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7" r:id="rId2"/>
    <p:sldId id="290" r:id="rId3"/>
    <p:sldId id="287" r:id="rId4"/>
    <p:sldId id="270" r:id="rId5"/>
    <p:sldId id="294" r:id="rId6"/>
    <p:sldId id="293" r:id="rId7"/>
    <p:sldId id="295" r:id="rId8"/>
    <p:sldId id="272" r:id="rId9"/>
    <p:sldId id="273" r:id="rId10"/>
    <p:sldId id="288" r:id="rId11"/>
    <p:sldId id="296" r:id="rId12"/>
    <p:sldId id="265" r:id="rId13"/>
    <p:sldId id="274" r:id="rId14"/>
    <p:sldId id="279" r:id="rId15"/>
    <p:sldId id="281" r:id="rId16"/>
    <p:sldId id="282" r:id="rId17"/>
    <p:sldId id="284" r:id="rId18"/>
    <p:sldId id="283" r:id="rId19"/>
    <p:sldId id="291"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67" autoAdjust="0"/>
  </p:normalViewPr>
  <p:slideViewPr>
    <p:cSldViewPr>
      <p:cViewPr varScale="1">
        <p:scale>
          <a:sx n="54" d="100"/>
          <a:sy n="54" d="100"/>
        </p:scale>
        <p:origin x="-18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49313E-F515-4449-967D-A761821D12E7}" type="slidenum">
              <a:rPr lang="en-US"/>
              <a:pPr>
                <a:defRPr/>
              </a:pPr>
              <a:t>‹#›</a:t>
            </a:fld>
            <a:endParaRPr lang="en-US"/>
          </a:p>
        </p:txBody>
      </p:sp>
    </p:spTree>
    <p:extLst>
      <p:ext uri="{BB962C8B-B14F-4D97-AF65-F5344CB8AC3E}">
        <p14:creationId xmlns:p14="http://schemas.microsoft.com/office/powerpoint/2010/main" val="3527904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8846C61F-7E5C-4547-BB43-8451431D6F02}" type="slidenum">
              <a:rPr/>
              <a:pPr rtl="0" eaLnBrk="1" hangingPunct="1"/>
              <a:t>4</a:t>
            </a:fld>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lnSpc>
                <a:spcPct val="90000"/>
              </a:lnSpc>
              <a:buFont typeface="Arial" panose="020B0604020202020204" pitchFamily="34" charset="0"/>
              <a:buChar char="•"/>
            </a:pPr>
            <a:r>
              <a:rPr/>
              <a:t>Le fluorure peut être naturellement présent dans les eaux souterraines et dans certaines eaux de surface. Naturellement libéré par des roches et des minéraux suite à leur érosion.</a:t>
            </a:r>
            <a:r>
              <a:rPr baseline="0"/>
              <a:t> </a:t>
            </a:r>
            <a:r>
              <a:rPr/>
              <a:t>L’eau de boisson est normalement la principale source d'exposition au fluorure. </a:t>
            </a:r>
          </a:p>
          <a:p>
            <a:pPr marL="171450" indent="-171450" eaLnBrk="1" hangingPunct="1">
              <a:lnSpc>
                <a:spcPct val="90000"/>
              </a:lnSpc>
              <a:buFont typeface="Arial" panose="020B0604020202020204" pitchFamily="34" charset="0"/>
              <a:buChar char="•"/>
            </a:pPr>
            <a:endParaRPr lang="en-CA" altLang="en-US" dirty="0" smtClean="0"/>
          </a:p>
          <a:p>
            <a:pPr marL="171450" indent="-171450" rtl="0" eaLnBrk="1" hangingPunct="1">
              <a:lnSpc>
                <a:spcPct val="90000"/>
              </a:lnSpc>
              <a:buFont typeface="Arial" panose="020B0604020202020204" pitchFamily="34" charset="0"/>
              <a:buChar char="•"/>
            </a:pPr>
            <a:r>
              <a:rPr/>
              <a:t>Cependant, dans certaines régions, les aliments et la combustion de charbon contenant des niveaux élevés de fluorure peuvent aussi contribuer significativement à la présence de celui-ci dans l'environnement.</a:t>
            </a:r>
          </a:p>
          <a:p>
            <a:pPr eaLnBrk="1" hangingPunct="1">
              <a:lnSpc>
                <a:spcPct val="90000"/>
              </a:lnSpc>
            </a:pPr>
            <a:endParaRPr lang="en-US" altLang="en-US" u="sng" dirty="0" smtClean="0"/>
          </a:p>
        </p:txBody>
      </p:sp>
    </p:spTree>
    <p:extLst>
      <p:ext uri="{BB962C8B-B14F-4D97-AF65-F5344CB8AC3E}">
        <p14:creationId xmlns:p14="http://schemas.microsoft.com/office/powerpoint/2010/main" val="2615038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DC72BB5C-3F92-4096-A4AD-B23A7E9130F9}" type="slidenum">
              <a:rPr/>
              <a:pPr rtl="0" eaLnBrk="1" hangingPunct="1"/>
              <a:t>14</a:t>
            </a:fld>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Pour plus d'informations</a:t>
            </a:r>
            <a:r>
              <a:rPr baseline="0"/>
              <a:t> </a:t>
            </a:r>
            <a:r>
              <a:rPr/>
              <a:t>voir</a:t>
            </a:r>
            <a:r>
              <a:rPr baseline="0"/>
              <a:t> la Fiche Technique de CAWST sur le Traitement de l’Eau à Domicile pour l’Élimination du Fluorure : Alumine Activée.</a:t>
            </a:r>
          </a:p>
          <a:p>
            <a:pPr eaLnBrk="1" hangingPunct="1"/>
            <a:endParaRPr lang="en-US" altLang="en-US" dirty="0" smtClean="0"/>
          </a:p>
          <a:p>
            <a:pPr rtl="0" eaLnBrk="1" hangingPunct="1"/>
            <a:r>
              <a:rPr/>
              <a:t>La régénération du milieu consiste à le laver avec 4% de NaOH et puis à rincer avec de l'acide sulfurique pour neutraliser le NaOH.  La plupart des appareils sont équipés d'un dispositif de mesure du débit de l'eau de sorte que l'on peut déterminer le moment où il faut régénérer le milieu afin d'éviter d'avoir à contrôler en permanence la qualité de l'eau. (Souvent utilisé en conjonction avec un puits foré dont il a été démontré que l'eau souterraine était contaminée.)</a:t>
            </a:r>
          </a:p>
          <a:p>
            <a:pPr eaLnBrk="1" hangingPunct="1"/>
            <a:endParaRPr lang="en-US" altLang="en-US" dirty="0" smtClean="0"/>
          </a:p>
          <a:p>
            <a:pPr rtl="0" eaLnBrk="1" hangingPunct="1"/>
            <a:r>
              <a:rPr b="1"/>
              <a:t>Efficacité</a:t>
            </a:r>
          </a:p>
          <a:p>
            <a:pPr rtl="0" eaLnBrk="1" hangingPunct="1"/>
            <a:r>
              <a:rPr u="sng"/>
              <a:t>Qualité</a:t>
            </a:r>
            <a:r>
              <a:rPr/>
              <a:t> : Très efficace pour éliminer l'arsenic et le fluorure, l'odeur, le goût et la couleur</a:t>
            </a:r>
          </a:p>
          <a:p>
            <a:pPr rtl="0" eaLnBrk="1" hangingPunct="1"/>
            <a:r>
              <a:rPr u="sng"/>
              <a:t>Quantité </a:t>
            </a:r>
            <a:r>
              <a:rPr/>
              <a:t>: Dépend du type de filtre utilisé et de la concentration de fluorure dans l'eau avant traitement</a:t>
            </a:r>
          </a:p>
          <a:p>
            <a:pPr rtl="0" eaLnBrk="1" hangingPunct="1"/>
            <a:r>
              <a:rPr u="sng"/>
              <a:t>Eau locale </a:t>
            </a:r>
            <a:r>
              <a:rPr/>
              <a:t>: Il est préférable que le pH soit entre 5 et 6</a:t>
            </a:r>
          </a:p>
          <a:p>
            <a:pPr eaLnBrk="1" hangingPunct="1"/>
            <a:endParaRPr lang="en-GB" altLang="en-US" b="1" dirty="0" smtClean="0"/>
          </a:p>
          <a:p>
            <a:pPr rtl="0" eaLnBrk="1" hangingPunct="1"/>
            <a:r>
              <a:rPr b="1"/>
              <a:t>Applicabilité</a:t>
            </a:r>
          </a:p>
          <a:p>
            <a:pPr rtl="0" eaLnBrk="1" hangingPunct="1"/>
            <a:r>
              <a:rPr u="sng"/>
              <a:t>Disponibilité locale </a:t>
            </a:r>
            <a:r>
              <a:rPr/>
              <a:t>: Production difficile et complexe, et la production locale n’est pas possible</a:t>
            </a:r>
          </a:p>
          <a:p>
            <a:pPr rtl="0" eaLnBrk="1" hangingPunct="1"/>
            <a:r>
              <a:rPr u="sng"/>
              <a:t>Durée </a:t>
            </a:r>
            <a:r>
              <a:rPr/>
              <a:t>: Temps de contact de 30 minutes</a:t>
            </a:r>
          </a:p>
          <a:p>
            <a:pPr rtl="0" eaLnBrk="1" hangingPunct="1"/>
            <a:r>
              <a:rPr u="sng"/>
              <a:t>Exploitation et entretien </a:t>
            </a:r>
            <a:r>
              <a:rPr/>
              <a:t>: Remplacement ou régénération du milieu, nettoyage régulier</a:t>
            </a:r>
          </a:p>
          <a:p>
            <a:pPr rtl="0" eaLnBrk="1" hangingPunct="1"/>
            <a:r>
              <a:rPr u="sng"/>
              <a:t>Durée de vie </a:t>
            </a:r>
            <a:r>
              <a:rPr/>
              <a:t>: Régénération du média tous les 6 mois à 1 an</a:t>
            </a:r>
          </a:p>
          <a:p>
            <a:pPr eaLnBrk="1" hangingPunct="1"/>
            <a:endParaRPr lang="en-GB" altLang="en-US" b="1" dirty="0" smtClean="0"/>
          </a:p>
          <a:p>
            <a:pPr rtl="0" eaLnBrk="1" hangingPunct="1"/>
            <a:r>
              <a:rPr b="1"/>
              <a:t>Acceptabilité</a:t>
            </a:r>
          </a:p>
          <a:p>
            <a:pPr rtl="0" eaLnBrk="1" hangingPunct="1"/>
            <a:r>
              <a:rPr u="sng"/>
              <a:t>Goût, odeur, couleur </a:t>
            </a:r>
            <a:r>
              <a:rPr/>
              <a:t>: aucun</a:t>
            </a:r>
          </a:p>
          <a:p>
            <a:pPr rtl="0" eaLnBrk="1" hangingPunct="1"/>
            <a:r>
              <a:rPr u="sng"/>
              <a:t>Facilité d'utilisation </a:t>
            </a:r>
            <a:r>
              <a:rPr/>
              <a:t>: Une main-d'œuvre qualifiée est nécessaire pour analyser l'eau filtrée, recharger l’alumine activée et changer les filtres épuisés</a:t>
            </a:r>
          </a:p>
          <a:p>
            <a:pPr eaLnBrk="1" hangingPunct="1"/>
            <a:endParaRPr lang="en-GB" altLang="en-US" b="1" dirty="0" smtClean="0"/>
          </a:p>
          <a:p>
            <a:pPr rtl="0" eaLnBrk="1" hangingPunct="1"/>
            <a:r>
              <a:rPr b="1"/>
              <a:t>Coût</a:t>
            </a:r>
          </a:p>
          <a:p>
            <a:pPr rtl="0" eaLnBrk="1" hangingPunct="1"/>
            <a:r>
              <a:rPr u="sng"/>
              <a:t>Coût d'achat initial</a:t>
            </a:r>
            <a:r>
              <a:rPr/>
              <a:t> : 35-50 US$</a:t>
            </a:r>
          </a:p>
          <a:p>
            <a:pPr rtl="0" eaLnBrk="1" hangingPunct="1"/>
            <a:r>
              <a:rPr u="sng"/>
              <a:t>Coût de fonctionnement</a:t>
            </a:r>
            <a:r>
              <a:rPr/>
              <a:t> : 1,3-2 US$/kg de média</a:t>
            </a:r>
          </a:p>
          <a:p>
            <a:pPr eaLnBrk="1" hangingPunct="1"/>
            <a:endParaRPr lang="en-US" altLang="en-US" dirty="0" smtClean="0"/>
          </a:p>
        </p:txBody>
      </p:sp>
    </p:spTree>
    <p:extLst>
      <p:ext uri="{BB962C8B-B14F-4D97-AF65-F5344CB8AC3E}">
        <p14:creationId xmlns:p14="http://schemas.microsoft.com/office/powerpoint/2010/main" val="203364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4467145C-D978-4A9E-8A71-6B3D85E1C333}" type="slidenum">
              <a:rPr/>
              <a:pPr rtl="0" eaLnBrk="1" hangingPunct="1"/>
              <a:t>15</a:t>
            </a:fld>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Pour plus d'informations voir la Fiche Technique de CAWST sur le Traitement de l’Eau à Domicile pour l’Élimination du Fluorure : Technique Nalgona.</a:t>
            </a:r>
          </a:p>
          <a:p>
            <a:pPr eaLnBrk="1" hangingPunct="1"/>
            <a:endParaRPr lang="en-US" altLang="en-US" dirty="0" smtClean="0"/>
          </a:p>
          <a:p>
            <a:pPr rtl="0" eaLnBrk="1" hangingPunct="1"/>
            <a:r>
              <a:rPr/>
              <a:t>Comme le fluorure est faiblement lié aux flocs, il ne faut pas laisser l'eau dans le seau de traitement pendant plus de 2 heures.  Pour cette raison, la boue est aussi toxique et peut être jetée dans une fosse ou un puisard -hors de tout contact avec des enfants, des animaux, des jardins et des puits proches pouvant être utilisés comme source d'eau de boisson. </a:t>
            </a:r>
          </a:p>
          <a:p>
            <a:pPr eaLnBrk="1" hangingPunct="1"/>
            <a:endParaRPr lang="en-GB" altLang="en-US" b="1" dirty="0" smtClean="0"/>
          </a:p>
          <a:p>
            <a:pPr rtl="0" eaLnBrk="1" hangingPunct="1"/>
            <a:r>
              <a:rPr b="1"/>
              <a:t>Efficacité</a:t>
            </a:r>
          </a:p>
          <a:p>
            <a:pPr rtl="0" eaLnBrk="1" hangingPunct="1"/>
            <a:r>
              <a:rPr u="sng"/>
              <a:t>Qualité </a:t>
            </a:r>
            <a:r>
              <a:rPr/>
              <a:t>: Efficace pour éliminer le fluorure et la turbidité, et moins efficace pour les agents pathogènes; elle varie en fonction de la qualité de l'eau</a:t>
            </a:r>
          </a:p>
          <a:p>
            <a:pPr rtl="0" eaLnBrk="1" hangingPunct="1"/>
            <a:r>
              <a:rPr u="sng"/>
              <a:t>Quantité</a:t>
            </a:r>
            <a:r>
              <a:rPr/>
              <a:t> : Dépend du niveau de fluorure initial</a:t>
            </a:r>
          </a:p>
          <a:p>
            <a:pPr rtl="0" eaLnBrk="1" hangingPunct="1"/>
            <a:r>
              <a:rPr u="sng"/>
              <a:t>Eau locale</a:t>
            </a:r>
            <a:r>
              <a:rPr/>
              <a:t> : Peut être utilisé sur n'importe quelle source d'eau ayant un niveau de fluorure &lt;20mg/L et un niveau de MDT &lt;1500mg/L</a:t>
            </a:r>
          </a:p>
          <a:p>
            <a:pPr eaLnBrk="1" hangingPunct="1"/>
            <a:endParaRPr lang="en-GB" altLang="en-US" b="1" dirty="0" smtClean="0"/>
          </a:p>
          <a:p>
            <a:pPr rtl="0" eaLnBrk="1" hangingPunct="1"/>
            <a:r>
              <a:rPr b="1"/>
              <a:t>Applicabilité</a:t>
            </a:r>
          </a:p>
          <a:p>
            <a:pPr rtl="0" eaLnBrk="1" hangingPunct="1"/>
            <a:r>
              <a:rPr u="sng"/>
              <a:t>Disponibilité locale</a:t>
            </a:r>
            <a:r>
              <a:rPr/>
              <a:t> : L’alun et la chaux ne sont pas toujours disponibles ; peut utiliser n'importe quel récipient</a:t>
            </a:r>
          </a:p>
          <a:p>
            <a:pPr rtl="0" eaLnBrk="1" hangingPunct="1"/>
            <a:r>
              <a:rPr u="sng"/>
              <a:t>Temps</a:t>
            </a:r>
            <a:r>
              <a:rPr/>
              <a:t> : +2 heures</a:t>
            </a:r>
          </a:p>
          <a:p>
            <a:pPr rtl="0" eaLnBrk="1" hangingPunct="1"/>
            <a:r>
              <a:rPr u="sng"/>
              <a:t>Fonctionnement et entretien</a:t>
            </a:r>
            <a:r>
              <a:rPr/>
              <a:t> : Suivez les instructions du processus ; Il faut laver le récipient ensuite </a:t>
            </a:r>
          </a:p>
          <a:p>
            <a:pPr rtl="0" eaLnBrk="1" hangingPunct="1"/>
            <a:r>
              <a:rPr u="sng"/>
              <a:t>Durée de vie</a:t>
            </a:r>
            <a:r>
              <a:rPr/>
              <a:t> : 6 mois sous forme liquide et un an sous forme solide ; les récipients devront peut-être être remplacés</a:t>
            </a:r>
          </a:p>
          <a:p>
            <a:pPr eaLnBrk="1" hangingPunct="1"/>
            <a:endParaRPr lang="en-GB" altLang="en-US" b="1" dirty="0" smtClean="0"/>
          </a:p>
          <a:p>
            <a:pPr rtl="0" eaLnBrk="1" hangingPunct="1"/>
            <a:r>
              <a:rPr b="1"/>
              <a:t>Acceptabilité</a:t>
            </a:r>
          </a:p>
          <a:p>
            <a:pPr rtl="0" eaLnBrk="1" hangingPunct="1"/>
            <a:r>
              <a:rPr u="sng"/>
              <a:t>Goût, odeur, couleur</a:t>
            </a:r>
            <a:r>
              <a:rPr/>
              <a:t> : L'eau traitée peut être salée et contenir trop d'aluminium</a:t>
            </a:r>
          </a:p>
          <a:p>
            <a:pPr rtl="0" eaLnBrk="1" hangingPunct="1"/>
            <a:r>
              <a:rPr u="sng"/>
              <a:t>Facilité d'utilisation </a:t>
            </a:r>
            <a:r>
              <a:rPr/>
              <a:t>: Suivre les instructions</a:t>
            </a:r>
          </a:p>
          <a:p>
            <a:pPr eaLnBrk="1" hangingPunct="1"/>
            <a:endParaRPr lang="en-GB" altLang="en-US" b="1" dirty="0" smtClean="0"/>
          </a:p>
          <a:p>
            <a:pPr rtl="0" eaLnBrk="1" hangingPunct="1"/>
            <a:r>
              <a:rPr b="1"/>
              <a:t>Coût</a:t>
            </a:r>
          </a:p>
          <a:p>
            <a:pPr rtl="0" eaLnBrk="1" hangingPunct="1"/>
            <a:r>
              <a:rPr u="sng"/>
              <a:t>Coût d'achat initial </a:t>
            </a:r>
            <a:r>
              <a:rPr/>
              <a:t>: aucun</a:t>
            </a:r>
          </a:p>
          <a:p>
            <a:pPr rtl="0" eaLnBrk="1" hangingPunct="1"/>
            <a:r>
              <a:rPr u="sng"/>
              <a:t>Coût de fonctionnement </a:t>
            </a:r>
            <a:r>
              <a:rPr/>
              <a:t>: Coût continu de rachat des produits utilisés </a:t>
            </a:r>
          </a:p>
          <a:p>
            <a:pPr rtl="0" eaLnBrk="1" hangingPunct="1"/>
            <a:r>
              <a:rPr/>
              <a:t> </a:t>
            </a:r>
          </a:p>
        </p:txBody>
      </p:sp>
    </p:spTree>
    <p:extLst>
      <p:ext uri="{BB962C8B-B14F-4D97-AF65-F5344CB8AC3E}">
        <p14:creationId xmlns:p14="http://schemas.microsoft.com/office/powerpoint/2010/main" val="11453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F5F60D11-C5BD-4A08-9423-E058A6390E90}" type="slidenum">
              <a:rPr/>
              <a:pPr rtl="0" eaLnBrk="1" hangingPunct="1"/>
              <a:t>16</a:t>
            </a:fld>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Pour plus d'informations voir la Fiche Technique de CAWST sur le Traitement de l’Eau à Domicile pour l’Élimination du Fluorure : Filtre à Charbon d'Os.</a:t>
            </a:r>
          </a:p>
          <a:p>
            <a:pPr eaLnBrk="1" hangingPunct="1"/>
            <a:endParaRPr lang="en-US" altLang="en-US" dirty="0" smtClean="0"/>
          </a:p>
          <a:p>
            <a:pPr rtl="0" eaLnBrk="1" hangingPunct="1"/>
            <a:r>
              <a:rPr/>
              <a:t>Au lieu de régénérer le média,</a:t>
            </a:r>
            <a:r>
              <a:rPr baseline="0"/>
              <a:t> il peut </a:t>
            </a:r>
            <a:r>
              <a:rPr/>
              <a:t>être préférable de simplement remplacer le charbon d'os saturé.  Utilisez des critères opérationnels et la concentration du fluorure dans la source d'eau pour déterminer approximativement à quel moment le milieu doit être remplacé. </a:t>
            </a:r>
          </a:p>
          <a:p>
            <a:pPr eaLnBrk="1" hangingPunct="1"/>
            <a:endParaRPr lang="en-US" altLang="en-US" dirty="0" smtClean="0"/>
          </a:p>
          <a:p>
            <a:pPr rtl="0" eaLnBrk="1" hangingPunct="1"/>
            <a:r>
              <a:rPr b="1"/>
              <a:t>Efficacité</a:t>
            </a:r>
          </a:p>
          <a:p>
            <a:pPr rtl="0" eaLnBrk="1" hangingPunct="1"/>
            <a:r>
              <a:rPr u="sng"/>
              <a:t>Qualité </a:t>
            </a:r>
            <a:r>
              <a:rPr/>
              <a:t>: Très efficace pour l'élimination des fluorures, efficace pour l'odeur, le goût et la couleur si le chardon d'os est préparé correctement</a:t>
            </a:r>
          </a:p>
          <a:p>
            <a:pPr rtl="0" eaLnBrk="1" hangingPunct="1"/>
            <a:r>
              <a:rPr u="sng"/>
              <a:t>Quantité </a:t>
            </a:r>
            <a:r>
              <a:rPr/>
              <a:t>: Dépend du type de filtre utilisé </a:t>
            </a:r>
          </a:p>
          <a:p>
            <a:pPr rtl="0" eaLnBrk="1" hangingPunct="1"/>
            <a:r>
              <a:rPr u="sng"/>
              <a:t>Eau locale </a:t>
            </a:r>
            <a:r>
              <a:rPr/>
              <a:t>: Peut être utilisé avec n'importe quelle source d'eau ; il peut être nécessaire de laisser l'eau sédimenter avant le filtrage </a:t>
            </a:r>
          </a:p>
          <a:p>
            <a:pPr eaLnBrk="1" hangingPunct="1"/>
            <a:endParaRPr lang="en-GB" altLang="en-US" b="1" dirty="0" smtClean="0"/>
          </a:p>
          <a:p>
            <a:pPr rtl="0" eaLnBrk="1" hangingPunct="1"/>
            <a:r>
              <a:rPr b="1"/>
              <a:t>Applicabilité</a:t>
            </a:r>
          </a:p>
          <a:p>
            <a:pPr rtl="0" eaLnBrk="1" hangingPunct="1"/>
            <a:r>
              <a:rPr u="sng"/>
              <a:t>Disponibilité locale </a:t>
            </a:r>
            <a:r>
              <a:rPr/>
              <a:t>: Le charbon d'os peut être produit localement, mais peut</a:t>
            </a:r>
            <a:r>
              <a:rPr baseline="0"/>
              <a:t> ne pas être utilisable en fonction de la culture</a:t>
            </a:r>
          </a:p>
          <a:p>
            <a:pPr rtl="0" eaLnBrk="1" hangingPunct="1"/>
            <a:r>
              <a:rPr u="sng"/>
              <a:t>Temps </a:t>
            </a:r>
            <a:r>
              <a:rPr/>
              <a:t>: Dépend du type de filtre utilisé, mais l'eau à traiter doit être en contact avec le média pendant un minimum de 20 minutes</a:t>
            </a:r>
          </a:p>
          <a:p>
            <a:pPr rtl="0" eaLnBrk="1" hangingPunct="1"/>
            <a:r>
              <a:rPr u="sng"/>
              <a:t>Fonctionnement et entretien </a:t>
            </a:r>
            <a:r>
              <a:rPr/>
              <a:t>: Remplacement ou régénération du charbon d'os, nettoyage régulier</a:t>
            </a:r>
          </a:p>
          <a:p>
            <a:pPr rtl="0" eaLnBrk="1" hangingPunct="1"/>
            <a:r>
              <a:rPr u="sng"/>
              <a:t>Durée de vie </a:t>
            </a:r>
            <a:r>
              <a:rPr/>
              <a:t>: La durée de vie du filtre peut être estimée en fonction de la concentration en fluorure de l'eau à traiter, la consommation d'eau et la capacité d'adsorption du charbon d'os</a:t>
            </a:r>
          </a:p>
          <a:p>
            <a:pPr eaLnBrk="1" hangingPunct="1"/>
            <a:endParaRPr lang="en-GB" altLang="en-US" b="1" dirty="0" smtClean="0"/>
          </a:p>
          <a:p>
            <a:pPr rtl="0" eaLnBrk="1" hangingPunct="1"/>
            <a:r>
              <a:rPr b="1"/>
              <a:t>Acceptabilité</a:t>
            </a:r>
          </a:p>
          <a:p>
            <a:pPr rtl="0" eaLnBrk="1" hangingPunct="1"/>
            <a:r>
              <a:rPr u="sng"/>
              <a:t>Goût, couleur, odeur </a:t>
            </a:r>
            <a:r>
              <a:rPr/>
              <a:t>: Si le charbon d'os n'est pas préparé correctement, l'eau traitée peut avoir un mauvais goût et une mauvaise odeur </a:t>
            </a:r>
          </a:p>
          <a:p>
            <a:pPr rtl="0" eaLnBrk="1" hangingPunct="1"/>
            <a:r>
              <a:rPr u="sng"/>
              <a:t>Facilité d'utilisation </a:t>
            </a:r>
            <a:r>
              <a:rPr/>
              <a:t>: L'eau est versée dans le filtre et reste en contact avec le média pendant au moins 20 minutes</a:t>
            </a:r>
          </a:p>
          <a:p>
            <a:pPr eaLnBrk="1" hangingPunct="1"/>
            <a:endParaRPr lang="en-GB" altLang="en-US" b="1" dirty="0" smtClean="0"/>
          </a:p>
          <a:p>
            <a:pPr rtl="0" eaLnBrk="1" hangingPunct="1"/>
            <a:r>
              <a:rPr b="1"/>
              <a:t>Coût</a:t>
            </a:r>
          </a:p>
          <a:p>
            <a:pPr rtl="0" eaLnBrk="1" hangingPunct="1"/>
            <a:r>
              <a:rPr u="sng"/>
              <a:t>Coût d'achat initial</a:t>
            </a:r>
            <a:r>
              <a:rPr/>
              <a:t> : US$17-23</a:t>
            </a:r>
          </a:p>
          <a:p>
            <a:pPr rtl="0" eaLnBrk="1" hangingPunct="1"/>
            <a:r>
              <a:rPr u="sng"/>
              <a:t>Coût de fonctionnement </a:t>
            </a:r>
            <a:r>
              <a:rPr/>
              <a:t>: US$1.8/1000litres </a:t>
            </a:r>
          </a:p>
          <a:p>
            <a:pPr eaLnBrk="1" hangingPunct="1"/>
            <a:endParaRPr lang="en-US" altLang="en-US" dirty="0" smtClean="0"/>
          </a:p>
        </p:txBody>
      </p:sp>
    </p:spTree>
    <p:extLst>
      <p:ext uri="{BB962C8B-B14F-4D97-AF65-F5344CB8AC3E}">
        <p14:creationId xmlns:p14="http://schemas.microsoft.com/office/powerpoint/2010/main" val="4076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36E69B8-A5F2-4D83-BB03-56CD67503FD4}" type="slidenum">
              <a:rPr/>
              <a:pPr rtl="0" eaLnBrk="1" hangingPunct="1"/>
              <a:t>17</a:t>
            </a:fld>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b="0"/>
              <a:t>Pour plus d'informations voir la Fiche technique de CAWST sur le Traitement de l’Eau à Domicile pour l’élimination du fluorure : argile.</a:t>
            </a:r>
          </a:p>
          <a:p>
            <a:pPr eaLnBrk="1" hangingPunct="1"/>
            <a:endParaRPr lang="en-GB" altLang="en-US" b="1" dirty="0" smtClean="0"/>
          </a:p>
          <a:p>
            <a:pPr rtl="0" eaLnBrk="1" hangingPunct="1"/>
            <a:r>
              <a:rPr b="1"/>
              <a:t>Efficacité</a:t>
            </a:r>
          </a:p>
          <a:p>
            <a:pPr rtl="0" eaLnBrk="1" hangingPunct="1"/>
            <a:r>
              <a:rPr u="sng"/>
              <a:t>Qualité </a:t>
            </a:r>
            <a:r>
              <a:rPr/>
              <a:t>: Très efficace pour éliminer le fluorure et la turbidité</a:t>
            </a:r>
          </a:p>
          <a:p>
            <a:pPr rtl="0" eaLnBrk="1" hangingPunct="1"/>
            <a:r>
              <a:rPr u="sng"/>
              <a:t>Quantité </a:t>
            </a:r>
            <a:r>
              <a:rPr/>
              <a:t>: Dépend du type de filtre utilisé</a:t>
            </a:r>
          </a:p>
          <a:p>
            <a:pPr rtl="0" eaLnBrk="1" hangingPunct="1"/>
            <a:r>
              <a:rPr u="sng"/>
              <a:t>Eau locale </a:t>
            </a:r>
            <a:r>
              <a:rPr/>
              <a:t>: La capacité de l'argile est optimale lorsque le pH est d'environ 5,6 (1988 Jinadasa et al), système de seaux (avec de l'argile en poudre) efficace uniquement pour de faibles concentrations en fluorure (&lt;3mg/L, OMS 2006)</a:t>
            </a:r>
          </a:p>
          <a:p>
            <a:pPr eaLnBrk="1" hangingPunct="1"/>
            <a:endParaRPr lang="en-GB" altLang="en-US" b="1" dirty="0" smtClean="0"/>
          </a:p>
          <a:p>
            <a:pPr rtl="0" eaLnBrk="1" hangingPunct="1"/>
            <a:r>
              <a:rPr b="1"/>
              <a:t>Applicabilité</a:t>
            </a:r>
          </a:p>
          <a:p>
            <a:pPr rtl="0" eaLnBrk="1" hangingPunct="1"/>
            <a:r>
              <a:rPr u="sng"/>
              <a:t>Disponibilité locale </a:t>
            </a:r>
            <a:r>
              <a:rPr/>
              <a:t>: Peut être produit localement</a:t>
            </a:r>
          </a:p>
          <a:p>
            <a:pPr rtl="0" eaLnBrk="1" hangingPunct="1"/>
            <a:r>
              <a:rPr u="sng"/>
              <a:t>Temps </a:t>
            </a:r>
            <a:r>
              <a:rPr/>
              <a:t>: Dépend de la technique et le type de filtre</a:t>
            </a:r>
          </a:p>
          <a:p>
            <a:pPr rtl="0" eaLnBrk="1" hangingPunct="1"/>
            <a:r>
              <a:rPr u="sng"/>
              <a:t>Fonctionnement et entretien </a:t>
            </a:r>
            <a:r>
              <a:rPr/>
              <a:t>: le média doit être remplacé tous les 25 à 40 jours </a:t>
            </a:r>
          </a:p>
          <a:p>
            <a:pPr rtl="0" eaLnBrk="1" hangingPunct="1"/>
            <a:r>
              <a:rPr u="sng"/>
              <a:t>Durée de vie </a:t>
            </a:r>
            <a:r>
              <a:rPr/>
              <a:t>: 25 à 40 jours pour le média</a:t>
            </a:r>
          </a:p>
          <a:p>
            <a:pPr eaLnBrk="1" hangingPunct="1"/>
            <a:endParaRPr lang="en-GB" altLang="en-US" b="1" dirty="0" smtClean="0"/>
          </a:p>
          <a:p>
            <a:pPr rtl="0" eaLnBrk="1" hangingPunct="1"/>
            <a:r>
              <a:rPr b="1"/>
              <a:t>Acceptabilité</a:t>
            </a:r>
          </a:p>
          <a:p>
            <a:pPr rtl="0" eaLnBrk="1" hangingPunct="1"/>
            <a:r>
              <a:rPr u="sng"/>
              <a:t>Goût, odeur, couleur </a:t>
            </a:r>
            <a:r>
              <a:rPr/>
              <a:t>: Aucun</a:t>
            </a:r>
          </a:p>
          <a:p>
            <a:pPr rtl="0" eaLnBrk="1" hangingPunct="1"/>
            <a:r>
              <a:rPr u="sng"/>
              <a:t>Facilité d'utilisation </a:t>
            </a:r>
            <a:r>
              <a:rPr/>
              <a:t>: Matériaux faciles à utiliser et disponibles localement mais le média doit être changé</a:t>
            </a:r>
          </a:p>
          <a:p>
            <a:pPr eaLnBrk="1" hangingPunct="1"/>
            <a:endParaRPr lang="en-US" altLang="en-US" dirty="0" smtClean="0"/>
          </a:p>
        </p:txBody>
      </p:sp>
    </p:spTree>
    <p:extLst>
      <p:ext uri="{BB962C8B-B14F-4D97-AF65-F5344CB8AC3E}">
        <p14:creationId xmlns:p14="http://schemas.microsoft.com/office/powerpoint/2010/main" val="211069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5E418A71-53C7-4998-B761-C49A8FBCD753}" type="slidenum">
              <a:rPr/>
              <a:pPr rtl="0" eaLnBrk="1" hangingPunct="1"/>
              <a:t>18</a:t>
            </a:fld>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 typeface="Arial" panose="020B0604020202020204" pitchFamily="34" charset="0"/>
              <a:buChar char="•"/>
            </a:pPr>
            <a:r>
              <a:rPr/>
              <a:t>Pour plus d'informations voir la Fiche Technique de CAWST sur le Traitement de l’Eau à Domicile pour l’Élimination du Fluorure : Précipitation par Contact.</a:t>
            </a:r>
          </a:p>
          <a:p>
            <a:pPr marL="171450" indent="-171450" eaLnBrk="1" hangingPunct="1">
              <a:buFont typeface="Arial" panose="020B0604020202020204" pitchFamily="34" charset="0"/>
              <a:buChar char="•"/>
            </a:pPr>
            <a:endParaRPr lang="en-US" altLang="en-US" dirty="0" smtClean="0"/>
          </a:p>
          <a:p>
            <a:pPr marL="171450" indent="-171450" rtl="0" eaLnBrk="1" hangingPunct="1">
              <a:buFont typeface="Arial" panose="020B0604020202020204" pitchFamily="34" charset="0"/>
              <a:buChar char="•"/>
            </a:pPr>
            <a:r>
              <a:rPr/>
              <a:t>Il peut s'agir de tous les composés de calcium et de phosphate du moment qu'ils sont dissous avant de les mélanger avec l'eau à traiter.  Le charbon d'os est saturé, on n'a donc pas à se soucier de la régénération du média.</a:t>
            </a:r>
          </a:p>
          <a:p>
            <a:pPr marL="171450" indent="-171450" eaLnBrk="1" hangingPunct="1">
              <a:buFont typeface="Arial" panose="020B0604020202020204" pitchFamily="34" charset="0"/>
              <a:buChar char="•"/>
            </a:pPr>
            <a:endParaRPr lang="en-US" altLang="en-US" dirty="0" smtClean="0"/>
          </a:p>
          <a:p>
            <a:pPr marL="171450" indent="-171450" rtl="0" eaLnBrk="1" hangingPunct="1">
              <a:buFont typeface="Arial" panose="020B0604020202020204" pitchFamily="34" charset="0"/>
              <a:buChar char="•"/>
            </a:pPr>
            <a:r>
              <a:rPr/>
              <a:t>Charge de travail quotidienne relativement faible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Haute fiabilité sans nécessité de contrôle du débit ou de la concentration en fluorure dans l'eau traitée</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Grande efficacité d'élimination, même avec de fortes concentrations de fluorure dans l'eau</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Faible coût d'exploitation</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Aucun risque pour la santé en cas de mauvaise utilisation ou de surdosage des produits chimiques </a:t>
            </a:r>
          </a:p>
          <a:p>
            <a:pPr eaLnBrk="1" hangingPunct="1"/>
            <a:endParaRPr lang="en-US" altLang="en-US" dirty="0" smtClean="0"/>
          </a:p>
        </p:txBody>
      </p:sp>
    </p:spTree>
    <p:extLst>
      <p:ext uri="{BB962C8B-B14F-4D97-AF65-F5344CB8AC3E}">
        <p14:creationId xmlns:p14="http://schemas.microsoft.com/office/powerpoint/2010/main" val="223700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B379DFF-1D58-4895-9851-D54AA62E8662}" type="slidenum">
              <a:rPr/>
              <a:pPr rtl="0" eaLnBrk="1" hangingPunct="1"/>
              <a:t>19</a:t>
            </a:fld>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marL="228600" indent="-228600" rtl="0">
              <a:buFontTx/>
              <a:buAutoNum type="arabicPeriod"/>
              <a:defRPr/>
            </a:pPr>
            <a:r>
              <a:rPr/>
              <a:t>De faibles quantités de fluorure sont globalement bénéfiques à la dentition. A des doses plus importantes sur une longue durée, il peut provoquer une fluorose dentaire et abîmer les dents des personnes en les tachant et les piquant. Au bout de nombreuses années, le fluorure peut s’accumuler dans les os, provoquant une fluorose osseuse dont les effets se traduisent par une raideur et des douleurs au niveau des articulations. Dans les cas graves, il peut provoquer une modification de la structure osseuse et des paralysies. C’est pour les nourrissons et les jeunes enfants que des niveaux élevés de fluorure présentent le plus de risques, car leur corps est encore en train de grandir et de se développer. Il n'existe actuellement aucun traitement efficace contre la fluorose – la seule prévention consiste à boire de l'eau présentant des niveaux non dangereux de fluorure.</a:t>
            </a:r>
          </a:p>
          <a:p>
            <a:pPr marL="228600" indent="-228600">
              <a:buFontTx/>
              <a:buAutoNum type="arabicPeriod"/>
              <a:defRPr/>
            </a:pPr>
            <a:endParaRPr lang="en-US" dirty="0" smtClean="0"/>
          </a:p>
          <a:p>
            <a:pPr rtl="0" eaLnBrk="1" hangingPunct="1">
              <a:defRPr/>
            </a:pPr>
            <a:r>
              <a:rPr sz="2800"/>
              <a:t>2. Acceptation sociale : </a:t>
            </a:r>
            <a:r>
              <a:rPr sz="2400"/>
              <a:t>Les gens peuvent être rejetés par les autres, peuvent devoir s'isoler</a:t>
            </a:r>
          </a:p>
          <a:p>
            <a:pPr rtl="0" eaLnBrk="1" hangingPunct="1">
              <a:defRPr/>
            </a:pPr>
            <a:r>
              <a:rPr sz="2800"/>
              <a:t>Socio-économique : </a:t>
            </a:r>
            <a:r>
              <a:rPr sz="2400"/>
              <a:t>Plus capable de travailler en raison des déformations physiques et de la douleur, entraine une perte de revenu pour les familles</a:t>
            </a:r>
          </a:p>
          <a:p>
            <a:pPr eaLnBrk="1" hangingPunct="1">
              <a:defRPr/>
            </a:pPr>
            <a:endParaRPr lang="en-US" sz="2400" dirty="0" smtClean="0"/>
          </a:p>
          <a:p>
            <a:pPr rtl="0">
              <a:defRPr/>
            </a:pPr>
            <a:r>
              <a:rPr sz="2400"/>
              <a:t>3. </a:t>
            </a:r>
            <a:r>
              <a:rPr/>
              <a:t>La meilleure méthode pour régler le problème du fluorure dans l’eau souterraine est de trouver une source différente d'eau de boisson, comme l’eau de pluie ou l’eau de surface. Certaines personnes recueillent et stockent leur eau de pluie pendant la saison des pluies, et l’utilisent pour boire ou pour diluer leur eau souterraine pendant le reste de l’année. Cela permet de réduire le niveau de fluorure dans l’eau et de la rendre plus salubre. Si les gens changent leur source d’eau pour une eau de surface, ils devront probablement la traiter pour en éliminer la turbidité et les agents pathogènes.  De nombreuses régions contaminées au fluorure sont arides et aucune source d’eau alternative n’est disponible. Il existe des technologies émergentes de traitement de l’eau à domicile capables d’éliminer le fluorure de l’eau de boisson. Davantage de recherche est nécessaire pour trouver une technologie simple, abordable et disponible localement, pouvant être facilement utilisée par les ménages.</a:t>
            </a:r>
          </a:p>
          <a:p>
            <a:pPr eaLnBrk="1" hangingPunct="1">
              <a:defRPr/>
            </a:pPr>
            <a:endParaRPr lang="en-US" sz="2400" dirty="0" smtClean="0"/>
          </a:p>
          <a:p>
            <a:pPr marL="228600" indent="-228600" rtl="0">
              <a:defRPr/>
            </a:pPr>
            <a:r>
              <a:rPr/>
              <a:t>4. Révisez les attentes d’apprentissage avec le groupe complet. Demandez aux participants si les attentes ont été atteintes. Si ce n'est pas le cas, donnez des pistes aux participants pour trouver l'information qu'ils cherchent ou identifiez les prochaines étapes du suivi.</a:t>
            </a:r>
          </a:p>
          <a:p>
            <a:pPr marL="228600" indent="-228600">
              <a:defRPr/>
            </a:pPr>
            <a:endParaRPr lang="en-CA" dirty="0" smtClean="0"/>
          </a:p>
          <a:p>
            <a:pPr eaLnBrk="1" hangingPunct="1">
              <a:defRPr/>
            </a:pPr>
            <a:endParaRPr lang="en-US" dirty="0" smtClean="0"/>
          </a:p>
        </p:txBody>
      </p:sp>
    </p:spTree>
    <p:extLst>
      <p:ext uri="{BB962C8B-B14F-4D97-AF65-F5344CB8AC3E}">
        <p14:creationId xmlns:p14="http://schemas.microsoft.com/office/powerpoint/2010/main" val="200918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rtl="0">
                <a:defRPr/>
              </a:pPr>
              <a:t>5</a:t>
            </a:fld>
            <a:endParaRPr/>
          </a:p>
        </p:txBody>
      </p:sp>
    </p:spTree>
    <p:extLst>
      <p:ext uri="{BB962C8B-B14F-4D97-AF65-F5344CB8AC3E}">
        <p14:creationId xmlns:p14="http://schemas.microsoft.com/office/powerpoint/2010/main" val="302639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3C37AE2-CA28-4980-B45B-F53217702C99}" type="slidenum">
              <a:rPr/>
              <a:pPr rtl="0" eaLnBrk="1" hangingPunct="1"/>
              <a:t>6</a:t>
            </a:fld>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sz="1200" kern="1200">
                <a:solidFill>
                  <a:schemeClr val="tx1"/>
                </a:solidFill>
                <a:latin typeface="+mn-lt"/>
                <a:ea typeface="+mn-ea"/>
                <a:cs typeface="+mn-cs"/>
              </a:rPr>
              <a:t>Des niveaux élevés de fluorure peuvent être naturellement présents dans de nombreuses régions du monde.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1" kern="1200">
                <a:solidFill>
                  <a:schemeClr val="tx1"/>
                </a:solidFill>
                <a:latin typeface="+mn-lt"/>
                <a:ea typeface="+mn-ea"/>
                <a:cs typeface="+mn-cs"/>
              </a:rPr>
              <a:t>Demandez</a:t>
            </a:r>
            <a:r>
              <a:rPr sz="1200" b="1" kern="1200" baseline="0">
                <a:solidFill>
                  <a:schemeClr val="tx1"/>
                </a:solidFill>
                <a:latin typeface="+mn-lt"/>
                <a:ea typeface="+mn-ea"/>
                <a:cs typeface="+mn-cs"/>
              </a:rPr>
              <a:t> aux participants s'ils connaissent des pays touchés par le problème du fluorure ? </a:t>
            </a:r>
            <a:r>
              <a:rPr sz="1200" kern="1200" baseline="0">
                <a:solidFill>
                  <a:schemeClr val="tx1"/>
                </a:solidFill>
                <a:latin typeface="+mn-lt"/>
                <a:ea typeface="+mn-ea"/>
                <a:cs typeface="+mn-cs"/>
              </a:rPr>
              <a:t>Montrez la carte du monde</a:t>
            </a:r>
          </a:p>
          <a:p>
            <a:pPr eaLnBrk="1" hangingPunct="1"/>
            <a:endParaRPr lang="en-US" altLang="en-US" dirty="0" smtClean="0"/>
          </a:p>
        </p:txBody>
      </p:sp>
    </p:spTree>
    <p:extLst>
      <p:ext uri="{BB962C8B-B14F-4D97-AF65-F5344CB8AC3E}">
        <p14:creationId xmlns:p14="http://schemas.microsoft.com/office/powerpoint/2010/main" val="152152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FF0C622-2010-4267-B9CE-F0498631CD72}" type="slidenum">
              <a:rPr/>
              <a:pPr rtl="0" eaLnBrk="1" hangingPunct="1"/>
              <a:t>7</a:t>
            </a:fld>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consommation de doses plus importantes de fluorure sur une longue durée peut provoquer une fluorose dentaire et abîmer les dents des personnes en les tachant et les piquant.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Au bout de nombreuses années, le fluorure peut s’accumuler dans les os, provoquant une fluorose osseuse dont les effets se traduisent par une raideur et des douleurs au niveau des articulations.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Dans les cas graves, le fluorure peut provoquer une modification de la structure osseuse et des paralysies.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C’est pour les nourrissons et les jeunes enfants que des niveaux élevés de fluorure présentent le plus de risques, car leur corps est encore en train de grandir et de se développer.</a:t>
            </a:r>
          </a:p>
        </p:txBody>
      </p:sp>
    </p:spTree>
    <p:extLst>
      <p:ext uri="{BB962C8B-B14F-4D97-AF65-F5344CB8AC3E}">
        <p14:creationId xmlns:p14="http://schemas.microsoft.com/office/powerpoint/2010/main" val="15297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6D93C81A-5689-45A6-81A1-F7194482C80F}" type="slidenum">
              <a:rPr/>
              <a:pPr rtl="0" eaLnBrk="1" hangingPunct="1"/>
              <a:t>8</a:t>
            </a:fld>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 typeface="Arial" panose="020B0604020202020204" pitchFamily="34" charset="0"/>
              <a:buChar char="•"/>
            </a:pPr>
            <a:r>
              <a:rPr/>
              <a:t>Directive de l’OMS &lt; 1,5 mg/L</a:t>
            </a:r>
          </a:p>
          <a:p>
            <a:pPr marL="171450" indent="-171450" eaLnBrk="1" hangingPunct="1">
              <a:buFont typeface="Arial" panose="020B0604020202020204" pitchFamily="34" charset="0"/>
              <a:buChar char="•"/>
            </a:pPr>
            <a:endParaRPr lang="en-US" altLang="en-US" dirty="0" smtClean="0"/>
          </a:p>
          <a:p>
            <a:pPr marL="171450" indent="-171450" rtl="0" eaLnBrk="1" hangingPunct="1">
              <a:buFont typeface="Arial" panose="020B0604020202020204" pitchFamily="34" charset="0"/>
              <a:buChar char="•"/>
            </a:pPr>
            <a:r>
              <a:rPr/>
              <a:t>L'écart entre les effets bénéfiques du fluorure et l'apparition de la fluorose dentaire est faible, et les programmes de santé publique cherchent à maintenir un équilibre approprié entre les deux (IPCS, 2002), voir le chapitre 4.</a:t>
            </a:r>
          </a:p>
        </p:txBody>
      </p:sp>
    </p:spTree>
    <p:extLst>
      <p:ext uri="{BB962C8B-B14F-4D97-AF65-F5344CB8AC3E}">
        <p14:creationId xmlns:p14="http://schemas.microsoft.com/office/powerpoint/2010/main" val="74004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CF61409-92F1-48C0-A424-D83CE034AEE5}" type="slidenum">
              <a:rPr/>
              <a:pPr rtl="0" eaLnBrk="1" hangingPunct="1"/>
              <a:t>9</a:t>
            </a:fld>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lnSpc>
                <a:spcPct val="90000"/>
              </a:lnSpc>
              <a:buFont typeface="Arial" panose="020B0604020202020204" pitchFamily="34" charset="0"/>
              <a:buChar char="•"/>
            </a:pPr>
            <a:r>
              <a:rPr/>
              <a:t>Il n'y a aucun traitement pour guérir la fluorose, la seule façon de l'éviter est d'empêcher la consommation excessive de fluorure.</a:t>
            </a:r>
          </a:p>
          <a:p>
            <a:pPr marL="171450" indent="-171450" rtl="0" eaLnBrk="1" hangingPunct="1">
              <a:lnSpc>
                <a:spcPct val="90000"/>
              </a:lnSpc>
              <a:buFont typeface="Arial" panose="020B0604020202020204" pitchFamily="34" charset="0"/>
              <a:buChar char="•"/>
            </a:pPr>
            <a:r>
              <a:rPr/>
              <a:t>Absorption : 75 à 90% du fluorure est absorbé et 99% de la charge corporelle de fluorure est stockée dans des zones riches en calcium comme les os et les dents. </a:t>
            </a:r>
          </a:p>
          <a:p>
            <a:pPr marL="171450" indent="-171450" rtl="0" eaLnBrk="1" hangingPunct="1">
              <a:lnSpc>
                <a:spcPct val="90000"/>
              </a:lnSpc>
              <a:buFont typeface="Arial" panose="020B0604020202020204" pitchFamily="34" charset="0"/>
              <a:buChar char="•"/>
            </a:pPr>
            <a:r>
              <a:rPr/>
              <a:t>Chinoy et al. (2000) ont indiqué que la supplémentation en protéines a un effet bénéfique sur la réduction de la toxicité du foie induite par le fluorure, et est nécessaire à la récupération après un </a:t>
            </a:r>
          </a:p>
          <a:p>
            <a:pPr marL="171450" indent="-171450" rtl="0" eaLnBrk="1" hangingPunct="1">
              <a:lnSpc>
                <a:spcPct val="90000"/>
              </a:lnSpc>
              <a:buFont typeface="Arial" panose="020B0604020202020204" pitchFamily="34" charset="0"/>
              <a:buChar char="•"/>
            </a:pPr>
            <a:r>
              <a:rPr/>
              <a:t>empoisonnement au fluorure. </a:t>
            </a:r>
          </a:p>
          <a:p>
            <a:pPr marL="171450" indent="-171450" rtl="0" eaLnBrk="1" hangingPunct="1">
              <a:lnSpc>
                <a:spcPct val="90000"/>
              </a:lnSpc>
              <a:buFont typeface="Arial" panose="020B0604020202020204" pitchFamily="34" charset="0"/>
              <a:buChar char="•"/>
            </a:pPr>
            <a:r>
              <a:rPr/>
              <a:t>Les études sur des communautés suggèrent fortement que le niveau de calcium agit sur le type de modifications osseuses observées dans la fluorose (Krishnamachari et al., 1986 et Chakma et al., 2000). </a:t>
            </a:r>
          </a:p>
          <a:p>
            <a:pPr marL="171450" indent="-171450" rtl="0" eaLnBrk="1" hangingPunct="1">
              <a:lnSpc>
                <a:spcPct val="90000"/>
              </a:lnSpc>
              <a:buFont typeface="Arial" panose="020B0604020202020204" pitchFamily="34" charset="0"/>
              <a:buChar char="•"/>
            </a:pPr>
            <a:r>
              <a:rPr/>
              <a:t>Les essais cliniques réalisés avec la supplémentation thérapeutique de micronutriments chez des enfants du Rajasthan touchés par la fluorose ont également montré des effets bénéfiques sur les déformations squelettiques (Gupta et al., 1994). </a:t>
            </a:r>
          </a:p>
          <a:p>
            <a:pPr marL="171450" indent="-171450" rtl="0" eaLnBrk="1" hangingPunct="1">
              <a:lnSpc>
                <a:spcPct val="90000"/>
              </a:lnSpc>
              <a:buFont typeface="Arial" panose="020B0604020202020204" pitchFamily="34" charset="0"/>
              <a:buChar char="•"/>
            </a:pPr>
            <a:r>
              <a:rPr/>
              <a:t>On a également signalé à Delhi une réparation des lésions cellulaires provoquées par le fluorure grâce à la supplémentation nutritionnelle en calcium, en vitamine C et en antioxydants. </a:t>
            </a:r>
          </a:p>
          <a:p>
            <a:pPr marL="171450" indent="-171450" rtl="0" eaLnBrk="1" hangingPunct="1">
              <a:lnSpc>
                <a:spcPct val="90000"/>
              </a:lnSpc>
              <a:buFont typeface="Arial" panose="020B0604020202020204" pitchFamily="34" charset="0"/>
              <a:buChar char="•"/>
            </a:pPr>
            <a:r>
              <a:rPr/>
              <a:t>Plus de 90% des personnes atteintes de fluorose squelettique aiguë, de maladie et de déformations osseuses, appartiennent à la catégorie socio-économique basse, où les apports en calcium sont faibles (Teotia et al., 1984). </a:t>
            </a:r>
          </a:p>
          <a:p>
            <a:pPr marL="171450" indent="-171450" rtl="0" eaLnBrk="1" hangingPunct="1">
              <a:lnSpc>
                <a:spcPct val="90000"/>
              </a:lnSpc>
              <a:buFont typeface="Arial" panose="020B0604020202020204" pitchFamily="34" charset="0"/>
              <a:buChar char="•"/>
            </a:pPr>
            <a:r>
              <a:rPr/>
              <a:t>Une étude menée en Chine montre une prévalence de 43,8% de la fluorose squelettique avec une nutrition normale, tandis qu'elle est de 69,2% chez ceux souffrant de malnutrition, ce qui met clairement en évidence le poids des aspects nutritionnels (Liang et al., 1997)</a:t>
            </a:r>
          </a:p>
        </p:txBody>
      </p:sp>
    </p:spTree>
    <p:extLst>
      <p:ext uri="{BB962C8B-B14F-4D97-AF65-F5344CB8AC3E}">
        <p14:creationId xmlns:p14="http://schemas.microsoft.com/office/powerpoint/2010/main" val="27497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887630C-64D4-4913-B754-1B835F06CA21}" type="slidenum">
              <a:rPr/>
              <a:pPr rtl="0" eaLnBrk="1" hangingPunct="1"/>
              <a:t>10</a:t>
            </a:fld>
            <a:endParaRPr/>
          </a:p>
        </p:txBody>
      </p:sp>
      <p:sp>
        <p:nvSpPr>
          <p:cNvPr id="28675" name="Espace réservé de l'image des diapositives 1"/>
          <p:cNvSpPr>
            <a:spLocks noGrp="1" noRot="1" noChangeAspect="1" noTextEdit="1"/>
          </p:cNvSpPr>
          <p:nvPr>
            <p:ph type="sldImg"/>
          </p:nvPr>
        </p:nvSpPr>
        <p:spPr>
          <a:ln/>
        </p:spPr>
      </p:sp>
      <p:sp>
        <p:nvSpPr>
          <p:cNvPr id="2867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8677"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fld id="{5DA35D5F-CC32-4836-8C0D-A9170318482A}" type="slidenum">
              <a:rPr sz="1200"/>
              <a:pPr algn="r" rtl="0" eaLnBrk="1" hangingPunct="1"/>
              <a:t>10</a:t>
            </a:fld>
            <a:endParaRPr sz="1200"/>
          </a:p>
        </p:txBody>
      </p:sp>
    </p:spTree>
    <p:extLst>
      <p:ext uri="{BB962C8B-B14F-4D97-AF65-F5344CB8AC3E}">
        <p14:creationId xmlns:p14="http://schemas.microsoft.com/office/powerpoint/2010/main" val="211938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13688B3-3246-4389-8B29-4DAB6A201E36}" type="slidenum">
              <a:rPr/>
              <a:pPr rtl="0" eaLnBrk="1" hangingPunct="1"/>
              <a:t>11</a:t>
            </a:fld>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Reportez-vous</a:t>
            </a:r>
            <a:r>
              <a:rPr sz="1000" baseline="0">
                <a:latin typeface="Arial" panose="020B0604020202020204" pitchFamily="34" charset="0"/>
                <a:cs typeface="Arial" panose="020B0604020202020204" pitchFamily="34" charset="0"/>
              </a:rPr>
              <a:t> au PowerPoint : Le fluorure dans l'eau de boisson si davantage d'information est nécessaire </a:t>
            </a:r>
            <a:r>
              <a:rPr sz="1000" b="0" kern="1200">
                <a:solidFill>
                  <a:schemeClr val="tx1"/>
                </a:solidFill>
                <a:latin typeface="Arial" panose="020B0604020202020204" pitchFamily="34" charset="0"/>
                <a:ea typeface="+mn-ea"/>
                <a:cs typeface="Arial" panose="020B0604020202020204" pitchFamily="34" charset="0"/>
              </a:rPr>
              <a:t>en fonction des problèmes locaux et des requêtes des participants</a:t>
            </a:r>
          </a:p>
        </p:txBody>
      </p:sp>
    </p:spTree>
    <p:extLst>
      <p:ext uri="{BB962C8B-B14F-4D97-AF65-F5344CB8AC3E}">
        <p14:creationId xmlns:p14="http://schemas.microsoft.com/office/powerpoint/2010/main" val="25991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5661A9FB-CC28-4C67-AFD8-89457D095C9B}" type="slidenum">
              <a:rPr/>
              <a:pPr rtl="0" eaLnBrk="1" hangingPunct="1"/>
              <a:t>12</a:t>
            </a:fld>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b="1"/>
              <a:t>Cela peut être la dernière diapositive de la présentation. Si les participants veulent davantage d'informations sur les options spécifiques de traitement, vous pouvez aussi montrer les diapositives facultatives suivantes.</a:t>
            </a:r>
          </a:p>
          <a:p>
            <a:pPr eaLnBrk="1" hangingPunct="1"/>
            <a:endParaRPr lang="en-US" altLang="en-US" dirty="0" smtClean="0"/>
          </a:p>
          <a:p>
            <a:pPr marL="171450" indent="-171450" rtl="0" eaLnBrk="1" hangingPunct="1">
              <a:buFont typeface="Arial" panose="020B0604020202020204" pitchFamily="34" charset="0"/>
              <a:buChar char="•"/>
            </a:pPr>
            <a:r>
              <a:rPr/>
              <a:t>Il existe peu de technologies pratiques ou courantes de traitement à domicile pour éliminer le fluorure de l’eau</a:t>
            </a:r>
            <a:r>
              <a:rPr baseline="0"/>
              <a:t> de boisson</a:t>
            </a:r>
          </a:p>
          <a:p>
            <a:pPr marL="171450" indent="-171450" rtl="0" eaLnBrk="1" hangingPunct="1">
              <a:buFont typeface="Arial" panose="020B0604020202020204" pitchFamily="34" charset="0"/>
              <a:buChar char="•"/>
            </a:pPr>
            <a:r>
              <a:rPr/>
              <a:t>Davantage de recherche est nécessaire pour trouver des technologies simples et abordables</a:t>
            </a:r>
          </a:p>
          <a:p>
            <a:pPr marL="171450" indent="-171450" rtl="0" eaLnBrk="1" hangingPunct="1">
              <a:buFont typeface="Arial" panose="020B0604020202020204" pitchFamily="34" charset="0"/>
              <a:buChar char="•"/>
            </a:pPr>
            <a:r>
              <a:rPr/>
              <a:t>Trouver une source d'eau de boisson alternative</a:t>
            </a:r>
          </a:p>
          <a:p>
            <a:pPr marL="171450" indent="-171450" rtl="0" eaLnBrk="1" hangingPunct="1">
              <a:buFont typeface="Arial" panose="020B0604020202020204" pitchFamily="34" charset="0"/>
              <a:buChar char="•"/>
            </a:pPr>
            <a:r>
              <a:rPr/>
              <a:t>Diluer l'eau souterraine avec une source différente (par exemple l'eau de pluie)</a:t>
            </a:r>
          </a:p>
          <a:p>
            <a:pPr eaLnBrk="1" hangingPunct="1"/>
            <a:endParaRPr lang="en-US" altLang="en-US" dirty="0" smtClean="0"/>
          </a:p>
          <a:p>
            <a:pPr eaLnBrk="1" hangingPunct="1"/>
            <a:endParaRPr lang="en-US" altLang="en-US" dirty="0" smtClean="0"/>
          </a:p>
          <a:p>
            <a:pPr rtl="0" eaLnBrk="1" hangingPunct="1"/>
            <a:r>
              <a:rPr/>
              <a:t>Concept de la Réduction Intégrée de la Fluorose (RIF) : </a:t>
            </a:r>
          </a:p>
          <a:p>
            <a:pPr rtl="0" eaLnBrk="1" hangingPunct="1">
              <a:buFontTx/>
              <a:buChar char="•"/>
            </a:pPr>
            <a:r>
              <a:rPr/>
              <a:t>  Nécessité d’une approche multidimensionnelle, en commençant par l'identification correcte du problème et de ses causes. Des outils scientifiques tels que l’Évaluation Quantitative des Risques Chimiques (QCRA) sont utilisés pour évaluer les impacts sur la santé dus à une absorption excessive de fluorure en relation avec les aspects nutritionnels. </a:t>
            </a:r>
          </a:p>
          <a:p>
            <a:pPr eaLnBrk="1" hangingPunct="1"/>
            <a:endParaRPr lang="en-US" altLang="en-US" dirty="0" smtClean="0"/>
          </a:p>
          <a:p>
            <a:pPr rtl="0" eaLnBrk="1" hangingPunct="1">
              <a:buFontTx/>
              <a:buChar char="•"/>
            </a:pPr>
            <a:r>
              <a:rPr/>
              <a:t>  Un suivi et des enquêtes sur la qualité de l'eau associés à des rapports sur des symptômes de fluorose dentaire/squelettique mènent à l'identification de la contamination au fluorure. Cela doit être suivi par une stratégie intégrée sur du réduction de la fluorose comprenant des solutions de gestion de l'eau, l'amélioration des techniques de défluoration de l'eau et une supplémentation nutritionnelle (exemple du Chakoda Bhaji (Cassia tora), un légume trouvé couramment dans les zones rurales, à très forte teneur en calcium : il est rapporté que sa consommation a entraîné une inversion de la fluorose (Chakma et al., 2000)). </a:t>
            </a:r>
          </a:p>
        </p:txBody>
      </p:sp>
    </p:spTree>
    <p:extLst>
      <p:ext uri="{BB962C8B-B14F-4D97-AF65-F5344CB8AC3E}">
        <p14:creationId xmlns:p14="http://schemas.microsoft.com/office/powerpoint/2010/main" val="34797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8AFA7-9361-414C-B841-9906F9796B99}" type="slidenum">
              <a:rPr lang="en-US"/>
              <a:pPr>
                <a:defRPr/>
              </a:pPr>
              <a:t>‹#›</a:t>
            </a:fld>
            <a:endParaRPr lang="en-US"/>
          </a:p>
        </p:txBody>
      </p:sp>
    </p:spTree>
    <p:extLst>
      <p:ext uri="{BB962C8B-B14F-4D97-AF65-F5344CB8AC3E}">
        <p14:creationId xmlns:p14="http://schemas.microsoft.com/office/powerpoint/2010/main" val="7704181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01EA7B-B93E-4B9E-A1D5-972529A8A324}" type="slidenum">
              <a:rPr lang="en-US"/>
              <a:pPr>
                <a:defRPr/>
              </a:pPr>
              <a:t>‹#›</a:t>
            </a:fld>
            <a:endParaRPr lang="en-US"/>
          </a:p>
        </p:txBody>
      </p:sp>
    </p:spTree>
    <p:extLst>
      <p:ext uri="{BB962C8B-B14F-4D97-AF65-F5344CB8AC3E}">
        <p14:creationId xmlns:p14="http://schemas.microsoft.com/office/powerpoint/2010/main" val="231475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192963-370A-4B25-A203-776C98833950}" type="slidenum">
              <a:rPr lang="en-US"/>
              <a:pPr>
                <a:defRPr/>
              </a:pPr>
              <a:t>‹#›</a:t>
            </a:fld>
            <a:endParaRPr lang="en-US"/>
          </a:p>
        </p:txBody>
      </p:sp>
    </p:spTree>
    <p:extLst>
      <p:ext uri="{BB962C8B-B14F-4D97-AF65-F5344CB8AC3E}">
        <p14:creationId xmlns:p14="http://schemas.microsoft.com/office/powerpoint/2010/main" val="385674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50D06F-0004-4A2D-9285-EF528ADCF69A}" type="slidenum">
              <a:rPr lang="en-US"/>
              <a:pPr>
                <a:defRPr/>
              </a:pPr>
              <a:t>‹#›</a:t>
            </a:fld>
            <a:endParaRPr lang="en-US"/>
          </a:p>
        </p:txBody>
      </p:sp>
    </p:spTree>
    <p:extLst>
      <p:ext uri="{BB962C8B-B14F-4D97-AF65-F5344CB8AC3E}">
        <p14:creationId xmlns:p14="http://schemas.microsoft.com/office/powerpoint/2010/main" val="1363974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400800"/>
            <a:ext cx="2133600" cy="476250"/>
          </a:xfrm>
          <a:ln/>
        </p:spPr>
        <p:txBody>
          <a:bodyPr/>
          <a:lstStyle>
            <a:lvl1pPr>
              <a:defRPr/>
            </a:lvl1pPr>
          </a:lstStyle>
          <a:p>
            <a:pPr>
              <a:defRPr/>
            </a:pPr>
            <a:fld id="{D704F2C4-AAD9-4C47-B401-E1ADABD8E869}" type="slidenum">
              <a:rPr lang="en-US"/>
              <a:pPr>
                <a:defRPr/>
              </a:pPr>
              <a:t>‹#›</a:t>
            </a:fld>
            <a:endParaRPr lang="en-US"/>
          </a:p>
        </p:txBody>
      </p:sp>
    </p:spTree>
    <p:extLst>
      <p:ext uri="{BB962C8B-B14F-4D97-AF65-F5344CB8AC3E}">
        <p14:creationId xmlns:p14="http://schemas.microsoft.com/office/powerpoint/2010/main" val="1865339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45149-9188-4CBF-B096-4F52E81631EB}" type="slidenum">
              <a:rPr lang="en-US"/>
              <a:pPr>
                <a:defRPr/>
              </a:pPr>
              <a:t>‹#›</a:t>
            </a:fld>
            <a:endParaRPr lang="en-US"/>
          </a:p>
        </p:txBody>
      </p:sp>
    </p:spTree>
    <p:extLst>
      <p:ext uri="{BB962C8B-B14F-4D97-AF65-F5344CB8AC3E}">
        <p14:creationId xmlns:p14="http://schemas.microsoft.com/office/powerpoint/2010/main" val="159781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86821C-439D-4479-B854-24E1D3F1F187}" type="slidenum">
              <a:rPr lang="en-US"/>
              <a:pPr>
                <a:defRPr/>
              </a:pPr>
              <a:t>‹#›</a:t>
            </a:fld>
            <a:endParaRPr lang="en-US"/>
          </a:p>
        </p:txBody>
      </p:sp>
    </p:spTree>
    <p:extLst>
      <p:ext uri="{BB962C8B-B14F-4D97-AF65-F5344CB8AC3E}">
        <p14:creationId xmlns:p14="http://schemas.microsoft.com/office/powerpoint/2010/main" val="8376340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BF9FF1-9100-4934-B99E-818E0F29B400}" type="slidenum">
              <a:rPr lang="en-US"/>
              <a:pPr>
                <a:defRPr/>
              </a:pPr>
              <a:t>‹#›</a:t>
            </a:fld>
            <a:endParaRPr lang="en-US"/>
          </a:p>
        </p:txBody>
      </p:sp>
    </p:spTree>
    <p:extLst>
      <p:ext uri="{BB962C8B-B14F-4D97-AF65-F5344CB8AC3E}">
        <p14:creationId xmlns:p14="http://schemas.microsoft.com/office/powerpoint/2010/main" val="421673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74EB28-11A3-4C9B-8D62-6232C761A111}" type="slidenum">
              <a:rPr lang="en-US"/>
              <a:pPr>
                <a:defRPr/>
              </a:pPr>
              <a:t>‹#›</a:t>
            </a:fld>
            <a:endParaRPr lang="en-US"/>
          </a:p>
        </p:txBody>
      </p:sp>
    </p:spTree>
    <p:extLst>
      <p:ext uri="{BB962C8B-B14F-4D97-AF65-F5344CB8AC3E}">
        <p14:creationId xmlns:p14="http://schemas.microsoft.com/office/powerpoint/2010/main" val="602580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FEF1AF-0C78-43A2-9199-06524DD4C2F2}" type="slidenum">
              <a:rPr lang="en-US"/>
              <a:pPr>
                <a:defRPr/>
              </a:pPr>
              <a:t>‹#›</a:t>
            </a:fld>
            <a:endParaRPr lang="en-US"/>
          </a:p>
        </p:txBody>
      </p:sp>
    </p:spTree>
    <p:extLst>
      <p:ext uri="{BB962C8B-B14F-4D97-AF65-F5344CB8AC3E}">
        <p14:creationId xmlns:p14="http://schemas.microsoft.com/office/powerpoint/2010/main" val="28859514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A7953-46A4-416F-AD12-54CAB1D9ABE8}" type="slidenum">
              <a:rPr lang="en-US"/>
              <a:pPr>
                <a:defRPr/>
              </a:pPr>
              <a:t>‹#›</a:t>
            </a:fld>
            <a:endParaRPr lang="en-US"/>
          </a:p>
        </p:txBody>
      </p:sp>
    </p:spTree>
    <p:extLst>
      <p:ext uri="{BB962C8B-B14F-4D97-AF65-F5344CB8AC3E}">
        <p14:creationId xmlns:p14="http://schemas.microsoft.com/office/powerpoint/2010/main" val="372586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4DE01E-44DC-4D75-AE1C-2C5672537B31}" type="slidenum">
              <a:rPr lang="en-US"/>
              <a:pPr>
                <a:defRPr/>
              </a:pPr>
              <a:t>‹#›</a:t>
            </a:fld>
            <a:endParaRPr lang="en-US"/>
          </a:p>
        </p:txBody>
      </p:sp>
    </p:spTree>
    <p:extLst>
      <p:ext uri="{BB962C8B-B14F-4D97-AF65-F5344CB8AC3E}">
        <p14:creationId xmlns:p14="http://schemas.microsoft.com/office/powerpoint/2010/main" val="253199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2010-03</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6F5609-F1D4-40A2-8973-FC8022CA56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1114118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6F349C58-D209-43F4-892C-3E576AB305C9}" type="slidenum">
              <a:rPr/>
              <a:pPr rtl="0" eaLnBrk="1" hangingPunct="1"/>
              <a:t>10</a:t>
            </a:fld>
            <a:endParaRPr/>
          </a:p>
        </p:txBody>
      </p:sp>
      <p:sp>
        <p:nvSpPr>
          <p:cNvPr id="10243" name="Titre 1"/>
          <p:cNvSpPr>
            <a:spLocks noGrp="1"/>
          </p:cNvSpPr>
          <p:nvPr>
            <p:ph type="title" idx="4294967295"/>
          </p:nvPr>
        </p:nvSpPr>
        <p:spPr>
          <a:xfrm>
            <a:off x="457200" y="228600"/>
            <a:ext cx="8229600" cy="1143000"/>
          </a:xfrm>
        </p:spPr>
        <p:txBody>
          <a:bodyPr/>
          <a:lstStyle/>
          <a:p>
            <a:pPr rtl="0" eaLnBrk="1" hangingPunct="1"/>
            <a:r>
              <a:rPr b="1">
                <a:solidFill>
                  <a:schemeClr val="accent2"/>
                </a:solidFill>
              </a:rPr>
              <a:t>Impact social</a:t>
            </a:r>
          </a:p>
        </p:txBody>
      </p:sp>
      <p:sp>
        <p:nvSpPr>
          <p:cNvPr id="10244" name="Espace réservé du contenu 2"/>
          <p:cNvSpPr>
            <a:spLocks noGrp="1"/>
          </p:cNvSpPr>
          <p:nvPr>
            <p:ph idx="4294967295"/>
          </p:nvPr>
        </p:nvSpPr>
        <p:spPr>
          <a:xfrm>
            <a:off x="152400" y="1219200"/>
            <a:ext cx="5562600" cy="4572000"/>
          </a:xfrm>
        </p:spPr>
        <p:txBody>
          <a:bodyPr/>
          <a:lstStyle/>
          <a:p>
            <a:pPr rtl="0" eaLnBrk="1" hangingPunct="1"/>
            <a:r>
              <a:rPr/>
              <a:t>Acceptation sociale</a:t>
            </a:r>
          </a:p>
          <a:p>
            <a:pPr lvl="1" rtl="0" eaLnBrk="1" hangingPunct="1"/>
            <a:r>
              <a:rPr/>
              <a:t>Personnes rejetées par les autres</a:t>
            </a:r>
          </a:p>
          <a:p>
            <a:pPr lvl="1" rtl="0" eaLnBrk="1" hangingPunct="1"/>
            <a:r>
              <a:rPr/>
              <a:t>Peuvent devoir s'isoler</a:t>
            </a:r>
          </a:p>
          <a:p>
            <a:pPr rtl="0" eaLnBrk="1" hangingPunct="1"/>
            <a:r>
              <a:rPr/>
              <a:t>Socio-économique</a:t>
            </a:r>
          </a:p>
          <a:p>
            <a:pPr lvl="1" rtl="0" eaLnBrk="1" hangingPunct="1"/>
            <a:r>
              <a:rPr/>
              <a:t>Ne plus être en mesure de travailler en raison des déformations physiques et de la douleur</a:t>
            </a:r>
          </a:p>
          <a:p>
            <a:pPr lvl="1" rtl="0" eaLnBrk="1" hangingPunct="1"/>
            <a:r>
              <a:rPr/>
              <a:t>Perte de revenu pour les familles</a:t>
            </a:r>
          </a:p>
          <a:p>
            <a:pPr eaLnBrk="1" hangingPunct="1"/>
            <a:endParaRPr lang="en-US" altLang="en-US" sz="2800" dirty="0" smtClean="0"/>
          </a:p>
        </p:txBody>
      </p:sp>
      <p:sp>
        <p:nvSpPr>
          <p:cNvPr id="10245" name="Espace réservé du numéro de diapositive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fld id="{AC93C454-E9C1-4187-B166-9FE44F2CBC4D}" type="slidenum">
              <a:rPr sz="1400"/>
              <a:pPr algn="r" rtl="0" eaLnBrk="1" hangingPunct="1"/>
              <a:t>10</a:t>
            </a:fld>
            <a:endParaRPr sz="1400"/>
          </a:p>
        </p:txBody>
      </p:sp>
      <p:pic>
        <p:nvPicPr>
          <p:cNvPr id="102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3070225" cy="4611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7" name="ZoneTexte 7"/>
          <p:cNvSpPr txBox="1">
            <a:spLocks noChangeArrowheads="1"/>
          </p:cNvSpPr>
          <p:nvPr/>
        </p:nvSpPr>
        <p:spPr bwMode="auto">
          <a:xfrm>
            <a:off x="5715000" y="6092825"/>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(Crédit : www.drinking-water.org)</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467544" y="274638"/>
            <a:ext cx="8229600" cy="1143000"/>
          </a:xfrm>
        </p:spPr>
        <p:txBody>
          <a:bodyPr/>
          <a:lstStyle/>
          <a:p>
            <a:pPr rtl="0" eaLnBrk="1" hangingPunct="1"/>
            <a:r>
              <a:rPr sz="3200" b="1" dirty="0">
                <a:solidFill>
                  <a:schemeClr val="accent2"/>
                </a:solidFill>
              </a:rPr>
              <a:t>Comment </a:t>
            </a:r>
            <a:r>
              <a:rPr sz="3200" b="1" dirty="0" err="1">
                <a:solidFill>
                  <a:schemeClr val="accent2"/>
                </a:solidFill>
              </a:rPr>
              <a:t>pouvons</a:t>
            </a:r>
            <a:r>
              <a:rPr sz="3200" b="1" dirty="0">
                <a:solidFill>
                  <a:schemeClr val="accent2"/>
                </a:solidFill>
              </a:rPr>
              <a:t>-nous </a:t>
            </a:r>
            <a:r>
              <a:rPr sz="3200" b="1" dirty="0" err="1">
                <a:solidFill>
                  <a:schemeClr val="accent2"/>
                </a:solidFill>
              </a:rPr>
              <a:t>traiter</a:t>
            </a:r>
            <a:r>
              <a:rPr sz="3200" b="1" dirty="0">
                <a:solidFill>
                  <a:schemeClr val="accent2"/>
                </a:solidFill>
              </a:rPr>
              <a:t> </a:t>
            </a:r>
            <a:r>
              <a:rPr sz="3200" b="1" dirty="0" err="1">
                <a:solidFill>
                  <a:schemeClr val="accent2"/>
                </a:solidFill>
              </a:rPr>
              <a:t>l'eau</a:t>
            </a:r>
            <a:r>
              <a:rPr sz="3200" b="1" dirty="0">
                <a:solidFill>
                  <a:schemeClr val="accent2"/>
                </a:solidFill>
              </a:rPr>
              <a:t> de </a:t>
            </a:r>
            <a:r>
              <a:rPr sz="3200" b="1" dirty="0" err="1">
                <a:solidFill>
                  <a:schemeClr val="accent2"/>
                </a:solidFill>
              </a:rPr>
              <a:t>boisson</a:t>
            </a:r>
            <a:r>
              <a:rPr sz="3200" b="1" dirty="0">
                <a:solidFill>
                  <a:schemeClr val="accent2"/>
                </a:solidFill>
              </a:rPr>
              <a:t> pour en </a:t>
            </a:r>
            <a:r>
              <a:rPr sz="3200" b="1" dirty="0" err="1">
                <a:solidFill>
                  <a:schemeClr val="accent2"/>
                </a:solidFill>
              </a:rPr>
              <a:t>éliminer</a:t>
            </a:r>
            <a:r>
              <a:rPr sz="3200" b="1" dirty="0">
                <a:solidFill>
                  <a:schemeClr val="accent2"/>
                </a:solidFill>
              </a:rPr>
              <a:t> le </a:t>
            </a:r>
            <a:r>
              <a:rPr sz="3200" b="1" dirty="0" err="1">
                <a:solidFill>
                  <a:schemeClr val="accent2"/>
                </a:solidFill>
              </a:rPr>
              <a:t>fluorure</a:t>
            </a:r>
            <a:r>
              <a:rPr sz="3200" b="1" dirty="0">
                <a:solidFill>
                  <a:schemeClr val="accent2"/>
                </a:solidFill>
              </a:rPr>
              <a:t> ?</a:t>
            </a:r>
          </a:p>
        </p:txBody>
      </p:sp>
      <p:sp>
        <p:nvSpPr>
          <p:cNvPr id="24581" name="Rectangle 3"/>
          <p:cNvSpPr>
            <a:spLocks noGrp="1" noChangeArrowheads="1"/>
          </p:cNvSpPr>
          <p:nvPr>
            <p:ph type="body" idx="4294967295"/>
          </p:nvPr>
        </p:nvSpPr>
        <p:spPr>
          <a:xfrm>
            <a:off x="467544" y="1600200"/>
            <a:ext cx="8229600" cy="4525963"/>
          </a:xfrm>
        </p:spPr>
        <p:txBody>
          <a:bodyPr/>
          <a:lstStyle/>
          <a:p>
            <a:pPr rtl="0" eaLnBrk="1" hangingPunct="1"/>
            <a:r>
              <a:rPr dirty="0"/>
              <a:t>Il </a:t>
            </a:r>
            <a:r>
              <a:rPr dirty="0" err="1"/>
              <a:t>existe</a:t>
            </a:r>
            <a:r>
              <a:rPr dirty="0"/>
              <a:t> </a:t>
            </a:r>
            <a:r>
              <a:rPr dirty="0" err="1"/>
              <a:t>peu</a:t>
            </a:r>
            <a:r>
              <a:rPr dirty="0"/>
              <a:t> de technologies </a:t>
            </a:r>
            <a:r>
              <a:rPr dirty="0" err="1"/>
              <a:t>pratiques</a:t>
            </a:r>
            <a:r>
              <a:rPr dirty="0"/>
              <a:t> </a:t>
            </a:r>
            <a:r>
              <a:rPr dirty="0" err="1"/>
              <a:t>ou</a:t>
            </a:r>
            <a:r>
              <a:rPr dirty="0"/>
              <a:t> </a:t>
            </a:r>
            <a:r>
              <a:rPr dirty="0" err="1"/>
              <a:t>courantes</a:t>
            </a:r>
            <a:r>
              <a:rPr dirty="0"/>
              <a:t> de </a:t>
            </a:r>
            <a:r>
              <a:rPr dirty="0" err="1"/>
              <a:t>traitement</a:t>
            </a:r>
            <a:r>
              <a:rPr dirty="0"/>
              <a:t> à domicile pour </a:t>
            </a:r>
            <a:r>
              <a:rPr dirty="0" err="1"/>
              <a:t>éliminer</a:t>
            </a:r>
            <a:r>
              <a:rPr dirty="0"/>
              <a:t> le </a:t>
            </a:r>
            <a:r>
              <a:rPr dirty="0" err="1"/>
              <a:t>fluorure</a:t>
            </a:r>
            <a:r>
              <a:rPr dirty="0"/>
              <a:t> de </a:t>
            </a:r>
            <a:r>
              <a:rPr dirty="0" err="1"/>
              <a:t>l’eau</a:t>
            </a:r>
            <a:r>
              <a:rPr dirty="0"/>
              <a:t> </a:t>
            </a:r>
          </a:p>
          <a:p>
            <a:pPr rtl="0" eaLnBrk="1" hangingPunct="1"/>
            <a:r>
              <a:rPr dirty="0" err="1"/>
              <a:t>Davantage</a:t>
            </a:r>
            <a:r>
              <a:rPr dirty="0"/>
              <a:t> de </a:t>
            </a:r>
            <a:r>
              <a:rPr dirty="0" err="1"/>
              <a:t>recherche</a:t>
            </a:r>
            <a:r>
              <a:rPr dirty="0"/>
              <a:t> </a:t>
            </a:r>
            <a:r>
              <a:rPr dirty="0" err="1"/>
              <a:t>est</a:t>
            </a:r>
            <a:r>
              <a:rPr dirty="0"/>
              <a:t> </a:t>
            </a:r>
            <a:r>
              <a:rPr dirty="0" err="1"/>
              <a:t>nécessaire</a:t>
            </a:r>
            <a:r>
              <a:rPr dirty="0"/>
              <a:t> pour </a:t>
            </a:r>
            <a:r>
              <a:rPr dirty="0" err="1"/>
              <a:t>trouver</a:t>
            </a:r>
            <a:r>
              <a:rPr dirty="0"/>
              <a:t> des technologies simples et </a:t>
            </a:r>
            <a:r>
              <a:rPr dirty="0" err="1"/>
              <a:t>abordables</a:t>
            </a:r>
            <a:endParaRPr dirty="0"/>
          </a:p>
          <a:p>
            <a:pPr rtl="0" eaLnBrk="1" hangingPunct="1"/>
            <a:r>
              <a:rPr dirty="0" err="1"/>
              <a:t>Trouver</a:t>
            </a:r>
            <a:r>
              <a:rPr dirty="0"/>
              <a:t> </a:t>
            </a:r>
            <a:r>
              <a:rPr dirty="0" err="1"/>
              <a:t>une</a:t>
            </a:r>
            <a:r>
              <a:rPr dirty="0"/>
              <a:t> source </a:t>
            </a:r>
            <a:r>
              <a:rPr dirty="0" err="1"/>
              <a:t>d'eau</a:t>
            </a:r>
            <a:r>
              <a:rPr dirty="0"/>
              <a:t> de </a:t>
            </a:r>
            <a:r>
              <a:rPr dirty="0" err="1"/>
              <a:t>boisson</a:t>
            </a:r>
            <a:r>
              <a:rPr dirty="0"/>
              <a:t> alternative</a:t>
            </a:r>
          </a:p>
          <a:p>
            <a:pPr rtl="0" eaLnBrk="1" hangingPunct="1"/>
            <a:r>
              <a:rPr dirty="0" err="1"/>
              <a:t>Diluer</a:t>
            </a:r>
            <a:r>
              <a:rPr dirty="0"/>
              <a:t> </a:t>
            </a:r>
            <a:r>
              <a:rPr dirty="0" err="1"/>
              <a:t>l'eau</a:t>
            </a:r>
            <a:r>
              <a:rPr dirty="0"/>
              <a:t> </a:t>
            </a:r>
            <a:r>
              <a:rPr dirty="0" err="1"/>
              <a:t>souterraine</a:t>
            </a:r>
            <a:r>
              <a:rPr dirty="0"/>
              <a:t> avec </a:t>
            </a:r>
            <a:r>
              <a:rPr dirty="0" err="1"/>
              <a:t>une</a:t>
            </a:r>
            <a:r>
              <a:rPr dirty="0"/>
              <a:t> source </a:t>
            </a:r>
            <a:r>
              <a:rPr dirty="0" err="1"/>
              <a:t>différente</a:t>
            </a:r>
            <a:r>
              <a:rPr dirty="0"/>
              <a:t> (par </a:t>
            </a:r>
            <a:r>
              <a:rPr dirty="0" err="1"/>
              <a:t>exemple</a:t>
            </a:r>
            <a:r>
              <a:rPr dirty="0"/>
              <a:t> </a:t>
            </a:r>
            <a:r>
              <a:rPr dirty="0" err="1"/>
              <a:t>l'eau</a:t>
            </a:r>
            <a:r>
              <a:rPr dirty="0"/>
              <a:t> de </a:t>
            </a:r>
            <a:r>
              <a:rPr dirty="0" err="1"/>
              <a:t>pluie</a:t>
            </a:r>
            <a:r>
              <a:rPr dirty="0"/>
              <a:t>)</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11</a:t>
            </a:fld>
            <a:endParaRPr/>
          </a:p>
        </p:txBody>
      </p:sp>
    </p:spTree>
    <p:extLst>
      <p:ext uri="{BB962C8B-B14F-4D97-AF65-F5344CB8AC3E}">
        <p14:creationId xmlns:p14="http://schemas.microsoft.com/office/powerpoint/2010/main" val="2256374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EF2734BA-2A19-416B-B2A6-340D146FB9EE}" type="slidenum">
              <a:rPr/>
              <a:pPr rtl="0" eaLnBrk="1" hangingPunct="1"/>
              <a:t>12</a:t>
            </a:fld>
            <a:endParaRPr/>
          </a:p>
        </p:txBody>
      </p:sp>
      <p:sp>
        <p:nvSpPr>
          <p:cNvPr id="11267" name="Text Box 4"/>
          <p:cNvSpPr txBox="1">
            <a:spLocks noChangeArrowheads="1"/>
          </p:cNvSpPr>
          <p:nvPr/>
        </p:nvSpPr>
        <p:spPr bwMode="auto">
          <a:xfrm>
            <a:off x="609600" y="3657600"/>
            <a:ext cx="2971800" cy="711200"/>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000"/>
              <a:t>Sources alternatives sans fluor</a:t>
            </a:r>
          </a:p>
        </p:txBody>
      </p:sp>
      <p:sp>
        <p:nvSpPr>
          <p:cNvPr id="11268" name="Text Box 5"/>
          <p:cNvSpPr txBox="1">
            <a:spLocks noChangeArrowheads="1"/>
          </p:cNvSpPr>
          <p:nvPr/>
        </p:nvSpPr>
        <p:spPr bwMode="auto">
          <a:xfrm>
            <a:off x="5105400" y="3657600"/>
            <a:ext cx="2590800" cy="711200"/>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000"/>
              <a:t>Technologies de défluoration</a:t>
            </a:r>
          </a:p>
        </p:txBody>
      </p:sp>
      <p:sp>
        <p:nvSpPr>
          <p:cNvPr id="11270" name="Text Box 6"/>
          <p:cNvSpPr txBox="1">
            <a:spLocks noChangeArrowheads="1"/>
          </p:cNvSpPr>
          <p:nvPr/>
        </p:nvSpPr>
        <p:spPr bwMode="auto">
          <a:xfrm>
            <a:off x="533400" y="4419600"/>
            <a:ext cx="3276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buFontTx/>
              <a:buChar char="•"/>
            </a:pPr>
            <a:r>
              <a:rPr sz="2000"/>
              <a:t> Eau souterraine à faible concentration en fluorure</a:t>
            </a:r>
          </a:p>
          <a:p>
            <a:pPr rtl="0">
              <a:buFontTx/>
              <a:buChar char="•"/>
            </a:pPr>
            <a:r>
              <a:rPr sz="2000"/>
              <a:t> Puits creusés améliorés</a:t>
            </a:r>
          </a:p>
          <a:p>
            <a:pPr rtl="0">
              <a:buFontTx/>
              <a:buChar char="•"/>
            </a:pPr>
            <a:r>
              <a:rPr sz="2000"/>
              <a:t> Collecte d'eau de pluie</a:t>
            </a:r>
          </a:p>
          <a:p>
            <a:pPr rtl="0">
              <a:buFontTx/>
              <a:buChar char="•"/>
            </a:pPr>
            <a:r>
              <a:rPr sz="2000"/>
              <a:t> Eau de surface</a:t>
            </a:r>
          </a:p>
        </p:txBody>
      </p:sp>
      <p:sp>
        <p:nvSpPr>
          <p:cNvPr id="2" name="Line 8"/>
          <p:cNvSpPr>
            <a:spLocks noChangeShapeType="1"/>
          </p:cNvSpPr>
          <p:nvPr/>
        </p:nvSpPr>
        <p:spPr bwMode="auto">
          <a:xfrm>
            <a:off x="4343400" y="2971800"/>
            <a:ext cx="0" cy="30480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71" name="Line 9"/>
          <p:cNvSpPr>
            <a:spLocks noChangeShapeType="1"/>
          </p:cNvSpPr>
          <p:nvPr/>
        </p:nvSpPr>
        <p:spPr bwMode="auto">
          <a:xfrm>
            <a:off x="1905000" y="3276600"/>
            <a:ext cx="4572000"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72" name="Line 10"/>
          <p:cNvSpPr>
            <a:spLocks noChangeShapeType="1"/>
          </p:cNvSpPr>
          <p:nvPr/>
        </p:nvSpPr>
        <p:spPr bwMode="auto">
          <a:xfrm>
            <a:off x="1905000" y="3276600"/>
            <a:ext cx="0" cy="381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1273" name="Line 11"/>
          <p:cNvSpPr>
            <a:spLocks noChangeShapeType="1"/>
          </p:cNvSpPr>
          <p:nvPr/>
        </p:nvSpPr>
        <p:spPr bwMode="auto">
          <a:xfrm>
            <a:off x="6477000" y="3276600"/>
            <a:ext cx="0" cy="381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1274" name="Rectangle 12"/>
          <p:cNvSpPr>
            <a:spLocks noGrp="1" noChangeArrowheads="1"/>
          </p:cNvSpPr>
          <p:nvPr>
            <p:ph type="title"/>
          </p:nvPr>
        </p:nvSpPr>
        <p:spPr>
          <a:xfrm>
            <a:off x="457200" y="0"/>
            <a:ext cx="8229600" cy="1143000"/>
          </a:xfrm>
        </p:spPr>
        <p:txBody>
          <a:bodyPr/>
          <a:lstStyle/>
          <a:p>
            <a:pPr rtl="0" eaLnBrk="1" hangingPunct="1"/>
            <a:r>
              <a:rPr sz="4000" b="1" dirty="0" err="1">
                <a:solidFill>
                  <a:schemeClr val="accent2"/>
                </a:solidFill>
              </a:rPr>
              <a:t>Réduction</a:t>
            </a:r>
            <a:r>
              <a:rPr sz="4000" b="1" dirty="0">
                <a:solidFill>
                  <a:schemeClr val="accent2"/>
                </a:solidFill>
              </a:rPr>
              <a:t> </a:t>
            </a:r>
            <a:r>
              <a:rPr sz="4000" b="1" dirty="0" err="1">
                <a:solidFill>
                  <a:schemeClr val="accent2"/>
                </a:solidFill>
              </a:rPr>
              <a:t>Intégrée</a:t>
            </a:r>
            <a:r>
              <a:rPr sz="4000" b="1" dirty="0">
                <a:solidFill>
                  <a:schemeClr val="accent2"/>
                </a:solidFill>
              </a:rPr>
              <a:t> du </a:t>
            </a:r>
            <a:r>
              <a:rPr sz="4000" b="1" dirty="0" err="1">
                <a:solidFill>
                  <a:schemeClr val="accent2"/>
                </a:solidFill>
              </a:rPr>
              <a:t>Fluorure</a:t>
            </a:r>
            <a:endParaRPr sz="4000" b="1" dirty="0">
              <a:solidFill>
                <a:schemeClr val="accent2"/>
              </a:solidFill>
            </a:endParaRPr>
          </a:p>
        </p:txBody>
      </p:sp>
      <p:sp>
        <p:nvSpPr>
          <p:cNvPr id="11275" name="Text Box 13"/>
          <p:cNvSpPr txBox="1">
            <a:spLocks noChangeArrowheads="1"/>
          </p:cNvSpPr>
          <p:nvPr/>
        </p:nvSpPr>
        <p:spPr bwMode="auto">
          <a:xfrm>
            <a:off x="2133600" y="1676400"/>
            <a:ext cx="4715606" cy="1290638"/>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400" dirty="0" err="1"/>
              <a:t>Approche</a:t>
            </a:r>
            <a:r>
              <a:rPr sz="2400" dirty="0"/>
              <a:t> </a:t>
            </a:r>
            <a:r>
              <a:rPr sz="2400" dirty="0" err="1"/>
              <a:t>pluridimensionnelle</a:t>
            </a:r>
            <a:r>
              <a:rPr sz="2400" dirty="0"/>
              <a:t> :</a:t>
            </a:r>
          </a:p>
          <a:p>
            <a:pPr lvl="3" rtl="0"/>
            <a:r>
              <a:rPr dirty="0"/>
              <a:t>- Eau</a:t>
            </a:r>
          </a:p>
          <a:p>
            <a:pPr lvl="3" rtl="0"/>
            <a:r>
              <a:rPr dirty="0"/>
              <a:t>- Aliments</a:t>
            </a:r>
          </a:p>
          <a:p>
            <a:pPr lvl="3" rtl="0"/>
            <a:r>
              <a:rPr dirty="0"/>
              <a:t>- </a:t>
            </a:r>
            <a:r>
              <a:rPr dirty="0" err="1" smtClean="0"/>
              <a:t>Environn</a:t>
            </a:r>
            <a:r>
              <a:rPr lang="es-SV" dirty="0" smtClean="0"/>
              <a:t>m</a:t>
            </a:r>
            <a:r>
              <a:rPr dirty="0" err="1" smtClean="0"/>
              <a:t>ent</a:t>
            </a:r>
            <a:endParaRPr dirty="0"/>
          </a:p>
        </p:txBody>
      </p:sp>
      <p:sp>
        <p:nvSpPr>
          <p:cNvPr id="11278" name="Text Box 14"/>
          <p:cNvSpPr txBox="1">
            <a:spLocks noChangeArrowheads="1"/>
          </p:cNvSpPr>
          <p:nvPr/>
        </p:nvSpPr>
        <p:spPr bwMode="auto">
          <a:xfrm>
            <a:off x="2286000" y="5867400"/>
            <a:ext cx="2667000" cy="366713"/>
          </a:xfrm>
          <a:prstGeom prst="rect">
            <a:avLst/>
          </a:prstGeom>
          <a:noFill/>
          <a:ln w="9525">
            <a:noFill/>
            <a:miter lim="800000"/>
            <a:headEnd/>
            <a:tailEnd/>
          </a:ln>
          <a:effectLst/>
        </p:spPr>
        <p:txBody>
          <a:bodyPr>
            <a:spAutoFit/>
          </a:bodyPr>
          <a:lstStyle/>
          <a:p>
            <a:pPr rtl="0">
              <a:spcBef>
                <a:spcPct val="50000"/>
              </a:spcBef>
              <a:defRPr/>
            </a:pPr>
            <a:r>
              <a:rPr b="1" dirty="0">
                <a:solidFill>
                  <a:schemeClr val="accent2"/>
                </a:solidFill>
                <a:latin typeface="+mn-lt"/>
              </a:rPr>
              <a:t>+ Nutrition</a:t>
            </a:r>
          </a:p>
        </p:txBody>
      </p:sp>
      <p:sp>
        <p:nvSpPr>
          <p:cNvPr id="11279" name="Text Box 15"/>
          <p:cNvSpPr txBox="1">
            <a:spLocks noChangeArrowheads="1"/>
          </p:cNvSpPr>
          <p:nvPr/>
        </p:nvSpPr>
        <p:spPr bwMode="auto">
          <a:xfrm>
            <a:off x="6400800" y="5867399"/>
            <a:ext cx="2667000" cy="366713"/>
          </a:xfrm>
          <a:prstGeom prst="rect">
            <a:avLst/>
          </a:prstGeom>
          <a:noFill/>
          <a:ln w="9525">
            <a:noFill/>
            <a:miter lim="800000"/>
            <a:headEnd/>
            <a:tailEnd/>
          </a:ln>
          <a:effectLst/>
        </p:spPr>
        <p:txBody>
          <a:bodyPr>
            <a:spAutoFit/>
          </a:bodyPr>
          <a:lstStyle/>
          <a:p>
            <a:pPr rtl="0">
              <a:spcBef>
                <a:spcPct val="50000"/>
              </a:spcBef>
              <a:defRPr/>
            </a:pPr>
            <a:r>
              <a:rPr b="1">
                <a:solidFill>
                  <a:schemeClr val="accent2"/>
                </a:solidFill>
                <a:latin typeface="+mn-lt"/>
              </a:rPr>
              <a:t>+ Nutrition</a:t>
            </a:r>
          </a:p>
        </p:txBody>
      </p:sp>
      <p:pic>
        <p:nvPicPr>
          <p:cNvPr id="1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5011614" y="4415448"/>
            <a:ext cx="367518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buFontTx/>
              <a:buChar char="•"/>
            </a:pPr>
            <a:r>
              <a:rPr sz="2000"/>
              <a:t> Adsorption/échanges d'ions</a:t>
            </a:r>
          </a:p>
          <a:p>
            <a:pPr rtl="0">
              <a:buFontTx/>
              <a:buChar char="•"/>
            </a:pPr>
            <a:r>
              <a:rPr sz="2000"/>
              <a:t> Précipitation/sédimentation</a:t>
            </a:r>
          </a:p>
          <a:p>
            <a:pPr rtl="0">
              <a:buFontTx/>
              <a:buChar char="•"/>
            </a:pPr>
            <a:r>
              <a:rPr sz="2000"/>
              <a:t> Filtration par membrane</a:t>
            </a:r>
          </a:p>
          <a:p>
            <a:pPr rtl="0">
              <a:buFontTx/>
              <a:buChar char="•"/>
            </a:pPr>
            <a:r>
              <a:rPr sz="2000"/>
              <a:t> Distillation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up)">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78"/>
                                        </p:tgtEl>
                                        <p:attrNameLst>
                                          <p:attrName>style.visibility</p:attrName>
                                        </p:attrNameLst>
                                      </p:cBhvr>
                                      <p:to>
                                        <p:strVal val="visible"/>
                                      </p:to>
                                    </p:set>
                                    <p:animEffect transition="in" filter="diamond(in)">
                                      <p:cBhvr>
                                        <p:cTn id="12" dur="2000"/>
                                        <p:tgtEl>
                                          <p:spTgt spid="112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utoUpdateAnimBg="0"/>
      <p:bldP spid="11278" grpId="0"/>
      <p:bldP spid="11279" grpId="0"/>
      <p:bldP spid="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96329E8B-ADAB-4588-85CC-B264B48CF6DC}" type="slidenum">
              <a:rPr/>
              <a:pPr rtl="0" eaLnBrk="1" hangingPunct="1"/>
              <a:t>13</a:t>
            </a:fld>
            <a:endParaRPr/>
          </a:p>
        </p:txBody>
      </p:sp>
      <p:sp>
        <p:nvSpPr>
          <p:cNvPr id="12291" name="Rectangle 2"/>
          <p:cNvSpPr>
            <a:spLocks noGrp="1" noChangeArrowheads="1"/>
          </p:cNvSpPr>
          <p:nvPr>
            <p:ph type="title"/>
          </p:nvPr>
        </p:nvSpPr>
        <p:spPr/>
        <p:txBody>
          <a:bodyPr/>
          <a:lstStyle/>
          <a:p>
            <a:pPr rtl="0" eaLnBrk="1" hangingPunct="1"/>
            <a:r>
              <a:rPr b="1">
                <a:solidFill>
                  <a:schemeClr val="accent2"/>
                </a:solidFill>
              </a:rPr>
              <a:t>Comment le fluorure est-il éliminé ?</a:t>
            </a:r>
          </a:p>
        </p:txBody>
      </p:sp>
      <p:sp>
        <p:nvSpPr>
          <p:cNvPr id="12292" name="Rectangle 3"/>
          <p:cNvSpPr>
            <a:spLocks noGrp="1" noChangeArrowheads="1"/>
          </p:cNvSpPr>
          <p:nvPr>
            <p:ph type="body" idx="4294967295"/>
          </p:nvPr>
        </p:nvSpPr>
        <p:spPr>
          <a:xfrm>
            <a:off x="533400" y="1752600"/>
            <a:ext cx="8229600" cy="5257800"/>
          </a:xfrm>
        </p:spPr>
        <p:txBody>
          <a:bodyPr/>
          <a:lstStyle/>
          <a:p>
            <a:pPr marL="609600" indent="-609600" rtl="0" eaLnBrk="1" hangingPunct="1">
              <a:lnSpc>
                <a:spcPct val="80000"/>
              </a:lnSpc>
              <a:buFontTx/>
              <a:buAutoNum type="arabicPeriod"/>
              <a:defRPr/>
            </a:pPr>
            <a:r>
              <a:rPr sz="2400" b="1" dirty="0"/>
              <a:t>Adsorption / </a:t>
            </a:r>
            <a:r>
              <a:rPr sz="2400" b="1" dirty="0" err="1"/>
              <a:t>échange</a:t>
            </a:r>
            <a:r>
              <a:rPr sz="2400" b="1" dirty="0"/>
              <a:t> </a:t>
            </a:r>
            <a:r>
              <a:rPr sz="2400" b="1" dirty="0" err="1"/>
              <a:t>d'ions</a:t>
            </a:r>
            <a:endParaRPr sz="2400" b="1" dirty="0"/>
          </a:p>
          <a:p>
            <a:pPr marL="1009650" lvl="1" indent="-609600" rtl="0" eaLnBrk="1" hangingPunct="1">
              <a:lnSpc>
                <a:spcPct val="80000"/>
              </a:lnSpc>
              <a:defRPr/>
            </a:pPr>
            <a:r>
              <a:rPr sz="2000" dirty="0"/>
              <a:t>Les ions </a:t>
            </a:r>
            <a:r>
              <a:rPr sz="2000" dirty="0" err="1"/>
              <a:t>fluorure</a:t>
            </a:r>
            <a:r>
              <a:rPr sz="2000" dirty="0"/>
              <a:t> se </a:t>
            </a:r>
            <a:r>
              <a:rPr sz="2000" dirty="0" err="1"/>
              <a:t>déposent</a:t>
            </a:r>
            <a:r>
              <a:rPr sz="2000" dirty="0"/>
              <a:t> à la surface de </a:t>
            </a:r>
            <a:r>
              <a:rPr sz="2000" dirty="0" err="1"/>
              <a:t>l'adsorbant</a:t>
            </a:r>
            <a:endParaRPr sz="2000" dirty="0"/>
          </a:p>
          <a:p>
            <a:pPr marL="1009650" lvl="1" indent="-609600" rtl="0" eaLnBrk="1" hangingPunct="1">
              <a:lnSpc>
                <a:spcPct val="80000"/>
              </a:lnSpc>
              <a:defRPr/>
            </a:pPr>
            <a:r>
              <a:rPr sz="2000" dirty="0"/>
              <a:t>Le </a:t>
            </a:r>
            <a:r>
              <a:rPr sz="2000" dirty="0" err="1"/>
              <a:t>fluorure</a:t>
            </a:r>
            <a:r>
              <a:rPr sz="2000" dirty="0"/>
              <a:t> </a:t>
            </a:r>
            <a:r>
              <a:rPr sz="2000" dirty="0" err="1"/>
              <a:t>passe</a:t>
            </a:r>
            <a:r>
              <a:rPr sz="2000" dirty="0"/>
              <a:t> de la solution </a:t>
            </a:r>
            <a:r>
              <a:rPr sz="2000" dirty="0" err="1"/>
              <a:t>sur</a:t>
            </a:r>
            <a:r>
              <a:rPr sz="2000" dirty="0"/>
              <a:t> </a:t>
            </a:r>
            <a:r>
              <a:rPr sz="2000" dirty="0" err="1"/>
              <a:t>une</a:t>
            </a:r>
            <a:r>
              <a:rPr sz="2000" dirty="0"/>
              <a:t> </a:t>
            </a:r>
            <a:r>
              <a:rPr sz="2000" dirty="0" err="1"/>
              <a:t>autre</a:t>
            </a:r>
            <a:r>
              <a:rPr sz="2000" dirty="0"/>
              <a:t> surface en </a:t>
            </a:r>
            <a:r>
              <a:rPr sz="2000" dirty="0" err="1"/>
              <a:t>échange</a:t>
            </a:r>
            <a:r>
              <a:rPr sz="2000" dirty="0"/>
              <a:t> d'un </a:t>
            </a:r>
            <a:r>
              <a:rPr sz="2000" dirty="0" err="1"/>
              <a:t>produit</a:t>
            </a:r>
            <a:r>
              <a:rPr sz="2000" dirty="0"/>
              <a:t> </a:t>
            </a:r>
            <a:r>
              <a:rPr sz="2000" dirty="0" err="1"/>
              <a:t>chimique</a:t>
            </a:r>
            <a:r>
              <a:rPr sz="2000" dirty="0"/>
              <a:t> </a:t>
            </a:r>
            <a:r>
              <a:rPr sz="2000" dirty="0" err="1"/>
              <a:t>posant</a:t>
            </a:r>
            <a:r>
              <a:rPr sz="2000" dirty="0"/>
              <a:t> </a:t>
            </a:r>
            <a:r>
              <a:rPr sz="2000" dirty="0" err="1"/>
              <a:t>moins</a:t>
            </a:r>
            <a:r>
              <a:rPr sz="2000" dirty="0"/>
              <a:t> de </a:t>
            </a:r>
            <a:r>
              <a:rPr sz="2000" dirty="0" err="1"/>
              <a:t>problèmes</a:t>
            </a:r>
            <a:endParaRPr sz="2000" dirty="0"/>
          </a:p>
          <a:p>
            <a:pPr marL="1009650" lvl="1" indent="-609600" eaLnBrk="1" hangingPunct="1">
              <a:lnSpc>
                <a:spcPct val="80000"/>
              </a:lnSpc>
              <a:buFontTx/>
              <a:buNone/>
              <a:defRPr/>
            </a:pPr>
            <a:endParaRPr lang="en-US" sz="2000" dirty="0" smtClean="0"/>
          </a:p>
          <a:p>
            <a:pPr marL="609600" indent="-609600" rtl="0" eaLnBrk="1" hangingPunct="1">
              <a:lnSpc>
                <a:spcPct val="80000"/>
              </a:lnSpc>
              <a:buFontTx/>
              <a:buAutoNum type="arabicPeriod"/>
              <a:defRPr/>
            </a:pPr>
            <a:r>
              <a:rPr sz="2400" b="1" dirty="0" err="1"/>
              <a:t>Précipitation</a:t>
            </a:r>
            <a:r>
              <a:rPr sz="2400" b="1" dirty="0"/>
              <a:t> / </a:t>
            </a:r>
            <a:r>
              <a:rPr sz="2400" b="1" dirty="0" err="1"/>
              <a:t>sédimentation</a:t>
            </a:r>
            <a:endParaRPr sz="2400" b="1" dirty="0"/>
          </a:p>
          <a:p>
            <a:pPr marL="1009650" lvl="1" indent="-609600" rtl="0" eaLnBrk="1" hangingPunct="1">
              <a:lnSpc>
                <a:spcPct val="80000"/>
              </a:lnSpc>
              <a:defRPr/>
            </a:pPr>
            <a:r>
              <a:rPr sz="2000" dirty="0"/>
              <a:t>Des </a:t>
            </a:r>
            <a:r>
              <a:rPr sz="2000" dirty="0" err="1"/>
              <a:t>réactions</a:t>
            </a:r>
            <a:r>
              <a:rPr sz="2000" dirty="0"/>
              <a:t> </a:t>
            </a:r>
            <a:r>
              <a:rPr sz="2000" dirty="0" err="1"/>
              <a:t>chimiques</a:t>
            </a:r>
            <a:r>
              <a:rPr sz="2000" dirty="0"/>
              <a:t> </a:t>
            </a:r>
            <a:r>
              <a:rPr sz="2000" dirty="0" err="1"/>
              <a:t>forment</a:t>
            </a:r>
            <a:r>
              <a:rPr sz="2000" dirty="0"/>
              <a:t> des </a:t>
            </a:r>
            <a:r>
              <a:rPr sz="2000" dirty="0" err="1"/>
              <a:t>précipités</a:t>
            </a:r>
            <a:r>
              <a:rPr sz="2000" dirty="0"/>
              <a:t> </a:t>
            </a:r>
          </a:p>
          <a:p>
            <a:pPr marL="1009650" lvl="1" indent="-609600" rtl="0" eaLnBrk="1" hangingPunct="1">
              <a:lnSpc>
                <a:spcPct val="80000"/>
              </a:lnSpc>
              <a:defRPr/>
            </a:pPr>
            <a:r>
              <a:rPr sz="2000" dirty="0"/>
              <a:t>Les </a:t>
            </a:r>
            <a:r>
              <a:rPr sz="2000" dirty="0" err="1"/>
              <a:t>précipités</a:t>
            </a:r>
            <a:r>
              <a:rPr sz="2000" dirty="0"/>
              <a:t> </a:t>
            </a:r>
            <a:r>
              <a:rPr sz="2000" dirty="0" err="1"/>
              <a:t>peut</a:t>
            </a:r>
            <a:r>
              <a:rPr sz="2000" dirty="0"/>
              <a:t> </a:t>
            </a:r>
            <a:r>
              <a:rPr sz="2000" dirty="0" err="1"/>
              <a:t>être</a:t>
            </a:r>
            <a:r>
              <a:rPr sz="2000" dirty="0"/>
              <a:t> </a:t>
            </a:r>
            <a:r>
              <a:rPr sz="2000" dirty="0" err="1"/>
              <a:t>décantés</a:t>
            </a:r>
            <a:r>
              <a:rPr sz="2000" dirty="0"/>
              <a:t> </a:t>
            </a:r>
            <a:r>
              <a:rPr sz="2000" dirty="0" err="1"/>
              <a:t>ou</a:t>
            </a:r>
            <a:r>
              <a:rPr sz="2000" dirty="0"/>
              <a:t> </a:t>
            </a:r>
            <a:r>
              <a:rPr sz="2000" dirty="0" err="1"/>
              <a:t>filtrés</a:t>
            </a:r>
            <a:endParaRPr sz="2000" dirty="0"/>
          </a:p>
          <a:p>
            <a:pPr marL="400050" lvl="1" indent="0" eaLnBrk="1" hangingPunct="1">
              <a:lnSpc>
                <a:spcPct val="80000"/>
              </a:lnSpc>
              <a:buFontTx/>
              <a:buNone/>
              <a:defRPr/>
            </a:pPr>
            <a:endParaRPr lang="en-US" sz="2000" dirty="0" smtClean="0"/>
          </a:p>
          <a:p>
            <a:pPr marL="609600" indent="-609600" rtl="0" eaLnBrk="1" hangingPunct="1">
              <a:lnSpc>
                <a:spcPct val="80000"/>
              </a:lnSpc>
              <a:buFontTx/>
              <a:buAutoNum type="arabicPeriod"/>
              <a:defRPr/>
            </a:pPr>
            <a:r>
              <a:rPr sz="2400" b="1" dirty="0"/>
              <a:t>Filtration par membrane</a:t>
            </a:r>
          </a:p>
          <a:p>
            <a:pPr marL="1009650" lvl="1" indent="-609600" rtl="0" eaLnBrk="1" hangingPunct="1">
              <a:lnSpc>
                <a:spcPct val="80000"/>
              </a:lnSpc>
              <a:defRPr/>
            </a:pPr>
            <a:r>
              <a:rPr sz="2000" dirty="0" err="1"/>
              <a:t>Filtres</a:t>
            </a:r>
            <a:r>
              <a:rPr sz="2000" dirty="0"/>
              <a:t> </a:t>
            </a:r>
            <a:r>
              <a:rPr sz="2000" dirty="0" err="1"/>
              <a:t>ayant</a:t>
            </a:r>
            <a:r>
              <a:rPr sz="2000" dirty="0"/>
              <a:t> de </a:t>
            </a:r>
            <a:r>
              <a:rPr sz="2000" dirty="0" err="1"/>
              <a:t>très</a:t>
            </a:r>
            <a:r>
              <a:rPr sz="2000" dirty="0"/>
              <a:t> </a:t>
            </a:r>
            <a:r>
              <a:rPr sz="2000" dirty="0" err="1"/>
              <a:t>petits</a:t>
            </a:r>
            <a:r>
              <a:rPr sz="2000" dirty="0"/>
              <a:t> pores pour </a:t>
            </a:r>
            <a:r>
              <a:rPr sz="2000" dirty="0" err="1"/>
              <a:t>piéger</a:t>
            </a:r>
            <a:r>
              <a:rPr sz="2000" dirty="0"/>
              <a:t> le </a:t>
            </a:r>
            <a:r>
              <a:rPr sz="2000" dirty="0" err="1"/>
              <a:t>fluorure</a:t>
            </a:r>
            <a:endParaRPr sz="2000" dirty="0"/>
          </a:p>
          <a:p>
            <a:pPr marL="1009650" lvl="1" indent="-609600" eaLnBrk="1" hangingPunct="1">
              <a:lnSpc>
                <a:spcPct val="80000"/>
              </a:lnSpc>
              <a:buFontTx/>
              <a:buNone/>
              <a:defRPr/>
            </a:pPr>
            <a:endParaRPr lang="en-US" sz="2000" dirty="0" smtClean="0"/>
          </a:p>
          <a:p>
            <a:pPr marL="609600" indent="-609600" rtl="0" eaLnBrk="1" hangingPunct="1">
              <a:lnSpc>
                <a:spcPct val="80000"/>
              </a:lnSpc>
              <a:buFontTx/>
              <a:buAutoNum type="arabicPeriod"/>
              <a:defRPr/>
            </a:pPr>
            <a:r>
              <a:rPr sz="2400" b="1" dirty="0"/>
              <a:t>Distillation</a:t>
            </a:r>
          </a:p>
          <a:p>
            <a:pPr marL="609600" indent="-609600" rtl="0" eaLnBrk="1" hangingPunct="1">
              <a:lnSpc>
                <a:spcPct val="80000"/>
              </a:lnSpc>
              <a:buFontTx/>
              <a:buNone/>
              <a:defRPr/>
            </a:pPr>
            <a:r>
              <a:rPr sz="1800" dirty="0"/>
              <a:t>	</a:t>
            </a:r>
          </a:p>
        </p:txBody>
      </p:sp>
      <p:pic>
        <p:nvPicPr>
          <p:cNvPr id="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35BD53C-B07A-4EF3-94B7-1AC8CB84776C}" type="slidenum">
              <a:rPr/>
              <a:pPr rtl="0" eaLnBrk="1" hangingPunct="1"/>
              <a:t>14</a:t>
            </a:fld>
            <a:endParaRPr/>
          </a:p>
        </p:txBody>
      </p:sp>
      <p:sp>
        <p:nvSpPr>
          <p:cNvPr id="14339" name="Rectangle 2"/>
          <p:cNvSpPr>
            <a:spLocks noGrp="1" noChangeArrowheads="1"/>
          </p:cNvSpPr>
          <p:nvPr>
            <p:ph type="title"/>
          </p:nvPr>
        </p:nvSpPr>
        <p:spPr/>
        <p:txBody>
          <a:bodyPr/>
          <a:lstStyle/>
          <a:p>
            <a:pPr rtl="0" eaLnBrk="1" hangingPunct="1"/>
            <a:r>
              <a:rPr b="1">
                <a:solidFill>
                  <a:schemeClr val="accent2"/>
                </a:solidFill>
              </a:rPr>
              <a:t>Alumine activée</a:t>
            </a:r>
          </a:p>
        </p:txBody>
      </p:sp>
      <p:sp>
        <p:nvSpPr>
          <p:cNvPr id="14340" name="Rectangle 3"/>
          <p:cNvSpPr>
            <a:spLocks noGrp="1" noChangeArrowheads="1"/>
          </p:cNvSpPr>
          <p:nvPr>
            <p:ph type="body" sz="half" idx="1"/>
          </p:nvPr>
        </p:nvSpPr>
        <p:spPr/>
        <p:txBody>
          <a:bodyPr/>
          <a:lstStyle/>
          <a:p>
            <a:pPr marL="609600" indent="-609600" rtl="0" eaLnBrk="1" hangingPunct="1">
              <a:buFontTx/>
              <a:buNone/>
            </a:pPr>
            <a:r>
              <a:rPr/>
              <a:t>	</a:t>
            </a:r>
          </a:p>
        </p:txBody>
      </p:sp>
      <p:pic>
        <p:nvPicPr>
          <p:cNvPr id="143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868" y="2179882"/>
            <a:ext cx="3176587" cy="4114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10"/>
          <p:cNvSpPr txBox="1">
            <a:spLocks noChangeArrowheads="1"/>
          </p:cNvSpPr>
          <p:nvPr/>
        </p:nvSpPr>
        <p:spPr bwMode="auto">
          <a:xfrm>
            <a:off x="6781800" y="6311900"/>
            <a:ext cx="3311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cs typeface="Arial" charset="0"/>
              </a:rPr>
              <a:t>(Crédit : Lyengar, 2002) </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99647" y="1273533"/>
            <a:ext cx="59318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b="1" dirty="0" err="1"/>
              <a:t>Qu'est-ce</a:t>
            </a:r>
            <a:r>
              <a:rPr sz="2000" b="1" dirty="0"/>
              <a:t> </a:t>
            </a:r>
            <a:r>
              <a:rPr sz="2000" b="1" dirty="0" err="1"/>
              <a:t>que</a:t>
            </a:r>
            <a:r>
              <a:rPr sz="2000" b="1" dirty="0"/>
              <a:t> </a:t>
            </a:r>
            <a:r>
              <a:rPr sz="2000" b="1" dirty="0" err="1"/>
              <a:t>c'est</a:t>
            </a:r>
            <a:r>
              <a:rPr sz="2000" b="1" dirty="0"/>
              <a:t> ? </a:t>
            </a:r>
          </a:p>
          <a:p>
            <a:pPr marL="342900" indent="-342900" rtl="0">
              <a:buFont typeface="Arial" panose="020B0604020202020204" pitchFamily="34" charset="0"/>
              <a:buChar char="•"/>
            </a:pPr>
            <a:r>
              <a:rPr sz="2000" dirty="0" err="1"/>
              <a:t>Alumine</a:t>
            </a:r>
            <a:r>
              <a:rPr sz="2000" dirty="0"/>
              <a:t> </a:t>
            </a:r>
            <a:r>
              <a:rPr sz="2000" dirty="0" err="1"/>
              <a:t>activée</a:t>
            </a:r>
            <a:r>
              <a:rPr sz="2000" dirty="0"/>
              <a:t> </a:t>
            </a:r>
            <a:r>
              <a:rPr sz="2000" dirty="0" err="1"/>
              <a:t>placée</a:t>
            </a:r>
            <a:r>
              <a:rPr sz="2000" dirty="0"/>
              <a:t> </a:t>
            </a:r>
            <a:r>
              <a:rPr sz="2000" dirty="0" err="1"/>
              <a:t>dans</a:t>
            </a:r>
            <a:r>
              <a:rPr sz="2000" dirty="0"/>
              <a:t> un </a:t>
            </a:r>
            <a:r>
              <a:rPr sz="2000" dirty="0" err="1"/>
              <a:t>récipient</a:t>
            </a:r>
            <a:endParaRPr sz="2000" dirty="0"/>
          </a:p>
          <a:p>
            <a:endParaRPr lang="en-CA" altLang="en-US" sz="1600" dirty="0" smtClean="0"/>
          </a:p>
          <a:p>
            <a:pPr rtl="0"/>
            <a:r>
              <a:rPr sz="2000" b="1" dirty="0"/>
              <a:t>Comment </a:t>
            </a:r>
            <a:r>
              <a:rPr sz="2000" b="1" dirty="0" err="1"/>
              <a:t>fonctionne</a:t>
            </a:r>
            <a:r>
              <a:rPr sz="2000" b="1" dirty="0"/>
              <a:t>-t-</a:t>
            </a:r>
            <a:r>
              <a:rPr sz="2000" b="1" dirty="0" err="1"/>
              <a:t>elle</a:t>
            </a:r>
            <a:r>
              <a:rPr sz="2000" b="1" dirty="0"/>
              <a:t> ?</a:t>
            </a:r>
          </a:p>
          <a:p>
            <a:pPr marL="342900" indent="-342900" rtl="0">
              <a:buFont typeface="Arial" panose="020B0604020202020204" pitchFamily="34" charset="0"/>
              <a:buChar char="•"/>
            </a:pPr>
            <a:r>
              <a:rPr sz="2000" dirty="0"/>
              <a:t>Le </a:t>
            </a:r>
            <a:r>
              <a:rPr sz="2000" dirty="0" err="1"/>
              <a:t>fluorure</a:t>
            </a:r>
            <a:r>
              <a:rPr sz="2000" dirty="0"/>
              <a:t> </a:t>
            </a:r>
            <a:r>
              <a:rPr sz="2000" dirty="0" err="1"/>
              <a:t>est</a:t>
            </a:r>
            <a:r>
              <a:rPr sz="2000" dirty="0"/>
              <a:t> </a:t>
            </a:r>
            <a:r>
              <a:rPr sz="2000" dirty="0" err="1"/>
              <a:t>adsorbé</a:t>
            </a:r>
            <a:r>
              <a:rPr sz="2000" dirty="0"/>
              <a:t> par </a:t>
            </a:r>
            <a:r>
              <a:rPr sz="2000" dirty="0" err="1"/>
              <a:t>l'alumine</a:t>
            </a:r>
            <a:endParaRPr sz="2000" dirty="0"/>
          </a:p>
          <a:p>
            <a:pPr marL="342900" indent="-342900">
              <a:buFont typeface="Arial" panose="020B0604020202020204" pitchFamily="34" charset="0"/>
              <a:buChar char="•"/>
            </a:pPr>
            <a:endParaRPr lang="en-US" altLang="en-US" sz="1600" dirty="0"/>
          </a:p>
          <a:p>
            <a:pPr rtl="0"/>
            <a:r>
              <a:rPr sz="2000" b="1" dirty="0" err="1"/>
              <a:t>Quelle</a:t>
            </a:r>
            <a:r>
              <a:rPr sz="2000" b="1" dirty="0"/>
              <a:t> </a:t>
            </a:r>
            <a:r>
              <a:rPr sz="2000" b="1" dirty="0" err="1"/>
              <a:t>est</a:t>
            </a:r>
            <a:r>
              <a:rPr sz="2000" b="1" dirty="0"/>
              <a:t> son </a:t>
            </a:r>
            <a:r>
              <a:rPr sz="2000" b="1" dirty="0" err="1"/>
              <a:t>efficacité</a:t>
            </a:r>
            <a:r>
              <a:rPr sz="2000" b="1" dirty="0"/>
              <a:t> ?</a:t>
            </a:r>
          </a:p>
          <a:p>
            <a:pPr marL="342900" indent="-342900" rtl="0">
              <a:buFont typeface="Arial" panose="020B0604020202020204" pitchFamily="34" charset="0"/>
              <a:buChar char="•"/>
            </a:pPr>
            <a:r>
              <a:rPr sz="2000" dirty="0"/>
              <a:t>90% </a:t>
            </a:r>
            <a:r>
              <a:rPr sz="2000" dirty="0" err="1"/>
              <a:t>d’élimination</a:t>
            </a:r>
            <a:r>
              <a:rPr sz="2000" dirty="0"/>
              <a:t> du </a:t>
            </a:r>
            <a:r>
              <a:rPr sz="2000" dirty="0" err="1"/>
              <a:t>fluorure</a:t>
            </a:r>
            <a:r>
              <a:rPr sz="2000" dirty="0"/>
              <a:t> par lot</a:t>
            </a:r>
          </a:p>
          <a:p>
            <a:pPr marL="342900" indent="-342900" rtl="0">
              <a:buFont typeface="Arial" panose="020B0604020202020204" pitchFamily="34" charset="0"/>
              <a:buChar char="•"/>
            </a:pPr>
            <a:r>
              <a:rPr sz="2000" dirty="0" err="1"/>
              <a:t>Jusqu'à</a:t>
            </a:r>
            <a:r>
              <a:rPr sz="2000" dirty="0"/>
              <a:t> 98% </a:t>
            </a:r>
            <a:r>
              <a:rPr sz="2000" dirty="0" err="1"/>
              <a:t>d’élimination</a:t>
            </a:r>
            <a:r>
              <a:rPr sz="2000" dirty="0"/>
              <a:t> du </a:t>
            </a:r>
            <a:r>
              <a:rPr sz="2000" dirty="0" err="1"/>
              <a:t>fluorure</a:t>
            </a:r>
            <a:r>
              <a:rPr sz="2000" dirty="0"/>
              <a:t> en </a:t>
            </a:r>
            <a:r>
              <a:rPr sz="2000" dirty="0" err="1"/>
              <a:t>colonne</a:t>
            </a:r>
            <a:r>
              <a:rPr sz="2000" dirty="0"/>
              <a:t> </a:t>
            </a:r>
            <a:r>
              <a:rPr sz="2000" dirty="0" err="1"/>
              <a:t>filtrante</a:t>
            </a:r>
            <a:endParaRPr sz="2000" dirty="0"/>
          </a:p>
          <a:p>
            <a:endParaRPr lang="en-US" altLang="en-US" sz="1600" dirty="0"/>
          </a:p>
          <a:p>
            <a:pPr rtl="0"/>
            <a:r>
              <a:rPr sz="2000" b="1" dirty="0" err="1"/>
              <a:t>Coût</a:t>
            </a:r>
            <a:r>
              <a:rPr sz="2000" b="1" dirty="0"/>
              <a:t> :</a:t>
            </a:r>
          </a:p>
          <a:p>
            <a:pPr marL="342900" indent="-342900" rtl="0">
              <a:buFont typeface="Arial" panose="020B0604020202020204" pitchFamily="34" charset="0"/>
              <a:buChar char="•"/>
            </a:pPr>
            <a:r>
              <a:rPr sz="2000" dirty="0" err="1"/>
              <a:t>Coût</a:t>
            </a:r>
            <a:r>
              <a:rPr sz="2000" dirty="0"/>
              <a:t> </a:t>
            </a:r>
            <a:r>
              <a:rPr sz="2000" dirty="0" err="1"/>
              <a:t>d’investissement</a:t>
            </a:r>
            <a:r>
              <a:rPr sz="2000" dirty="0"/>
              <a:t> de 35-50 $</a:t>
            </a:r>
          </a:p>
          <a:p>
            <a:pPr marL="342900" indent="-342900" rtl="0">
              <a:buFont typeface="Arial" panose="020B0604020202020204" pitchFamily="34" charset="0"/>
              <a:buChar char="•"/>
            </a:pPr>
            <a:r>
              <a:rPr sz="2000" dirty="0"/>
              <a:t>1,3-2 $ par kg de </a:t>
            </a:r>
            <a:r>
              <a:rPr sz="2000" dirty="0" err="1"/>
              <a:t>média</a:t>
            </a:r>
            <a:r>
              <a:rPr sz="2000" dirty="0"/>
              <a:t> de </a:t>
            </a:r>
            <a:r>
              <a:rPr sz="2000" dirty="0" err="1"/>
              <a:t>remplacement</a:t>
            </a:r>
            <a:r>
              <a:rPr sz="2000" dirty="0"/>
              <a:t> par 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C04912D1-2599-4DAA-A8E9-A8F6EB27363A}" type="slidenum">
              <a:rPr/>
              <a:pPr rtl="0" eaLnBrk="1" hangingPunct="1"/>
              <a:t>15</a:t>
            </a:fld>
            <a:endParaRPr/>
          </a:p>
        </p:txBody>
      </p:sp>
      <p:sp>
        <p:nvSpPr>
          <p:cNvPr id="15363" name="Rectangle 2"/>
          <p:cNvSpPr>
            <a:spLocks noGrp="1" noChangeArrowheads="1"/>
          </p:cNvSpPr>
          <p:nvPr>
            <p:ph type="title"/>
          </p:nvPr>
        </p:nvSpPr>
        <p:spPr>
          <a:xfrm>
            <a:off x="457200" y="-76200"/>
            <a:ext cx="8229600" cy="1143000"/>
          </a:xfrm>
        </p:spPr>
        <p:txBody>
          <a:bodyPr/>
          <a:lstStyle/>
          <a:p>
            <a:pPr rtl="0" eaLnBrk="1" hangingPunct="1"/>
            <a:r>
              <a:rPr b="1" dirty="0">
                <a:solidFill>
                  <a:schemeClr val="accent2"/>
                </a:solidFill>
              </a:rPr>
              <a:t>Technique Nalgonda</a:t>
            </a:r>
          </a:p>
        </p:txBody>
      </p:sp>
      <p:sp>
        <p:nvSpPr>
          <p:cNvPr id="15364" name="Rectangle 3"/>
          <p:cNvSpPr>
            <a:spLocks noGrp="1" noChangeArrowheads="1"/>
          </p:cNvSpPr>
          <p:nvPr>
            <p:ph type="body" sz="half" idx="1"/>
          </p:nvPr>
        </p:nvSpPr>
        <p:spPr/>
        <p:txBody>
          <a:bodyPr/>
          <a:lstStyle/>
          <a:p>
            <a:pPr marL="609600" indent="-609600" rtl="0" eaLnBrk="1" hangingPunct="1">
              <a:lnSpc>
                <a:spcPct val="90000"/>
              </a:lnSpc>
              <a:buFontTx/>
              <a:buNone/>
            </a:pPr>
            <a:r>
              <a:rPr sz="1800"/>
              <a:t>	</a:t>
            </a:r>
          </a:p>
        </p:txBody>
      </p:sp>
      <p:pic>
        <p:nvPicPr>
          <p:cNvPr id="1536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94050"/>
            <a:ext cx="684053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5"/>
          <p:cNvSpPr txBox="1">
            <a:spLocks noChangeArrowheads="1"/>
          </p:cNvSpPr>
          <p:nvPr/>
        </p:nvSpPr>
        <p:spPr bwMode="auto">
          <a:xfrm>
            <a:off x="6450013" y="6477000"/>
            <a:ext cx="3455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cs typeface="Arial" charset="0"/>
              </a:rPr>
              <a:t>(Crédit : Lyengar, 2002) </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99646" y="990600"/>
            <a:ext cx="88157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rtl="0">
              <a:buFont typeface="Arial" panose="020B0604020202020204" pitchFamily="34" charset="0"/>
              <a:buChar char="•"/>
            </a:pPr>
            <a:r>
              <a:rPr sz="2000" b="1" dirty="0" err="1"/>
              <a:t>Qu'est-ce</a:t>
            </a:r>
            <a:r>
              <a:rPr sz="2000" b="1" dirty="0"/>
              <a:t> </a:t>
            </a:r>
            <a:r>
              <a:rPr sz="2000" b="1" dirty="0" err="1"/>
              <a:t>que</a:t>
            </a:r>
            <a:r>
              <a:rPr sz="2000" b="1" dirty="0"/>
              <a:t> </a:t>
            </a:r>
            <a:r>
              <a:rPr sz="2000" b="1" dirty="0" err="1"/>
              <a:t>c'est</a:t>
            </a:r>
            <a:r>
              <a:rPr sz="2000" b="1" dirty="0"/>
              <a:t> ? </a:t>
            </a:r>
            <a:r>
              <a:rPr sz="2000" dirty="0" err="1"/>
              <a:t>Alun</a:t>
            </a:r>
            <a:r>
              <a:rPr sz="2000" dirty="0"/>
              <a:t> et </a:t>
            </a:r>
            <a:r>
              <a:rPr sz="2000" dirty="0" err="1"/>
              <a:t>chaux</a:t>
            </a:r>
            <a:r>
              <a:rPr sz="2000" dirty="0"/>
              <a:t> </a:t>
            </a:r>
            <a:r>
              <a:rPr sz="2000" dirty="0" err="1"/>
              <a:t>ajoutés</a:t>
            </a:r>
            <a:r>
              <a:rPr sz="2000" dirty="0"/>
              <a:t> à </a:t>
            </a:r>
            <a:r>
              <a:rPr sz="2000" dirty="0" err="1"/>
              <a:t>l'eau</a:t>
            </a:r>
            <a:r>
              <a:rPr sz="2000" dirty="0"/>
              <a:t> </a:t>
            </a:r>
          </a:p>
          <a:p>
            <a:pPr marL="342900" indent="-342900" rtl="0">
              <a:buFont typeface="Arial" panose="020B0604020202020204" pitchFamily="34" charset="0"/>
              <a:buChar char="•"/>
            </a:pPr>
            <a:r>
              <a:rPr sz="2000" b="1" dirty="0"/>
              <a:t>Comment </a:t>
            </a:r>
            <a:r>
              <a:rPr sz="2000" b="1" dirty="0" err="1"/>
              <a:t>fonctionne</a:t>
            </a:r>
            <a:r>
              <a:rPr sz="2000" b="1" dirty="0"/>
              <a:t>-t-</a:t>
            </a:r>
            <a:r>
              <a:rPr sz="2000" b="1" dirty="0" err="1"/>
              <a:t>elle</a:t>
            </a:r>
            <a:r>
              <a:rPr sz="2000" b="1" dirty="0"/>
              <a:t> ? </a:t>
            </a:r>
            <a:r>
              <a:rPr sz="2000" dirty="0"/>
              <a:t>Le </a:t>
            </a:r>
            <a:r>
              <a:rPr sz="2000" dirty="0" err="1"/>
              <a:t>fluorure</a:t>
            </a:r>
            <a:r>
              <a:rPr sz="2000" dirty="0"/>
              <a:t> </a:t>
            </a:r>
            <a:r>
              <a:rPr sz="2000" dirty="0" err="1"/>
              <a:t>précipite</a:t>
            </a:r>
            <a:r>
              <a:rPr sz="2000" dirty="0"/>
              <a:t>, et </a:t>
            </a:r>
            <a:r>
              <a:rPr sz="2000" dirty="0" err="1"/>
              <a:t>réagit</a:t>
            </a:r>
            <a:r>
              <a:rPr sz="2000" dirty="0"/>
              <a:t> </a:t>
            </a:r>
            <a:r>
              <a:rPr sz="2000" dirty="0" err="1"/>
              <a:t>également</a:t>
            </a:r>
            <a:r>
              <a:rPr sz="2000" dirty="0"/>
              <a:t> avec </a:t>
            </a:r>
            <a:r>
              <a:rPr sz="2000" dirty="0" err="1"/>
              <a:t>l'alun</a:t>
            </a:r>
            <a:r>
              <a:rPr sz="2000" dirty="0"/>
              <a:t> pour former un </a:t>
            </a:r>
            <a:r>
              <a:rPr sz="2000" dirty="0" err="1"/>
              <a:t>complexe</a:t>
            </a:r>
            <a:r>
              <a:rPr sz="2000" dirty="0"/>
              <a:t> </a:t>
            </a:r>
            <a:r>
              <a:rPr sz="2000" dirty="0" err="1"/>
              <a:t>fluorure</a:t>
            </a:r>
            <a:r>
              <a:rPr sz="2000" dirty="0"/>
              <a:t> qui se </a:t>
            </a:r>
            <a:r>
              <a:rPr sz="2000" dirty="0" err="1"/>
              <a:t>dépose</a:t>
            </a:r>
            <a:r>
              <a:rPr sz="2000" dirty="0"/>
              <a:t> au </a:t>
            </a:r>
            <a:r>
              <a:rPr sz="2000" dirty="0" err="1"/>
              <a:t>fonds</a:t>
            </a:r>
            <a:r>
              <a:rPr sz="2000" dirty="0"/>
              <a:t> du </a:t>
            </a:r>
            <a:r>
              <a:rPr sz="2000" dirty="0" err="1"/>
              <a:t>récipient</a:t>
            </a:r>
            <a:r>
              <a:rPr sz="2000" dirty="0"/>
              <a:t> </a:t>
            </a:r>
          </a:p>
          <a:p>
            <a:pPr marL="342900" indent="-342900" rtl="0">
              <a:buFont typeface="Arial" panose="020B0604020202020204" pitchFamily="34" charset="0"/>
              <a:buChar char="•"/>
            </a:pPr>
            <a:r>
              <a:rPr sz="2000" b="1" dirty="0" err="1"/>
              <a:t>Quelle</a:t>
            </a:r>
            <a:r>
              <a:rPr sz="2000" b="1" dirty="0"/>
              <a:t> </a:t>
            </a:r>
            <a:r>
              <a:rPr sz="2000" b="1" dirty="0" err="1"/>
              <a:t>est</a:t>
            </a:r>
            <a:r>
              <a:rPr sz="2000" b="1" dirty="0"/>
              <a:t> son </a:t>
            </a:r>
            <a:r>
              <a:rPr sz="2000" b="1" dirty="0" err="1"/>
              <a:t>efficacité</a:t>
            </a:r>
            <a:r>
              <a:rPr sz="2000" b="1" dirty="0"/>
              <a:t> ? </a:t>
            </a:r>
            <a:r>
              <a:rPr sz="2000" dirty="0" err="1"/>
              <a:t>Jusqu'à</a:t>
            </a:r>
            <a:r>
              <a:rPr sz="2000" dirty="0"/>
              <a:t> 70% </a:t>
            </a:r>
            <a:r>
              <a:rPr sz="2000" dirty="0" err="1"/>
              <a:t>d'élimination</a:t>
            </a:r>
            <a:r>
              <a:rPr sz="2000" dirty="0"/>
              <a:t> du </a:t>
            </a:r>
            <a:r>
              <a:rPr sz="2000" dirty="0" err="1"/>
              <a:t>fluorure</a:t>
            </a:r>
            <a:endParaRPr sz="2000" dirty="0"/>
          </a:p>
          <a:p>
            <a:pPr marL="342900" indent="-342900" rtl="0">
              <a:buFont typeface="Arial" panose="020B0604020202020204" pitchFamily="34" charset="0"/>
              <a:buChar char="•"/>
            </a:pPr>
            <a:r>
              <a:rPr sz="2000" b="1" dirty="0" err="1"/>
              <a:t>Coût</a:t>
            </a:r>
            <a:r>
              <a:rPr sz="2000" b="1" dirty="0"/>
              <a:t> : </a:t>
            </a:r>
            <a:r>
              <a:rPr sz="2000" dirty="0"/>
              <a:t>Pas de </a:t>
            </a:r>
            <a:r>
              <a:rPr sz="2000" dirty="0" err="1"/>
              <a:t>coût</a:t>
            </a:r>
            <a:r>
              <a:rPr sz="2000" dirty="0"/>
              <a:t> </a:t>
            </a:r>
            <a:r>
              <a:rPr sz="2000" dirty="0" err="1"/>
              <a:t>d'investissement</a:t>
            </a:r>
            <a:r>
              <a:rPr sz="2000" dirty="0"/>
              <a:t>, $12/an pour les </a:t>
            </a:r>
            <a:r>
              <a:rPr sz="2000" dirty="0" err="1"/>
              <a:t>produits</a:t>
            </a:r>
            <a:r>
              <a:rPr sz="2000" dirty="0"/>
              <a:t> </a:t>
            </a:r>
            <a:r>
              <a:rPr sz="2000" dirty="0" err="1"/>
              <a:t>chimiques</a:t>
            </a:r>
            <a:endParaRP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26C79735-CAA0-49C8-8AFF-A0BEB43D49BC}" type="slidenum">
              <a:rPr/>
              <a:pPr rtl="0" eaLnBrk="1" hangingPunct="1"/>
              <a:t>16</a:t>
            </a:fld>
            <a:endParaRPr/>
          </a:p>
        </p:txBody>
      </p:sp>
      <p:sp>
        <p:nvSpPr>
          <p:cNvPr id="16387" name="Rectangle 2"/>
          <p:cNvSpPr>
            <a:spLocks noGrp="1" noChangeArrowheads="1"/>
          </p:cNvSpPr>
          <p:nvPr>
            <p:ph type="title"/>
          </p:nvPr>
        </p:nvSpPr>
        <p:spPr>
          <a:xfrm>
            <a:off x="457200" y="0"/>
            <a:ext cx="8229600" cy="1143000"/>
          </a:xfrm>
        </p:spPr>
        <p:txBody>
          <a:bodyPr/>
          <a:lstStyle/>
          <a:p>
            <a:pPr rtl="0" eaLnBrk="1" hangingPunct="1"/>
            <a:r>
              <a:rPr b="1">
                <a:solidFill>
                  <a:schemeClr val="accent2"/>
                </a:solidFill>
              </a:rPr>
              <a:t>Filtre à charbon d'os</a:t>
            </a:r>
          </a:p>
        </p:txBody>
      </p:sp>
      <p:sp>
        <p:nvSpPr>
          <p:cNvPr id="16388" name="Rectangle 3"/>
          <p:cNvSpPr>
            <a:spLocks noGrp="1" noChangeArrowheads="1"/>
          </p:cNvSpPr>
          <p:nvPr>
            <p:ph type="body" sz="half" idx="1"/>
          </p:nvPr>
        </p:nvSpPr>
        <p:spPr/>
        <p:txBody>
          <a:bodyPr/>
          <a:lstStyle/>
          <a:p>
            <a:pPr marL="609600" indent="-609600" rtl="0" eaLnBrk="1" hangingPunct="1">
              <a:buFontTx/>
              <a:buNone/>
            </a:pPr>
            <a:r>
              <a:rPr sz="1800"/>
              <a:t>	</a:t>
            </a:r>
          </a:p>
        </p:txBody>
      </p:sp>
      <p:grpSp>
        <p:nvGrpSpPr>
          <p:cNvPr id="16390" name="Group 11"/>
          <p:cNvGrpSpPr>
            <a:grpSpLocks/>
          </p:cNvGrpSpPr>
          <p:nvPr/>
        </p:nvGrpSpPr>
        <p:grpSpPr bwMode="auto">
          <a:xfrm>
            <a:off x="2282825" y="3581857"/>
            <a:ext cx="4578350" cy="3124200"/>
            <a:chOff x="2640" y="2064"/>
            <a:chExt cx="2884" cy="1968"/>
          </a:xfrm>
        </p:grpSpPr>
        <p:pic>
          <p:nvPicPr>
            <p:cNvPr id="163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2064"/>
              <a:ext cx="2884"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9"/>
            <p:cNvSpPr txBox="1">
              <a:spLocks noChangeArrowheads="1"/>
            </p:cNvSpPr>
            <p:nvPr/>
          </p:nvSpPr>
          <p:spPr bwMode="auto">
            <a:xfrm>
              <a:off x="2784" y="3840"/>
              <a:ext cx="24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t>(Crédit : OMS, Le fluorure dans l'eau de boisson, 2006)</a:t>
              </a:r>
            </a:p>
          </p:txBody>
        </p:sp>
      </p:grpSp>
      <p:pic>
        <p:nvPicPr>
          <p:cNvPr id="11"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99646" y="914400"/>
            <a:ext cx="904435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rtl="0">
              <a:buFont typeface="Arial" panose="020B0604020202020204" pitchFamily="34" charset="0"/>
              <a:buChar char="•"/>
            </a:pPr>
            <a:r>
              <a:rPr sz="2400" b="1" dirty="0" err="1"/>
              <a:t>Qu'est-ce</a:t>
            </a:r>
            <a:r>
              <a:rPr sz="2400" b="1" dirty="0"/>
              <a:t> </a:t>
            </a:r>
            <a:r>
              <a:rPr sz="2400" b="1" dirty="0" err="1"/>
              <a:t>que</a:t>
            </a:r>
            <a:r>
              <a:rPr sz="2400" b="1" dirty="0"/>
              <a:t> </a:t>
            </a:r>
            <a:r>
              <a:rPr sz="2400" b="1" dirty="0" err="1"/>
              <a:t>c'est</a:t>
            </a:r>
            <a:r>
              <a:rPr sz="2400" b="1" dirty="0"/>
              <a:t> ? </a:t>
            </a:r>
            <a:r>
              <a:rPr sz="2400" dirty="0"/>
              <a:t>Du </a:t>
            </a:r>
            <a:r>
              <a:rPr sz="2400" dirty="0" err="1"/>
              <a:t>charbon</a:t>
            </a:r>
            <a:r>
              <a:rPr sz="2400" dirty="0"/>
              <a:t> </a:t>
            </a:r>
            <a:r>
              <a:rPr sz="2400" dirty="0" err="1"/>
              <a:t>d'os</a:t>
            </a:r>
            <a:r>
              <a:rPr sz="2400" dirty="0"/>
              <a:t> </a:t>
            </a:r>
            <a:r>
              <a:rPr sz="2400" dirty="0" err="1"/>
              <a:t>écrasés</a:t>
            </a:r>
            <a:r>
              <a:rPr sz="2400" dirty="0"/>
              <a:t> (fait à </a:t>
            </a:r>
            <a:r>
              <a:rPr sz="2400" dirty="0" err="1"/>
              <a:t>partir</a:t>
            </a:r>
            <a:r>
              <a:rPr sz="2400" dirty="0"/>
              <a:t> </a:t>
            </a:r>
            <a:r>
              <a:rPr sz="2400" dirty="0" err="1"/>
              <a:t>d'os</a:t>
            </a:r>
            <a:r>
              <a:rPr sz="2400" dirty="0"/>
              <a:t> </a:t>
            </a:r>
            <a:r>
              <a:rPr sz="2400" dirty="0" err="1"/>
              <a:t>d'animaux</a:t>
            </a:r>
            <a:r>
              <a:rPr sz="2400" dirty="0"/>
              <a:t>) </a:t>
            </a:r>
            <a:r>
              <a:rPr sz="2400" dirty="0" err="1"/>
              <a:t>est</a:t>
            </a:r>
            <a:r>
              <a:rPr sz="2400" dirty="0"/>
              <a:t> </a:t>
            </a:r>
            <a:r>
              <a:rPr sz="2400" dirty="0" err="1"/>
              <a:t>placé</a:t>
            </a:r>
            <a:r>
              <a:rPr sz="2400" dirty="0"/>
              <a:t> </a:t>
            </a:r>
            <a:r>
              <a:rPr sz="2400" dirty="0" err="1"/>
              <a:t>dans</a:t>
            </a:r>
            <a:r>
              <a:rPr sz="2400" dirty="0"/>
              <a:t> un </a:t>
            </a:r>
            <a:r>
              <a:rPr sz="2400" dirty="0" err="1"/>
              <a:t>récipient</a:t>
            </a:r>
            <a:endParaRPr sz="2400" dirty="0"/>
          </a:p>
          <a:p>
            <a:pPr marL="342900" indent="-342900" rtl="0">
              <a:buFont typeface="Arial" panose="020B0604020202020204" pitchFamily="34" charset="0"/>
              <a:buChar char="•"/>
            </a:pPr>
            <a:r>
              <a:rPr sz="2400" b="1" dirty="0"/>
              <a:t>Comment </a:t>
            </a:r>
            <a:r>
              <a:rPr sz="2400" b="1" dirty="0" err="1"/>
              <a:t>fonctionne</a:t>
            </a:r>
            <a:r>
              <a:rPr sz="2400" b="1" dirty="0"/>
              <a:t>-t-</a:t>
            </a:r>
            <a:r>
              <a:rPr sz="2400" b="1" dirty="0" err="1"/>
              <a:t>il</a:t>
            </a:r>
            <a:r>
              <a:rPr sz="2400" b="1" dirty="0"/>
              <a:t> ? </a:t>
            </a:r>
            <a:r>
              <a:rPr sz="2400" dirty="0"/>
              <a:t>Le </a:t>
            </a:r>
            <a:r>
              <a:rPr sz="2400" dirty="0" err="1"/>
              <a:t>fluorure</a:t>
            </a:r>
            <a:r>
              <a:rPr sz="2400" dirty="0"/>
              <a:t> change de place avec le carbonate du </a:t>
            </a:r>
            <a:r>
              <a:rPr sz="2400" dirty="0" err="1"/>
              <a:t>charbon</a:t>
            </a:r>
            <a:r>
              <a:rPr sz="2400" dirty="0"/>
              <a:t> </a:t>
            </a:r>
            <a:r>
              <a:rPr sz="2400" dirty="0" err="1"/>
              <a:t>d'os</a:t>
            </a:r>
            <a:endParaRPr sz="2400" dirty="0"/>
          </a:p>
          <a:p>
            <a:pPr marL="342900" indent="-342900" rtl="0">
              <a:buFont typeface="Arial" panose="020B0604020202020204" pitchFamily="34" charset="0"/>
              <a:buChar char="•"/>
            </a:pPr>
            <a:r>
              <a:rPr sz="2400" b="1" dirty="0" err="1"/>
              <a:t>Quelle</a:t>
            </a:r>
            <a:r>
              <a:rPr sz="2400" b="1" dirty="0"/>
              <a:t> </a:t>
            </a:r>
            <a:r>
              <a:rPr sz="2400" b="1" dirty="0" err="1"/>
              <a:t>est</a:t>
            </a:r>
            <a:r>
              <a:rPr sz="2400" b="1" dirty="0"/>
              <a:t> son </a:t>
            </a:r>
            <a:r>
              <a:rPr sz="2400" b="1" dirty="0" err="1"/>
              <a:t>efficacité</a:t>
            </a:r>
            <a:r>
              <a:rPr sz="2400" b="1" dirty="0"/>
              <a:t> ? </a:t>
            </a:r>
            <a:r>
              <a:rPr sz="2400" dirty="0"/>
              <a:t>90-99% </a:t>
            </a:r>
            <a:r>
              <a:rPr sz="2400" dirty="0" err="1"/>
              <a:t>d'élimination</a:t>
            </a:r>
            <a:r>
              <a:rPr sz="2400" dirty="0"/>
              <a:t> du </a:t>
            </a:r>
            <a:r>
              <a:rPr sz="2400" dirty="0" err="1"/>
              <a:t>fluorure</a:t>
            </a:r>
            <a:endParaRPr sz="2400" dirty="0"/>
          </a:p>
          <a:p>
            <a:pPr marL="342900" indent="-342900" rtl="0">
              <a:buFont typeface="Arial" panose="020B0604020202020204" pitchFamily="34" charset="0"/>
              <a:buChar char="•"/>
            </a:pPr>
            <a:r>
              <a:rPr sz="2400" b="1" dirty="0" err="1"/>
              <a:t>Coût</a:t>
            </a:r>
            <a:r>
              <a:rPr sz="2400" b="1" dirty="0"/>
              <a:t> : </a:t>
            </a:r>
            <a:r>
              <a:rPr sz="2400" dirty="0"/>
              <a:t>17-23 $ de </a:t>
            </a:r>
            <a:r>
              <a:rPr sz="2400" dirty="0" err="1"/>
              <a:t>coût</a:t>
            </a:r>
            <a:r>
              <a:rPr sz="2400" dirty="0"/>
              <a:t> </a:t>
            </a:r>
            <a:r>
              <a:rPr sz="2400" dirty="0" err="1"/>
              <a:t>d'investissement</a:t>
            </a:r>
            <a:r>
              <a:rPr sz="2400" dirty="0"/>
              <a:t>, </a:t>
            </a:r>
            <a:r>
              <a:rPr sz="2400" dirty="0" err="1"/>
              <a:t>coût</a:t>
            </a:r>
            <a:r>
              <a:rPr sz="2400" dirty="0"/>
              <a:t> de </a:t>
            </a:r>
            <a:r>
              <a:rPr sz="2400" dirty="0" err="1"/>
              <a:t>fonctionnement</a:t>
            </a:r>
            <a:r>
              <a:rPr sz="2400" dirty="0"/>
              <a:t> de 1,8 $/1000 </a:t>
            </a:r>
            <a:r>
              <a:rPr sz="2400" dirty="0" err="1"/>
              <a:t>litres</a:t>
            </a:r>
            <a:endParaRP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C45D100-3607-4136-BB3A-C4CDD0CC19F4}" type="slidenum">
              <a:rPr/>
              <a:pPr rtl="0" eaLnBrk="1" hangingPunct="1"/>
              <a:t>17</a:t>
            </a:fld>
            <a:endParaRPr/>
          </a:p>
        </p:txBody>
      </p:sp>
      <p:sp>
        <p:nvSpPr>
          <p:cNvPr id="17412" name="Rectangle 2"/>
          <p:cNvSpPr>
            <a:spLocks noGrp="1" noChangeArrowheads="1"/>
          </p:cNvSpPr>
          <p:nvPr>
            <p:ph type="title"/>
          </p:nvPr>
        </p:nvSpPr>
        <p:spPr>
          <a:xfrm>
            <a:off x="457200" y="-152400"/>
            <a:ext cx="8229600" cy="1143000"/>
          </a:xfrm>
        </p:spPr>
        <p:txBody>
          <a:bodyPr/>
          <a:lstStyle/>
          <a:p>
            <a:pPr rtl="0" eaLnBrk="1" hangingPunct="1"/>
            <a:r>
              <a:rPr b="1" dirty="0" err="1">
                <a:solidFill>
                  <a:schemeClr val="accent2"/>
                </a:solidFill>
              </a:rPr>
              <a:t>Argile</a:t>
            </a:r>
            <a:endParaRPr b="1" dirty="0">
              <a:solidFill>
                <a:schemeClr val="accent2"/>
              </a:solidFill>
            </a:endParaRPr>
          </a:p>
        </p:txBody>
      </p:sp>
      <p:sp>
        <p:nvSpPr>
          <p:cNvPr id="17413" name="Rectangle 3"/>
          <p:cNvSpPr>
            <a:spLocks noGrp="1" noChangeArrowheads="1"/>
          </p:cNvSpPr>
          <p:nvPr>
            <p:ph type="body" sz="half" idx="1"/>
          </p:nvPr>
        </p:nvSpPr>
        <p:spPr/>
        <p:txBody>
          <a:bodyPr/>
          <a:lstStyle/>
          <a:p>
            <a:pPr marL="609600" indent="-609600" rtl="0" eaLnBrk="1" hangingPunct="1">
              <a:buFontTx/>
              <a:buNone/>
            </a:pPr>
            <a:r>
              <a:rPr sz="2000"/>
              <a:t>	</a:t>
            </a:r>
          </a:p>
        </p:txBody>
      </p:sp>
      <p:grpSp>
        <p:nvGrpSpPr>
          <p:cNvPr id="17415" name="Group 10"/>
          <p:cNvGrpSpPr>
            <a:grpSpLocks/>
          </p:cNvGrpSpPr>
          <p:nvPr/>
        </p:nvGrpSpPr>
        <p:grpSpPr bwMode="auto">
          <a:xfrm>
            <a:off x="4495800" y="1194773"/>
            <a:ext cx="3962400" cy="5181600"/>
            <a:chOff x="2784" y="864"/>
            <a:chExt cx="2496" cy="3264"/>
          </a:xfrm>
        </p:grpSpPr>
        <p:pic>
          <p:nvPicPr>
            <p:cNvPr id="174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864"/>
              <a:ext cx="1012"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9"/>
            <p:cNvSpPr txBox="1">
              <a:spLocks noChangeArrowheads="1"/>
            </p:cNvSpPr>
            <p:nvPr/>
          </p:nvSpPr>
          <p:spPr bwMode="auto">
            <a:xfrm>
              <a:off x="2784" y="3936"/>
              <a:ext cx="24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t>(Crédit : OMS, Le fluorure dans l'eau de boisson, 2006)</a:t>
              </a:r>
            </a:p>
          </p:txBody>
        </p:sp>
      </p:grpSp>
      <p:pic>
        <p:nvPicPr>
          <p:cNvPr id="11"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457200" y="762000"/>
            <a:ext cx="5931876"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400" b="1" dirty="0" err="1"/>
              <a:t>Qu'est-ce</a:t>
            </a:r>
            <a:r>
              <a:rPr sz="2400" b="1" dirty="0"/>
              <a:t> </a:t>
            </a:r>
            <a:r>
              <a:rPr sz="2400" b="1" dirty="0" err="1"/>
              <a:t>que</a:t>
            </a:r>
            <a:r>
              <a:rPr sz="2400" b="1" dirty="0"/>
              <a:t> </a:t>
            </a:r>
            <a:r>
              <a:rPr sz="2400" b="1" dirty="0" err="1"/>
              <a:t>c'est</a:t>
            </a:r>
            <a:r>
              <a:rPr sz="2400" b="1" dirty="0"/>
              <a:t> ? </a:t>
            </a:r>
          </a:p>
          <a:p>
            <a:pPr marL="342900" indent="-342900" rtl="0">
              <a:buFont typeface="Arial" panose="020B0604020202020204" pitchFamily="34" charset="0"/>
              <a:buChar char="•"/>
            </a:pPr>
            <a:r>
              <a:rPr sz="2400" dirty="0" err="1"/>
              <a:t>Argile</a:t>
            </a:r>
            <a:r>
              <a:rPr sz="2400" dirty="0"/>
              <a:t> en </a:t>
            </a:r>
            <a:r>
              <a:rPr sz="2400" dirty="0" err="1"/>
              <a:t>poudre</a:t>
            </a:r>
            <a:r>
              <a:rPr sz="2400" dirty="0"/>
              <a:t> </a:t>
            </a:r>
            <a:r>
              <a:rPr sz="2400" dirty="0" err="1"/>
              <a:t>dans</a:t>
            </a:r>
            <a:r>
              <a:rPr sz="2400" dirty="0"/>
              <a:t> un </a:t>
            </a:r>
            <a:r>
              <a:rPr sz="2400" dirty="0" err="1"/>
              <a:t>système</a:t>
            </a:r>
            <a:r>
              <a:rPr sz="2400" dirty="0"/>
              <a:t> de </a:t>
            </a:r>
            <a:r>
              <a:rPr sz="2400" dirty="0" err="1"/>
              <a:t>seaux</a:t>
            </a:r>
            <a:endParaRPr sz="2400" dirty="0"/>
          </a:p>
          <a:p>
            <a:pPr marL="342900" indent="-342900" rtl="0">
              <a:buFont typeface="Arial" panose="020B0604020202020204" pitchFamily="34" charset="0"/>
              <a:buChar char="•"/>
            </a:pPr>
            <a:r>
              <a:rPr sz="2400" dirty="0"/>
              <a:t>Fragments </a:t>
            </a:r>
            <a:r>
              <a:rPr sz="2400" dirty="0" err="1"/>
              <a:t>d'argile</a:t>
            </a:r>
            <a:r>
              <a:rPr sz="2400" dirty="0"/>
              <a:t>/</a:t>
            </a:r>
            <a:r>
              <a:rPr sz="2400" dirty="0" err="1"/>
              <a:t>briques</a:t>
            </a:r>
            <a:r>
              <a:rPr sz="2400" dirty="0"/>
              <a:t> </a:t>
            </a:r>
            <a:r>
              <a:rPr sz="2400" dirty="0" err="1"/>
              <a:t>fraichement</a:t>
            </a:r>
            <a:r>
              <a:rPr sz="2400" dirty="0"/>
              <a:t> </a:t>
            </a:r>
            <a:r>
              <a:rPr sz="2400" dirty="0" err="1"/>
              <a:t>cuits</a:t>
            </a:r>
            <a:r>
              <a:rPr sz="2400" dirty="0"/>
              <a:t> </a:t>
            </a:r>
            <a:r>
              <a:rPr sz="2400" dirty="0" err="1"/>
              <a:t>utiilsés</a:t>
            </a:r>
            <a:r>
              <a:rPr sz="2400" dirty="0"/>
              <a:t> </a:t>
            </a:r>
            <a:r>
              <a:rPr sz="2400" dirty="0" err="1"/>
              <a:t>dans</a:t>
            </a:r>
            <a:r>
              <a:rPr sz="2400" dirty="0"/>
              <a:t> des </a:t>
            </a:r>
            <a:r>
              <a:rPr sz="2400" dirty="0" err="1"/>
              <a:t>colonnes</a:t>
            </a:r>
            <a:r>
              <a:rPr sz="2400" dirty="0"/>
              <a:t> </a:t>
            </a:r>
            <a:r>
              <a:rPr sz="2400" dirty="0" err="1"/>
              <a:t>filtrantes</a:t>
            </a:r>
            <a:endParaRPr sz="2400" dirty="0"/>
          </a:p>
          <a:p>
            <a:endParaRPr lang="en-CA" altLang="en-US" dirty="0" smtClean="0"/>
          </a:p>
          <a:p>
            <a:pPr rtl="0"/>
            <a:r>
              <a:rPr sz="2400" b="1" dirty="0"/>
              <a:t>Comment </a:t>
            </a:r>
            <a:r>
              <a:rPr sz="2400" b="1" dirty="0" err="1"/>
              <a:t>fonctionne</a:t>
            </a:r>
            <a:r>
              <a:rPr sz="2400" b="1" dirty="0"/>
              <a:t>-t-</a:t>
            </a:r>
            <a:r>
              <a:rPr sz="2400" b="1" dirty="0" err="1"/>
              <a:t>il</a:t>
            </a:r>
            <a:r>
              <a:rPr sz="2400" b="1" dirty="0"/>
              <a:t> ?</a:t>
            </a:r>
          </a:p>
          <a:p>
            <a:pPr marL="342900" indent="-342900" rtl="0">
              <a:buFont typeface="Arial" panose="020B0604020202020204" pitchFamily="34" charset="0"/>
              <a:buChar char="•"/>
            </a:pPr>
            <a:r>
              <a:rPr sz="2400" dirty="0"/>
              <a:t>Le </a:t>
            </a:r>
            <a:r>
              <a:rPr sz="2400" dirty="0" err="1"/>
              <a:t>fluorure</a:t>
            </a:r>
            <a:r>
              <a:rPr sz="2400" dirty="0"/>
              <a:t> </a:t>
            </a:r>
            <a:r>
              <a:rPr sz="2400" dirty="0" err="1"/>
              <a:t>est</a:t>
            </a:r>
            <a:r>
              <a:rPr sz="2400" dirty="0"/>
              <a:t> </a:t>
            </a:r>
            <a:r>
              <a:rPr sz="2400" dirty="0" err="1"/>
              <a:t>adsorbé</a:t>
            </a:r>
            <a:r>
              <a:rPr sz="2400" dirty="0"/>
              <a:t> par </a:t>
            </a:r>
            <a:r>
              <a:rPr sz="2400" dirty="0" err="1"/>
              <a:t>l'argile</a:t>
            </a:r>
            <a:endParaRPr sz="2400" dirty="0"/>
          </a:p>
          <a:p>
            <a:pPr marL="342900" indent="-342900">
              <a:buFont typeface="Arial" panose="020B0604020202020204" pitchFamily="34" charset="0"/>
              <a:buChar char="•"/>
            </a:pPr>
            <a:endParaRPr lang="en-US" altLang="en-US" dirty="0"/>
          </a:p>
          <a:p>
            <a:pPr rtl="0"/>
            <a:r>
              <a:rPr sz="2400" b="1" dirty="0" err="1"/>
              <a:t>Quelle</a:t>
            </a:r>
            <a:r>
              <a:rPr sz="2400" b="1" dirty="0"/>
              <a:t> </a:t>
            </a:r>
            <a:r>
              <a:rPr sz="2400" b="1" dirty="0" err="1"/>
              <a:t>est</a:t>
            </a:r>
            <a:r>
              <a:rPr sz="2400" b="1" dirty="0"/>
              <a:t> son </a:t>
            </a:r>
            <a:r>
              <a:rPr sz="2400" b="1" dirty="0" err="1"/>
              <a:t>efficacité</a:t>
            </a:r>
            <a:r>
              <a:rPr sz="2400" b="1" dirty="0"/>
              <a:t> ?</a:t>
            </a:r>
          </a:p>
          <a:p>
            <a:pPr marL="342900" indent="-342900" rtl="0">
              <a:buFont typeface="Arial" panose="020B0604020202020204" pitchFamily="34" charset="0"/>
              <a:buChar char="•"/>
            </a:pPr>
            <a:r>
              <a:rPr sz="2400" dirty="0"/>
              <a:t>&gt;93% </a:t>
            </a:r>
            <a:r>
              <a:rPr sz="2400" dirty="0" err="1"/>
              <a:t>d'élimination</a:t>
            </a:r>
            <a:r>
              <a:rPr sz="2400" dirty="0"/>
              <a:t> du </a:t>
            </a:r>
            <a:r>
              <a:rPr sz="2400" dirty="0" err="1"/>
              <a:t>fluorure</a:t>
            </a:r>
            <a:r>
              <a:rPr sz="2400" dirty="0"/>
              <a:t> (</a:t>
            </a:r>
            <a:r>
              <a:rPr sz="2400" dirty="0" err="1"/>
              <a:t>dépend</a:t>
            </a:r>
            <a:r>
              <a:rPr sz="2400" dirty="0"/>
              <a:t> de la </a:t>
            </a:r>
            <a:r>
              <a:rPr sz="2400" dirty="0" err="1"/>
              <a:t>qualité</a:t>
            </a:r>
            <a:r>
              <a:rPr sz="2400" dirty="0"/>
              <a:t> de </a:t>
            </a:r>
            <a:r>
              <a:rPr sz="2400" dirty="0" err="1"/>
              <a:t>l'argile</a:t>
            </a:r>
            <a:r>
              <a:rPr sz="2400" dirty="0"/>
              <a:t> et du type de </a:t>
            </a:r>
            <a:r>
              <a:rPr sz="2400" dirty="0" err="1"/>
              <a:t>filtre</a:t>
            </a:r>
            <a:r>
              <a:rPr sz="2400" dirty="0"/>
              <a:t>)</a:t>
            </a:r>
          </a:p>
          <a:p>
            <a:pPr marL="342900" indent="-342900">
              <a:buFont typeface="Arial" panose="020B0604020202020204" pitchFamily="34" charset="0"/>
              <a:buChar char="•"/>
            </a:pPr>
            <a:endParaRPr lang="en-US" altLang="en-US" dirty="0"/>
          </a:p>
          <a:p>
            <a:pPr rtl="0"/>
            <a:r>
              <a:rPr sz="2400" b="1" dirty="0" err="1"/>
              <a:t>Coût</a:t>
            </a:r>
            <a:r>
              <a:rPr sz="2400" b="1" dirty="0"/>
              <a:t> :</a:t>
            </a:r>
          </a:p>
          <a:p>
            <a:pPr marL="342900" indent="-342900" rtl="0">
              <a:buFont typeface="Arial" panose="020B0604020202020204" pitchFamily="34" charset="0"/>
              <a:buChar char="•"/>
            </a:pPr>
            <a:r>
              <a:rPr sz="2400" dirty="0"/>
              <a:t>Non </a:t>
            </a:r>
            <a:r>
              <a:rPr sz="2400" dirty="0" err="1"/>
              <a:t>disponible</a:t>
            </a:r>
            <a:r>
              <a:rPr sz="2400" dirty="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E4AA9B55-9D32-488D-9EB5-7919A26C16AF}" type="slidenum">
              <a:rPr/>
              <a:pPr rtl="0" eaLnBrk="1" hangingPunct="1"/>
              <a:t>18</a:t>
            </a:fld>
            <a:endParaRPr/>
          </a:p>
        </p:txBody>
      </p:sp>
      <p:sp>
        <p:nvSpPr>
          <p:cNvPr id="18435" name="Rectangle 2"/>
          <p:cNvSpPr>
            <a:spLocks noGrp="1" noChangeArrowheads="1"/>
          </p:cNvSpPr>
          <p:nvPr>
            <p:ph type="title"/>
          </p:nvPr>
        </p:nvSpPr>
        <p:spPr>
          <a:xfrm>
            <a:off x="457200" y="0"/>
            <a:ext cx="8229600" cy="1143000"/>
          </a:xfrm>
        </p:spPr>
        <p:txBody>
          <a:bodyPr/>
          <a:lstStyle/>
          <a:p>
            <a:pPr rtl="0" eaLnBrk="1" hangingPunct="1"/>
            <a:r>
              <a:rPr b="1" dirty="0" err="1">
                <a:solidFill>
                  <a:schemeClr val="accent2"/>
                </a:solidFill>
              </a:rPr>
              <a:t>Précipitation</a:t>
            </a:r>
            <a:r>
              <a:rPr b="1" dirty="0">
                <a:solidFill>
                  <a:schemeClr val="accent2"/>
                </a:solidFill>
              </a:rPr>
              <a:t> par contact</a:t>
            </a:r>
          </a:p>
        </p:txBody>
      </p:sp>
      <p:grpSp>
        <p:nvGrpSpPr>
          <p:cNvPr id="18438" name="Group 8"/>
          <p:cNvGrpSpPr>
            <a:grpSpLocks/>
          </p:cNvGrpSpPr>
          <p:nvPr/>
        </p:nvGrpSpPr>
        <p:grpSpPr bwMode="auto">
          <a:xfrm>
            <a:off x="5004838" y="1679023"/>
            <a:ext cx="4139162" cy="4266839"/>
            <a:chOff x="2645" y="1008"/>
            <a:chExt cx="2938" cy="2948"/>
          </a:xfrm>
        </p:grpSpPr>
        <p:sp>
          <p:nvSpPr>
            <p:cNvPr id="18440" name="Text Box 6"/>
            <p:cNvSpPr txBox="1">
              <a:spLocks noChangeArrowheads="1"/>
            </p:cNvSpPr>
            <p:nvPr/>
          </p:nvSpPr>
          <p:spPr bwMode="auto">
            <a:xfrm>
              <a:off x="2645" y="3744"/>
              <a:ext cx="29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t>(Crédit : OMS, Le fluorure dans l'eau de boisson, 2006)</a:t>
              </a:r>
            </a:p>
          </p:txBody>
        </p:sp>
        <p:pic>
          <p:nvPicPr>
            <p:cNvPr id="184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008"/>
              <a:ext cx="2559"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152400" y="1066800"/>
            <a:ext cx="61722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400" b="1"/>
              <a:t>Qu'est-ce que c'est ? </a:t>
            </a:r>
          </a:p>
          <a:p>
            <a:pPr marL="342900" indent="-342900" rtl="0">
              <a:buFont typeface="Arial" panose="020B0604020202020204" pitchFamily="34" charset="0"/>
              <a:buChar char="•"/>
            </a:pPr>
            <a:r>
              <a:rPr sz="2400"/>
              <a:t>Du calcium et du phosphate sont ajoutés, puis filtrés à travers du charbon d'os saturé au préalable avec du fluorure</a:t>
            </a:r>
          </a:p>
          <a:p>
            <a:endParaRPr lang="en-CA" altLang="en-US" dirty="0" smtClean="0"/>
          </a:p>
          <a:p>
            <a:pPr rtl="0"/>
            <a:r>
              <a:rPr sz="2400" b="1"/>
              <a:t>Comment fonctionne-t-il ?</a:t>
            </a:r>
          </a:p>
          <a:p>
            <a:pPr marL="342900" indent="-342900" rtl="0">
              <a:buFont typeface="Arial" panose="020B0604020202020204" pitchFamily="34" charset="0"/>
              <a:buChar char="•"/>
            </a:pPr>
            <a:r>
              <a:rPr sz="2400"/>
              <a:t>Le calcium et le phosphate précipitent avec le fluorure (réaction lente)</a:t>
            </a:r>
          </a:p>
          <a:p>
            <a:pPr marL="342900" indent="-342900" rtl="0">
              <a:buFont typeface="Arial" panose="020B0604020202020204" pitchFamily="34" charset="0"/>
              <a:buChar char="•"/>
            </a:pPr>
            <a:r>
              <a:rPr sz="2400"/>
              <a:t>Le charbon d'os précipite plus vite et filtre le fluorure </a:t>
            </a:r>
          </a:p>
          <a:p>
            <a:endParaRPr lang="en-US" altLang="en-US" b="1" dirty="0" smtClean="0"/>
          </a:p>
          <a:p>
            <a:pPr rtl="0"/>
            <a:r>
              <a:rPr sz="2400" b="1"/>
              <a:t>Quelle est son efficacité ?</a:t>
            </a:r>
          </a:p>
          <a:p>
            <a:pPr marL="342900" indent="-342900" rtl="0">
              <a:buFont typeface="Arial" panose="020B0604020202020204" pitchFamily="34" charset="0"/>
              <a:buChar char="•"/>
            </a:pPr>
            <a:r>
              <a:rPr sz="2400"/>
              <a:t>90-95% d'élimination du fluorure</a:t>
            </a:r>
          </a:p>
          <a:p>
            <a:pPr marL="342900" indent="-342900">
              <a:buFont typeface="Arial" panose="020B0604020202020204" pitchFamily="34" charset="0"/>
              <a:buChar char="•"/>
            </a:pPr>
            <a:endParaRPr lang="en-US" altLang="en-US" dirty="0"/>
          </a:p>
          <a:p>
            <a:pPr rtl="0"/>
            <a:r>
              <a:rPr sz="2400" b="1"/>
              <a:t>Coût : </a:t>
            </a:r>
            <a:r>
              <a:rPr sz="2400"/>
              <a:t>Non disponible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rtl="0" eaLnBrk="1" hangingPunct="1"/>
            <a:r>
              <a:rPr b="1">
                <a:solidFill>
                  <a:schemeClr val="accent2"/>
                </a:solidFill>
              </a:rPr>
              <a:t>Révision</a:t>
            </a:r>
          </a:p>
        </p:txBody>
      </p:sp>
      <p:sp>
        <p:nvSpPr>
          <p:cNvPr id="215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99E7BEF-6FA2-494B-AA0E-955F425825C9}" type="slidenum">
              <a:rPr/>
              <a:pPr rtl="0" eaLnBrk="1" hangingPunct="1"/>
              <a:t>19</a:t>
            </a:fld>
            <a:endParaRPr/>
          </a:p>
        </p:txBody>
      </p:sp>
      <p:sp>
        <p:nvSpPr>
          <p:cNvPr id="21509" name="Content Placeholder 6"/>
          <p:cNvSpPr>
            <a:spLocks noGrp="1"/>
          </p:cNvSpPr>
          <p:nvPr>
            <p:ph idx="1"/>
          </p:nvPr>
        </p:nvSpPr>
        <p:spPr/>
        <p:txBody>
          <a:bodyPr/>
          <a:lstStyle/>
          <a:p>
            <a:pPr marL="514350" indent="-514350" rtl="0">
              <a:buFontTx/>
              <a:buAutoNum type="arabicPeriod"/>
            </a:pPr>
            <a:r>
              <a:rPr/>
              <a:t>Quels sont les impacts sur la santé d'un excès de fluorure dans l'eau de boisson ?</a:t>
            </a:r>
          </a:p>
          <a:p>
            <a:pPr marL="514350" indent="-514350" rtl="0">
              <a:buFontTx/>
              <a:buAutoNum type="arabicPeriod"/>
            </a:pPr>
            <a:r>
              <a:rPr/>
              <a:t>Quels sont les impacts sociaux des personnes qui souffrent de fluorose ?</a:t>
            </a:r>
          </a:p>
          <a:p>
            <a:pPr marL="514350" indent="-514350" rtl="0">
              <a:buFontTx/>
              <a:buAutoNum type="arabicPeriod"/>
            </a:pPr>
            <a:r>
              <a:rPr/>
              <a:t>Quelles sont certaines des options de réduction du fluorure dans l'eau de boisson ?</a:t>
            </a:r>
          </a:p>
          <a:p>
            <a:pPr marL="514350" indent="-514350">
              <a:buFontTx/>
              <a:buAutoNum type="arabicPeriod"/>
            </a:pPr>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509">
                                            <p:txEl>
                                              <p:pRg st="0" end="0"/>
                                            </p:txEl>
                                          </p:spTgt>
                                        </p:tgtEl>
                                        <p:attrNameLst>
                                          <p:attrName>style.visibility</p:attrName>
                                        </p:attrNameLst>
                                      </p:cBhvr>
                                      <p:to>
                                        <p:strVal val="visible"/>
                                      </p:to>
                                    </p:set>
                                    <p:animEffect transition="in" filter="fade">
                                      <p:cBhvr>
                                        <p:cTn id="11" dur="500"/>
                                        <p:tgtEl>
                                          <p:spTgt spid="2150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509">
                                            <p:txEl>
                                              <p:pRg st="1" end="1"/>
                                            </p:txEl>
                                          </p:spTgt>
                                        </p:tgtEl>
                                        <p:attrNameLst>
                                          <p:attrName>style.visibility</p:attrName>
                                        </p:attrNameLst>
                                      </p:cBhvr>
                                      <p:to>
                                        <p:strVal val="visible"/>
                                      </p:to>
                                    </p:set>
                                    <p:animEffect transition="in" filter="fade">
                                      <p:cBhvr>
                                        <p:cTn id="16" dur="500"/>
                                        <p:tgtEl>
                                          <p:spTgt spid="2150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09">
                                            <p:txEl>
                                              <p:pRg st="2" end="2"/>
                                            </p:txEl>
                                          </p:spTgt>
                                        </p:tgtEl>
                                        <p:attrNameLst>
                                          <p:attrName>style.visibility</p:attrName>
                                        </p:attrNameLst>
                                      </p:cBhvr>
                                      <p:to>
                                        <p:strVal val="visible"/>
                                      </p:to>
                                    </p:set>
                                    <p:animEffect transition="in" filter="fade">
                                      <p:cBhvr>
                                        <p:cTn id="21" dur="5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2195513"/>
            <a:ext cx="7772400" cy="1470025"/>
          </a:xfrm>
        </p:spPr>
        <p:txBody>
          <a:bodyPr/>
          <a:lstStyle/>
          <a:p>
            <a:pPr rtl="0" eaLnBrk="1" hangingPunct="1"/>
            <a:r>
              <a:rPr b="1">
                <a:solidFill>
                  <a:schemeClr val="accent2"/>
                </a:solidFill>
              </a:rPr>
              <a:t>Le fluorure dans l'eau de boisson</a:t>
            </a:r>
          </a:p>
        </p:txBody>
      </p:sp>
      <p:pic>
        <p:nvPicPr>
          <p:cNvPr id="3075"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691751D-CFC3-4CA8-88A4-F03FDE2F3574}" type="slidenum">
              <a:rPr/>
              <a:pPr rtl="0" eaLnBrk="1" hangingPunct="1"/>
              <a:t>3</a:t>
            </a:fld>
            <a:endParaRPr/>
          </a:p>
        </p:txBody>
      </p:sp>
      <p:sp>
        <p:nvSpPr>
          <p:cNvPr id="4099" name="Rectangle 2"/>
          <p:cNvSpPr>
            <a:spLocks noGrp="1" noChangeArrowheads="1"/>
          </p:cNvSpPr>
          <p:nvPr>
            <p:ph type="title"/>
          </p:nvPr>
        </p:nvSpPr>
        <p:spPr/>
        <p:txBody>
          <a:bodyPr/>
          <a:lstStyle/>
          <a:p>
            <a:pPr rtl="0" eaLnBrk="1" hangingPunct="1"/>
            <a:r>
              <a:rPr b="1">
                <a:solidFill>
                  <a:schemeClr val="accent2"/>
                </a:solidFill>
              </a:rPr>
              <a:t>Attentes d'apprentissage</a:t>
            </a:r>
          </a:p>
        </p:txBody>
      </p:sp>
      <p:sp>
        <p:nvSpPr>
          <p:cNvPr id="4100" name="Rectangle 3"/>
          <p:cNvSpPr>
            <a:spLocks noGrp="1" noChangeArrowheads="1"/>
          </p:cNvSpPr>
          <p:nvPr>
            <p:ph type="body" idx="1"/>
          </p:nvPr>
        </p:nvSpPr>
        <p:spPr/>
        <p:txBody>
          <a:bodyPr/>
          <a:lstStyle/>
          <a:p>
            <a:pPr marL="514350" indent="-514350" rtl="0" eaLnBrk="1" hangingPunct="1">
              <a:buFontTx/>
              <a:buAutoNum type="arabicPeriod"/>
            </a:pPr>
            <a:r>
              <a:rPr/>
              <a:t>Identifier les impacts sanitaires des niveaux nocifs de fluorure dans l'eau de boisson.</a:t>
            </a:r>
          </a:p>
          <a:p>
            <a:pPr marL="514350" indent="-514350" rtl="0" eaLnBrk="1" hangingPunct="1">
              <a:buFontTx/>
              <a:buAutoNum type="arabicPeriod"/>
            </a:pPr>
            <a:r>
              <a:rPr/>
              <a:t>Identifier les impacts sociaux des niveaux nocifs de fluorure dans l'eau de boisson.</a:t>
            </a:r>
          </a:p>
          <a:p>
            <a:pPr marL="514350" indent="-514350" rtl="0" eaLnBrk="1" hangingPunct="1">
              <a:buFontTx/>
              <a:buAutoNum type="arabicPeriod"/>
            </a:pPr>
            <a:r>
              <a:rPr/>
              <a:t>Discuter des options de réduction du fluorure.</a:t>
            </a:r>
          </a:p>
        </p:txBody>
      </p:sp>
      <p:pic>
        <p:nvPicPr>
          <p:cNvPr id="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F259CC0-5752-4585-8772-EF0CF6F570E6}" type="slidenum">
              <a:rPr/>
              <a:pPr rtl="0" eaLnBrk="1" hangingPunct="1"/>
              <a:t>4</a:t>
            </a:fld>
            <a:endParaRPr/>
          </a:p>
        </p:txBody>
      </p:sp>
      <p:sp>
        <p:nvSpPr>
          <p:cNvPr id="6147" name="Rectangle 2"/>
          <p:cNvSpPr>
            <a:spLocks noGrp="1" noChangeArrowheads="1"/>
          </p:cNvSpPr>
          <p:nvPr>
            <p:ph type="title"/>
          </p:nvPr>
        </p:nvSpPr>
        <p:spPr>
          <a:xfrm>
            <a:off x="0" y="152400"/>
            <a:ext cx="9144000" cy="990600"/>
          </a:xfrm>
        </p:spPr>
        <p:txBody>
          <a:bodyPr/>
          <a:lstStyle/>
          <a:p>
            <a:pPr rtl="0" eaLnBrk="1" hangingPunct="1"/>
            <a:r>
              <a:rPr sz="4200" b="1">
                <a:solidFill>
                  <a:schemeClr val="accent2"/>
                </a:solidFill>
              </a:rPr>
              <a:t>D’où vient le fluorure ?</a:t>
            </a:r>
          </a:p>
        </p:txBody>
      </p:sp>
      <p:sp>
        <p:nvSpPr>
          <p:cNvPr id="6148" name="Rectangle 3"/>
          <p:cNvSpPr>
            <a:spLocks noGrp="1" noChangeArrowheads="1"/>
          </p:cNvSpPr>
          <p:nvPr>
            <p:ph type="body" idx="1"/>
          </p:nvPr>
        </p:nvSpPr>
        <p:spPr>
          <a:xfrm>
            <a:off x="533400" y="1363663"/>
            <a:ext cx="8153400" cy="5029200"/>
          </a:xfrm>
        </p:spPr>
        <p:txBody>
          <a:bodyPr/>
          <a:lstStyle/>
          <a:p>
            <a:pPr rtl="0" eaLnBrk="1" hangingPunct="1">
              <a:lnSpc>
                <a:spcPct val="90000"/>
              </a:lnSpc>
            </a:pPr>
            <a:r>
              <a:rPr/>
              <a:t>Naturellement présent dans les eaux souterraines et certaines eaux de surface.</a:t>
            </a:r>
          </a:p>
          <a:p>
            <a:pPr rtl="0" eaLnBrk="1" hangingPunct="1">
              <a:lnSpc>
                <a:spcPct val="90000"/>
              </a:lnSpc>
            </a:pPr>
            <a:r>
              <a:rPr/>
              <a:t>Activités humaines</a:t>
            </a:r>
          </a:p>
        </p:txBody>
      </p:sp>
      <p:pic>
        <p:nvPicPr>
          <p:cNvPr id="8"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a:r>
              <a:rPr b="1">
                <a:solidFill>
                  <a:schemeClr val="accent2"/>
                </a:solidFill>
              </a:rPr>
              <a:t>A quoi ressemble l'arsenic </a:t>
            </a:r>
            <a:r>
              <a:rPr lang="en-US" altLang="en-US" b="1" dirty="0" smtClean="0">
                <a:solidFill>
                  <a:schemeClr val="accent2"/>
                </a:solidFill>
              </a:rPr>
              <a:t/>
            </a:r>
            <a:br>
              <a:rPr lang="en-US" altLang="en-US" b="1" dirty="0" smtClean="0">
                <a:solidFill>
                  <a:schemeClr val="accent2"/>
                </a:solidFill>
              </a:rPr>
            </a:br>
            <a:r>
              <a:rPr b="1">
                <a:solidFill>
                  <a:schemeClr val="accent2"/>
                </a:solidFill>
              </a:rPr>
              <a:t>dans l'eau ?</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496A463-3F90-44C6-A590-01AEFF64AEB9}" type="slidenum">
              <a:rPr/>
              <a:pPr rtl="0" eaLnBrk="1" hangingPunct="1"/>
              <a:t>5</a:t>
            </a:fld>
            <a:endParaRP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100762" y="1417638"/>
            <a:ext cx="3571875" cy="4762500"/>
          </a:xfrm>
          <a:prstGeom prst="rect">
            <a:avLst/>
          </a:prstGeom>
        </p:spPr>
      </p:pic>
      <p:sp>
        <p:nvSpPr>
          <p:cNvPr id="9219" name="Rectangle 3"/>
          <p:cNvSpPr>
            <a:spLocks noGrp="1" noChangeArrowheads="1"/>
          </p:cNvSpPr>
          <p:nvPr>
            <p:ph idx="1"/>
          </p:nvPr>
        </p:nvSpPr>
        <p:spPr>
          <a:xfrm>
            <a:off x="457200" y="1831975"/>
            <a:ext cx="6553200" cy="4525963"/>
          </a:xfrm>
        </p:spPr>
        <p:txBody>
          <a:bodyPr/>
          <a:lstStyle/>
          <a:p>
            <a:pPr rtl="0"/>
            <a:r>
              <a:rPr/>
              <a:t>Inodore, insipide, incolore.</a:t>
            </a:r>
          </a:p>
          <a:p>
            <a:pPr rtl="0"/>
            <a:r>
              <a:rPr/>
              <a:t>Il n’y a qu’une seule façon de vérifier sa présence – L’ANALYSE !</a:t>
            </a:r>
          </a:p>
          <a:p>
            <a:endParaRPr lang="en-US" altLang="en-US" dirty="0" smtClean="0"/>
          </a:p>
          <a:p>
            <a:endParaRPr lang="en-US" altLang="en-US" dirty="0" smtClean="0"/>
          </a:p>
          <a:p>
            <a:endParaRPr lang="en-US" altLang="en-US" dirty="0" smtClean="0"/>
          </a:p>
          <a:p>
            <a:pPr>
              <a:buFontTx/>
              <a:buNone/>
            </a:pPr>
            <a:endParaRPr lang="en-US" altLang="en-US" dirty="0" smtClean="0"/>
          </a:p>
          <a:p>
            <a:endParaRPr lang="en-US" altLang="en-US" dirty="0" smtClean="0"/>
          </a:p>
        </p:txBody>
      </p:sp>
    </p:spTree>
    <p:extLst>
      <p:ext uri="{BB962C8B-B14F-4D97-AF65-F5344CB8AC3E}">
        <p14:creationId xmlns:p14="http://schemas.microsoft.com/office/powerpoint/2010/main" val="2950236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rtl="0" eaLnBrk="1" hangingPunct="1"/>
            <a:r>
              <a:rPr b="1">
                <a:solidFill>
                  <a:schemeClr val="accent2"/>
                </a:solidFill>
              </a:rPr>
              <a:t>Où trouve-t-on du fluorure dans le monde ?</a:t>
            </a:r>
          </a:p>
        </p:txBody>
      </p:sp>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55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6</a:t>
            </a:fld>
            <a:endParaRPr/>
          </a:p>
        </p:txBody>
      </p:sp>
    </p:spTree>
    <p:extLst>
      <p:ext uri="{BB962C8B-B14F-4D97-AF65-F5344CB8AC3E}">
        <p14:creationId xmlns:p14="http://schemas.microsoft.com/office/powerpoint/2010/main" val="28841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446856" y="274638"/>
            <a:ext cx="8229600" cy="1143000"/>
          </a:xfrm>
        </p:spPr>
        <p:txBody>
          <a:bodyPr/>
          <a:lstStyle/>
          <a:p>
            <a:pPr rtl="0" eaLnBrk="1" hangingPunct="1"/>
            <a:r>
              <a:rPr b="1">
                <a:solidFill>
                  <a:schemeClr val="accent2"/>
                </a:solidFill>
              </a:rPr>
              <a:t>Quels sont les effets sur la santé ?</a:t>
            </a:r>
          </a:p>
        </p:txBody>
      </p:sp>
      <p:pic>
        <p:nvPicPr>
          <p:cNvPr id="235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891" y="1264756"/>
            <a:ext cx="2605017" cy="24422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460" y="4119239"/>
            <a:ext cx="3629878" cy="21245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a:xfrm>
            <a:off x="358301" y="1484784"/>
            <a:ext cx="5562600" cy="4495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rtl="0"/>
            <a:r>
              <a:rPr sz="2800" kern="0"/>
              <a:t>De faibles doses aident à renforcer les dents et à éviter les caries (0,5–1,0 mg/L)</a:t>
            </a:r>
          </a:p>
          <a:p>
            <a:pPr rtl="0"/>
            <a:r>
              <a:rPr sz="2800" kern="0"/>
              <a:t>Des doses plus élevées peuvent </a:t>
            </a:r>
            <a:r>
              <a:rPr sz="2800">
                <a:latin typeface="Arial" panose="020B0604020202020204" pitchFamily="34" charset="0"/>
                <a:cs typeface="Arial" panose="020B0604020202020204" pitchFamily="34" charset="0"/>
              </a:rPr>
              <a:t>tacher et piquer les dents </a:t>
            </a:r>
            <a:r>
              <a:rPr sz="2800" kern="0"/>
              <a:t>(1,5–4,0 mg/L)</a:t>
            </a:r>
          </a:p>
          <a:p>
            <a:pPr rtl="0"/>
            <a:r>
              <a:rPr sz="2800" kern="0"/>
              <a:t>Des doses très importantes endommagent les os (&gt; 10 mg/L)</a:t>
            </a:r>
          </a:p>
          <a:p>
            <a:endParaRPr lang="en-CA" altLang="en-US" sz="2800" kern="0" dirty="0" smtClean="0"/>
          </a:p>
        </p:txBody>
      </p:sp>
      <p:pic>
        <p:nvPicPr>
          <p:cNvPr id="9"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7</a:t>
            </a:fld>
            <a:endParaRPr/>
          </a:p>
        </p:txBody>
      </p:sp>
      <p:sp>
        <p:nvSpPr>
          <p:cNvPr id="3" name="TextBox 2"/>
          <p:cNvSpPr txBox="1"/>
          <p:nvPr/>
        </p:nvSpPr>
        <p:spPr>
          <a:xfrm>
            <a:off x="6222322" y="3753214"/>
            <a:ext cx="2448272" cy="307777"/>
          </a:xfrm>
          <a:prstGeom prst="rect">
            <a:avLst/>
          </a:prstGeom>
          <a:noFill/>
        </p:spPr>
        <p:txBody>
          <a:bodyPr wrap="square" rtlCol="0">
            <a:spAutoFit/>
          </a:bodyPr>
          <a:lstStyle/>
          <a:p>
            <a:pPr rtl="0"/>
            <a:r>
              <a:rPr sz="1400"/>
              <a:t>Fluorose dentaire </a:t>
            </a:r>
          </a:p>
        </p:txBody>
      </p:sp>
      <p:sp>
        <p:nvSpPr>
          <p:cNvPr id="10" name="TextBox 9"/>
          <p:cNvSpPr txBox="1"/>
          <p:nvPr/>
        </p:nvSpPr>
        <p:spPr>
          <a:xfrm>
            <a:off x="6228184" y="6289773"/>
            <a:ext cx="2448272" cy="307777"/>
          </a:xfrm>
          <a:prstGeom prst="rect">
            <a:avLst/>
          </a:prstGeom>
          <a:noFill/>
        </p:spPr>
        <p:txBody>
          <a:bodyPr wrap="square" rtlCol="0">
            <a:spAutoFit/>
          </a:bodyPr>
          <a:lstStyle/>
          <a:p>
            <a:pPr rtl="0"/>
            <a:r>
              <a:rPr sz="1400"/>
              <a:t>Fluorose osseuse </a:t>
            </a:r>
          </a:p>
        </p:txBody>
      </p:sp>
    </p:spTree>
    <p:extLst>
      <p:ext uri="{BB962C8B-B14F-4D97-AF65-F5344CB8AC3E}">
        <p14:creationId xmlns:p14="http://schemas.microsoft.com/office/powerpoint/2010/main" val="19871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animEffect transition="in" filter="fade">
                                      <p:cBhvr>
                                        <p:cTn id="21" dur="500"/>
                                        <p:tgtEl>
                                          <p:spTgt spid="235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559"/>
                                        </p:tgtEl>
                                        <p:attrNameLst>
                                          <p:attrName>style.visibility</p:attrName>
                                        </p:attrNameLst>
                                      </p:cBhvr>
                                      <p:to>
                                        <p:strVal val="visible"/>
                                      </p:to>
                                    </p:set>
                                    <p:animEffect transition="in" filter="fade">
                                      <p:cBhvr>
                                        <p:cTn id="34" dur="500"/>
                                        <p:tgtEl>
                                          <p:spTgt spid="235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979D7A38-83BE-448A-9367-DDB264BDAB15}" type="slidenum">
              <a:rPr/>
              <a:pPr rtl="0" eaLnBrk="1" hangingPunct="1"/>
              <a:t>8</a:t>
            </a:fld>
            <a:endParaRPr/>
          </a:p>
        </p:txBody>
      </p:sp>
      <p:sp>
        <p:nvSpPr>
          <p:cNvPr id="8195" name="Rectangle 2"/>
          <p:cNvSpPr>
            <a:spLocks noGrp="1" noChangeArrowheads="1"/>
          </p:cNvSpPr>
          <p:nvPr>
            <p:ph type="title"/>
          </p:nvPr>
        </p:nvSpPr>
        <p:spPr>
          <a:xfrm>
            <a:off x="381000" y="0"/>
            <a:ext cx="8229600" cy="1143000"/>
          </a:xfrm>
        </p:spPr>
        <p:txBody>
          <a:bodyPr/>
          <a:lstStyle/>
          <a:p>
            <a:pPr rtl="0" eaLnBrk="1" hangingPunct="1"/>
            <a:r>
              <a:rPr b="1">
                <a:solidFill>
                  <a:schemeClr val="accent2"/>
                </a:solidFill>
              </a:rPr>
              <a:t>Directives pour le fluorure</a:t>
            </a:r>
          </a:p>
        </p:txBody>
      </p:sp>
      <p:graphicFrame>
        <p:nvGraphicFramePr>
          <p:cNvPr id="18500" name="Group 68"/>
          <p:cNvGraphicFramePr>
            <a:graphicFrameLocks noGrp="1"/>
          </p:cNvGraphicFramePr>
          <p:nvPr>
            <p:extLst>
              <p:ext uri="{D42A27DB-BD31-4B8C-83A1-F6EECF244321}">
                <p14:modId xmlns:p14="http://schemas.microsoft.com/office/powerpoint/2010/main" val="1583527352"/>
              </p:ext>
            </p:extLst>
          </p:nvPr>
        </p:nvGraphicFramePr>
        <p:xfrm>
          <a:off x="354684" y="2017555"/>
          <a:ext cx="8587154" cy="3890097"/>
        </p:xfrm>
        <a:graphic>
          <a:graphicData uri="http://schemas.openxmlformats.org/drawingml/2006/table">
            <a:tbl>
              <a:tblPr/>
              <a:tblGrid>
                <a:gridCol w="3053487"/>
                <a:gridCol w="5533667"/>
              </a:tblGrid>
              <a:tr h="572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3200" b="1" i="0" u="none" strike="noStrike" cap="none" normalizeH="0" baseline="0">
                          <a:ln>
                            <a:noFill/>
                          </a:ln>
                          <a:solidFill>
                            <a:schemeClr val="tx1"/>
                          </a:solidFill>
                          <a:latin typeface="Arial" charset="0"/>
                        </a:rPr>
                        <a:t>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3200" b="1" i="0" u="none" strike="noStrike" cap="none" normalizeH="0" baseline="0">
                          <a:ln>
                            <a:noFill/>
                          </a:ln>
                          <a:solidFill>
                            <a:schemeClr val="tx1"/>
                          </a:solidFill>
                          <a:latin typeface="Arial" charset="0"/>
                        </a:rPr>
                        <a:t>Symptômes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&lt; 0,5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Sujet aux caries dentaires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0,5 – 1,0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Moins de caries dentaires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1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1,5 - 4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Fluorose dentaire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&gt; 4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Fluorose dentaire et osseuse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&gt;10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Fluorose paralysante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1447800" y="1173058"/>
            <a:ext cx="6096000" cy="584775"/>
          </a:xfrm>
          <a:prstGeom prst="rect">
            <a:avLst/>
          </a:prstGeom>
          <a:noFill/>
        </p:spPr>
        <p:txBody>
          <a:bodyPr wrap="square" rtlCol="0">
            <a:spAutoFit/>
          </a:bodyPr>
          <a:lstStyle/>
          <a:p>
            <a:pPr algn="ctr" rtl="0" eaLnBrk="1" hangingPunct="1"/>
            <a:r>
              <a:rPr sz="3200" b="1"/>
              <a:t>Directive de l’OMS &lt; 1,5 mg/L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D8F6595-91A6-489B-859D-B37A94FE5D20}" type="slidenum">
              <a:rPr/>
              <a:pPr rtl="0" eaLnBrk="1" hangingPunct="1"/>
              <a:t>9</a:t>
            </a:fld>
            <a:endParaRPr/>
          </a:p>
        </p:txBody>
      </p:sp>
      <p:sp>
        <p:nvSpPr>
          <p:cNvPr id="9219" name="Rectangle 2"/>
          <p:cNvSpPr>
            <a:spLocks noGrp="1" noChangeArrowheads="1"/>
          </p:cNvSpPr>
          <p:nvPr>
            <p:ph type="title"/>
          </p:nvPr>
        </p:nvSpPr>
        <p:spPr/>
        <p:txBody>
          <a:bodyPr/>
          <a:lstStyle/>
          <a:p>
            <a:pPr rtl="0" eaLnBrk="1" hangingPunct="1"/>
            <a:r>
              <a:rPr b="1">
                <a:solidFill>
                  <a:schemeClr val="accent2"/>
                </a:solidFill>
              </a:rPr>
              <a:t>Comment traiter la fluorose ?</a:t>
            </a:r>
          </a:p>
        </p:txBody>
      </p:sp>
      <p:sp>
        <p:nvSpPr>
          <p:cNvPr id="9220" name="Rectangle 3"/>
          <p:cNvSpPr>
            <a:spLocks noGrp="1" noChangeArrowheads="1"/>
          </p:cNvSpPr>
          <p:nvPr>
            <p:ph type="body" sz="half" idx="1"/>
          </p:nvPr>
        </p:nvSpPr>
        <p:spPr>
          <a:xfrm>
            <a:off x="304799" y="1219200"/>
            <a:ext cx="5105401" cy="4525963"/>
          </a:xfrm>
        </p:spPr>
        <p:txBody>
          <a:bodyPr/>
          <a:lstStyle/>
          <a:p>
            <a:pPr rtl="0" eaLnBrk="1" hangingPunct="1"/>
            <a:r>
              <a:rPr lang="es-SV" sz="2800" dirty="0"/>
              <a:t>I</a:t>
            </a:r>
            <a:r>
              <a:rPr sz="2800" dirty="0" smtClean="0"/>
              <a:t>l </a:t>
            </a:r>
            <a:r>
              <a:rPr sz="2800" dirty="0" err="1"/>
              <a:t>n'existe</a:t>
            </a:r>
            <a:r>
              <a:rPr sz="2800" dirty="0"/>
              <a:t> pas de </a:t>
            </a:r>
            <a:r>
              <a:rPr sz="2800" dirty="0" err="1"/>
              <a:t>traitement</a:t>
            </a:r>
            <a:r>
              <a:rPr sz="2800" dirty="0"/>
              <a:t> pour </a:t>
            </a:r>
            <a:r>
              <a:rPr sz="2800" dirty="0" err="1"/>
              <a:t>soigner</a:t>
            </a:r>
            <a:r>
              <a:rPr sz="2800" dirty="0"/>
              <a:t> la </a:t>
            </a:r>
            <a:r>
              <a:rPr sz="2800" dirty="0" err="1"/>
              <a:t>fluorose</a:t>
            </a:r>
            <a:endParaRPr sz="2800" dirty="0"/>
          </a:p>
          <a:p>
            <a:pPr rtl="0" eaLnBrk="1" hangingPunct="1"/>
            <a:r>
              <a:rPr sz="2800" dirty="0"/>
              <a:t>La situation </a:t>
            </a:r>
            <a:r>
              <a:rPr sz="2800" dirty="0" err="1"/>
              <a:t>est</a:t>
            </a:r>
            <a:r>
              <a:rPr sz="2800" dirty="0"/>
              <a:t> </a:t>
            </a:r>
            <a:r>
              <a:rPr sz="2800" dirty="0" err="1"/>
              <a:t>aggravée</a:t>
            </a:r>
            <a:r>
              <a:rPr sz="2800" dirty="0"/>
              <a:t> par </a:t>
            </a:r>
            <a:r>
              <a:rPr sz="2800" dirty="0" err="1"/>
              <a:t>une</a:t>
            </a:r>
            <a:r>
              <a:rPr sz="2800" dirty="0"/>
              <a:t> </a:t>
            </a:r>
            <a:r>
              <a:rPr sz="2800" dirty="0" err="1"/>
              <a:t>mauvaise</a:t>
            </a:r>
            <a:r>
              <a:rPr sz="2800" dirty="0"/>
              <a:t> nutrition</a:t>
            </a:r>
          </a:p>
          <a:p>
            <a:pPr lvl="1" rtl="0" eaLnBrk="1" hangingPunct="1"/>
            <a:r>
              <a:rPr sz="2400" dirty="0" err="1"/>
              <a:t>Carences</a:t>
            </a:r>
            <a:r>
              <a:rPr sz="2400" dirty="0"/>
              <a:t> en calcium et </a:t>
            </a:r>
            <a:r>
              <a:rPr sz="2400" dirty="0" err="1"/>
              <a:t>vitamine</a:t>
            </a:r>
            <a:r>
              <a:rPr sz="2400" dirty="0"/>
              <a:t> D  </a:t>
            </a:r>
          </a:p>
          <a:p>
            <a:pPr rtl="0" eaLnBrk="1" hangingPunct="1"/>
            <a:r>
              <a:rPr sz="2800" dirty="0"/>
              <a:t>Manger du </a:t>
            </a:r>
            <a:r>
              <a:rPr sz="2800" dirty="0" err="1"/>
              <a:t>tamarin</a:t>
            </a:r>
            <a:r>
              <a:rPr sz="2800" dirty="0"/>
              <a:t> </a:t>
            </a:r>
            <a:r>
              <a:rPr sz="2800" dirty="0" err="1"/>
              <a:t>peut</a:t>
            </a:r>
            <a:r>
              <a:rPr sz="2800" dirty="0"/>
              <a:t> aider à retarder la </a:t>
            </a:r>
            <a:r>
              <a:rPr sz="2800" dirty="0" err="1"/>
              <a:t>fluorose</a:t>
            </a:r>
            <a:endParaRPr sz="2800" dirty="0"/>
          </a:p>
          <a:p>
            <a:pPr lvl="1" rtl="0" eaLnBrk="1" hangingPunct="1"/>
            <a:r>
              <a:rPr sz="2400" dirty="0"/>
              <a:t>Il </a:t>
            </a:r>
            <a:r>
              <a:rPr sz="2400" dirty="0" err="1"/>
              <a:t>améliore</a:t>
            </a:r>
            <a:r>
              <a:rPr sz="2400" dirty="0"/>
              <a:t> </a:t>
            </a:r>
            <a:r>
              <a:rPr sz="2400" dirty="0" err="1"/>
              <a:t>l'évacuation</a:t>
            </a:r>
            <a:r>
              <a:rPr sz="2400" dirty="0"/>
              <a:t> du </a:t>
            </a:r>
            <a:r>
              <a:rPr sz="2400" dirty="0" err="1"/>
              <a:t>fluorure</a:t>
            </a:r>
            <a:r>
              <a:rPr sz="2400" dirty="0"/>
              <a:t> par les urines</a:t>
            </a:r>
          </a:p>
          <a:p>
            <a:pPr eaLnBrk="1" hangingPunct="1"/>
            <a:endParaRPr lang="en-US" altLang="en-US" sz="2800" dirty="0" smtClean="0"/>
          </a:p>
        </p:txBody>
      </p:sp>
      <p:sp>
        <p:nvSpPr>
          <p:cNvPr id="9221" name="ZoneTexte 8"/>
          <p:cNvSpPr txBox="1">
            <a:spLocks noChangeArrowheads="1"/>
          </p:cNvSpPr>
          <p:nvPr/>
        </p:nvSpPr>
        <p:spPr bwMode="auto">
          <a:xfrm>
            <a:off x="6172200" y="6550025"/>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(Crédit : www.maji.go.tz)</a:t>
            </a:r>
          </a:p>
        </p:txBody>
      </p:sp>
      <p:pic>
        <p:nvPicPr>
          <p:cNvPr id="92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3581400" cy="2249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275" y="3067050"/>
            <a:ext cx="3244850" cy="348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22302c7097cd36af3ea182cd870377f5fd2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3358</Words>
  <Application>Microsoft Office PowerPoint</Application>
  <PresentationFormat>On-screen Show (4:3)</PresentationFormat>
  <Paragraphs>370</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Le fluorure dans l'eau de boisson</vt:lpstr>
      <vt:lpstr>Attentes d'apprentissage</vt:lpstr>
      <vt:lpstr>D’où vient le fluorure ?</vt:lpstr>
      <vt:lpstr>A quoi ressemble l'arsenic  dans l'eau ?</vt:lpstr>
      <vt:lpstr>Où trouve-t-on du fluorure dans le monde ?</vt:lpstr>
      <vt:lpstr>Quels sont les effets sur la santé ?</vt:lpstr>
      <vt:lpstr>Directives pour le fluorure</vt:lpstr>
      <vt:lpstr>Comment traiter la fluorose ?</vt:lpstr>
      <vt:lpstr>Impact social</vt:lpstr>
      <vt:lpstr>Comment pouvons-nous traiter l'eau de boisson pour en éliminer le fluorure ?</vt:lpstr>
      <vt:lpstr>Réduction Intégrée du Fluorure</vt:lpstr>
      <vt:lpstr>Comment le fluorure est-il éliminé ?</vt:lpstr>
      <vt:lpstr>Alumine activée</vt:lpstr>
      <vt:lpstr>Technique Nalgonda</vt:lpstr>
      <vt:lpstr>Filtre à charbon d'os</vt:lpstr>
      <vt:lpstr>Argile</vt:lpstr>
      <vt:lpstr>Précipitation par contact</vt:lpstr>
      <vt:lpstr>Révision</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CAWST</dc:creator>
  <cp:lastModifiedBy>Roachita</cp:lastModifiedBy>
  <cp:revision>85</cp:revision>
  <dcterms:created xsi:type="dcterms:W3CDTF">2006-09-21T18:04:46Z</dcterms:created>
  <dcterms:modified xsi:type="dcterms:W3CDTF">2014-04-14T03:30:32Z</dcterms:modified>
</cp:coreProperties>
</file>