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8"/>
  </p:notesMasterIdLst>
  <p:handoutMasterIdLst>
    <p:handoutMasterId r:id="rId29"/>
  </p:handoutMasterIdLst>
  <p:sldIdLst>
    <p:sldId id="272" r:id="rId3"/>
    <p:sldId id="271" r:id="rId4"/>
    <p:sldId id="275" r:id="rId5"/>
    <p:sldId id="279" r:id="rId6"/>
    <p:sldId id="277" r:id="rId7"/>
    <p:sldId id="276" r:id="rId8"/>
    <p:sldId id="267" r:id="rId9"/>
    <p:sldId id="285" r:id="rId10"/>
    <p:sldId id="280" r:id="rId11"/>
    <p:sldId id="286" r:id="rId12"/>
    <p:sldId id="281" r:id="rId13"/>
    <p:sldId id="287" r:id="rId14"/>
    <p:sldId id="282" r:id="rId15"/>
    <p:sldId id="288" r:id="rId16"/>
    <p:sldId id="283" r:id="rId17"/>
    <p:sldId id="289" r:id="rId18"/>
    <p:sldId id="284" r:id="rId19"/>
    <p:sldId id="290" r:id="rId20"/>
    <p:sldId id="294" r:id="rId21"/>
    <p:sldId id="291" r:id="rId22"/>
    <p:sldId id="292" r:id="rId23"/>
    <p:sldId id="293" r:id="rId24"/>
    <p:sldId id="278" r:id="rId25"/>
    <p:sldId id="273" r:id="rId26"/>
    <p:sldId id="257" r:id="rId27"/>
  </p:sldIdLst>
  <p:sldSz cx="12192000" cy="6858000"/>
  <p:notesSz cx="6858000" cy="9144000"/>
  <p:embeddedFontLst>
    <p:embeddedFont>
      <p:font typeface="Lat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Lato Black" panose="020B0604020202020204" charset="0"/>
      <p:bold r:id="rId38"/>
      <p:boldItalic r:id="rId39"/>
    </p:embeddedFont>
    <p:embeddedFont>
      <p:font typeface="Merriweather Light" panose="020B0604020202020204" charset="0"/>
      <p:regular r:id="rId40"/>
      <p:italic r:id="rId41"/>
    </p:embeddedFont>
    <p:embeddedFont>
      <p:font typeface="Lato Light" panose="020F0302020204030203" charset="0"/>
      <p:regular r:id="rId42"/>
      <p:italic r:id="rId43"/>
    </p:embeddedFont>
    <p:embeddedFont>
      <p:font typeface="Georgia" panose="02040502050405020303" pitchFamily="18" charset="0"/>
      <p:regular r:id="rId44"/>
      <p:bold r:id="rId45"/>
      <p:italic r:id="rId46"/>
      <p:boldItalic r:id="rId47"/>
    </p:embeddedFont>
    <p:embeddedFont>
      <p:font typeface="Merriweather" panose="020B0604020202020204" charset="0"/>
      <p:regular r:id="rId48"/>
      <p:bold r:id="rId49"/>
      <p:italic r:id="rId50"/>
      <p:boldItalic r:id="rId51"/>
    </p:embeddedFont>
    <p:embeddedFont>
      <p:font typeface="Merriweather Black" panose="020B0604020202020204" charset="0"/>
      <p:bold r:id="rId52"/>
      <p:bold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Components" id="{93268581-705C-4CF3-BA37-3C4142EFB0ED}">
          <p14:sldIdLst>
            <p14:sldId id="276"/>
            <p14:sldId id="267"/>
            <p14:sldId id="285"/>
            <p14:sldId id="280"/>
            <p14:sldId id="286"/>
            <p14:sldId id="281"/>
            <p14:sldId id="287"/>
            <p14:sldId id="282"/>
            <p14:sldId id="288"/>
            <p14:sldId id="283"/>
            <p14:sldId id="289"/>
            <p14:sldId id="284"/>
            <p14:sldId id="290"/>
            <p14:sldId id="294"/>
          </p14:sldIdLst>
        </p14:section>
        <p14:section name="Case Study Analysis" id="{A8922C18-DDB6-430D-858D-FBA6B12CA254}">
          <p14:sldIdLst>
            <p14:sldId id="291"/>
            <p14:sldId id="292"/>
            <p14:sldId id="293"/>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6"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7808E"/>
    <a:srgbClr val="24A4D6"/>
    <a:srgbClr val="9DB258"/>
    <a:srgbClr val="000000"/>
    <a:srgbClr val="90D8F5"/>
    <a:srgbClr val="58C8DD"/>
    <a:srgbClr val="38C6F4"/>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B3BF-4928-4EF0-91A6-50802549A32B}" v="192" dt="2018-06-22T17:32:39.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47" autoAdjust="0"/>
  </p:normalViewPr>
  <p:slideViewPr>
    <p:cSldViewPr snapToGrid="0">
      <p:cViewPr varScale="1">
        <p:scale>
          <a:sx n="94" d="100"/>
          <a:sy n="94" d="100"/>
        </p:scale>
        <p:origin x="1152" y="84"/>
      </p:cViewPr>
      <p:guideLst>
        <p:guide orient="horz" pos="1820"/>
        <p:guide pos="914"/>
        <p:guide pos="6788"/>
      </p:guideLst>
    </p:cSldViewPr>
  </p:slideViewPr>
  <p:notesTextViewPr>
    <p:cViewPr>
      <p:scale>
        <a:sx n="3" d="2"/>
        <a:sy n="3" d="2"/>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Attribution-ShareAlike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a:t>ShareAlike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cawst@cawst.org</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3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4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hyperlink" Target="http://ccp.jhu.edu/wp-content/uploads/Household-Water-Treatment-and-Storage-2010.pdf" TargetMode="External"/><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Supplying Products and Services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10</a:t>
            </a:fld>
            <a:endParaRPr lang="en-CA" dirty="0"/>
          </a:p>
        </p:txBody>
      </p:sp>
      <p:sp>
        <p:nvSpPr>
          <p:cNvPr id="4" name="Text Placeholder 3"/>
          <p:cNvSpPr>
            <a:spLocks noGrp="1"/>
          </p:cNvSpPr>
          <p:nvPr>
            <p:ph type="body" sz="quarter" idx="11"/>
          </p:nvPr>
        </p:nvSpPr>
        <p:spPr/>
        <p:txBody>
          <a:bodyPr/>
          <a:lstStyle/>
          <a:p>
            <a:pPr marL="0" indent="0">
              <a:buNone/>
            </a:pPr>
            <a:r>
              <a:rPr lang="en-US" dirty="0">
                <a:solidFill>
                  <a:srgbClr val="27808E"/>
                </a:solidFill>
                <a:latin typeface="Lato Black" panose="020F0A02020204030203" pitchFamily="34" charset="0"/>
              </a:rPr>
              <a:t>Aspects to Consider</a:t>
            </a:r>
          </a:p>
          <a:p>
            <a:pPr marL="0" indent="0">
              <a:buNone/>
            </a:pPr>
            <a:r>
              <a:rPr lang="en-US" dirty="0"/>
              <a:t>Services (training, repair, replacement, monitoring) required for sustainability</a:t>
            </a:r>
          </a:p>
          <a:p>
            <a:pPr marL="0" indent="0">
              <a:buNone/>
            </a:pPr>
            <a:r>
              <a:rPr lang="en-US" dirty="0"/>
              <a:t>Availability of </a:t>
            </a:r>
            <a:r>
              <a:rPr lang="en-US" b="1" dirty="0"/>
              <a:t>durable </a:t>
            </a:r>
            <a:r>
              <a:rPr lang="en-US" dirty="0"/>
              <a:t>and </a:t>
            </a:r>
            <a:r>
              <a:rPr lang="en-US" b="1" dirty="0"/>
              <a:t>consumable</a:t>
            </a:r>
            <a:r>
              <a:rPr lang="en-US" dirty="0"/>
              <a:t> products</a:t>
            </a:r>
            <a:endParaRPr lang="en-CA" dirty="0"/>
          </a:p>
          <a:p>
            <a:pPr marL="0" indent="0">
              <a:lnSpc>
                <a:spcPct val="100000"/>
              </a:lnSpc>
              <a:buNone/>
            </a:pPr>
            <a:r>
              <a:rPr lang="en-US" dirty="0"/>
              <a:t>How to get goods and services to households in rural, remote, or otherwise challenging environments</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01158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Improvement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dirty="0"/>
          </a:p>
        </p:txBody>
      </p:sp>
      <p:sp>
        <p:nvSpPr>
          <p:cNvPr id="4" name="Text Placeholder 3"/>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buNone/>
            </a:pPr>
            <a:r>
              <a:rPr lang="en-CA" dirty="0"/>
              <a:t>What will you measure over time to ensure that your initiative is successful? </a:t>
            </a:r>
          </a:p>
          <a:p>
            <a:pPr marL="0" indent="0">
              <a:lnSpc>
                <a:spcPct val="100000"/>
              </a:lnSpc>
              <a:buNone/>
            </a:pPr>
            <a:r>
              <a:rPr lang="en-CA" dirty="0"/>
              <a:t>How will you adapt and improve your initiative based on the information you collect?</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12952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Improvement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12</a:t>
            </a:fld>
            <a:endParaRPr lang="en-CA" dirty="0"/>
          </a:p>
        </p:txBody>
      </p:sp>
      <p:sp>
        <p:nvSpPr>
          <p:cNvPr id="4" name="Text Placeholder 3"/>
          <p:cNvSpPr>
            <a:spLocks noGrp="1"/>
          </p:cNvSpPr>
          <p:nvPr>
            <p:ph type="body" sz="quarter" idx="11"/>
          </p:nvPr>
        </p:nvSpPr>
        <p:spPr/>
        <p:txBody>
          <a:bodyPr>
            <a:normAutofit/>
          </a:bodyPr>
          <a:lstStyle/>
          <a:p>
            <a:pPr marL="0" indent="0">
              <a:buNone/>
            </a:pPr>
            <a:r>
              <a:rPr lang="en-US" dirty="0">
                <a:solidFill>
                  <a:srgbClr val="27808E"/>
                </a:solidFill>
                <a:latin typeface="Lato Black" panose="020F0A02020204030203" pitchFamily="34" charset="0"/>
              </a:rPr>
              <a:t>A good monitoring system should:</a:t>
            </a:r>
          </a:p>
          <a:p>
            <a:r>
              <a:rPr lang="en-CA" dirty="0"/>
              <a:t>Collect and organize information to measure a small set of indicators</a:t>
            </a:r>
          </a:p>
          <a:p>
            <a:r>
              <a:rPr lang="en-CA" dirty="0"/>
              <a:t>Track both </a:t>
            </a:r>
            <a:r>
              <a:rPr lang="en-CA" b="1" dirty="0"/>
              <a:t>outputs</a:t>
            </a:r>
            <a:r>
              <a:rPr lang="en-CA" dirty="0"/>
              <a:t> and </a:t>
            </a:r>
            <a:r>
              <a:rPr lang="en-CA" b="1" dirty="0"/>
              <a:t>impacts</a:t>
            </a:r>
            <a:r>
              <a:rPr lang="en-CA" dirty="0"/>
              <a:t> </a:t>
            </a:r>
          </a:p>
          <a:p>
            <a:pPr>
              <a:lnSpc>
                <a:spcPct val="110000"/>
              </a:lnSpc>
            </a:pPr>
            <a:r>
              <a:rPr lang="en-CA" dirty="0"/>
              <a:t>Be integrated into program activities, with specific people accountable for making changes based on monitoring results</a:t>
            </a:r>
          </a:p>
          <a:p>
            <a:r>
              <a:rPr lang="en-CA" dirty="0"/>
              <a:t>Be simple and stay within the means of the organization</a:t>
            </a:r>
          </a:p>
          <a:p>
            <a:pPr>
              <a:lnSpc>
                <a:spcPct val="100000"/>
              </a:lnSpc>
            </a:pPr>
            <a:r>
              <a:rPr lang="en-CA" dirty="0"/>
              <a:t>Have an allocated budget and people with the skills to analyze data and implement improvements</a:t>
            </a:r>
            <a:endParaRPr lang="en-US" dirty="0"/>
          </a:p>
          <a:p>
            <a:pPr marL="0" indent="0">
              <a:buNone/>
            </a:pPr>
            <a:endParaRPr lang="en-CA" dirty="0"/>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2257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with Others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13</a:t>
            </a:fld>
            <a:endParaRPr lang="en-CA" dirty="0"/>
          </a:p>
        </p:txBody>
      </p:sp>
      <p:sp>
        <p:nvSpPr>
          <p:cNvPr id="4" name="Text Placeholder 3"/>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buNone/>
            </a:pPr>
            <a:r>
              <a:rPr lang="en-CA" dirty="0"/>
              <a:t>Who do you need to work with, and how can you work together? </a:t>
            </a:r>
          </a:p>
          <a:p>
            <a:pPr marL="0" indent="0">
              <a:lnSpc>
                <a:spcPct val="100000"/>
              </a:lnSpc>
              <a:buNone/>
            </a:pPr>
            <a:r>
              <a:rPr lang="en-CA" dirty="0"/>
              <a:t>How will you coordinate with service providers, regulators, community leaders, government, and other stakeholders?</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37763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with Others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14</a:t>
            </a:fld>
            <a:endParaRPr lang="en-CA" dirty="0"/>
          </a:p>
        </p:txBody>
      </p:sp>
      <p:sp>
        <p:nvSpPr>
          <p:cNvPr id="4" name="Text Placeholder 3"/>
          <p:cNvSpPr>
            <a:spLocks noGrp="1"/>
          </p:cNvSpPr>
          <p:nvPr>
            <p:ph type="body" sz="quarter" idx="11"/>
          </p:nvPr>
        </p:nvSpPr>
        <p:spPr>
          <a:xfrm>
            <a:off x="1440000" y="1800000"/>
            <a:ext cx="9360000" cy="4357687"/>
          </a:xfrm>
        </p:spPr>
        <p:txBody>
          <a:bodyPr>
            <a:noAutofit/>
          </a:bodyPr>
          <a:lstStyle/>
          <a:p>
            <a:pPr marL="0" indent="0">
              <a:buNone/>
            </a:pPr>
            <a:r>
              <a:rPr lang="en-US" dirty="0">
                <a:solidFill>
                  <a:srgbClr val="27808E"/>
                </a:solidFill>
                <a:latin typeface="Lato Black" panose="020F0A02020204030203" pitchFamily="34" charset="0"/>
              </a:rPr>
              <a:t>Consider the interests and influence of:</a:t>
            </a:r>
            <a:endParaRPr lang="en-CA" dirty="0">
              <a:solidFill>
                <a:srgbClr val="27808E"/>
              </a:solidFill>
              <a:latin typeface="Lato Black" panose="020F0A02020204030203" pitchFamily="34" charset="0"/>
            </a:endParaRPr>
          </a:p>
          <a:p>
            <a:pPr>
              <a:lnSpc>
                <a:spcPct val="100000"/>
              </a:lnSpc>
            </a:pPr>
            <a:r>
              <a:rPr lang="en-CA" dirty="0"/>
              <a:t>Local leaders (for example, political, social, or religious leaders)</a:t>
            </a:r>
          </a:p>
          <a:p>
            <a:pPr>
              <a:lnSpc>
                <a:spcPct val="100000"/>
              </a:lnSpc>
            </a:pPr>
            <a:r>
              <a:rPr lang="en-CA" dirty="0"/>
              <a:t>Community WASH promoters</a:t>
            </a:r>
          </a:p>
          <a:p>
            <a:pPr>
              <a:lnSpc>
                <a:spcPct val="100000"/>
              </a:lnSpc>
            </a:pPr>
            <a:r>
              <a:rPr lang="en-CA" dirty="0"/>
              <a:t>Community-based organizations, water user groups, committees, and clubs</a:t>
            </a:r>
          </a:p>
          <a:p>
            <a:pPr>
              <a:lnSpc>
                <a:spcPct val="100000"/>
              </a:lnSpc>
            </a:pPr>
            <a:r>
              <a:rPr lang="en-CA" dirty="0"/>
              <a:t>School teachers and principals</a:t>
            </a:r>
          </a:p>
          <a:p>
            <a:pPr>
              <a:lnSpc>
                <a:spcPct val="100000"/>
              </a:lnSpc>
            </a:pPr>
            <a:r>
              <a:rPr lang="en-CA" dirty="0"/>
              <a:t>Entrepreneurs and business owners</a:t>
            </a:r>
          </a:p>
          <a:p>
            <a:pPr>
              <a:lnSpc>
                <a:spcPct val="100000"/>
              </a:lnSpc>
            </a:pPr>
            <a:r>
              <a:rPr lang="en-CA" dirty="0"/>
              <a:t>Local, national, and international NGOs </a:t>
            </a:r>
          </a:p>
          <a:p>
            <a:pPr>
              <a:lnSpc>
                <a:spcPct val="100000"/>
              </a:lnSpc>
            </a:pPr>
            <a:r>
              <a:rPr lang="en-CA" dirty="0"/>
              <a:t>Local, district, and national government bodies </a:t>
            </a:r>
          </a:p>
          <a:p>
            <a:pPr>
              <a:lnSpc>
                <a:spcPct val="100000"/>
              </a:lnSpc>
            </a:pPr>
            <a:r>
              <a:rPr lang="en-CA" dirty="0"/>
              <a:t>Potential or existing donors</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84483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15</a:t>
            </a:fld>
            <a:endParaRPr lang="en-CA" dirty="0"/>
          </a:p>
        </p:txBody>
      </p:sp>
      <p:sp>
        <p:nvSpPr>
          <p:cNvPr id="4" name="Text Placeholder 3"/>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lnSpc>
                <a:spcPct val="100000"/>
              </a:lnSpc>
              <a:buNone/>
            </a:pPr>
            <a:r>
              <a:rPr lang="en-CA" dirty="0"/>
              <a:t>How will you fund all of the components of your initiative to ensure long-term success? </a:t>
            </a:r>
          </a:p>
          <a:p>
            <a:pPr marL="0" indent="0">
              <a:buNone/>
            </a:pPr>
            <a:r>
              <a:rPr lang="en-CA" dirty="0"/>
              <a:t>What are the costs to the households you serve?</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28637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16</a:t>
            </a:fld>
            <a:endParaRPr lang="en-CA" dirty="0"/>
          </a:p>
        </p:txBody>
      </p:sp>
      <p:sp>
        <p:nvSpPr>
          <p:cNvPr id="4" name="Text Placeholder 3"/>
          <p:cNvSpPr>
            <a:spLocks noGrp="1"/>
          </p:cNvSpPr>
          <p:nvPr>
            <p:ph type="body" sz="quarter" idx="11"/>
          </p:nvPr>
        </p:nvSpPr>
        <p:spPr>
          <a:xfrm>
            <a:off x="1440000" y="1800000"/>
            <a:ext cx="3695801" cy="4357687"/>
          </a:xfrm>
        </p:spPr>
        <p:txBody>
          <a:bodyPr>
            <a:normAutofit/>
          </a:bodyPr>
          <a:lstStyle/>
          <a:p>
            <a:pPr marL="0" indent="0">
              <a:buNone/>
            </a:pPr>
            <a:r>
              <a:rPr lang="en-US" dirty="0">
                <a:solidFill>
                  <a:srgbClr val="27808E"/>
                </a:solidFill>
                <a:latin typeface="Lato Black" panose="020F0A02020204030203" pitchFamily="34" charset="0"/>
              </a:rPr>
              <a:t>How will you finance:</a:t>
            </a:r>
          </a:p>
          <a:p>
            <a:pPr marL="0" lvl="0" indent="0">
              <a:buNone/>
            </a:pPr>
            <a:r>
              <a:rPr lang="en-CA" dirty="0"/>
              <a:t>Start-up costs?</a:t>
            </a:r>
          </a:p>
          <a:p>
            <a:pPr marL="0" lvl="0" indent="0">
              <a:buNone/>
            </a:pPr>
            <a:r>
              <a:rPr lang="en-CA" dirty="0"/>
              <a:t>Ongoing implementation costs?</a:t>
            </a:r>
          </a:p>
          <a:p>
            <a:pPr marL="0" lvl="0" indent="0">
              <a:buNone/>
            </a:pPr>
            <a:r>
              <a:rPr lang="en-CA" dirty="0"/>
              <a:t>User costs?</a:t>
            </a:r>
          </a:p>
          <a:p>
            <a:pPr marL="0" indent="0">
              <a:buNone/>
            </a:pPr>
            <a:endParaRPr lang="en-CA" dirty="0"/>
          </a:p>
        </p:txBody>
      </p:sp>
      <p:sp>
        <p:nvSpPr>
          <p:cNvPr id="6" name="TextBox 5"/>
          <p:cNvSpPr txBox="1"/>
          <p:nvPr/>
        </p:nvSpPr>
        <p:spPr>
          <a:xfrm>
            <a:off x="6189552" y="1800000"/>
            <a:ext cx="4816416" cy="3323987"/>
          </a:xfrm>
          <a:prstGeom prst="rect">
            <a:avLst/>
          </a:prstGeom>
          <a:noFill/>
        </p:spPr>
        <p:txBody>
          <a:bodyPr wrap="square" rtlCol="0">
            <a:spAutoFit/>
          </a:bodyPr>
          <a:lstStyle/>
          <a:p>
            <a:pPr lvl="0">
              <a:lnSpc>
                <a:spcPct val="150000"/>
              </a:lnSpc>
            </a:pPr>
            <a:r>
              <a:rPr lang="en-CA" sz="2000" dirty="0">
                <a:solidFill>
                  <a:srgbClr val="27808E"/>
                </a:solidFill>
                <a:latin typeface="Lato Black" panose="020F0A02020204030203" pitchFamily="34" charset="0"/>
                <a:ea typeface="Lato" panose="020F0502020204030203" pitchFamily="34" charset="0"/>
                <a:cs typeface="Lato" panose="020F0502020204030203" pitchFamily="34" charset="0"/>
              </a:rPr>
              <a:t>With:</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Grants</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Donations</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Carbon credits</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Microfinance</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Revolving funds</a:t>
            </a:r>
          </a:p>
          <a:p>
            <a:pPr lvl="0">
              <a:lnSpc>
                <a:spcPct val="150000"/>
              </a:lnSpc>
            </a:pPr>
            <a:r>
              <a:rPr lang="en-CA" sz="2000" dirty="0">
                <a:latin typeface="Lato" panose="020F0502020204030203" pitchFamily="34" charset="0"/>
                <a:ea typeface="Lato" panose="020F0502020204030203" pitchFamily="34" charset="0"/>
                <a:cs typeface="Lato" panose="020F0502020204030203" pitchFamily="34" charset="0"/>
              </a:rPr>
              <a:t>Profits from sales of products or services</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9907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17</a:t>
            </a:fld>
            <a:endParaRPr lang="en-CA" dirty="0"/>
          </a:p>
        </p:txBody>
      </p:sp>
      <p:sp>
        <p:nvSpPr>
          <p:cNvPr id="4" name="Text Placeholder 3"/>
          <p:cNvSpPr>
            <a:spLocks noGrp="1"/>
          </p:cNvSpPr>
          <p:nvPr>
            <p:ph type="body" sz="quarter" idx="11"/>
          </p:nvPr>
        </p:nvSpPr>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lnSpc>
                <a:spcPct val="100000"/>
              </a:lnSpc>
              <a:buNone/>
            </a:pPr>
            <a:r>
              <a:rPr lang="en-US" dirty="0"/>
              <a:t>How will you identify the knowledge and skills required for all relevant stakeholders </a:t>
            </a:r>
            <a:r>
              <a:rPr lang="en-CA" dirty="0"/>
              <a:t>(for example, households, manufacturers, distributors, educators, and service suppliers) to perform their roles well?</a:t>
            </a:r>
          </a:p>
          <a:p>
            <a:pPr marL="0" indent="0">
              <a:buNone/>
            </a:pPr>
            <a:r>
              <a:rPr lang="en-CA" dirty="0"/>
              <a:t>How will you support the development of required knowledge and skills?</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5326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18</a:t>
            </a:fld>
            <a:endParaRPr lang="en-CA" dirty="0"/>
          </a:p>
        </p:txBody>
      </p:sp>
      <p:sp>
        <p:nvSpPr>
          <p:cNvPr id="4" name="Text Placeholder 3"/>
          <p:cNvSpPr>
            <a:spLocks noGrp="1"/>
          </p:cNvSpPr>
          <p:nvPr>
            <p:ph type="body" sz="quarter" idx="11"/>
          </p:nvPr>
        </p:nvSpPr>
        <p:spPr>
          <a:xfrm>
            <a:off x="1439999" y="1808164"/>
            <a:ext cx="5676212" cy="2427452"/>
          </a:xfrm>
        </p:spPr>
        <p:txBody>
          <a:bodyPr>
            <a:normAutofit/>
          </a:bodyPr>
          <a:lstStyle/>
          <a:p>
            <a:pPr marL="0" indent="0">
              <a:buNone/>
            </a:pPr>
            <a:r>
              <a:rPr lang="en-US" dirty="0">
                <a:solidFill>
                  <a:srgbClr val="27808E"/>
                </a:solidFill>
                <a:latin typeface="Lato Black" panose="020F0A02020204030203" pitchFamily="34" charset="0"/>
              </a:rPr>
              <a:t>Capacity building programs typically include:</a:t>
            </a:r>
            <a:endParaRPr lang="en-US" dirty="0">
              <a:latin typeface="Lato Black" panose="020F0A02020204030203" pitchFamily="34" charset="0"/>
            </a:endParaRPr>
          </a:p>
          <a:p>
            <a:pPr marL="457200" indent="-457200">
              <a:buFont typeface="+mj-lt"/>
              <a:buAutoNum type="arabicPeriod"/>
            </a:pPr>
            <a:r>
              <a:rPr lang="en-US" dirty="0"/>
              <a:t>Assessment (informal and formal)</a:t>
            </a:r>
          </a:p>
          <a:p>
            <a:pPr marL="457200" indent="-457200">
              <a:buFont typeface="+mj-lt"/>
              <a:buAutoNum type="arabicPeriod"/>
            </a:pPr>
            <a:r>
              <a:rPr lang="en-US" dirty="0"/>
              <a:t>Capacity development plans</a:t>
            </a:r>
          </a:p>
          <a:p>
            <a:pPr marL="457200" indent="-457200">
              <a:buFont typeface="+mj-lt"/>
              <a:buAutoNum type="arabicPeriod"/>
            </a:pPr>
            <a:r>
              <a:rPr lang="en-US" dirty="0"/>
              <a:t>Capacity development activities such as:</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117804" y="4140859"/>
            <a:ext cx="1994624"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Lato" panose="020F0502020204030203" pitchFamily="34" charset="0"/>
              </a:rPr>
              <a:t>Training</a:t>
            </a:r>
          </a:p>
          <a:p>
            <a:pPr marL="285750" indent="-285750">
              <a:lnSpc>
                <a:spcPct val="150000"/>
              </a:lnSpc>
              <a:buFont typeface="Arial" panose="020B0604020202020204" pitchFamily="34" charset="0"/>
              <a:buChar char="•"/>
            </a:pPr>
            <a:r>
              <a:rPr lang="en-US" sz="2000" dirty="0">
                <a:latin typeface="Lato" panose="020F0502020204030203" pitchFamily="34" charset="0"/>
              </a:rPr>
              <a:t>Mentorship</a:t>
            </a:r>
          </a:p>
          <a:p>
            <a:pPr marL="285750" indent="-285750">
              <a:lnSpc>
                <a:spcPct val="150000"/>
              </a:lnSpc>
              <a:buFont typeface="Arial" panose="020B0604020202020204" pitchFamily="34" charset="0"/>
              <a:buChar char="•"/>
            </a:pPr>
            <a:r>
              <a:rPr lang="en-US" sz="2000" dirty="0">
                <a:latin typeface="Lato" panose="020F0502020204030203" pitchFamily="34" charset="0"/>
              </a:rPr>
              <a:t>Coaching</a:t>
            </a:r>
          </a:p>
          <a:p>
            <a:pPr marL="285750" indent="-285750">
              <a:lnSpc>
                <a:spcPct val="150000"/>
              </a:lnSpc>
              <a:buFont typeface="Arial" panose="020B0604020202020204" pitchFamily="34" charset="0"/>
              <a:buChar char="•"/>
            </a:pPr>
            <a:r>
              <a:rPr lang="en-US" sz="2000" dirty="0">
                <a:latin typeface="Lato" panose="020F0502020204030203" pitchFamily="34" charset="0"/>
              </a:rPr>
              <a:t>Research</a:t>
            </a:r>
          </a:p>
          <a:p>
            <a:pPr marL="285750" indent="-285750">
              <a:lnSpc>
                <a:spcPct val="150000"/>
              </a:lnSpc>
              <a:buFont typeface="Arial" panose="020B0604020202020204" pitchFamily="34" charset="0"/>
              <a:buChar char="•"/>
            </a:pPr>
            <a:r>
              <a:rPr lang="en-US" sz="2000" dirty="0">
                <a:latin typeface="Lato" panose="020F0502020204030203" pitchFamily="34" charset="0"/>
              </a:rPr>
              <a:t>Courses</a:t>
            </a:r>
          </a:p>
        </p:txBody>
      </p:sp>
      <p:sp>
        <p:nvSpPr>
          <p:cNvPr id="7" name="TextBox 6"/>
          <p:cNvSpPr txBox="1"/>
          <p:nvPr/>
        </p:nvSpPr>
        <p:spPr>
          <a:xfrm>
            <a:off x="4756769" y="4140859"/>
            <a:ext cx="2250467" cy="14165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Lato" panose="020F0502020204030203" pitchFamily="34" charset="0"/>
              </a:rPr>
              <a:t>Feedback</a:t>
            </a:r>
          </a:p>
          <a:p>
            <a:pPr marL="285750" indent="-285750">
              <a:lnSpc>
                <a:spcPct val="150000"/>
              </a:lnSpc>
              <a:buFont typeface="Arial" panose="020B0604020202020204" pitchFamily="34" charset="0"/>
              <a:buChar char="•"/>
            </a:pPr>
            <a:r>
              <a:rPr lang="en-US" sz="2000" dirty="0">
                <a:latin typeface="Lato" panose="020F0502020204030203" pitchFamily="34" charset="0"/>
              </a:rPr>
              <a:t>Meetings</a:t>
            </a:r>
          </a:p>
          <a:p>
            <a:pPr marL="285750" indent="-285750">
              <a:lnSpc>
                <a:spcPct val="150000"/>
              </a:lnSpc>
              <a:buFont typeface="Arial" panose="020B0604020202020204" pitchFamily="34" charset="0"/>
              <a:buChar char="•"/>
            </a:pPr>
            <a:r>
              <a:rPr lang="en-US" sz="2000" dirty="0">
                <a:latin typeface="Lato" panose="020F0502020204030203" pitchFamily="34" charset="0"/>
              </a:rPr>
              <a:t>Competitions</a:t>
            </a:r>
          </a:p>
        </p:txBody>
      </p:sp>
    </p:spTree>
    <p:custDataLst>
      <p:tags r:id="rId1"/>
    </p:custDataLst>
    <p:extLst>
      <p:ext uri="{BB962C8B-B14F-4D97-AF65-F5344CB8AC3E}">
        <p14:creationId xmlns:p14="http://schemas.microsoft.com/office/powerpoint/2010/main" val="381047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720000" y="1384630"/>
            <a:ext cx="7789377" cy="4088741"/>
          </a:xfrm>
        </p:spPr>
        <p:txBody>
          <a:bodyPr>
            <a:noAutofit/>
          </a:bodyPr>
          <a:lstStyle/>
          <a:p>
            <a:r>
              <a:rPr lang="en-US" sz="6600" dirty="0">
                <a:solidFill>
                  <a:schemeClr val="bg1"/>
                </a:solidFill>
                <a:latin typeface="Merriweather Light" panose="00000400000000000000" pitchFamily="2" charset="0"/>
              </a:rPr>
              <a:t>Does the same organization have to </a:t>
            </a:r>
            <a:r>
              <a:rPr lang="en-US" sz="6600" dirty="0" smtClean="0">
                <a:solidFill>
                  <a:schemeClr val="bg1"/>
                </a:solidFill>
                <a:latin typeface="Merriweather Light" panose="00000400000000000000" pitchFamily="2" charset="0"/>
              </a:rPr>
              <a:t>take care of </a:t>
            </a:r>
            <a:r>
              <a:rPr lang="en-US" sz="6600" dirty="0">
                <a:solidFill>
                  <a:schemeClr val="bg1"/>
                </a:solidFill>
                <a:latin typeface="Merriweather Light" panose="00000400000000000000" pitchFamily="2" charset="0"/>
              </a:rPr>
              <a:t>all six components?</a:t>
            </a:r>
            <a:endParaRPr lang="en-CA" sz="6600" dirty="0">
              <a:solidFill>
                <a:schemeClr val="bg1"/>
              </a:solidFill>
              <a:latin typeface="Merriweather Light" panose="00000400000000000000" pitchFamily="2"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04427" y="1137558"/>
            <a:ext cx="4582885" cy="4582885"/>
          </a:xfrm>
          <a:prstGeom prst="rect">
            <a:avLst/>
          </a:prstGeom>
        </p:spPr>
      </p:pic>
    </p:spTree>
    <p:custDataLst>
      <p:tags r:id="rId1"/>
    </p:custDataLst>
    <p:extLst>
      <p:ext uri="{BB962C8B-B14F-4D97-AF65-F5344CB8AC3E}">
        <p14:creationId xmlns:p14="http://schemas.microsoft.com/office/powerpoint/2010/main" val="18251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CA" dirty="0"/>
              <a:t>This presentation is </a:t>
            </a:r>
            <a:r>
              <a:rPr lang="en-CA" dirty="0" smtClean="0"/>
              <a:t>for use </a:t>
            </a:r>
            <a:r>
              <a:rPr lang="en-CA" dirty="0"/>
              <a:t>with</a:t>
            </a:r>
          </a:p>
          <a:p>
            <a:r>
              <a:rPr lang="en-CA" dirty="0"/>
              <a:t>“Lesson Plan: HWTS Implementation” </a:t>
            </a:r>
          </a:p>
          <a:p>
            <a:r>
              <a:rPr lang="en-CA" dirty="0"/>
              <a:t>in </a:t>
            </a:r>
            <a:r>
              <a:rPr lang="en-CA" dirty="0">
                <a:solidFill>
                  <a:schemeClr val="tx1"/>
                </a:solidFill>
              </a:rPr>
              <a:t>the </a:t>
            </a:r>
            <a:r>
              <a:rPr lang="en-CA" dirty="0"/>
              <a:t>Household Water Treatment and Safe Storage (HWTS) 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070059" y="258138"/>
            <a:ext cx="900000" cy="6341725"/>
            <a:chOff x="9590386" y="365125"/>
            <a:chExt cx="900000" cy="634172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2" name="Title 1"/>
          <p:cNvSpPr>
            <a:spLocks noGrp="1"/>
          </p:cNvSpPr>
          <p:nvPr>
            <p:ph type="title"/>
          </p:nvPr>
        </p:nvSpPr>
        <p:spPr/>
        <p:txBody>
          <a:bodyPr/>
          <a:lstStyle/>
          <a:p>
            <a:r>
              <a:rPr lang="en-US" dirty="0"/>
              <a:t>Case Study Analysis: </a:t>
            </a:r>
            <a:r>
              <a:rPr lang="en-US" dirty="0">
                <a:latin typeface="Lato Black" panose="020F0A02020204030203" pitchFamily="34" charset="0"/>
              </a:rPr>
              <a:t>Part 1 </a:t>
            </a:r>
            <a:endParaRPr lang="en-CA" sz="3200" dirty="0">
              <a:latin typeface="Lato Black" panose="020F0A02020204030203" pitchFamily="34" charset="0"/>
            </a:endParaRPr>
          </a:p>
        </p:txBody>
      </p:sp>
      <p:sp>
        <p:nvSpPr>
          <p:cNvPr id="4" name="Text Placeholder 3"/>
          <p:cNvSpPr>
            <a:spLocks noGrp="1"/>
          </p:cNvSpPr>
          <p:nvPr>
            <p:ph type="body" sz="quarter" idx="11"/>
          </p:nvPr>
        </p:nvSpPr>
        <p:spPr>
          <a:xfrm>
            <a:off x="1440000" y="2160000"/>
            <a:ext cx="9360000" cy="3969536"/>
          </a:xfrm>
        </p:spPr>
        <p:txBody>
          <a:bodyPr/>
          <a:lstStyle/>
          <a:p>
            <a:pPr marL="0" indent="0">
              <a:buNone/>
            </a:pPr>
            <a:r>
              <a:rPr lang="en-US" dirty="0">
                <a:solidFill>
                  <a:srgbClr val="27808E"/>
                </a:solidFill>
                <a:latin typeface="Lato Black" panose="020F0A02020204030203" pitchFamily="34" charset="0"/>
              </a:rPr>
              <a:t>Read your case study on your own. Identify:</a:t>
            </a:r>
          </a:p>
          <a:p>
            <a:r>
              <a:rPr lang="en-US" dirty="0"/>
              <a:t>What are some strengths of this </a:t>
            </a:r>
            <a:r>
              <a:rPr lang="en-US" dirty="0" smtClean="0"/>
              <a:t>program</a:t>
            </a:r>
            <a:r>
              <a:rPr lang="en-US" dirty="0"/>
              <a:t>?</a:t>
            </a:r>
          </a:p>
          <a:p>
            <a:r>
              <a:rPr lang="en-US" dirty="0"/>
              <a:t>What are some weaknesses or suggestions you would give the implementer?</a:t>
            </a:r>
          </a:p>
          <a:p>
            <a:pPr marL="0" indent="0">
              <a:buNone/>
            </a:pPr>
            <a:endParaRPr lang="en-US" dirty="0"/>
          </a:p>
        </p:txBody>
      </p:sp>
      <p:sp>
        <p:nvSpPr>
          <p:cNvPr id="19"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r>
              <a:rPr lang="en-US" sz="2400" dirty="0">
                <a:latin typeface="Lato Light" panose="020F0302020204030203" pitchFamily="34" charset="0"/>
              </a:rPr>
              <a:t>(15 minutes)</a:t>
            </a:r>
            <a:endParaRPr lang="en-CA" sz="2400" dirty="0">
              <a:latin typeface="Lato Light" panose="020F0302020204030203" pitchFamily="34" charset="0"/>
            </a:endParaRPr>
          </a:p>
        </p:txBody>
      </p:sp>
    </p:spTree>
    <p:custDataLst>
      <p:tags r:id="rId1"/>
    </p:custDataLst>
    <p:extLst>
      <p:ext uri="{BB962C8B-B14F-4D97-AF65-F5344CB8AC3E}">
        <p14:creationId xmlns:p14="http://schemas.microsoft.com/office/powerpoint/2010/main" val="84531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Analysis: </a:t>
            </a:r>
            <a:r>
              <a:rPr lang="en-US" dirty="0">
                <a:latin typeface="Lato Black" panose="020F0A02020204030203" pitchFamily="34" charset="0"/>
              </a:rPr>
              <a:t>Part 2</a:t>
            </a:r>
            <a:endParaRPr lang="en-CA" sz="3200" dirty="0">
              <a:latin typeface="Lato Black" panose="020F0A02020204030203" pitchFamily="34" charset="0"/>
            </a:endParaRPr>
          </a:p>
        </p:txBody>
      </p:sp>
      <p:sp>
        <p:nvSpPr>
          <p:cNvPr id="4" name="Text Placeholder 3"/>
          <p:cNvSpPr>
            <a:spLocks noGrp="1"/>
          </p:cNvSpPr>
          <p:nvPr>
            <p:ph type="body" sz="quarter" idx="11"/>
          </p:nvPr>
        </p:nvSpPr>
        <p:spPr>
          <a:xfrm>
            <a:off x="1440000" y="2160000"/>
            <a:ext cx="9360000" cy="3853724"/>
          </a:xfrm>
        </p:spPr>
        <p:txBody>
          <a:bodyPr/>
          <a:lstStyle/>
          <a:p>
            <a:pPr marL="0" indent="0">
              <a:buNone/>
            </a:pPr>
            <a:r>
              <a:rPr lang="en-US" dirty="0">
                <a:solidFill>
                  <a:srgbClr val="27808E"/>
                </a:solidFill>
                <a:latin typeface="Lato Black" panose="020F0A02020204030203" pitchFamily="34" charset="0"/>
              </a:rPr>
              <a:t>Find everyone else with the same case study.</a:t>
            </a:r>
          </a:p>
          <a:p>
            <a:pPr marL="0" indent="0">
              <a:lnSpc>
                <a:spcPct val="100000"/>
              </a:lnSpc>
              <a:buNone/>
            </a:pPr>
            <a:r>
              <a:rPr lang="en-US" dirty="0">
                <a:solidFill>
                  <a:srgbClr val="27808E"/>
                </a:solidFill>
                <a:latin typeface="Lato Black" panose="020F0A02020204030203" pitchFamily="34" charset="0"/>
              </a:rPr>
              <a:t>You are a consulting firm that has been asked to evaluate the program in your case study. Record in your workbooks:</a:t>
            </a:r>
          </a:p>
          <a:p>
            <a:r>
              <a:rPr lang="en-US" dirty="0"/>
              <a:t>What questions will you ask to understand this program better?</a:t>
            </a:r>
          </a:p>
          <a:p>
            <a:r>
              <a:rPr lang="en-US" dirty="0"/>
              <a:t>What strengths will you point out in your initial report?</a:t>
            </a:r>
          </a:p>
          <a:p>
            <a:r>
              <a:rPr lang="en-US" dirty="0"/>
              <a:t>What suggestions will you </a:t>
            </a:r>
            <a:r>
              <a:rPr lang="en-US" dirty="0" smtClean="0"/>
              <a:t>give to improve the sustainability and effectiveness of the program?</a:t>
            </a:r>
            <a:endParaRPr lang="en-CA" dirty="0"/>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18"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r>
              <a:rPr lang="en-US" sz="2400" dirty="0">
                <a:latin typeface="Lato Light" panose="020F0302020204030203" pitchFamily="34" charset="0"/>
              </a:rPr>
              <a:t>(15 minutes)</a:t>
            </a:r>
            <a:endParaRPr lang="en-CA" sz="2400" dirty="0">
              <a:latin typeface="Lato Light" panose="020F0302020204030203" pitchFamily="34" charset="0"/>
            </a:endParaRPr>
          </a:p>
        </p:txBody>
      </p:sp>
    </p:spTree>
    <p:custDataLst>
      <p:tags r:id="rId1"/>
    </p:custDataLst>
    <p:extLst>
      <p:ext uri="{BB962C8B-B14F-4D97-AF65-F5344CB8AC3E}">
        <p14:creationId xmlns:p14="http://schemas.microsoft.com/office/powerpoint/2010/main" val="415378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Analysis: </a:t>
            </a:r>
            <a:r>
              <a:rPr lang="en-US" dirty="0">
                <a:latin typeface="Lato Black" panose="020F0A02020204030203" pitchFamily="34" charset="0"/>
              </a:rPr>
              <a:t>Share</a:t>
            </a:r>
            <a:endParaRPr lang="en-CA" dirty="0">
              <a:latin typeface="Lato Black" panose="020F0A02020204030203" pitchFamily="34" charset="0"/>
            </a:endParaRPr>
          </a:p>
        </p:txBody>
      </p:sp>
      <p:sp>
        <p:nvSpPr>
          <p:cNvPr id="4" name="Text Placeholder 3"/>
          <p:cNvSpPr>
            <a:spLocks noGrp="1"/>
          </p:cNvSpPr>
          <p:nvPr>
            <p:ph type="body" sz="quarter" idx="11"/>
          </p:nvPr>
        </p:nvSpPr>
        <p:spPr>
          <a:xfrm>
            <a:off x="1440000" y="2160000"/>
            <a:ext cx="9360000" cy="3703911"/>
          </a:xfrm>
        </p:spPr>
        <p:txBody>
          <a:bodyPr/>
          <a:lstStyle/>
          <a:p>
            <a:pPr marL="0" indent="0">
              <a:buNone/>
            </a:pPr>
            <a:r>
              <a:rPr lang="en-US" dirty="0">
                <a:solidFill>
                  <a:srgbClr val="27808E"/>
                </a:solidFill>
                <a:latin typeface="Lato Black" panose="020F0A02020204030203" pitchFamily="34" charset="0"/>
              </a:rPr>
              <a:t>Choose 1 person to represent your group. That person will have 2 minutes to:</a:t>
            </a:r>
          </a:p>
          <a:p>
            <a:r>
              <a:rPr lang="en-US" dirty="0"/>
              <a:t>Briefly summarize the approach or model used in your group’s case study</a:t>
            </a:r>
          </a:p>
          <a:p>
            <a:r>
              <a:rPr lang="en-US" dirty="0"/>
              <a:t>Highlight 1 or 2 interesting points your group discussed</a:t>
            </a:r>
            <a:endParaRPr lang="en-CA" dirty="0"/>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Tree>
    <p:custDataLst>
      <p:tags r:id="rId1"/>
    </p:custDataLst>
    <p:extLst>
      <p:ext uri="{BB962C8B-B14F-4D97-AF65-F5344CB8AC3E}">
        <p14:creationId xmlns:p14="http://schemas.microsoft.com/office/powerpoint/2010/main" val="413085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58C8DD"/>
              </a:solidFill>
            </a:endParaRPr>
          </a:p>
        </p:txBody>
      </p:sp>
      <p:sp>
        <p:nvSpPr>
          <p:cNvPr id="14" name="Text Placeholder 13"/>
          <p:cNvSpPr>
            <a:spLocks noGrp="1"/>
          </p:cNvSpPr>
          <p:nvPr>
            <p:ph type="body" sz="quarter" idx="11"/>
          </p:nvPr>
        </p:nvSpPr>
        <p:spPr>
          <a:xfrm>
            <a:off x="720000" y="977132"/>
            <a:ext cx="6552560" cy="4903737"/>
          </a:xfrm>
        </p:spPr>
        <p:txBody>
          <a:bodyPr>
            <a:noAutofit/>
          </a:bodyPr>
          <a:lstStyle/>
          <a:p>
            <a:r>
              <a:rPr lang="en-US" sz="4000" dirty="0">
                <a:solidFill>
                  <a:schemeClr val="bg1"/>
                </a:solidFill>
                <a:latin typeface="Merriweather" panose="00000500000000000000" pitchFamily="2" charset="0"/>
              </a:rPr>
              <a:t>When you are passed the ball, please share 1 idea or 1 question you have about HWTS implementation.</a:t>
            </a:r>
          </a:p>
        </p:txBody>
      </p:sp>
      <p:pic>
        <p:nvPicPr>
          <p:cNvPr id="6" name="Picture 5"/>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39619" y="1847701"/>
            <a:ext cx="3162599" cy="3162599"/>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350104-CE64-4EE9-82B1-554144FA4C7C}" type="slidenum">
              <a:rPr lang="en-CA" smtClean="0"/>
              <a:pPr/>
              <a:t>24</a:t>
            </a:fld>
            <a:endParaRPr lang="en-CA" dirty="0"/>
          </a:p>
        </p:txBody>
      </p:sp>
      <p:sp>
        <p:nvSpPr>
          <p:cNvPr id="3" name="Title 2"/>
          <p:cNvSpPr>
            <a:spLocks noGrp="1"/>
          </p:cNvSpPr>
          <p:nvPr>
            <p:ph type="title"/>
          </p:nvPr>
        </p:nvSpPr>
        <p:spPr/>
        <p:txBody>
          <a:bodyPr/>
          <a:lstStyle/>
          <a:p>
            <a:r>
              <a:rPr lang="en-US" dirty="0"/>
              <a:t>References</a:t>
            </a:r>
            <a:endParaRPr lang="en-CA" dirty="0"/>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CA" sz="1600" dirty="0"/>
              <a:t>Figueroa, M. E., &amp; Kincaid, L. (2010). Social, cultural and behavioural correlates of household water treatment and storage. Johns Hopkins Bloomberg School of Public Health Centre for Communication Programs. Retrieved from </a:t>
            </a:r>
            <a:r>
              <a:rPr lang="en-CA" sz="1600" dirty="0">
                <a:hlinkClick r:id="rId3"/>
              </a:rPr>
              <a:t>http://</a:t>
            </a:r>
            <a:r>
              <a:rPr lang="en-CA" sz="1600" dirty="0" smtClean="0">
                <a:hlinkClick r:id="rId3"/>
              </a:rPr>
              <a:t>ccp.jhu.edu/wp-content/uploads/Household-Water-Treatment-and-Storage-2010.pdf</a:t>
            </a:r>
            <a:endParaRPr lang="en-CA" sz="1600" dirty="0" smtClean="0"/>
          </a:p>
          <a:p>
            <a:pPr marL="342900" indent="-342900">
              <a:buFont typeface="Arial" panose="020B0604020202020204" pitchFamily="34" charset="0"/>
              <a:buChar char="•"/>
            </a:pPr>
            <a:r>
              <a:rPr lang="en-CA" sz="1600" dirty="0" err="1"/>
              <a:t>Ojomo</a:t>
            </a:r>
            <a:r>
              <a:rPr lang="en-CA" sz="1600" dirty="0"/>
              <a:t>, E., Elliott, M., Goodyear, L., </a:t>
            </a:r>
            <a:r>
              <a:rPr lang="en-CA" sz="1600" dirty="0" err="1"/>
              <a:t>Forson</a:t>
            </a:r>
            <a:r>
              <a:rPr lang="en-CA" sz="1600" dirty="0"/>
              <a:t>, M., &amp; Bartram, J. (2015). Sustainability and scale-up of household water treatment and safe storage practices: Enablers and barriers to effective implementation. </a:t>
            </a:r>
            <a:r>
              <a:rPr lang="en-CA" sz="1600" i="1" dirty="0"/>
              <a:t>International Journal of Hygiene and Environmental Health</a:t>
            </a:r>
            <a:r>
              <a:rPr lang="en-CA" sz="1600" dirty="0"/>
              <a:t>, </a:t>
            </a:r>
            <a:r>
              <a:rPr lang="en-CA" sz="1600" i="1" dirty="0"/>
              <a:t>218</a:t>
            </a:r>
            <a:r>
              <a:rPr lang="en-CA" sz="1600" dirty="0"/>
              <a:t>(8), 704–713. https://doi.org/10.1016/j.ijheh.2015.03.002</a:t>
            </a:r>
          </a:p>
          <a:p>
            <a:pPr marL="342900" indent="-342900">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CA" dirty="0"/>
              <a:t>HWTS Implementation</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smtClean="0"/>
              <a:t>June</a:t>
            </a:r>
            <a:endParaRPr lang="en-CA" dirty="0"/>
          </a:p>
        </p:txBody>
      </p:sp>
      <p:sp>
        <p:nvSpPr>
          <p:cNvPr id="2" name="Text Placeholder 1"/>
          <p:cNvSpPr>
            <a:spLocks noGrp="1"/>
          </p:cNvSpPr>
          <p:nvPr>
            <p:ph type="body" sz="quarter" idx="14"/>
          </p:nvPr>
        </p:nvSpPr>
        <p:spPr/>
        <p:txBody>
          <a:bodyPr/>
          <a:lstStyle/>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2"/>
          <p:cNvSpPr>
            <a:spLocks noGrp="1"/>
          </p:cNvSpPr>
          <p:nvPr>
            <p:ph type="title"/>
          </p:nvPr>
        </p:nvSpPr>
        <p:spPr>
          <a:xfrm>
            <a:off x="2561492" y="1688715"/>
            <a:ext cx="7069016" cy="1709127"/>
          </a:xfrm>
        </p:spPr>
        <p:txBody>
          <a:bodyPr>
            <a:noAutofit/>
          </a:bodyPr>
          <a:lstStyle/>
          <a:p>
            <a:pPr>
              <a:lnSpc>
                <a:spcPct val="100000"/>
              </a:lnSpc>
            </a:pPr>
            <a:r>
              <a:rPr lang="en-US" sz="10000" dirty="0">
                <a:solidFill>
                  <a:schemeClr val="bg1"/>
                </a:solidFill>
                <a:latin typeface="Merriweather Light" panose="00000400000000000000" pitchFamily="2" charset="0"/>
              </a:rPr>
              <a:t>Pair-Share</a:t>
            </a:r>
            <a:endParaRPr lang="en-CA" sz="10000" dirty="0">
              <a:solidFill>
                <a:schemeClr val="bg1"/>
              </a:solidFill>
              <a:latin typeface="Merriweather Light" panose="00000400000000000000" pitchFamily="2" charset="0"/>
            </a:endParaRPr>
          </a:p>
        </p:txBody>
      </p:sp>
      <p:sp>
        <p:nvSpPr>
          <p:cNvPr id="9" name="Title 2"/>
          <p:cNvSpPr txBox="1">
            <a:spLocks/>
          </p:cNvSpPr>
          <p:nvPr/>
        </p:nvSpPr>
        <p:spPr>
          <a:xfrm>
            <a:off x="2561491" y="3573199"/>
            <a:ext cx="7264755"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a:lnSpc>
                <a:spcPct val="100000"/>
              </a:lnSpc>
            </a:pPr>
            <a:r>
              <a:rPr lang="en-CA" sz="2800" dirty="0">
                <a:solidFill>
                  <a:schemeClr val="bg1"/>
                </a:solidFill>
                <a:latin typeface="Merriweather Black" panose="00000A00000000000000" pitchFamily="2" charset="0"/>
              </a:rPr>
              <a:t>If you were to begin a new HWTS project now, what are some things you would include in your project plan?</a:t>
            </a: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4" name="Text Placeholder 6"/>
          <p:cNvSpPr txBox="1">
            <a:spLocks/>
          </p:cNvSpPr>
          <p:nvPr/>
        </p:nvSpPr>
        <p:spPr>
          <a:xfrm>
            <a:off x="1528502" y="1941539"/>
            <a:ext cx="9134997" cy="2975156"/>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 typeface="+mj-lt"/>
              <a:buAutoNum type="arabicPeriod"/>
              <a:defRPr sz="2000" kern="1200">
                <a:solidFill>
                  <a:srgbClr val="5C5C5C"/>
                </a:solidFill>
                <a:latin typeface="Lato" panose="020F0502020204030203" pitchFamily="34" charset="0"/>
                <a:ea typeface="+mn-ea"/>
                <a:cs typeface="+mn-cs"/>
              </a:defRPr>
            </a:lvl1pPr>
            <a:lvl2pPr marL="8001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2pPr>
            <a:lvl3pPr marL="12573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3pPr>
            <a:lvl4pPr marL="17145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4pPr>
            <a:lvl5pPr marL="21717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500" dirty="0"/>
              <a:t>List the components required for HWTS implementation</a:t>
            </a:r>
          </a:p>
          <a:p>
            <a:r>
              <a:rPr lang="en-CA" sz="2500" dirty="0"/>
              <a:t>Describe why each component is important</a:t>
            </a:r>
          </a:p>
          <a:p>
            <a:r>
              <a:rPr lang="en-CA" sz="2500" dirty="0"/>
              <a:t>Analyze the approach used in a given HWTS implementation case study</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Components of HWTS Implementation</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506" y="1935255"/>
            <a:ext cx="1800000" cy="180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000" y="1980000"/>
            <a:ext cx="1800000" cy="180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977" y="4320000"/>
            <a:ext cx="1800000" cy="1800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000" y="4320000"/>
            <a:ext cx="1800000" cy="180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77" y="1980000"/>
            <a:ext cx="1800000" cy="1800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7023" y="4320000"/>
            <a:ext cx="1800000" cy="1800000"/>
          </a:xfrm>
          <a:prstGeom prst="rect">
            <a:avLst/>
          </a:prstGeom>
        </p:spPr>
      </p:pic>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Demand</a:t>
            </a:r>
            <a:endParaRPr lang="en-CA" dirty="0"/>
          </a:p>
        </p:txBody>
      </p:sp>
      <p:sp>
        <p:nvSpPr>
          <p:cNvPr id="15" name="Slide Number Placeholder 14"/>
          <p:cNvSpPr>
            <a:spLocks noGrp="1"/>
          </p:cNvSpPr>
          <p:nvPr>
            <p:ph type="sldNum" sz="quarter" idx="10"/>
          </p:nvPr>
        </p:nvSpPr>
        <p:spPr/>
        <p:txBody>
          <a:bodyPr/>
          <a:lstStyle/>
          <a:p>
            <a:fld id="{A8350104-CE64-4EE9-82B1-554144FA4C7C}" type="slidenum">
              <a:rPr lang="en-CA" smtClean="0"/>
              <a:pPr/>
              <a:t>7</a:t>
            </a:fld>
            <a:endParaRPr lang="en-CA" dirty="0"/>
          </a:p>
        </p:txBody>
      </p:sp>
      <p:sp>
        <p:nvSpPr>
          <p:cNvPr id="5" name="Text Placeholder 4"/>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lnSpc>
                <a:spcPct val="100000"/>
              </a:lnSpc>
              <a:buNone/>
            </a:pPr>
            <a:r>
              <a:rPr lang="en-CA" dirty="0"/>
              <a:t>How do you help people see the benefit of your HWTS product or behaviour and its continued use over the long term? </a:t>
            </a:r>
          </a:p>
          <a:p>
            <a:pPr marL="0" indent="0">
              <a:buNone/>
            </a:pPr>
            <a:r>
              <a:rPr lang="en-CA" dirty="0"/>
              <a:t>What will motivate people to purchase and use a product? </a:t>
            </a:r>
          </a:p>
          <a:p>
            <a:pPr marL="0" indent="0">
              <a:buNone/>
            </a:pPr>
            <a:r>
              <a:rPr lang="en-CA" dirty="0"/>
              <a:t>What are the </a:t>
            </a:r>
            <a:r>
              <a:rPr lang="en-CA" dirty="0" smtClean="0"/>
              <a:t>obstacles </a:t>
            </a:r>
            <a:r>
              <a:rPr lang="en-CA" dirty="0"/>
              <a:t>to product purchase and use? </a:t>
            </a:r>
          </a:p>
        </p:txBody>
      </p:sp>
      <p:sp>
        <p:nvSpPr>
          <p:cNvPr id="4" name="Rectangle 3"/>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4424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Demand</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8</a:t>
            </a:fld>
            <a:endParaRPr lang="en-CA" dirty="0"/>
          </a:p>
        </p:txBody>
      </p:sp>
      <p:sp>
        <p:nvSpPr>
          <p:cNvPr id="4" name="Text Placeholder 3"/>
          <p:cNvSpPr>
            <a:spLocks noGrp="1"/>
          </p:cNvSpPr>
          <p:nvPr>
            <p:ph type="body" sz="quarter" idx="11"/>
          </p:nvPr>
        </p:nvSpPr>
        <p:spPr>
          <a:xfrm>
            <a:off x="1440000" y="1800000"/>
            <a:ext cx="7599762" cy="4730034"/>
          </a:xfrm>
        </p:spPr>
        <p:txBody>
          <a:bodyPr>
            <a:noAutofit/>
          </a:bodyPr>
          <a:lstStyle/>
          <a:p>
            <a:pPr marL="0" lvl="0" indent="0">
              <a:buNone/>
            </a:pPr>
            <a:r>
              <a:rPr lang="en-US" dirty="0">
                <a:solidFill>
                  <a:srgbClr val="27808E"/>
                </a:solidFill>
                <a:latin typeface="Lato Black" panose="020F0A02020204030203" pitchFamily="34" charset="0"/>
              </a:rPr>
              <a:t>Steps to Consider</a:t>
            </a:r>
            <a:endParaRPr lang="en-CA" dirty="0">
              <a:solidFill>
                <a:srgbClr val="27808E"/>
              </a:solidFill>
              <a:latin typeface="Lato Black" panose="020F0A02020204030203" pitchFamily="34" charset="0"/>
            </a:endParaRPr>
          </a:p>
          <a:p>
            <a:pPr marL="457200" lvl="0" indent="-457200">
              <a:buFont typeface="+mj-lt"/>
              <a:buAutoNum type="arabicPeriod"/>
            </a:pPr>
            <a:r>
              <a:rPr lang="en-CA" dirty="0"/>
              <a:t>Identify potential audiences.</a:t>
            </a:r>
          </a:p>
          <a:p>
            <a:pPr marL="457200" lvl="0" indent="-457200">
              <a:buFont typeface="+mj-lt"/>
              <a:buAutoNum type="arabicPeriod"/>
            </a:pPr>
            <a:r>
              <a:rPr lang="en-CA" dirty="0"/>
              <a:t>Conduct thorough audience research.</a:t>
            </a:r>
          </a:p>
          <a:p>
            <a:pPr marL="457200" lvl="0" indent="-457200">
              <a:buFont typeface="+mj-lt"/>
              <a:buAutoNum type="arabicPeriod"/>
            </a:pPr>
            <a:r>
              <a:rPr lang="en-CA" dirty="0"/>
              <a:t>Design communication interventions.</a:t>
            </a:r>
          </a:p>
          <a:p>
            <a:pPr marL="457200" lvl="0" indent="-457200">
              <a:buFont typeface="+mj-lt"/>
              <a:buAutoNum type="arabicPeriod"/>
            </a:pPr>
            <a:r>
              <a:rPr lang="en-CA" dirty="0"/>
              <a:t>Use a mix of communication channels and approaches.</a:t>
            </a:r>
          </a:p>
          <a:p>
            <a:pPr marL="457200" lvl="0" indent="-457200">
              <a:buFont typeface="+mj-lt"/>
              <a:buAutoNum type="arabicPeriod"/>
            </a:pPr>
            <a:r>
              <a:rPr lang="en-CA" dirty="0"/>
              <a:t>Advocate for HWTS at the policy level.</a:t>
            </a:r>
          </a:p>
          <a:p>
            <a:pPr marL="457200" lvl="0" indent="-457200">
              <a:buFont typeface="+mj-lt"/>
              <a:buAutoNum type="arabicPeriod"/>
            </a:pPr>
            <a:r>
              <a:rPr lang="en-CA" dirty="0"/>
              <a:t>Monitor progress.</a:t>
            </a:r>
          </a:p>
          <a:p>
            <a:pPr marL="0" indent="0" algn="r">
              <a:buNone/>
            </a:pPr>
            <a:r>
              <a:rPr lang="en-US" sz="1600" i="1" dirty="0"/>
              <a:t>(Figueroa &amp; Kincaid, 2010)</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344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Supplying Products and Services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9</a:t>
            </a:fld>
            <a:endParaRPr lang="en-CA" dirty="0"/>
          </a:p>
        </p:txBody>
      </p:sp>
      <p:sp>
        <p:nvSpPr>
          <p:cNvPr id="4" name="Text Placeholder 3"/>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Key Questions</a:t>
            </a:r>
            <a:endParaRPr lang="en-CA" dirty="0">
              <a:solidFill>
                <a:srgbClr val="27808E"/>
              </a:solidFill>
              <a:latin typeface="Lato Black" panose="020F0A02020204030203" pitchFamily="34" charset="0"/>
            </a:endParaRPr>
          </a:p>
          <a:p>
            <a:pPr marL="0" indent="0">
              <a:buNone/>
            </a:pPr>
            <a:r>
              <a:rPr lang="en-CA" dirty="0"/>
              <a:t>How do you select appropriate HWTS products and services? </a:t>
            </a:r>
          </a:p>
          <a:p>
            <a:pPr marL="0" indent="0">
              <a:lnSpc>
                <a:spcPct val="100000"/>
              </a:lnSpc>
              <a:buNone/>
            </a:pPr>
            <a:r>
              <a:rPr lang="en-CA" dirty="0"/>
              <a:t>How do you ensure a consistent supply, including any replacement parts or consumables? </a:t>
            </a:r>
          </a:p>
          <a:p>
            <a:pPr marL="0" indent="0">
              <a:buNone/>
            </a:pPr>
            <a:r>
              <a:rPr lang="en-CA" dirty="0"/>
              <a:t>How do you make required services consistently available and accessible?</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842225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4478</TotalTime>
  <Words>924</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Lato</vt:lpstr>
      <vt:lpstr>Calibri</vt:lpstr>
      <vt:lpstr>Lato Black</vt:lpstr>
      <vt:lpstr>Merriweather Light</vt:lpstr>
      <vt:lpstr>Arial</vt:lpstr>
      <vt:lpstr>Lato Light</vt:lpstr>
      <vt:lpstr>Georgia</vt:lpstr>
      <vt:lpstr>Merriweather</vt:lpstr>
      <vt:lpstr>Merriweather Black</vt:lpstr>
      <vt:lpstr>CAWST Title</vt:lpstr>
      <vt:lpstr>CAWST Content</vt:lpstr>
      <vt:lpstr>PowerPoint Presentation</vt:lpstr>
      <vt:lpstr>PowerPoint Presentation</vt:lpstr>
      <vt:lpstr>PowerPoint Presentation</vt:lpstr>
      <vt:lpstr>Pair-Share</vt:lpstr>
      <vt:lpstr>Learning Outcomes</vt:lpstr>
      <vt:lpstr>Components of HWTS Implementation</vt:lpstr>
      <vt:lpstr>Creating Demand</vt:lpstr>
      <vt:lpstr>Creating Demand</vt:lpstr>
      <vt:lpstr>Supplying Products and Services</vt:lpstr>
      <vt:lpstr>Supplying Products and Services</vt:lpstr>
      <vt:lpstr>Monitoring for Improvement</vt:lpstr>
      <vt:lpstr>Monitoring for Improvement</vt:lpstr>
      <vt:lpstr>Engaging with Others</vt:lpstr>
      <vt:lpstr>Engaging with Others</vt:lpstr>
      <vt:lpstr>Financing</vt:lpstr>
      <vt:lpstr>Financing</vt:lpstr>
      <vt:lpstr>Building Capacity</vt:lpstr>
      <vt:lpstr>Building Capacity</vt:lpstr>
      <vt:lpstr>Does the same organization have to take care of all six components?</vt:lpstr>
      <vt:lpstr>Case Study Analysis: Part 1 </vt:lpstr>
      <vt:lpstr>Case Study Analysis: Part 2</vt:lpstr>
      <vt:lpstr>Case Study Analysis: Share</vt:lpstr>
      <vt:lpstr>PowerPoint Presentation</vt:lpstr>
      <vt:lpstr>References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40</cp:revision>
  <dcterms:created xsi:type="dcterms:W3CDTF">2018-05-02T20:09:46Z</dcterms:created>
  <dcterms:modified xsi:type="dcterms:W3CDTF">2018-07-12T21:26:18Z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