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0"/>
  </p:notesMasterIdLst>
  <p:sldIdLst>
    <p:sldId id="272" r:id="rId2"/>
    <p:sldId id="282" r:id="rId3"/>
    <p:sldId id="256" r:id="rId4"/>
    <p:sldId id="275" r:id="rId5"/>
    <p:sldId id="276" r:id="rId6"/>
    <p:sldId id="277" r:id="rId7"/>
    <p:sldId id="273" r:id="rId8"/>
    <p:sldId id="260" r:id="rId9"/>
    <p:sldId id="274" r:id="rId10"/>
    <p:sldId id="259" r:id="rId11"/>
    <p:sldId id="271" r:id="rId12"/>
    <p:sldId id="263" r:id="rId13"/>
    <p:sldId id="265" r:id="rId14"/>
    <p:sldId id="261" r:id="rId15"/>
    <p:sldId id="278" r:id="rId16"/>
    <p:sldId id="279" r:id="rId17"/>
    <p:sldId id="280" r:id="rId18"/>
    <p:sldId id="281" r:id="rId1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72727" autoAdjust="0"/>
  </p:normalViewPr>
  <p:slideViewPr>
    <p:cSldViewPr>
      <p:cViewPr varScale="1">
        <p:scale>
          <a:sx n="56" d="100"/>
          <a:sy n="56" d="100"/>
        </p:scale>
        <p:origin x="-1776"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4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US"/>
          </a:p>
        </p:txBody>
      </p:sp>
      <p:sp>
        <p:nvSpPr>
          <p:cNvPr id="1331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143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331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331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US"/>
          </a:p>
        </p:txBody>
      </p:sp>
      <p:sp>
        <p:nvSpPr>
          <p:cNvPr id="1331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smtClean="0"/>
            </a:lvl1pPr>
          </a:lstStyle>
          <a:p>
            <a:pPr>
              <a:defRPr/>
            </a:pPr>
            <a:fld id="{AC10181D-FA3B-48B2-A548-D2F69938CD0C}" type="slidenum">
              <a:rPr lang="en-US"/>
              <a:pPr>
                <a:defRPr/>
              </a:pPr>
              <a:t>‹#›</a:t>
            </a:fld>
            <a:endParaRPr lang="en-US"/>
          </a:p>
        </p:txBody>
      </p:sp>
    </p:spTree>
    <p:extLst>
      <p:ext uri="{BB962C8B-B14F-4D97-AF65-F5344CB8AC3E}">
        <p14:creationId xmlns:p14="http://schemas.microsoft.com/office/powerpoint/2010/main" val="210308278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830DD6A9-3C93-422E-BB73-0C4CE5F6D61E}" type="slidenum">
              <a:rPr lang="en-US"/>
              <a:pPr eaLnBrk="1" hangingPunct="1"/>
              <a:t>3</a:t>
            </a:fld>
            <a:endParaRPr lang="en-US"/>
          </a:p>
        </p:txBody>
      </p:sp>
      <p:sp>
        <p:nvSpPr>
          <p:cNvPr id="15363" name="Rectangle 2"/>
          <p:cNvSpPr>
            <a:spLocks noGrp="1" noRot="1" noChangeAspect="1" noChangeArrowheads="1" noTextEdit="1"/>
          </p:cNvSpPr>
          <p:nvPr>
            <p:ph type="sldImg"/>
          </p:nvPr>
        </p:nvSpPr>
        <p:spPr>
          <a:ln/>
        </p:spPr>
      </p:sp>
      <p:sp>
        <p:nvSpPr>
          <p:cNvPr id="15364"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8D0505D1-0E2B-4A0E-88D1-CCAE7B0D37B8}" type="slidenum">
              <a:rPr lang="en-US"/>
              <a:pPr eaLnBrk="1" hangingPunct="1"/>
              <a:t>13</a:t>
            </a:fld>
            <a:endParaRPr lang="en-US"/>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p:spPr>
        <p:txBody>
          <a:bodyPr/>
          <a:lstStyle/>
          <a:p>
            <a:pPr lvl="0" fontAlgn="base" hangingPunct="0"/>
            <a:r>
              <a:rPr lang="en-CA" sz="1200" kern="1200" dirty="0" smtClean="0">
                <a:solidFill>
                  <a:schemeClr val="tx1"/>
                </a:solidFill>
                <a:effectLst/>
                <a:latin typeface="Arial" charset="0"/>
                <a:ea typeface="+mn-ea"/>
                <a:cs typeface="Arial" charset="0"/>
              </a:rPr>
              <a:t>Activity: LOW HANGING FRUIT (OPTIONAL)</a:t>
            </a:r>
          </a:p>
          <a:p>
            <a:pPr lvl="0" fontAlgn="base" hangingPunct="0"/>
            <a:endParaRPr lang="en-CA" sz="1200" kern="1200" dirty="0" smtClean="0">
              <a:solidFill>
                <a:schemeClr val="tx1"/>
              </a:solidFill>
              <a:effectLst/>
              <a:latin typeface="Arial" charset="0"/>
              <a:ea typeface="+mn-ea"/>
              <a:cs typeface="Arial" charset="0"/>
            </a:endParaRPr>
          </a:p>
          <a:p>
            <a:pPr lvl="0" fontAlgn="base" hangingPunct="0"/>
            <a:r>
              <a:rPr lang="en-CA" sz="1200" kern="1200" dirty="0" smtClean="0">
                <a:solidFill>
                  <a:schemeClr val="tx1"/>
                </a:solidFill>
                <a:effectLst/>
                <a:latin typeface="Arial" charset="0"/>
                <a:ea typeface="+mn-ea"/>
                <a:cs typeface="Arial" charset="0"/>
              </a:rPr>
              <a:t>Explain the purpose of the exercise is to identify which activities and services will be easier to start and which will be harder.</a:t>
            </a:r>
          </a:p>
          <a:p>
            <a:pPr lvl="0" fontAlgn="base" hangingPunct="0"/>
            <a:r>
              <a:rPr lang="en-CA" sz="1200" kern="1200" dirty="0" smtClean="0">
                <a:solidFill>
                  <a:schemeClr val="tx1"/>
                </a:solidFill>
                <a:effectLst/>
                <a:latin typeface="Arial" charset="0"/>
                <a:ea typeface="+mn-ea"/>
                <a:cs typeface="Arial" charset="0"/>
              </a:rPr>
              <a:t>Ask people to draw a tree with both high and low branches.</a:t>
            </a:r>
          </a:p>
          <a:p>
            <a:pPr lvl="0" fontAlgn="base" hangingPunct="0"/>
            <a:r>
              <a:rPr lang="en-CA" sz="1200" kern="1200" dirty="0" smtClean="0">
                <a:solidFill>
                  <a:schemeClr val="tx1"/>
                </a:solidFill>
                <a:effectLst/>
                <a:latin typeface="Arial" charset="0"/>
                <a:ea typeface="+mn-ea"/>
                <a:cs typeface="Arial" charset="0"/>
              </a:rPr>
              <a:t>Ask people to draw on separate cards new activities or services that they think should be introduced to handle water, hygiene, and sanitation problems.</a:t>
            </a:r>
          </a:p>
          <a:p>
            <a:pPr lvl="0" fontAlgn="base" hangingPunct="0"/>
            <a:r>
              <a:rPr lang="en-CA" sz="1200" kern="1200" dirty="0" smtClean="0">
                <a:solidFill>
                  <a:schemeClr val="tx1"/>
                </a:solidFill>
                <a:effectLst/>
                <a:latin typeface="Arial" charset="0"/>
                <a:ea typeface="+mn-ea"/>
                <a:cs typeface="Arial" charset="0"/>
              </a:rPr>
              <a:t>Explain that the idea of low hanging fruit is that it is the easiest to pick from the tree. Ask participants to place their cards on their trees according to whether the activity would be easier to start/achieve success in a community (place on a low branch) or harder to start/achieve success in a community (place on a high branch).</a:t>
            </a:r>
          </a:p>
          <a:p>
            <a:pPr lvl="0" fontAlgn="base" hangingPunct="0"/>
            <a:r>
              <a:rPr lang="en-CA" sz="1200" kern="1200" dirty="0" smtClean="0">
                <a:solidFill>
                  <a:schemeClr val="tx1"/>
                </a:solidFill>
                <a:effectLst/>
                <a:latin typeface="Arial" charset="0"/>
                <a:ea typeface="+mn-ea"/>
                <a:cs typeface="Arial" charset="0"/>
              </a:rPr>
              <a:t>Facilitate a discussing about which activities or services are low-hanging fruit. </a:t>
            </a:r>
          </a:p>
          <a:p>
            <a:pPr lvl="0"/>
            <a:r>
              <a:rPr lang="en-CA" sz="1200" i="1" kern="1200" dirty="0" smtClean="0">
                <a:solidFill>
                  <a:schemeClr val="tx1"/>
                </a:solidFill>
                <a:effectLst/>
                <a:latin typeface="Arial" charset="0"/>
                <a:ea typeface="+mn-ea"/>
                <a:cs typeface="Arial" charset="0"/>
              </a:rPr>
              <a:t>Activities or products that appeal to people’s needs and desires</a:t>
            </a:r>
            <a:endParaRPr lang="en-CA" sz="1200" kern="1200" dirty="0" smtClean="0">
              <a:solidFill>
                <a:schemeClr val="tx1"/>
              </a:solidFill>
              <a:effectLst/>
              <a:latin typeface="Arial" charset="0"/>
              <a:ea typeface="+mn-ea"/>
              <a:cs typeface="Arial" charset="0"/>
            </a:endParaRPr>
          </a:p>
          <a:p>
            <a:pPr lvl="0"/>
            <a:r>
              <a:rPr lang="en-CA" sz="1200" i="1" kern="1200" dirty="0" smtClean="0">
                <a:solidFill>
                  <a:schemeClr val="tx1"/>
                </a:solidFill>
                <a:effectLst/>
                <a:latin typeface="Arial" charset="0"/>
                <a:ea typeface="+mn-ea"/>
                <a:cs typeface="Arial" charset="0"/>
              </a:rPr>
              <a:t>Promoting products or activities that are easy for the majority of people to adopt may build trust between the implementer and the community, as well as increase the confidence of community members that they can improve their lives. This may make it easier to introduce other project, products or activities in the future</a:t>
            </a:r>
            <a:endParaRPr lang="en-CA" sz="1200" kern="1200" dirty="0" smtClean="0">
              <a:solidFill>
                <a:schemeClr val="tx1"/>
              </a:solidFill>
              <a:effectLst/>
              <a:latin typeface="Arial" charset="0"/>
              <a:ea typeface="+mn-ea"/>
              <a:cs typeface="Arial" charset="0"/>
            </a:endParaRPr>
          </a:p>
          <a:p>
            <a:pPr eaLnBrk="1" hangingPunct="1"/>
            <a:endParaRPr lang="en-US"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7D12823A-F0BC-4D16-8AD1-908077181248}" type="slidenum">
              <a:rPr lang="en-US"/>
              <a:pPr eaLnBrk="1" hangingPunct="1"/>
              <a:t>14</a:t>
            </a:fld>
            <a:endParaRPr lang="en-US"/>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7D12823A-F0BC-4D16-8AD1-908077181248}" type="slidenum">
              <a:rPr lang="en-US"/>
              <a:pPr eaLnBrk="1" hangingPunct="1"/>
              <a:t>15</a:t>
            </a:fld>
            <a:endParaRPr lang="en-US"/>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7D12823A-F0BC-4D16-8AD1-908077181248}" type="slidenum">
              <a:rPr lang="en-US"/>
              <a:pPr eaLnBrk="1" hangingPunct="1"/>
              <a:t>16</a:t>
            </a:fld>
            <a:endParaRPr lang="en-US"/>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7D12823A-F0BC-4D16-8AD1-908077181248}" type="slidenum">
              <a:rPr lang="en-US"/>
              <a:pPr eaLnBrk="1" hangingPunct="1"/>
              <a:t>17</a:t>
            </a:fld>
            <a:endParaRPr lang="en-US"/>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7D12823A-F0BC-4D16-8AD1-908077181248}" type="slidenum">
              <a:rPr lang="en-US"/>
              <a:pPr eaLnBrk="1" hangingPunct="1"/>
              <a:t>18</a:t>
            </a:fld>
            <a:endParaRPr lang="en-US"/>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FACFFF07-9031-498F-BCB7-CE1CF263ACFE}" type="slidenum">
              <a:rPr lang="en-US"/>
              <a:pPr eaLnBrk="1" hangingPunct="1"/>
              <a:t>4</a:t>
            </a:fld>
            <a:endParaRPr lang="en-US"/>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FACFFF07-9031-498F-BCB7-CE1CF263ACFE}" type="slidenum">
              <a:rPr lang="en-US"/>
              <a:pPr eaLnBrk="1" hangingPunct="1"/>
              <a:t>5</a:t>
            </a:fld>
            <a:endParaRPr lang="en-US"/>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pPr lvl="0"/>
            <a:r>
              <a:rPr lang="en-CA" sz="1200" kern="1200" dirty="0" smtClean="0">
                <a:solidFill>
                  <a:schemeClr val="tx1"/>
                </a:solidFill>
                <a:effectLst/>
                <a:latin typeface="Arial" charset="0"/>
                <a:ea typeface="+mn-ea"/>
                <a:cs typeface="Arial" charset="0"/>
              </a:rPr>
              <a:t>Ask the participants to think about how they felt when you told them they had to go about their day without doing one thing that makes them good at what they do.  </a:t>
            </a:r>
          </a:p>
          <a:p>
            <a:pPr lvl="0"/>
            <a:r>
              <a:rPr lang="en-CA" sz="1200" kern="1200" dirty="0" smtClean="0">
                <a:solidFill>
                  <a:schemeClr val="tx1"/>
                </a:solidFill>
                <a:effectLst/>
                <a:latin typeface="Arial" charset="0"/>
                <a:ea typeface="+mn-ea"/>
                <a:cs typeface="Arial" charset="0"/>
              </a:rPr>
              <a:t>Ask participants to share how they felt. Collect and record the answers on the flip chart. </a:t>
            </a:r>
          </a:p>
          <a:p>
            <a:pPr lvl="1"/>
            <a:r>
              <a:rPr lang="en-CA" sz="1200" i="1" kern="1200" dirty="0" smtClean="0">
                <a:solidFill>
                  <a:schemeClr val="tx1"/>
                </a:solidFill>
                <a:effectLst/>
                <a:latin typeface="Arial" charset="0"/>
                <a:ea typeface="+mn-ea"/>
                <a:cs typeface="Arial" charset="0"/>
              </a:rPr>
              <a:t>Difficult, scared, sad, incapable, stressed, hopeless, frustrated…</a:t>
            </a:r>
            <a:endParaRPr lang="en-CA" sz="1200" kern="1200" dirty="0" smtClean="0">
              <a:solidFill>
                <a:schemeClr val="tx1"/>
              </a:solidFill>
              <a:effectLst/>
              <a:latin typeface="Arial" charset="0"/>
              <a:ea typeface="+mn-ea"/>
              <a:cs typeface="Arial" charset="0"/>
            </a:endParaRPr>
          </a:p>
          <a:p>
            <a:pPr eaLnBrk="1" hangingPunct="1"/>
            <a:endParaRPr 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FACFFF07-9031-498F-BCB7-CE1CF263ACFE}" type="slidenum">
              <a:rPr lang="en-US"/>
              <a:pPr eaLnBrk="1" hangingPunct="1"/>
              <a:t>6</a:t>
            </a:fld>
            <a:endParaRPr lang="en-US"/>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pPr lvl="0"/>
            <a:r>
              <a:rPr lang="en-CA" sz="1200" kern="1200" dirty="0" smtClean="0">
                <a:solidFill>
                  <a:schemeClr val="tx1"/>
                </a:solidFill>
                <a:effectLst/>
                <a:latin typeface="Arial" charset="0"/>
                <a:ea typeface="+mn-ea"/>
                <a:cs typeface="Arial" charset="0"/>
              </a:rPr>
              <a:t>Ask the participants to discuss what they would need from themselves and from others in order to manage this change. Collect and record the answers on the flip chart. </a:t>
            </a:r>
          </a:p>
          <a:p>
            <a:pPr lvl="0"/>
            <a:r>
              <a:rPr lang="en-CA" sz="1200" i="1" kern="1200" dirty="0" smtClean="0">
                <a:solidFill>
                  <a:schemeClr val="tx1"/>
                </a:solidFill>
                <a:effectLst/>
                <a:latin typeface="Arial" charset="0"/>
                <a:ea typeface="+mn-ea"/>
                <a:cs typeface="Arial" charset="0"/>
              </a:rPr>
              <a:t>Themselves: Assurance, understanding, courage, confidence, self-esteem, determination, patience, tolerance</a:t>
            </a:r>
            <a:endParaRPr lang="en-CA" sz="1200" kern="1200" dirty="0" smtClean="0">
              <a:solidFill>
                <a:schemeClr val="tx1"/>
              </a:solidFill>
              <a:effectLst/>
              <a:latin typeface="Arial" charset="0"/>
              <a:ea typeface="+mn-ea"/>
              <a:cs typeface="Arial" charset="0"/>
            </a:endParaRPr>
          </a:p>
          <a:p>
            <a:pPr lvl="0"/>
            <a:r>
              <a:rPr lang="en-CA" sz="1200" i="1" kern="1200" dirty="0" smtClean="0">
                <a:solidFill>
                  <a:schemeClr val="tx1"/>
                </a:solidFill>
                <a:effectLst/>
                <a:latin typeface="Arial" charset="0"/>
                <a:ea typeface="+mn-ea"/>
                <a:cs typeface="Arial" charset="0"/>
              </a:rPr>
              <a:t>Others: Encouragement, attention, support, council, understanding, love, acceptance</a:t>
            </a:r>
            <a:endParaRPr lang="en-CA" sz="1200" kern="1200" dirty="0" smtClean="0">
              <a:solidFill>
                <a:schemeClr val="tx1"/>
              </a:solidFill>
              <a:effectLst/>
              <a:latin typeface="Arial" charset="0"/>
              <a:ea typeface="+mn-ea"/>
              <a:cs typeface="Arial" charset="0"/>
            </a:endParaRPr>
          </a:p>
          <a:p>
            <a:pPr lvl="0"/>
            <a:endParaRPr lang="en-CA" sz="1200" kern="1200" dirty="0" smtClean="0">
              <a:solidFill>
                <a:schemeClr val="tx1"/>
              </a:solidFill>
              <a:effectLst/>
              <a:latin typeface="Arial" charset="0"/>
              <a:ea typeface="+mn-ea"/>
              <a:cs typeface="Arial" charset="0"/>
            </a:endParaRPr>
          </a:p>
          <a:p>
            <a:pPr lvl="0"/>
            <a:r>
              <a:rPr lang="en-CA" sz="1200" b="1" kern="1200" dirty="0" smtClean="0">
                <a:solidFill>
                  <a:schemeClr val="tx1"/>
                </a:solidFill>
                <a:effectLst/>
                <a:latin typeface="Arial" charset="0"/>
                <a:ea typeface="+mn-ea"/>
                <a:cs typeface="Arial" charset="0"/>
              </a:rPr>
              <a:t>Ask the participants what are you asking people to do with their daily habits when you are trying to help them improve their water, hygiene and sanitation? </a:t>
            </a:r>
          </a:p>
          <a:p>
            <a:pPr lvl="0"/>
            <a:r>
              <a:rPr lang="en-CA" sz="1200" b="1" i="1" kern="1200" dirty="0" smtClean="0">
                <a:solidFill>
                  <a:schemeClr val="tx1"/>
                </a:solidFill>
                <a:effectLst/>
                <a:latin typeface="Arial" charset="0"/>
                <a:ea typeface="+mn-ea"/>
                <a:cs typeface="Arial" charset="0"/>
              </a:rPr>
              <a:t>To change their habits</a:t>
            </a:r>
            <a:endParaRPr lang="en-CA" sz="1200" b="1" kern="1200" dirty="0" smtClean="0">
              <a:solidFill>
                <a:schemeClr val="tx1"/>
              </a:solidFill>
              <a:effectLst/>
              <a:latin typeface="Arial" charset="0"/>
              <a:ea typeface="+mn-ea"/>
              <a:cs typeface="Arial" charset="0"/>
            </a:endParaRPr>
          </a:p>
          <a:p>
            <a:pPr lvl="0"/>
            <a:r>
              <a:rPr lang="en-CA" sz="1200" b="1" kern="1200" dirty="0" smtClean="0">
                <a:solidFill>
                  <a:schemeClr val="tx1"/>
                </a:solidFill>
                <a:effectLst/>
                <a:latin typeface="Arial" charset="0"/>
                <a:ea typeface="+mn-ea"/>
                <a:cs typeface="Arial" charset="0"/>
              </a:rPr>
              <a:t>Ask the participants how do think they will feel about this?</a:t>
            </a:r>
          </a:p>
          <a:p>
            <a:pPr lvl="0"/>
            <a:r>
              <a:rPr lang="en-CA" sz="1200" b="1" i="1" kern="1200" dirty="0" smtClean="0">
                <a:solidFill>
                  <a:schemeClr val="tx1"/>
                </a:solidFill>
                <a:effectLst/>
                <a:latin typeface="Arial" charset="0"/>
                <a:ea typeface="+mn-ea"/>
                <a:cs typeface="Arial" charset="0"/>
              </a:rPr>
              <a:t>Same answers as they felt</a:t>
            </a:r>
            <a:endParaRPr lang="en-CA" sz="1200" b="1" kern="1200" dirty="0" smtClean="0">
              <a:solidFill>
                <a:schemeClr val="tx1"/>
              </a:solidFill>
              <a:effectLst/>
              <a:latin typeface="Arial" charset="0"/>
              <a:ea typeface="+mn-ea"/>
              <a:cs typeface="Arial" charset="0"/>
            </a:endParaRPr>
          </a:p>
          <a:p>
            <a:pPr lvl="0"/>
            <a:r>
              <a:rPr lang="en-CA" sz="1200" b="1" kern="1200" dirty="0" smtClean="0">
                <a:solidFill>
                  <a:schemeClr val="tx1"/>
                </a:solidFill>
                <a:effectLst/>
                <a:latin typeface="Arial" charset="0"/>
                <a:ea typeface="+mn-ea"/>
                <a:cs typeface="Arial" charset="0"/>
              </a:rPr>
              <a:t>Ask the participants to discuss what will people need in order to change?</a:t>
            </a:r>
          </a:p>
          <a:p>
            <a:pPr lvl="0"/>
            <a:r>
              <a:rPr lang="en-CA" sz="1200" b="1" i="1" kern="1200" dirty="0" smtClean="0">
                <a:solidFill>
                  <a:schemeClr val="tx1"/>
                </a:solidFill>
                <a:effectLst/>
                <a:latin typeface="Arial" charset="0"/>
                <a:ea typeface="+mn-ea"/>
                <a:cs typeface="Arial" charset="0"/>
              </a:rPr>
              <a:t>Same things they needed</a:t>
            </a:r>
            <a:endParaRPr lang="en-CA" sz="1200" b="1" kern="1200" dirty="0" smtClean="0">
              <a:solidFill>
                <a:schemeClr val="tx1"/>
              </a:solidFill>
              <a:effectLst/>
              <a:latin typeface="Arial" charset="0"/>
              <a:ea typeface="+mn-ea"/>
              <a:cs typeface="Arial" charset="0"/>
            </a:endParaRPr>
          </a:p>
          <a:p>
            <a:pPr eaLnBrk="1" hangingPunct="1"/>
            <a:endParaRPr 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FACFFF07-9031-498F-BCB7-CE1CF263ACFE}" type="slidenum">
              <a:rPr lang="en-US"/>
              <a:pPr eaLnBrk="1" hangingPunct="1"/>
              <a:t>8</a:t>
            </a:fld>
            <a:endParaRPr lang="en-US"/>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pPr lvl="0" fontAlgn="base" hangingPunct="0"/>
            <a:r>
              <a:rPr lang="en-CA" sz="1200" kern="1200" dirty="0" smtClean="0">
                <a:solidFill>
                  <a:schemeClr val="tx1"/>
                </a:solidFill>
                <a:effectLst/>
                <a:latin typeface="Arial" charset="0"/>
                <a:ea typeface="+mn-ea"/>
                <a:cs typeface="Arial" charset="0"/>
              </a:rPr>
              <a:t>In the small groups, ask participants to discuss different explanations that they have heard for water-related disease and how they are transmitted. </a:t>
            </a:r>
          </a:p>
          <a:p>
            <a:pPr lvl="0" fontAlgn="base" hangingPunct="0"/>
            <a:endParaRPr lang="en-CA" sz="1200" kern="1200" dirty="0" smtClean="0">
              <a:solidFill>
                <a:schemeClr val="tx1"/>
              </a:solidFill>
              <a:effectLst/>
              <a:latin typeface="Arial" charset="0"/>
              <a:ea typeface="+mn-ea"/>
              <a:cs typeface="Arial" charset="0"/>
            </a:endParaRPr>
          </a:p>
          <a:p>
            <a:pPr lvl="0" fontAlgn="base" hangingPunct="0"/>
            <a:r>
              <a:rPr lang="en-CA" sz="1200" kern="1200" dirty="0" smtClean="0">
                <a:solidFill>
                  <a:schemeClr val="tx1"/>
                </a:solidFill>
                <a:effectLst/>
                <a:latin typeface="Arial" charset="0"/>
                <a:ea typeface="+mn-ea"/>
                <a:cs typeface="Arial" charset="0"/>
              </a:rPr>
              <a:t>Share answers with the large group and record on flipchart paper. </a:t>
            </a:r>
          </a:p>
          <a:p>
            <a:pPr lvl="0" fontAlgn="base" hangingPunct="0"/>
            <a:endParaRPr lang="en-CA" sz="1200" kern="1200" dirty="0" smtClean="0">
              <a:solidFill>
                <a:schemeClr val="tx1"/>
              </a:solidFill>
              <a:effectLst/>
              <a:latin typeface="Arial" charset="0"/>
              <a:ea typeface="+mn-ea"/>
              <a:cs typeface="Arial" charset="0"/>
            </a:endParaRPr>
          </a:p>
          <a:p>
            <a:pPr lvl="0" fontAlgn="base" hangingPunct="0"/>
            <a:r>
              <a:rPr lang="en-CA" sz="1200" kern="1200" dirty="0" smtClean="0">
                <a:solidFill>
                  <a:schemeClr val="tx1"/>
                </a:solidFill>
                <a:effectLst/>
                <a:latin typeface="Arial" charset="0"/>
                <a:ea typeface="+mn-ea"/>
                <a:cs typeface="Arial" charset="0"/>
              </a:rPr>
              <a:t>Discuss with the large group how people might react if they strongly believed one of the explanations on the flipchart and you tried to explain it the scientific way.</a:t>
            </a:r>
          </a:p>
          <a:p>
            <a:pPr lvl="0" fontAlgn="base" hangingPunct="0"/>
            <a:endParaRPr lang="en-CA" sz="1200" kern="1200" dirty="0" smtClean="0">
              <a:solidFill>
                <a:schemeClr val="tx1"/>
              </a:solidFill>
              <a:effectLst/>
              <a:latin typeface="Arial" charset="0"/>
              <a:ea typeface="+mn-ea"/>
              <a:cs typeface="Arial" charset="0"/>
            </a:endParaRPr>
          </a:p>
          <a:p>
            <a:pPr lvl="0" fontAlgn="base" hangingPunct="0"/>
            <a:r>
              <a:rPr lang="en-CA" sz="1200" kern="1200" dirty="0" smtClean="0">
                <a:solidFill>
                  <a:schemeClr val="tx1"/>
                </a:solidFill>
                <a:effectLst/>
                <a:latin typeface="Arial" charset="0"/>
                <a:ea typeface="+mn-ea"/>
                <a:cs typeface="Arial" charset="0"/>
              </a:rPr>
              <a:t>Hand out the Looking at Others activity. Ask the participants to complete the activity in pairs. </a:t>
            </a:r>
          </a:p>
          <a:p>
            <a:pPr lvl="0" fontAlgn="base" hangingPunct="0"/>
            <a:endParaRPr lang="en-CA" sz="1200" kern="1200" dirty="0" smtClean="0">
              <a:solidFill>
                <a:schemeClr val="tx1"/>
              </a:solidFill>
              <a:effectLst/>
              <a:latin typeface="Arial" charset="0"/>
              <a:ea typeface="+mn-ea"/>
              <a:cs typeface="Arial" charset="0"/>
            </a:endParaRPr>
          </a:p>
          <a:p>
            <a:pPr lvl="0" fontAlgn="base" hangingPunct="0"/>
            <a:r>
              <a:rPr lang="en-CA" sz="1200" kern="1200" dirty="0" smtClean="0">
                <a:solidFill>
                  <a:schemeClr val="tx1"/>
                </a:solidFill>
                <a:effectLst/>
                <a:latin typeface="Arial" charset="0"/>
                <a:ea typeface="+mn-ea"/>
                <a:cs typeface="Arial" charset="0"/>
              </a:rPr>
              <a:t>Discuss the activity as the large group. Ask the participants how this may influence their project?</a:t>
            </a:r>
          </a:p>
          <a:p>
            <a:pPr lvl="0"/>
            <a:r>
              <a:rPr lang="en-CA" sz="1200" i="1" kern="1200" dirty="0" smtClean="0">
                <a:solidFill>
                  <a:schemeClr val="tx1"/>
                </a:solidFill>
                <a:effectLst/>
                <a:latin typeface="Arial" charset="0"/>
                <a:ea typeface="+mn-ea"/>
                <a:cs typeface="Arial" charset="0"/>
              </a:rPr>
              <a:t>People don’t always have the same reasons for wanting to change behaviours or for buying products. You must first figure out what their beliefs, desires and motivators are, and what will convince them to change!</a:t>
            </a:r>
            <a:endParaRPr lang="en-CA" sz="1200" kern="1200" dirty="0" smtClean="0">
              <a:solidFill>
                <a:schemeClr val="tx1"/>
              </a:solidFill>
              <a:effectLst/>
              <a:latin typeface="Arial" charset="0"/>
              <a:ea typeface="+mn-ea"/>
              <a:cs typeface="Arial" charset="0"/>
            </a:endParaRPr>
          </a:p>
          <a:p>
            <a:pPr lvl="0"/>
            <a:r>
              <a:rPr lang="en-CA" sz="1200" i="1" kern="1200" dirty="0" smtClean="0">
                <a:solidFill>
                  <a:schemeClr val="tx1"/>
                </a:solidFill>
                <a:effectLst/>
                <a:latin typeface="Arial" charset="0"/>
                <a:ea typeface="+mn-ea"/>
                <a:cs typeface="Arial" charset="0"/>
              </a:rPr>
              <a:t>Promote products in a way that people understand, and appeals to their needs, wants and values</a:t>
            </a:r>
            <a:endParaRPr lang="en-CA" sz="1200" kern="1200" dirty="0" smtClean="0">
              <a:solidFill>
                <a:schemeClr val="tx1"/>
              </a:solidFill>
              <a:effectLst/>
              <a:latin typeface="Arial" charset="0"/>
              <a:ea typeface="+mn-ea"/>
              <a:cs typeface="Arial" charset="0"/>
            </a:endParaRPr>
          </a:p>
          <a:p>
            <a:pPr eaLnBrk="1" hangingPunct="1"/>
            <a:endParaRPr lang="en-US" dirty="0" smtClean="0"/>
          </a:p>
          <a:p>
            <a:pPr lvl="0" fontAlgn="base" hangingPunct="0"/>
            <a:r>
              <a:rPr lang="en-CA" sz="1200" kern="1200" dirty="0" smtClean="0">
                <a:solidFill>
                  <a:schemeClr val="tx1"/>
                </a:solidFill>
                <a:effectLst/>
                <a:latin typeface="Arial" charset="0"/>
                <a:ea typeface="+mn-ea"/>
                <a:cs typeface="Arial" charset="0"/>
              </a:rPr>
              <a:t>Divide the participants up into three small groups</a:t>
            </a:r>
          </a:p>
          <a:p>
            <a:pPr lvl="0" fontAlgn="base" hangingPunct="0"/>
            <a:r>
              <a:rPr lang="en-CA" sz="1200" kern="1200" dirty="0" smtClean="0">
                <a:solidFill>
                  <a:schemeClr val="tx1"/>
                </a:solidFill>
                <a:effectLst/>
                <a:latin typeface="Arial" charset="0"/>
                <a:ea typeface="+mn-ea"/>
                <a:cs typeface="Arial" charset="0"/>
              </a:rPr>
              <a:t>Hand out the Exercise – What is Needed to Change? To each group</a:t>
            </a:r>
          </a:p>
          <a:p>
            <a:pPr lvl="0" fontAlgn="base" hangingPunct="0"/>
            <a:r>
              <a:rPr lang="en-CA" sz="1200" kern="1200" dirty="0" smtClean="0">
                <a:solidFill>
                  <a:schemeClr val="tx1"/>
                </a:solidFill>
                <a:effectLst/>
                <a:latin typeface="Arial" charset="0"/>
                <a:ea typeface="+mn-ea"/>
                <a:cs typeface="Arial" charset="0"/>
              </a:rPr>
              <a:t>Ask each group to read the short story and discuss the questions.</a:t>
            </a:r>
          </a:p>
          <a:p>
            <a:pPr lvl="0" fontAlgn="base" hangingPunct="0"/>
            <a:r>
              <a:rPr lang="en-CA" sz="1200" kern="1200" dirty="0" smtClean="0">
                <a:solidFill>
                  <a:schemeClr val="tx1"/>
                </a:solidFill>
                <a:effectLst/>
                <a:latin typeface="Arial" charset="0"/>
                <a:ea typeface="+mn-ea"/>
                <a:cs typeface="Arial" charset="0"/>
              </a:rPr>
              <a:t>Give each group 15-20 minutes for this exercise.</a:t>
            </a:r>
          </a:p>
          <a:p>
            <a:pPr lvl="0" fontAlgn="base" hangingPunct="0"/>
            <a:r>
              <a:rPr lang="en-CA" sz="1200" kern="1200" dirty="0" smtClean="0">
                <a:solidFill>
                  <a:schemeClr val="tx1"/>
                </a:solidFill>
                <a:effectLst/>
                <a:latin typeface="Arial" charset="0"/>
                <a:ea typeface="+mn-ea"/>
                <a:cs typeface="Arial" charset="0"/>
              </a:rPr>
              <a:t>Bring the small groups back together and ask each group to share their responses.</a:t>
            </a:r>
          </a:p>
          <a:p>
            <a:pPr lvl="0" fontAlgn="base" hangingPunct="0"/>
            <a:r>
              <a:rPr lang="en-CA" sz="1200" kern="1200" dirty="0" smtClean="0">
                <a:solidFill>
                  <a:schemeClr val="tx1"/>
                </a:solidFill>
                <a:effectLst/>
                <a:latin typeface="Arial" charset="0"/>
                <a:ea typeface="+mn-ea"/>
                <a:cs typeface="Arial" charset="0"/>
              </a:rPr>
              <a:t>Debrief the activity with the large group. Summarize what the group decided people need to change behaviours. For example:</a:t>
            </a:r>
          </a:p>
          <a:p>
            <a:pPr lvl="0"/>
            <a:r>
              <a:rPr lang="en-CA" sz="1200" i="1" kern="1200" dirty="0" smtClean="0">
                <a:solidFill>
                  <a:schemeClr val="tx1"/>
                </a:solidFill>
                <a:effectLst/>
                <a:latin typeface="Arial" charset="0"/>
                <a:ea typeface="+mn-ea"/>
                <a:cs typeface="Arial" charset="0"/>
              </a:rPr>
              <a:t>Knowledge</a:t>
            </a:r>
            <a:endParaRPr lang="en-CA" sz="1200" kern="1200" dirty="0" smtClean="0">
              <a:solidFill>
                <a:schemeClr val="tx1"/>
              </a:solidFill>
              <a:effectLst/>
              <a:latin typeface="Arial" charset="0"/>
              <a:ea typeface="+mn-ea"/>
              <a:cs typeface="Arial" charset="0"/>
            </a:endParaRPr>
          </a:p>
          <a:p>
            <a:pPr lvl="0"/>
            <a:r>
              <a:rPr lang="en-CA" sz="1200" i="1" kern="1200" dirty="0" smtClean="0">
                <a:solidFill>
                  <a:schemeClr val="tx1"/>
                </a:solidFill>
                <a:effectLst/>
                <a:latin typeface="Arial" charset="0"/>
                <a:ea typeface="+mn-ea"/>
                <a:cs typeface="Arial" charset="0"/>
              </a:rPr>
              <a:t>New attitudes</a:t>
            </a:r>
            <a:endParaRPr lang="en-CA" sz="1200" kern="1200" dirty="0" smtClean="0">
              <a:solidFill>
                <a:schemeClr val="tx1"/>
              </a:solidFill>
              <a:effectLst/>
              <a:latin typeface="Arial" charset="0"/>
              <a:ea typeface="+mn-ea"/>
              <a:cs typeface="Arial" charset="0"/>
            </a:endParaRPr>
          </a:p>
          <a:p>
            <a:pPr lvl="0"/>
            <a:r>
              <a:rPr lang="en-CA" sz="1200" i="1" kern="1200" dirty="0" smtClean="0">
                <a:solidFill>
                  <a:schemeClr val="tx1"/>
                </a:solidFill>
                <a:effectLst/>
                <a:latin typeface="Arial" charset="0"/>
                <a:ea typeface="+mn-ea"/>
                <a:cs typeface="Arial" charset="0"/>
              </a:rPr>
              <a:t>New skills</a:t>
            </a:r>
            <a:endParaRPr lang="en-CA" sz="1200" kern="1200" dirty="0" smtClean="0">
              <a:solidFill>
                <a:schemeClr val="tx1"/>
              </a:solidFill>
              <a:effectLst/>
              <a:latin typeface="Arial" charset="0"/>
              <a:ea typeface="+mn-ea"/>
              <a:cs typeface="Arial" charset="0"/>
            </a:endParaRPr>
          </a:p>
          <a:p>
            <a:pPr lvl="0"/>
            <a:r>
              <a:rPr lang="en-CA" sz="1200" i="1" kern="1200" dirty="0" smtClean="0">
                <a:solidFill>
                  <a:schemeClr val="tx1"/>
                </a:solidFill>
                <a:effectLst/>
                <a:latin typeface="Arial" charset="0"/>
                <a:ea typeface="+mn-ea"/>
                <a:cs typeface="Arial" charset="0"/>
              </a:rPr>
              <a:t>Support</a:t>
            </a:r>
            <a:endParaRPr lang="en-CA" sz="1200" kern="1200" dirty="0" smtClean="0">
              <a:solidFill>
                <a:schemeClr val="tx1"/>
              </a:solidFill>
              <a:effectLst/>
              <a:latin typeface="Arial" charset="0"/>
              <a:ea typeface="+mn-ea"/>
              <a:cs typeface="Arial" charset="0"/>
            </a:endParaRPr>
          </a:p>
          <a:p>
            <a:pPr lvl="0"/>
            <a:r>
              <a:rPr lang="en-CA" sz="1200" i="1" kern="1200" dirty="0" smtClean="0">
                <a:solidFill>
                  <a:schemeClr val="tx1"/>
                </a:solidFill>
                <a:effectLst/>
                <a:latin typeface="Arial" charset="0"/>
                <a:ea typeface="+mn-ea"/>
                <a:cs typeface="Arial" charset="0"/>
              </a:rPr>
              <a:t>Positive environment</a:t>
            </a:r>
            <a:endParaRPr lang="en-CA" sz="1200" kern="1200" dirty="0" smtClean="0">
              <a:solidFill>
                <a:schemeClr val="tx1"/>
              </a:solidFill>
              <a:effectLst/>
              <a:latin typeface="Arial" charset="0"/>
              <a:ea typeface="+mn-ea"/>
              <a:cs typeface="Arial" charset="0"/>
            </a:endParaRPr>
          </a:p>
          <a:p>
            <a:pPr lvl="0"/>
            <a:r>
              <a:rPr lang="en-CA" sz="1200" i="1" kern="1200" dirty="0" smtClean="0">
                <a:solidFill>
                  <a:schemeClr val="tx1"/>
                </a:solidFill>
                <a:effectLst/>
                <a:latin typeface="Arial" charset="0"/>
                <a:ea typeface="+mn-ea"/>
                <a:cs typeface="Arial" charset="0"/>
              </a:rPr>
              <a:t>Encouragement</a:t>
            </a:r>
            <a:endParaRPr lang="en-CA" sz="1200" kern="1200" dirty="0" smtClean="0">
              <a:solidFill>
                <a:schemeClr val="tx1"/>
              </a:solidFill>
              <a:effectLst/>
              <a:latin typeface="Arial" charset="0"/>
              <a:ea typeface="+mn-ea"/>
              <a:cs typeface="Arial" charset="0"/>
            </a:endParaRPr>
          </a:p>
          <a:p>
            <a:pPr lvl="0"/>
            <a:r>
              <a:rPr lang="en-CA" sz="1200" i="1" kern="1200" dirty="0" smtClean="0">
                <a:solidFill>
                  <a:schemeClr val="tx1"/>
                </a:solidFill>
                <a:effectLst/>
                <a:latin typeface="Arial" charset="0"/>
                <a:ea typeface="+mn-ea"/>
                <a:cs typeface="Arial" charset="0"/>
              </a:rPr>
              <a:t>Reminders</a:t>
            </a:r>
            <a:endParaRPr lang="en-CA" sz="1200" kern="1200" dirty="0" smtClean="0">
              <a:solidFill>
                <a:schemeClr val="tx1"/>
              </a:solidFill>
              <a:effectLst/>
              <a:latin typeface="Arial" charset="0"/>
              <a:ea typeface="+mn-ea"/>
              <a:cs typeface="Arial" charset="0"/>
            </a:endParaRPr>
          </a:p>
          <a:p>
            <a:pPr eaLnBrk="1" hangingPunct="1"/>
            <a:endParaRPr 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FACFFF07-9031-498F-BCB7-CE1CF263ACFE}" type="slidenum">
              <a:rPr lang="en-US"/>
              <a:pPr eaLnBrk="1" hangingPunct="1"/>
              <a:t>9</a:t>
            </a:fld>
            <a:endParaRPr lang="en-US"/>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607B75B5-1F94-41D3-8119-33BAAEDF385C}" type="slidenum">
              <a:rPr lang="en-US"/>
              <a:pPr eaLnBrk="1" hangingPunct="1"/>
              <a:t>10</a:t>
            </a:fld>
            <a:endParaRPr lang="en-US"/>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2A1C1DAC-93DD-4C1B-8C13-2D18C10185C0}" type="slidenum">
              <a:rPr lang="en-US"/>
              <a:pPr eaLnBrk="1" hangingPunct="1"/>
              <a:t>11</a:t>
            </a:fld>
            <a:endParaRPr lang="en-US"/>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es-E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06EF00D5-70D8-4C07-9B57-0292429E635B}" type="slidenum">
              <a:rPr lang="en-US"/>
              <a:pPr eaLnBrk="1" hangingPunct="1"/>
              <a:t>12</a:t>
            </a:fld>
            <a:endParaRPr lang="en-US"/>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p:spPr>
        <p:txBody>
          <a:bodyPr/>
          <a:lstStyle/>
          <a:p>
            <a:pPr lvl="0" fontAlgn="base" hangingPunct="0"/>
            <a:r>
              <a:rPr lang="en-CA" sz="1200" kern="1200" dirty="0" smtClean="0">
                <a:solidFill>
                  <a:schemeClr val="tx1"/>
                </a:solidFill>
                <a:effectLst/>
                <a:latin typeface="Arial" charset="0"/>
                <a:ea typeface="+mn-ea"/>
                <a:cs typeface="Arial" charset="0"/>
              </a:rPr>
              <a:t>Explain the adoption/innovation curve. Use an example to illustrate the point, such as adoption of cell phones or smart phones (who uses the newest technology first in a community?).</a:t>
            </a:r>
          </a:p>
          <a:p>
            <a:pPr lvl="0"/>
            <a:r>
              <a:rPr lang="en-CA" sz="1200" i="1" kern="1200" dirty="0" smtClean="0">
                <a:solidFill>
                  <a:schemeClr val="tx1"/>
                </a:solidFill>
                <a:effectLst/>
                <a:latin typeface="Arial" charset="0"/>
                <a:ea typeface="+mn-ea"/>
                <a:cs typeface="Arial" charset="0"/>
              </a:rPr>
              <a:t>Different types of people will adopt a new technology earlier or later than others.</a:t>
            </a:r>
            <a:endParaRPr lang="en-CA" sz="1200" kern="1200" dirty="0" smtClean="0">
              <a:solidFill>
                <a:schemeClr val="tx1"/>
              </a:solidFill>
              <a:effectLst/>
              <a:latin typeface="Arial" charset="0"/>
              <a:ea typeface="+mn-ea"/>
              <a:cs typeface="Arial" charset="0"/>
            </a:endParaRPr>
          </a:p>
          <a:p>
            <a:r>
              <a:rPr lang="en-CA" sz="1200" u="sng" kern="1200" dirty="0" smtClean="0">
                <a:solidFill>
                  <a:schemeClr val="tx1"/>
                </a:solidFill>
                <a:effectLst/>
                <a:latin typeface="Arial" charset="0"/>
                <a:ea typeface="+mn-ea"/>
                <a:cs typeface="Arial" charset="0"/>
              </a:rPr>
              <a:t>Innovators</a:t>
            </a:r>
            <a:r>
              <a:rPr lang="en-CA" sz="1200" kern="1200" dirty="0" smtClean="0">
                <a:solidFill>
                  <a:schemeClr val="tx1"/>
                </a:solidFill>
                <a:effectLst/>
                <a:latin typeface="Arial" charset="0"/>
                <a:ea typeface="+mn-ea"/>
                <a:cs typeface="Arial" charset="0"/>
              </a:rPr>
              <a:t> – risk takers, love new ideas</a:t>
            </a:r>
          </a:p>
          <a:p>
            <a:r>
              <a:rPr lang="en-CA" sz="1200" u="sng" kern="1200" dirty="0" smtClean="0">
                <a:solidFill>
                  <a:schemeClr val="tx1"/>
                </a:solidFill>
                <a:effectLst/>
                <a:latin typeface="Arial" charset="0"/>
                <a:ea typeface="+mn-ea"/>
                <a:cs typeface="Arial" charset="0"/>
              </a:rPr>
              <a:t>Early adopters</a:t>
            </a:r>
            <a:r>
              <a:rPr lang="en-CA" sz="1200" kern="1200" dirty="0" smtClean="0">
                <a:solidFill>
                  <a:schemeClr val="tx1"/>
                </a:solidFill>
                <a:effectLst/>
                <a:latin typeface="Arial" charset="0"/>
                <a:ea typeface="+mn-ea"/>
                <a:cs typeface="Arial" charset="0"/>
              </a:rPr>
              <a:t> – open to new ideas, high expectations for community development</a:t>
            </a:r>
          </a:p>
          <a:p>
            <a:r>
              <a:rPr lang="en-CA" sz="1200" u="sng" kern="1200" dirty="0" smtClean="0">
                <a:solidFill>
                  <a:schemeClr val="tx1"/>
                </a:solidFill>
                <a:effectLst/>
                <a:latin typeface="Arial" charset="0"/>
                <a:ea typeface="+mn-ea"/>
                <a:cs typeface="Arial" charset="0"/>
              </a:rPr>
              <a:t>Early majority</a:t>
            </a:r>
            <a:r>
              <a:rPr lang="en-CA" sz="1200" kern="1200" dirty="0" smtClean="0">
                <a:solidFill>
                  <a:schemeClr val="tx1"/>
                </a:solidFill>
                <a:effectLst/>
                <a:latin typeface="Arial" charset="0"/>
                <a:ea typeface="+mn-ea"/>
                <a:cs typeface="Arial" charset="0"/>
              </a:rPr>
              <a:t> – deliberate in their actions</a:t>
            </a:r>
          </a:p>
          <a:p>
            <a:r>
              <a:rPr lang="en-CA" sz="1200" u="sng" kern="1200" dirty="0" smtClean="0">
                <a:solidFill>
                  <a:schemeClr val="tx1"/>
                </a:solidFill>
                <a:effectLst/>
                <a:latin typeface="Arial" charset="0"/>
                <a:ea typeface="+mn-ea"/>
                <a:cs typeface="Arial" charset="0"/>
              </a:rPr>
              <a:t>Late majority</a:t>
            </a:r>
            <a:r>
              <a:rPr lang="en-CA" sz="1200" kern="1200" dirty="0" smtClean="0">
                <a:solidFill>
                  <a:schemeClr val="tx1"/>
                </a:solidFill>
                <a:effectLst/>
                <a:latin typeface="Arial" charset="0"/>
                <a:ea typeface="+mn-ea"/>
                <a:cs typeface="Arial" charset="0"/>
              </a:rPr>
              <a:t> – skeptical of new ideas, cautious, not risk takers</a:t>
            </a:r>
          </a:p>
          <a:p>
            <a:r>
              <a:rPr lang="en-CA" sz="1200" u="sng" kern="1200" dirty="0" smtClean="0">
                <a:solidFill>
                  <a:schemeClr val="tx1"/>
                </a:solidFill>
                <a:effectLst/>
                <a:latin typeface="Arial" charset="0"/>
                <a:ea typeface="+mn-ea"/>
                <a:cs typeface="Arial" charset="0"/>
              </a:rPr>
              <a:t>Laggards</a:t>
            </a:r>
            <a:r>
              <a:rPr lang="en-CA" sz="1200" kern="1200" dirty="0" smtClean="0">
                <a:solidFill>
                  <a:schemeClr val="tx1"/>
                </a:solidFill>
                <a:effectLst/>
                <a:latin typeface="Arial" charset="0"/>
                <a:ea typeface="+mn-ea"/>
                <a:cs typeface="Arial" charset="0"/>
              </a:rPr>
              <a:t> – resist change, traditional, suspicious of innovations</a:t>
            </a:r>
          </a:p>
          <a:p>
            <a:r>
              <a:rPr lang="en-CA" sz="1200" kern="1200" dirty="0" smtClean="0">
                <a:solidFill>
                  <a:schemeClr val="tx1"/>
                </a:solidFill>
                <a:effectLst/>
                <a:latin typeface="Arial" charset="0"/>
                <a:ea typeface="+mn-ea"/>
                <a:cs typeface="Arial" charset="0"/>
              </a:rPr>
              <a:t> </a:t>
            </a:r>
          </a:p>
          <a:p>
            <a:pPr lvl="0" fontAlgn="base" hangingPunct="0"/>
            <a:r>
              <a:rPr lang="en-CA" sz="1200" kern="1200" dirty="0" smtClean="0">
                <a:solidFill>
                  <a:schemeClr val="tx1"/>
                </a:solidFill>
                <a:effectLst/>
                <a:latin typeface="Arial" charset="0"/>
                <a:ea typeface="+mn-ea"/>
                <a:cs typeface="Arial" charset="0"/>
              </a:rPr>
              <a:t>Ask the participants who may be examples of Innovators and Early Adopters</a:t>
            </a:r>
          </a:p>
          <a:p>
            <a:pPr lvl="0"/>
            <a:r>
              <a:rPr lang="en-CA" sz="1200" i="1" kern="1200" dirty="0" smtClean="0">
                <a:solidFill>
                  <a:schemeClr val="tx1"/>
                </a:solidFill>
                <a:effectLst/>
                <a:latin typeface="Arial" charset="0"/>
                <a:ea typeface="+mn-ea"/>
                <a:cs typeface="Arial" charset="0"/>
              </a:rPr>
              <a:t>Young people, natural leaders, more educated, more wealthy?</a:t>
            </a:r>
            <a:endParaRPr lang="en-CA" sz="1200" kern="1200" dirty="0" smtClean="0">
              <a:solidFill>
                <a:schemeClr val="tx1"/>
              </a:solidFill>
              <a:effectLst/>
              <a:latin typeface="Arial" charset="0"/>
              <a:ea typeface="+mn-ea"/>
              <a:cs typeface="Arial" charset="0"/>
            </a:endParaRPr>
          </a:p>
          <a:p>
            <a:pPr lvl="0" fontAlgn="base" hangingPunct="0"/>
            <a:r>
              <a:rPr lang="en-CA" sz="1200" kern="1200" dirty="0" smtClean="0">
                <a:solidFill>
                  <a:schemeClr val="tx1"/>
                </a:solidFill>
                <a:effectLst/>
                <a:latin typeface="Arial" charset="0"/>
                <a:ea typeface="+mn-ea"/>
                <a:cs typeface="Arial" charset="0"/>
              </a:rPr>
              <a:t>Ask participants how you could use Innovators and Early Adopters to benefit the other people in the community through your project</a:t>
            </a:r>
          </a:p>
          <a:p>
            <a:pPr lvl="0"/>
            <a:r>
              <a:rPr lang="en-CA" sz="1200" i="1" kern="1200" dirty="0" smtClean="0">
                <a:solidFill>
                  <a:schemeClr val="tx1"/>
                </a:solidFill>
                <a:effectLst/>
                <a:latin typeface="Arial" charset="0"/>
                <a:ea typeface="+mn-ea"/>
                <a:cs typeface="Arial" charset="0"/>
              </a:rPr>
              <a:t>Promote to those individuals, ask them to be a “Champion” for the cause, ask them to talk to others, ask them to demonstrate the product to others</a:t>
            </a:r>
            <a:endParaRPr lang="en-CA" sz="1200" kern="1200" dirty="0" smtClean="0">
              <a:solidFill>
                <a:schemeClr val="tx1"/>
              </a:solidFill>
              <a:effectLst/>
              <a:latin typeface="Arial" charset="0"/>
              <a:ea typeface="+mn-ea"/>
              <a:cs typeface="Arial" charset="0"/>
            </a:endParaRPr>
          </a:p>
          <a:p>
            <a:pPr eaLnBrk="1" hangingPunct="1"/>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CA"/>
          </a:p>
        </p:txBody>
      </p:sp>
      <p:sp>
        <p:nvSpPr>
          <p:cNvPr id="4" name="Rectangle 4"/>
          <p:cNvSpPr>
            <a:spLocks noGrp="1" noChangeArrowheads="1"/>
          </p:cNvSpPr>
          <p:nvPr>
            <p:ph type="dt" sz="half" idx="10"/>
          </p:nvPr>
        </p:nvSpPr>
        <p:spPr>
          <a:ln/>
        </p:spPr>
        <p:txBody>
          <a:bodyPr/>
          <a:lstStyle>
            <a:lvl1pPr>
              <a:defRPr/>
            </a:lvl1pPr>
          </a:lstStyle>
          <a:p>
            <a:pPr>
              <a:defRPr/>
            </a:pPr>
            <a:r>
              <a:rPr lang="en-US"/>
              <a:t>2010-06</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2008-01</a:t>
            </a:r>
          </a:p>
        </p:txBody>
      </p:sp>
      <p:sp>
        <p:nvSpPr>
          <p:cNvPr id="6" name="Rectangle 6"/>
          <p:cNvSpPr>
            <a:spLocks noGrp="1" noChangeArrowheads="1"/>
          </p:cNvSpPr>
          <p:nvPr>
            <p:ph type="sldNum" sz="quarter" idx="12"/>
          </p:nvPr>
        </p:nvSpPr>
        <p:spPr>
          <a:ln/>
        </p:spPr>
        <p:txBody>
          <a:bodyPr/>
          <a:lstStyle>
            <a:lvl1pPr>
              <a:defRPr/>
            </a:lvl1pPr>
          </a:lstStyle>
          <a:p>
            <a:pPr>
              <a:defRPr/>
            </a:pPr>
            <a:fld id="{076F6450-DAA7-43CF-BFAA-19FBCE2736E5}" type="slidenum">
              <a:rPr lang="en-US"/>
              <a:pPr>
                <a:defRPr/>
              </a:pPr>
              <a:t>‹#›</a:t>
            </a:fld>
            <a:endParaRPr lang="en-US"/>
          </a:p>
        </p:txBody>
      </p:sp>
    </p:spTree>
    <p:extLst>
      <p:ext uri="{BB962C8B-B14F-4D97-AF65-F5344CB8AC3E}">
        <p14:creationId xmlns:p14="http://schemas.microsoft.com/office/powerpoint/2010/main" val="133996208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a:ln/>
        </p:spPr>
        <p:txBody>
          <a:bodyPr/>
          <a:lstStyle>
            <a:lvl1pPr>
              <a:defRPr/>
            </a:lvl1pPr>
          </a:lstStyle>
          <a:p>
            <a:pPr>
              <a:defRPr/>
            </a:pPr>
            <a:r>
              <a:rPr lang="en-US"/>
              <a:t>2010-06</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2008-01</a:t>
            </a:r>
          </a:p>
        </p:txBody>
      </p:sp>
      <p:sp>
        <p:nvSpPr>
          <p:cNvPr id="6" name="Rectangle 6"/>
          <p:cNvSpPr>
            <a:spLocks noGrp="1" noChangeArrowheads="1"/>
          </p:cNvSpPr>
          <p:nvPr>
            <p:ph type="sldNum" sz="quarter" idx="12"/>
          </p:nvPr>
        </p:nvSpPr>
        <p:spPr>
          <a:ln/>
        </p:spPr>
        <p:txBody>
          <a:bodyPr/>
          <a:lstStyle>
            <a:lvl1pPr>
              <a:defRPr/>
            </a:lvl1pPr>
          </a:lstStyle>
          <a:p>
            <a:pPr>
              <a:defRPr/>
            </a:pPr>
            <a:fld id="{D07F27A0-2411-4A31-8D19-6C6200D8883B}" type="slidenum">
              <a:rPr lang="en-US"/>
              <a:pPr>
                <a:defRPr/>
              </a:pPr>
              <a:t>‹#›</a:t>
            </a:fld>
            <a:endParaRPr lang="en-US"/>
          </a:p>
        </p:txBody>
      </p:sp>
    </p:spTree>
    <p:extLst>
      <p:ext uri="{BB962C8B-B14F-4D97-AF65-F5344CB8AC3E}">
        <p14:creationId xmlns:p14="http://schemas.microsoft.com/office/powerpoint/2010/main" val="3510366726"/>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a:ln/>
        </p:spPr>
        <p:txBody>
          <a:bodyPr/>
          <a:lstStyle>
            <a:lvl1pPr>
              <a:defRPr/>
            </a:lvl1pPr>
          </a:lstStyle>
          <a:p>
            <a:pPr>
              <a:defRPr/>
            </a:pPr>
            <a:r>
              <a:rPr lang="en-US"/>
              <a:t>2010-06</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2008-01</a:t>
            </a:r>
          </a:p>
        </p:txBody>
      </p:sp>
      <p:sp>
        <p:nvSpPr>
          <p:cNvPr id="6" name="Rectangle 6"/>
          <p:cNvSpPr>
            <a:spLocks noGrp="1" noChangeArrowheads="1"/>
          </p:cNvSpPr>
          <p:nvPr>
            <p:ph type="sldNum" sz="quarter" idx="12"/>
          </p:nvPr>
        </p:nvSpPr>
        <p:spPr>
          <a:ln/>
        </p:spPr>
        <p:txBody>
          <a:bodyPr/>
          <a:lstStyle>
            <a:lvl1pPr>
              <a:defRPr/>
            </a:lvl1pPr>
          </a:lstStyle>
          <a:p>
            <a:pPr>
              <a:defRPr/>
            </a:pPr>
            <a:fld id="{BC3FC274-2F56-406B-B050-EBD4ECE8DEA9}" type="slidenum">
              <a:rPr lang="en-US"/>
              <a:pPr>
                <a:defRPr/>
              </a:pPr>
              <a:t>‹#›</a:t>
            </a:fld>
            <a:endParaRPr lang="en-US"/>
          </a:p>
        </p:txBody>
      </p:sp>
    </p:spTree>
    <p:extLst>
      <p:ext uri="{BB962C8B-B14F-4D97-AF65-F5344CB8AC3E}">
        <p14:creationId xmlns:p14="http://schemas.microsoft.com/office/powerpoint/2010/main" val="4102337350"/>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CA"/>
          </a:p>
        </p:txBody>
      </p:sp>
      <p:sp>
        <p:nvSpPr>
          <p:cNvPr id="3" name="Table Placeholder 2"/>
          <p:cNvSpPr>
            <a:spLocks noGrp="1"/>
          </p:cNvSpPr>
          <p:nvPr>
            <p:ph type="tbl" idx="1"/>
          </p:nvPr>
        </p:nvSpPr>
        <p:spPr>
          <a:xfrm>
            <a:off x="457200" y="1600200"/>
            <a:ext cx="8229600" cy="4525963"/>
          </a:xfrm>
        </p:spPr>
        <p:txBody>
          <a:bodyPr/>
          <a:lstStyle/>
          <a:p>
            <a:pPr lvl="0"/>
            <a:endParaRPr lang="en-CA"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a:t>2010-06</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2008-01</a:t>
            </a:r>
          </a:p>
        </p:txBody>
      </p:sp>
      <p:sp>
        <p:nvSpPr>
          <p:cNvPr id="6" name="Rectangle 6"/>
          <p:cNvSpPr>
            <a:spLocks noGrp="1" noChangeArrowheads="1"/>
          </p:cNvSpPr>
          <p:nvPr>
            <p:ph type="sldNum" sz="quarter" idx="12"/>
          </p:nvPr>
        </p:nvSpPr>
        <p:spPr>
          <a:ln/>
        </p:spPr>
        <p:txBody>
          <a:bodyPr/>
          <a:lstStyle>
            <a:lvl1pPr>
              <a:defRPr/>
            </a:lvl1pPr>
          </a:lstStyle>
          <a:p>
            <a:pPr>
              <a:defRPr/>
            </a:pPr>
            <a:fld id="{5A59E8A3-AA35-486E-8B9E-0FA9AB16F562}" type="slidenum">
              <a:rPr lang="en-US"/>
              <a:pPr>
                <a:defRPr/>
              </a:pPr>
              <a:t>‹#›</a:t>
            </a:fld>
            <a:endParaRPr lang="en-US"/>
          </a:p>
        </p:txBody>
      </p:sp>
    </p:spTree>
    <p:extLst>
      <p:ext uri="{BB962C8B-B14F-4D97-AF65-F5344CB8AC3E}">
        <p14:creationId xmlns:p14="http://schemas.microsoft.com/office/powerpoint/2010/main" val="140623324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a:ln/>
        </p:spPr>
        <p:txBody>
          <a:bodyPr/>
          <a:lstStyle>
            <a:lvl1pPr>
              <a:defRPr/>
            </a:lvl1pPr>
          </a:lstStyle>
          <a:p>
            <a:pPr>
              <a:defRPr/>
            </a:pPr>
            <a:r>
              <a:rPr lang="en-US"/>
              <a:t>2010-06</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2008-01</a:t>
            </a:r>
          </a:p>
        </p:txBody>
      </p:sp>
      <p:sp>
        <p:nvSpPr>
          <p:cNvPr id="6" name="Rectangle 6"/>
          <p:cNvSpPr>
            <a:spLocks noGrp="1" noChangeArrowheads="1"/>
          </p:cNvSpPr>
          <p:nvPr>
            <p:ph type="sldNum" sz="quarter" idx="12"/>
          </p:nvPr>
        </p:nvSpPr>
        <p:spPr>
          <a:ln/>
        </p:spPr>
        <p:txBody>
          <a:bodyPr/>
          <a:lstStyle>
            <a:lvl1pPr>
              <a:defRPr/>
            </a:lvl1pPr>
          </a:lstStyle>
          <a:p>
            <a:pPr>
              <a:defRPr/>
            </a:pPr>
            <a:fld id="{2000D7BC-B9FC-45B9-828C-2BD9574641D8}" type="slidenum">
              <a:rPr lang="en-US"/>
              <a:pPr>
                <a:defRPr/>
              </a:pPr>
              <a:t>‹#›</a:t>
            </a:fld>
            <a:endParaRPr lang="en-US"/>
          </a:p>
        </p:txBody>
      </p:sp>
    </p:spTree>
    <p:extLst>
      <p:ext uri="{BB962C8B-B14F-4D97-AF65-F5344CB8AC3E}">
        <p14:creationId xmlns:p14="http://schemas.microsoft.com/office/powerpoint/2010/main" val="11202876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2010-06</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2008-01</a:t>
            </a:r>
          </a:p>
        </p:txBody>
      </p:sp>
      <p:sp>
        <p:nvSpPr>
          <p:cNvPr id="6" name="Rectangle 6"/>
          <p:cNvSpPr>
            <a:spLocks noGrp="1" noChangeArrowheads="1"/>
          </p:cNvSpPr>
          <p:nvPr>
            <p:ph type="sldNum" sz="quarter" idx="12"/>
          </p:nvPr>
        </p:nvSpPr>
        <p:spPr>
          <a:ln/>
        </p:spPr>
        <p:txBody>
          <a:bodyPr/>
          <a:lstStyle>
            <a:lvl1pPr>
              <a:defRPr/>
            </a:lvl1pPr>
          </a:lstStyle>
          <a:p>
            <a:pPr>
              <a:defRPr/>
            </a:pPr>
            <a:fld id="{327049DD-E439-437F-9B18-9F43BB007301}" type="slidenum">
              <a:rPr lang="en-US"/>
              <a:pPr>
                <a:defRPr/>
              </a:pPr>
              <a:t>‹#›</a:t>
            </a:fld>
            <a:endParaRPr lang="en-US"/>
          </a:p>
        </p:txBody>
      </p:sp>
    </p:spTree>
    <p:extLst>
      <p:ext uri="{BB962C8B-B14F-4D97-AF65-F5344CB8AC3E}">
        <p14:creationId xmlns:p14="http://schemas.microsoft.com/office/powerpoint/2010/main" val="34002359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Rectangle 4"/>
          <p:cNvSpPr>
            <a:spLocks noGrp="1" noChangeArrowheads="1"/>
          </p:cNvSpPr>
          <p:nvPr>
            <p:ph type="dt" sz="half" idx="10"/>
          </p:nvPr>
        </p:nvSpPr>
        <p:spPr>
          <a:ln/>
        </p:spPr>
        <p:txBody>
          <a:bodyPr/>
          <a:lstStyle>
            <a:lvl1pPr>
              <a:defRPr/>
            </a:lvl1pPr>
          </a:lstStyle>
          <a:p>
            <a:pPr>
              <a:defRPr/>
            </a:pPr>
            <a:r>
              <a:rPr lang="en-US"/>
              <a:t>2010-06</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2008-01</a:t>
            </a:r>
          </a:p>
        </p:txBody>
      </p:sp>
      <p:sp>
        <p:nvSpPr>
          <p:cNvPr id="7" name="Rectangle 6"/>
          <p:cNvSpPr>
            <a:spLocks noGrp="1" noChangeArrowheads="1"/>
          </p:cNvSpPr>
          <p:nvPr>
            <p:ph type="sldNum" sz="quarter" idx="12"/>
          </p:nvPr>
        </p:nvSpPr>
        <p:spPr>
          <a:ln/>
        </p:spPr>
        <p:txBody>
          <a:bodyPr/>
          <a:lstStyle>
            <a:lvl1pPr>
              <a:defRPr/>
            </a:lvl1pPr>
          </a:lstStyle>
          <a:p>
            <a:pPr>
              <a:defRPr/>
            </a:pPr>
            <a:fld id="{3C012020-2684-41FA-B7D4-2D9AE0685A90}" type="slidenum">
              <a:rPr lang="en-US"/>
              <a:pPr>
                <a:defRPr/>
              </a:pPr>
              <a:t>‹#›</a:t>
            </a:fld>
            <a:endParaRPr lang="en-US"/>
          </a:p>
        </p:txBody>
      </p:sp>
    </p:spTree>
    <p:extLst>
      <p:ext uri="{BB962C8B-B14F-4D97-AF65-F5344CB8AC3E}">
        <p14:creationId xmlns:p14="http://schemas.microsoft.com/office/powerpoint/2010/main" val="18569299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Rectangle 4"/>
          <p:cNvSpPr>
            <a:spLocks noGrp="1" noChangeArrowheads="1"/>
          </p:cNvSpPr>
          <p:nvPr>
            <p:ph type="dt" sz="half" idx="10"/>
          </p:nvPr>
        </p:nvSpPr>
        <p:spPr>
          <a:ln/>
        </p:spPr>
        <p:txBody>
          <a:bodyPr/>
          <a:lstStyle>
            <a:lvl1pPr>
              <a:defRPr/>
            </a:lvl1pPr>
          </a:lstStyle>
          <a:p>
            <a:pPr>
              <a:defRPr/>
            </a:pPr>
            <a:r>
              <a:rPr lang="en-US"/>
              <a:t>2010-06</a:t>
            </a:r>
          </a:p>
        </p:txBody>
      </p:sp>
      <p:sp>
        <p:nvSpPr>
          <p:cNvPr id="8" name="Rectangle 5"/>
          <p:cNvSpPr>
            <a:spLocks noGrp="1" noChangeArrowheads="1"/>
          </p:cNvSpPr>
          <p:nvPr>
            <p:ph type="ftr" sz="quarter" idx="11"/>
          </p:nvPr>
        </p:nvSpPr>
        <p:spPr>
          <a:ln/>
        </p:spPr>
        <p:txBody>
          <a:bodyPr/>
          <a:lstStyle>
            <a:lvl1pPr>
              <a:defRPr/>
            </a:lvl1pPr>
          </a:lstStyle>
          <a:p>
            <a:pPr>
              <a:defRPr/>
            </a:pPr>
            <a:r>
              <a:rPr lang="en-US"/>
              <a:t>2008-01</a:t>
            </a:r>
          </a:p>
        </p:txBody>
      </p:sp>
      <p:sp>
        <p:nvSpPr>
          <p:cNvPr id="9" name="Rectangle 6"/>
          <p:cNvSpPr>
            <a:spLocks noGrp="1" noChangeArrowheads="1"/>
          </p:cNvSpPr>
          <p:nvPr>
            <p:ph type="sldNum" sz="quarter" idx="12"/>
          </p:nvPr>
        </p:nvSpPr>
        <p:spPr>
          <a:ln/>
        </p:spPr>
        <p:txBody>
          <a:bodyPr/>
          <a:lstStyle>
            <a:lvl1pPr>
              <a:defRPr/>
            </a:lvl1pPr>
          </a:lstStyle>
          <a:p>
            <a:pPr>
              <a:defRPr/>
            </a:pPr>
            <a:fld id="{EBB15292-6205-4D51-B244-49BC19EE85C7}" type="slidenum">
              <a:rPr lang="en-US"/>
              <a:pPr>
                <a:defRPr/>
              </a:pPr>
              <a:t>‹#›</a:t>
            </a:fld>
            <a:endParaRPr lang="en-US"/>
          </a:p>
        </p:txBody>
      </p:sp>
    </p:spTree>
    <p:extLst>
      <p:ext uri="{BB962C8B-B14F-4D97-AF65-F5344CB8AC3E}">
        <p14:creationId xmlns:p14="http://schemas.microsoft.com/office/powerpoint/2010/main" val="476914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Rectangle 4"/>
          <p:cNvSpPr>
            <a:spLocks noGrp="1" noChangeArrowheads="1"/>
          </p:cNvSpPr>
          <p:nvPr>
            <p:ph type="dt" sz="half" idx="10"/>
          </p:nvPr>
        </p:nvSpPr>
        <p:spPr>
          <a:ln/>
        </p:spPr>
        <p:txBody>
          <a:bodyPr/>
          <a:lstStyle>
            <a:lvl1pPr>
              <a:defRPr/>
            </a:lvl1pPr>
          </a:lstStyle>
          <a:p>
            <a:pPr>
              <a:defRPr/>
            </a:pPr>
            <a:r>
              <a:rPr lang="en-US"/>
              <a:t>2010-06</a:t>
            </a:r>
          </a:p>
        </p:txBody>
      </p:sp>
      <p:sp>
        <p:nvSpPr>
          <p:cNvPr id="4" name="Rectangle 5"/>
          <p:cNvSpPr>
            <a:spLocks noGrp="1" noChangeArrowheads="1"/>
          </p:cNvSpPr>
          <p:nvPr>
            <p:ph type="ftr" sz="quarter" idx="11"/>
          </p:nvPr>
        </p:nvSpPr>
        <p:spPr>
          <a:ln/>
        </p:spPr>
        <p:txBody>
          <a:bodyPr/>
          <a:lstStyle>
            <a:lvl1pPr>
              <a:defRPr/>
            </a:lvl1pPr>
          </a:lstStyle>
          <a:p>
            <a:pPr>
              <a:defRPr/>
            </a:pPr>
            <a:r>
              <a:rPr lang="en-US"/>
              <a:t>2008-01</a:t>
            </a:r>
          </a:p>
        </p:txBody>
      </p:sp>
      <p:sp>
        <p:nvSpPr>
          <p:cNvPr id="5" name="Rectangle 6"/>
          <p:cNvSpPr>
            <a:spLocks noGrp="1" noChangeArrowheads="1"/>
          </p:cNvSpPr>
          <p:nvPr>
            <p:ph type="sldNum" sz="quarter" idx="12"/>
          </p:nvPr>
        </p:nvSpPr>
        <p:spPr>
          <a:ln/>
        </p:spPr>
        <p:txBody>
          <a:bodyPr/>
          <a:lstStyle>
            <a:lvl1pPr>
              <a:defRPr/>
            </a:lvl1pPr>
          </a:lstStyle>
          <a:p>
            <a:pPr>
              <a:defRPr/>
            </a:pPr>
            <a:fld id="{FD716E86-33F9-484C-8F17-BB00509C5729}" type="slidenum">
              <a:rPr lang="en-US"/>
              <a:pPr>
                <a:defRPr/>
              </a:pPr>
              <a:t>‹#›</a:t>
            </a:fld>
            <a:endParaRPr lang="en-US"/>
          </a:p>
        </p:txBody>
      </p:sp>
    </p:spTree>
    <p:extLst>
      <p:ext uri="{BB962C8B-B14F-4D97-AF65-F5344CB8AC3E}">
        <p14:creationId xmlns:p14="http://schemas.microsoft.com/office/powerpoint/2010/main" val="40533476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a:t>2010-06</a:t>
            </a:r>
          </a:p>
        </p:txBody>
      </p:sp>
      <p:sp>
        <p:nvSpPr>
          <p:cNvPr id="3" name="Rectangle 5"/>
          <p:cNvSpPr>
            <a:spLocks noGrp="1" noChangeArrowheads="1"/>
          </p:cNvSpPr>
          <p:nvPr>
            <p:ph type="ftr" sz="quarter" idx="11"/>
          </p:nvPr>
        </p:nvSpPr>
        <p:spPr>
          <a:ln/>
        </p:spPr>
        <p:txBody>
          <a:bodyPr/>
          <a:lstStyle>
            <a:lvl1pPr>
              <a:defRPr/>
            </a:lvl1pPr>
          </a:lstStyle>
          <a:p>
            <a:pPr>
              <a:defRPr/>
            </a:pPr>
            <a:r>
              <a:rPr lang="en-US"/>
              <a:t>2008-01</a:t>
            </a:r>
          </a:p>
        </p:txBody>
      </p:sp>
      <p:sp>
        <p:nvSpPr>
          <p:cNvPr id="4" name="Rectangle 6"/>
          <p:cNvSpPr>
            <a:spLocks noGrp="1" noChangeArrowheads="1"/>
          </p:cNvSpPr>
          <p:nvPr>
            <p:ph type="sldNum" sz="quarter" idx="12"/>
          </p:nvPr>
        </p:nvSpPr>
        <p:spPr>
          <a:ln/>
        </p:spPr>
        <p:txBody>
          <a:bodyPr/>
          <a:lstStyle>
            <a:lvl1pPr>
              <a:defRPr/>
            </a:lvl1pPr>
          </a:lstStyle>
          <a:p>
            <a:pPr>
              <a:defRPr/>
            </a:pPr>
            <a:fld id="{10489E64-0A2A-43FF-80C7-8F0A9D8A25A6}" type="slidenum">
              <a:rPr lang="en-US"/>
              <a:pPr>
                <a:defRPr/>
              </a:pPr>
              <a:t>‹#›</a:t>
            </a:fld>
            <a:endParaRPr lang="en-US"/>
          </a:p>
        </p:txBody>
      </p:sp>
    </p:spTree>
    <p:extLst>
      <p:ext uri="{BB962C8B-B14F-4D97-AF65-F5344CB8AC3E}">
        <p14:creationId xmlns:p14="http://schemas.microsoft.com/office/powerpoint/2010/main" val="2248010982"/>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2010-06</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2008-01</a:t>
            </a:r>
          </a:p>
        </p:txBody>
      </p:sp>
      <p:sp>
        <p:nvSpPr>
          <p:cNvPr id="7" name="Rectangle 6"/>
          <p:cNvSpPr>
            <a:spLocks noGrp="1" noChangeArrowheads="1"/>
          </p:cNvSpPr>
          <p:nvPr>
            <p:ph type="sldNum" sz="quarter" idx="12"/>
          </p:nvPr>
        </p:nvSpPr>
        <p:spPr>
          <a:ln/>
        </p:spPr>
        <p:txBody>
          <a:bodyPr/>
          <a:lstStyle>
            <a:lvl1pPr>
              <a:defRPr/>
            </a:lvl1pPr>
          </a:lstStyle>
          <a:p>
            <a:pPr>
              <a:defRPr/>
            </a:pPr>
            <a:fld id="{CA21D49D-C613-47FA-A420-C60F16F50842}" type="slidenum">
              <a:rPr lang="en-US"/>
              <a:pPr>
                <a:defRPr/>
              </a:pPr>
              <a:t>‹#›</a:t>
            </a:fld>
            <a:endParaRPr lang="en-US"/>
          </a:p>
        </p:txBody>
      </p:sp>
    </p:spTree>
    <p:extLst>
      <p:ext uri="{BB962C8B-B14F-4D97-AF65-F5344CB8AC3E}">
        <p14:creationId xmlns:p14="http://schemas.microsoft.com/office/powerpoint/2010/main" val="1871237026"/>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2010-06</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2008-01</a:t>
            </a:r>
          </a:p>
        </p:txBody>
      </p:sp>
      <p:sp>
        <p:nvSpPr>
          <p:cNvPr id="7" name="Rectangle 6"/>
          <p:cNvSpPr>
            <a:spLocks noGrp="1" noChangeArrowheads="1"/>
          </p:cNvSpPr>
          <p:nvPr>
            <p:ph type="sldNum" sz="quarter" idx="12"/>
          </p:nvPr>
        </p:nvSpPr>
        <p:spPr>
          <a:ln/>
        </p:spPr>
        <p:txBody>
          <a:bodyPr/>
          <a:lstStyle>
            <a:lvl1pPr>
              <a:defRPr/>
            </a:lvl1pPr>
          </a:lstStyle>
          <a:p>
            <a:pPr>
              <a:defRPr/>
            </a:pPr>
            <a:fld id="{9A16007D-9716-47C4-A95B-7C5B55FCB280}" type="slidenum">
              <a:rPr lang="en-US"/>
              <a:pPr>
                <a:defRPr/>
              </a:pPr>
              <a:t>‹#›</a:t>
            </a:fld>
            <a:endParaRPr lang="en-US"/>
          </a:p>
        </p:txBody>
      </p:sp>
    </p:spTree>
    <p:extLst>
      <p:ext uri="{BB962C8B-B14F-4D97-AF65-F5344CB8AC3E}">
        <p14:creationId xmlns:p14="http://schemas.microsoft.com/office/powerpoint/2010/main" val="394968849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smtClean="0"/>
            </a:lvl1pPr>
          </a:lstStyle>
          <a:p>
            <a:pPr>
              <a:defRPr/>
            </a:pPr>
            <a:r>
              <a:rPr lang="en-US"/>
              <a:t>2010-06</a:t>
            </a: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smtClean="0"/>
            </a:lvl1pPr>
          </a:lstStyle>
          <a:p>
            <a:pPr>
              <a:defRPr/>
            </a:pPr>
            <a:r>
              <a:rPr lang="en-US"/>
              <a:t>2008-01</a:t>
            </a: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smtClean="0"/>
            </a:lvl1pPr>
          </a:lstStyle>
          <a:p>
            <a:pPr>
              <a:defRPr/>
            </a:pPr>
            <a:fld id="{9E80B005-A3AB-4661-A1F7-07C42C61F21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iming>
    <p:tnLst>
      <p:par>
        <p:cTn id="1" dur="indefinite" restart="never" nodeType="tmRoot"/>
      </p:par>
    </p:tnLst>
  </p:timing>
  <p:hf hdr="0" ftr="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cawst.org/" TargetMode="External"/><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9.xml"/><Relationship Id="rId1" Type="http://schemas.openxmlformats.org/officeDocument/2006/relationships/slideLayout" Target="../slideLayouts/slideLayout6.xml"/><Relationship Id="rId4" Type="http://schemas.openxmlformats.org/officeDocument/2006/relationships/image" Target="../media/image5.jpeg"/></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www.cawst.org/resources"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AWST_2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47950" y="11377"/>
            <a:ext cx="3848100" cy="1109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p:cNvSpPr txBox="1"/>
          <p:nvPr/>
        </p:nvSpPr>
        <p:spPr>
          <a:xfrm>
            <a:off x="671264" y="677882"/>
            <a:ext cx="8077200" cy="6093976"/>
          </a:xfrm>
          <a:prstGeom prst="rect">
            <a:avLst/>
          </a:prstGeom>
          <a:noFill/>
        </p:spPr>
        <p:txBody>
          <a:bodyPr wrap="square" rtlCol="0">
            <a:spAutoFit/>
          </a:bodyPr>
          <a:lstStyle/>
          <a:p>
            <a:endParaRPr lang="en-US" sz="1100" dirty="0"/>
          </a:p>
          <a:p>
            <a:pPr algn="ctr">
              <a:tabLst>
                <a:tab pos="1196975" algn="l"/>
              </a:tabLst>
            </a:pPr>
            <a:r>
              <a:rPr lang="en-US" sz="1100" dirty="0"/>
              <a:t>12, 2916 – 5</a:t>
            </a:r>
            <a:r>
              <a:rPr lang="en-US" sz="1100" baseline="30000" dirty="0"/>
              <a:t>th</a:t>
            </a:r>
            <a:r>
              <a:rPr lang="en-US" sz="1100" dirty="0"/>
              <a:t> Avenue</a:t>
            </a:r>
          </a:p>
          <a:p>
            <a:pPr algn="ctr">
              <a:tabLst>
                <a:tab pos="1196975" algn="l"/>
              </a:tabLst>
            </a:pPr>
            <a:r>
              <a:rPr lang="en-US" sz="1100" dirty="0" smtClean="0"/>
              <a:t>Calgary, Alberta, T2A 6K4, Canada</a:t>
            </a:r>
          </a:p>
          <a:p>
            <a:pPr algn="ctr">
              <a:tabLst>
                <a:tab pos="1196975" algn="l"/>
              </a:tabLst>
            </a:pPr>
            <a:r>
              <a:rPr lang="fr-FR" sz="1100" dirty="0" smtClean="0"/>
              <a:t>Phone: + 1 (403) 243-3285, Fax: + 1 (403) 243-6199</a:t>
            </a:r>
            <a:endParaRPr lang="en-US" sz="1100" dirty="0" smtClean="0"/>
          </a:p>
          <a:p>
            <a:pPr algn="ctr">
              <a:tabLst>
                <a:tab pos="1196975" algn="l"/>
              </a:tabLst>
            </a:pPr>
            <a:r>
              <a:rPr lang="fr-FR" sz="1100" dirty="0" smtClean="0"/>
              <a:t>E-mail: cawst@cawst.org, </a:t>
            </a:r>
            <a:r>
              <a:rPr lang="en-US" sz="1100" dirty="0" smtClean="0"/>
              <a:t>Website: </a:t>
            </a:r>
            <a:r>
              <a:rPr lang="en-US" sz="1100" dirty="0" smtClean="0">
                <a:hlinkClick r:id="rId3"/>
              </a:rPr>
              <a:t>www.cawst.org</a:t>
            </a:r>
            <a:endParaRPr lang="en-US" sz="1100" dirty="0" smtClean="0"/>
          </a:p>
          <a:p>
            <a:pPr algn="ctr">
              <a:tabLst>
                <a:tab pos="1196975" algn="l"/>
              </a:tabLst>
            </a:pPr>
            <a:endParaRPr lang="en-US" sz="1100" dirty="0"/>
          </a:p>
          <a:p>
            <a:r>
              <a:rPr lang="en-US" sz="900" dirty="0"/>
              <a:t>CAWST, the Centre for Affordable Water and Sanitation Technology, is a nonprofit organization that provides training and consulting to organizations working directly with populations in developing countries who lack access to clean water and basic sanitation.</a:t>
            </a:r>
          </a:p>
          <a:p>
            <a:r>
              <a:rPr lang="en-US" sz="900" dirty="0"/>
              <a:t> </a:t>
            </a:r>
          </a:p>
          <a:p>
            <a:r>
              <a:rPr lang="en-US" sz="900" dirty="0"/>
              <a:t>One of CAWST’s core strategies is to make knowledge about water common knowledge. This is achieved, in part, by developing and freely distributing education materials with the intent of increasing the availability of information to those who need it most.</a:t>
            </a:r>
          </a:p>
          <a:p>
            <a:r>
              <a:rPr lang="en-US" sz="900" dirty="0"/>
              <a:t> </a:t>
            </a:r>
          </a:p>
          <a:p>
            <a:r>
              <a:rPr lang="en-US" sz="900" dirty="0"/>
              <a:t>This document is open content and licensed under the Creative Commons Attribution Works 3.0 </a:t>
            </a:r>
            <a:r>
              <a:rPr lang="en-US" sz="900" dirty="0" err="1"/>
              <a:t>Unported</a:t>
            </a:r>
            <a:r>
              <a:rPr lang="en-US" sz="900" dirty="0"/>
              <a:t> License. To view a copy of this license, visit http://creativecommons.org/licenses/by/3.0 or send a letter to Creative Commons, 171 Second Street, Suite 300, San Francisco, California 94105, USA. </a:t>
            </a:r>
          </a:p>
          <a:p>
            <a:r>
              <a:rPr lang="en-US" sz="900" dirty="0"/>
              <a:t> </a:t>
            </a:r>
          </a:p>
          <a:p>
            <a:r>
              <a:rPr lang="en-US" sz="900" dirty="0" smtClean="0"/>
              <a:t>		You </a:t>
            </a:r>
            <a:r>
              <a:rPr lang="en-US" sz="900" dirty="0"/>
              <a:t>are free to:</a:t>
            </a:r>
          </a:p>
          <a:p>
            <a:pPr marL="2000250" lvl="4" indent="-171450">
              <a:buFont typeface="Arial" pitchFamily="34" charset="0"/>
              <a:buChar char="•"/>
            </a:pPr>
            <a:r>
              <a:rPr lang="en-US" sz="900" dirty="0"/>
              <a:t>Share – to copy, distribute and transmit this document</a:t>
            </a:r>
          </a:p>
          <a:p>
            <a:pPr marL="2000250" lvl="4" indent="-171450">
              <a:buFont typeface="Arial" pitchFamily="34" charset="0"/>
              <a:buChar char="•"/>
            </a:pPr>
            <a:r>
              <a:rPr lang="en-US" sz="900" dirty="0"/>
              <a:t>Remix – to adapt this document</a:t>
            </a:r>
          </a:p>
          <a:p>
            <a:r>
              <a:rPr lang="en-US" sz="900" dirty="0"/>
              <a:t> </a:t>
            </a:r>
          </a:p>
          <a:p>
            <a:r>
              <a:rPr lang="en-US" sz="900" dirty="0" smtClean="0"/>
              <a:t>		Under </a:t>
            </a:r>
            <a:r>
              <a:rPr lang="en-US" sz="900" dirty="0"/>
              <a:t>the following conditions:</a:t>
            </a:r>
          </a:p>
          <a:p>
            <a:pPr marL="2000250" lvl="4" indent="-171450">
              <a:buFont typeface="Arial" pitchFamily="34" charset="0"/>
              <a:buChar char="•"/>
            </a:pPr>
            <a:r>
              <a:rPr lang="en-US" sz="900" dirty="0" smtClean="0"/>
              <a:t>Attribution</a:t>
            </a:r>
            <a:r>
              <a:rPr lang="en-US" sz="900" dirty="0"/>
              <a:t>. You must give credit to CAWST as the original source of the document. Please include our website:  www.cawst.org</a:t>
            </a:r>
          </a:p>
          <a:p>
            <a:pPr algn="ctr">
              <a:tabLst>
                <a:tab pos="1196975" algn="l"/>
              </a:tabLst>
            </a:pPr>
            <a:endParaRPr lang="en-US" sz="900" dirty="0" smtClean="0"/>
          </a:p>
          <a:p>
            <a:pPr>
              <a:tabLst>
                <a:tab pos="1196975" algn="l"/>
              </a:tabLst>
            </a:pPr>
            <a:r>
              <a:rPr lang="en-US" sz="900" dirty="0"/>
              <a:t>CAWST will produce updated versions of this document periodically. For this reason, we do not recommend hosting this document to download from your website</a:t>
            </a:r>
            <a:r>
              <a:rPr lang="en-US" sz="900" dirty="0" smtClean="0"/>
              <a:t>.</a:t>
            </a:r>
          </a:p>
          <a:p>
            <a:pPr>
              <a:tabLst>
                <a:tab pos="1196975" algn="l"/>
              </a:tabLst>
            </a:pPr>
            <a:endParaRPr lang="en-US" sz="900" dirty="0"/>
          </a:p>
          <a:p>
            <a:pPr>
              <a:tabLst>
                <a:tab pos="1196975" algn="l"/>
              </a:tabLst>
            </a:pPr>
            <a:endParaRPr lang="en-US" sz="900" dirty="0" smtClean="0"/>
          </a:p>
          <a:p>
            <a:pPr>
              <a:tabLst>
                <a:tab pos="1196975" algn="l"/>
              </a:tabLst>
            </a:pPr>
            <a:endParaRPr lang="en-US" sz="900" dirty="0"/>
          </a:p>
          <a:p>
            <a:pPr>
              <a:tabLst>
                <a:tab pos="1196975" algn="l"/>
              </a:tabLst>
            </a:pPr>
            <a:endParaRPr lang="en-US" sz="900" dirty="0" smtClean="0"/>
          </a:p>
          <a:p>
            <a:pPr>
              <a:tabLst>
                <a:tab pos="1196975" algn="l"/>
              </a:tabLst>
            </a:pPr>
            <a:endParaRPr lang="en-US" sz="900" dirty="0"/>
          </a:p>
          <a:p>
            <a:pPr>
              <a:tabLst>
                <a:tab pos="1196975" algn="l"/>
              </a:tabLst>
            </a:pPr>
            <a:endParaRPr lang="en-US" sz="900" dirty="0" smtClean="0"/>
          </a:p>
          <a:p>
            <a:pPr>
              <a:tabLst>
                <a:tab pos="1196975" algn="l"/>
              </a:tabLst>
            </a:pPr>
            <a:endParaRPr lang="en-US" sz="900" dirty="0"/>
          </a:p>
          <a:p>
            <a:pPr>
              <a:tabLst>
                <a:tab pos="1196975" algn="l"/>
              </a:tabLst>
            </a:pPr>
            <a:endParaRPr lang="en-US" sz="900" dirty="0" smtClean="0"/>
          </a:p>
          <a:p>
            <a:pPr>
              <a:tabLst>
                <a:tab pos="1196975" algn="l"/>
              </a:tabLst>
            </a:pPr>
            <a:endParaRPr lang="en-US" sz="900" dirty="0"/>
          </a:p>
          <a:p>
            <a:pPr>
              <a:tabLst>
                <a:tab pos="1196975" algn="l"/>
              </a:tabLst>
            </a:pPr>
            <a:endParaRPr lang="en-US" sz="900" dirty="0" smtClean="0"/>
          </a:p>
          <a:p>
            <a:pPr>
              <a:tabLst>
                <a:tab pos="1196975" algn="l"/>
              </a:tabLst>
            </a:pPr>
            <a:endParaRPr lang="en-US" sz="900" dirty="0"/>
          </a:p>
          <a:p>
            <a:pPr>
              <a:tabLst>
                <a:tab pos="1196975" algn="l"/>
              </a:tabLst>
            </a:pPr>
            <a:endParaRPr lang="en-US" sz="900" dirty="0" smtClean="0"/>
          </a:p>
          <a:p>
            <a:pPr>
              <a:tabLst>
                <a:tab pos="1196975" algn="l"/>
              </a:tabLst>
            </a:pPr>
            <a:endParaRPr lang="en-US" sz="900" dirty="0"/>
          </a:p>
          <a:p>
            <a:pPr>
              <a:tabLst>
                <a:tab pos="1196975" algn="l"/>
              </a:tabLst>
            </a:pPr>
            <a:endParaRPr lang="en-US" sz="900" dirty="0" smtClean="0"/>
          </a:p>
          <a:p>
            <a:pPr>
              <a:tabLst>
                <a:tab pos="1196975" algn="l"/>
              </a:tabLst>
            </a:pPr>
            <a:endParaRPr lang="en-US" sz="900" dirty="0"/>
          </a:p>
          <a:p>
            <a:r>
              <a:rPr lang="en-US" sz="900" b="1" dirty="0"/>
              <a:t> </a:t>
            </a:r>
            <a:r>
              <a:rPr lang="en-US" sz="900" dirty="0"/>
              <a:t>CAWST and its directors, employees, contractors, and volunteers do not assume any responsibility for and make no warranty with respect to the results that may be obtained from the use of the information provided</a:t>
            </a:r>
            <a:r>
              <a:rPr lang="en-US" sz="900" dirty="0" smtClean="0"/>
              <a:t>.</a:t>
            </a:r>
            <a:endParaRPr lang="en-US" sz="900" dirty="0"/>
          </a:p>
        </p:txBody>
      </p:sp>
      <p:pic>
        <p:nvPicPr>
          <p:cNvPr id="5" name="Picture 4"/>
          <p:cNvPicPr/>
          <p:nvPr/>
        </p:nvPicPr>
        <p:blipFill>
          <a:blip r:embed="rId4" cstate="print">
            <a:extLst>
              <a:ext uri="{28A0092B-C50C-407E-A947-70E740481C1C}">
                <a14:useLocalDpi xmlns:a14="http://schemas.microsoft.com/office/drawing/2010/main" val="0"/>
              </a:ext>
            </a:extLst>
          </a:blip>
          <a:stretch>
            <a:fillRect/>
          </a:stretch>
        </p:blipFill>
        <p:spPr>
          <a:xfrm>
            <a:off x="1171092" y="3111252"/>
            <a:ext cx="1080120" cy="288032"/>
          </a:xfrm>
          <a:prstGeom prst="rect">
            <a:avLst/>
          </a:prstGeom>
        </p:spPr>
      </p:pic>
      <p:pic>
        <p:nvPicPr>
          <p:cNvPr id="6" name="Picture 5"/>
          <p:cNvPicPr/>
          <p:nvPr/>
        </p:nvPicPr>
        <p:blipFill>
          <a:blip r:embed="rId5" cstate="print">
            <a:extLst>
              <a:ext uri="{28A0092B-C50C-407E-A947-70E740481C1C}">
                <a14:useLocalDpi xmlns:a14="http://schemas.microsoft.com/office/drawing/2010/main" val="0"/>
              </a:ext>
            </a:extLst>
          </a:blip>
          <a:stretch>
            <a:fillRect/>
          </a:stretch>
        </p:blipFill>
        <p:spPr>
          <a:xfrm>
            <a:off x="1243100" y="3544850"/>
            <a:ext cx="936104" cy="360040"/>
          </a:xfrm>
          <a:prstGeom prst="rect">
            <a:avLst/>
          </a:prstGeom>
        </p:spPr>
      </p:pic>
      <p:sp>
        <p:nvSpPr>
          <p:cNvPr id="3" name="TextBox 2"/>
          <p:cNvSpPr txBox="1"/>
          <p:nvPr/>
        </p:nvSpPr>
        <p:spPr>
          <a:xfrm>
            <a:off x="2045568" y="4305137"/>
            <a:ext cx="5328592" cy="1892826"/>
          </a:xfrm>
          <a:prstGeom prst="rect">
            <a:avLst/>
          </a:prstGeom>
          <a:noFill/>
          <a:ln w="15875">
            <a:solidFill>
              <a:schemeClr val="tx1"/>
            </a:solidFill>
          </a:ln>
        </p:spPr>
        <p:txBody>
          <a:bodyPr wrap="square" rtlCol="0">
            <a:spAutoFit/>
          </a:bodyPr>
          <a:lstStyle/>
          <a:p>
            <a:r>
              <a:rPr lang="en-US" b="1" dirty="0"/>
              <a:t> </a:t>
            </a:r>
            <a:r>
              <a:rPr lang="en-US" sz="1100" b="1" dirty="0" smtClean="0"/>
              <a:t>			Stay </a:t>
            </a:r>
            <a:r>
              <a:rPr lang="en-US" sz="1100" b="1" dirty="0"/>
              <a:t>up-to-date and get support:</a:t>
            </a:r>
            <a:endParaRPr lang="en-US" sz="1100" dirty="0"/>
          </a:p>
          <a:p>
            <a:pPr marL="3028950" lvl="6" indent="-285750">
              <a:buFont typeface="Arial" pitchFamily="34" charset="0"/>
              <a:buChar char="•"/>
            </a:pPr>
            <a:r>
              <a:rPr lang="en-US" sz="1100" dirty="0" smtClean="0"/>
              <a:t>Latest </a:t>
            </a:r>
            <a:r>
              <a:rPr lang="en-US" sz="1100" dirty="0"/>
              <a:t>updates to this document</a:t>
            </a:r>
          </a:p>
          <a:p>
            <a:pPr marL="3028950" lvl="6" indent="-285750">
              <a:buFont typeface="Arial" pitchFamily="34" charset="0"/>
              <a:buChar char="•"/>
            </a:pPr>
            <a:r>
              <a:rPr lang="en-US" sz="1100" dirty="0"/>
              <a:t>Other workshop &amp; training related resources</a:t>
            </a:r>
          </a:p>
          <a:p>
            <a:pPr marL="3028950" lvl="6" indent="-285750">
              <a:buFont typeface="Arial" pitchFamily="34" charset="0"/>
              <a:buChar char="•"/>
            </a:pPr>
            <a:r>
              <a:rPr lang="en-US" sz="1100" dirty="0"/>
              <a:t>Support on using this document in your work</a:t>
            </a:r>
          </a:p>
          <a:p>
            <a:r>
              <a:rPr lang="en-US" sz="1100" dirty="0"/>
              <a:t> </a:t>
            </a:r>
          </a:p>
          <a:p>
            <a:r>
              <a:rPr lang="en-US" sz="1100" i="1" dirty="0" smtClean="0"/>
              <a:t>CAWST provides mentorship and</a:t>
            </a:r>
          </a:p>
          <a:p>
            <a:r>
              <a:rPr lang="en-US" sz="1100" i="1" dirty="0" smtClean="0"/>
              <a:t>coaching on the use of its education</a:t>
            </a:r>
          </a:p>
          <a:p>
            <a:r>
              <a:rPr lang="en-US" sz="1100" i="1" dirty="0" smtClean="0"/>
              <a:t>and training resources.</a:t>
            </a:r>
            <a:endParaRPr lang="en-US" sz="1100" dirty="0"/>
          </a:p>
        </p:txBody>
      </p:sp>
      <p:pic>
        <p:nvPicPr>
          <p:cNvPr id="7"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83768" y="4365104"/>
            <a:ext cx="4680520" cy="1562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832365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Slide Number Placeholder 4"/>
          <p:cNvSpPr>
            <a:spLocks noGrp="1"/>
          </p:cNvSpPr>
          <p:nvPr>
            <p:ph type="sldNum" sz="quarter" idx="12"/>
          </p:nvPr>
        </p:nvSpPr>
        <p:spPr>
          <a:noFill/>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E5E719DB-A30F-442F-8422-CC632C3650F7}" type="slidenum">
              <a:rPr lang="en-US"/>
              <a:pPr eaLnBrk="1" hangingPunct="1"/>
              <a:t>10</a:t>
            </a:fld>
            <a:endParaRPr lang="en-US"/>
          </a:p>
        </p:txBody>
      </p:sp>
      <p:sp>
        <p:nvSpPr>
          <p:cNvPr id="3076" name="Rectangle 2"/>
          <p:cNvSpPr>
            <a:spLocks noGrp="1" noChangeArrowheads="1"/>
          </p:cNvSpPr>
          <p:nvPr>
            <p:ph type="title"/>
          </p:nvPr>
        </p:nvSpPr>
        <p:spPr/>
        <p:txBody>
          <a:bodyPr/>
          <a:lstStyle/>
          <a:p>
            <a:pPr eaLnBrk="1" hangingPunct="1"/>
            <a:r>
              <a:rPr lang="en-US" b="1" smtClean="0">
                <a:solidFill>
                  <a:schemeClr val="accent2"/>
                </a:solidFill>
              </a:rPr>
              <a:t>Model of Behaviour Change</a:t>
            </a:r>
          </a:p>
        </p:txBody>
      </p:sp>
      <p:sp>
        <p:nvSpPr>
          <p:cNvPr id="3077" name="AutoShape 5"/>
          <p:cNvSpPr>
            <a:spLocks noChangeAspect="1" noChangeArrowheads="1"/>
          </p:cNvSpPr>
          <p:nvPr/>
        </p:nvSpPr>
        <p:spPr bwMode="auto">
          <a:xfrm>
            <a:off x="683568" y="1268413"/>
            <a:ext cx="7992888" cy="4881562"/>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CA"/>
          </a:p>
        </p:txBody>
      </p:sp>
      <p:sp>
        <p:nvSpPr>
          <p:cNvPr id="3078" name="Text Box 7"/>
          <p:cNvSpPr txBox="1">
            <a:spLocks noChangeArrowheads="1"/>
          </p:cNvSpPr>
          <p:nvPr/>
        </p:nvSpPr>
        <p:spPr bwMode="auto">
          <a:xfrm>
            <a:off x="954593" y="5764456"/>
            <a:ext cx="1445220" cy="3302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b="1" dirty="0"/>
              <a:t>Relapse</a:t>
            </a:r>
            <a:endParaRPr lang="en-US" dirty="0"/>
          </a:p>
        </p:txBody>
      </p:sp>
      <p:grpSp>
        <p:nvGrpSpPr>
          <p:cNvPr id="3079" name="Group 8"/>
          <p:cNvGrpSpPr>
            <a:grpSpLocks/>
          </p:cNvGrpSpPr>
          <p:nvPr/>
        </p:nvGrpSpPr>
        <p:grpSpPr bwMode="auto">
          <a:xfrm>
            <a:off x="971290" y="1522413"/>
            <a:ext cx="7415853" cy="4570892"/>
            <a:chOff x="861" y="6354"/>
            <a:chExt cx="8534" cy="5088"/>
          </a:xfrm>
        </p:grpSpPr>
        <p:sp>
          <p:nvSpPr>
            <p:cNvPr id="3081" name="Rectangle 9"/>
            <p:cNvSpPr>
              <a:spLocks noChangeArrowheads="1"/>
            </p:cNvSpPr>
            <p:nvPr/>
          </p:nvSpPr>
          <p:spPr bwMode="auto">
            <a:xfrm>
              <a:off x="1110" y="6354"/>
              <a:ext cx="5013" cy="1697"/>
            </a:xfrm>
            <a:prstGeom prst="rect">
              <a:avLst/>
            </a:prstGeom>
            <a:solidFill>
              <a:srgbClr val="FFFFFF"/>
            </a:solidFill>
            <a:ln w="9525">
              <a:solidFill>
                <a:srgbClr val="000000"/>
              </a:solidFill>
              <a:miter lim="800000"/>
              <a:headEnd/>
              <a:tailEnd/>
            </a:ln>
          </p:spPr>
          <p:txBody>
            <a:bodyPr/>
            <a:lstStyle/>
            <a:p>
              <a:pPr algn="ctr"/>
              <a:r>
                <a:rPr lang="en-US" b="1" dirty="0" smtClean="0"/>
                <a:t>Why </a:t>
              </a:r>
              <a:r>
                <a:rPr lang="en-US" b="1" dirty="0"/>
                <a:t>Do People Act As They Do?</a:t>
              </a:r>
            </a:p>
            <a:p>
              <a:pPr algn="ctr"/>
              <a:r>
                <a:rPr lang="en-US" dirty="0" smtClean="0"/>
                <a:t>Roots </a:t>
              </a:r>
              <a:r>
                <a:rPr lang="en-US" dirty="0"/>
                <a:t>of Behaviour</a:t>
              </a:r>
            </a:p>
            <a:p>
              <a:pPr lvl="1">
                <a:buFont typeface="Symbol" pitchFamily="18" charset="2"/>
                <a:buChar char="·"/>
              </a:pPr>
              <a:r>
                <a:rPr lang="en-US" dirty="0"/>
                <a:t>Beliefs</a:t>
              </a:r>
            </a:p>
            <a:p>
              <a:pPr lvl="1">
                <a:buFont typeface="Symbol" pitchFamily="18" charset="2"/>
                <a:buChar char="·"/>
              </a:pPr>
              <a:r>
                <a:rPr lang="en-US" dirty="0"/>
                <a:t>Norms</a:t>
              </a:r>
            </a:p>
            <a:p>
              <a:pPr lvl="1">
                <a:buFont typeface="Symbol" pitchFamily="18" charset="2"/>
                <a:buChar char="·"/>
              </a:pPr>
              <a:r>
                <a:rPr lang="en-US" dirty="0"/>
                <a:t>Motivation</a:t>
              </a:r>
            </a:p>
          </p:txBody>
        </p:sp>
        <p:sp>
          <p:nvSpPr>
            <p:cNvPr id="3082" name="Rectangle 10"/>
            <p:cNvSpPr>
              <a:spLocks noChangeArrowheads="1"/>
            </p:cNvSpPr>
            <p:nvPr/>
          </p:nvSpPr>
          <p:spPr bwMode="auto">
            <a:xfrm>
              <a:off x="1110" y="9131"/>
              <a:ext cx="5006" cy="1634"/>
            </a:xfrm>
            <a:prstGeom prst="rect">
              <a:avLst/>
            </a:prstGeom>
            <a:solidFill>
              <a:srgbClr val="FFFFFF"/>
            </a:solidFill>
            <a:ln w="9525">
              <a:solidFill>
                <a:srgbClr val="000000"/>
              </a:solidFill>
              <a:miter lim="800000"/>
              <a:headEnd/>
              <a:tailEnd/>
            </a:ln>
          </p:spPr>
          <p:txBody>
            <a:bodyPr/>
            <a:lstStyle/>
            <a:p>
              <a:pPr algn="ctr"/>
              <a:r>
                <a:rPr lang="en-US" b="1" dirty="0" smtClean="0"/>
                <a:t>Factors </a:t>
              </a:r>
              <a:r>
                <a:rPr lang="en-US" b="1" dirty="0"/>
                <a:t>That Influence Change</a:t>
              </a:r>
            </a:p>
            <a:p>
              <a:pPr lvl="1">
                <a:buFont typeface="Symbol" pitchFamily="18" charset="2"/>
                <a:buChar char="·"/>
              </a:pPr>
              <a:r>
                <a:rPr lang="en-US" dirty="0" smtClean="0"/>
                <a:t>Knowledge</a:t>
              </a:r>
              <a:r>
                <a:rPr lang="en-US" dirty="0"/>
                <a:t>, attitudes, skills</a:t>
              </a:r>
            </a:p>
            <a:p>
              <a:pPr lvl="1">
                <a:buFont typeface="Symbol" pitchFamily="18" charset="2"/>
                <a:buChar char="·"/>
              </a:pPr>
              <a:r>
                <a:rPr lang="en-US" dirty="0"/>
                <a:t>Support</a:t>
              </a:r>
            </a:p>
            <a:p>
              <a:pPr lvl="1">
                <a:buFont typeface="Symbol" pitchFamily="18" charset="2"/>
                <a:buChar char="·"/>
              </a:pPr>
              <a:r>
                <a:rPr lang="en-US" dirty="0"/>
                <a:t>Positive environment</a:t>
              </a:r>
            </a:p>
            <a:p>
              <a:pPr lvl="1">
                <a:buFont typeface="Symbol" pitchFamily="18" charset="2"/>
                <a:buChar char="·"/>
              </a:pPr>
              <a:r>
                <a:rPr lang="en-US" dirty="0"/>
                <a:t>Facilitating </a:t>
              </a:r>
              <a:r>
                <a:rPr lang="en-US" dirty="0" smtClean="0"/>
                <a:t>factors</a:t>
              </a:r>
            </a:p>
          </p:txBody>
        </p:sp>
        <p:sp>
          <p:nvSpPr>
            <p:cNvPr id="3083" name="Rectangle 11"/>
            <p:cNvSpPr>
              <a:spLocks noChangeArrowheads="1"/>
            </p:cNvSpPr>
            <p:nvPr/>
          </p:nvSpPr>
          <p:spPr bwMode="auto">
            <a:xfrm>
              <a:off x="6911" y="7614"/>
              <a:ext cx="2484" cy="1918"/>
            </a:xfrm>
            <a:prstGeom prst="rect">
              <a:avLst/>
            </a:prstGeom>
            <a:solidFill>
              <a:srgbClr val="FFFFFF"/>
            </a:solidFill>
            <a:ln w="9525">
              <a:solidFill>
                <a:srgbClr val="000000"/>
              </a:solidFill>
              <a:miter lim="800000"/>
              <a:headEnd/>
              <a:tailEnd/>
            </a:ln>
          </p:spPr>
          <p:txBody>
            <a:bodyPr/>
            <a:lstStyle/>
            <a:p>
              <a:pPr algn="ctr"/>
              <a:r>
                <a:rPr lang="en-US" b="1" dirty="0" smtClean="0"/>
                <a:t>Helping </a:t>
              </a:r>
              <a:r>
                <a:rPr lang="en-US" b="1" dirty="0"/>
                <a:t>People to Change</a:t>
              </a:r>
            </a:p>
            <a:p>
              <a:pPr lvl="1">
                <a:buFont typeface="Symbol" pitchFamily="18" charset="2"/>
                <a:buChar char="·"/>
              </a:pPr>
              <a:r>
                <a:rPr lang="en-US" dirty="0" smtClean="0"/>
                <a:t>Individuals</a:t>
              </a:r>
              <a:endParaRPr lang="en-US" dirty="0"/>
            </a:p>
            <a:p>
              <a:pPr lvl="1">
                <a:buFont typeface="Symbol" pitchFamily="18" charset="2"/>
                <a:buChar char="·"/>
              </a:pPr>
              <a:r>
                <a:rPr lang="en-US" dirty="0"/>
                <a:t>Families</a:t>
              </a:r>
            </a:p>
            <a:p>
              <a:pPr lvl="1">
                <a:buFont typeface="Symbol" pitchFamily="18" charset="2"/>
                <a:buChar char="·"/>
              </a:pPr>
              <a:r>
                <a:rPr lang="en-US" dirty="0"/>
                <a:t>Groups</a:t>
              </a:r>
            </a:p>
          </p:txBody>
        </p:sp>
        <p:sp>
          <p:nvSpPr>
            <p:cNvPr id="3084" name="Text Box 12"/>
            <p:cNvSpPr txBox="1">
              <a:spLocks noChangeArrowheads="1"/>
            </p:cNvSpPr>
            <p:nvPr/>
          </p:nvSpPr>
          <p:spPr bwMode="auto">
            <a:xfrm>
              <a:off x="2709" y="8377"/>
              <a:ext cx="3407" cy="30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b="1" dirty="0"/>
                <a:t>Behaviour Intention</a:t>
              </a:r>
              <a:endParaRPr lang="en-US" dirty="0"/>
            </a:p>
          </p:txBody>
        </p:sp>
        <p:sp>
          <p:nvSpPr>
            <p:cNvPr id="3085" name="AutoShape 13"/>
            <p:cNvSpPr>
              <a:spLocks noChangeArrowheads="1"/>
            </p:cNvSpPr>
            <p:nvPr/>
          </p:nvSpPr>
          <p:spPr bwMode="auto">
            <a:xfrm>
              <a:off x="4477" y="8118"/>
              <a:ext cx="150" cy="309"/>
            </a:xfrm>
            <a:prstGeom prst="downArrow">
              <a:avLst>
                <a:gd name="adj1" fmla="val 50000"/>
                <a:gd name="adj2" fmla="val 51500"/>
              </a:avLst>
            </a:prstGeom>
            <a:solidFill>
              <a:srgbClr val="FFFFFF"/>
            </a:solidFill>
            <a:ln w="9525">
              <a:solidFill>
                <a:srgbClr val="000000"/>
              </a:solidFill>
              <a:miter lim="800000"/>
              <a:headEnd/>
              <a:tailEnd/>
            </a:ln>
          </p:spPr>
          <p:txBody>
            <a:bodyPr/>
            <a:lstStyle/>
            <a:p>
              <a:endParaRPr lang="en-CA"/>
            </a:p>
          </p:txBody>
        </p:sp>
        <p:sp>
          <p:nvSpPr>
            <p:cNvPr id="3086" name="AutoShape 14"/>
            <p:cNvSpPr>
              <a:spLocks noChangeArrowheads="1"/>
            </p:cNvSpPr>
            <p:nvPr/>
          </p:nvSpPr>
          <p:spPr bwMode="auto">
            <a:xfrm>
              <a:off x="4492" y="8767"/>
              <a:ext cx="150" cy="309"/>
            </a:xfrm>
            <a:prstGeom prst="downArrow">
              <a:avLst>
                <a:gd name="adj1" fmla="val 50000"/>
                <a:gd name="adj2" fmla="val 51500"/>
              </a:avLst>
            </a:prstGeom>
            <a:solidFill>
              <a:srgbClr val="FFFFFF"/>
            </a:solidFill>
            <a:ln w="9525">
              <a:solidFill>
                <a:srgbClr val="000000"/>
              </a:solidFill>
              <a:miter lim="800000"/>
              <a:headEnd/>
              <a:tailEnd/>
            </a:ln>
          </p:spPr>
          <p:txBody>
            <a:bodyPr/>
            <a:lstStyle/>
            <a:p>
              <a:endParaRPr lang="en-CA"/>
            </a:p>
          </p:txBody>
        </p:sp>
        <p:sp>
          <p:nvSpPr>
            <p:cNvPr id="3087" name="Text Box 15"/>
            <p:cNvSpPr txBox="1">
              <a:spLocks noChangeArrowheads="1"/>
            </p:cNvSpPr>
            <p:nvPr/>
          </p:nvSpPr>
          <p:spPr bwMode="auto">
            <a:xfrm>
              <a:off x="3184" y="11074"/>
              <a:ext cx="2586" cy="36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b="1" dirty="0"/>
                <a:t>Behaviour Change</a:t>
              </a:r>
              <a:endParaRPr lang="en-US" dirty="0"/>
            </a:p>
          </p:txBody>
        </p:sp>
        <p:sp>
          <p:nvSpPr>
            <p:cNvPr id="3088" name="AutoShape 16"/>
            <p:cNvSpPr>
              <a:spLocks noChangeArrowheads="1"/>
            </p:cNvSpPr>
            <p:nvPr/>
          </p:nvSpPr>
          <p:spPr bwMode="auto">
            <a:xfrm>
              <a:off x="4507" y="10813"/>
              <a:ext cx="150" cy="309"/>
            </a:xfrm>
            <a:prstGeom prst="downArrow">
              <a:avLst>
                <a:gd name="adj1" fmla="val 50000"/>
                <a:gd name="adj2" fmla="val 51500"/>
              </a:avLst>
            </a:prstGeom>
            <a:solidFill>
              <a:srgbClr val="FFFFFF"/>
            </a:solidFill>
            <a:ln w="9525">
              <a:solidFill>
                <a:srgbClr val="000000"/>
              </a:solidFill>
              <a:miter lim="800000"/>
              <a:headEnd/>
              <a:tailEnd/>
            </a:ln>
          </p:spPr>
          <p:txBody>
            <a:bodyPr/>
            <a:lstStyle/>
            <a:p>
              <a:endParaRPr lang="en-CA"/>
            </a:p>
          </p:txBody>
        </p:sp>
        <p:sp>
          <p:nvSpPr>
            <p:cNvPr id="3089" name="Line 17"/>
            <p:cNvSpPr>
              <a:spLocks noChangeShapeType="1"/>
            </p:cNvSpPr>
            <p:nvPr/>
          </p:nvSpPr>
          <p:spPr bwMode="auto">
            <a:xfrm flipH="1">
              <a:off x="2106" y="11291"/>
              <a:ext cx="1076" cy="0"/>
            </a:xfrm>
            <a:prstGeom prst="line">
              <a:avLst/>
            </a:prstGeom>
            <a:noFill/>
            <a:ln w="9525" cap="rnd">
              <a:solidFill>
                <a:srgbClr val="000000"/>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en-CA"/>
            </a:p>
          </p:txBody>
        </p:sp>
        <p:sp>
          <p:nvSpPr>
            <p:cNvPr id="3090" name="Line 18"/>
            <p:cNvSpPr>
              <a:spLocks noChangeShapeType="1"/>
            </p:cNvSpPr>
            <p:nvPr/>
          </p:nvSpPr>
          <p:spPr bwMode="auto">
            <a:xfrm flipV="1">
              <a:off x="861" y="8566"/>
              <a:ext cx="1" cy="2468"/>
            </a:xfrm>
            <a:prstGeom prst="line">
              <a:avLst/>
            </a:prstGeom>
            <a:noFill/>
            <a:ln w="9525" cap="rnd">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CA"/>
            </a:p>
          </p:txBody>
        </p:sp>
        <p:sp>
          <p:nvSpPr>
            <p:cNvPr id="3091" name="Line 19"/>
            <p:cNvSpPr>
              <a:spLocks noChangeShapeType="1"/>
            </p:cNvSpPr>
            <p:nvPr/>
          </p:nvSpPr>
          <p:spPr bwMode="auto">
            <a:xfrm>
              <a:off x="888" y="8566"/>
              <a:ext cx="1634" cy="1"/>
            </a:xfrm>
            <a:prstGeom prst="line">
              <a:avLst/>
            </a:prstGeom>
            <a:noFill/>
            <a:ln w="9525" cap="rnd">
              <a:solidFill>
                <a:srgbClr val="000000"/>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en-CA"/>
            </a:p>
          </p:txBody>
        </p:sp>
        <p:sp>
          <p:nvSpPr>
            <p:cNvPr id="3092" name="AutoShape 20"/>
            <p:cNvSpPr>
              <a:spLocks noChangeArrowheads="1"/>
            </p:cNvSpPr>
            <p:nvPr/>
          </p:nvSpPr>
          <p:spPr bwMode="auto">
            <a:xfrm rot="2194168">
              <a:off x="6426" y="9403"/>
              <a:ext cx="301" cy="617"/>
            </a:xfrm>
            <a:prstGeom prst="curvedLeftArrow">
              <a:avLst>
                <a:gd name="adj1" fmla="val 40997"/>
                <a:gd name="adj2" fmla="val 81993"/>
                <a:gd name="adj3" fmla="val 33333"/>
              </a:avLst>
            </a:prstGeom>
            <a:solidFill>
              <a:srgbClr val="FFFFFF"/>
            </a:solidFill>
            <a:ln w="9525">
              <a:solidFill>
                <a:srgbClr val="000000"/>
              </a:solidFill>
              <a:miter lim="800000"/>
              <a:headEnd/>
              <a:tailEnd/>
            </a:ln>
          </p:spPr>
          <p:txBody>
            <a:bodyPr/>
            <a:lstStyle/>
            <a:p>
              <a:endParaRPr lang="en-CA"/>
            </a:p>
          </p:txBody>
        </p:sp>
        <p:sp>
          <p:nvSpPr>
            <p:cNvPr id="3093" name="AutoShape 21"/>
            <p:cNvSpPr>
              <a:spLocks noChangeArrowheads="1"/>
            </p:cNvSpPr>
            <p:nvPr/>
          </p:nvSpPr>
          <p:spPr bwMode="auto">
            <a:xfrm rot="14023402">
              <a:off x="6399" y="7075"/>
              <a:ext cx="615" cy="353"/>
            </a:xfrm>
            <a:prstGeom prst="curvedUpArrow">
              <a:avLst>
                <a:gd name="adj1" fmla="val 34844"/>
                <a:gd name="adj2" fmla="val 69688"/>
                <a:gd name="adj3" fmla="val 33333"/>
              </a:avLst>
            </a:prstGeom>
            <a:solidFill>
              <a:srgbClr val="FFFFFF"/>
            </a:solidFill>
            <a:ln w="9525">
              <a:solidFill>
                <a:srgbClr val="000000"/>
              </a:solidFill>
              <a:miter lim="800000"/>
              <a:headEnd/>
              <a:tailEnd/>
            </a:ln>
          </p:spPr>
          <p:txBody>
            <a:bodyPr/>
            <a:lstStyle/>
            <a:p>
              <a:endParaRPr lang="en-CA"/>
            </a:p>
          </p:txBody>
        </p:sp>
      </p:grpSp>
      <p:sp>
        <p:nvSpPr>
          <p:cNvPr id="3080" name="Rectangle 22"/>
          <p:cNvSpPr>
            <a:spLocks noChangeArrowheads="1"/>
          </p:cNvSpPr>
          <p:nvPr/>
        </p:nvSpPr>
        <p:spPr bwMode="auto">
          <a:xfrm>
            <a:off x="5534406" y="6149975"/>
            <a:ext cx="2852737"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r"/>
            <a:r>
              <a:rPr lang="en-US" sz="1200" dirty="0"/>
              <a:t>(Adapted from Network Learning, 2003)</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Slide Number Placeholder 4"/>
          <p:cNvSpPr>
            <a:spLocks noGrp="1"/>
          </p:cNvSpPr>
          <p:nvPr>
            <p:ph type="sldNum" sz="quarter" idx="12"/>
          </p:nvPr>
        </p:nvSpPr>
        <p:spPr>
          <a:noFill/>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CC3D2A1E-CF1C-467F-B156-28D0B032B264}" type="slidenum">
              <a:rPr lang="en-US"/>
              <a:pPr eaLnBrk="1" hangingPunct="1"/>
              <a:t>11</a:t>
            </a:fld>
            <a:endParaRPr lang="en-US"/>
          </a:p>
        </p:txBody>
      </p:sp>
      <p:sp>
        <p:nvSpPr>
          <p:cNvPr id="7172" name="Rectangle 2"/>
          <p:cNvSpPr>
            <a:spLocks noGrp="1" noChangeArrowheads="1"/>
          </p:cNvSpPr>
          <p:nvPr>
            <p:ph type="title"/>
          </p:nvPr>
        </p:nvSpPr>
        <p:spPr/>
        <p:txBody>
          <a:bodyPr/>
          <a:lstStyle/>
          <a:p>
            <a:pPr eaLnBrk="1" hangingPunct="1"/>
            <a:r>
              <a:rPr lang="en-US" b="1" smtClean="0">
                <a:solidFill>
                  <a:schemeClr val="accent2"/>
                </a:solidFill>
              </a:rPr>
              <a:t>Resistance to Change</a:t>
            </a:r>
          </a:p>
        </p:txBody>
      </p:sp>
      <p:grpSp>
        <p:nvGrpSpPr>
          <p:cNvPr id="7173" name="Group 3"/>
          <p:cNvGrpSpPr>
            <a:grpSpLocks/>
          </p:cNvGrpSpPr>
          <p:nvPr/>
        </p:nvGrpSpPr>
        <p:grpSpPr bwMode="auto">
          <a:xfrm>
            <a:off x="533400" y="4648200"/>
            <a:ext cx="990600" cy="990600"/>
            <a:chOff x="240" y="2880"/>
            <a:chExt cx="864" cy="864"/>
          </a:xfrm>
        </p:grpSpPr>
        <p:sp>
          <p:nvSpPr>
            <p:cNvPr id="7225" name="Oval 4"/>
            <p:cNvSpPr>
              <a:spLocks noChangeArrowheads="1"/>
            </p:cNvSpPr>
            <p:nvPr/>
          </p:nvSpPr>
          <p:spPr bwMode="auto">
            <a:xfrm>
              <a:off x="240" y="2880"/>
              <a:ext cx="864" cy="864"/>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grpSp>
          <p:nvGrpSpPr>
            <p:cNvPr id="7226" name="Group 5"/>
            <p:cNvGrpSpPr>
              <a:grpSpLocks/>
            </p:cNvGrpSpPr>
            <p:nvPr/>
          </p:nvGrpSpPr>
          <p:grpSpPr bwMode="auto">
            <a:xfrm>
              <a:off x="480" y="3168"/>
              <a:ext cx="384" cy="432"/>
              <a:chOff x="480" y="3168"/>
              <a:chExt cx="384" cy="432"/>
            </a:xfrm>
          </p:grpSpPr>
          <p:sp>
            <p:nvSpPr>
              <p:cNvPr id="7227" name="Freeform 6"/>
              <p:cNvSpPr>
                <a:spLocks/>
              </p:cNvSpPr>
              <p:nvPr/>
            </p:nvSpPr>
            <p:spPr bwMode="auto">
              <a:xfrm>
                <a:off x="480" y="3408"/>
                <a:ext cx="384" cy="192"/>
              </a:xfrm>
              <a:custGeom>
                <a:avLst/>
                <a:gdLst>
                  <a:gd name="T0" fmla="*/ 0 w 384"/>
                  <a:gd name="T1" fmla="*/ 192 h 96"/>
                  <a:gd name="T2" fmla="*/ 192 w 384"/>
                  <a:gd name="T3" fmla="*/ 0 h 96"/>
                  <a:gd name="T4" fmla="*/ 384 w 384"/>
                  <a:gd name="T5" fmla="*/ 192 h 96"/>
                  <a:gd name="T6" fmla="*/ 0 60000 65536"/>
                  <a:gd name="T7" fmla="*/ 0 60000 65536"/>
                  <a:gd name="T8" fmla="*/ 0 60000 65536"/>
                </a:gdLst>
                <a:ahLst/>
                <a:cxnLst>
                  <a:cxn ang="T6">
                    <a:pos x="T0" y="T1"/>
                  </a:cxn>
                  <a:cxn ang="T7">
                    <a:pos x="T2" y="T3"/>
                  </a:cxn>
                  <a:cxn ang="T8">
                    <a:pos x="T4" y="T5"/>
                  </a:cxn>
                </a:cxnLst>
                <a:rect l="0" t="0" r="r" b="b"/>
                <a:pathLst>
                  <a:path w="384" h="96">
                    <a:moveTo>
                      <a:pt x="0" y="96"/>
                    </a:moveTo>
                    <a:cubicBezTo>
                      <a:pt x="64" y="48"/>
                      <a:pt x="128" y="0"/>
                      <a:pt x="192" y="0"/>
                    </a:cubicBezTo>
                    <a:cubicBezTo>
                      <a:pt x="256" y="0"/>
                      <a:pt x="336" y="40"/>
                      <a:pt x="384" y="96"/>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CA"/>
              </a:p>
            </p:txBody>
          </p:sp>
          <p:sp>
            <p:nvSpPr>
              <p:cNvPr id="7228" name="Oval 7"/>
              <p:cNvSpPr>
                <a:spLocks noChangeArrowheads="1"/>
              </p:cNvSpPr>
              <p:nvPr/>
            </p:nvSpPr>
            <p:spPr bwMode="auto">
              <a:xfrm>
                <a:off x="480" y="3168"/>
                <a:ext cx="96" cy="96"/>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7229" name="Oval 8"/>
              <p:cNvSpPr>
                <a:spLocks noChangeArrowheads="1"/>
              </p:cNvSpPr>
              <p:nvPr/>
            </p:nvSpPr>
            <p:spPr bwMode="auto">
              <a:xfrm>
                <a:off x="768" y="3168"/>
                <a:ext cx="96" cy="96"/>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grpSp>
      </p:grpSp>
      <p:grpSp>
        <p:nvGrpSpPr>
          <p:cNvPr id="74761" name="Group 9"/>
          <p:cNvGrpSpPr>
            <a:grpSpLocks/>
          </p:cNvGrpSpPr>
          <p:nvPr/>
        </p:nvGrpSpPr>
        <p:grpSpPr bwMode="auto">
          <a:xfrm>
            <a:off x="2819400" y="3505200"/>
            <a:ext cx="990600" cy="990600"/>
            <a:chOff x="240" y="528"/>
            <a:chExt cx="864" cy="864"/>
          </a:xfrm>
        </p:grpSpPr>
        <p:sp>
          <p:nvSpPr>
            <p:cNvPr id="7221" name="Oval 10"/>
            <p:cNvSpPr>
              <a:spLocks noChangeArrowheads="1"/>
            </p:cNvSpPr>
            <p:nvPr/>
          </p:nvSpPr>
          <p:spPr bwMode="auto">
            <a:xfrm>
              <a:off x="240" y="528"/>
              <a:ext cx="864" cy="864"/>
            </a:xfrm>
            <a:prstGeom prst="ellipse">
              <a:avLst/>
            </a:prstGeom>
            <a:solidFill>
              <a:srgbClr val="FF9933"/>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7222" name="Freeform 11"/>
            <p:cNvSpPr>
              <a:spLocks/>
            </p:cNvSpPr>
            <p:nvPr/>
          </p:nvSpPr>
          <p:spPr bwMode="auto">
            <a:xfrm>
              <a:off x="480" y="1056"/>
              <a:ext cx="384" cy="48"/>
            </a:xfrm>
            <a:custGeom>
              <a:avLst/>
              <a:gdLst>
                <a:gd name="T0" fmla="*/ 0 w 384"/>
                <a:gd name="T1" fmla="*/ 48 h 96"/>
                <a:gd name="T2" fmla="*/ 192 w 384"/>
                <a:gd name="T3" fmla="*/ 0 h 96"/>
                <a:gd name="T4" fmla="*/ 384 w 384"/>
                <a:gd name="T5" fmla="*/ 48 h 96"/>
                <a:gd name="T6" fmla="*/ 0 60000 65536"/>
                <a:gd name="T7" fmla="*/ 0 60000 65536"/>
                <a:gd name="T8" fmla="*/ 0 60000 65536"/>
              </a:gdLst>
              <a:ahLst/>
              <a:cxnLst>
                <a:cxn ang="T6">
                  <a:pos x="T0" y="T1"/>
                </a:cxn>
                <a:cxn ang="T7">
                  <a:pos x="T2" y="T3"/>
                </a:cxn>
                <a:cxn ang="T8">
                  <a:pos x="T4" y="T5"/>
                </a:cxn>
              </a:cxnLst>
              <a:rect l="0" t="0" r="r" b="b"/>
              <a:pathLst>
                <a:path w="384" h="96">
                  <a:moveTo>
                    <a:pt x="0" y="96"/>
                  </a:moveTo>
                  <a:cubicBezTo>
                    <a:pt x="64" y="48"/>
                    <a:pt x="128" y="0"/>
                    <a:pt x="192" y="0"/>
                  </a:cubicBezTo>
                  <a:cubicBezTo>
                    <a:pt x="256" y="0"/>
                    <a:pt x="336" y="40"/>
                    <a:pt x="384" y="96"/>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CA"/>
            </a:p>
          </p:txBody>
        </p:sp>
        <p:sp>
          <p:nvSpPr>
            <p:cNvPr id="7223" name="Oval 12"/>
            <p:cNvSpPr>
              <a:spLocks noChangeArrowheads="1"/>
            </p:cNvSpPr>
            <p:nvPr/>
          </p:nvSpPr>
          <p:spPr bwMode="auto">
            <a:xfrm>
              <a:off x="480" y="816"/>
              <a:ext cx="96" cy="96"/>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7224" name="Oval 13"/>
            <p:cNvSpPr>
              <a:spLocks noChangeArrowheads="1"/>
            </p:cNvSpPr>
            <p:nvPr/>
          </p:nvSpPr>
          <p:spPr bwMode="auto">
            <a:xfrm>
              <a:off x="768" y="816"/>
              <a:ext cx="96" cy="96"/>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grpSp>
      <p:grpSp>
        <p:nvGrpSpPr>
          <p:cNvPr id="74766" name="Group 14"/>
          <p:cNvGrpSpPr>
            <a:grpSpLocks/>
          </p:cNvGrpSpPr>
          <p:nvPr/>
        </p:nvGrpSpPr>
        <p:grpSpPr bwMode="auto">
          <a:xfrm>
            <a:off x="1676400" y="4114800"/>
            <a:ext cx="990600" cy="990600"/>
            <a:chOff x="240" y="1728"/>
            <a:chExt cx="864" cy="864"/>
          </a:xfrm>
        </p:grpSpPr>
        <p:sp>
          <p:nvSpPr>
            <p:cNvPr id="7217" name="Oval 15"/>
            <p:cNvSpPr>
              <a:spLocks noChangeArrowheads="1"/>
            </p:cNvSpPr>
            <p:nvPr/>
          </p:nvSpPr>
          <p:spPr bwMode="auto">
            <a:xfrm>
              <a:off x="240" y="1728"/>
              <a:ext cx="864" cy="864"/>
            </a:xfrm>
            <a:prstGeom prst="ellipse">
              <a:avLst/>
            </a:prstGeom>
            <a:solidFill>
              <a:srgbClr val="FF66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7218" name="Freeform 16"/>
            <p:cNvSpPr>
              <a:spLocks/>
            </p:cNvSpPr>
            <p:nvPr/>
          </p:nvSpPr>
          <p:spPr bwMode="auto">
            <a:xfrm>
              <a:off x="480" y="2256"/>
              <a:ext cx="384" cy="96"/>
            </a:xfrm>
            <a:custGeom>
              <a:avLst/>
              <a:gdLst>
                <a:gd name="T0" fmla="*/ 0 w 384"/>
                <a:gd name="T1" fmla="*/ 96 h 96"/>
                <a:gd name="T2" fmla="*/ 192 w 384"/>
                <a:gd name="T3" fmla="*/ 0 h 96"/>
                <a:gd name="T4" fmla="*/ 384 w 384"/>
                <a:gd name="T5" fmla="*/ 96 h 96"/>
                <a:gd name="T6" fmla="*/ 0 60000 65536"/>
                <a:gd name="T7" fmla="*/ 0 60000 65536"/>
                <a:gd name="T8" fmla="*/ 0 60000 65536"/>
              </a:gdLst>
              <a:ahLst/>
              <a:cxnLst>
                <a:cxn ang="T6">
                  <a:pos x="T0" y="T1"/>
                </a:cxn>
                <a:cxn ang="T7">
                  <a:pos x="T2" y="T3"/>
                </a:cxn>
                <a:cxn ang="T8">
                  <a:pos x="T4" y="T5"/>
                </a:cxn>
              </a:cxnLst>
              <a:rect l="0" t="0" r="r" b="b"/>
              <a:pathLst>
                <a:path w="384" h="96">
                  <a:moveTo>
                    <a:pt x="0" y="96"/>
                  </a:moveTo>
                  <a:cubicBezTo>
                    <a:pt x="64" y="48"/>
                    <a:pt x="128" y="0"/>
                    <a:pt x="192" y="0"/>
                  </a:cubicBezTo>
                  <a:cubicBezTo>
                    <a:pt x="256" y="0"/>
                    <a:pt x="336" y="40"/>
                    <a:pt x="384" y="96"/>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CA"/>
            </a:p>
          </p:txBody>
        </p:sp>
        <p:sp>
          <p:nvSpPr>
            <p:cNvPr id="7219" name="Oval 17"/>
            <p:cNvSpPr>
              <a:spLocks noChangeArrowheads="1"/>
            </p:cNvSpPr>
            <p:nvPr/>
          </p:nvSpPr>
          <p:spPr bwMode="auto">
            <a:xfrm>
              <a:off x="480" y="2016"/>
              <a:ext cx="96" cy="96"/>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7220" name="Oval 18"/>
            <p:cNvSpPr>
              <a:spLocks noChangeArrowheads="1"/>
            </p:cNvSpPr>
            <p:nvPr/>
          </p:nvSpPr>
          <p:spPr bwMode="auto">
            <a:xfrm>
              <a:off x="768" y="2016"/>
              <a:ext cx="96" cy="96"/>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grpSp>
      <p:grpSp>
        <p:nvGrpSpPr>
          <p:cNvPr id="74771" name="Group 19"/>
          <p:cNvGrpSpPr>
            <a:grpSpLocks/>
          </p:cNvGrpSpPr>
          <p:nvPr/>
        </p:nvGrpSpPr>
        <p:grpSpPr bwMode="auto">
          <a:xfrm>
            <a:off x="5257800" y="2362200"/>
            <a:ext cx="990600" cy="990600"/>
            <a:chOff x="1296" y="1920"/>
            <a:chExt cx="864" cy="864"/>
          </a:xfrm>
        </p:grpSpPr>
        <p:sp>
          <p:nvSpPr>
            <p:cNvPr id="7213" name="Oval 20"/>
            <p:cNvSpPr>
              <a:spLocks noChangeArrowheads="1"/>
            </p:cNvSpPr>
            <p:nvPr/>
          </p:nvSpPr>
          <p:spPr bwMode="auto">
            <a:xfrm>
              <a:off x="1296" y="1920"/>
              <a:ext cx="864" cy="864"/>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7214" name="Freeform 21"/>
            <p:cNvSpPr>
              <a:spLocks/>
            </p:cNvSpPr>
            <p:nvPr/>
          </p:nvSpPr>
          <p:spPr bwMode="auto">
            <a:xfrm flipV="1">
              <a:off x="1536" y="2496"/>
              <a:ext cx="384" cy="48"/>
            </a:xfrm>
            <a:custGeom>
              <a:avLst/>
              <a:gdLst>
                <a:gd name="T0" fmla="*/ 0 w 384"/>
                <a:gd name="T1" fmla="*/ 48 h 96"/>
                <a:gd name="T2" fmla="*/ 192 w 384"/>
                <a:gd name="T3" fmla="*/ 0 h 96"/>
                <a:gd name="T4" fmla="*/ 384 w 384"/>
                <a:gd name="T5" fmla="*/ 48 h 96"/>
                <a:gd name="T6" fmla="*/ 0 60000 65536"/>
                <a:gd name="T7" fmla="*/ 0 60000 65536"/>
                <a:gd name="T8" fmla="*/ 0 60000 65536"/>
              </a:gdLst>
              <a:ahLst/>
              <a:cxnLst>
                <a:cxn ang="T6">
                  <a:pos x="T0" y="T1"/>
                </a:cxn>
                <a:cxn ang="T7">
                  <a:pos x="T2" y="T3"/>
                </a:cxn>
                <a:cxn ang="T8">
                  <a:pos x="T4" y="T5"/>
                </a:cxn>
              </a:cxnLst>
              <a:rect l="0" t="0" r="r" b="b"/>
              <a:pathLst>
                <a:path w="384" h="96">
                  <a:moveTo>
                    <a:pt x="0" y="96"/>
                  </a:moveTo>
                  <a:cubicBezTo>
                    <a:pt x="64" y="48"/>
                    <a:pt x="128" y="0"/>
                    <a:pt x="192" y="0"/>
                  </a:cubicBezTo>
                  <a:cubicBezTo>
                    <a:pt x="256" y="0"/>
                    <a:pt x="336" y="40"/>
                    <a:pt x="384" y="96"/>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CA"/>
            </a:p>
          </p:txBody>
        </p:sp>
        <p:sp>
          <p:nvSpPr>
            <p:cNvPr id="7215" name="Oval 22"/>
            <p:cNvSpPr>
              <a:spLocks noChangeArrowheads="1"/>
            </p:cNvSpPr>
            <p:nvPr/>
          </p:nvSpPr>
          <p:spPr bwMode="auto">
            <a:xfrm>
              <a:off x="1536" y="2208"/>
              <a:ext cx="96" cy="96"/>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7216" name="Oval 23"/>
            <p:cNvSpPr>
              <a:spLocks noChangeArrowheads="1"/>
            </p:cNvSpPr>
            <p:nvPr/>
          </p:nvSpPr>
          <p:spPr bwMode="auto">
            <a:xfrm>
              <a:off x="1824" y="2208"/>
              <a:ext cx="96" cy="96"/>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grpSp>
      <p:grpSp>
        <p:nvGrpSpPr>
          <p:cNvPr id="74776" name="Group 24"/>
          <p:cNvGrpSpPr>
            <a:grpSpLocks/>
          </p:cNvGrpSpPr>
          <p:nvPr/>
        </p:nvGrpSpPr>
        <p:grpSpPr bwMode="auto">
          <a:xfrm>
            <a:off x="6324600" y="1828800"/>
            <a:ext cx="990600" cy="990600"/>
            <a:chOff x="1344" y="2976"/>
            <a:chExt cx="864" cy="864"/>
          </a:xfrm>
        </p:grpSpPr>
        <p:sp>
          <p:nvSpPr>
            <p:cNvPr id="7209" name="Oval 25"/>
            <p:cNvSpPr>
              <a:spLocks noChangeArrowheads="1"/>
            </p:cNvSpPr>
            <p:nvPr/>
          </p:nvSpPr>
          <p:spPr bwMode="auto">
            <a:xfrm>
              <a:off x="1344" y="2976"/>
              <a:ext cx="864" cy="864"/>
            </a:xfrm>
            <a:prstGeom prst="ellipse">
              <a:avLst/>
            </a:prstGeom>
            <a:solidFill>
              <a:srgbClr val="99FF33"/>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7210" name="Freeform 26"/>
            <p:cNvSpPr>
              <a:spLocks/>
            </p:cNvSpPr>
            <p:nvPr/>
          </p:nvSpPr>
          <p:spPr bwMode="auto">
            <a:xfrm flipV="1">
              <a:off x="1584" y="3504"/>
              <a:ext cx="384" cy="96"/>
            </a:xfrm>
            <a:custGeom>
              <a:avLst/>
              <a:gdLst>
                <a:gd name="T0" fmla="*/ 0 w 384"/>
                <a:gd name="T1" fmla="*/ 96 h 96"/>
                <a:gd name="T2" fmla="*/ 192 w 384"/>
                <a:gd name="T3" fmla="*/ 0 h 96"/>
                <a:gd name="T4" fmla="*/ 384 w 384"/>
                <a:gd name="T5" fmla="*/ 96 h 96"/>
                <a:gd name="T6" fmla="*/ 0 60000 65536"/>
                <a:gd name="T7" fmla="*/ 0 60000 65536"/>
                <a:gd name="T8" fmla="*/ 0 60000 65536"/>
              </a:gdLst>
              <a:ahLst/>
              <a:cxnLst>
                <a:cxn ang="T6">
                  <a:pos x="T0" y="T1"/>
                </a:cxn>
                <a:cxn ang="T7">
                  <a:pos x="T2" y="T3"/>
                </a:cxn>
                <a:cxn ang="T8">
                  <a:pos x="T4" y="T5"/>
                </a:cxn>
              </a:cxnLst>
              <a:rect l="0" t="0" r="r" b="b"/>
              <a:pathLst>
                <a:path w="384" h="96">
                  <a:moveTo>
                    <a:pt x="0" y="96"/>
                  </a:moveTo>
                  <a:cubicBezTo>
                    <a:pt x="64" y="48"/>
                    <a:pt x="128" y="0"/>
                    <a:pt x="192" y="0"/>
                  </a:cubicBezTo>
                  <a:cubicBezTo>
                    <a:pt x="256" y="0"/>
                    <a:pt x="336" y="40"/>
                    <a:pt x="384" y="96"/>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CA"/>
            </a:p>
          </p:txBody>
        </p:sp>
        <p:sp>
          <p:nvSpPr>
            <p:cNvPr id="7211" name="Oval 27"/>
            <p:cNvSpPr>
              <a:spLocks noChangeArrowheads="1"/>
            </p:cNvSpPr>
            <p:nvPr/>
          </p:nvSpPr>
          <p:spPr bwMode="auto">
            <a:xfrm>
              <a:off x="1584" y="3264"/>
              <a:ext cx="96" cy="96"/>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7212" name="Oval 28"/>
            <p:cNvSpPr>
              <a:spLocks noChangeArrowheads="1"/>
            </p:cNvSpPr>
            <p:nvPr/>
          </p:nvSpPr>
          <p:spPr bwMode="auto">
            <a:xfrm>
              <a:off x="1872" y="3264"/>
              <a:ext cx="96" cy="96"/>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grpSp>
      <p:grpSp>
        <p:nvGrpSpPr>
          <p:cNvPr id="74781" name="Group 29"/>
          <p:cNvGrpSpPr>
            <a:grpSpLocks/>
          </p:cNvGrpSpPr>
          <p:nvPr/>
        </p:nvGrpSpPr>
        <p:grpSpPr bwMode="auto">
          <a:xfrm>
            <a:off x="7467600" y="1295400"/>
            <a:ext cx="990600" cy="990600"/>
            <a:chOff x="2592" y="2976"/>
            <a:chExt cx="864" cy="864"/>
          </a:xfrm>
        </p:grpSpPr>
        <p:sp>
          <p:nvSpPr>
            <p:cNvPr id="7205" name="Oval 30"/>
            <p:cNvSpPr>
              <a:spLocks noChangeArrowheads="1"/>
            </p:cNvSpPr>
            <p:nvPr/>
          </p:nvSpPr>
          <p:spPr bwMode="auto">
            <a:xfrm>
              <a:off x="2592" y="2976"/>
              <a:ext cx="864" cy="864"/>
            </a:xfrm>
            <a:prstGeom prst="ellipse">
              <a:avLst/>
            </a:prstGeom>
            <a:solidFill>
              <a:srgbClr val="00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7206" name="Freeform 31"/>
            <p:cNvSpPr>
              <a:spLocks/>
            </p:cNvSpPr>
            <p:nvPr/>
          </p:nvSpPr>
          <p:spPr bwMode="auto">
            <a:xfrm flipV="1">
              <a:off x="2736" y="3456"/>
              <a:ext cx="528" cy="192"/>
            </a:xfrm>
            <a:custGeom>
              <a:avLst/>
              <a:gdLst>
                <a:gd name="T0" fmla="*/ 0 w 384"/>
                <a:gd name="T1" fmla="*/ 192 h 96"/>
                <a:gd name="T2" fmla="*/ 264 w 384"/>
                <a:gd name="T3" fmla="*/ 0 h 96"/>
                <a:gd name="T4" fmla="*/ 528 w 384"/>
                <a:gd name="T5" fmla="*/ 192 h 96"/>
                <a:gd name="T6" fmla="*/ 0 60000 65536"/>
                <a:gd name="T7" fmla="*/ 0 60000 65536"/>
                <a:gd name="T8" fmla="*/ 0 60000 65536"/>
              </a:gdLst>
              <a:ahLst/>
              <a:cxnLst>
                <a:cxn ang="T6">
                  <a:pos x="T0" y="T1"/>
                </a:cxn>
                <a:cxn ang="T7">
                  <a:pos x="T2" y="T3"/>
                </a:cxn>
                <a:cxn ang="T8">
                  <a:pos x="T4" y="T5"/>
                </a:cxn>
              </a:cxnLst>
              <a:rect l="0" t="0" r="r" b="b"/>
              <a:pathLst>
                <a:path w="384" h="96">
                  <a:moveTo>
                    <a:pt x="0" y="96"/>
                  </a:moveTo>
                  <a:cubicBezTo>
                    <a:pt x="64" y="48"/>
                    <a:pt x="128" y="0"/>
                    <a:pt x="192" y="0"/>
                  </a:cubicBezTo>
                  <a:cubicBezTo>
                    <a:pt x="256" y="0"/>
                    <a:pt x="336" y="40"/>
                    <a:pt x="384" y="96"/>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CA"/>
            </a:p>
          </p:txBody>
        </p:sp>
        <p:sp>
          <p:nvSpPr>
            <p:cNvPr id="7207" name="Oval 32"/>
            <p:cNvSpPr>
              <a:spLocks noChangeArrowheads="1"/>
            </p:cNvSpPr>
            <p:nvPr/>
          </p:nvSpPr>
          <p:spPr bwMode="auto">
            <a:xfrm>
              <a:off x="2832" y="3264"/>
              <a:ext cx="96" cy="96"/>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7208" name="Oval 33"/>
            <p:cNvSpPr>
              <a:spLocks noChangeArrowheads="1"/>
            </p:cNvSpPr>
            <p:nvPr/>
          </p:nvSpPr>
          <p:spPr bwMode="auto">
            <a:xfrm>
              <a:off x="3120" y="3264"/>
              <a:ext cx="96" cy="96"/>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grpSp>
      <p:grpSp>
        <p:nvGrpSpPr>
          <p:cNvPr id="74786" name="Group 34"/>
          <p:cNvGrpSpPr>
            <a:grpSpLocks/>
          </p:cNvGrpSpPr>
          <p:nvPr/>
        </p:nvGrpSpPr>
        <p:grpSpPr bwMode="auto">
          <a:xfrm>
            <a:off x="4038600" y="2895600"/>
            <a:ext cx="990600" cy="990600"/>
            <a:chOff x="1248" y="864"/>
            <a:chExt cx="864" cy="864"/>
          </a:xfrm>
        </p:grpSpPr>
        <p:sp>
          <p:nvSpPr>
            <p:cNvPr id="7201" name="Oval 35"/>
            <p:cNvSpPr>
              <a:spLocks noChangeArrowheads="1"/>
            </p:cNvSpPr>
            <p:nvPr/>
          </p:nvSpPr>
          <p:spPr bwMode="auto">
            <a:xfrm>
              <a:off x="1248" y="864"/>
              <a:ext cx="864" cy="864"/>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7202" name="Oval 36"/>
            <p:cNvSpPr>
              <a:spLocks noChangeArrowheads="1"/>
            </p:cNvSpPr>
            <p:nvPr/>
          </p:nvSpPr>
          <p:spPr bwMode="auto">
            <a:xfrm>
              <a:off x="1488" y="1152"/>
              <a:ext cx="96" cy="96"/>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7203" name="Oval 37"/>
            <p:cNvSpPr>
              <a:spLocks noChangeArrowheads="1"/>
            </p:cNvSpPr>
            <p:nvPr/>
          </p:nvSpPr>
          <p:spPr bwMode="auto">
            <a:xfrm>
              <a:off x="1776" y="1152"/>
              <a:ext cx="96" cy="96"/>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7204" name="Line 38"/>
            <p:cNvSpPr>
              <a:spLocks noChangeShapeType="1"/>
            </p:cNvSpPr>
            <p:nvPr/>
          </p:nvSpPr>
          <p:spPr bwMode="auto">
            <a:xfrm>
              <a:off x="1488" y="1440"/>
              <a:ext cx="384"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CA"/>
            </a:p>
          </p:txBody>
        </p:sp>
      </p:grpSp>
      <p:grpSp>
        <p:nvGrpSpPr>
          <p:cNvPr id="7180" name="Group 39"/>
          <p:cNvGrpSpPr>
            <a:grpSpLocks/>
          </p:cNvGrpSpPr>
          <p:nvPr/>
        </p:nvGrpSpPr>
        <p:grpSpPr bwMode="auto">
          <a:xfrm>
            <a:off x="533400" y="2590800"/>
            <a:ext cx="8077200" cy="3276600"/>
            <a:chOff x="144" y="144"/>
            <a:chExt cx="5712" cy="3744"/>
          </a:xfrm>
        </p:grpSpPr>
        <p:sp>
          <p:nvSpPr>
            <p:cNvPr id="7188" name="Line 40"/>
            <p:cNvSpPr>
              <a:spLocks noChangeShapeType="1"/>
            </p:cNvSpPr>
            <p:nvPr/>
          </p:nvSpPr>
          <p:spPr bwMode="auto">
            <a:xfrm>
              <a:off x="144" y="3888"/>
              <a:ext cx="81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CA"/>
            </a:p>
          </p:txBody>
        </p:sp>
        <p:sp>
          <p:nvSpPr>
            <p:cNvPr id="7189" name="Line 41"/>
            <p:cNvSpPr>
              <a:spLocks noChangeShapeType="1"/>
            </p:cNvSpPr>
            <p:nvPr/>
          </p:nvSpPr>
          <p:spPr bwMode="auto">
            <a:xfrm flipV="1">
              <a:off x="960" y="3264"/>
              <a:ext cx="0" cy="62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CA"/>
            </a:p>
          </p:txBody>
        </p:sp>
        <p:sp>
          <p:nvSpPr>
            <p:cNvPr id="7190" name="Line 42"/>
            <p:cNvSpPr>
              <a:spLocks noChangeShapeType="1"/>
            </p:cNvSpPr>
            <p:nvPr/>
          </p:nvSpPr>
          <p:spPr bwMode="auto">
            <a:xfrm>
              <a:off x="960" y="3264"/>
              <a:ext cx="81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CA"/>
            </a:p>
          </p:txBody>
        </p:sp>
        <p:sp>
          <p:nvSpPr>
            <p:cNvPr id="7191" name="Line 43"/>
            <p:cNvSpPr>
              <a:spLocks noChangeShapeType="1"/>
            </p:cNvSpPr>
            <p:nvPr/>
          </p:nvSpPr>
          <p:spPr bwMode="auto">
            <a:xfrm flipV="1">
              <a:off x="1776" y="2640"/>
              <a:ext cx="0" cy="62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CA"/>
            </a:p>
          </p:txBody>
        </p:sp>
        <p:sp>
          <p:nvSpPr>
            <p:cNvPr id="7192" name="Line 44"/>
            <p:cNvSpPr>
              <a:spLocks noChangeShapeType="1"/>
            </p:cNvSpPr>
            <p:nvPr/>
          </p:nvSpPr>
          <p:spPr bwMode="auto">
            <a:xfrm flipV="1">
              <a:off x="5040" y="144"/>
              <a:ext cx="0" cy="62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CA"/>
            </a:p>
          </p:txBody>
        </p:sp>
        <p:sp>
          <p:nvSpPr>
            <p:cNvPr id="7193" name="Line 45"/>
            <p:cNvSpPr>
              <a:spLocks noChangeShapeType="1"/>
            </p:cNvSpPr>
            <p:nvPr/>
          </p:nvSpPr>
          <p:spPr bwMode="auto">
            <a:xfrm>
              <a:off x="5040" y="144"/>
              <a:ext cx="81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CA"/>
            </a:p>
          </p:txBody>
        </p:sp>
        <p:sp>
          <p:nvSpPr>
            <p:cNvPr id="7194" name="Line 46"/>
            <p:cNvSpPr>
              <a:spLocks noChangeShapeType="1"/>
            </p:cNvSpPr>
            <p:nvPr/>
          </p:nvSpPr>
          <p:spPr bwMode="auto">
            <a:xfrm>
              <a:off x="4224" y="768"/>
              <a:ext cx="81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CA"/>
            </a:p>
          </p:txBody>
        </p:sp>
        <p:sp>
          <p:nvSpPr>
            <p:cNvPr id="7195" name="Line 47"/>
            <p:cNvSpPr>
              <a:spLocks noChangeShapeType="1"/>
            </p:cNvSpPr>
            <p:nvPr/>
          </p:nvSpPr>
          <p:spPr bwMode="auto">
            <a:xfrm>
              <a:off x="3408" y="1392"/>
              <a:ext cx="81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CA"/>
            </a:p>
          </p:txBody>
        </p:sp>
        <p:sp>
          <p:nvSpPr>
            <p:cNvPr id="7196" name="Line 48"/>
            <p:cNvSpPr>
              <a:spLocks noChangeShapeType="1"/>
            </p:cNvSpPr>
            <p:nvPr/>
          </p:nvSpPr>
          <p:spPr bwMode="auto">
            <a:xfrm>
              <a:off x="2592" y="2016"/>
              <a:ext cx="81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CA"/>
            </a:p>
          </p:txBody>
        </p:sp>
        <p:sp>
          <p:nvSpPr>
            <p:cNvPr id="7197" name="Line 49"/>
            <p:cNvSpPr>
              <a:spLocks noChangeShapeType="1"/>
            </p:cNvSpPr>
            <p:nvPr/>
          </p:nvSpPr>
          <p:spPr bwMode="auto">
            <a:xfrm>
              <a:off x="1776" y="2640"/>
              <a:ext cx="81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CA"/>
            </a:p>
          </p:txBody>
        </p:sp>
        <p:sp>
          <p:nvSpPr>
            <p:cNvPr id="7198" name="Line 50"/>
            <p:cNvSpPr>
              <a:spLocks noChangeShapeType="1"/>
            </p:cNvSpPr>
            <p:nvPr/>
          </p:nvSpPr>
          <p:spPr bwMode="auto">
            <a:xfrm flipV="1">
              <a:off x="4224" y="768"/>
              <a:ext cx="0" cy="62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CA"/>
            </a:p>
          </p:txBody>
        </p:sp>
        <p:sp>
          <p:nvSpPr>
            <p:cNvPr id="7199" name="Line 51"/>
            <p:cNvSpPr>
              <a:spLocks noChangeShapeType="1"/>
            </p:cNvSpPr>
            <p:nvPr/>
          </p:nvSpPr>
          <p:spPr bwMode="auto">
            <a:xfrm flipV="1">
              <a:off x="3408" y="1392"/>
              <a:ext cx="0" cy="62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CA"/>
            </a:p>
          </p:txBody>
        </p:sp>
        <p:sp>
          <p:nvSpPr>
            <p:cNvPr id="7200" name="Line 52"/>
            <p:cNvSpPr>
              <a:spLocks noChangeShapeType="1"/>
            </p:cNvSpPr>
            <p:nvPr/>
          </p:nvSpPr>
          <p:spPr bwMode="auto">
            <a:xfrm flipV="1">
              <a:off x="2592" y="2016"/>
              <a:ext cx="0" cy="62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CA"/>
            </a:p>
          </p:txBody>
        </p:sp>
      </p:grpSp>
      <p:sp>
        <p:nvSpPr>
          <p:cNvPr id="7181" name="Text Box 53"/>
          <p:cNvSpPr txBox="1">
            <a:spLocks noChangeArrowheads="1"/>
          </p:cNvSpPr>
          <p:nvPr/>
        </p:nvSpPr>
        <p:spPr bwMode="auto">
          <a:xfrm>
            <a:off x="539750" y="5949950"/>
            <a:ext cx="1066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1200" b="1"/>
              <a:t>There is no problem.</a:t>
            </a:r>
          </a:p>
        </p:txBody>
      </p:sp>
      <p:sp>
        <p:nvSpPr>
          <p:cNvPr id="74806" name="Text Box 54"/>
          <p:cNvSpPr txBox="1">
            <a:spLocks noChangeArrowheads="1"/>
          </p:cNvSpPr>
          <p:nvPr/>
        </p:nvSpPr>
        <p:spPr bwMode="auto">
          <a:xfrm>
            <a:off x="1676400" y="5410200"/>
            <a:ext cx="13716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1200" b="1"/>
              <a:t>There may be a problem, but it’s not my responsibility.</a:t>
            </a:r>
            <a:r>
              <a:rPr lang="en-US" sz="1200"/>
              <a:t> </a:t>
            </a:r>
          </a:p>
        </p:txBody>
      </p:sp>
      <p:sp>
        <p:nvSpPr>
          <p:cNvPr id="74807" name="Text Box 55"/>
          <p:cNvSpPr txBox="1">
            <a:spLocks noChangeArrowheads="1"/>
          </p:cNvSpPr>
          <p:nvPr/>
        </p:nvSpPr>
        <p:spPr bwMode="auto">
          <a:xfrm>
            <a:off x="7524750" y="2708275"/>
            <a:ext cx="1204913"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1200" b="1"/>
              <a:t>I’m willing to demonstrate the solution to others and advocate change. </a:t>
            </a:r>
            <a:endParaRPr lang="en-US" sz="1200"/>
          </a:p>
        </p:txBody>
      </p:sp>
      <p:sp>
        <p:nvSpPr>
          <p:cNvPr id="74808" name="Text Box 56"/>
          <p:cNvSpPr txBox="1">
            <a:spLocks noChangeArrowheads="1"/>
          </p:cNvSpPr>
          <p:nvPr/>
        </p:nvSpPr>
        <p:spPr bwMode="auto">
          <a:xfrm>
            <a:off x="6324600" y="3200400"/>
            <a:ext cx="1066800" cy="639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1200" b="1"/>
              <a:t>I’m ready to try some action.</a:t>
            </a:r>
          </a:p>
        </p:txBody>
      </p:sp>
      <p:sp>
        <p:nvSpPr>
          <p:cNvPr id="74809" name="Text Box 57"/>
          <p:cNvSpPr txBox="1">
            <a:spLocks noChangeArrowheads="1"/>
          </p:cNvSpPr>
          <p:nvPr/>
        </p:nvSpPr>
        <p:spPr bwMode="auto">
          <a:xfrm>
            <a:off x="5181600" y="3733800"/>
            <a:ext cx="1066800" cy="1370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1200" b="1"/>
              <a:t>I see the problem and I’m interested in learning more about it.</a:t>
            </a:r>
          </a:p>
        </p:txBody>
      </p:sp>
      <p:sp>
        <p:nvSpPr>
          <p:cNvPr id="74810" name="Text Box 58"/>
          <p:cNvSpPr txBox="1">
            <a:spLocks noChangeArrowheads="1"/>
          </p:cNvSpPr>
          <p:nvPr/>
        </p:nvSpPr>
        <p:spPr bwMode="auto">
          <a:xfrm>
            <a:off x="4038600" y="4267200"/>
            <a:ext cx="1066800" cy="1370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1200" b="1"/>
              <a:t>There is a problem, but I’m afraid of changing for fear of loss.</a:t>
            </a:r>
            <a:endParaRPr lang="en-US" sz="1200"/>
          </a:p>
        </p:txBody>
      </p:sp>
      <p:sp>
        <p:nvSpPr>
          <p:cNvPr id="74811" name="Text Box 59"/>
          <p:cNvSpPr txBox="1">
            <a:spLocks noChangeArrowheads="1"/>
          </p:cNvSpPr>
          <p:nvPr/>
        </p:nvSpPr>
        <p:spPr bwMode="auto">
          <a:xfrm>
            <a:off x="2895600" y="4876800"/>
            <a:ext cx="10668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1200" b="1"/>
              <a:t>There is a problem, but I have doubts.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7476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4806"/>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74761"/>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4811"/>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7478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4810"/>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74771"/>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74809"/>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74776"/>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74808"/>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nodeType="clickEffect">
                                  <p:stCondLst>
                                    <p:cond delay="0"/>
                                  </p:stCondLst>
                                  <p:childTnLst>
                                    <p:set>
                                      <p:cBhvr>
                                        <p:cTn id="36" dur="1" fill="hold">
                                          <p:stCondLst>
                                            <p:cond delay="0"/>
                                          </p:stCondLst>
                                        </p:cTn>
                                        <p:tgtEl>
                                          <p:spTgt spid="74781"/>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7480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806" grpId="0"/>
      <p:bldP spid="74807" grpId="0"/>
      <p:bldP spid="74808" grpId="0"/>
      <p:bldP spid="74809" grpId="0"/>
      <p:bldP spid="74810" grpId="0"/>
      <p:bldP spid="74811"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Slide Number Placeholder 4"/>
          <p:cNvSpPr>
            <a:spLocks noGrp="1"/>
          </p:cNvSpPr>
          <p:nvPr>
            <p:ph type="sldNum" sz="quarter" idx="12"/>
          </p:nvPr>
        </p:nvSpPr>
        <p:spPr>
          <a:noFill/>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D4CE88BD-AB70-4BB5-A124-C49DD1322457}" type="slidenum">
              <a:rPr lang="en-US"/>
              <a:pPr eaLnBrk="1" hangingPunct="1"/>
              <a:t>12</a:t>
            </a:fld>
            <a:endParaRPr lang="en-US"/>
          </a:p>
        </p:txBody>
      </p:sp>
      <p:sp>
        <p:nvSpPr>
          <p:cNvPr id="10244" name="Rectangle 2"/>
          <p:cNvSpPr>
            <a:spLocks noGrp="1" noChangeArrowheads="1"/>
          </p:cNvSpPr>
          <p:nvPr>
            <p:ph type="title"/>
          </p:nvPr>
        </p:nvSpPr>
        <p:spPr/>
        <p:txBody>
          <a:bodyPr/>
          <a:lstStyle/>
          <a:p>
            <a:pPr eaLnBrk="1" hangingPunct="1"/>
            <a:r>
              <a:rPr lang="en-US" b="1" smtClean="0">
                <a:solidFill>
                  <a:schemeClr val="accent2"/>
                </a:solidFill>
              </a:rPr>
              <a:t>Helping People to Change</a:t>
            </a:r>
          </a:p>
        </p:txBody>
      </p:sp>
      <p:pic>
        <p:nvPicPr>
          <p:cNvPr id="10245" name="Picture 4" descr="innovation graph"/>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1550" y="1484313"/>
            <a:ext cx="7488238" cy="4357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descr="CAWST Colour - no text "/>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5929313"/>
            <a:ext cx="1487488" cy="92868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Slide Number Placeholder 5"/>
          <p:cNvSpPr>
            <a:spLocks noGrp="1"/>
          </p:cNvSpPr>
          <p:nvPr>
            <p:ph type="sldNum" sz="quarter" idx="12"/>
          </p:nvPr>
        </p:nvSpPr>
        <p:spPr>
          <a:noFill/>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FDCFD83C-3D89-4E2A-855D-58D9DE8CE463}" type="slidenum">
              <a:rPr lang="en-US"/>
              <a:pPr eaLnBrk="1" hangingPunct="1"/>
              <a:t>13</a:t>
            </a:fld>
            <a:endParaRPr lang="en-US"/>
          </a:p>
        </p:txBody>
      </p:sp>
      <p:sp>
        <p:nvSpPr>
          <p:cNvPr id="12292" name="Rectangle 2"/>
          <p:cNvSpPr>
            <a:spLocks noGrp="1" noChangeArrowheads="1"/>
          </p:cNvSpPr>
          <p:nvPr>
            <p:ph type="title"/>
          </p:nvPr>
        </p:nvSpPr>
        <p:spPr/>
        <p:txBody>
          <a:bodyPr/>
          <a:lstStyle/>
          <a:p>
            <a:pPr eaLnBrk="1" hangingPunct="1"/>
            <a:r>
              <a:rPr lang="en-US" b="1" smtClean="0">
                <a:solidFill>
                  <a:schemeClr val="accent2"/>
                </a:solidFill>
              </a:rPr>
              <a:t>Helping People to Change</a:t>
            </a:r>
          </a:p>
        </p:txBody>
      </p:sp>
      <p:sp>
        <p:nvSpPr>
          <p:cNvPr id="12293" name="Rectangle 3"/>
          <p:cNvSpPr>
            <a:spLocks noGrp="1" noChangeArrowheads="1"/>
          </p:cNvSpPr>
          <p:nvPr>
            <p:ph type="body" idx="1"/>
          </p:nvPr>
        </p:nvSpPr>
        <p:spPr/>
        <p:txBody>
          <a:bodyPr/>
          <a:lstStyle/>
          <a:p>
            <a:pPr eaLnBrk="1" hangingPunct="1"/>
            <a:r>
              <a:rPr lang="en-US" smtClean="0"/>
              <a:t>Identify and help the innovators and early adopters first.</a:t>
            </a:r>
          </a:p>
          <a:p>
            <a:pPr eaLnBrk="1" hangingPunct="1"/>
            <a:r>
              <a:rPr lang="en-US" smtClean="0"/>
              <a:t>Providing incentives for early adoption can help create a critical mass needed for the tipping point.</a:t>
            </a:r>
          </a:p>
          <a:p>
            <a:pPr eaLnBrk="1" hangingPunct="1"/>
            <a:r>
              <a:rPr lang="en-US" smtClean="0"/>
              <a:t>Then change focus to helping the late adopters and laggards</a:t>
            </a:r>
            <a:endParaRPr lang="en-US" i="1" smtClean="0"/>
          </a:p>
        </p:txBody>
      </p:sp>
      <p:pic>
        <p:nvPicPr>
          <p:cNvPr id="5" name="Picture 4" descr="CAWST Colour - no text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929313"/>
            <a:ext cx="1487488" cy="92868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Slide Number Placeholder 5"/>
          <p:cNvSpPr>
            <a:spLocks noGrp="1"/>
          </p:cNvSpPr>
          <p:nvPr>
            <p:ph type="sldNum" sz="quarter" idx="12"/>
          </p:nvPr>
        </p:nvSpPr>
        <p:spPr>
          <a:noFill/>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C6D234A4-051D-4FB3-814E-8C11155CF9EA}" type="slidenum">
              <a:rPr lang="en-US"/>
              <a:pPr eaLnBrk="1" hangingPunct="1"/>
              <a:t>14</a:t>
            </a:fld>
            <a:endParaRPr lang="en-US"/>
          </a:p>
        </p:txBody>
      </p:sp>
      <p:sp>
        <p:nvSpPr>
          <p:cNvPr id="8196" name="Rectangle 2"/>
          <p:cNvSpPr>
            <a:spLocks noGrp="1" noChangeArrowheads="1"/>
          </p:cNvSpPr>
          <p:nvPr>
            <p:ph type="title"/>
          </p:nvPr>
        </p:nvSpPr>
        <p:spPr/>
        <p:txBody>
          <a:bodyPr/>
          <a:lstStyle/>
          <a:p>
            <a:pPr eaLnBrk="1" hangingPunct="1"/>
            <a:r>
              <a:rPr lang="en-US" sz="4000" b="1" smtClean="0">
                <a:solidFill>
                  <a:schemeClr val="accent2"/>
                </a:solidFill>
              </a:rPr>
              <a:t>Factors That Influence Change</a:t>
            </a:r>
          </a:p>
        </p:txBody>
      </p:sp>
      <p:sp>
        <p:nvSpPr>
          <p:cNvPr id="8197" name="Rectangle 3"/>
          <p:cNvSpPr>
            <a:spLocks noGrp="1" noChangeArrowheads="1"/>
          </p:cNvSpPr>
          <p:nvPr>
            <p:ph type="body" idx="1"/>
          </p:nvPr>
        </p:nvSpPr>
        <p:spPr/>
        <p:txBody>
          <a:bodyPr/>
          <a:lstStyle/>
          <a:p>
            <a:pPr eaLnBrk="1" hangingPunct="1"/>
            <a:r>
              <a:rPr lang="en-US" dirty="0" smtClean="0"/>
              <a:t>Knowledge, attitude and skills</a:t>
            </a:r>
          </a:p>
          <a:p>
            <a:pPr eaLnBrk="1" hangingPunct="1"/>
            <a:r>
              <a:rPr lang="en-US" dirty="0" smtClean="0"/>
              <a:t>Support</a:t>
            </a:r>
          </a:p>
          <a:p>
            <a:pPr eaLnBrk="1" hangingPunct="1"/>
            <a:r>
              <a:rPr lang="en-US" dirty="0" smtClean="0"/>
              <a:t>Positive environment</a:t>
            </a:r>
          </a:p>
          <a:p>
            <a:pPr eaLnBrk="1" hangingPunct="1"/>
            <a:r>
              <a:rPr lang="en-US" dirty="0" smtClean="0"/>
              <a:t>Facilitating factors</a:t>
            </a:r>
          </a:p>
        </p:txBody>
      </p:sp>
      <p:pic>
        <p:nvPicPr>
          <p:cNvPr id="5" name="Picture 4" descr="CAWST Colour - no text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929313"/>
            <a:ext cx="1487488" cy="92868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Slide Number Placeholder 5"/>
          <p:cNvSpPr>
            <a:spLocks noGrp="1"/>
          </p:cNvSpPr>
          <p:nvPr>
            <p:ph type="sldNum" sz="quarter" idx="12"/>
          </p:nvPr>
        </p:nvSpPr>
        <p:spPr>
          <a:noFill/>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C6D234A4-051D-4FB3-814E-8C11155CF9EA}" type="slidenum">
              <a:rPr lang="en-US"/>
              <a:pPr eaLnBrk="1" hangingPunct="1"/>
              <a:t>15</a:t>
            </a:fld>
            <a:endParaRPr lang="en-US"/>
          </a:p>
        </p:txBody>
      </p:sp>
      <p:sp>
        <p:nvSpPr>
          <p:cNvPr id="8196" name="Rectangle 2"/>
          <p:cNvSpPr>
            <a:spLocks noGrp="1" noChangeArrowheads="1"/>
          </p:cNvSpPr>
          <p:nvPr>
            <p:ph type="title"/>
          </p:nvPr>
        </p:nvSpPr>
        <p:spPr/>
        <p:txBody>
          <a:bodyPr/>
          <a:lstStyle/>
          <a:p>
            <a:pPr eaLnBrk="1" hangingPunct="1"/>
            <a:r>
              <a:rPr lang="en-US" sz="4000" b="1" dirty="0" smtClean="0">
                <a:solidFill>
                  <a:schemeClr val="accent2"/>
                </a:solidFill>
              </a:rPr>
              <a:t>Supporting Behaviour Change</a:t>
            </a:r>
          </a:p>
        </p:txBody>
      </p:sp>
      <p:sp>
        <p:nvSpPr>
          <p:cNvPr id="8197" name="Rectangle 3"/>
          <p:cNvSpPr>
            <a:spLocks noGrp="1" noChangeArrowheads="1"/>
          </p:cNvSpPr>
          <p:nvPr>
            <p:ph type="body" idx="1"/>
          </p:nvPr>
        </p:nvSpPr>
        <p:spPr/>
        <p:txBody>
          <a:bodyPr/>
          <a:lstStyle/>
          <a:p>
            <a:pPr eaLnBrk="1" hangingPunct="1"/>
            <a:r>
              <a:rPr lang="en-US" dirty="0" smtClean="0"/>
              <a:t>People may need a lot of reminders.</a:t>
            </a:r>
          </a:p>
          <a:p>
            <a:pPr eaLnBrk="1" hangingPunct="1"/>
            <a:r>
              <a:rPr lang="en-US" dirty="0" smtClean="0"/>
              <a:t>Follow-up is important!</a:t>
            </a:r>
          </a:p>
          <a:p>
            <a:pPr eaLnBrk="1" hangingPunct="1"/>
            <a:r>
              <a:rPr lang="en-US" dirty="0" smtClean="0"/>
              <a:t>Opportunity for Community Health Promoters to visit users and remind people about correct use and maintenance, answer questions.</a:t>
            </a:r>
          </a:p>
          <a:p>
            <a:pPr eaLnBrk="1" hangingPunct="1"/>
            <a:r>
              <a:rPr lang="en-US" dirty="0" smtClean="0"/>
              <a:t>Keep messages simple so people do not have to remember a lot of information at once.</a:t>
            </a:r>
          </a:p>
        </p:txBody>
      </p:sp>
    </p:spTree>
    <p:extLst>
      <p:ext uri="{BB962C8B-B14F-4D97-AF65-F5344CB8AC3E}">
        <p14:creationId xmlns:p14="http://schemas.microsoft.com/office/powerpoint/2010/main" val="111403249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Slide Number Placeholder 5"/>
          <p:cNvSpPr>
            <a:spLocks noGrp="1"/>
          </p:cNvSpPr>
          <p:nvPr>
            <p:ph type="sldNum" sz="quarter" idx="12"/>
          </p:nvPr>
        </p:nvSpPr>
        <p:spPr>
          <a:noFill/>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C6D234A4-051D-4FB3-814E-8C11155CF9EA}" type="slidenum">
              <a:rPr lang="en-US"/>
              <a:pPr eaLnBrk="1" hangingPunct="1"/>
              <a:t>16</a:t>
            </a:fld>
            <a:endParaRPr lang="en-US"/>
          </a:p>
        </p:txBody>
      </p:sp>
      <p:sp>
        <p:nvSpPr>
          <p:cNvPr id="8196" name="Rectangle 2"/>
          <p:cNvSpPr>
            <a:spLocks noGrp="1" noChangeArrowheads="1"/>
          </p:cNvSpPr>
          <p:nvPr>
            <p:ph type="title"/>
          </p:nvPr>
        </p:nvSpPr>
        <p:spPr/>
        <p:txBody>
          <a:bodyPr/>
          <a:lstStyle/>
          <a:p>
            <a:pPr eaLnBrk="1" hangingPunct="1"/>
            <a:r>
              <a:rPr lang="en-US" sz="4000" b="1" dirty="0" smtClean="0">
                <a:solidFill>
                  <a:schemeClr val="accent2"/>
                </a:solidFill>
              </a:rPr>
              <a:t>Review</a:t>
            </a:r>
          </a:p>
        </p:txBody>
      </p:sp>
      <p:sp>
        <p:nvSpPr>
          <p:cNvPr id="8197" name="Rectangle 3"/>
          <p:cNvSpPr>
            <a:spLocks noGrp="1" noChangeArrowheads="1"/>
          </p:cNvSpPr>
          <p:nvPr>
            <p:ph type="body" idx="1"/>
          </p:nvPr>
        </p:nvSpPr>
        <p:spPr/>
        <p:txBody>
          <a:bodyPr/>
          <a:lstStyle/>
          <a:p>
            <a:pPr marL="0" indent="0" eaLnBrk="1" hangingPunct="1">
              <a:buNone/>
            </a:pPr>
            <a:r>
              <a:rPr lang="en-US" dirty="0" smtClean="0"/>
              <a:t>Think about a time when you’ve been a “late adopter”. Why did you not want to change at first? </a:t>
            </a:r>
            <a:br>
              <a:rPr lang="en-US" dirty="0" smtClean="0"/>
            </a:br>
            <a:endParaRPr lang="en-US" dirty="0" smtClean="0"/>
          </a:p>
          <a:p>
            <a:pPr marL="0" indent="0" eaLnBrk="1" hangingPunct="1">
              <a:buNone/>
            </a:pPr>
            <a:r>
              <a:rPr lang="en-US" dirty="0" smtClean="0"/>
              <a:t>Does anyone want to share their experience with the group?</a:t>
            </a:r>
          </a:p>
        </p:txBody>
      </p:sp>
      <p:pic>
        <p:nvPicPr>
          <p:cNvPr id="5" name="Picture 4" descr="CAWST Colour - no text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929313"/>
            <a:ext cx="1487488" cy="9286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3354569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Slide Number Placeholder 5"/>
          <p:cNvSpPr>
            <a:spLocks noGrp="1"/>
          </p:cNvSpPr>
          <p:nvPr>
            <p:ph type="sldNum" sz="quarter" idx="12"/>
          </p:nvPr>
        </p:nvSpPr>
        <p:spPr>
          <a:noFill/>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C6D234A4-051D-4FB3-814E-8C11155CF9EA}" type="slidenum">
              <a:rPr lang="en-US"/>
              <a:pPr eaLnBrk="1" hangingPunct="1"/>
              <a:t>17</a:t>
            </a:fld>
            <a:endParaRPr lang="en-US"/>
          </a:p>
        </p:txBody>
      </p:sp>
      <p:sp>
        <p:nvSpPr>
          <p:cNvPr id="8196" name="Rectangle 2"/>
          <p:cNvSpPr>
            <a:spLocks noGrp="1" noChangeArrowheads="1"/>
          </p:cNvSpPr>
          <p:nvPr>
            <p:ph type="title"/>
          </p:nvPr>
        </p:nvSpPr>
        <p:spPr/>
        <p:txBody>
          <a:bodyPr/>
          <a:lstStyle/>
          <a:p>
            <a:pPr eaLnBrk="1" hangingPunct="1"/>
            <a:r>
              <a:rPr lang="en-US" sz="4000" b="1" dirty="0" smtClean="0">
                <a:solidFill>
                  <a:schemeClr val="accent2"/>
                </a:solidFill>
              </a:rPr>
              <a:t>Review</a:t>
            </a:r>
          </a:p>
        </p:txBody>
      </p:sp>
      <p:sp>
        <p:nvSpPr>
          <p:cNvPr id="8197" name="Rectangle 3"/>
          <p:cNvSpPr>
            <a:spLocks noGrp="1" noChangeArrowheads="1"/>
          </p:cNvSpPr>
          <p:nvPr>
            <p:ph type="body" idx="1"/>
          </p:nvPr>
        </p:nvSpPr>
        <p:spPr/>
        <p:txBody>
          <a:bodyPr/>
          <a:lstStyle/>
          <a:p>
            <a:pPr marL="0" indent="0" eaLnBrk="1" hangingPunct="1">
              <a:buNone/>
            </a:pPr>
            <a:r>
              <a:rPr lang="en-US" dirty="0" smtClean="0"/>
              <a:t>Think of a time when you’ve been an “early adopter”. What made you decide to change? Did your behaviour influence anyone else? </a:t>
            </a:r>
          </a:p>
          <a:p>
            <a:pPr marL="0" indent="0" eaLnBrk="1" hangingPunct="1">
              <a:buNone/>
            </a:pPr>
            <a:endParaRPr lang="en-US" dirty="0"/>
          </a:p>
          <a:p>
            <a:pPr marL="0" indent="0" eaLnBrk="1" hangingPunct="1">
              <a:buNone/>
            </a:pPr>
            <a:r>
              <a:rPr lang="en-US" dirty="0" smtClean="0"/>
              <a:t>Does anyone want to share with the group? </a:t>
            </a:r>
          </a:p>
        </p:txBody>
      </p:sp>
      <p:pic>
        <p:nvPicPr>
          <p:cNvPr id="5" name="Picture 4" descr="CAWST Colour - no text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929313"/>
            <a:ext cx="1487488" cy="9286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7834415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Slide Number Placeholder 5"/>
          <p:cNvSpPr>
            <a:spLocks noGrp="1"/>
          </p:cNvSpPr>
          <p:nvPr>
            <p:ph type="sldNum" sz="quarter" idx="12"/>
          </p:nvPr>
        </p:nvSpPr>
        <p:spPr>
          <a:noFill/>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C6D234A4-051D-4FB3-814E-8C11155CF9EA}" type="slidenum">
              <a:rPr lang="en-US"/>
              <a:pPr eaLnBrk="1" hangingPunct="1"/>
              <a:t>18</a:t>
            </a:fld>
            <a:endParaRPr lang="en-US"/>
          </a:p>
        </p:txBody>
      </p:sp>
      <p:sp>
        <p:nvSpPr>
          <p:cNvPr id="8196" name="Rectangle 2"/>
          <p:cNvSpPr>
            <a:spLocks noGrp="1" noChangeArrowheads="1"/>
          </p:cNvSpPr>
          <p:nvPr>
            <p:ph type="title"/>
          </p:nvPr>
        </p:nvSpPr>
        <p:spPr/>
        <p:txBody>
          <a:bodyPr/>
          <a:lstStyle/>
          <a:p>
            <a:pPr eaLnBrk="1" hangingPunct="1"/>
            <a:r>
              <a:rPr lang="en-US" sz="4000" b="1" dirty="0" smtClean="0">
                <a:solidFill>
                  <a:schemeClr val="accent2"/>
                </a:solidFill>
              </a:rPr>
              <a:t>Review</a:t>
            </a:r>
          </a:p>
        </p:txBody>
      </p:sp>
      <p:sp>
        <p:nvSpPr>
          <p:cNvPr id="8197" name="Rectangle 3"/>
          <p:cNvSpPr>
            <a:spLocks noGrp="1" noChangeArrowheads="1"/>
          </p:cNvSpPr>
          <p:nvPr>
            <p:ph type="body" idx="1"/>
          </p:nvPr>
        </p:nvSpPr>
        <p:spPr/>
        <p:txBody>
          <a:bodyPr/>
          <a:lstStyle/>
          <a:p>
            <a:pPr marL="0" indent="0" eaLnBrk="1" hangingPunct="1">
              <a:buNone/>
            </a:pPr>
            <a:r>
              <a:rPr lang="en-US" dirty="0" smtClean="0"/>
              <a:t>What is a behaviour in your target community that you would like to try to change? </a:t>
            </a:r>
          </a:p>
          <a:p>
            <a:pPr marL="0" indent="0" eaLnBrk="1" hangingPunct="1">
              <a:buNone/>
            </a:pPr>
            <a:endParaRPr lang="en-US" sz="1000" dirty="0"/>
          </a:p>
          <a:p>
            <a:pPr marL="0" indent="0" eaLnBrk="1" hangingPunct="1">
              <a:buNone/>
            </a:pPr>
            <a:r>
              <a:rPr lang="en-US" dirty="0" smtClean="0"/>
              <a:t>What can you do in your project to encourage people to change their behaviour?</a:t>
            </a:r>
          </a:p>
          <a:p>
            <a:pPr marL="0" indent="0" eaLnBrk="1" hangingPunct="1">
              <a:buNone/>
            </a:pPr>
            <a:r>
              <a:rPr lang="en-US" sz="1000" dirty="0" smtClean="0"/>
              <a:t/>
            </a:r>
            <a:br>
              <a:rPr lang="en-US" sz="1000" dirty="0" smtClean="0"/>
            </a:br>
            <a:r>
              <a:rPr lang="en-US" dirty="0" smtClean="0"/>
              <a:t>Discuss with a partner.</a:t>
            </a:r>
          </a:p>
        </p:txBody>
      </p:sp>
      <p:pic>
        <p:nvPicPr>
          <p:cNvPr id="5" name="Picture 4" descr="CAWST Colour - no text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929313"/>
            <a:ext cx="1487488" cy="9286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941088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2010-06</a:t>
            </a:r>
            <a:endParaRPr lang="en-US" dirty="0"/>
          </a:p>
        </p:txBody>
      </p:sp>
      <p:sp>
        <p:nvSpPr>
          <p:cNvPr id="3" name="Slide Number Placeholder 2"/>
          <p:cNvSpPr>
            <a:spLocks noGrp="1"/>
          </p:cNvSpPr>
          <p:nvPr>
            <p:ph type="sldNum" sz="quarter" idx="12"/>
          </p:nvPr>
        </p:nvSpPr>
        <p:spPr/>
        <p:txBody>
          <a:bodyPr/>
          <a:lstStyle/>
          <a:p>
            <a:pPr>
              <a:defRPr/>
            </a:pPr>
            <a:fld id="{10489E64-0A2A-43FF-80C7-8F0A9D8A25A6}" type="slidenum">
              <a:rPr lang="en-US" smtClean="0"/>
              <a:pPr>
                <a:defRPr/>
              </a:pPr>
              <a:t>2</a:t>
            </a:fld>
            <a:endParaRPr lang="en-US"/>
          </a:p>
        </p:txBody>
      </p:sp>
      <p:sp>
        <p:nvSpPr>
          <p:cNvPr id="4" name="Rectangle 3"/>
          <p:cNvSpPr/>
          <p:nvPr/>
        </p:nvSpPr>
        <p:spPr>
          <a:xfrm>
            <a:off x="916029" y="1844824"/>
            <a:ext cx="7128792" cy="4228850"/>
          </a:xfrm>
          <a:prstGeom prst="rect">
            <a:avLst/>
          </a:prstGeom>
        </p:spPr>
        <p:txBody>
          <a:bodyPr wrap="square">
            <a:spAutoFit/>
          </a:bodyPr>
          <a:lstStyle/>
          <a:p>
            <a:pPr lvl="0" algn="ctr">
              <a:spcBef>
                <a:spcPct val="20000"/>
              </a:spcBef>
            </a:pPr>
            <a:r>
              <a:rPr lang="en-US" sz="3200" kern="0" dirty="0">
                <a:solidFill>
                  <a:srgbClr val="000000"/>
                </a:solidFill>
                <a:latin typeface="Arial"/>
                <a:cs typeface="Arial"/>
              </a:rPr>
              <a:t>This presentation is used with Lesson </a:t>
            </a:r>
            <a:r>
              <a:rPr lang="en-US" sz="3200" kern="0" dirty="0">
                <a:latin typeface="Arial"/>
                <a:cs typeface="Arial"/>
              </a:rPr>
              <a:t>Plan </a:t>
            </a:r>
            <a:r>
              <a:rPr lang="en-US" sz="3200" kern="0" dirty="0" smtClean="0">
                <a:latin typeface="Arial"/>
                <a:cs typeface="Arial"/>
              </a:rPr>
              <a:t>29B: Behaviour </a:t>
            </a:r>
            <a:r>
              <a:rPr lang="en-US" sz="3200" kern="0" dirty="0" smtClean="0">
                <a:latin typeface="Arial"/>
                <a:cs typeface="Arial"/>
              </a:rPr>
              <a:t>Change and Lesson Plan 39C: </a:t>
            </a:r>
            <a:r>
              <a:rPr lang="en-US" sz="3200" kern="0" smtClean="0">
                <a:latin typeface="Arial"/>
                <a:cs typeface="Arial"/>
              </a:rPr>
              <a:t>HWTS Implementation </a:t>
            </a:r>
            <a:r>
              <a:rPr lang="en-US" sz="3200" kern="0" dirty="0">
                <a:latin typeface="Arial"/>
                <a:cs typeface="Arial"/>
              </a:rPr>
              <a:t>in the </a:t>
            </a:r>
            <a:r>
              <a:rPr lang="en-US" sz="3200" kern="0" dirty="0" smtClean="0">
                <a:latin typeface="Arial"/>
                <a:cs typeface="Arial"/>
              </a:rPr>
              <a:t>Biosand Filter for </a:t>
            </a:r>
            <a:r>
              <a:rPr lang="en-US" sz="3200" kern="0" smtClean="0">
                <a:latin typeface="Arial"/>
                <a:cs typeface="Arial"/>
              </a:rPr>
              <a:t>Project Implementers</a:t>
            </a:r>
            <a:r>
              <a:rPr lang="en-US" sz="3200" kern="0" smtClean="0">
                <a:latin typeface="Arial"/>
                <a:cs typeface="Arial"/>
              </a:rPr>
              <a:t> </a:t>
            </a:r>
            <a:r>
              <a:rPr lang="en-US" sz="3200" kern="0" dirty="0" smtClean="0">
                <a:latin typeface="Arial"/>
                <a:cs typeface="Arial"/>
              </a:rPr>
              <a:t>Trainer </a:t>
            </a:r>
            <a:r>
              <a:rPr lang="en-US" sz="3200" kern="0" dirty="0">
                <a:latin typeface="Arial"/>
                <a:cs typeface="Arial"/>
              </a:rPr>
              <a:t>Manual. </a:t>
            </a:r>
          </a:p>
          <a:p>
            <a:pPr lvl="0">
              <a:spcBef>
                <a:spcPct val="20000"/>
              </a:spcBef>
            </a:pPr>
            <a:endParaRPr lang="en-US" sz="3200" kern="0" dirty="0">
              <a:solidFill>
                <a:srgbClr val="000000"/>
              </a:solidFill>
              <a:latin typeface="Arial"/>
              <a:cs typeface="Arial"/>
            </a:endParaRPr>
          </a:p>
          <a:p>
            <a:pPr lvl="0" algn="ctr">
              <a:spcBef>
                <a:spcPct val="20000"/>
              </a:spcBef>
            </a:pPr>
            <a:r>
              <a:rPr lang="en-US" sz="3200" kern="0" dirty="0">
                <a:solidFill>
                  <a:srgbClr val="000000"/>
                </a:solidFill>
                <a:latin typeface="Arial"/>
                <a:cs typeface="Arial"/>
              </a:rPr>
              <a:t>Available at </a:t>
            </a:r>
            <a:r>
              <a:rPr lang="en-US" sz="3200" kern="0" dirty="0">
                <a:solidFill>
                  <a:srgbClr val="000000"/>
                </a:solidFill>
                <a:latin typeface="Arial"/>
                <a:cs typeface="Arial"/>
                <a:hlinkClick r:id="rId2"/>
              </a:rPr>
              <a:t>www.cawst.org/resources</a:t>
            </a:r>
            <a:endParaRPr lang="en-US" sz="3200" kern="0" dirty="0">
              <a:solidFill>
                <a:srgbClr val="000000"/>
              </a:solidFill>
              <a:latin typeface="Arial"/>
              <a:cs typeface="Arial"/>
            </a:endParaRPr>
          </a:p>
        </p:txBody>
      </p:sp>
      <p:pic>
        <p:nvPicPr>
          <p:cNvPr id="5" name="Picture 4" descr="CAWST Colour - no text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929313"/>
            <a:ext cx="1487488" cy="9286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262728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0600" y="685800"/>
            <a:ext cx="7467600" cy="2649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051" name="Rectangle 6"/>
          <p:cNvSpPr>
            <a:spLocks noGrp="1" noChangeArrowheads="1"/>
          </p:cNvSpPr>
          <p:nvPr>
            <p:ph type="subTitle" idx="1"/>
          </p:nvPr>
        </p:nvSpPr>
        <p:spPr>
          <a:xfrm>
            <a:off x="1116013" y="3860800"/>
            <a:ext cx="7304087" cy="982663"/>
          </a:xfrm>
          <a:noFill/>
        </p:spPr>
        <p:txBody>
          <a:bodyPr/>
          <a:lstStyle/>
          <a:p>
            <a:pPr eaLnBrk="1" hangingPunct="1"/>
            <a:r>
              <a:rPr lang="en-US" sz="4400" b="1" smtClean="0">
                <a:solidFill>
                  <a:schemeClr val="accent2"/>
                </a:solidFill>
              </a:rPr>
              <a:t>Behaviour Change</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Slide Number Placeholder 5"/>
          <p:cNvSpPr>
            <a:spLocks noGrp="1"/>
          </p:cNvSpPr>
          <p:nvPr>
            <p:ph type="sldNum" sz="quarter" idx="12"/>
          </p:nvPr>
        </p:nvSpPr>
        <p:spPr>
          <a:noFill/>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16BFB096-C56D-4342-846E-82A4A5123A80}" type="slidenum">
              <a:rPr lang="en-US"/>
              <a:pPr eaLnBrk="1" hangingPunct="1"/>
              <a:t>4</a:t>
            </a:fld>
            <a:endParaRPr lang="en-US"/>
          </a:p>
        </p:txBody>
      </p:sp>
      <p:sp>
        <p:nvSpPr>
          <p:cNvPr id="5124" name="Rectangle 2"/>
          <p:cNvSpPr>
            <a:spLocks noGrp="1" noChangeArrowheads="1"/>
          </p:cNvSpPr>
          <p:nvPr>
            <p:ph type="title"/>
          </p:nvPr>
        </p:nvSpPr>
        <p:spPr/>
        <p:txBody>
          <a:bodyPr/>
          <a:lstStyle/>
          <a:p>
            <a:pPr eaLnBrk="1" hangingPunct="1"/>
            <a:r>
              <a:rPr lang="en-US" sz="4000" b="1" dirty="0" smtClean="0">
                <a:solidFill>
                  <a:schemeClr val="accent2"/>
                </a:solidFill>
              </a:rPr>
              <a:t>What makes you good at what you do?</a:t>
            </a:r>
          </a:p>
        </p:txBody>
      </p:sp>
      <p:sp>
        <p:nvSpPr>
          <p:cNvPr id="5125" name="Rectangle 3"/>
          <p:cNvSpPr>
            <a:spLocks noGrp="1" noChangeArrowheads="1"/>
          </p:cNvSpPr>
          <p:nvPr>
            <p:ph type="body" idx="1"/>
          </p:nvPr>
        </p:nvSpPr>
        <p:spPr/>
        <p:txBody>
          <a:bodyPr/>
          <a:lstStyle/>
          <a:p>
            <a:pPr marL="0" lvl="0" indent="0">
              <a:buNone/>
            </a:pPr>
            <a:r>
              <a:rPr lang="en-CA" dirty="0" smtClean="0"/>
              <a:t>Write </a:t>
            </a:r>
            <a:r>
              <a:rPr lang="en-CA" dirty="0"/>
              <a:t>down three things </a:t>
            </a:r>
            <a:r>
              <a:rPr lang="en-CA" dirty="0" smtClean="0"/>
              <a:t>you do all the time that </a:t>
            </a:r>
            <a:r>
              <a:rPr lang="en-CA" dirty="0"/>
              <a:t>make </a:t>
            </a:r>
            <a:r>
              <a:rPr lang="en-CA" dirty="0" smtClean="0"/>
              <a:t>you </a:t>
            </a:r>
            <a:r>
              <a:rPr lang="en-CA" dirty="0"/>
              <a:t>really good at what </a:t>
            </a:r>
            <a:r>
              <a:rPr lang="en-CA" dirty="0" smtClean="0"/>
              <a:t>you </a:t>
            </a:r>
            <a:r>
              <a:rPr lang="en-CA" dirty="0"/>
              <a:t>do </a:t>
            </a:r>
            <a:r>
              <a:rPr lang="en-CA" dirty="0" smtClean="0"/>
              <a:t>(in your </a:t>
            </a:r>
            <a:r>
              <a:rPr lang="en-CA" dirty="0"/>
              <a:t>job, as a </a:t>
            </a:r>
            <a:r>
              <a:rPr lang="en-CA" dirty="0" smtClean="0"/>
              <a:t>parent, </a:t>
            </a:r>
            <a:r>
              <a:rPr lang="en-CA" dirty="0"/>
              <a:t>as an </a:t>
            </a:r>
            <a:r>
              <a:rPr lang="en-CA" dirty="0" smtClean="0"/>
              <a:t>athlete, or something else you are good at). </a:t>
            </a:r>
          </a:p>
          <a:p>
            <a:pPr marL="0" lvl="0" indent="0">
              <a:buNone/>
            </a:pPr>
            <a:endParaRPr lang="en-CA" sz="1000" dirty="0"/>
          </a:p>
          <a:p>
            <a:pPr marL="0" lvl="0" indent="0">
              <a:buNone/>
            </a:pPr>
            <a:r>
              <a:rPr lang="en-CA" dirty="0" smtClean="0"/>
              <a:t>For </a:t>
            </a:r>
            <a:r>
              <a:rPr lang="en-CA" dirty="0"/>
              <a:t>example: drink coffee in the morning, dress nicely, make </a:t>
            </a:r>
            <a:r>
              <a:rPr lang="en-CA" dirty="0" smtClean="0"/>
              <a:t>checklist, daily yoga, walk in the evening, shower in the morning, follow a routine. </a:t>
            </a:r>
          </a:p>
          <a:p>
            <a:pPr marL="0" lvl="0" indent="0">
              <a:buNone/>
            </a:pPr>
            <a:r>
              <a:rPr lang="en-US" dirty="0" smtClean="0"/>
              <a:t>Share in small groups.</a:t>
            </a:r>
            <a:endParaRPr lang="en-CA" dirty="0"/>
          </a:p>
        </p:txBody>
      </p:sp>
    </p:spTree>
    <p:extLst>
      <p:ext uri="{BB962C8B-B14F-4D97-AF65-F5344CB8AC3E}">
        <p14:creationId xmlns:p14="http://schemas.microsoft.com/office/powerpoint/2010/main" val="2463089467"/>
      </p:ext>
    </p:extLst>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Slide Number Placeholder 5"/>
          <p:cNvSpPr>
            <a:spLocks noGrp="1"/>
          </p:cNvSpPr>
          <p:nvPr>
            <p:ph type="sldNum" sz="quarter" idx="12"/>
          </p:nvPr>
        </p:nvSpPr>
        <p:spPr>
          <a:noFill/>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16BFB096-C56D-4342-846E-82A4A5123A80}" type="slidenum">
              <a:rPr lang="en-US"/>
              <a:pPr eaLnBrk="1" hangingPunct="1"/>
              <a:t>5</a:t>
            </a:fld>
            <a:endParaRPr lang="en-US"/>
          </a:p>
        </p:txBody>
      </p:sp>
      <p:sp>
        <p:nvSpPr>
          <p:cNvPr id="5124" name="Rectangle 2"/>
          <p:cNvSpPr>
            <a:spLocks noGrp="1" noChangeArrowheads="1"/>
          </p:cNvSpPr>
          <p:nvPr>
            <p:ph type="title"/>
          </p:nvPr>
        </p:nvSpPr>
        <p:spPr/>
        <p:txBody>
          <a:bodyPr/>
          <a:lstStyle/>
          <a:p>
            <a:pPr eaLnBrk="1" hangingPunct="1"/>
            <a:r>
              <a:rPr lang="en-US" sz="4000" b="1" dirty="0" smtClean="0">
                <a:solidFill>
                  <a:schemeClr val="accent2"/>
                </a:solidFill>
              </a:rPr>
              <a:t>What makes you good at what you do?</a:t>
            </a:r>
          </a:p>
        </p:txBody>
      </p:sp>
      <p:sp>
        <p:nvSpPr>
          <p:cNvPr id="5125" name="Rectangle 3"/>
          <p:cNvSpPr>
            <a:spLocks noGrp="1" noChangeArrowheads="1"/>
          </p:cNvSpPr>
          <p:nvPr>
            <p:ph type="body" idx="1"/>
          </p:nvPr>
        </p:nvSpPr>
        <p:spPr/>
        <p:txBody>
          <a:bodyPr/>
          <a:lstStyle/>
          <a:p>
            <a:pPr marL="0" lvl="0" indent="0">
              <a:buNone/>
            </a:pPr>
            <a:r>
              <a:rPr lang="en-CA" dirty="0"/>
              <a:t>Now </a:t>
            </a:r>
            <a:r>
              <a:rPr lang="en-CA" dirty="0" smtClean="0"/>
              <a:t>choose </a:t>
            </a:r>
            <a:r>
              <a:rPr lang="en-CA" dirty="0"/>
              <a:t>one </a:t>
            </a:r>
            <a:r>
              <a:rPr lang="en-CA" dirty="0" smtClean="0"/>
              <a:t>thing that you </a:t>
            </a:r>
            <a:r>
              <a:rPr lang="en-CA" dirty="0"/>
              <a:t>are no longer allowed to do. </a:t>
            </a:r>
            <a:endParaRPr lang="en-CA" dirty="0" smtClean="0"/>
          </a:p>
          <a:p>
            <a:pPr marL="0" lvl="0" indent="0">
              <a:buNone/>
            </a:pPr>
            <a:endParaRPr lang="en-US" sz="1000" dirty="0"/>
          </a:p>
          <a:p>
            <a:pPr marL="0" lvl="0" indent="0">
              <a:buNone/>
            </a:pPr>
            <a:r>
              <a:rPr lang="en-US" dirty="0" smtClean="0"/>
              <a:t>Discuss in your groups. </a:t>
            </a:r>
          </a:p>
          <a:p>
            <a:pPr marL="0" lvl="0" indent="0">
              <a:buNone/>
            </a:pPr>
            <a:endParaRPr lang="en-US" sz="1000" dirty="0"/>
          </a:p>
          <a:p>
            <a:pPr marL="0" lvl="0" indent="0">
              <a:buNone/>
            </a:pPr>
            <a:r>
              <a:rPr lang="en-US" dirty="0" smtClean="0"/>
              <a:t>How do you feel?</a:t>
            </a:r>
          </a:p>
          <a:p>
            <a:pPr marL="0" lvl="0" indent="0">
              <a:buNone/>
            </a:pPr>
            <a:endParaRPr lang="en-US" sz="1000" dirty="0"/>
          </a:p>
        </p:txBody>
      </p:sp>
      <p:pic>
        <p:nvPicPr>
          <p:cNvPr id="5" name="Picture 4" descr="CAWST Colour - no text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929313"/>
            <a:ext cx="1487488" cy="9286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39276029"/>
      </p:ext>
    </p:extLst>
  </p:cSld>
  <p:clrMapOvr>
    <a:masterClrMapping/>
  </p:clrMapOvr>
  <p:transition spd="slow"/>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Slide Number Placeholder 5"/>
          <p:cNvSpPr>
            <a:spLocks noGrp="1"/>
          </p:cNvSpPr>
          <p:nvPr>
            <p:ph type="sldNum" sz="quarter" idx="12"/>
          </p:nvPr>
        </p:nvSpPr>
        <p:spPr>
          <a:noFill/>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16BFB096-C56D-4342-846E-82A4A5123A80}" type="slidenum">
              <a:rPr lang="en-US"/>
              <a:pPr eaLnBrk="1" hangingPunct="1"/>
              <a:t>6</a:t>
            </a:fld>
            <a:endParaRPr lang="en-US"/>
          </a:p>
        </p:txBody>
      </p:sp>
      <p:sp>
        <p:nvSpPr>
          <p:cNvPr id="5124" name="Rectangle 2"/>
          <p:cNvSpPr>
            <a:spLocks noGrp="1" noChangeArrowheads="1"/>
          </p:cNvSpPr>
          <p:nvPr>
            <p:ph type="title"/>
          </p:nvPr>
        </p:nvSpPr>
        <p:spPr/>
        <p:txBody>
          <a:bodyPr/>
          <a:lstStyle/>
          <a:p>
            <a:pPr eaLnBrk="1" hangingPunct="1"/>
            <a:r>
              <a:rPr lang="en-US" sz="4000" b="1" dirty="0" smtClean="0">
                <a:solidFill>
                  <a:schemeClr val="accent2"/>
                </a:solidFill>
              </a:rPr>
              <a:t>What makes you good at what you do?</a:t>
            </a:r>
          </a:p>
        </p:txBody>
      </p:sp>
      <p:sp>
        <p:nvSpPr>
          <p:cNvPr id="5125" name="Rectangle 3"/>
          <p:cNvSpPr>
            <a:spLocks noGrp="1" noChangeArrowheads="1"/>
          </p:cNvSpPr>
          <p:nvPr>
            <p:ph type="body" idx="1"/>
          </p:nvPr>
        </p:nvSpPr>
        <p:spPr/>
        <p:txBody>
          <a:bodyPr/>
          <a:lstStyle/>
          <a:p>
            <a:pPr marL="0" lvl="0" indent="0">
              <a:buNone/>
            </a:pPr>
            <a:endParaRPr lang="en-US" sz="1000" dirty="0"/>
          </a:p>
          <a:p>
            <a:pPr marL="0" lvl="0" indent="0">
              <a:buNone/>
            </a:pPr>
            <a:r>
              <a:rPr lang="en-US" dirty="0" smtClean="0"/>
              <a:t>What will you need from yourself to be able to make that change (and still be successful)?</a:t>
            </a:r>
          </a:p>
          <a:p>
            <a:pPr marL="0" lvl="0" indent="0">
              <a:buNone/>
            </a:pPr>
            <a:endParaRPr lang="en-US" dirty="0"/>
          </a:p>
          <a:p>
            <a:pPr marL="0" lvl="0" indent="0">
              <a:buNone/>
            </a:pPr>
            <a:r>
              <a:rPr lang="en-US" dirty="0" smtClean="0"/>
              <a:t>What will you need from others to be able to make the change (and still be successful)?</a:t>
            </a:r>
            <a:endParaRPr lang="en-CA" dirty="0"/>
          </a:p>
        </p:txBody>
      </p:sp>
      <p:pic>
        <p:nvPicPr>
          <p:cNvPr id="5" name="Picture 4" descr="CAWST Colour - no text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929313"/>
            <a:ext cx="1487488" cy="9286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02355447"/>
      </p:ext>
    </p:extLst>
  </p:cSld>
  <p:clrMapOvr>
    <a:masterClrMapping/>
  </p:clrMapOvr>
  <p:transition spd="slow"/>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US" b="1" dirty="0" smtClean="0">
                <a:solidFill>
                  <a:schemeClr val="accent2"/>
                </a:solidFill>
              </a:rPr>
              <a:t>Learning Expectations</a:t>
            </a:r>
            <a:endParaRPr lang="en-US" b="1" dirty="0">
              <a:solidFill>
                <a:schemeClr val="accent2"/>
              </a:solidFill>
            </a:endParaRPr>
          </a:p>
        </p:txBody>
      </p:sp>
      <p:sp>
        <p:nvSpPr>
          <p:cNvPr id="3075" name="Rectangle 3"/>
          <p:cNvSpPr>
            <a:spLocks noGrp="1" noChangeArrowheads="1"/>
          </p:cNvSpPr>
          <p:nvPr>
            <p:ph type="body" idx="1"/>
          </p:nvPr>
        </p:nvSpPr>
        <p:spPr/>
        <p:txBody>
          <a:bodyPr/>
          <a:lstStyle/>
          <a:p>
            <a:pPr marL="514350" lvl="0" indent="-514350">
              <a:buFont typeface="+mj-lt"/>
              <a:buAutoNum type="arabicPeriod"/>
            </a:pPr>
            <a:r>
              <a:rPr lang="en-US" dirty="0"/>
              <a:t>Discuss what if feels like to change something you do, and what you need to change behaviour.</a:t>
            </a:r>
            <a:endParaRPr lang="en-CA" dirty="0"/>
          </a:p>
          <a:p>
            <a:pPr marL="514350" lvl="0" indent="-514350">
              <a:buFont typeface="+mj-lt"/>
              <a:buAutoNum type="arabicPeriod"/>
            </a:pPr>
            <a:r>
              <a:rPr lang="en-US" dirty="0"/>
              <a:t>Discuss why people do the things they do, and what they need to change.</a:t>
            </a:r>
            <a:endParaRPr lang="en-CA" dirty="0"/>
          </a:p>
          <a:p>
            <a:pPr marL="514350" indent="-514350">
              <a:buFont typeface="+mj-lt"/>
              <a:buAutoNum type="arabicPeriod"/>
            </a:pPr>
            <a:r>
              <a:rPr lang="en-US" dirty="0"/>
              <a:t>Discuss how this will influence your project.</a:t>
            </a:r>
          </a:p>
        </p:txBody>
      </p:sp>
      <p:pic>
        <p:nvPicPr>
          <p:cNvPr id="3076" name="Picture 4" descr="CAWST Colour - no text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929313"/>
            <a:ext cx="1487488" cy="9286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198302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Slide Number Placeholder 5"/>
          <p:cNvSpPr>
            <a:spLocks noGrp="1"/>
          </p:cNvSpPr>
          <p:nvPr>
            <p:ph type="sldNum" sz="quarter" idx="12"/>
          </p:nvPr>
        </p:nvSpPr>
        <p:spPr>
          <a:noFill/>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16BFB096-C56D-4342-846E-82A4A5123A80}" type="slidenum">
              <a:rPr lang="en-US"/>
              <a:pPr eaLnBrk="1" hangingPunct="1"/>
              <a:t>8</a:t>
            </a:fld>
            <a:endParaRPr lang="en-US"/>
          </a:p>
        </p:txBody>
      </p:sp>
      <p:sp>
        <p:nvSpPr>
          <p:cNvPr id="5124" name="Rectangle 2"/>
          <p:cNvSpPr>
            <a:spLocks noGrp="1" noChangeArrowheads="1"/>
          </p:cNvSpPr>
          <p:nvPr>
            <p:ph type="title"/>
          </p:nvPr>
        </p:nvSpPr>
        <p:spPr/>
        <p:txBody>
          <a:bodyPr/>
          <a:lstStyle/>
          <a:p>
            <a:pPr eaLnBrk="1" hangingPunct="1"/>
            <a:r>
              <a:rPr lang="en-US" sz="4000" b="1" smtClean="0">
                <a:solidFill>
                  <a:schemeClr val="accent2"/>
                </a:solidFill>
              </a:rPr>
              <a:t>Why Do People Act As They Do?</a:t>
            </a:r>
          </a:p>
        </p:txBody>
      </p:sp>
      <p:sp>
        <p:nvSpPr>
          <p:cNvPr id="5125" name="Rectangle 3"/>
          <p:cNvSpPr>
            <a:spLocks noGrp="1" noChangeArrowheads="1"/>
          </p:cNvSpPr>
          <p:nvPr>
            <p:ph type="body" idx="1"/>
          </p:nvPr>
        </p:nvSpPr>
        <p:spPr/>
        <p:txBody>
          <a:bodyPr/>
          <a:lstStyle/>
          <a:p>
            <a:pPr eaLnBrk="1" hangingPunct="1"/>
            <a:r>
              <a:rPr lang="en-US" dirty="0" smtClean="0"/>
              <a:t>Beliefs</a:t>
            </a:r>
          </a:p>
          <a:p>
            <a:pPr eaLnBrk="1" hangingPunct="1"/>
            <a:r>
              <a:rPr lang="en-US" dirty="0" smtClean="0"/>
              <a:t>Norms</a:t>
            </a:r>
          </a:p>
          <a:p>
            <a:pPr eaLnBrk="1" hangingPunct="1"/>
            <a:r>
              <a:rPr lang="en-US" dirty="0" smtClean="0"/>
              <a:t>Motivation</a:t>
            </a:r>
          </a:p>
          <a:p>
            <a:pPr eaLnBrk="1" hangingPunct="1">
              <a:buFontTx/>
              <a:buNone/>
            </a:pPr>
            <a:endParaRPr lang="en-US" sz="1000" dirty="0" smtClean="0"/>
          </a:p>
          <a:p>
            <a:pPr eaLnBrk="1" hangingPunct="1"/>
            <a:r>
              <a:rPr lang="en-US" i="1" dirty="0" smtClean="0"/>
              <a:t>Can you give examples of each of these things?</a:t>
            </a:r>
          </a:p>
          <a:p>
            <a:pPr eaLnBrk="1" hangingPunct="1"/>
            <a:endParaRPr lang="en-US" sz="1000" i="1" dirty="0" smtClean="0"/>
          </a:p>
          <a:p>
            <a:pPr eaLnBrk="1" hangingPunct="1"/>
            <a:r>
              <a:rPr lang="en-US" sz="2800" i="1" dirty="0"/>
              <a:t>Exercise – Looking at Others</a:t>
            </a:r>
          </a:p>
          <a:p>
            <a:pPr eaLnBrk="1" hangingPunct="1"/>
            <a:r>
              <a:rPr lang="en-US" sz="2800" i="1" dirty="0" smtClean="0"/>
              <a:t>Exercise – What Is Needed To Change</a:t>
            </a:r>
          </a:p>
        </p:txBody>
      </p:sp>
      <p:pic>
        <p:nvPicPr>
          <p:cNvPr id="5" name="Picture 4" descr="CAWST Colour - no text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929313"/>
            <a:ext cx="1487488" cy="92868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slow"/>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Slide Number Placeholder 5"/>
          <p:cNvSpPr>
            <a:spLocks noGrp="1"/>
          </p:cNvSpPr>
          <p:nvPr>
            <p:ph type="sldNum" sz="quarter" idx="12"/>
          </p:nvPr>
        </p:nvSpPr>
        <p:spPr>
          <a:noFill/>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16BFB096-C56D-4342-846E-82A4A5123A80}" type="slidenum">
              <a:rPr lang="en-US"/>
              <a:pPr eaLnBrk="1" hangingPunct="1"/>
              <a:t>9</a:t>
            </a:fld>
            <a:endParaRPr lang="en-US"/>
          </a:p>
        </p:txBody>
      </p:sp>
      <p:sp>
        <p:nvSpPr>
          <p:cNvPr id="5124" name="Rectangle 2"/>
          <p:cNvSpPr>
            <a:spLocks noGrp="1" noChangeArrowheads="1"/>
          </p:cNvSpPr>
          <p:nvPr>
            <p:ph type="title"/>
          </p:nvPr>
        </p:nvSpPr>
        <p:spPr/>
        <p:txBody>
          <a:bodyPr/>
          <a:lstStyle/>
          <a:p>
            <a:pPr eaLnBrk="1" hangingPunct="1"/>
            <a:r>
              <a:rPr lang="en-US" sz="4000" b="1" dirty="0" smtClean="0">
                <a:solidFill>
                  <a:schemeClr val="accent2"/>
                </a:solidFill>
              </a:rPr>
              <a:t>How do you change people’s behaviour?</a:t>
            </a:r>
          </a:p>
        </p:txBody>
      </p:sp>
      <p:sp>
        <p:nvSpPr>
          <p:cNvPr id="5125" name="Rectangle 3"/>
          <p:cNvSpPr>
            <a:spLocks noGrp="1" noChangeArrowheads="1"/>
          </p:cNvSpPr>
          <p:nvPr>
            <p:ph type="body" idx="1"/>
          </p:nvPr>
        </p:nvSpPr>
        <p:spPr/>
        <p:txBody>
          <a:bodyPr/>
          <a:lstStyle/>
          <a:p>
            <a:pPr eaLnBrk="1" hangingPunct="1"/>
            <a:r>
              <a:rPr lang="en-US" dirty="0" smtClean="0"/>
              <a:t>People won’t do new things just because you tell them to.</a:t>
            </a:r>
          </a:p>
          <a:p>
            <a:pPr eaLnBrk="1" hangingPunct="1"/>
            <a:r>
              <a:rPr lang="en-US" sz="2800" i="1" dirty="0" smtClean="0"/>
              <a:t>You need to convince them - find the right things that will motivate them.</a:t>
            </a:r>
          </a:p>
          <a:p>
            <a:pPr eaLnBrk="1" hangingPunct="1"/>
            <a:r>
              <a:rPr lang="en-US" sz="2800" i="1" dirty="0" smtClean="0"/>
              <a:t>Build on what they are already doing right!</a:t>
            </a:r>
          </a:p>
          <a:p>
            <a:pPr eaLnBrk="1" hangingPunct="1"/>
            <a:r>
              <a:rPr lang="en-US" sz="2800" i="1" dirty="0" smtClean="0"/>
              <a:t>Changing habits takes time, and lots of reminders!</a:t>
            </a:r>
          </a:p>
        </p:txBody>
      </p:sp>
      <p:pic>
        <p:nvPicPr>
          <p:cNvPr id="5" name="Picture 4" descr="CAWST Colour - no text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929313"/>
            <a:ext cx="1487488" cy="9286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04094281"/>
      </p:ext>
    </p:extLst>
  </p:cSld>
  <p:clrMapOvr>
    <a:masterClrMapping/>
  </p:clrMapOvr>
  <p:transition spd="slow"/>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963</TotalTime>
  <Words>1528</Words>
  <Application>Microsoft Office PowerPoint</Application>
  <PresentationFormat>On-screen Show (4:3)</PresentationFormat>
  <Paragraphs>226</Paragraphs>
  <Slides>18</Slides>
  <Notes>15</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Default Design</vt:lpstr>
      <vt:lpstr>PowerPoint Presentation</vt:lpstr>
      <vt:lpstr>PowerPoint Presentation</vt:lpstr>
      <vt:lpstr>PowerPoint Presentation</vt:lpstr>
      <vt:lpstr>What makes you good at what you do?</vt:lpstr>
      <vt:lpstr>What makes you good at what you do?</vt:lpstr>
      <vt:lpstr>What makes you good at what you do?</vt:lpstr>
      <vt:lpstr>Learning Expectations</vt:lpstr>
      <vt:lpstr>Why Do People Act As They Do?</vt:lpstr>
      <vt:lpstr>How do you change people’s behaviour?</vt:lpstr>
      <vt:lpstr>Model of Behaviour Change</vt:lpstr>
      <vt:lpstr>Resistance to Change</vt:lpstr>
      <vt:lpstr>Helping People to Change</vt:lpstr>
      <vt:lpstr>Helping People to Change</vt:lpstr>
      <vt:lpstr>Factors That Influence Change</vt:lpstr>
      <vt:lpstr>Supporting Behaviour Change</vt:lpstr>
      <vt:lpstr>Review</vt:lpstr>
      <vt:lpstr>Review</vt:lpstr>
      <vt:lpstr>Review</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tchorney</dc:creator>
  <cp:lastModifiedBy>Rebecca Brown</cp:lastModifiedBy>
  <cp:revision>26</cp:revision>
  <dcterms:created xsi:type="dcterms:W3CDTF">2006-06-23T20:27:16Z</dcterms:created>
  <dcterms:modified xsi:type="dcterms:W3CDTF">2014-07-11T19:46:48Z</dcterms:modified>
</cp:coreProperties>
</file>