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5"/>
  </p:notesMasterIdLst>
  <p:handoutMasterIdLst>
    <p:handoutMasterId r:id="rId26"/>
  </p:handoutMasterIdLst>
  <p:sldIdLst>
    <p:sldId id="400" r:id="rId2"/>
    <p:sldId id="381" r:id="rId3"/>
    <p:sldId id="371" r:id="rId4"/>
    <p:sldId id="380"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9" r:id="rId21"/>
    <p:sldId id="397" r:id="rId22"/>
    <p:sldId id="398" r:id="rId23"/>
    <p:sldId id="40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56752" autoAdjust="0"/>
  </p:normalViewPr>
  <p:slideViewPr>
    <p:cSldViewPr snapToGrid="0">
      <p:cViewPr varScale="1">
        <p:scale>
          <a:sx n="61" d="100"/>
          <a:sy n="61" d="100"/>
        </p:scale>
        <p:origin x="28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8/8/2016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8/8/2016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Unfortunately, manual</a:t>
            </a:r>
            <a:r>
              <a:rPr lang="en-US" baseline="0" noProof="0" dirty="0" smtClean="0"/>
              <a:t> faecal sludge collection without adequate health protection is a common form of faecal sludge collection. This picture shows a worker in Dakar, Senegal emptying a pit latrine with a bucket. In Dakar, the collected faecal sludge is being disposed in hole dug in front of the house. Moving the sludge just a few meters away from where it was collected does not provide a sustainable or hygienic solution.</a:t>
            </a:r>
          </a:p>
          <a:p>
            <a:endParaRPr lang="en-US" baseline="0" noProof="0" dirty="0" smtClean="0"/>
          </a:p>
          <a:p>
            <a:r>
              <a:rPr lang="en-US" noProof="0" dirty="0" smtClean="0"/>
              <a:t>Manual emptying is typically done in areas that are inaccessible by mechanical equipment and trucks – usually unplanned and informal communities. A recent survey of 30 cities in Africa and Asia found that about one-third of households manually empty their latrines. While family members sometimes do this job themselves, a manual emptier is hired almost 90% of the time (</a:t>
            </a:r>
            <a:r>
              <a:rPr lang="en-US" noProof="0" dirty="0" err="1" smtClean="0"/>
              <a:t>Chowdhry</a:t>
            </a:r>
            <a:r>
              <a:rPr lang="en-US" noProof="0" dirty="0" smtClean="0"/>
              <a:t> &amp; </a:t>
            </a:r>
            <a:r>
              <a:rPr lang="en-US" noProof="0" dirty="0" err="1" smtClean="0"/>
              <a:t>Kone</a:t>
            </a:r>
            <a:r>
              <a:rPr lang="en-US" noProof="0" dirty="0" smtClean="0"/>
              <a:t>, 2012).</a:t>
            </a:r>
          </a:p>
          <a:p>
            <a:endParaRPr lang="en-US" noProof="0" dirty="0" smtClean="0"/>
          </a:p>
          <a:p>
            <a:r>
              <a:rPr lang="en-US" noProof="0" dirty="0" smtClean="0"/>
              <a:t>As well, some on-site</a:t>
            </a:r>
            <a:r>
              <a:rPr lang="en-US" baseline="0" noProof="0" dirty="0" smtClean="0"/>
              <a:t> sanitation systems </a:t>
            </a:r>
            <a:r>
              <a:rPr lang="en-US" noProof="0" dirty="0" smtClean="0"/>
              <a:t>can only be emptied manually. For example, composting latrines and dehydrating latrines must be emptied with a shovel because the material is solid and cannot be removed with a vacuum or a pump.</a:t>
            </a:r>
          </a:p>
          <a:p>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5</a:t>
            </a:fld>
            <a:endParaRPr lang="en-US"/>
          </a:p>
        </p:txBody>
      </p:sp>
    </p:spTree>
    <p:extLst>
      <p:ext uri="{BB962C8B-B14F-4D97-AF65-F5344CB8AC3E}">
        <p14:creationId xmlns:p14="http://schemas.microsoft.com/office/powerpoint/2010/main" val="4526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sng" kern="1200" dirty="0" smtClean="0">
                <a:solidFill>
                  <a:schemeClr val="tx1"/>
                </a:solidFill>
                <a:effectLst/>
                <a:latin typeface="+mn-lt"/>
                <a:ea typeface="ＭＳ Ｐゴシック" charset="0"/>
                <a:cs typeface="ＭＳ Ｐゴシック" charset="0"/>
              </a:rPr>
              <a:t>Put on</a:t>
            </a:r>
            <a:r>
              <a:rPr lang="en-US" sz="1200" b="1" i="0" u="sng" kern="1200" baseline="0" dirty="0" smtClean="0">
                <a:solidFill>
                  <a:schemeClr val="tx1"/>
                </a:solidFill>
                <a:effectLst/>
                <a:latin typeface="+mn-lt"/>
                <a:ea typeface="ＭＳ Ｐゴシック" charset="0"/>
                <a:cs typeface="ＭＳ Ｐゴシック" charset="0"/>
              </a:rPr>
              <a:t> personal </a:t>
            </a:r>
            <a:r>
              <a:rPr lang="en-US" sz="1200" b="1" i="0" u="sng" kern="1200" dirty="0" smtClean="0">
                <a:solidFill>
                  <a:schemeClr val="tx1"/>
                </a:solidFill>
                <a:effectLst/>
                <a:latin typeface="+mn-lt"/>
                <a:ea typeface="ＭＳ Ｐゴシック" charset="0"/>
                <a:cs typeface="ＭＳ Ｐゴシック" charset="0"/>
              </a:rPr>
              <a:t>protective equipment</a:t>
            </a:r>
          </a:p>
          <a:p>
            <a:pPr lvl="0"/>
            <a:r>
              <a:rPr lang="en-US" sz="1400" b="0" i="0" u="none" kern="1200" noProof="0" dirty="0" smtClean="0">
                <a:solidFill>
                  <a:schemeClr val="tx1"/>
                </a:solidFill>
                <a:effectLst/>
                <a:latin typeface="+mn-lt"/>
                <a:ea typeface="ＭＳ Ｐゴシック" charset="0"/>
                <a:cs typeface="ＭＳ Ｐゴシック" charset="0"/>
              </a:rPr>
              <a:t>Faecal sludge has high concentrations of pathogens. Therefore, operators</a:t>
            </a:r>
            <a:r>
              <a:rPr lang="en-US" sz="1400" b="0" i="0" u="none" kern="1200" baseline="0" noProof="0" dirty="0" smtClean="0">
                <a:solidFill>
                  <a:schemeClr val="tx1"/>
                </a:solidFill>
                <a:effectLst/>
                <a:latin typeface="+mn-lt"/>
                <a:ea typeface="ＭＳ Ｐゴシック" charset="0"/>
                <a:cs typeface="ＭＳ Ｐゴシック" charset="0"/>
              </a:rPr>
              <a:t> should wear appropriate protective equipment such as gum boots, gloves and a face mask</a:t>
            </a:r>
            <a:r>
              <a:rPr lang="de-CH" sz="1400" b="0" i="0" u="none" kern="1200" baseline="0" dirty="0" smtClean="0">
                <a:solidFill>
                  <a:schemeClr val="tx1"/>
                </a:solidFill>
                <a:effectLst/>
                <a:latin typeface="+mn-lt"/>
                <a:ea typeface="ＭＳ Ｐゴシック" charset="0"/>
                <a:cs typeface="ＭＳ Ｐゴシック" charset="0"/>
              </a:rPr>
              <a:t>. </a:t>
            </a:r>
            <a:r>
              <a:rPr lang="en-US" sz="1400" b="0" i="0" u="none" kern="1200" baseline="0" noProof="0" dirty="0" smtClean="0">
                <a:solidFill>
                  <a:schemeClr val="tx1"/>
                </a:solidFill>
                <a:effectLst/>
                <a:latin typeface="+mn-lt"/>
                <a:ea typeface="ＭＳ Ｐゴシック" charset="0"/>
                <a:cs typeface="ＭＳ Ｐゴシック" charset="0"/>
              </a:rPr>
              <a:t>The picture of the left shows a good example of protective gear in Vietnam. </a:t>
            </a:r>
            <a:endParaRPr lang="en-US" sz="1400" b="0" i="0" u="none" kern="1200" noProof="0" dirty="0" smtClean="0">
              <a:solidFill>
                <a:schemeClr val="tx1"/>
              </a:solidFill>
              <a:effectLst/>
              <a:latin typeface="+mn-lt"/>
              <a:ea typeface="ＭＳ Ｐゴシック" charset="0"/>
              <a:cs typeface="ＭＳ Ｐゴシック" charset="0"/>
            </a:endParaRPr>
          </a:p>
          <a:p>
            <a:pPr lvl="0"/>
            <a:endParaRPr lang="en-US" sz="1400" b="1" i="0" u="sng"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Locate the on-site sanitation technology</a:t>
            </a:r>
            <a:endParaRPr lang="en-US" sz="1400" b="1" i="0" u="sng" kern="1200" dirty="0" smtClean="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ＭＳ Ｐゴシック" charset="0"/>
                <a:cs typeface="ＭＳ Ｐゴシック" charset="0"/>
              </a:rPr>
              <a:t>Explain that the location of the on-site sanitation technology might sometimes not be so obvious. For example, when a septic tank is located below the house and only the tenant (not the house owner) is present. </a:t>
            </a:r>
            <a:endParaRPr lang="en-US" sz="1400" i="0" kern="1200" dirty="0" smtClean="0">
              <a:solidFill>
                <a:schemeClr val="tx1"/>
              </a:solidFill>
              <a:effectLst/>
              <a:latin typeface="+mn-lt"/>
              <a:ea typeface="ＭＳ Ｐゴシック" charset="0"/>
              <a:cs typeface="ＭＳ Ｐゴシック" charset="0"/>
            </a:endParaRPr>
          </a:p>
          <a:p>
            <a:pPr lvl="0"/>
            <a:endParaRPr lang="de-CH" sz="1200" i="1" kern="1200" dirty="0" smtClean="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sng" kern="1200" dirty="0" smtClean="0">
                <a:solidFill>
                  <a:schemeClr val="tx1"/>
                </a:solidFill>
                <a:effectLst/>
                <a:latin typeface="+mn-lt"/>
                <a:ea typeface="ＭＳ Ｐゴシック" charset="0"/>
                <a:cs typeface="ＭＳ Ｐゴシック" charset="0"/>
              </a:rPr>
              <a:t>Determine the access point of the on-site sanitation technology/Open the on-site sanitation technology cover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ＭＳ Ｐゴシック" charset="0"/>
                <a:cs typeface="ＭＳ Ｐゴシック" charset="0"/>
              </a:rPr>
              <a:t>Sometimes desludging is not feasible through the toilet interface itself, as commonly done for pit latrines. This requires that an access cover is opened. </a:t>
            </a:r>
            <a:r>
              <a:rPr lang="en-US" sz="1200" i="0" u="none" kern="1200" dirty="0" smtClean="0">
                <a:solidFill>
                  <a:schemeClr val="tx1"/>
                </a:solidFill>
                <a:effectLst/>
                <a:latin typeface="+mn-lt"/>
                <a:ea typeface="ＭＳ Ｐゴシック" charset="0"/>
                <a:cs typeface="ＭＳ Ｐゴシック" charset="0"/>
              </a:rPr>
              <a:t>As faecal sludge is only collected every few months to years</a:t>
            </a:r>
            <a:r>
              <a:rPr lang="en-US" sz="1200" i="0" u="none" kern="1200" baseline="0" dirty="0" smtClean="0">
                <a:solidFill>
                  <a:schemeClr val="tx1"/>
                </a:solidFill>
                <a:effectLst/>
                <a:latin typeface="+mn-lt"/>
                <a:ea typeface="ＭＳ Ｐゴシック" charset="0"/>
                <a:cs typeface="ＭＳ Ｐゴシック" charset="0"/>
              </a:rPr>
              <a:t>, </a:t>
            </a:r>
            <a:r>
              <a:rPr lang="en-US" sz="1200" i="0" u="none" kern="1200" dirty="0" smtClean="0">
                <a:solidFill>
                  <a:schemeClr val="tx1"/>
                </a:solidFill>
                <a:effectLst/>
                <a:latin typeface="+mn-lt"/>
                <a:ea typeface="ＭＳ Ｐゴシック" charset="0"/>
                <a:cs typeface="ＭＳ Ｐゴシック" charset="0"/>
              </a:rPr>
              <a:t>the access might be covered by concrete or lie below tiles. The picture on the right shows</a:t>
            </a:r>
            <a:r>
              <a:rPr lang="en-US" sz="1200" i="0" u="none" kern="1200" baseline="0" dirty="0" smtClean="0">
                <a:solidFill>
                  <a:schemeClr val="tx1"/>
                </a:solidFill>
                <a:effectLst/>
                <a:latin typeface="+mn-lt"/>
                <a:ea typeface="ＭＳ Ｐゴシック" charset="0"/>
                <a:cs typeface="ＭＳ Ｐゴシック" charset="0"/>
              </a:rPr>
              <a:t> faecal sludge collection in Hanoi, Vietnam. The septic tank is located below the house and the floor tiles had to be broken to collect the faecal sludge.</a:t>
            </a:r>
            <a:endParaRPr lang="en-US" sz="1400" i="0" u="none" kern="1200" dirty="0" smtClean="0">
              <a:solidFill>
                <a:schemeClr val="tx1"/>
              </a:solidFill>
              <a:effectLst/>
              <a:latin typeface="+mn-lt"/>
              <a:ea typeface="ＭＳ Ｐゴシック" charset="0"/>
              <a:cs typeface="ＭＳ Ｐゴシック" charset="0"/>
            </a:endParaRPr>
          </a:p>
          <a:p>
            <a:pPr lvl="0"/>
            <a:endParaRPr lang="en-US" sz="14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14</a:t>
            </a:fld>
            <a:endParaRPr lang="en-US"/>
          </a:p>
        </p:txBody>
      </p:sp>
    </p:spTree>
    <p:extLst>
      <p:ext uri="{BB962C8B-B14F-4D97-AF65-F5344CB8AC3E}">
        <p14:creationId xmlns:p14="http://schemas.microsoft.com/office/powerpoint/2010/main" val="265110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sng" kern="1200" dirty="0" smtClean="0">
                <a:solidFill>
                  <a:schemeClr val="tx1"/>
                </a:solidFill>
                <a:effectLst/>
                <a:latin typeface="+mn-lt"/>
                <a:ea typeface="ＭＳ Ｐゴシック" charset="0"/>
                <a:cs typeface="ＭＳ Ｐゴシック" charset="0"/>
              </a:rPr>
              <a:t>Remove solid waste, if necessary</a:t>
            </a:r>
          </a:p>
          <a:p>
            <a:pPr lvl="0"/>
            <a:r>
              <a:rPr lang="en-US" sz="1200" b="0" i="0" u="none" kern="1200" noProof="0" dirty="0" smtClean="0">
                <a:solidFill>
                  <a:schemeClr val="tx1"/>
                </a:solidFill>
                <a:effectLst/>
                <a:latin typeface="+mn-lt"/>
                <a:ea typeface="ＭＳ Ｐゴシック" charset="0"/>
                <a:cs typeface="ＭＳ Ｐゴシック" charset="0"/>
              </a:rPr>
              <a:t>Commonly,</a:t>
            </a:r>
            <a:r>
              <a:rPr lang="en-US" sz="1200" b="0" i="0" u="none" kern="1200" baseline="0" noProof="0" dirty="0" smtClean="0">
                <a:solidFill>
                  <a:schemeClr val="tx1"/>
                </a:solidFill>
                <a:effectLst/>
                <a:latin typeface="+mn-lt"/>
                <a:ea typeface="ＭＳ Ｐゴシック" charset="0"/>
                <a:cs typeface="ＭＳ Ｐゴシック" charset="0"/>
              </a:rPr>
              <a:t> solid waste management services are poor in low-income countries. Therefore, large amounts of solid waste may be disposed into on=site sanitation technologies. Solid waste can destroy the faecal sludge collection equipment. Therefore, it should be removed before collection. The pictures show removal of solid waste from a pit latrine in Kampala, Uganda.</a:t>
            </a:r>
          </a:p>
          <a:p>
            <a:pPr lvl="0"/>
            <a:endParaRPr lang="en-US" sz="1200" b="1" i="0" u="sng"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Empty the on-site sanitation technology</a:t>
            </a:r>
          </a:p>
          <a:p>
            <a:pPr lvl="0"/>
            <a:endParaRPr lang="en-US" sz="1200" b="1" i="0" u="sng"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Evaluate the condition of the on-site sanitation technology</a:t>
            </a:r>
          </a:p>
          <a:p>
            <a:pPr lvl="0"/>
            <a:r>
              <a:rPr lang="en-US" sz="1200" b="0" i="0" u="none" kern="1200" noProof="0" dirty="0" smtClean="0">
                <a:solidFill>
                  <a:schemeClr val="tx1"/>
                </a:solidFill>
                <a:effectLst/>
                <a:latin typeface="+mn-lt"/>
                <a:ea typeface="ＭＳ Ｐゴシック" charset="0"/>
                <a:cs typeface="ＭＳ Ｐゴシック" charset="0"/>
              </a:rPr>
              <a:t>An</a:t>
            </a:r>
            <a:r>
              <a:rPr lang="en-US" sz="1200" b="0" i="0" u="none" kern="1200" baseline="0" noProof="0" dirty="0" smtClean="0">
                <a:solidFill>
                  <a:schemeClr val="tx1"/>
                </a:solidFill>
                <a:effectLst/>
                <a:latin typeface="+mn-lt"/>
                <a:ea typeface="ＭＳ Ｐゴシック" charset="0"/>
                <a:cs typeface="ＭＳ Ｐゴシック" charset="0"/>
              </a:rPr>
              <a:t> </a:t>
            </a:r>
            <a:r>
              <a:rPr lang="en-US" sz="1200" b="0" i="0" u="none" kern="1200" noProof="0" dirty="0" smtClean="0">
                <a:solidFill>
                  <a:schemeClr val="tx1"/>
                </a:solidFill>
                <a:effectLst/>
                <a:latin typeface="+mn-lt"/>
                <a:ea typeface="ＭＳ Ｐゴシック" charset="0"/>
                <a:cs typeface="ＭＳ Ｐゴシック" charset="0"/>
              </a:rPr>
              <a:t>empty</a:t>
            </a:r>
            <a:r>
              <a:rPr lang="en-US" sz="1200" b="0" i="0" u="none" kern="1200" baseline="0" noProof="0" dirty="0" smtClean="0">
                <a:solidFill>
                  <a:schemeClr val="tx1"/>
                </a:solidFill>
                <a:effectLst/>
                <a:latin typeface="+mn-lt"/>
                <a:ea typeface="ＭＳ Ｐゴシック" charset="0"/>
                <a:cs typeface="ＭＳ Ｐゴシック" charset="0"/>
              </a:rPr>
              <a:t> onsite sanitation technology allows for inspection, for example, for cracks. These can be reported to the household.</a:t>
            </a:r>
            <a:endParaRPr lang="en-US" sz="1200" b="0" i="0" u="none" kern="1200" noProof="0" dirty="0" smtClean="0">
              <a:solidFill>
                <a:schemeClr val="tx1"/>
              </a:solidFill>
              <a:effectLst/>
              <a:latin typeface="+mn-lt"/>
              <a:ea typeface="ＭＳ Ｐゴシック" charset="0"/>
              <a:cs typeface="ＭＳ Ｐゴシック" charset="0"/>
            </a:endParaRPr>
          </a:p>
          <a:p>
            <a:pPr lvl="0"/>
            <a:endParaRPr lang="en-US" sz="1200" b="1" i="0" u="sng"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Close and secure the on-site sanitation technology</a:t>
            </a:r>
            <a:endParaRPr lang="en-US" sz="1200" b="1" i="0" u="sng"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15</a:t>
            </a:fld>
            <a:endParaRPr lang="en-US"/>
          </a:p>
        </p:txBody>
      </p:sp>
    </p:spTree>
    <p:extLst>
      <p:ext uri="{BB962C8B-B14F-4D97-AF65-F5344CB8AC3E}">
        <p14:creationId xmlns:p14="http://schemas.microsoft.com/office/powerpoint/2010/main" val="265110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sng" kern="1200" dirty="0" smtClean="0">
                <a:solidFill>
                  <a:schemeClr val="tx1"/>
                </a:solidFill>
                <a:effectLst/>
                <a:latin typeface="+mn-lt"/>
                <a:ea typeface="ＭＳ Ｐゴシック" charset="0"/>
                <a:cs typeface="ＭＳ Ｐゴシック" charset="0"/>
              </a:rPr>
              <a:t>Clean the area around the on-site sanitation technology</a:t>
            </a:r>
          </a:p>
          <a:p>
            <a:pPr lvl="0"/>
            <a:r>
              <a:rPr lang="en-US" sz="1200" b="0" i="0" u="none" kern="1200" noProof="0" dirty="0" smtClean="0">
                <a:solidFill>
                  <a:schemeClr val="tx1"/>
                </a:solidFill>
                <a:effectLst/>
                <a:latin typeface="+mn-lt"/>
                <a:ea typeface="ＭＳ Ｐゴシック" charset="0"/>
                <a:cs typeface="ＭＳ Ｐゴシック" charset="0"/>
              </a:rPr>
              <a:t>During faecal</a:t>
            </a:r>
            <a:r>
              <a:rPr lang="en-US" sz="1200" b="0" i="0" u="none" kern="1200" baseline="0" noProof="0" dirty="0" smtClean="0">
                <a:solidFill>
                  <a:schemeClr val="tx1"/>
                </a:solidFill>
                <a:effectLst/>
                <a:latin typeface="+mn-lt"/>
                <a:ea typeface="ＭＳ Ｐゴシック" charset="0"/>
                <a:cs typeface="ＭＳ Ｐゴシック" charset="0"/>
              </a:rPr>
              <a:t> sludge collection the areas around the on-site sanitation technology may be contaminated. See on the picture an example from Kampala/Uganda in which faecal sludge is entering the areas around the on-site sanitation technology. </a:t>
            </a:r>
            <a:endParaRPr lang="en-US" sz="1200" b="0" i="0" u="none" kern="1200" noProof="0" dirty="0" smtClean="0">
              <a:solidFill>
                <a:schemeClr val="tx1"/>
              </a:solidFill>
              <a:effectLst/>
              <a:latin typeface="+mn-lt"/>
              <a:ea typeface="ＭＳ Ｐゴシック" charset="0"/>
              <a:cs typeface="ＭＳ Ｐゴシック" charset="0"/>
            </a:endParaRPr>
          </a:p>
          <a:p>
            <a:pPr lvl="0"/>
            <a:endParaRPr lang="en-US" sz="1200" b="1" i="0" u="sng"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Do a final inspection and report any issues to the customers</a:t>
            </a:r>
          </a:p>
          <a:p>
            <a:pPr lvl="0"/>
            <a:endParaRPr lang="en-US" sz="1200" b="1" i="0" u="sng" kern="1200" dirty="0" smtClean="0">
              <a:solidFill>
                <a:schemeClr val="tx1"/>
              </a:solidFill>
              <a:effectLst/>
              <a:latin typeface="+mn-lt"/>
              <a:ea typeface="ＭＳ Ｐゴシック" charset="0"/>
              <a:cs typeface="ＭＳ Ｐゴシック" charset="0"/>
            </a:endParaRPr>
          </a:p>
          <a:p>
            <a:r>
              <a:rPr lang="en-US" sz="1200" b="1" i="0" u="sng" kern="1200" dirty="0" smtClean="0">
                <a:solidFill>
                  <a:schemeClr val="tx1"/>
                </a:solidFill>
                <a:effectLst/>
                <a:latin typeface="+mn-lt"/>
                <a:ea typeface="ＭＳ Ｐゴシック" charset="0"/>
                <a:cs typeface="ＭＳ Ｐゴシック" charset="0"/>
              </a:rPr>
              <a:t>Transport the faecal sludge to a treatment facility</a:t>
            </a:r>
            <a:endParaRPr lang="en-US" sz="1200" b="1" i="0" u="sng"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16</a:t>
            </a:fld>
            <a:endParaRPr lang="en-US"/>
          </a:p>
        </p:txBody>
      </p:sp>
    </p:spTree>
    <p:extLst>
      <p:ext uri="{BB962C8B-B14F-4D97-AF65-F5344CB8AC3E}">
        <p14:creationId xmlns:p14="http://schemas.microsoft.com/office/powerpoint/2010/main" val="265110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Recommend manual emptying or manually operated pump services: They may be more affordable. Note: Commonly, per volume of faecal sludge, manual emptying (and transport) is more expensive than motorized emptying (and transport). By paying for part of the faecal sludge to be removed, they are delaying, but not eliminating, the problem.</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Introduce a sanitation tax: This is a regular fee (for example, in the water tariff) collected in exchange or to subsidize a faecal sludge collection and transport service. For example, everyone could have required annual inspections and emptying. This is done in the Philippines. Consider that faecal sludge collection and transport for the poor may need to be subsidized.</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Pay in instalments: Poor households commonly cannot afford to pay the high one-time costs of motorized collection and transport. The public sector and/or private service providers could offer households the option to pay in installments.</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Install transfer stations: Reducing the distance faecal sludge needs to be transported may reduce collection and transport fees and make them more affordable for households. Trainer note: Be careful when providing this as a solution. Clarify that this is a possible solution, but it is still in the stage of innovative technology without actual field experience other than a few pilots.</a:t>
            </a:r>
          </a:p>
          <a:p>
            <a:endParaRPr lang="en-US"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17</a:t>
            </a:fld>
            <a:endParaRPr lang="en-US"/>
          </a:p>
        </p:txBody>
      </p:sp>
    </p:spTree>
    <p:extLst>
      <p:ext uri="{BB962C8B-B14F-4D97-AF65-F5344CB8AC3E}">
        <p14:creationId xmlns:p14="http://schemas.microsoft.com/office/powerpoint/2010/main" val="146467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a:t>
            </a:r>
            <a:r>
              <a:rPr lang="en-CA" dirty="0" smtClean="0"/>
              <a:t>:</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Add water to the sludge: This will make the top layer easier to pump out. </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Recommend manual emptying services: They can empty thick sludge. </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Recommend emptying more frequently.</a:t>
            </a:r>
          </a:p>
          <a:p>
            <a:endParaRPr lang="en-US" dirty="0" smtClean="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18</a:t>
            </a:fld>
            <a:endParaRPr lang="en-US"/>
          </a:p>
        </p:txBody>
      </p:sp>
    </p:spTree>
    <p:extLst>
      <p:ext uri="{BB962C8B-B14F-4D97-AF65-F5344CB8AC3E}">
        <p14:creationId xmlns:p14="http://schemas.microsoft.com/office/powerpoint/2010/main" val="179104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a:t>
            </a:r>
            <a:r>
              <a:rPr lang="en-CA" dirty="0" smtClean="0"/>
              <a:t>:</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Charge extra for the removal of solid waste. Explain to the households that the emptying fee would be lower if no solid waste would be disposed into the on-site sanitation technology.</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Recommend manual emptying services.</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Create awareness on the importance of not putting solid waste inside a on-site sanitation technology.</a:t>
            </a:r>
          </a:p>
          <a:p>
            <a:pPr marL="17145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Provide solid waste management solutions.</a:t>
            </a:r>
            <a:endParaRPr lang="en-US" dirty="0" smtClean="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19</a:t>
            </a:fld>
            <a:endParaRPr lang="en-US"/>
          </a:p>
        </p:txBody>
      </p:sp>
    </p:spTree>
    <p:extLst>
      <p:ext uri="{BB962C8B-B14F-4D97-AF65-F5344CB8AC3E}">
        <p14:creationId xmlns:p14="http://schemas.microsoft.com/office/powerpoint/2010/main" val="173274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Construct a faecal sludge treatment facility in a more central location: This will reduce transport costs for service providers and lower the fee for households.</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Introduce a sanitation tax: This is a regular fee collected in exchange or to subsidize faecal sludge collection and transport service. </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Organize services for the whole area where this household is located: This will make servicing this community more affordable.</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Recommend or establish small-scale service providers: They may be located closer and therefore may be more affordable. However, they still need a location to discharge the sludge.</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Install transfer stations: Reducing the distance faecal sludge needs to be transported may reduce fees and make them more affordable for households. Trainer note: Be careful when providing this as a solution. Clarify that this is a possible solution, but it is still in the stage of innovative technology without actual field experience other than a few pilots.</a:t>
            </a:r>
          </a:p>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20</a:t>
            </a:fld>
            <a:endParaRPr lang="en-US"/>
          </a:p>
        </p:txBody>
      </p:sp>
    </p:spTree>
    <p:extLst>
      <p:ext uri="{BB962C8B-B14F-4D97-AF65-F5344CB8AC3E}">
        <p14:creationId xmlns:p14="http://schemas.microsoft.com/office/powerpoint/2010/main" val="299116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Solutions:</a:t>
            </a:r>
            <a:endParaRPr lang="en-CA" sz="1200" kern="1200" dirty="0" smtClean="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Recommend manual emptying and transport services: They will have better access to the on-site sanitation technology.</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Improve the quality of the road.</a:t>
            </a:r>
          </a:p>
          <a:p>
            <a:pPr marL="17145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Assess the possibility of decentralized faecal sludge treatment.</a:t>
            </a:r>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21</a:t>
            </a:fld>
            <a:endParaRPr lang="en-US"/>
          </a:p>
        </p:txBody>
      </p:sp>
    </p:spTree>
    <p:extLst>
      <p:ext uri="{BB962C8B-B14F-4D97-AF65-F5344CB8AC3E}">
        <p14:creationId xmlns:p14="http://schemas.microsoft.com/office/powerpoint/2010/main" val="168218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Increase the fee charged to households to cover the discharge fee.</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Foster communication between the public sector and the private service providers to discuss how this can be resolved.</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Subsidize faecal sludge treatment/discharge fee: The public sector could subsidize faecal sludge treatment or the discharge fee. The revenues for this subsidy could come from a sanitation tax.</a:t>
            </a:r>
          </a:p>
          <a:p>
            <a:pPr marL="171450" lvl="0" indent="-171450">
              <a:buFont typeface="Arial" panose="020B0604020202020204" pitchFamily="34" charset="0"/>
              <a:buChar char="•"/>
            </a:pPr>
            <a:r>
              <a:rPr lang="en-CA" sz="1200" kern="1200" dirty="0" smtClean="0">
                <a:solidFill>
                  <a:schemeClr val="tx1"/>
                </a:solidFill>
                <a:effectLst/>
                <a:latin typeface="+mn-lt"/>
                <a:ea typeface="ＭＳ Ｐゴシック" charset="0"/>
                <a:cs typeface="ＭＳ Ｐゴシック" charset="0"/>
              </a:rPr>
              <a:t>Sell faecal sludge treatment products: Revenues from treatment products could be used to offset the treatment costs and potentially reduce the discharge fee. </a:t>
            </a:r>
          </a:p>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22</a:t>
            </a:fld>
            <a:endParaRPr lang="en-US"/>
          </a:p>
        </p:txBody>
      </p:sp>
    </p:spTree>
    <p:extLst>
      <p:ext uri="{BB962C8B-B14F-4D97-AF65-F5344CB8AC3E}">
        <p14:creationId xmlns:p14="http://schemas.microsoft.com/office/powerpoint/2010/main" val="243940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Some portable, manually operated pumps have also been developed to improve the efficiency of manual collection and better protect the health and safety of workers. Some of these technologies include the</a:t>
            </a:r>
            <a:r>
              <a:rPr lang="en-US" baseline="0" noProof="0" dirty="0" smtClean="0"/>
              <a:t> </a:t>
            </a:r>
            <a:r>
              <a:rPr lang="en-US" noProof="0" dirty="0" smtClean="0"/>
              <a:t>Manual Diaphragm Pump, Manual Pit Emptying Technology (MAPET),</a:t>
            </a:r>
            <a:r>
              <a:rPr lang="en-US" baseline="0" noProof="0" dirty="0" smtClean="0"/>
              <a:t> and the Gulper.  </a:t>
            </a:r>
          </a:p>
          <a:p>
            <a:endParaRPr lang="en-US" baseline="0" noProof="0" dirty="0" smtClean="0"/>
          </a:p>
          <a:p>
            <a:r>
              <a:rPr lang="en-US" baseline="0" noProof="0" dirty="0" smtClean="0"/>
              <a:t>These illustrations on the left sludge shows faecal sludge collection with the Gulper technology. The Gulper consists of a rising pipe, plunger and bottom valve illustrated on the right of the slide.</a:t>
            </a:r>
          </a:p>
          <a:p>
            <a:endParaRPr lang="de-CH" baseline="0" noProof="0" dirty="0" smtClean="0"/>
          </a:p>
          <a:p>
            <a:r>
              <a:rPr lang="en-US" baseline="0" noProof="0" dirty="0" smtClean="0"/>
              <a:t>As the handle is moved up and down, the bottom valve and the plunger valve open and close in series and sludge is lifted up the riser pipe to exit the Gulper via a downward angled spout. A strainer is fitted to the bottom of the rise piper to prevent solid waste from the entering and blocking the Gulper. </a:t>
            </a:r>
          </a:p>
          <a:p>
            <a:endParaRPr lang="de-CH" noProof="0" dirty="0" smtClean="0"/>
          </a:p>
          <a:p>
            <a:r>
              <a:rPr lang="en-US" noProof="0" dirty="0" smtClean="0"/>
              <a:t>Advantages</a:t>
            </a:r>
            <a:r>
              <a:rPr lang="en-US" baseline="0" noProof="0" dirty="0" smtClean="0"/>
              <a:t> of the Gulper is a simple design which can be built with locally available materials and skills generally available in low-income countries. This has been key for the replication of the Gulper in many countries worldwide (especially East and South Africa).</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6</a:t>
            </a:fld>
            <a:endParaRPr lang="en-US"/>
          </a:p>
        </p:txBody>
      </p:sp>
    </p:spTree>
    <p:extLst>
      <p:ext uri="{BB962C8B-B14F-4D97-AF65-F5344CB8AC3E}">
        <p14:creationId xmlns:p14="http://schemas.microsoft.com/office/powerpoint/2010/main" val="4526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Of all the manual emptying technologies,</a:t>
            </a:r>
            <a:r>
              <a:rPr lang="en-US" baseline="0" noProof="0" dirty="0" smtClean="0"/>
              <a:t> </a:t>
            </a:r>
            <a:r>
              <a:rPr lang="en-US" noProof="0" dirty="0" smtClean="0"/>
              <a:t>the Gulper h</a:t>
            </a:r>
            <a:r>
              <a:rPr lang="en-US" sz="1200" kern="1200" dirty="0" smtClean="0">
                <a:solidFill>
                  <a:schemeClr val="tx1"/>
                </a:solidFill>
                <a:effectLst/>
                <a:latin typeface="+mn-lt"/>
                <a:ea typeface="ＭＳ Ｐゴシック" charset="0"/>
                <a:cs typeface="ＭＳ Ｐゴシック" charset="0"/>
              </a:rPr>
              <a:t>as been gaining use and becoming more widespread</a:t>
            </a:r>
            <a:r>
              <a:rPr lang="en-US" noProof="0" dirty="0" smtClean="0"/>
              <a:t>f, in Asia and Africa. This is mainly due to strong interventions from external organizations, like nongovernmental organizations, that provided funding, training and technical support. These pictures show a manual</a:t>
            </a:r>
            <a:r>
              <a:rPr lang="en-US" baseline="0" noProof="0" dirty="0" smtClean="0"/>
              <a:t> collection with a gulper in Kenya. The faecal sludge is being pumped in a barrel for transport. </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7</a:t>
            </a:fld>
            <a:endParaRPr lang="en-US"/>
          </a:p>
        </p:txBody>
      </p:sp>
    </p:spTree>
    <p:extLst>
      <p:ext uri="{BB962C8B-B14F-4D97-AF65-F5344CB8AC3E}">
        <p14:creationId xmlns:p14="http://schemas.microsoft.com/office/powerpoint/2010/main" val="265110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a:t>
            </a:r>
            <a:r>
              <a:rPr lang="en-US" baseline="0" noProof="0" dirty="0" smtClean="0"/>
              <a:t>collected faecal sludge can be transported using manual or motorized vehicles. The picture on the left shows entrepreneurs transporting faecal sludge manually on push carts for treatment in Lusaka, Zambia. The picture on the right shows a schematic of a potential manually operated tricycle for faecal sludge transport. Manually operated transport limits the distance the faecal sludge can be transported.</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8</a:t>
            </a:fld>
            <a:endParaRPr lang="en-US"/>
          </a:p>
        </p:txBody>
      </p:sp>
    </p:spTree>
    <p:extLst>
      <p:ext uri="{BB962C8B-B14F-4D97-AF65-F5344CB8AC3E}">
        <p14:creationId xmlns:p14="http://schemas.microsoft.com/office/powerpoint/2010/main" val="4526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Motorized transport </a:t>
            </a:r>
            <a:r>
              <a:rPr lang="en-US" baseline="0" noProof="0" dirty="0" smtClean="0"/>
              <a:t>allows for more sludge being transported over longer distances. The picture on the left shows entrepreneurs loading faecal sludge on a motorized tricycle in Dar </a:t>
            </a:r>
            <a:r>
              <a:rPr lang="en-US" baseline="0" noProof="0" dirty="0" err="1" smtClean="0"/>
              <a:t>es</a:t>
            </a:r>
            <a:r>
              <a:rPr lang="en-US" baseline="0" noProof="0" dirty="0" smtClean="0"/>
              <a:t> Salaam, Tanzania. On the right, an entrepreneur is loading a pickup with faecal sludge for transport to treatment.</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9</a:t>
            </a:fld>
            <a:endParaRPr lang="en-US"/>
          </a:p>
        </p:txBody>
      </p:sp>
    </p:spTree>
    <p:extLst>
      <p:ext uri="{BB962C8B-B14F-4D97-AF65-F5344CB8AC3E}">
        <p14:creationId xmlns:p14="http://schemas.microsoft.com/office/powerpoint/2010/main" val="4526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Vacuum</a:t>
            </a:r>
            <a:r>
              <a:rPr lang="en-US" baseline="0" noProof="0" dirty="0" smtClean="0"/>
              <a:t> trucks are t</a:t>
            </a:r>
            <a:r>
              <a:rPr lang="en-US" noProof="0" dirty="0" smtClean="0"/>
              <a:t>he most efficient way of faecal</a:t>
            </a:r>
            <a:r>
              <a:rPr lang="en-US" baseline="0" noProof="0" dirty="0" smtClean="0"/>
              <a:t> sludge collection and transport. Faecal sludge is sucked with a pump through a hose into the tank. As both the pump and the tank are mounted to the truck, vacuum trucks allow transport of large quantities of faecal sludge over longer distances. This pictures shows a vacuum truck collecting faecal sludge in Vietnam.</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10</a:t>
            </a:fld>
            <a:endParaRPr lang="en-US"/>
          </a:p>
        </p:txBody>
      </p:sp>
    </p:spTree>
    <p:extLst>
      <p:ext uri="{BB962C8B-B14F-4D97-AF65-F5344CB8AC3E}">
        <p14:creationId xmlns:p14="http://schemas.microsoft.com/office/powerpoint/2010/main" val="4526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For example, trucks from Senegal and Cameroon. Most commonly trucks have a storage capacity of 200 to 16,000 </a:t>
            </a:r>
            <a:r>
              <a:rPr lang="en-US" baseline="0" noProof="0" dirty="0" err="1" smtClean="0"/>
              <a:t>litres</a:t>
            </a:r>
            <a:r>
              <a:rPr lang="en-US" baseline="0" noProof="0" dirty="0" smtClean="0"/>
              <a:t>, and can hold as much as 55,000 </a:t>
            </a:r>
            <a:r>
              <a:rPr lang="en-US" baseline="0" noProof="0" dirty="0" err="1" smtClean="0"/>
              <a:t>litres</a:t>
            </a:r>
            <a:r>
              <a:rPr lang="en-US" baseline="0" noProof="0" dirty="0" smtClean="0"/>
              <a:t>.</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11</a:t>
            </a:fld>
            <a:endParaRPr lang="en-US"/>
          </a:p>
        </p:txBody>
      </p:sp>
    </p:spTree>
    <p:extLst>
      <p:ext uri="{BB962C8B-B14F-4D97-AF65-F5344CB8AC3E}">
        <p14:creationId xmlns:p14="http://schemas.microsoft.com/office/powerpoint/2010/main" val="4526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Disadvantages</a:t>
            </a:r>
            <a:r>
              <a:rPr lang="en-US" baseline="0" noProof="0" dirty="0" smtClean="0"/>
              <a:t> of vacuum trucks is that they cannot access urban areas with limited road access. Vacuum trucks are also designed for emptying water-based latrines, such as pour flush latrines, septic tanks and aqua privies. Depending on the on-site sanitation technology, the sludge can become too thick and cannot easily be pumped. In this case, it is necessary to dilute the sludge with water so that it can flow more easily, but this is inefficient and potentially costly. (By </a:t>
            </a:r>
            <a:r>
              <a:rPr lang="en-US" sz="1200" kern="1200" dirty="0" smtClean="0">
                <a:solidFill>
                  <a:schemeClr val="tx1"/>
                </a:solidFill>
                <a:effectLst/>
                <a:latin typeface="+mn-lt"/>
                <a:ea typeface="ＭＳ Ｐゴシック" charset="0"/>
                <a:cs typeface="ＭＳ Ｐゴシック" charset="0"/>
              </a:rPr>
              <a:t>adding water to the pit the top portion of the sludge in the pit is easier to empty</a:t>
            </a:r>
            <a:r>
              <a:rPr lang="en-US" sz="1200" kern="1200" baseline="0" noProof="0" dirty="0" smtClean="0">
                <a:solidFill>
                  <a:schemeClr val="tx1"/>
                </a:solidFill>
                <a:effectLst/>
                <a:latin typeface="+mn-lt"/>
                <a:ea typeface="ＭＳ Ｐゴシック" charset="0"/>
                <a:cs typeface="ＭＳ Ｐゴシック" charset="0"/>
              </a:rPr>
              <a:t>. Other</a:t>
            </a:r>
            <a:r>
              <a:rPr lang="en-US" baseline="0" noProof="0" dirty="0" smtClean="0"/>
              <a:t> challenges of using vacuum trucks include:</a:t>
            </a:r>
          </a:p>
          <a:p>
            <a:endParaRPr lang="en-US" baseline="0" noProof="0" dirty="0" smtClean="0"/>
          </a:p>
          <a:p>
            <a:r>
              <a:rPr lang="en-US" baseline="0" noProof="0" dirty="0" smtClean="0"/>
              <a:t>• Most conventional vacuum trucks are manufactured in North America, Japan or Europe so they are expensive to import and buy locally</a:t>
            </a:r>
          </a:p>
          <a:p>
            <a:r>
              <a:rPr lang="en-US" baseline="0" noProof="0" dirty="0" smtClean="0"/>
              <a:t>• It is difficult to locate spare parts and a local mechanic to repair broken pumps and trucks</a:t>
            </a:r>
          </a:p>
          <a:p>
            <a:r>
              <a:rPr lang="en-US" baseline="0" noProof="0" dirty="0" smtClean="0"/>
              <a:t>• Poor households often cannot afford the services of a conventional vacuum truck</a:t>
            </a:r>
          </a:p>
          <a:p>
            <a:endParaRPr lang="en-US" baseline="0" noProof="0" dirty="0" smtClean="0"/>
          </a:p>
          <a:p>
            <a:r>
              <a:rPr lang="en-US" baseline="0" noProof="0" dirty="0" smtClean="0"/>
              <a:t>Smaller, more mobile and inexpensive pumps and vehicles have been developed to help overcome the challenges of using vacuum trucks. For example, this pictures shows the </a:t>
            </a:r>
            <a:r>
              <a:rPr lang="en-US" baseline="0" noProof="0" dirty="0" err="1" smtClean="0"/>
              <a:t>Vacutug</a:t>
            </a:r>
            <a:r>
              <a:rPr lang="en-US" baseline="0" noProof="0" dirty="0" smtClean="0"/>
              <a:t> navigating in Bangladesh. UN-HABITAT started the </a:t>
            </a:r>
            <a:r>
              <a:rPr lang="en-US" baseline="0" noProof="0" dirty="0" err="1" smtClean="0"/>
              <a:t>Vacutug</a:t>
            </a:r>
            <a:r>
              <a:rPr lang="en-US" baseline="0" noProof="0" dirty="0" smtClean="0"/>
              <a:t> project in 1995. It commissioned a motorized system that could be manufactured locally, is affordable, easily serviceable, able to operate in narrow streets, and capable of pumping out dense sludge from latrines. It has been tested by the UN and various nongovernmental organizations in some African and Asian countries; however, large-scale production and distribution of the </a:t>
            </a:r>
            <a:r>
              <a:rPr lang="en-US" baseline="0" noProof="0" dirty="0" err="1" smtClean="0"/>
              <a:t>Vacutug</a:t>
            </a:r>
            <a:r>
              <a:rPr lang="en-US" baseline="0" noProof="0" dirty="0" smtClean="0"/>
              <a:t> on a global scale has yet to start. </a:t>
            </a:r>
            <a:endParaRPr lang="en-US" noProof="0"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12</a:t>
            </a:fld>
            <a:endParaRPr lang="en-US"/>
          </a:p>
        </p:txBody>
      </p:sp>
    </p:spTree>
    <p:extLst>
      <p:ext uri="{BB962C8B-B14F-4D97-AF65-F5344CB8AC3E}">
        <p14:creationId xmlns:p14="http://schemas.microsoft.com/office/powerpoint/2010/main" val="265110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sng" kern="1200" dirty="0" smtClean="0">
                <a:solidFill>
                  <a:schemeClr val="tx1"/>
                </a:solidFill>
                <a:effectLst/>
                <a:latin typeface="+mn-lt"/>
                <a:ea typeface="ＭＳ Ｐゴシック" charset="0"/>
                <a:cs typeface="ＭＳ Ｐゴシック" charset="0"/>
              </a:rPr>
              <a:t>Go to the household. Bring all required equipment.</a:t>
            </a:r>
          </a:p>
          <a:p>
            <a:pPr lvl="0"/>
            <a:r>
              <a:rPr lang="en-US" sz="1200" kern="1200" noProof="0" dirty="0" smtClean="0">
                <a:solidFill>
                  <a:schemeClr val="tx1"/>
                </a:solidFill>
                <a:effectLst/>
                <a:latin typeface="+mn-lt"/>
                <a:ea typeface="ＭＳ Ｐゴシック" charset="0"/>
                <a:cs typeface="ＭＳ Ｐゴシック" charset="0"/>
              </a:rPr>
              <a:t>Finding</a:t>
            </a:r>
            <a:r>
              <a:rPr lang="en-US" sz="1200" kern="1200" baseline="0" noProof="0" dirty="0" smtClean="0">
                <a:solidFill>
                  <a:schemeClr val="tx1"/>
                </a:solidFill>
                <a:effectLst/>
                <a:latin typeface="+mn-lt"/>
                <a:ea typeface="ＭＳ Ｐゴシック" charset="0"/>
                <a:cs typeface="ＭＳ Ｐゴシック" charset="0"/>
              </a:rPr>
              <a:t> and accessing the household is the first task of faecal sludge collection. Access to the on-site sanitation technology can be limited, especially in urban environments. As shown in the picture, faecal sludge collection requires equipment such as hoses, safety equipment, (e.g. gum boots) or jerry cans with water to dilute thick sludge before collection</a:t>
            </a:r>
            <a:r>
              <a:rPr lang="de-CH" sz="1200" kern="1200" baseline="0" dirty="0" smtClean="0">
                <a:solidFill>
                  <a:schemeClr val="tx1"/>
                </a:solidFill>
                <a:effectLst/>
                <a:latin typeface="+mn-lt"/>
                <a:ea typeface="ＭＳ Ｐゴシック" charset="0"/>
                <a:cs typeface="ＭＳ Ｐゴシック" charset="0"/>
              </a:rPr>
              <a:t>.</a:t>
            </a:r>
          </a:p>
          <a:p>
            <a:pPr lvl="0"/>
            <a:endParaRPr lang="en-US" sz="1200"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Meet the customer to arrange logistics and inform them of the service</a:t>
            </a:r>
          </a:p>
          <a:p>
            <a:pPr lvl="0"/>
            <a:r>
              <a:rPr lang="en-US" sz="1200" i="0" kern="1200" noProof="0" dirty="0" smtClean="0">
                <a:solidFill>
                  <a:schemeClr val="tx1"/>
                </a:solidFill>
                <a:effectLst/>
                <a:latin typeface="+mn-lt"/>
                <a:ea typeface="ＭＳ Ｐゴシック" charset="0"/>
                <a:cs typeface="ＭＳ Ｐゴシック" charset="0"/>
              </a:rPr>
              <a:t>As</a:t>
            </a:r>
            <a:r>
              <a:rPr lang="en-US" sz="1200" i="0" kern="1200" baseline="0" noProof="0" dirty="0" smtClean="0">
                <a:solidFill>
                  <a:schemeClr val="tx1"/>
                </a:solidFill>
                <a:effectLst/>
                <a:latin typeface="+mn-lt"/>
                <a:ea typeface="ＭＳ Ｐゴシック" charset="0"/>
                <a:cs typeface="ＭＳ Ｐゴシック" charset="0"/>
              </a:rPr>
              <a:t> the customer is king and the service provider always requires information before faecal sludge collection, meeting the customer is an important task.</a:t>
            </a:r>
            <a:endParaRPr lang="en-US" sz="1200" i="0" kern="1200" noProof="0" dirty="0" smtClean="0">
              <a:solidFill>
                <a:schemeClr val="tx1"/>
              </a:solidFill>
              <a:effectLst/>
              <a:latin typeface="+mn-lt"/>
              <a:ea typeface="ＭＳ Ｐゴシック" charset="0"/>
              <a:cs typeface="ＭＳ Ｐゴシック" charset="0"/>
            </a:endParaRPr>
          </a:p>
          <a:p>
            <a:pPr lvl="0"/>
            <a:endParaRPr lang="en-US" sz="1200" i="0" kern="1200" dirty="0" smtClean="0">
              <a:solidFill>
                <a:schemeClr val="tx1"/>
              </a:solidFill>
              <a:effectLst/>
              <a:latin typeface="+mn-lt"/>
              <a:ea typeface="ＭＳ Ｐゴシック" charset="0"/>
              <a:cs typeface="ＭＳ Ｐゴシック" charset="0"/>
            </a:endParaRPr>
          </a:p>
          <a:p>
            <a:pPr lvl="0"/>
            <a:r>
              <a:rPr lang="en-US" sz="1200" b="1" i="0" u="sng" kern="1200" dirty="0" smtClean="0">
                <a:solidFill>
                  <a:schemeClr val="tx1"/>
                </a:solidFill>
                <a:effectLst/>
                <a:latin typeface="+mn-lt"/>
                <a:ea typeface="ＭＳ Ｐゴシック" charset="0"/>
                <a:cs typeface="ＭＳ Ｐゴシック" charset="0"/>
              </a:rPr>
              <a:t>Tell them the fee or negotiate with the customer</a:t>
            </a:r>
          </a:p>
          <a:p>
            <a:pPr lvl="0"/>
            <a:r>
              <a:rPr lang="en-US" sz="1200" b="0" i="0" u="none" kern="1200" noProof="0" dirty="0" smtClean="0">
                <a:solidFill>
                  <a:schemeClr val="tx1"/>
                </a:solidFill>
                <a:effectLst/>
                <a:latin typeface="+mn-lt"/>
                <a:ea typeface="ＭＳ Ｐゴシック" charset="0"/>
                <a:cs typeface="ＭＳ Ｐゴシック" charset="0"/>
              </a:rPr>
              <a:t>Faecal sludge collection is only</a:t>
            </a:r>
            <a:r>
              <a:rPr lang="en-US" sz="1200" b="0" i="0" u="none" kern="1200" baseline="0" noProof="0" dirty="0" smtClean="0">
                <a:solidFill>
                  <a:schemeClr val="tx1"/>
                </a:solidFill>
                <a:effectLst/>
                <a:latin typeface="+mn-lt"/>
                <a:ea typeface="ＭＳ Ｐゴシック" charset="0"/>
                <a:cs typeface="ＭＳ Ｐゴシック" charset="0"/>
              </a:rPr>
              <a:t> one of many expenses for a household. Especially in poor areas it can contribute a high percentage of the annual spending. Therefore, the fee is negotiated before the service. </a:t>
            </a:r>
            <a:endParaRPr lang="en-US" sz="1200" b="0" i="0" u="none" kern="1200" noProof="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13</a:t>
            </a:fld>
            <a:endParaRPr lang="en-US"/>
          </a:p>
        </p:txBody>
      </p:sp>
    </p:spTree>
    <p:extLst>
      <p:ext uri="{BB962C8B-B14F-4D97-AF65-F5344CB8AC3E}">
        <p14:creationId xmlns:p14="http://schemas.microsoft.com/office/powerpoint/2010/main" val="265110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smtClean="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smtClean="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smtClean="0"/>
              <a:t>Click icon to add picture</a:t>
            </a:r>
            <a:endParaRPr lang="en-US" noProof="0"/>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smtClean="0"/>
              <a:t>Source: </a:t>
            </a:r>
            <a:r>
              <a:rPr lang="en-US" i="1" dirty="0" smtClean="0"/>
              <a:t>Source of Image</a:t>
            </a:r>
            <a:endParaRPr lang="en-US" i="1" dirty="0"/>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smtClean="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smtClean="0">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info@sandec.ch</a:t>
            </a:r>
            <a:endParaRPr lang="en-US" sz="1400" kern="1200" dirty="0" smtClean="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smtClean="0"/>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smtClean="0"/>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smtClean="0">
                <a:solidFill>
                  <a:srgbClr val="FFFFFF"/>
                </a:solidFill>
                <a:latin typeface="Calibri"/>
                <a:cs typeface="Calibri"/>
              </a:rPr>
              <a:t>FOOTER</a:t>
            </a:r>
            <a:r>
              <a:rPr lang="id-ID" sz="1000" dirty="0" smtClean="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8/8/2016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a:spcBef>
                <a:spcPts val="0"/>
              </a:spcBef>
            </a:pPr>
            <a:r>
              <a:rPr lang="en-US" sz="2800" dirty="0" smtClean="0"/>
              <a:t>Creative Commons </a:t>
            </a:r>
          </a:p>
          <a:p>
            <a:pPr>
              <a:spcBef>
                <a:spcPts val="0"/>
              </a:spcBef>
            </a:pPr>
            <a:r>
              <a:rPr lang="en-US" sz="2800" dirty="0" smtClean="0"/>
              <a:t>License</a:t>
            </a:r>
            <a:endParaRPr lang="en-CA" sz="2800"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a:t>
            </a:fld>
            <a:endParaRPr lang="en-US"/>
          </a:p>
        </p:txBody>
      </p:sp>
      <p:sp>
        <p:nvSpPr>
          <p:cNvPr id="16" name="TextBox 15"/>
          <p:cNvSpPr txBox="1"/>
          <p:nvPr/>
        </p:nvSpPr>
        <p:spPr>
          <a:xfrm>
            <a:off x="328514" y="1054135"/>
            <a:ext cx="8142939" cy="5369675"/>
          </a:xfrm>
          <a:prstGeom prst="rect">
            <a:avLst/>
          </a:prstGeom>
          <a:noFill/>
        </p:spPr>
        <p:txBody>
          <a:bodyPr wrap="square" rtlCol="0">
            <a:spAutoFit/>
          </a:bodyPr>
          <a:lstStyle/>
          <a:p>
            <a:pPr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This </a:t>
            </a:r>
            <a:r>
              <a:rPr lang="en-US" sz="1400" dirty="0">
                <a:solidFill>
                  <a:schemeClr val="bg1"/>
                </a:solidFill>
                <a:latin typeface="Lato" panose="020F0502020204030203" pitchFamily="34" charset="0"/>
                <a:ea typeface="+mn-ea"/>
                <a:cs typeface="+mn-cs"/>
              </a:rPr>
              <a:t>document is open content and licensed under the Creative Commons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Attribution </a:t>
            </a:r>
            <a:r>
              <a:rPr lang="en-US" sz="1400" dirty="0">
                <a:solidFill>
                  <a:schemeClr val="bg1"/>
                </a:solidFill>
                <a:latin typeface="Lato" panose="020F0502020204030203" pitchFamily="34" charset="0"/>
                <a:ea typeface="+mn-ea"/>
                <a:cs typeface="+mn-cs"/>
              </a:rPr>
              <a:t>Works 4.0 International License.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To </a:t>
            </a:r>
            <a:r>
              <a:rPr lang="en-US" sz="1400" dirty="0">
                <a:solidFill>
                  <a:schemeClr val="bg1"/>
                </a:solidFill>
                <a:latin typeface="Lato" panose="020F0502020204030203" pitchFamily="34" charset="0"/>
                <a:ea typeface="+mn-ea"/>
                <a:cs typeface="+mn-cs"/>
              </a:rPr>
              <a:t>view a copy of this license, visit </a:t>
            </a:r>
            <a:r>
              <a:rPr lang="en-US" sz="1400" dirty="0">
                <a:solidFill>
                  <a:srgbClr val="24A4D6"/>
                </a:solidFill>
                <a:latin typeface="Lato" panose="020F0502020204030203" pitchFamily="34" charset="0"/>
                <a:ea typeface="+mn-ea"/>
                <a:cs typeface="+mn-cs"/>
                <a:hlinkClick r:id="rId2"/>
              </a:rPr>
              <a:t>http://</a:t>
            </a:r>
            <a:r>
              <a:rPr lang="en-US" sz="1400" dirty="0" smtClean="0">
                <a:solidFill>
                  <a:srgbClr val="24A4D6"/>
                </a:solidFill>
                <a:latin typeface="Lato" panose="020F0502020204030203" pitchFamily="34" charset="0"/>
                <a:ea typeface="+mn-ea"/>
                <a:cs typeface="+mn-cs"/>
                <a:hlinkClick r:id="rId2"/>
              </a:rPr>
              <a:t>creativecommons.org/licenses/by/4.0</a:t>
            </a:r>
            <a:endParaRPr lang="en-US" sz="1400" dirty="0">
              <a:solidFill>
                <a:srgbClr val="24A4D6"/>
              </a:solidFill>
              <a:latin typeface="Lato" panose="020F0502020204030203" pitchFamily="34" charset="0"/>
              <a:ea typeface="+mn-ea"/>
              <a:cs typeface="+mn-cs"/>
            </a:endParaRPr>
          </a:p>
          <a:p>
            <a:pPr lvl="3" eaLnBrk="1" fontAlgn="auto" hangingPunct="1">
              <a:lnSpc>
                <a:spcPct val="120000"/>
              </a:lnSpc>
              <a:spcBef>
                <a:spcPts val="1000"/>
              </a:spcBef>
              <a:spcAft>
                <a:spcPts val="0"/>
              </a:spcAft>
              <a:defRPr/>
            </a:pPr>
            <a:r>
              <a:rPr lang="en-US" sz="1400" dirty="0" smtClean="0">
                <a:solidFill>
                  <a:schemeClr val="bg2"/>
                </a:solidFill>
                <a:latin typeface="Lato" panose="020F0502020204030203" pitchFamily="34" charset="0"/>
              </a:rPr>
              <a:t/>
            </a:r>
            <a:br>
              <a:rPr lang="en-US" sz="1400" dirty="0" smtClean="0">
                <a:solidFill>
                  <a:schemeClr val="bg2"/>
                </a:solidFill>
                <a:latin typeface="Lato" panose="020F0502020204030203" pitchFamily="34" charset="0"/>
              </a:rPr>
            </a:br>
            <a:r>
              <a:rPr lang="en-US" sz="1400" dirty="0" smtClean="0">
                <a:solidFill>
                  <a:schemeClr val="bg2"/>
                </a:solidFill>
                <a:latin typeface="Lato" panose="020F0502020204030203" pitchFamily="34" charset="0"/>
              </a:rPr>
              <a:t>You </a:t>
            </a:r>
            <a:r>
              <a:rPr lang="en-US" sz="1400" dirty="0">
                <a:solidFill>
                  <a:schemeClr val="bg2"/>
                </a:solidFill>
                <a:latin typeface="Lato" panose="020F0502020204030203" pitchFamily="34" charset="0"/>
              </a:rPr>
              <a:t>are free </a:t>
            </a:r>
            <a:r>
              <a:rPr lang="en-US" sz="1400" dirty="0" smtClean="0">
                <a:solidFill>
                  <a:schemeClr val="bg2"/>
                </a:solidFill>
                <a:latin typeface="Lato" panose="020F0502020204030203" pitchFamily="34" charset="0"/>
              </a:rPr>
              <a:t>to:</a:t>
            </a:r>
            <a:br>
              <a:rPr lang="en-US"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Share </a:t>
            </a:r>
            <a:r>
              <a:rPr lang="en-CA" sz="1400" dirty="0" smtClean="0">
                <a:solidFill>
                  <a:schemeClr val="bg2"/>
                </a:solidFill>
                <a:latin typeface="Lato" panose="020F0502020204030203" pitchFamily="34" charset="0"/>
              </a:rPr>
              <a:t>– Copy </a:t>
            </a:r>
            <a:r>
              <a:rPr lang="en-CA" sz="1400" dirty="0">
                <a:solidFill>
                  <a:schemeClr val="bg2"/>
                </a:solidFill>
                <a:latin typeface="Lato" panose="020F0502020204030203" pitchFamily="34" charset="0"/>
              </a:rPr>
              <a:t>and redistribute the material in any medium or </a:t>
            </a:r>
            <a:r>
              <a:rPr lang="en-CA" sz="1400" dirty="0" smtClean="0">
                <a:solidFill>
                  <a:schemeClr val="bg2"/>
                </a:solidFill>
                <a:latin typeface="Lato" panose="020F0502020204030203" pitchFamily="34" charset="0"/>
              </a:rPr>
              <a:t>format</a:t>
            </a:r>
            <a:br>
              <a:rPr lang="en-CA"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Remix</a:t>
            </a:r>
            <a:r>
              <a:rPr lang="en-CA" sz="1400" dirty="0" smtClean="0">
                <a:solidFill>
                  <a:schemeClr val="bg2"/>
                </a:solidFill>
                <a:latin typeface="Lato" panose="020F0502020204030203" pitchFamily="34" charset="0"/>
              </a:rPr>
              <a:t> </a:t>
            </a:r>
            <a:r>
              <a:rPr lang="en-CA" sz="1400" dirty="0">
                <a:solidFill>
                  <a:schemeClr val="bg2"/>
                </a:solidFill>
                <a:latin typeface="Lato" panose="020F0502020204030203" pitchFamily="34" charset="0"/>
              </a:rPr>
              <a:t>– Remix, transform, and build upon the material for any purpose, even </a:t>
            </a:r>
            <a:r>
              <a:rPr lang="en-CA" sz="1400" dirty="0" smtClean="0">
                <a:solidFill>
                  <a:schemeClr val="bg2"/>
                </a:solidFill>
                <a:latin typeface="Lato" panose="020F0502020204030203" pitchFamily="34" charset="0"/>
              </a:rPr>
              <a:t>commercially</a:t>
            </a:r>
            <a:br>
              <a:rPr lang="en-CA" sz="1400" dirty="0" smtClean="0">
                <a:solidFill>
                  <a:schemeClr val="bg2"/>
                </a:solidFill>
                <a:latin typeface="Lato" panose="020F0502020204030203" pitchFamily="34" charset="0"/>
              </a:rPr>
            </a:br>
            <a:endParaRPr lang="en-US" sz="1400" dirty="0" smtClean="0">
              <a:solidFill>
                <a:schemeClr val="bg1"/>
              </a:solidFill>
              <a:latin typeface="Lato" panose="020F0502020204030203" pitchFamily="34" charset="0"/>
              <a:ea typeface="+mn-ea"/>
              <a:cs typeface="+mn-cs"/>
            </a:endParaRPr>
          </a:p>
          <a:p>
            <a:pPr eaLnBrk="1" fontAlgn="auto" hangingPunct="1">
              <a:lnSpc>
                <a:spcPct val="120000"/>
              </a:lnSpc>
              <a:spcBef>
                <a:spcPts val="0"/>
              </a:spcBef>
              <a:spcAft>
                <a:spcPts val="0"/>
              </a:spcAft>
              <a:defRPr/>
            </a:pPr>
            <a:r>
              <a:rPr lang="en-US" sz="1400" dirty="0" smtClean="0">
                <a:solidFill>
                  <a:schemeClr val="bg1"/>
                </a:solidFill>
                <a:latin typeface="Lato" panose="020F0502020204030203" pitchFamily="34" charset="0"/>
                <a:ea typeface="+mn-ea"/>
                <a:cs typeface="+mn-cs"/>
              </a:rPr>
              <a:t>Under </a:t>
            </a:r>
            <a:r>
              <a:rPr lang="en-US" sz="1400" dirty="0">
                <a:solidFill>
                  <a:schemeClr val="bg1"/>
                </a:solidFill>
                <a:latin typeface="Lato" panose="020F0502020204030203" pitchFamily="34" charset="0"/>
                <a:ea typeface="+mn-ea"/>
                <a:cs typeface="+mn-cs"/>
              </a:rPr>
              <a:t>the following conditions:</a:t>
            </a:r>
          </a:p>
          <a:p>
            <a:pPr marL="0" lvl="4" eaLnBrk="1" fontAlgn="auto" hangingPunct="1">
              <a:lnSpc>
                <a:spcPct val="120000"/>
              </a:lnSpc>
              <a:spcBef>
                <a:spcPts val="1000"/>
              </a:spcBef>
              <a:spcAft>
                <a:spcPts val="0"/>
              </a:spcAft>
              <a:defRPr/>
            </a:pPr>
            <a:r>
              <a:rPr lang="en-CA" sz="1600" b="1" dirty="0">
                <a:solidFill>
                  <a:schemeClr val="bg1"/>
                </a:solidFill>
                <a:latin typeface="Lato" panose="020F0502020204030203" pitchFamily="34" charset="0"/>
                <a:ea typeface="+mn-ea"/>
                <a:cs typeface="+mn-cs"/>
              </a:rPr>
              <a:t>Attribution</a:t>
            </a:r>
            <a:r>
              <a:rPr lang="en-CA" sz="1400" dirty="0">
                <a:solidFill>
                  <a:schemeClr val="bg1"/>
                </a:solidFill>
                <a:latin typeface="Lato" panose="020F0502020204030203" pitchFamily="34" charset="0"/>
                <a:ea typeface="+mn-ea"/>
                <a:cs typeface="+mn-cs"/>
              </a:rPr>
              <a:t> – You must give appropriate credit to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provide a link to the license, and indicate if changes were made. You may do so in any reasonable manner, but not in any way that suggests that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endorses you or your use. Please include our website: </a:t>
            </a:r>
            <a:r>
              <a:rPr lang="en-CA" sz="1400" dirty="0" smtClean="0">
                <a:solidFill>
                  <a:schemeClr val="bg1"/>
                </a:solidFill>
                <a:latin typeface="Lato" panose="020F0502020204030203" pitchFamily="34" charset="0"/>
                <a:ea typeface="+mn-ea"/>
                <a:cs typeface="+mn-cs"/>
                <a:hlinkClick r:id="rId3"/>
              </a:rPr>
              <a:t>www.cawst.org</a:t>
            </a:r>
            <a:r>
              <a:rPr lang="en-CA" sz="1400" dirty="0" smtClean="0">
                <a:solidFill>
                  <a:schemeClr val="bg1"/>
                </a:solidFill>
                <a:latin typeface="Lato" panose="020F0502020204030203" pitchFamily="34" charset="0"/>
                <a:ea typeface="+mn-ea"/>
                <a:cs typeface="+mn-cs"/>
              </a:rPr>
              <a:t> and </a:t>
            </a:r>
            <a:r>
              <a:rPr lang="en-CA" sz="1400" dirty="0" smtClean="0">
                <a:solidFill>
                  <a:schemeClr val="bg1"/>
                </a:solidFill>
                <a:latin typeface="Lato" panose="020F0502020204030203" pitchFamily="34" charset="0"/>
                <a:ea typeface="+mn-ea"/>
                <a:cs typeface="+mn-cs"/>
                <a:hlinkClick r:id="rId4"/>
              </a:rPr>
              <a:t>www.sandec.ch</a:t>
            </a:r>
            <a:r>
              <a:rPr lang="en-CA" sz="1400" dirty="0">
                <a:solidFill>
                  <a:schemeClr val="bg1"/>
                </a:solidFill>
                <a:latin typeface="Lato" panose="020F0502020204030203" pitchFamily="34" charset="0"/>
                <a:ea typeface="+mn-ea"/>
                <a:cs typeface="+mn-cs"/>
              </a:rPr>
              <a:t>.</a:t>
            </a:r>
            <a:endParaRPr lang="en-US" sz="1400" dirty="0">
              <a:solidFill>
                <a:schemeClr val="bg1"/>
              </a:solidFill>
              <a:latin typeface="Lato" panose="020F0502020204030203" pitchFamily="34" charset="0"/>
              <a:ea typeface="+mn-ea"/>
              <a:cs typeface="+mn-cs"/>
            </a:endParaRPr>
          </a:p>
          <a:p>
            <a:pPr marL="0" lvl="4"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CAWST and Eawag-Sandec will </a:t>
            </a:r>
            <a:r>
              <a:rPr lang="en-US" sz="1400" dirty="0">
                <a:solidFill>
                  <a:schemeClr val="bg1"/>
                </a:solidFill>
                <a:latin typeface="Lato" panose="020F0502020204030203" pitchFamily="34" charset="0"/>
                <a:ea typeface="+mn-ea"/>
                <a:cs typeface="+mn-cs"/>
              </a:rPr>
              <a:t>produce updated versions of this document periodically. For this reason, we do not recommend hosting this document to download from your </a:t>
            </a:r>
            <a:r>
              <a:rPr lang="en-US" sz="1400" dirty="0" smtClean="0">
                <a:solidFill>
                  <a:schemeClr val="bg1"/>
                </a:solidFill>
                <a:latin typeface="Lato" panose="020F0502020204030203" pitchFamily="34" charset="0"/>
                <a:ea typeface="+mn-ea"/>
                <a:cs typeface="+mn-cs"/>
              </a:rPr>
              <a:t>website.</a:t>
            </a:r>
          </a:p>
          <a:p>
            <a:pPr marL="0" lvl="4" eaLnBrk="1" fontAlgn="auto" hangingPunct="1">
              <a:lnSpc>
                <a:spcPct val="120000"/>
              </a:lnSpc>
              <a:spcBef>
                <a:spcPts val="1000"/>
              </a:spcBef>
              <a:spcAft>
                <a:spcPts val="0"/>
              </a:spcAft>
              <a:defRPr/>
            </a:pPr>
            <a:r>
              <a:rPr lang="en-US" sz="1400" dirty="0" smtClean="0">
                <a:solidFill>
                  <a:schemeClr val="bg1"/>
                </a:solidFill>
                <a:latin typeface="Lato"/>
                <a:ea typeface="+mn-ea"/>
                <a:cs typeface="Arial" charset="0"/>
              </a:rPr>
              <a:t>CAWST and Eawag-Sandec </a:t>
            </a:r>
            <a:r>
              <a:rPr lang="en-US" sz="1400" dirty="0">
                <a:solidFill>
                  <a:schemeClr val="bg1"/>
                </a:solidFill>
                <a:latin typeface="Lato"/>
                <a:ea typeface="+mn-ea"/>
                <a:cs typeface="Arial" charset="0"/>
              </a:rPr>
              <a:t>its directors, employees, contractors, and volunteers do not assume any responsibility </a:t>
            </a:r>
            <a:r>
              <a:rPr lang="en-US" sz="1400" dirty="0" smtClean="0">
                <a:solidFill>
                  <a:schemeClr val="bg1"/>
                </a:solidFill>
                <a:latin typeface="Lato"/>
                <a:ea typeface="+mn-ea"/>
                <a:cs typeface="Arial" charset="0"/>
              </a:rPr>
              <a:t>for, </a:t>
            </a:r>
            <a:r>
              <a:rPr lang="en-US" sz="1400" dirty="0">
                <a:solidFill>
                  <a:schemeClr val="bg1"/>
                </a:solidFill>
                <a:latin typeface="Lato"/>
                <a:ea typeface="+mn-ea"/>
                <a:cs typeface="Arial" charset="0"/>
              </a:rPr>
              <a:t>and make no warranty with respect </a:t>
            </a:r>
            <a:r>
              <a:rPr lang="en-US" sz="1400" dirty="0" smtClean="0">
                <a:solidFill>
                  <a:schemeClr val="bg1"/>
                </a:solidFill>
                <a:latin typeface="Lato"/>
                <a:ea typeface="+mn-ea"/>
                <a:cs typeface="Arial" charset="0"/>
              </a:rPr>
              <a:t>to, </a:t>
            </a:r>
            <a:r>
              <a:rPr lang="en-US" sz="1400" dirty="0">
                <a:solidFill>
                  <a:schemeClr val="bg1"/>
                </a:solidFill>
                <a:latin typeface="Lato"/>
                <a:ea typeface="+mn-ea"/>
                <a:cs typeface="Arial" charset="0"/>
              </a:rPr>
              <a:t>the results that may be obtained from the use of the information provided</a:t>
            </a:r>
            <a:r>
              <a:rPr lang="en-US" sz="1400" dirty="0" smtClean="0">
                <a:solidFill>
                  <a:srgbClr val="000000"/>
                </a:solidFill>
                <a:latin typeface="Lato"/>
                <a:ea typeface="+mn-ea"/>
                <a:cs typeface="Arial" charset="0"/>
              </a:rPr>
              <a:t>.</a:t>
            </a:r>
            <a:endParaRPr lang="en-US" sz="1400" dirty="0">
              <a:solidFill>
                <a:srgbClr val="000000"/>
              </a:solidFill>
              <a:latin typeface="Lato"/>
              <a:ea typeface="+mn-ea"/>
              <a:cs typeface="Arial" charset="0"/>
            </a:endParaRP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95371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CH" dirty="0" smtClean="0"/>
              <a:t>Vietnam</a:t>
            </a:r>
            <a:endParaRPr lang="en-US" dirty="0"/>
          </a:p>
        </p:txBody>
      </p:sp>
      <p:sp>
        <p:nvSpPr>
          <p:cNvPr id="3" name="Text Placeholder 2"/>
          <p:cNvSpPr>
            <a:spLocks noGrp="1"/>
          </p:cNvSpPr>
          <p:nvPr>
            <p:ph type="body" sz="quarter" idx="14"/>
          </p:nvPr>
        </p:nvSpPr>
        <p:spPr/>
        <p:txBody>
          <a:bodyPr/>
          <a:lstStyle/>
          <a:p>
            <a:r>
              <a:rPr lang="en-US" dirty="0" smtClean="0"/>
              <a:t>Motorized Collection and Transport</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10</a:t>
            </a:fld>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2199" y="1227641"/>
            <a:ext cx="6897687" cy="491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112268" y="6124889"/>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Tree>
    <p:extLst>
      <p:ext uri="{BB962C8B-B14F-4D97-AF65-F5344CB8AC3E}">
        <p14:creationId xmlns:p14="http://schemas.microsoft.com/office/powerpoint/2010/main" val="922021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Motorized Collection and Transport</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11</a:t>
            </a:fld>
            <a:endParaRPr lang="en-US"/>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125" y="1333501"/>
            <a:ext cx="3781749"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27602" y="1333501"/>
            <a:ext cx="3933771"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0" y="4006291"/>
            <a:ext cx="4368800" cy="229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315440" y="3781880"/>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
        <p:nvSpPr>
          <p:cNvPr id="9" name="Text Placeholder 1"/>
          <p:cNvSpPr txBox="1">
            <a:spLocks/>
          </p:cNvSpPr>
          <p:nvPr/>
        </p:nvSpPr>
        <p:spPr bwMode="auto">
          <a:xfrm>
            <a:off x="4574728" y="3781880"/>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
        <p:nvSpPr>
          <p:cNvPr id="10" name="Text Placeholder 1"/>
          <p:cNvSpPr txBox="1">
            <a:spLocks/>
          </p:cNvSpPr>
          <p:nvPr/>
        </p:nvSpPr>
        <p:spPr bwMode="auto">
          <a:xfrm>
            <a:off x="2769269" y="6278015"/>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
        <p:nvSpPr>
          <p:cNvPr id="5" name="Text Placeholder 4"/>
          <p:cNvSpPr>
            <a:spLocks noGrp="1"/>
          </p:cNvSpPr>
          <p:nvPr>
            <p:ph type="body" sz="quarter" idx="13"/>
          </p:nvPr>
        </p:nvSpPr>
        <p:spPr/>
        <p:txBody>
          <a:bodyPr/>
          <a:lstStyle/>
          <a:p>
            <a:r>
              <a:rPr lang="en-US" dirty="0" smtClean="0"/>
              <a:t>Senegal and Cameroon</a:t>
            </a:r>
            <a:endParaRPr lang="en-US" dirty="0"/>
          </a:p>
        </p:txBody>
      </p:sp>
    </p:spTree>
    <p:extLst>
      <p:ext uri="{BB962C8B-B14F-4D97-AF65-F5344CB8AC3E}">
        <p14:creationId xmlns:p14="http://schemas.microsoft.com/office/powerpoint/2010/main" val="374429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Motorized Collection and Transport</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12</a:t>
            </a:fld>
            <a:endParaRPr lang="en-US"/>
          </a:p>
        </p:txBody>
      </p:sp>
      <p:pic>
        <p:nvPicPr>
          <p:cNvPr id="7" name="Picture 2" descr="http://www.sswm.info/sites/default/files/toolbox/EAWAG%20SANDEC%202008%20vacutuc.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630" y="1452814"/>
            <a:ext cx="6971093" cy="44523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3"/>
          </p:nvPr>
        </p:nvSpPr>
        <p:spPr/>
        <p:txBody>
          <a:bodyPr/>
          <a:lstStyle/>
          <a:p>
            <a:r>
              <a:rPr lang="de-CH" dirty="0" smtClean="0"/>
              <a:t>Bangladesh</a:t>
            </a:r>
            <a:endParaRPr lang="en-US" dirty="0"/>
          </a:p>
        </p:txBody>
      </p:sp>
      <p:sp>
        <p:nvSpPr>
          <p:cNvPr id="10" name="Text Placeholder 1"/>
          <p:cNvSpPr txBox="1">
            <a:spLocks/>
          </p:cNvSpPr>
          <p:nvPr/>
        </p:nvSpPr>
        <p:spPr bwMode="auto">
          <a:xfrm>
            <a:off x="3861705" y="587642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Eawag-Sandec)</a:t>
            </a:r>
            <a:endParaRPr lang="en-US" sz="1200" dirty="0"/>
          </a:p>
        </p:txBody>
      </p:sp>
    </p:spTree>
    <p:extLst>
      <p:ext uri="{BB962C8B-B14F-4D97-AF65-F5344CB8AC3E}">
        <p14:creationId xmlns:p14="http://schemas.microsoft.com/office/powerpoint/2010/main" val="1902791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Collection and Transport </a:t>
            </a:r>
            <a:r>
              <a:rPr lang="en-US" dirty="0"/>
              <a:t>T</a:t>
            </a:r>
            <a:r>
              <a:rPr lang="en-US" dirty="0" smtClean="0"/>
              <a:t>asks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13</a:t>
            </a:fld>
            <a:endParaRPr lang="en-US"/>
          </a:p>
        </p:txBody>
      </p:sp>
      <p:sp>
        <p:nvSpPr>
          <p:cNvPr id="2" name="Text Placeholder 1"/>
          <p:cNvSpPr>
            <a:spLocks noGrp="1"/>
          </p:cNvSpPr>
          <p:nvPr>
            <p:ph type="body" sz="quarter" idx="13"/>
          </p:nvPr>
        </p:nvSpPr>
        <p:spPr/>
        <p:txBody>
          <a:bodyPr/>
          <a:lstStyle/>
          <a:p>
            <a:endParaRPr lang="en-US"/>
          </a:p>
        </p:txBody>
      </p:sp>
      <p:pic>
        <p:nvPicPr>
          <p:cNvPr id="1026" name="Picture 2" descr="F:\Bilder\Sandec\Kampala\0713\IMG_916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8799" y="1528762"/>
            <a:ext cx="7651777" cy="4300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p:cNvSpPr txBox="1">
            <a:spLocks/>
          </p:cNvSpPr>
          <p:nvPr/>
        </p:nvSpPr>
        <p:spPr bwMode="auto">
          <a:xfrm>
            <a:off x="4332958" y="579401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t>(Credit: Eawag-Sandec)</a:t>
            </a:r>
            <a:endParaRPr lang="en-US" sz="900" dirty="0"/>
          </a:p>
        </p:txBody>
      </p:sp>
    </p:spTree>
    <p:extLst>
      <p:ext uri="{BB962C8B-B14F-4D97-AF65-F5344CB8AC3E}">
        <p14:creationId xmlns:p14="http://schemas.microsoft.com/office/powerpoint/2010/main" val="18505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Collection and Transport </a:t>
            </a:r>
            <a:r>
              <a:rPr lang="en-US" dirty="0"/>
              <a:t>T</a:t>
            </a:r>
            <a:r>
              <a:rPr lang="en-US" dirty="0" smtClean="0"/>
              <a:t>asks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14</a:t>
            </a:fld>
            <a:endParaRPr lang="en-US"/>
          </a:p>
        </p:txBody>
      </p:sp>
      <p:sp>
        <p:nvSpPr>
          <p:cNvPr id="2" name="Text Placeholder 1"/>
          <p:cNvSpPr>
            <a:spLocks noGrp="1"/>
          </p:cNvSpPr>
          <p:nvPr>
            <p:ph type="body" sz="quarter" idx="13"/>
          </p:nvPr>
        </p:nvSpPr>
        <p:spPr/>
        <p:txBody>
          <a:bodyPr/>
          <a:lstStyle/>
          <a:p>
            <a:r>
              <a:rPr lang="en-US" dirty="0" smtClean="0"/>
              <a:t>Vietnam</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406" y="1244499"/>
            <a:ext cx="2911593" cy="491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DSC_1416.jpg"/>
          <p:cNvPicPr>
            <a:picLocks noChangeAspect="1"/>
          </p:cNvPicPr>
          <p:nvPr/>
        </p:nvPicPr>
        <p:blipFill rotWithShape="1">
          <a:blip r:embed="rId4" cstate="email">
            <a:extLst>
              <a:ext uri="{28A0092B-C50C-407E-A947-70E740481C1C}">
                <a14:useLocalDpi xmlns:a14="http://schemas.microsoft.com/office/drawing/2010/main"/>
              </a:ext>
            </a:extLst>
          </a:blip>
          <a:srcRect l="16974" r="10314"/>
          <a:stretch/>
        </p:blipFill>
        <p:spPr>
          <a:xfrm>
            <a:off x="3517900" y="1244499"/>
            <a:ext cx="5372100" cy="4913412"/>
          </a:xfrm>
          <a:prstGeom prst="rect">
            <a:avLst/>
          </a:prstGeom>
        </p:spPr>
      </p:pic>
      <p:sp>
        <p:nvSpPr>
          <p:cNvPr id="8" name="Text Placeholder 1"/>
          <p:cNvSpPr txBox="1">
            <a:spLocks/>
          </p:cNvSpPr>
          <p:nvPr/>
        </p:nvSpPr>
        <p:spPr bwMode="auto">
          <a:xfrm>
            <a:off x="5012382" y="614340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Lars Schoebitz)</a:t>
            </a:r>
            <a:endParaRPr lang="en-US" sz="1200" dirty="0"/>
          </a:p>
        </p:txBody>
      </p:sp>
      <p:sp>
        <p:nvSpPr>
          <p:cNvPr id="9" name="Text Placeholder 1"/>
          <p:cNvSpPr txBox="1">
            <a:spLocks/>
          </p:cNvSpPr>
          <p:nvPr/>
        </p:nvSpPr>
        <p:spPr bwMode="auto">
          <a:xfrm>
            <a:off x="-715319" y="613070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a:t>
            </a:r>
            <a:r>
              <a:rPr lang="en-US" sz="1200" dirty="0" err="1" smtClean="0"/>
              <a:t>Creidt</a:t>
            </a:r>
            <a:r>
              <a:rPr lang="en-US" sz="1200" dirty="0" smtClean="0"/>
              <a:t>: Eawag-Sandec))</a:t>
            </a:r>
            <a:endParaRPr lang="en-US" sz="1200" dirty="0"/>
          </a:p>
        </p:txBody>
      </p:sp>
    </p:spTree>
    <p:extLst>
      <p:ext uri="{BB962C8B-B14F-4D97-AF65-F5344CB8AC3E}">
        <p14:creationId xmlns:p14="http://schemas.microsoft.com/office/powerpoint/2010/main" val="3686918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Collection and Transport Tasks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15</a:t>
            </a:fld>
            <a:endParaRPr lang="en-US"/>
          </a:p>
        </p:txBody>
      </p:sp>
      <p:sp>
        <p:nvSpPr>
          <p:cNvPr id="2" name="Text Placeholder 1"/>
          <p:cNvSpPr>
            <a:spLocks noGrp="1"/>
          </p:cNvSpPr>
          <p:nvPr>
            <p:ph type="body" sz="quarter" idx="13"/>
          </p:nvPr>
        </p:nvSpPr>
        <p:spPr/>
        <p:txBody>
          <a:bodyPr/>
          <a:lstStyle/>
          <a:p>
            <a:r>
              <a:rPr lang="en-US" dirty="0" smtClean="0"/>
              <a:t>Kampala, Uganda</a:t>
            </a:r>
            <a:endParaRPr lang="en-US" dirty="0"/>
          </a:p>
        </p:txBody>
      </p:sp>
      <p:pic>
        <p:nvPicPr>
          <p:cNvPr id="5" name="Picture 2" descr="C:\Users\sphilippe\Documents\To do documents\Linda's flickr account\Kampala - removing solid waste 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563" y="1251026"/>
            <a:ext cx="3063112" cy="4612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philippe\Documents\To do documents\Linda's flickr account\Kampala - removing solid waste 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6473"/>
          <a:stretch/>
        </p:blipFill>
        <p:spPr bwMode="auto">
          <a:xfrm>
            <a:off x="4286610" y="1251027"/>
            <a:ext cx="4412660" cy="461268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bwMode="auto">
          <a:xfrm>
            <a:off x="-28825" y="5863713"/>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Eawag-Sandec)</a:t>
            </a:r>
            <a:endParaRPr lang="en-US" sz="1200" dirty="0"/>
          </a:p>
        </p:txBody>
      </p:sp>
      <p:sp>
        <p:nvSpPr>
          <p:cNvPr id="8" name="Text Placeholder 1"/>
          <p:cNvSpPr txBox="1">
            <a:spLocks/>
          </p:cNvSpPr>
          <p:nvPr/>
        </p:nvSpPr>
        <p:spPr bwMode="auto">
          <a:xfrm>
            <a:off x="4808952" y="5828718"/>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Eawag-Sandec)</a:t>
            </a:r>
            <a:endParaRPr lang="en-US" sz="1200" dirty="0"/>
          </a:p>
        </p:txBody>
      </p:sp>
    </p:spTree>
    <p:extLst>
      <p:ext uri="{BB962C8B-B14F-4D97-AF65-F5344CB8AC3E}">
        <p14:creationId xmlns:p14="http://schemas.microsoft.com/office/powerpoint/2010/main" val="273859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Collection and Transport </a:t>
            </a:r>
            <a:r>
              <a:rPr lang="en-US" dirty="0"/>
              <a:t>T</a:t>
            </a:r>
            <a:r>
              <a:rPr lang="en-US" dirty="0" smtClean="0"/>
              <a:t>asks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16</a:t>
            </a:fld>
            <a:endParaRPr lang="en-US"/>
          </a:p>
        </p:txBody>
      </p:sp>
      <p:sp>
        <p:nvSpPr>
          <p:cNvPr id="2" name="Text Placeholder 1"/>
          <p:cNvSpPr>
            <a:spLocks noGrp="1"/>
          </p:cNvSpPr>
          <p:nvPr>
            <p:ph type="body" sz="quarter" idx="13"/>
          </p:nvPr>
        </p:nvSpPr>
        <p:spPr/>
        <p:txBody>
          <a:bodyPr/>
          <a:lstStyle/>
          <a:p>
            <a:r>
              <a:rPr lang="en-US" dirty="0" smtClean="0"/>
              <a:t>Kampala, Uganda</a:t>
            </a:r>
          </a:p>
          <a:p>
            <a:endParaRPr lang="en-US" dirty="0"/>
          </a:p>
        </p:txBody>
      </p:sp>
      <p:sp>
        <p:nvSpPr>
          <p:cNvPr id="7" name="Text Placeholder 1"/>
          <p:cNvSpPr txBox="1">
            <a:spLocks/>
          </p:cNvSpPr>
          <p:nvPr/>
        </p:nvSpPr>
        <p:spPr bwMode="auto">
          <a:xfrm>
            <a:off x="-28825" y="5863713"/>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t>(Eawag-Sandec)</a:t>
            </a:r>
            <a:endParaRPr lang="en-US" sz="900" dirty="0"/>
          </a:p>
        </p:txBody>
      </p:sp>
      <p:sp>
        <p:nvSpPr>
          <p:cNvPr id="8" name="Text Placeholder 1"/>
          <p:cNvSpPr txBox="1">
            <a:spLocks/>
          </p:cNvSpPr>
          <p:nvPr/>
        </p:nvSpPr>
        <p:spPr bwMode="auto">
          <a:xfrm>
            <a:off x="5164552" y="6302003"/>
            <a:ext cx="3458748" cy="50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Lars Schoebitz)</a:t>
            </a:r>
            <a:endParaRPr lang="en-US" sz="1200" dirty="0"/>
          </a:p>
        </p:txBody>
      </p:sp>
      <p:pic>
        <p:nvPicPr>
          <p:cNvPr id="11" name="Picture 10" descr="DSC_2933 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73" y="1101691"/>
            <a:ext cx="7878572" cy="5238412"/>
          </a:xfrm>
          <a:prstGeom prst="rect">
            <a:avLst/>
          </a:prstGeom>
        </p:spPr>
      </p:pic>
    </p:spTree>
    <p:extLst>
      <p:ext uri="{BB962C8B-B14F-4D97-AF65-F5344CB8AC3E}">
        <p14:creationId xmlns:p14="http://schemas.microsoft.com/office/powerpoint/2010/main" val="1181636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Challenge 1</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17</a:t>
            </a:fld>
            <a:endParaRPr lang="en-US"/>
          </a:p>
        </p:txBody>
      </p:sp>
      <p:sp>
        <p:nvSpPr>
          <p:cNvPr id="5" name="Rectangle 4"/>
          <p:cNvSpPr/>
          <p:nvPr/>
        </p:nvSpPr>
        <p:spPr>
          <a:xfrm>
            <a:off x="707367" y="1923691"/>
            <a:ext cx="8091576" cy="2308324"/>
          </a:xfrm>
          <a:prstGeom prst="rect">
            <a:avLst/>
          </a:prstGeom>
        </p:spPr>
        <p:txBody>
          <a:bodyPr wrap="square">
            <a:spAutoFit/>
          </a:bodyPr>
          <a:lstStyle/>
          <a:p>
            <a:r>
              <a:rPr lang="en-US" sz="3600" dirty="0">
                <a:solidFill>
                  <a:schemeClr val="bg1"/>
                </a:solidFill>
                <a:latin typeface="Lato"/>
                <a:cs typeface="Latha" panose="020B0604020202020204" pitchFamily="34" charset="0"/>
              </a:rPr>
              <a:t>The household does not have enough money to pay for the emptying and </a:t>
            </a:r>
            <a:r>
              <a:rPr lang="en-US" sz="3600" dirty="0" smtClean="0">
                <a:solidFill>
                  <a:schemeClr val="bg1"/>
                </a:solidFill>
                <a:latin typeface="Lato"/>
                <a:cs typeface="Latha" panose="020B0604020202020204" pitchFamily="34" charset="0"/>
              </a:rPr>
              <a:t>transport </a:t>
            </a:r>
            <a:r>
              <a:rPr lang="en-US" sz="3600" dirty="0">
                <a:solidFill>
                  <a:schemeClr val="bg1"/>
                </a:solidFill>
                <a:latin typeface="Lato"/>
                <a:cs typeface="Latha" panose="020B0604020202020204" pitchFamily="34" charset="0"/>
              </a:rPr>
              <a:t>service. </a:t>
            </a:r>
            <a:r>
              <a:rPr lang="en-US" sz="3600" dirty="0" smtClean="0">
                <a:solidFill>
                  <a:schemeClr val="bg1"/>
                </a:solidFill>
                <a:latin typeface="Lato"/>
                <a:cs typeface="Latha" panose="020B0604020202020204" pitchFamily="34" charset="0"/>
              </a:rPr>
              <a:t>Neighbours </a:t>
            </a:r>
            <a:r>
              <a:rPr lang="en-US" sz="3600" dirty="0">
                <a:solidFill>
                  <a:schemeClr val="bg1"/>
                </a:solidFill>
                <a:latin typeface="Lato"/>
                <a:cs typeface="Latha" panose="020B0604020202020204" pitchFamily="34" charset="0"/>
              </a:rPr>
              <a:t>are complaining of the smell. </a:t>
            </a:r>
          </a:p>
        </p:txBody>
      </p:sp>
    </p:spTree>
    <p:extLst>
      <p:ext uri="{BB962C8B-B14F-4D97-AF65-F5344CB8AC3E}">
        <p14:creationId xmlns:p14="http://schemas.microsoft.com/office/powerpoint/2010/main" val="2928997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Challenge 2</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18</a:t>
            </a:fld>
            <a:endParaRPr lang="en-US"/>
          </a:p>
        </p:txBody>
      </p:sp>
      <p:sp>
        <p:nvSpPr>
          <p:cNvPr id="5" name="Rectangle 4"/>
          <p:cNvSpPr/>
          <p:nvPr/>
        </p:nvSpPr>
        <p:spPr>
          <a:xfrm>
            <a:off x="707367" y="1923691"/>
            <a:ext cx="8091576" cy="2308324"/>
          </a:xfrm>
          <a:prstGeom prst="rect">
            <a:avLst/>
          </a:prstGeom>
        </p:spPr>
        <p:txBody>
          <a:bodyPr wrap="square">
            <a:spAutoFit/>
          </a:bodyPr>
          <a:lstStyle/>
          <a:p>
            <a:r>
              <a:rPr lang="en-US" sz="3600" dirty="0">
                <a:solidFill>
                  <a:schemeClr val="bg1"/>
                </a:solidFill>
                <a:latin typeface="Lato"/>
              </a:rPr>
              <a:t>The </a:t>
            </a:r>
            <a:r>
              <a:rPr lang="en-US" sz="3600" dirty="0" err="1" smtClean="0">
                <a:solidFill>
                  <a:schemeClr val="bg1"/>
                </a:solidFill>
                <a:latin typeface="Lato"/>
              </a:rPr>
              <a:t>feacal</a:t>
            </a:r>
            <a:r>
              <a:rPr lang="en-US" sz="3600" dirty="0" smtClean="0">
                <a:solidFill>
                  <a:schemeClr val="bg1"/>
                </a:solidFill>
                <a:latin typeface="Lato"/>
              </a:rPr>
              <a:t> sludge </a:t>
            </a:r>
            <a:r>
              <a:rPr lang="en-US" sz="3600" dirty="0">
                <a:solidFill>
                  <a:schemeClr val="bg1"/>
                </a:solidFill>
                <a:latin typeface="Lato"/>
              </a:rPr>
              <a:t>is too thick for the </a:t>
            </a:r>
            <a:r>
              <a:rPr lang="en-US" sz="3600" dirty="0" smtClean="0">
                <a:solidFill>
                  <a:schemeClr val="bg1"/>
                </a:solidFill>
                <a:latin typeface="Lato"/>
              </a:rPr>
              <a:t>collection and transport service </a:t>
            </a:r>
            <a:r>
              <a:rPr lang="en-US" sz="3600" dirty="0">
                <a:solidFill>
                  <a:schemeClr val="bg1"/>
                </a:solidFill>
                <a:latin typeface="Lato"/>
              </a:rPr>
              <a:t>to pump out. The on-site sanitation </a:t>
            </a:r>
            <a:r>
              <a:rPr lang="en-US" sz="3600" dirty="0" smtClean="0">
                <a:solidFill>
                  <a:schemeClr val="bg1"/>
                </a:solidFill>
                <a:latin typeface="Lato"/>
              </a:rPr>
              <a:t>technology </a:t>
            </a:r>
            <a:r>
              <a:rPr lang="en-US" sz="3600" dirty="0">
                <a:solidFill>
                  <a:schemeClr val="bg1"/>
                </a:solidFill>
                <a:latin typeface="Lato"/>
              </a:rPr>
              <a:t>is close to overflowing.</a:t>
            </a:r>
          </a:p>
        </p:txBody>
      </p:sp>
    </p:spTree>
    <p:extLst>
      <p:ext uri="{BB962C8B-B14F-4D97-AF65-F5344CB8AC3E}">
        <p14:creationId xmlns:p14="http://schemas.microsoft.com/office/powerpoint/2010/main" val="1390817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Challenge 3</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19</a:t>
            </a:fld>
            <a:endParaRPr lang="en-US"/>
          </a:p>
        </p:txBody>
      </p:sp>
      <p:sp>
        <p:nvSpPr>
          <p:cNvPr id="5" name="Rectangle 4"/>
          <p:cNvSpPr/>
          <p:nvPr/>
        </p:nvSpPr>
        <p:spPr>
          <a:xfrm>
            <a:off x="707367" y="1923691"/>
            <a:ext cx="8091576" cy="3416320"/>
          </a:xfrm>
          <a:prstGeom prst="rect">
            <a:avLst/>
          </a:prstGeom>
        </p:spPr>
        <p:txBody>
          <a:bodyPr wrap="square">
            <a:spAutoFit/>
          </a:bodyPr>
          <a:lstStyle/>
          <a:p>
            <a:r>
              <a:rPr lang="en-US" sz="3600" dirty="0">
                <a:solidFill>
                  <a:schemeClr val="bg1"/>
                </a:solidFill>
                <a:latin typeface="Lato"/>
              </a:rPr>
              <a:t>There is too much solid waste in the </a:t>
            </a:r>
            <a:r>
              <a:rPr lang="en-US" sz="3600" dirty="0" smtClean="0">
                <a:solidFill>
                  <a:schemeClr val="bg1"/>
                </a:solidFill>
                <a:latin typeface="Lato"/>
              </a:rPr>
              <a:t>on-site sanitation technology. </a:t>
            </a:r>
            <a:r>
              <a:rPr lang="en-US" sz="3600" dirty="0">
                <a:solidFill>
                  <a:schemeClr val="bg1"/>
                </a:solidFill>
                <a:latin typeface="Lato"/>
              </a:rPr>
              <a:t>The solid waste is likely to damage the emptying equipment. Therefore, </a:t>
            </a:r>
            <a:r>
              <a:rPr lang="en-US" sz="3600" dirty="0" smtClean="0">
                <a:solidFill>
                  <a:schemeClr val="bg1"/>
                </a:solidFill>
                <a:latin typeface="Lato"/>
              </a:rPr>
              <a:t>service </a:t>
            </a:r>
            <a:r>
              <a:rPr lang="en-US" sz="3600" dirty="0">
                <a:solidFill>
                  <a:schemeClr val="bg1"/>
                </a:solidFill>
                <a:latin typeface="Lato"/>
              </a:rPr>
              <a:t>providers are </a:t>
            </a:r>
            <a:r>
              <a:rPr lang="en-US" sz="3600" dirty="0" smtClean="0">
                <a:solidFill>
                  <a:schemeClr val="bg1"/>
                </a:solidFill>
                <a:latin typeface="Lato"/>
              </a:rPr>
              <a:t>hesitant </a:t>
            </a:r>
            <a:r>
              <a:rPr lang="en-US" sz="3600" dirty="0">
                <a:solidFill>
                  <a:schemeClr val="bg1"/>
                </a:solidFill>
                <a:latin typeface="Lato"/>
              </a:rPr>
              <a:t>to </a:t>
            </a:r>
            <a:r>
              <a:rPr lang="en-US" sz="3600" dirty="0" smtClean="0">
                <a:solidFill>
                  <a:schemeClr val="bg1"/>
                </a:solidFill>
                <a:latin typeface="Lato"/>
              </a:rPr>
              <a:t>empty </a:t>
            </a:r>
            <a:r>
              <a:rPr lang="en-US" sz="3600" dirty="0">
                <a:solidFill>
                  <a:schemeClr val="bg1"/>
                </a:solidFill>
                <a:latin typeface="Lato"/>
              </a:rPr>
              <a:t>the on-site sanitation technology </a:t>
            </a:r>
            <a:r>
              <a:rPr lang="en-US" sz="3600" dirty="0" smtClean="0">
                <a:solidFill>
                  <a:schemeClr val="bg1"/>
                </a:solidFill>
                <a:latin typeface="Lato"/>
              </a:rPr>
              <a:t>or </a:t>
            </a:r>
            <a:r>
              <a:rPr lang="en-US" sz="3600" dirty="0">
                <a:solidFill>
                  <a:schemeClr val="bg1"/>
                </a:solidFill>
                <a:latin typeface="Lato"/>
              </a:rPr>
              <a:t>charge a high fee. </a:t>
            </a:r>
          </a:p>
        </p:txBody>
      </p:sp>
    </p:spTree>
    <p:extLst>
      <p:ext uri="{BB962C8B-B14F-4D97-AF65-F5344CB8AC3E}">
        <p14:creationId xmlns:p14="http://schemas.microsoft.com/office/powerpoint/2010/main" val="309233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2</a:t>
            </a:fld>
            <a:endParaRPr lang="en-US"/>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C5C5C"/>
                </a:solidFill>
                <a:latin typeface="Lato" charset="0"/>
                <a:ea typeface="Lato" charset="0"/>
                <a:cs typeface="Lato" charset="0"/>
              </a:rPr>
              <a:t>This presentation is used with Lesson Plan </a:t>
            </a:r>
            <a:br>
              <a:rPr lang="en-US" b="1" dirty="0">
                <a:solidFill>
                  <a:srgbClr val="5C5C5C"/>
                </a:solidFill>
                <a:latin typeface="Lato" charset="0"/>
                <a:ea typeface="Lato" charset="0"/>
                <a:cs typeface="Lato" charset="0"/>
              </a:rPr>
            </a:br>
            <a:r>
              <a:rPr lang="en-US" b="1" dirty="0">
                <a:solidFill>
                  <a:srgbClr val="5C5C5C"/>
                </a:solidFill>
                <a:latin typeface="Lato" charset="0"/>
                <a:ea typeface="Lato" charset="0"/>
                <a:cs typeface="Lato" charset="0"/>
              </a:rPr>
              <a:t>Collection and Transport in the </a:t>
            </a:r>
            <a:br>
              <a:rPr lang="en-US" b="1" dirty="0">
                <a:solidFill>
                  <a:srgbClr val="5C5C5C"/>
                </a:solidFill>
                <a:latin typeface="Lato" charset="0"/>
                <a:ea typeface="Lato" charset="0"/>
                <a:cs typeface="Lato" charset="0"/>
              </a:rPr>
            </a:br>
            <a:r>
              <a:rPr lang="en-US" b="1" dirty="0" smtClean="0">
                <a:solidFill>
                  <a:srgbClr val="5C5C5C"/>
                </a:solidFill>
                <a:latin typeface="Lato" charset="0"/>
                <a:ea typeface="Lato" charset="0"/>
                <a:cs typeface="Lato" charset="0"/>
              </a:rPr>
              <a:t>Introduction to Faecal </a:t>
            </a:r>
            <a:r>
              <a:rPr lang="en-US" b="1" dirty="0">
                <a:solidFill>
                  <a:srgbClr val="5C5C5C"/>
                </a:solidFill>
                <a:latin typeface="Lato" charset="0"/>
                <a:ea typeface="Lato" charset="0"/>
                <a:cs typeface="Lato" charset="0"/>
              </a:rPr>
              <a:t>Sludge Management Trainer Manual</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5C5C5C"/>
                </a:solidFill>
                <a:latin typeface="Lato" charset="0"/>
                <a:ea typeface="Lato" charset="0"/>
                <a:cs typeface="Lato" charset="0"/>
              </a:rPr>
              <a:t>Available at </a:t>
            </a:r>
            <a:r>
              <a:rPr lang="en-US" sz="2400" dirty="0" smtClean="0">
                <a:solidFill>
                  <a:srgbClr val="5C5C5C"/>
                </a:solidFill>
                <a:latin typeface="Lato" charset="0"/>
                <a:ea typeface="Lato" charset="0"/>
                <a:cs typeface="Lato" charset="0"/>
                <a:hlinkClick r:id="rId2"/>
              </a:rPr>
              <a:t>www.cawst.org/resources</a:t>
            </a:r>
            <a:r>
              <a:rPr lang="en-US" sz="2400" dirty="0" smtClean="0">
                <a:solidFill>
                  <a:srgbClr val="5C5C5C"/>
                </a:solidFill>
                <a:latin typeface="Lato" charset="0"/>
                <a:ea typeface="Lato" charset="0"/>
                <a:cs typeface="Lato" charset="0"/>
              </a:rPr>
              <a:t> and </a:t>
            </a:r>
            <a:r>
              <a:rPr lang="en-US" sz="2400" dirty="0" smtClean="0">
                <a:solidFill>
                  <a:srgbClr val="5C5C5C"/>
                </a:solidFill>
                <a:latin typeface="Lato" charset="0"/>
                <a:ea typeface="Lato" charset="0"/>
                <a:cs typeface="Lato" charset="0"/>
                <a:hlinkClick r:id="rId3"/>
              </a:rPr>
              <a:t>www.sandec.ch</a:t>
            </a:r>
            <a:r>
              <a:rPr lang="en-US" sz="2400" dirty="0" smtClean="0">
                <a:solidFill>
                  <a:srgbClr val="5C5C5C"/>
                </a:solidFill>
                <a:latin typeface="Lato" charset="0"/>
                <a:ea typeface="Lato" charset="0"/>
                <a:cs typeface="Lato" charset="0"/>
              </a:rPr>
              <a:t> </a:t>
            </a:r>
            <a:endParaRPr lang="en-US" sz="2400" dirty="0">
              <a:solidFill>
                <a:srgbClr val="FF0000"/>
              </a:solidFill>
              <a:latin typeface="Lato" charset="0"/>
              <a:ea typeface="Lato" charset="0"/>
              <a:cs typeface="Lato" charset="0"/>
            </a:endParaRPr>
          </a:p>
        </p:txBody>
      </p:sp>
    </p:spTree>
    <p:extLst>
      <p:ext uri="{BB962C8B-B14F-4D97-AF65-F5344CB8AC3E}">
        <p14:creationId xmlns:p14="http://schemas.microsoft.com/office/powerpoint/2010/main" val="131712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Challenge 4</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20</a:t>
            </a:fld>
            <a:endParaRPr lang="en-US"/>
          </a:p>
        </p:txBody>
      </p:sp>
      <p:sp>
        <p:nvSpPr>
          <p:cNvPr id="5" name="Rectangle 4"/>
          <p:cNvSpPr/>
          <p:nvPr/>
        </p:nvSpPr>
        <p:spPr>
          <a:xfrm>
            <a:off x="638356" y="1628839"/>
            <a:ext cx="8091576" cy="4524315"/>
          </a:xfrm>
          <a:prstGeom prst="rect">
            <a:avLst/>
          </a:prstGeom>
        </p:spPr>
        <p:txBody>
          <a:bodyPr wrap="square">
            <a:spAutoFit/>
          </a:bodyPr>
          <a:lstStyle/>
          <a:p>
            <a:r>
              <a:rPr lang="en-US" sz="3200" dirty="0">
                <a:solidFill>
                  <a:schemeClr val="bg1"/>
                </a:solidFill>
                <a:latin typeface="Lato" panose="020F0502020204030203"/>
              </a:rPr>
              <a:t>The </a:t>
            </a:r>
            <a:r>
              <a:rPr lang="en-US" sz="3200" dirty="0" smtClean="0">
                <a:solidFill>
                  <a:schemeClr val="bg1"/>
                </a:solidFill>
                <a:latin typeface="Lato" panose="020F0502020204030203"/>
              </a:rPr>
              <a:t>faecal sludge treatment </a:t>
            </a:r>
            <a:r>
              <a:rPr lang="en-US" sz="3200" dirty="0">
                <a:solidFill>
                  <a:schemeClr val="bg1"/>
                </a:solidFill>
                <a:latin typeface="Lato" panose="020F0502020204030203"/>
              </a:rPr>
              <a:t>facility </a:t>
            </a:r>
            <a:r>
              <a:rPr lang="en-US" sz="3200" dirty="0" smtClean="0">
                <a:solidFill>
                  <a:schemeClr val="bg1"/>
                </a:solidFill>
                <a:latin typeface="Lato" panose="020F0502020204030203"/>
              </a:rPr>
              <a:t>(owned by the public sector) is </a:t>
            </a:r>
            <a:r>
              <a:rPr lang="en-US" sz="3200" dirty="0">
                <a:solidFill>
                  <a:schemeClr val="bg1"/>
                </a:solidFill>
                <a:latin typeface="Lato" panose="020F0502020204030203"/>
              </a:rPr>
              <a:t>charging a discharge fee. Private service providers cannot afford this fee. </a:t>
            </a:r>
            <a:r>
              <a:rPr lang="en-CA" sz="3200" dirty="0">
                <a:solidFill>
                  <a:schemeClr val="bg1"/>
                </a:solidFill>
                <a:latin typeface="Lato" panose="020F0502020204030203"/>
              </a:rPr>
              <a:t>As a result, they illegally dump the faecal sludge into the street, nearby canal, river or lake. Sometimes they dump the faecal sludge into a sewer manhole, which is not a sustainable option as it can cause wastewater treatment facilities to fail. </a:t>
            </a:r>
            <a:endParaRPr lang="en-US" sz="3200" dirty="0">
              <a:solidFill>
                <a:schemeClr val="bg1"/>
              </a:solidFill>
              <a:latin typeface="Lato" panose="020F0502020204030203"/>
            </a:endParaRPr>
          </a:p>
        </p:txBody>
      </p:sp>
    </p:spTree>
    <p:extLst>
      <p:ext uri="{BB962C8B-B14F-4D97-AF65-F5344CB8AC3E}">
        <p14:creationId xmlns:p14="http://schemas.microsoft.com/office/powerpoint/2010/main" val="294440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Challenge 5</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21</a:t>
            </a:fld>
            <a:endParaRPr lang="en-US"/>
          </a:p>
        </p:txBody>
      </p:sp>
      <p:sp>
        <p:nvSpPr>
          <p:cNvPr id="5" name="Rectangle 4"/>
          <p:cNvSpPr/>
          <p:nvPr/>
        </p:nvSpPr>
        <p:spPr>
          <a:xfrm>
            <a:off x="569345" y="1716657"/>
            <a:ext cx="8091576" cy="2862322"/>
          </a:xfrm>
          <a:prstGeom prst="rect">
            <a:avLst/>
          </a:prstGeom>
        </p:spPr>
        <p:txBody>
          <a:bodyPr wrap="square">
            <a:spAutoFit/>
          </a:bodyPr>
          <a:lstStyle/>
          <a:p>
            <a:r>
              <a:rPr lang="en-US" sz="3600" dirty="0" smtClean="0">
                <a:solidFill>
                  <a:schemeClr val="bg1"/>
                </a:solidFill>
                <a:latin typeface="Lato" panose="020F0502020204030203"/>
              </a:rPr>
              <a:t>The household is located far away from a faecal sludge treatment facility. Households cannot afford the fee charged by the service providers because of their transport costs to the treatment facility.</a:t>
            </a:r>
            <a:endParaRPr lang="en-US" sz="3600" dirty="0">
              <a:solidFill>
                <a:schemeClr val="bg1"/>
              </a:solidFill>
              <a:effectLst/>
              <a:latin typeface="Lato" panose="020F0502020204030203"/>
            </a:endParaRPr>
          </a:p>
        </p:txBody>
      </p:sp>
    </p:spTree>
    <p:extLst>
      <p:ext uri="{BB962C8B-B14F-4D97-AF65-F5344CB8AC3E}">
        <p14:creationId xmlns:p14="http://schemas.microsoft.com/office/powerpoint/2010/main" val="1359067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Challenge </a:t>
            </a:r>
            <a:r>
              <a:rPr lang="en-US" dirty="0"/>
              <a:t>6</a:t>
            </a:r>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22</a:t>
            </a:fld>
            <a:endParaRPr lang="en-US"/>
          </a:p>
        </p:txBody>
      </p:sp>
      <p:sp>
        <p:nvSpPr>
          <p:cNvPr id="5" name="Rectangle 4"/>
          <p:cNvSpPr/>
          <p:nvPr/>
        </p:nvSpPr>
        <p:spPr>
          <a:xfrm>
            <a:off x="638356" y="1628839"/>
            <a:ext cx="8091576" cy="2308324"/>
          </a:xfrm>
          <a:prstGeom prst="rect">
            <a:avLst/>
          </a:prstGeom>
        </p:spPr>
        <p:txBody>
          <a:bodyPr wrap="square">
            <a:spAutoFit/>
          </a:bodyPr>
          <a:lstStyle/>
          <a:p>
            <a:r>
              <a:rPr lang="en-US" sz="3600" dirty="0">
                <a:solidFill>
                  <a:schemeClr val="bg1"/>
                </a:solidFill>
                <a:latin typeface="Lato" panose="020F0502020204030203"/>
              </a:rPr>
              <a:t>The household is located in an informal settlement. The pathways are too narrow and not maintained. It is difficult for a vacuum truck to access the household.</a:t>
            </a:r>
          </a:p>
        </p:txBody>
      </p:sp>
    </p:spTree>
    <p:extLst>
      <p:ext uri="{BB962C8B-B14F-4D97-AF65-F5344CB8AC3E}">
        <p14:creationId xmlns:p14="http://schemas.microsoft.com/office/powerpoint/2010/main" val="3150618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23</a:t>
            </a:fld>
            <a:endParaRPr lang="en-US"/>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smtClean="0">
                <a:solidFill>
                  <a:srgbClr val="5C5C5C"/>
                </a:solidFill>
                <a:latin typeface="Lato" charset="0"/>
                <a:ea typeface="Lato" charset="0"/>
                <a:cs typeface="Lato" charset="0"/>
              </a:rPr>
              <a:t>How we can support you!</a:t>
            </a:r>
            <a:endParaRPr lang="en-CA" sz="2400" b="1" dirty="0">
              <a:solidFill>
                <a:srgbClr val="5C5C5C"/>
              </a:solidFill>
              <a:latin typeface="Lato" charset="0"/>
              <a:ea typeface="Lato" charset="0"/>
              <a:cs typeface="Lato" charset="0"/>
            </a:endParaRP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Contact CAWST and Eawag-Sandec for support on using and adapting our education and training resources for your work</a:t>
            </a:r>
            <a:r>
              <a:rPr lang="en-US" sz="1600" i="1" kern="0" dirty="0" smtClea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2"/>
              </a:rPr>
              <a:t>support@cawst.org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3"/>
              </a:rPr>
              <a:t>www.cawst.org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p:txBody>
      </p:sp>
      <p:sp>
        <p:nvSpPr>
          <p:cNvPr id="77" name="TextBox 76"/>
          <p:cNvSpPr txBox="1"/>
          <p:nvPr/>
        </p:nvSpPr>
        <p:spPr>
          <a:xfrm>
            <a:off x="5410861" y="2400811"/>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4"/>
              </a:rPr>
              <a:t>info@sandec.ch</a:t>
            </a:r>
            <a:r>
              <a:rPr lang="en-US" sz="1400" kern="1200" dirty="0" smtClean="0">
                <a:solidFill>
                  <a:srgbClr val="5C5C5C"/>
                </a:solidFill>
                <a:latin typeface="Lato" panose="020F0502020204030203" pitchFamily="34" charset="0"/>
                <a:ea typeface="ＭＳ Ｐゴシック" charset="0"/>
                <a:cs typeface="ＭＳ Ｐゴシック" charset="0"/>
              </a:rPr>
              <a:t>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5"/>
              </a:rPr>
              <a:t>www.sandec.ch</a:t>
            </a:r>
            <a:r>
              <a:rPr lang="en-US" sz="1400" kern="1200" dirty="0" smtClean="0">
                <a:solidFill>
                  <a:srgbClr val="5C5C5C"/>
                </a:solidFill>
                <a:latin typeface="Lato" panose="020F0502020204030203" pitchFamily="34" charset="0"/>
                <a:ea typeface="ＭＳ Ｐゴシック" charset="0"/>
                <a:cs typeface="ＭＳ Ｐゴシック" charset="0"/>
              </a:rPr>
              <a:t> </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Visit </a:t>
            </a:r>
            <a:r>
              <a:rPr lang="en-US" sz="1600" kern="0" dirty="0">
                <a:solidFill>
                  <a:srgbClr val="5C5C5C"/>
                </a:solidFill>
                <a:latin typeface="Lato"/>
                <a:cs typeface="Arial" charset="0"/>
                <a:hlinkClick r:id="rId8"/>
              </a:rPr>
              <a:t>www.cawst.org/resources</a:t>
            </a:r>
            <a:r>
              <a:rPr lang="en-US" sz="1600" kern="0" dirty="0">
                <a:solidFill>
                  <a:srgbClr val="5C5C5C"/>
                </a:solidFill>
                <a:latin typeface="Lato"/>
                <a:cs typeface="Arial" charset="0"/>
              </a:rPr>
              <a:t> </a:t>
            </a:r>
            <a:r>
              <a:rPr lang="en-US" sz="1600" kern="0" dirty="0" smtClean="0">
                <a:solidFill>
                  <a:srgbClr val="5C5C5C"/>
                </a:solidFill>
                <a:latin typeface="Lato"/>
                <a:cs typeface="Arial" charset="0"/>
              </a:rPr>
              <a:t>and </a:t>
            </a:r>
            <a:r>
              <a:rPr lang="en-US" sz="1600" kern="0" dirty="0" smtClean="0">
                <a:solidFill>
                  <a:srgbClr val="5C5C5C"/>
                </a:solidFill>
                <a:latin typeface="Lato"/>
                <a:cs typeface="Arial" charset="0"/>
                <a:hlinkClick r:id="rId5"/>
              </a:rPr>
              <a:t>www.sandec.ch</a:t>
            </a:r>
            <a:r>
              <a:rPr lang="en-US" sz="1600" kern="0" dirty="0" smtClean="0">
                <a:solidFill>
                  <a:srgbClr val="5C5C5C"/>
                </a:solidFill>
                <a:latin typeface="Lato"/>
                <a:cs typeface="Arial" charset="0"/>
              </a:rPr>
              <a:t> for</a:t>
            </a:r>
            <a:r>
              <a:rPr lang="en-US" sz="1600" kern="0" dirty="0">
                <a:solidFill>
                  <a:srgbClr val="5C5C5C"/>
                </a:solidFill>
                <a:latin typeface="Lato"/>
                <a:cs typeface="Arial" charset="0"/>
              </a:rPr>
              <a:t>:</a:t>
            </a:r>
          </a:p>
          <a:p>
            <a:pPr marL="285750" indent="-285750">
              <a:buFont typeface="Arial" pitchFamily="34" charset="0"/>
              <a:buChar char="•"/>
              <a:defRPr/>
            </a:pPr>
            <a:r>
              <a:rPr lang="en-US" sz="1600" kern="0" dirty="0">
                <a:solidFill>
                  <a:srgbClr val="5C5C5C"/>
                </a:solidFill>
                <a:latin typeface="Lato"/>
                <a:cs typeface="Arial" charset="0"/>
              </a:rPr>
              <a:t>Latest updates to this document</a:t>
            </a:r>
          </a:p>
          <a:p>
            <a:pPr marL="285750" indent="-285750">
              <a:buFont typeface="Arial" pitchFamily="34" charset="0"/>
              <a:buChar char="•"/>
              <a:defRPr/>
            </a:pPr>
            <a:r>
              <a:rPr lang="en-US" sz="1600" kern="0" dirty="0">
                <a:solidFill>
                  <a:srgbClr val="5C5C5C"/>
                </a:solidFill>
                <a:latin typeface="Lato"/>
                <a:cs typeface="Arial" charset="0"/>
              </a:rPr>
              <a:t>Other workshop &amp; training related </a:t>
            </a:r>
            <a:r>
              <a:rPr lang="en-US" sz="1600" kern="0" dirty="0" smtClean="0">
                <a:solidFill>
                  <a:srgbClr val="5C5C5C"/>
                </a:solidFill>
                <a:latin typeface="Lato"/>
                <a:cs typeface="Arial" charset="0"/>
              </a:rPr>
              <a:t>resources</a:t>
            </a:r>
            <a:endParaRPr lang="en-US" sz="1600" kern="0" dirty="0">
              <a:solidFill>
                <a:srgbClr val="5C5C5C"/>
              </a:solidFill>
              <a:latin typeface="Lato"/>
              <a:cs typeface="Arial" charset="0"/>
            </a:endParaRPr>
          </a:p>
        </p:txBody>
      </p:sp>
    </p:spTree>
    <p:extLst>
      <p:ext uri="{BB962C8B-B14F-4D97-AF65-F5344CB8AC3E}">
        <p14:creationId xmlns:p14="http://schemas.microsoft.com/office/powerpoint/2010/main" val="339170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7177685" cy="807197"/>
          </a:xfrm>
        </p:spPr>
        <p:txBody>
          <a:bodyPr/>
          <a:lstStyle/>
          <a:p>
            <a:r>
              <a:rPr lang="en-US" sz="2800" dirty="0" smtClean="0"/>
              <a:t>Collection and Transport</a:t>
            </a:r>
            <a:endParaRPr lang="en-US" sz="2800" dirty="0"/>
          </a:p>
        </p:txBody>
      </p:sp>
      <p:sp>
        <p:nvSpPr>
          <p:cNvPr id="4" name="Text Placeholder 3"/>
          <p:cNvSpPr>
            <a:spLocks noGrp="1"/>
          </p:cNvSpPr>
          <p:nvPr>
            <p:ph type="body" sz="quarter" idx="27"/>
          </p:nvPr>
        </p:nvSpPr>
        <p:spPr/>
        <p:txBody>
          <a:bodyPr/>
          <a:lstStyle/>
          <a:p>
            <a:r>
              <a:rPr lang="en-US" dirty="0" smtClean="0"/>
              <a:t>JULY</a:t>
            </a:r>
            <a:endParaRPr lang="en-US" dirty="0"/>
          </a:p>
        </p:txBody>
      </p:sp>
      <p:sp>
        <p:nvSpPr>
          <p:cNvPr id="5" name="Text Placeholder 4"/>
          <p:cNvSpPr>
            <a:spLocks noGrp="1"/>
          </p:cNvSpPr>
          <p:nvPr>
            <p:ph type="body" sz="quarter" idx="28"/>
          </p:nvPr>
        </p:nvSpPr>
        <p:spPr/>
        <p:txBody>
          <a:bodyPr/>
          <a:lstStyle/>
          <a:p>
            <a:r>
              <a:rPr lang="en-US" dirty="0" smtClean="0"/>
              <a:t>2016</a:t>
            </a:r>
            <a:endParaRPr lang="en-US" dirty="0"/>
          </a:p>
        </p:txBody>
      </p:sp>
    </p:spTree>
    <p:extLst>
      <p:ext uri="{BB962C8B-B14F-4D97-AF65-F5344CB8AC3E}">
        <p14:creationId xmlns:p14="http://schemas.microsoft.com/office/powerpoint/2010/main" val="163325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Learning Outcomes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4</a:t>
            </a:fld>
            <a:endParaRPr lang="en-US"/>
          </a:p>
        </p:txBody>
      </p:sp>
      <p:sp>
        <p:nvSpPr>
          <p:cNvPr id="6" name="Text Placeholder 5"/>
          <p:cNvSpPr>
            <a:spLocks noGrp="1"/>
          </p:cNvSpPr>
          <p:nvPr>
            <p:ph type="body" sz="quarter" idx="17"/>
          </p:nvPr>
        </p:nvSpPr>
        <p:spPr/>
        <p:txBody>
          <a:bodyPr/>
          <a:lstStyle/>
          <a:p>
            <a:pPr lvl="0"/>
            <a:r>
              <a:rPr lang="en-US" dirty="0"/>
              <a:t>Describe </a:t>
            </a:r>
            <a:r>
              <a:rPr lang="en-US" dirty="0" err="1"/>
              <a:t>faecal</a:t>
            </a:r>
            <a:r>
              <a:rPr lang="en-US" dirty="0"/>
              <a:t> sludge collection and transport process from a household to a treatment </a:t>
            </a:r>
            <a:r>
              <a:rPr lang="en-US" dirty="0" smtClean="0"/>
              <a:t>facility.</a:t>
            </a:r>
            <a:endParaRPr lang="en-US" dirty="0"/>
          </a:p>
          <a:p>
            <a:pPr lvl="0"/>
            <a:r>
              <a:rPr lang="en-US" dirty="0"/>
              <a:t>Identify suitable faecal sludge collection and transport methods for the local context. </a:t>
            </a:r>
          </a:p>
          <a:p>
            <a:r>
              <a:rPr lang="en-US" dirty="0"/>
              <a:t>Identify challenges and solutions for improving faecal sludge collection and transport. </a:t>
            </a:r>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CH" dirty="0" smtClean="0"/>
              <a:t>Dakar, Senegal</a:t>
            </a:r>
            <a:endParaRPr lang="en-US" dirty="0"/>
          </a:p>
        </p:txBody>
      </p:sp>
      <p:sp>
        <p:nvSpPr>
          <p:cNvPr id="3" name="Text Placeholder 2"/>
          <p:cNvSpPr>
            <a:spLocks noGrp="1"/>
          </p:cNvSpPr>
          <p:nvPr>
            <p:ph type="body" sz="quarter" idx="14"/>
          </p:nvPr>
        </p:nvSpPr>
        <p:spPr/>
        <p:txBody>
          <a:bodyPr/>
          <a:lstStyle/>
          <a:p>
            <a:r>
              <a:rPr lang="en-US" dirty="0" smtClean="0"/>
              <a:t>Manual Collection</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5</a:t>
            </a:fld>
            <a:endParaRPr lang="en-US"/>
          </a:p>
        </p:txBody>
      </p:sp>
      <p:pic>
        <p:nvPicPr>
          <p:cNvPr id="3074" name="Picture 2" descr="F:\Bilder\Sandec\Dakar\0514\DSC0172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7910" y="1379537"/>
            <a:ext cx="7202489" cy="4801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bwMode="auto">
          <a:xfrm>
            <a:off x="4364681" y="6181439"/>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solidFill>
                  <a:schemeClr val="bg1"/>
                </a:solidFill>
              </a:rPr>
              <a:t>(Credit: Eawag-Sandec)</a:t>
            </a:r>
            <a:endParaRPr lang="en-US" sz="1200" dirty="0">
              <a:solidFill>
                <a:schemeClr val="bg1"/>
              </a:solidFill>
            </a:endParaRPr>
          </a:p>
        </p:txBody>
      </p:sp>
    </p:spTree>
    <p:extLst>
      <p:ext uri="{BB962C8B-B14F-4D97-AF65-F5344CB8AC3E}">
        <p14:creationId xmlns:p14="http://schemas.microsoft.com/office/powerpoint/2010/main" val="880839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CH" dirty="0" smtClean="0"/>
              <a:t>The Gulper</a:t>
            </a:r>
            <a:endParaRPr lang="en-US" dirty="0"/>
          </a:p>
        </p:txBody>
      </p:sp>
      <p:sp>
        <p:nvSpPr>
          <p:cNvPr id="3" name="Text Placeholder 2"/>
          <p:cNvSpPr>
            <a:spLocks noGrp="1"/>
          </p:cNvSpPr>
          <p:nvPr>
            <p:ph type="body" sz="quarter" idx="14"/>
          </p:nvPr>
        </p:nvSpPr>
        <p:spPr/>
        <p:txBody>
          <a:bodyPr/>
          <a:lstStyle/>
          <a:p>
            <a:r>
              <a:rPr lang="en-US" dirty="0" smtClean="0"/>
              <a:t>Manual Collection Technologies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48" y="1647305"/>
            <a:ext cx="4098056" cy="413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s://sanihub.files.wordpress.com/2013/02/rising-pip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01154" y="525164"/>
            <a:ext cx="1962994" cy="37749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anihub.files.wordpress.com/2013/02/plun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148" y="130175"/>
            <a:ext cx="1781175" cy="62484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anihub.files.wordpress.com/2013/02/bottom-valv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5696" y="4979769"/>
            <a:ext cx="712491" cy="11763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
          <p:cNvSpPr txBox="1">
            <a:spLocks/>
          </p:cNvSpPr>
          <p:nvPr/>
        </p:nvSpPr>
        <p:spPr bwMode="auto">
          <a:xfrm>
            <a:off x="5001154" y="4275438"/>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smtClean="0"/>
              <a:t>Rising pipe</a:t>
            </a:r>
            <a:endParaRPr lang="en-US" b="1" dirty="0"/>
          </a:p>
        </p:txBody>
      </p:sp>
      <p:sp>
        <p:nvSpPr>
          <p:cNvPr id="13" name="Text Placeholder 1"/>
          <p:cNvSpPr txBox="1">
            <a:spLocks/>
          </p:cNvSpPr>
          <p:nvPr/>
        </p:nvSpPr>
        <p:spPr bwMode="auto">
          <a:xfrm>
            <a:off x="4912558" y="6176026"/>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smtClean="0"/>
              <a:t>Bottom valve</a:t>
            </a:r>
            <a:endParaRPr lang="en-US" b="1" dirty="0"/>
          </a:p>
        </p:txBody>
      </p:sp>
      <p:sp>
        <p:nvSpPr>
          <p:cNvPr id="14" name="Text Placeholder 1"/>
          <p:cNvSpPr txBox="1">
            <a:spLocks/>
          </p:cNvSpPr>
          <p:nvPr/>
        </p:nvSpPr>
        <p:spPr bwMode="auto">
          <a:xfrm>
            <a:off x="6841297" y="6193550"/>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smtClean="0"/>
              <a:t>Plunger</a:t>
            </a:r>
            <a:endParaRPr lang="en-US" b="1" dirty="0"/>
          </a:p>
        </p:txBody>
      </p:sp>
      <p:sp>
        <p:nvSpPr>
          <p:cNvPr id="15" name="Text Placeholder 1"/>
          <p:cNvSpPr txBox="1">
            <a:spLocks/>
          </p:cNvSpPr>
          <p:nvPr/>
        </p:nvSpPr>
        <p:spPr bwMode="auto">
          <a:xfrm rot="16200000">
            <a:off x="5160954" y="676004"/>
            <a:ext cx="2026876" cy="2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err="1" smtClean="0"/>
              <a:t>Sanihub</a:t>
            </a:r>
            <a:endParaRPr lang="en-US" sz="900" dirty="0"/>
          </a:p>
        </p:txBody>
      </p:sp>
      <p:sp>
        <p:nvSpPr>
          <p:cNvPr id="16" name="Text Placeholder 1"/>
          <p:cNvSpPr txBox="1">
            <a:spLocks/>
          </p:cNvSpPr>
          <p:nvPr/>
        </p:nvSpPr>
        <p:spPr bwMode="auto">
          <a:xfrm rot="16200000">
            <a:off x="6993871" y="1845698"/>
            <a:ext cx="2026876" cy="2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err="1" smtClean="0"/>
              <a:t>Sanihub</a:t>
            </a:r>
            <a:endParaRPr lang="en-US" sz="900" dirty="0"/>
          </a:p>
        </p:txBody>
      </p:sp>
      <p:sp>
        <p:nvSpPr>
          <p:cNvPr id="17" name="Text Placeholder 1"/>
          <p:cNvSpPr txBox="1">
            <a:spLocks/>
          </p:cNvSpPr>
          <p:nvPr/>
        </p:nvSpPr>
        <p:spPr bwMode="auto">
          <a:xfrm rot="16200000">
            <a:off x="5272295" y="5199971"/>
            <a:ext cx="2026876" cy="2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dirty="0" err="1" smtClean="0"/>
              <a:t>Sanihub</a:t>
            </a:r>
            <a:endParaRPr lang="en-US" sz="900" dirty="0"/>
          </a:p>
        </p:txBody>
      </p:sp>
      <p:sp>
        <p:nvSpPr>
          <p:cNvPr id="18" name="Text Placeholder 1"/>
          <p:cNvSpPr txBox="1">
            <a:spLocks/>
          </p:cNvSpPr>
          <p:nvPr/>
        </p:nvSpPr>
        <p:spPr bwMode="auto">
          <a:xfrm>
            <a:off x="882869" y="5782958"/>
            <a:ext cx="1832229" cy="23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solidFill>
                  <a:schemeClr val="bg1"/>
                </a:solidFill>
              </a:rPr>
              <a:t>(Credit: Tilley et al., 2014)</a:t>
            </a:r>
            <a:endParaRPr lang="en-US" sz="1200" dirty="0">
              <a:solidFill>
                <a:schemeClr val="bg1"/>
              </a:solidFill>
            </a:endParaRPr>
          </a:p>
        </p:txBody>
      </p:sp>
    </p:spTree>
    <p:extLst>
      <p:ext uri="{BB962C8B-B14F-4D97-AF65-F5344CB8AC3E}">
        <p14:creationId xmlns:p14="http://schemas.microsoft.com/office/powerpoint/2010/main" val="139264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Manual Collection Technologies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7</a:t>
            </a:fld>
            <a:endParaRPr lang="en-US" dirty="0"/>
          </a:p>
        </p:txBody>
      </p:sp>
      <p:sp>
        <p:nvSpPr>
          <p:cNvPr id="8" name="Text Placeholder 1"/>
          <p:cNvSpPr txBox="1">
            <a:spLocks/>
          </p:cNvSpPr>
          <p:nvPr/>
        </p:nvSpPr>
        <p:spPr bwMode="auto">
          <a:xfrm>
            <a:off x="7117124" y="6220338"/>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smtClean="0"/>
              <a:t>(</a:t>
            </a:r>
            <a:r>
              <a:rPr lang="en-US" sz="900" dirty="0" err="1" smtClean="0"/>
              <a:t>Crediit</a:t>
            </a:r>
            <a:r>
              <a:rPr lang="en-US" sz="900" dirty="0" smtClean="0"/>
              <a:t>: Eawag-Sandec)</a:t>
            </a:r>
            <a:endParaRPr lang="en-US" sz="900" dirty="0"/>
          </a:p>
        </p:txBody>
      </p:sp>
      <p:pic>
        <p:nvPicPr>
          <p:cNvPr id="9" name="Picture 2" descr="C:\Users\sphilippe\Documents\To do documents\Linda's flickr account\Kibera emptying 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4507" y="1236143"/>
            <a:ext cx="3297892" cy="4966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philippe\Documents\To do documents\Linda's flickr account\Kibera emptying 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7904" y="1211324"/>
            <a:ext cx="3333269" cy="50195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txBox="1">
            <a:spLocks/>
          </p:cNvSpPr>
          <p:nvPr/>
        </p:nvSpPr>
        <p:spPr bwMode="auto">
          <a:xfrm>
            <a:off x="2759012" y="6181655"/>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smtClean="0"/>
              <a:t>(Credit: Eawag-Sandec)</a:t>
            </a:r>
            <a:endParaRPr lang="en-US" sz="900" dirty="0"/>
          </a:p>
        </p:txBody>
      </p:sp>
      <p:sp>
        <p:nvSpPr>
          <p:cNvPr id="5" name="Text Placeholder 4"/>
          <p:cNvSpPr>
            <a:spLocks noGrp="1"/>
          </p:cNvSpPr>
          <p:nvPr>
            <p:ph type="body" sz="quarter" idx="13"/>
          </p:nvPr>
        </p:nvSpPr>
        <p:spPr/>
        <p:txBody>
          <a:bodyPr/>
          <a:lstStyle/>
          <a:p>
            <a:r>
              <a:rPr lang="de-CH" dirty="0" smtClean="0"/>
              <a:t>Kenya</a:t>
            </a:r>
            <a:endParaRPr lang="en-US" dirty="0"/>
          </a:p>
        </p:txBody>
      </p:sp>
    </p:spTree>
    <p:extLst>
      <p:ext uri="{BB962C8B-B14F-4D97-AF65-F5344CB8AC3E}">
        <p14:creationId xmlns:p14="http://schemas.microsoft.com/office/powerpoint/2010/main" val="325118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CH" dirty="0" smtClean="0"/>
              <a:t>Lusaka, Zambia</a:t>
            </a:r>
            <a:endParaRPr lang="en-US" dirty="0"/>
          </a:p>
        </p:txBody>
      </p:sp>
      <p:sp>
        <p:nvSpPr>
          <p:cNvPr id="3" name="Text Placeholder 2"/>
          <p:cNvSpPr>
            <a:spLocks noGrp="1"/>
          </p:cNvSpPr>
          <p:nvPr>
            <p:ph type="body" sz="quarter" idx="14"/>
          </p:nvPr>
        </p:nvSpPr>
        <p:spPr/>
        <p:txBody>
          <a:bodyPr/>
          <a:lstStyle/>
          <a:p>
            <a:r>
              <a:rPr lang="en-US" dirty="0" smtClean="0"/>
              <a:t>Manual Transport</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8</a:t>
            </a:fld>
            <a:endParaRPr lang="en-US"/>
          </a:p>
        </p:txBody>
      </p:sp>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421" y="1470454"/>
            <a:ext cx="3822497" cy="415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78410" y="5626604"/>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t>(Credit: WSUP </a:t>
            </a:r>
            <a:r>
              <a:rPr lang="en-US" sz="900" dirty="0"/>
              <a:t>(2014): </a:t>
            </a:r>
            <a:r>
              <a:rPr lang="en-US" sz="900" dirty="0" smtClean="0"/>
              <a:t>Faecal Sludge Management </a:t>
            </a:r>
            <a:r>
              <a:rPr lang="en-US" sz="900" dirty="0"/>
              <a:t>services in Lusaka: moving up the excreta management </a:t>
            </a:r>
            <a:r>
              <a:rPr lang="en-US" sz="900" dirty="0" smtClean="0"/>
              <a:t>ladder)</a:t>
            </a:r>
            <a:endParaRPr lang="en-US" sz="900" dirty="0"/>
          </a:p>
        </p:txBody>
      </p:sp>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416" y="1495168"/>
            <a:ext cx="34194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txBox="1">
            <a:spLocks/>
          </p:cNvSpPr>
          <p:nvPr/>
        </p:nvSpPr>
        <p:spPr bwMode="auto">
          <a:xfrm>
            <a:off x="4576894" y="5395403"/>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t>(Credit: Research Triangle Institute)</a:t>
            </a:r>
            <a:endParaRPr lang="en-US" sz="900" dirty="0"/>
          </a:p>
        </p:txBody>
      </p:sp>
    </p:spTree>
    <p:extLst>
      <p:ext uri="{BB962C8B-B14F-4D97-AF65-F5344CB8AC3E}">
        <p14:creationId xmlns:p14="http://schemas.microsoft.com/office/powerpoint/2010/main" val="2890858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CH" dirty="0" smtClean="0"/>
              <a:t>Dar es Salaam, Tanzania</a:t>
            </a:r>
            <a:endParaRPr lang="en-US" dirty="0"/>
          </a:p>
        </p:txBody>
      </p:sp>
      <p:sp>
        <p:nvSpPr>
          <p:cNvPr id="3" name="Text Placeholder 2"/>
          <p:cNvSpPr>
            <a:spLocks noGrp="1"/>
          </p:cNvSpPr>
          <p:nvPr>
            <p:ph type="body" sz="quarter" idx="14"/>
          </p:nvPr>
        </p:nvSpPr>
        <p:spPr/>
        <p:txBody>
          <a:bodyPr/>
          <a:lstStyle/>
          <a:p>
            <a:r>
              <a:rPr lang="en-US" dirty="0" smtClean="0"/>
              <a:t>Motorized Transport</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9</a:t>
            </a:fld>
            <a:endParaRPr lang="en-US"/>
          </a:p>
        </p:txBody>
      </p:sp>
      <p:pic>
        <p:nvPicPr>
          <p:cNvPr id="4099" name="Picture 3" descr="F:\Bilder\Sandec\Kampala\0614\DSC0248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534" r="17555"/>
          <a:stretch/>
        </p:blipFill>
        <p:spPr bwMode="auto">
          <a:xfrm>
            <a:off x="3935628" y="1495168"/>
            <a:ext cx="4794464" cy="4156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bwMode="auto">
          <a:xfrm>
            <a:off x="4814374" y="5638618"/>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solidFill>
                  <a:schemeClr val="bg1"/>
                </a:solidFill>
              </a:rPr>
              <a:t>(Credit: Eawag-Sandec)</a:t>
            </a:r>
            <a:endParaRPr lang="en-US" sz="1200" dirty="0">
              <a:solidFill>
                <a:schemeClr val="bg1"/>
              </a:solidFill>
            </a:endParaRPr>
          </a:p>
        </p:txBody>
      </p:sp>
      <p:pic>
        <p:nvPicPr>
          <p:cNvPr id="7170" name="Picture 2" descr="F:\Bilder\Sandec\Dar\0415\DSC0386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436" y="1336504"/>
            <a:ext cx="3092779" cy="46389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txBox="1">
            <a:spLocks/>
          </p:cNvSpPr>
          <p:nvPr/>
        </p:nvSpPr>
        <p:spPr bwMode="auto">
          <a:xfrm>
            <a:off x="-230803" y="5965842"/>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dirty="0" smtClean="0"/>
              <a:t>(Credit: </a:t>
            </a:r>
            <a:r>
              <a:rPr lang="en-US" sz="1200" dirty="0" smtClean="0">
                <a:solidFill>
                  <a:schemeClr val="bg1"/>
                </a:solidFill>
              </a:rPr>
              <a:t>Eawag-Sandec</a:t>
            </a:r>
            <a:r>
              <a:rPr lang="en-US" sz="1200" dirty="0" smtClean="0"/>
              <a:t>)</a:t>
            </a:r>
            <a:endParaRPr lang="en-US" sz="1200" dirty="0"/>
          </a:p>
        </p:txBody>
      </p:sp>
    </p:spTree>
    <p:extLst>
      <p:ext uri="{BB962C8B-B14F-4D97-AF65-F5344CB8AC3E}">
        <p14:creationId xmlns:p14="http://schemas.microsoft.com/office/powerpoint/2010/main" val="412267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PD_CAWST_EAWAG_PowerPoint_Template--Mar_2016">
  <a:themeElements>
    <a:clrScheme name="Custom 7">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474747"/>
      </a:hlink>
      <a:folHlink>
        <a:srgbClr val="47474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144</TotalTime>
  <Words>2727</Words>
  <Application>Microsoft Office PowerPoint</Application>
  <PresentationFormat>On-screen Show (4:3)</PresentationFormat>
  <Paragraphs>217</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Calibri Light</vt:lpstr>
      <vt:lpstr>Latha</vt:lpstr>
      <vt:lpstr>Lato</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12_Collection and Transport</dc:title>
  <dc:creator>Sterenn Philippe</dc:creator>
  <cp:lastModifiedBy>Melinda Foran</cp:lastModifiedBy>
  <cp:revision>14</cp:revision>
  <dcterms:created xsi:type="dcterms:W3CDTF">2016-03-18T14:30:21Z</dcterms:created>
  <dcterms:modified xsi:type="dcterms:W3CDTF">2016-08-08T14:53:43Z</dcterms:modified>
</cp:coreProperties>
</file>