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8"/>
  </p:notesMasterIdLst>
  <p:handoutMasterIdLst>
    <p:handoutMasterId r:id="rId19"/>
  </p:handoutMasterIdLst>
  <p:sldIdLst>
    <p:sldId id="371" r:id="rId2"/>
    <p:sldId id="413" r:id="rId3"/>
    <p:sldId id="414" r:id="rId4"/>
    <p:sldId id="415" r:id="rId5"/>
    <p:sldId id="416" r:id="rId6"/>
    <p:sldId id="419" r:id="rId7"/>
    <p:sldId id="420" r:id="rId8"/>
    <p:sldId id="417" r:id="rId9"/>
    <p:sldId id="418" r:id="rId10"/>
    <p:sldId id="423" r:id="rId11"/>
    <p:sldId id="424" r:id="rId12"/>
    <p:sldId id="409" r:id="rId13"/>
    <p:sldId id="411" r:id="rId14"/>
    <p:sldId id="421" r:id="rId15"/>
    <p:sldId id="422" r:id="rId16"/>
    <p:sldId id="38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C"/>
    <a:srgbClr val="24A4D6"/>
    <a:srgbClr val="38C6F4"/>
    <a:srgbClr val="018795"/>
    <a:srgbClr val="01BBCF"/>
    <a:srgbClr val="01DAF1"/>
    <a:srgbClr val="00FFFF"/>
    <a:srgbClr val="00D2CD"/>
    <a:srgbClr val="00A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3" autoAdjust="0"/>
    <p:restoredTop sz="80292" autoAdjust="0"/>
  </p:normalViewPr>
  <p:slideViewPr>
    <p:cSldViewPr snapToGrid="0">
      <p:cViewPr varScale="1">
        <p:scale>
          <a:sx n="58" d="100"/>
          <a:sy n="58" d="100"/>
        </p:scale>
        <p:origin x="16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185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15995214-BC83-564E-BF57-E1651F5388A7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C2173794-5B20-E24C-A332-70A5FF976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85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95A3583-3D31-B448-955A-A61B88DAB2C6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50910F0-1EA9-DB47-AEE4-177CBEED2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13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ssinfo.org/fileadmin/user_upload/resources/JMP-report-2012-en.pdf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0" eaLnBrk="1" hangingPunct="1">
              <a:spcBef>
                <a:spcPct val="0"/>
              </a:spcBef>
            </a:pPr>
            <a:r>
              <a:rPr>
                <a:ea typeface="ＭＳ Ｐゴシック" pitchFamily="34" charset="-128"/>
              </a:rPr>
              <a:t>Progrès réalisés en 2006 :</a:t>
            </a:r>
          </a:p>
          <a:p>
            <a:pPr rtl="0" eaLnBrk="1" hangingPunct="1">
              <a:spcBef>
                <a:spcPct val="0"/>
              </a:spcBef>
            </a:pPr>
            <a:r>
              <a:rPr>
                <a:ea typeface="ＭＳ Ｐゴシック" pitchFamily="34" charset="-128"/>
              </a:rPr>
              <a:t>Le nombre de personnes ayant accès à l'eau potable est passé de 4,1 milliards en 1990 à 5,7 milliards en 2006.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ea typeface="ＭＳ Ｐゴシック" pitchFamily="34" charset="-128"/>
            </a:endParaRPr>
          </a:p>
          <a:p>
            <a:pPr rtl="0" eaLnBrk="1" hangingPunct="1">
              <a:spcBef>
                <a:spcPct val="0"/>
              </a:spcBef>
            </a:pPr>
            <a:r>
              <a:rPr>
                <a:ea typeface="ＭＳ Ｐゴシック" pitchFamily="34" charset="-128"/>
              </a:rPr>
              <a:t>Disponible sur :</a:t>
            </a:r>
          </a:p>
          <a:p>
            <a:pPr rtl="0" eaLnBrk="1" hangingPunct="1">
              <a:spcBef>
                <a:spcPct val="0"/>
              </a:spcBef>
            </a:pPr>
            <a:r>
              <a:rPr u="sng">
                <a:ea typeface="ＭＳ Ｐゴシック" pitchFamily="34" charset="-128"/>
                <a:hlinkClick r:id="rId3"/>
              </a:rPr>
              <a:t>http://www.wssinfo.org/fileadmin/user_upload/resources/JMP-report-2012-en.pdf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rtl="0" eaLnBrk="1" hangingPunct="1"/>
            <a:fld id="{85D2A230-4D1F-408A-8202-0BDE31451119}" type="slidenum">
              <a:rPr sz="1200"/>
              <a:pPr eaLnBrk="1" hangingPunct="1"/>
              <a:t>12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2814814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t>Titre</a:t>
            </a:r>
            <a:r>
              <a:rPr baseline="0"/>
              <a:t> de l'image : Proportion de la population qui utilise un assainissement amélioré en </a:t>
            </a:r>
            <a:r>
              <a:rPr b="0" baseline="0"/>
              <a:t>2012</a:t>
            </a:r>
          </a:p>
          <a:p>
            <a:endParaRPr lang="en-US" baseline="0" dirty="0"/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baseline="0"/>
              <a:t>Il y a encore 46 pays où moins de la moitié de la population a accès à des installations d'assainissement amélioré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baseline="0"/>
              <a:t>Parmi régions du monde, l'Asie du Sud et l'Afrique Subsaharienne ont toujours les niveaux plus bas de couverture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baseline="0"/>
              <a:t>57 % des personnes dans les régions en développement utilisent maintenant des installations d'assainissement amélioré.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9E5EDC-9CEC-4136-8D31-C00AA2C0FE06}" type="slidenum">
              <a:rPr>
                <a:solidFill>
                  <a:prstClr val="black"/>
                </a:solidFill>
              </a:rPr>
              <a:pPr/>
              <a:t>13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833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rtl="0">
              <a:spcAft>
                <a:spcPts val="0"/>
              </a:spcAft>
              <a:buNone/>
              <a:defRPr/>
            </a:pPr>
            <a:r>
              <a:rPr sz="1200" i="0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Les objectifs de développement durable, Objectif 6 : Garantir l'accès et la gestion durable de l'assainissement et de l'eau pour tous. Évolution</a:t>
            </a:r>
            <a:r>
              <a:rPr sz="1200" i="0" kern="1200" baseline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depuis les OMD – on a atteint l'objectif pour l'eau. Réduire à la moitié la population sans accès à une source améliorée d’eau. Une source améliorée n'est pas forcément la même chose que "potable" - libre de pathogènes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marL="0" indent="0">
              <a:spcAft>
                <a:spcPts val="0"/>
              </a:spcAft>
              <a:buNone/>
              <a:defRPr/>
            </a:pP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marL="0" indent="0">
              <a:spcAft>
                <a:spcPts val="0"/>
              </a:spcAft>
              <a:buNone/>
              <a:defRPr/>
            </a:pP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16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 userDrawn="1"/>
        </p:nvCxnSpPr>
        <p:spPr>
          <a:xfrm>
            <a:off x="1497013" y="3890963"/>
            <a:ext cx="0" cy="320675"/>
          </a:xfrm>
          <a:prstGeom prst="line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08075" y="3267680"/>
            <a:ext cx="4514009" cy="571539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808075" y="2426677"/>
            <a:ext cx="4514009" cy="8216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570790" y="3891150"/>
            <a:ext cx="1492559" cy="288709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DEC 10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802246" y="3888430"/>
            <a:ext cx="739122" cy="288709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2015</a:t>
            </a:r>
          </a:p>
        </p:txBody>
      </p:sp>
      <p:pic>
        <p:nvPicPr>
          <p:cNvPr id="8" name="Picture 7" descr="cawst_logo--high_res_full_name--colo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5" y="4975925"/>
            <a:ext cx="2865727" cy="103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1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19548" y="2474073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819548" y="2121239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19548" y="4091504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819548" y="3738670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088729" y="2474073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088729" y="2121239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6088729" y="4091504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088729" y="3738670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806022F9-A567-1447-9040-125492F64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0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2790825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702055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2702055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621235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532465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532465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4706030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617260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617260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853659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764889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764889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8"/>
            <a:ext cx="7585491" cy="75689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Slide Number Placeholder 8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76024F21-0231-5D49-A5CB-8E1A3FA61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05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723900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723900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7"/>
            <a:ext cx="7585491" cy="102425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819775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819775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271838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271838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06AB8FFC-F7AC-2E44-A853-100CEFBAC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87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647952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2647952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478361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478361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563156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563156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710786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710786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8"/>
            <a:ext cx="7585491" cy="75689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7F040B77-2632-D940-A787-F9932E6D7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96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- Single Porto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657601" y="2082800"/>
            <a:ext cx="4778828" cy="2945974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710785" y="1707299"/>
            <a:ext cx="2499141" cy="3657827"/>
          </a:xfrm>
        </p:spPr>
        <p:txBody>
          <a:bodyPr rtlCol="0">
            <a:normAutofit/>
          </a:bodyPr>
          <a:lstStyle>
            <a:lvl1pPr>
              <a:defRPr sz="12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657601" y="1707296"/>
            <a:ext cx="2390775" cy="375504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20D58915-6786-DD43-AE48-D189400C2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76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- Full Image Back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204232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1204232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300107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300107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752171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752171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60155-2CA0-8E49-85F7-A330F9110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3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Month-Year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879F1-9289-45AD-8D96-0B2869B703B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75687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Month-Year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B412F-A52B-42DB-965A-6E2A74FF16A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3479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6ABE3C77-D24E-DE4A-823C-96A11F01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36538" y="1360488"/>
            <a:ext cx="8278812" cy="4700587"/>
          </a:xfrm>
        </p:spPr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  <a:lvl2pPr>
              <a:defRPr>
                <a:solidFill>
                  <a:srgbClr val="5C5C5C"/>
                </a:solidFill>
              </a:defRPr>
            </a:lvl2pPr>
            <a:lvl3pPr>
              <a:defRPr>
                <a:solidFill>
                  <a:srgbClr val="5C5C5C"/>
                </a:solidFill>
              </a:defRPr>
            </a:lvl3pPr>
            <a:lvl4pPr>
              <a:defRPr>
                <a:solidFill>
                  <a:srgbClr val="5C5C5C"/>
                </a:solidFill>
              </a:defRPr>
            </a:lvl4pPr>
            <a:lvl5pPr>
              <a:defRPr>
                <a:solidFill>
                  <a:srgbClr val="5C5C5C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68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6ABE3C77-D24E-DE4A-823C-96A11F01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26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"/>
          <p:cNvSpPr txBox="1">
            <a:spLocks/>
          </p:cNvSpPr>
          <p:nvPr userDrawn="1"/>
        </p:nvSpPr>
        <p:spPr bwMode="auto">
          <a:xfrm>
            <a:off x="233188" y="6076165"/>
            <a:ext cx="8374005" cy="22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/>
              <a:t>Source: </a:t>
            </a:r>
            <a:r>
              <a:rPr lang="en-US" i="1" dirty="0"/>
              <a:t>Source of Image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>
                <a:solidFill>
                  <a:srgbClr val="5C5C5C"/>
                </a:solidFill>
                <a:latin typeface="Lato" charset="0"/>
              </a:defRPr>
            </a:lvl1pPr>
          </a:lstStyle>
          <a:p>
            <a:pPr>
              <a:defRPr/>
            </a:pPr>
            <a:fld id="{03EAF2E3-88B6-F341-875C-312C1CE63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1219200"/>
            <a:ext cx="9144000" cy="4851400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4304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>
            <a:spLocks noEditPoints="1"/>
          </p:cNvSpPr>
          <p:nvPr userDrawn="1"/>
        </p:nvSpPr>
        <p:spPr bwMode="auto">
          <a:xfrm>
            <a:off x="1091088" y="2768087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34" name="Freeform 33"/>
          <p:cNvSpPr>
            <a:spLocks noEditPoints="1"/>
          </p:cNvSpPr>
          <p:nvPr userDrawn="1"/>
        </p:nvSpPr>
        <p:spPr bwMode="auto">
          <a:xfrm>
            <a:off x="1091088" y="3114675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1090654" y="3442208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0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1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55" name="Freeform 28"/>
          <p:cNvSpPr>
            <a:spLocks noEditPoints="1"/>
          </p:cNvSpPr>
          <p:nvPr userDrawn="1"/>
        </p:nvSpPr>
        <p:spPr bwMode="auto">
          <a:xfrm>
            <a:off x="1091088" y="2127250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 userDrawn="1"/>
        </p:nvSpPr>
        <p:spPr>
          <a:xfrm>
            <a:off x="1419701" y="1985963"/>
            <a:ext cx="2855418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Upper 424 Aviation Rd NE, 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Calgary AB T2E 8H6, Canada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+ 1 403 243 3285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cawst@cawst.org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www.cawst.org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pic>
        <p:nvPicPr>
          <p:cNvPr id="80" name="Picture 79" descr="cawst_logo--high_res_full_name--colo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5" y="4975925"/>
            <a:ext cx="2865727" cy="103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7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66062" y="2033349"/>
            <a:ext cx="2755442" cy="3795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66062" y="1680515"/>
            <a:ext cx="2755442" cy="35283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1C213E7D-6793-C448-B3CD-97E4EB790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5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233362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152400" y="6400800"/>
            <a:ext cx="24955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d-ID" sz="1000" b="1" dirty="0">
                <a:solidFill>
                  <a:srgbClr val="FFFFFF"/>
                </a:solidFill>
                <a:latin typeface="Calibri"/>
                <a:cs typeface="Calibri"/>
              </a:rPr>
              <a:t>FOOTER</a:t>
            </a:r>
            <a:r>
              <a:rPr lang="id-ID" sz="1000" dirty="0">
                <a:solidFill>
                  <a:srgbClr val="FFFFFF"/>
                </a:solidFill>
                <a:latin typeface="Calibri"/>
                <a:cs typeface="Calibri"/>
              </a:rPr>
              <a:t> – text can go here</a:t>
            </a:r>
            <a:endParaRPr lang="en-US" sz="1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4561116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617029" y="3120764"/>
            <a:ext cx="2819399" cy="2929822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5617029" y="2106192"/>
            <a:ext cx="2819399" cy="410414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5170714" y="1254369"/>
            <a:ext cx="3265712" cy="708970"/>
          </a:xfrm>
        </p:spPr>
        <p:txBody>
          <a:bodyPr>
            <a:noAutofit/>
          </a:bodyPr>
          <a:lstStyle>
            <a:lvl1pPr marL="0" indent="0" algn="r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70714" y="433517"/>
            <a:ext cx="3265712" cy="820852"/>
          </a:xfrm>
        </p:spPr>
        <p:txBody>
          <a:bodyPr>
            <a:noAutofit/>
          </a:bodyPr>
          <a:lstStyle>
            <a:lvl1pPr marL="0" indent="0" algn="r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B3E7572A-DB1E-0B48-A9AF-75AB48B0A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0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582886" y="-1"/>
            <a:ext cx="4561115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96020" y="3948573"/>
            <a:ext cx="2819399" cy="219689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96020" y="3223792"/>
            <a:ext cx="2819399" cy="410414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36119" y="433517"/>
            <a:ext cx="3972626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F53AF1-74B3-4345-A76A-13EC16334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8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582886" y="-1"/>
            <a:ext cx="4561115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96020" y="3275726"/>
            <a:ext cx="2819399" cy="2847845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96020" y="2106192"/>
            <a:ext cx="2819399" cy="1014572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36120" y="433517"/>
            <a:ext cx="3869286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4DA3-1F57-D94D-8D4E-09AB88B8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4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CAF25AA-D4E7-BC44-A370-B527EEEB3E73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82C11889-A0B8-1A4E-90C6-60AEB58153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81013"/>
            <a:ext cx="85725" cy="593725"/>
          </a:xfrm>
          <a:prstGeom prst="rect">
            <a:avLst/>
          </a:prstGeom>
          <a:solidFill>
            <a:srgbClr val="38C6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382" r:id="rId2"/>
    <p:sldLayoutId id="2147484368" r:id="rId3"/>
    <p:sldLayoutId id="2147484379" r:id="rId4"/>
    <p:sldLayoutId id="2147484380" r:id="rId5"/>
    <p:sldLayoutId id="2147484367" r:id="rId6"/>
    <p:sldLayoutId id="2147484369" r:id="rId7"/>
    <p:sldLayoutId id="2147484370" r:id="rId8"/>
    <p:sldLayoutId id="2147484371" r:id="rId9"/>
    <p:sldLayoutId id="2147484372" r:id="rId10"/>
    <p:sldLayoutId id="2147484373" r:id="rId11"/>
    <p:sldLayoutId id="2147484374" r:id="rId12"/>
    <p:sldLayoutId id="2147484375" r:id="rId13"/>
    <p:sldLayoutId id="2147484376" r:id="rId14"/>
    <p:sldLayoutId id="2147484377" r:id="rId15"/>
    <p:sldLayoutId id="2147484383" r:id="rId16"/>
    <p:sldLayoutId id="2147484384" r:id="rId17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08075" y="2725142"/>
            <a:ext cx="6964325" cy="807197"/>
          </a:xfrm>
        </p:spPr>
        <p:txBody>
          <a:bodyPr/>
          <a:lstStyle/>
          <a:p>
            <a:pPr rtl="0"/>
            <a:r>
              <a:rPr sz="2800"/>
              <a:t>Pourquoi le WASH est important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rtl="0"/>
            <a:r>
              <a:t>Juillet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rtl="0"/>
            <a: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633255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 Statistiques WASH</a:t>
            </a:r>
            <a:r>
              <a:rPr>
                <a:solidFill>
                  <a:srgbClr val="FF0000"/>
                </a:solidFill>
              </a:rPr>
              <a:t> pour le pays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10</a:t>
            </a:fld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 rtl="0">
              <a:buFont typeface="+mj-lt"/>
              <a:buAutoNum type="arabicPeriod" startAt="5"/>
            </a:pPr>
            <a:r>
              <a:rPr sz="3600"/>
              <a:t>Quel pourcentage d'enfants souffre d'un retard de croissance en </a:t>
            </a:r>
            <a:r>
              <a:rPr sz="3600">
                <a:solidFill>
                  <a:srgbClr val="FF0000"/>
                </a:solidFill>
              </a:rPr>
              <a:t>[Pays]</a:t>
            </a:r>
            <a:r>
              <a:rPr sz="3600"/>
              <a:t> (2008-2012) ?</a:t>
            </a:r>
          </a:p>
          <a:p>
            <a:pPr marL="742950" lvl="0" indent="-742950">
              <a:buFont typeface="+mj-lt"/>
              <a:buAutoNum type="arabicPeriod" startAt="5"/>
            </a:pPr>
            <a:endParaRPr lang="en-US" dirty="0"/>
          </a:p>
          <a:p>
            <a:pPr marL="0" indent="0" algn="ctr">
              <a:buNone/>
            </a:pP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64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 Statistiques WASH</a:t>
            </a:r>
            <a:r>
              <a:rPr>
                <a:solidFill>
                  <a:srgbClr val="FF0000"/>
                </a:solidFill>
              </a:rPr>
              <a:t> pour le pays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11</a:t>
            </a:fld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 rtl="0">
              <a:buFont typeface="+mj-lt"/>
              <a:buAutoNum type="arabicPeriod" startAt="5"/>
            </a:pPr>
            <a:r>
              <a:rPr sz="3600"/>
              <a:t>Quel pourcentage d'enfants souffre d'un retard de croissance en </a:t>
            </a:r>
            <a:r>
              <a:rPr sz="3600">
                <a:solidFill>
                  <a:srgbClr val="FF0000"/>
                </a:solidFill>
              </a:rPr>
              <a:t>[Pays]</a:t>
            </a:r>
            <a:r>
              <a:rPr sz="3600"/>
              <a:t> (2008-2012) ?</a:t>
            </a:r>
          </a:p>
          <a:p>
            <a:pPr marL="742950" lvl="0" indent="-742950">
              <a:buFont typeface="+mj-lt"/>
              <a:buAutoNum type="arabicPeriod" startAt="5"/>
            </a:pPr>
            <a:endParaRPr lang="en-US" dirty="0"/>
          </a:p>
          <a:p>
            <a:pPr marL="0" indent="0" algn="ctr" rtl="0">
              <a:buNone/>
            </a:pPr>
            <a:r>
              <a:rPr sz="9600">
                <a:solidFill>
                  <a:schemeClr val="accent6"/>
                </a:solidFill>
              </a:rPr>
              <a:t>35 %</a:t>
            </a:r>
          </a:p>
        </p:txBody>
      </p:sp>
    </p:spTree>
    <p:extLst>
      <p:ext uri="{BB962C8B-B14F-4D97-AF65-F5344CB8AC3E}">
        <p14:creationId xmlns:p14="http://schemas.microsoft.com/office/powerpoint/2010/main" val="183621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172995" y="203462"/>
            <a:ext cx="8229600" cy="1143000"/>
          </a:xfrm>
        </p:spPr>
        <p:txBody>
          <a:bodyPr/>
          <a:lstStyle/>
          <a:p>
            <a:pPr rtl="0" eaLnBrk="1" hangingPunct="1"/>
            <a:r>
              <a:rPr sz="3600" b="1">
                <a:solidFill>
                  <a:schemeClr val="accent2"/>
                </a:solidFill>
                <a:ea typeface="ＭＳ Ｐゴシック" panose="020B0600070205080204" pitchFamily="34" charset="-128"/>
              </a:rPr>
              <a:t>Comment va le monde ? – </a:t>
            </a:r>
            <a:r>
              <a:rPr sz="3200" b="1">
                <a:solidFill>
                  <a:schemeClr val="bg1"/>
                </a:solidFill>
                <a:ea typeface="ＭＳ Ｐゴシック" panose="020B0600070205080204" pitchFamily="34" charset="-128"/>
              </a:rPr>
              <a:t>Eau de boisson</a:t>
            </a:r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5178425" y="6259513"/>
            <a:ext cx="2921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rtl="0" eaLnBrk="1" hangingPunct="1"/>
            <a:r>
              <a:rPr sz="1400"/>
              <a:t>(source : OMS/UNICEF - JMP, 2010)</a:t>
            </a:r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rtl="0" eaLnBrk="1" hangingPunct="1"/>
            <a:fld id="{A08D2140-7802-46F2-93BB-A5F2BD596FC3}" type="slidenum">
              <a:rPr sz="1400"/>
              <a:pPr eaLnBrk="1" hangingPunct="1"/>
              <a:t>12</a:t>
            </a:fld>
            <a:endParaRPr sz="1400"/>
          </a:p>
        </p:txBody>
      </p:sp>
      <p:pic>
        <p:nvPicPr>
          <p:cNvPr id="34822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223000"/>
            <a:ext cx="1657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2995" y="4621427"/>
            <a:ext cx="1519280" cy="119434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160979"/>
            <a:ext cx="7791450" cy="5098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415381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79840" y="6177935"/>
            <a:ext cx="29588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/>
            <a:r>
              <a:rPr sz="1400">
                <a:solidFill>
                  <a:prstClr val="black"/>
                </a:solidFill>
              </a:rPr>
              <a:t>(Crédit : UNICEF et OMS, 2014)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3177" y="22454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</a:defRPr>
            </a:lvl9pPr>
          </a:lstStyle>
          <a:p>
            <a:pPr rtl="0"/>
            <a:r>
              <a:rPr sz="3600" b="1">
                <a:solidFill>
                  <a:schemeClr val="accent2"/>
                </a:solidFill>
                <a:ea typeface="ＭＳ Ｐゴシック" panose="020B0600070205080204" pitchFamily="34" charset="-128"/>
              </a:rPr>
              <a:t>Comment va le monde ?– </a:t>
            </a:r>
            <a:r>
              <a:rPr sz="3200" b="1">
                <a:solidFill>
                  <a:schemeClr val="bg1"/>
                </a:solidFill>
                <a:ea typeface="ＭＳ Ｐゴシック" panose="020B0600070205080204" pitchFamily="34" charset="-128"/>
              </a:rPr>
              <a:t>Assainissement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89" y="1281048"/>
            <a:ext cx="7638950" cy="466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573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 Statistiques WASH</a:t>
            </a:r>
            <a:r>
              <a:rPr>
                <a:solidFill>
                  <a:srgbClr val="FF0000"/>
                </a:solidFill>
              </a:rPr>
              <a:t> pour le pays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14</a:t>
            </a:fld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 rtl="0">
              <a:buFont typeface="+mj-lt"/>
              <a:buAutoNum type="arabicPeriod" startAt="6"/>
            </a:pPr>
            <a:r>
              <a:rPr sz="3600"/>
              <a:t>Quels sont les objectifs du gouvernement concernant la couverture en eau et en assainissement amélioré d'ici 2030 ?</a:t>
            </a:r>
          </a:p>
          <a:p>
            <a:pPr marL="0" indent="0" algn="ctr">
              <a:buNone/>
            </a:pP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75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 Statistiques WASH</a:t>
            </a:r>
            <a:r>
              <a:rPr>
                <a:solidFill>
                  <a:srgbClr val="FF0000"/>
                </a:solidFill>
              </a:rPr>
              <a:t> pour le pays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15</a:t>
            </a:fld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 rtl="0">
              <a:buFont typeface="+mj-lt"/>
              <a:buAutoNum type="arabicPeriod" startAt="6"/>
            </a:pPr>
            <a:r>
              <a:rPr sz="3600"/>
              <a:t>Quels sont les objectifs du gouvernement concernant la couverture en eau et en assainissement amélioré d'ici 2030 ?</a:t>
            </a:r>
          </a:p>
          <a:p>
            <a:pPr marL="0" indent="0" algn="ctr" rtl="0">
              <a:buNone/>
            </a:pPr>
            <a:r>
              <a:rPr sz="9600">
                <a:solidFill>
                  <a:schemeClr val="accent6"/>
                </a:solidFill>
              </a:rPr>
              <a:t>100 %</a:t>
            </a:r>
          </a:p>
        </p:txBody>
      </p:sp>
    </p:spTree>
    <p:extLst>
      <p:ext uri="{BB962C8B-B14F-4D97-AF65-F5344CB8AC3E}">
        <p14:creationId xmlns:p14="http://schemas.microsoft.com/office/powerpoint/2010/main" val="337704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Objectifs de développement durable - ONU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16</a:t>
            </a:fld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416" y="1198723"/>
            <a:ext cx="9263416" cy="4764888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388696" y="1072728"/>
            <a:ext cx="1907704" cy="1907704"/>
          </a:xfrm>
          <a:prstGeom prst="ellipse">
            <a:avLst/>
          </a:prstGeom>
          <a:solidFill>
            <a:schemeClr val="bg1">
              <a:alpha val="18824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3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 Statistiques WASH</a:t>
            </a:r>
            <a:r>
              <a:rPr>
                <a:solidFill>
                  <a:srgbClr val="FF0000"/>
                </a:solidFill>
              </a:rPr>
              <a:t> pour le pays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2</a:t>
            </a:fld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514350" lvl="0" indent="-514350" rtl="0">
              <a:buFont typeface="+mj-lt"/>
              <a:buAutoNum type="arabicPeriod"/>
            </a:pPr>
            <a:r>
              <a:rPr sz="3600"/>
              <a:t>Quel est le pourcentage de la population qui a accès à l'eau potable en </a:t>
            </a:r>
            <a:r>
              <a:rPr sz="3600">
                <a:solidFill>
                  <a:srgbClr val="FF0000"/>
                </a:solidFill>
              </a:rPr>
              <a:t>[Pays]</a:t>
            </a:r>
            <a:r>
              <a:rPr sz="3600"/>
              <a:t> ?</a:t>
            </a:r>
          </a:p>
          <a:p>
            <a:pPr marL="0" indent="0" algn="ctr">
              <a:buNone/>
            </a:pP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93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 Statistiques WASH</a:t>
            </a:r>
            <a:r>
              <a:rPr>
                <a:solidFill>
                  <a:srgbClr val="FF0000"/>
                </a:solidFill>
              </a:rPr>
              <a:t> pour le pays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3</a:t>
            </a:fld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514350" lvl="0" indent="-514350" rtl="0">
              <a:buFont typeface="+mj-lt"/>
              <a:buAutoNum type="arabicPeriod"/>
            </a:pPr>
            <a:r>
              <a:rPr sz="3600"/>
              <a:t>Quel est le pourcentage de la population qui a accès à l'eau potable en </a:t>
            </a:r>
            <a:r>
              <a:rPr sz="3600">
                <a:solidFill>
                  <a:srgbClr val="FF0000"/>
                </a:solidFill>
              </a:rPr>
              <a:t>[Pays]</a:t>
            </a:r>
            <a:r>
              <a:rPr sz="3600"/>
              <a:t> ?</a:t>
            </a:r>
          </a:p>
          <a:p>
            <a:endParaRPr lang="en-US" dirty="0"/>
          </a:p>
          <a:p>
            <a:pPr marL="0" indent="0" algn="ctr" rtl="0">
              <a:buNone/>
            </a:pPr>
            <a:r>
              <a:rPr sz="9600">
                <a:solidFill>
                  <a:schemeClr val="accent6"/>
                </a:solidFill>
              </a:rPr>
              <a:t>64 %</a:t>
            </a:r>
          </a:p>
        </p:txBody>
      </p:sp>
    </p:spTree>
    <p:extLst>
      <p:ext uri="{BB962C8B-B14F-4D97-AF65-F5344CB8AC3E}">
        <p14:creationId xmlns:p14="http://schemas.microsoft.com/office/powerpoint/2010/main" val="298465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 Statistiques WASH</a:t>
            </a:r>
            <a:r>
              <a:rPr>
                <a:solidFill>
                  <a:srgbClr val="FF0000"/>
                </a:solidFill>
              </a:rPr>
              <a:t> pour le pays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4</a:t>
            </a:fld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 rtl="0">
              <a:buFont typeface="+mj-lt"/>
              <a:buAutoNum type="arabicPeriod" startAt="2"/>
            </a:pPr>
            <a:r>
              <a:rPr sz="3600"/>
              <a:t>Quel est le pourcentage de la population qui a accès à l'assainissement amélioré en </a:t>
            </a:r>
            <a:r>
              <a:rPr sz="3600">
                <a:solidFill>
                  <a:srgbClr val="FF0000"/>
                </a:solidFill>
              </a:rPr>
              <a:t>[Pays]</a:t>
            </a:r>
            <a:r>
              <a:rPr sz="3600"/>
              <a:t> ?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68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Statistiques WASH pour Kenya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5</a:t>
            </a:fld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 rtl="0">
              <a:buFont typeface="+mj-lt"/>
              <a:buAutoNum type="arabicPeriod" startAt="2"/>
            </a:pPr>
            <a:r>
              <a:rPr sz="3600"/>
              <a:t>Quel est le pourcentage de la population qui a accès à l'assainissement amélioré en </a:t>
            </a:r>
            <a:r>
              <a:rPr sz="3600">
                <a:solidFill>
                  <a:srgbClr val="FF0000"/>
                </a:solidFill>
              </a:rPr>
              <a:t>[Pays]</a:t>
            </a:r>
            <a:r>
              <a:rPr sz="3600"/>
              <a:t> ?</a:t>
            </a:r>
          </a:p>
          <a:p>
            <a:endParaRPr lang="en-US" dirty="0"/>
          </a:p>
          <a:p>
            <a:pPr marL="0" indent="0" algn="ctr" rtl="0">
              <a:buNone/>
            </a:pPr>
            <a:r>
              <a:rPr sz="9600">
                <a:solidFill>
                  <a:schemeClr val="accent6"/>
                </a:solidFill>
              </a:rPr>
              <a:t>30 %</a:t>
            </a:r>
          </a:p>
        </p:txBody>
      </p:sp>
    </p:spTree>
    <p:extLst>
      <p:ext uri="{BB962C8B-B14F-4D97-AF65-F5344CB8AC3E}">
        <p14:creationId xmlns:p14="http://schemas.microsoft.com/office/powerpoint/2010/main" val="2425883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Statistiques WASH pour Kenya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6</a:t>
            </a:fld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 rtl="0">
              <a:buFont typeface="+mj-lt"/>
              <a:buAutoNum type="arabicPeriod" startAt="3"/>
            </a:pPr>
            <a:r>
              <a:rPr sz="3600"/>
              <a:t>Quel est le pourcentage de la population qui dispose d'un poste de lavage des mains avec du savon et de l'eau en </a:t>
            </a:r>
            <a:r>
              <a:rPr sz="3600">
                <a:solidFill>
                  <a:srgbClr val="FF0000"/>
                </a:solidFill>
              </a:rPr>
              <a:t>[Pays]</a:t>
            </a:r>
            <a:r>
              <a:rPr sz="3600"/>
              <a:t> ?</a:t>
            </a:r>
          </a:p>
        </p:txBody>
      </p:sp>
    </p:spTree>
    <p:extLst>
      <p:ext uri="{BB962C8B-B14F-4D97-AF65-F5344CB8AC3E}">
        <p14:creationId xmlns:p14="http://schemas.microsoft.com/office/powerpoint/2010/main" val="3751740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 Statistiques WASH</a:t>
            </a:r>
            <a:r>
              <a:rPr>
                <a:solidFill>
                  <a:srgbClr val="FF0000"/>
                </a:solidFill>
              </a:rPr>
              <a:t> pour le pays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7</a:t>
            </a:fld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 rtl="0">
              <a:buFont typeface="+mj-lt"/>
              <a:buAutoNum type="arabicPeriod" startAt="3"/>
            </a:pPr>
            <a:r>
              <a:rPr sz="3600"/>
              <a:t>Quel est le pourcentage de la population qui dispose d'un poste de lavage des mains avec du savon et de l'eau en </a:t>
            </a:r>
            <a:r>
              <a:rPr sz="3600">
                <a:solidFill>
                  <a:srgbClr val="FF0000"/>
                </a:solidFill>
              </a:rPr>
              <a:t>[Pays]</a:t>
            </a:r>
            <a:r>
              <a:rPr sz="3600"/>
              <a:t> ?</a:t>
            </a:r>
          </a:p>
          <a:p>
            <a:pPr marL="0" indent="0" algn="ctr" rtl="0">
              <a:buNone/>
            </a:pPr>
            <a:r>
              <a:rPr sz="9600">
                <a:solidFill>
                  <a:schemeClr val="accent6"/>
                </a:solidFill>
              </a:rPr>
              <a:t>49 %</a:t>
            </a:r>
          </a:p>
        </p:txBody>
      </p:sp>
    </p:spTree>
    <p:extLst>
      <p:ext uri="{BB962C8B-B14F-4D97-AF65-F5344CB8AC3E}">
        <p14:creationId xmlns:p14="http://schemas.microsoft.com/office/powerpoint/2010/main" val="1129192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 Statistiques WASH</a:t>
            </a:r>
            <a:r>
              <a:rPr>
                <a:solidFill>
                  <a:srgbClr val="FF0000"/>
                </a:solidFill>
              </a:rPr>
              <a:t> pour le pays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8</a:t>
            </a:fld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 rtl="0">
              <a:buFont typeface="+mj-lt"/>
              <a:buAutoNum type="arabicPeriod" startAt="4"/>
            </a:pPr>
            <a:r>
              <a:rPr sz="3600"/>
              <a:t>Combien d'enfants de moins de 5 ans sont-ils morts à cause d'une maladie diarrhéique (en 2015) ?</a:t>
            </a:r>
          </a:p>
          <a:p>
            <a:pPr marL="0" indent="0" algn="ctr">
              <a:buNone/>
            </a:pP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383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 Statistiques WASH</a:t>
            </a:r>
            <a:r>
              <a:rPr>
                <a:solidFill>
                  <a:srgbClr val="FF0000"/>
                </a:solidFill>
              </a:rPr>
              <a:t> pour le pays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9</a:t>
            </a:fld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 rtl="0">
              <a:buFont typeface="+mj-lt"/>
              <a:buAutoNum type="arabicPeriod" startAt="4"/>
            </a:pPr>
            <a:r>
              <a:rPr sz="3600"/>
              <a:t>Combien d'enfants de moins de 5 ans sont-ils morts à cause d'une maladie diarrhéique (en 2015) ?</a:t>
            </a:r>
          </a:p>
          <a:p>
            <a:pPr marL="0" indent="0" algn="ctr" rtl="0">
              <a:buNone/>
            </a:pPr>
            <a:r>
              <a:rPr sz="9600">
                <a:solidFill>
                  <a:schemeClr val="accent6"/>
                </a:solidFill>
              </a:rPr>
              <a:t>5 442</a:t>
            </a:r>
          </a:p>
        </p:txBody>
      </p:sp>
    </p:spTree>
    <p:extLst>
      <p:ext uri="{BB962C8B-B14F-4D97-AF65-F5344CB8AC3E}">
        <p14:creationId xmlns:p14="http://schemas.microsoft.com/office/powerpoint/2010/main" val="2515854852"/>
      </p:ext>
    </p:extLst>
  </p:cSld>
  <p:clrMapOvr>
    <a:masterClrMapping/>
  </p:clrMapOvr>
</p:sld>
</file>

<file path=ppt/theme/theme1.xml><?xml version="1.0" encoding="utf-8"?>
<a:theme xmlns:a="http://schemas.openxmlformats.org/drawingml/2006/main" name="CAWST_PowerPoint_Template">
  <a:themeElements>
    <a:clrScheme name="Seventhin - Aqua Light">
      <a:dk1>
        <a:srgbClr val="FFFFFF"/>
      </a:dk1>
      <a:lt1>
        <a:srgbClr val="262626"/>
      </a:lt1>
      <a:dk2>
        <a:srgbClr val="FFFFFF"/>
      </a:dk2>
      <a:lt2>
        <a:srgbClr val="262626"/>
      </a:lt2>
      <a:accent1>
        <a:srgbClr val="24DFF0"/>
      </a:accent1>
      <a:accent2>
        <a:srgbClr val="24D3EB"/>
      </a:accent2>
      <a:accent3>
        <a:srgbClr val="24C7E6"/>
      </a:accent3>
      <a:accent4>
        <a:srgbClr val="24BCE0"/>
      </a:accent4>
      <a:accent5>
        <a:srgbClr val="24B0DB"/>
      </a:accent5>
      <a:accent6>
        <a:srgbClr val="24A4D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D_CAWST_EAWAG_PowerPoint_Template--Mar_2016" id="{14586954-EBD6-904D-A702-6E78179BB560}" vid="{11CA6406-58C8-834B-AD34-74064201EE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EPD_CAWST_EAWAG_PowerPoint_Template--Mar_2016</Template>
  <TotalTime>2043</TotalTime>
  <Words>343</Words>
  <Application>Microsoft Office PowerPoint</Application>
  <PresentationFormat>On-screen Show (4:3)</PresentationFormat>
  <Paragraphs>71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Lato</vt:lpstr>
      <vt:lpstr>CAWST_PowerPoint_Template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Comment va le monde ? – Eau de boisson</vt:lpstr>
      <vt:lpstr>PowerPoint Presentation</vt:lpstr>
      <vt:lpstr>PowerPoint Presentation</vt:lpstr>
      <vt:lpstr>PowerPoint Presentation</vt:lpstr>
      <vt:lpstr>PowerPoint Presentation</vt:lpstr>
    </vt:vector>
  </TitlesOfParts>
  <Company>CAWST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WASH Matters - Powerpoint (CWP)</dc:title>
  <dc:creator>CAWST</dc:creator>
  <cp:lastModifiedBy>Andrea Roach</cp:lastModifiedBy>
  <cp:revision>42</cp:revision>
  <dcterms:created xsi:type="dcterms:W3CDTF">2016-07-13T18:29:25Z</dcterms:created>
  <dcterms:modified xsi:type="dcterms:W3CDTF">2017-06-01T22:25:19Z</dcterms:modified>
</cp:coreProperties>
</file>