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8" r:id="rId2"/>
    <p:sldId id="256" r:id="rId3"/>
    <p:sldId id="257" r:id="rId4"/>
    <p:sldId id="272" r:id="rId5"/>
    <p:sldId id="259" r:id="rId6"/>
    <p:sldId id="274" r:id="rId7"/>
    <p:sldId id="273" r:id="rId8"/>
    <p:sldId id="279" r:id="rId9"/>
    <p:sldId id="261" r:id="rId10"/>
    <p:sldId id="275" r:id="rId11"/>
    <p:sldId id="281" r:id="rId12"/>
    <p:sldId id="280" r:id="rId13"/>
    <p:sldId id="282" r:id="rId14"/>
    <p:sldId id="283" r:id="rId15"/>
    <p:sldId id="284" r:id="rId16"/>
    <p:sldId id="285" r:id="rId17"/>
    <p:sldId id="286" r:id="rId18"/>
    <p:sldId id="276" r:id="rId19"/>
    <p:sldId id="287" r:id="rId20"/>
    <p:sldId id="277" r:id="rId21"/>
    <p:sldId id="262" r:id="rId22"/>
    <p:sldId id="289" r:id="rId23"/>
    <p:sldId id="278" r:id="rId24"/>
    <p:sldId id="288" r:id="rId25"/>
    <p:sldId id="290" r:id="rId26"/>
    <p:sldId id="291" r:id="rId27"/>
    <p:sldId id="292" r:id="rId28"/>
    <p:sldId id="293" r:id="rId29"/>
    <p:sldId id="294" r:id="rId30"/>
    <p:sldId id="263" r:id="rId31"/>
    <p:sldId id="297" r:id="rId32"/>
    <p:sldId id="296" r:id="rId33"/>
    <p:sldId id="295" r:id="rId34"/>
    <p:sldId id="26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8FA27-64F8-49D4-B930-D085A1340A01}" type="datetimeFigureOut">
              <a:rPr lang="en-US" smtClean="0"/>
              <a:pPr/>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562A2-E55C-4F01-B6B4-FC81FAC41B13}" type="slidenum">
              <a:rPr lang="en-US" smtClean="0"/>
              <a:pPr/>
              <a:t>‹#›</a:t>
            </a:fld>
            <a:endParaRPr lang="en-US"/>
          </a:p>
        </p:txBody>
      </p:sp>
    </p:spTree>
    <p:extLst>
      <p:ext uri="{BB962C8B-B14F-4D97-AF65-F5344CB8AC3E}">
        <p14:creationId xmlns:p14="http://schemas.microsoft.com/office/powerpoint/2010/main" val="323281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48748-4656-4DE6-B307-842B3552C177}" type="slidenum">
              <a:rPr lang="en-US"/>
              <a:pPr/>
              <a:t>6</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6F103-6DE1-462C-9DA2-1F9F2FEAEB70}" type="slidenum">
              <a:rPr lang="en-US"/>
              <a:pPr/>
              <a:t>16</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ECD9D-8ABC-4A1F-A334-4B46B7A10376}" type="slidenum">
              <a:rPr lang="en-US"/>
              <a:pPr/>
              <a:t>17</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36BCE-F47D-417A-9273-ED92216E37A9}" type="slidenum">
              <a:rPr lang="en-US"/>
              <a:pPr/>
              <a:t>18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067E4-2BF3-4D10-B464-D585037493C3}" type="slidenum">
              <a:rPr lang="en-US"/>
              <a:pPr/>
              <a:t>19</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A29BD-EDD2-4EB0-A924-83963C61C278}" type="slidenum">
              <a:rPr lang="en-US"/>
              <a:pPr/>
              <a:t>20</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95AE7-E987-4154-8C7E-176868A62418}" type="slidenum">
              <a:rPr lang="en-US"/>
              <a:pPr/>
              <a:t>22</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5F84-AF1E-45DB-B92A-7A9C8BBBCAB1}" type="slidenum">
              <a:rPr lang="en-US"/>
              <a:pPr/>
              <a:t>23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32301-EBCF-46B3-8C84-9F78A92B15B5}" type="slidenum">
              <a:rPr lang="en-US"/>
              <a:pPr/>
              <a:t>24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C5EB0-3546-45C4-969F-86A045676386}" type="slidenum">
              <a:rPr lang="en-US"/>
              <a:pPr/>
              <a:t>25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245C0-7C5D-4BBA-B936-98DE8CC10750}" type="slidenum">
              <a:rPr lang="en-US"/>
              <a:pPr/>
              <a:t>26</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111" charset="-128"/>
              </a:defRPr>
            </a:lvl1pPr>
            <a:lvl2pPr marL="37931725" indent="-37474525" eaLnBrk="0" hangingPunct="0">
              <a:defRPr sz="2400">
                <a:solidFill>
                  <a:schemeClr val="tx1"/>
                </a:solidFill>
                <a:latin typeface="Arial" pitchFamily="34" charset="0"/>
                <a:ea typeface="ＭＳ Ｐゴシック" pitchFamily="-111" charset="-128"/>
              </a:defRPr>
            </a:lvl2pPr>
            <a:lvl3pPr eaLnBrk="0" hangingPunct="0">
              <a:defRPr sz="2400">
                <a:solidFill>
                  <a:schemeClr val="tx1"/>
                </a:solidFill>
                <a:latin typeface="Arial" pitchFamily="34" charset="0"/>
                <a:ea typeface="ＭＳ Ｐゴシック" pitchFamily="-111" charset="-128"/>
              </a:defRPr>
            </a:lvl3pPr>
            <a:lvl4pPr eaLnBrk="0" hangingPunct="0">
              <a:defRPr sz="2400">
                <a:solidFill>
                  <a:schemeClr val="tx1"/>
                </a:solidFill>
                <a:latin typeface="Arial" pitchFamily="34" charset="0"/>
                <a:ea typeface="ＭＳ Ｐゴシック" pitchFamily="-111" charset="-128"/>
              </a:defRPr>
            </a:lvl4pPr>
            <a:lvl5pPr eaLnBrk="0" hangingPunct="0">
              <a:defRPr sz="2400">
                <a:solidFill>
                  <a:schemeClr val="tx1"/>
                </a:solidFill>
                <a:latin typeface="Arial" pitchFamily="34" charset="0"/>
                <a:ea typeface="ＭＳ Ｐゴシック" pitchFamily="-111"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111"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111"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111"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111" charset="-128"/>
              </a:defRPr>
            </a:lvl9pPr>
          </a:lstStyle>
          <a:p>
            <a:pPr eaLnBrk="1" hangingPunct="1"/>
            <a:fld id="{3207C2F0-678D-4844-9752-792CF4147B70}" type="slidenum">
              <a:rPr lang="en-US" sz="1200">
                <a:latin typeface="Calibri" pitchFamily="34" charset="0"/>
              </a:rPr>
              <a:pPr eaLnBrk="1" hangingPunct="1"/>
              <a:t>7</a:t>
            </a:fld>
            <a:endParaRPr lang="en-US" sz="1200">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A567D-8EE8-441F-A6E8-E73BD92D71B5}" type="slidenum">
              <a:rPr lang="en-US"/>
              <a:pPr/>
              <a:t>27</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fr-FR" noProof="0" dirty="0" smtClean="0"/>
              <a:t>Cela signifie que la PTME est</a:t>
            </a:r>
            <a:r>
              <a:rPr lang="fr-FR" baseline="0" noProof="0" dirty="0" smtClean="0"/>
              <a:t> importante et qu’il y a un nombre croissant de nourrissons et d’enfants séropositifs ou atteints du SIDA.</a:t>
            </a:r>
          </a:p>
          <a:p>
            <a:endParaRPr lang="fr-FR" noProof="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BF7E8-5F5C-4B2B-B4A4-88BABB60C0F5}" type="slidenum">
              <a:rPr lang="en-US"/>
              <a:pPr/>
              <a:t>28</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16A74-18A2-42A4-80E5-D40B4C2E99AF}" type="slidenum">
              <a:rPr lang="en-US"/>
              <a:pPr/>
              <a:t>29</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1132C-A8EB-4830-BC06-94DB36AB326F}" type="slidenum">
              <a:rPr lang="en-US"/>
              <a:pPr/>
              <a:t>31</a:t>
            </a:fld>
            <a:endParaRPr lang="en-US"/>
          </a:p>
        </p:txBody>
      </p:sp>
      <p:sp>
        <p:nvSpPr>
          <p:cNvPr id="132098" name="Rectangle 2"/>
          <p:cNvSpPr>
            <a:spLocks noGrp="1" noRot="1" noChangeAspect="1" noChangeArrowheads="1" noTextEdit="1"/>
          </p:cNvSpPr>
          <p:nvPr>
            <p:ph type="sldImg"/>
          </p:nvPr>
        </p:nvSpPr>
        <p:spPr>
          <a:xfrm>
            <a:off x="1144588" y="684213"/>
            <a:ext cx="4572000" cy="3429000"/>
          </a:xfrm>
          <a:ln/>
        </p:spPr>
      </p:sp>
      <p:sp>
        <p:nvSpPr>
          <p:cNvPr id="132099" name="Rectangle 3"/>
          <p:cNvSpPr>
            <a:spLocks noGrp="1" noChangeArrowheads="1"/>
          </p:cNvSpPr>
          <p:nvPr>
            <p:ph type="body" idx="1"/>
          </p:nvPr>
        </p:nvSpPr>
        <p:spPr>
          <a:xfrm>
            <a:off x="685800" y="4343400"/>
            <a:ext cx="5486400" cy="4116388"/>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7348C-956A-4970-BD4F-99BC9EBE4271}" type="slidenum">
              <a:rPr lang="en-US"/>
              <a:pPr/>
              <a:t>32</a:t>
            </a:fld>
            <a:endParaRPr lang="en-US"/>
          </a:p>
        </p:txBody>
      </p:sp>
      <p:sp>
        <p:nvSpPr>
          <p:cNvPr id="121858" name="Rectangle 2"/>
          <p:cNvSpPr>
            <a:spLocks noGrp="1" noRot="1" noChangeAspect="1" noChangeArrowheads="1" noTextEdit="1"/>
          </p:cNvSpPr>
          <p:nvPr>
            <p:ph type="sldImg"/>
          </p:nvPr>
        </p:nvSpPr>
        <p:spPr>
          <a:xfrm>
            <a:off x="1144588" y="684213"/>
            <a:ext cx="4572000" cy="3429000"/>
          </a:xfrm>
          <a:ln/>
        </p:spPr>
      </p:sp>
      <p:sp>
        <p:nvSpPr>
          <p:cNvPr id="121859" name="Rectangle 3"/>
          <p:cNvSpPr>
            <a:spLocks noGrp="1" noChangeArrowheads="1"/>
          </p:cNvSpPr>
          <p:nvPr>
            <p:ph type="body" idx="1"/>
          </p:nvPr>
        </p:nvSpPr>
        <p:spPr>
          <a:xfrm>
            <a:off x="685800" y="4343400"/>
            <a:ext cx="5486400" cy="4116388"/>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293D9-A2F7-459C-9D4E-5D5BB664435E}" type="slidenum">
              <a:rPr lang="en-US"/>
              <a:pPr/>
              <a:t>33</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3E2DC-BA69-440B-9E06-6E5CABADB029}" type="slidenum">
              <a:rPr lang="en-US"/>
              <a:pPr/>
              <a:t>8</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C3C94-8BE0-411A-91BE-FFA5414B2B71}" type="slidenum">
              <a:rPr lang="en-US"/>
              <a:pPr/>
              <a:t>10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FC382-E00E-4734-BADA-9F3D8ED7551A}" type="slidenum">
              <a:rPr lang="en-US"/>
              <a:pPr/>
              <a:t>11</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11FAE-9B59-4CB9-BCB8-E5564449B155}" type="slidenum">
              <a:rPr lang="en-US"/>
              <a:pPr/>
              <a:t>12</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0A00B-83B4-4248-8BA7-CA2DABFB28D9}" type="slidenum">
              <a:rPr lang="en-US"/>
              <a:pPr/>
              <a:t>13</a:t>
            </a:fld>
            <a:endParaRPr lang="en-US"/>
          </a:p>
        </p:txBody>
      </p:sp>
      <p:sp>
        <p:nvSpPr>
          <p:cNvPr id="153602" name="Rectangle 2"/>
          <p:cNvSpPr>
            <a:spLocks noGrp="1" noRot="1" noChangeAspect="1" noChangeArrowheads="1" noTextEdit="1"/>
          </p:cNvSpPr>
          <p:nvPr>
            <p:ph type="sldImg"/>
          </p:nvPr>
        </p:nvSpPr>
        <p:spPr>
          <a:xfrm>
            <a:off x="1179513" y="652463"/>
            <a:ext cx="4570412" cy="3429000"/>
          </a:xfrm>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B3B0B-4AEF-47A0-8536-2A3FD52815E3}" type="slidenum">
              <a:rPr lang="en-US"/>
              <a:pPr/>
              <a:t>14</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A0FD7-8E87-4909-9B1A-4FB36460F640}" type="slidenum">
              <a:rPr lang="en-US"/>
              <a:pPr/>
              <a:t>15</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p:cNvSpPr txBox="1">
            <a:spLocks noChangeArrowheads="1"/>
          </p:cNvSpPr>
          <p:nvPr/>
        </p:nvSpPr>
        <p:spPr bwMode="auto">
          <a:xfrm>
            <a:off x="671513" y="579246"/>
            <a:ext cx="8077200"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00250" indent="-171450" eaLnBrk="0" hangingPunct="0">
              <a:defRPr>
                <a:solidFill>
                  <a:schemeClr val="tx1"/>
                </a:solidFill>
                <a:latin typeface="Arial" pitchFamily="34" charset="0"/>
                <a:cs typeface="Arial" pitchFamily="34" charset="0"/>
              </a:defRPr>
            </a:lvl5pPr>
            <a:lvl6pPr marL="2457450" indent="-171450" eaLnBrk="0" fontAlgn="base" hangingPunct="0">
              <a:spcBef>
                <a:spcPct val="0"/>
              </a:spcBef>
              <a:spcAft>
                <a:spcPct val="0"/>
              </a:spcAft>
              <a:defRPr>
                <a:solidFill>
                  <a:schemeClr val="tx1"/>
                </a:solidFill>
                <a:latin typeface="Arial" pitchFamily="34" charset="0"/>
                <a:cs typeface="Arial" pitchFamily="34" charset="0"/>
              </a:defRPr>
            </a:lvl6pPr>
            <a:lvl7pPr marL="2914650" indent="-171450" eaLnBrk="0" fontAlgn="base" hangingPunct="0">
              <a:spcBef>
                <a:spcPct val="0"/>
              </a:spcBef>
              <a:spcAft>
                <a:spcPct val="0"/>
              </a:spcAft>
              <a:defRPr>
                <a:solidFill>
                  <a:schemeClr val="tx1"/>
                </a:solidFill>
                <a:latin typeface="Arial" pitchFamily="34" charset="0"/>
                <a:cs typeface="Arial" pitchFamily="34" charset="0"/>
              </a:defRPr>
            </a:lvl7pPr>
            <a:lvl8pPr marL="3371850" indent="-171450" eaLnBrk="0" fontAlgn="base" hangingPunct="0">
              <a:spcBef>
                <a:spcPct val="0"/>
              </a:spcBef>
              <a:spcAft>
                <a:spcPct val="0"/>
              </a:spcAft>
              <a:defRPr>
                <a:solidFill>
                  <a:schemeClr val="tx1"/>
                </a:solidFill>
                <a:latin typeface="Arial" pitchFamily="34" charset="0"/>
                <a:cs typeface="Arial" pitchFamily="34" charset="0"/>
              </a:defRPr>
            </a:lvl8pPr>
            <a:lvl9pPr marL="3829050" indent="-171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100" dirty="0"/>
          </a:p>
          <a:p>
            <a:pPr algn="ctr" eaLnBrk="1" hangingPunct="1"/>
            <a:r>
              <a:rPr lang="en-US" sz="1100" dirty="0"/>
              <a:t>12, 2916 – 5</a:t>
            </a:r>
            <a:r>
              <a:rPr lang="en-US" sz="1100" baseline="30000" dirty="0"/>
              <a:t>th</a:t>
            </a:r>
            <a:r>
              <a:rPr lang="en-US" sz="1100" dirty="0"/>
              <a:t> Avenue</a:t>
            </a:r>
          </a:p>
          <a:p>
            <a:pPr algn="ctr" eaLnBrk="1" hangingPunct="1"/>
            <a:r>
              <a:rPr lang="en-US" sz="1100" dirty="0"/>
              <a:t>Calgary, Alberta, </a:t>
            </a:r>
            <a:r>
              <a:rPr lang="en-US" sz="1100" dirty="0" err="1"/>
              <a:t>T2A</a:t>
            </a:r>
            <a:r>
              <a:rPr lang="en-US" sz="1100" dirty="0"/>
              <a:t> </a:t>
            </a:r>
            <a:r>
              <a:rPr lang="en-US" sz="1100" dirty="0" err="1"/>
              <a:t>6K4</a:t>
            </a:r>
            <a:r>
              <a:rPr lang="en-US" sz="1100" dirty="0"/>
              <a:t>, Canada</a:t>
            </a:r>
          </a:p>
          <a:p>
            <a:pPr algn="ctr" eaLnBrk="1" hangingPunct="1"/>
            <a:r>
              <a:rPr lang="fr-FR" sz="1100" dirty="0"/>
              <a:t>Phone: + 1 (403) 243-3285, Fax: + 1 (403) 243-6199</a:t>
            </a:r>
            <a:endParaRPr lang="en-US" sz="1100" dirty="0"/>
          </a:p>
          <a:p>
            <a:pPr algn="ctr" eaLnBrk="1" hangingPunct="1"/>
            <a:r>
              <a:rPr lang="fr-FR" sz="1100" dirty="0"/>
              <a:t>E-mail: cawst@cawst.org, </a:t>
            </a:r>
            <a:r>
              <a:rPr lang="en-US" sz="1100" dirty="0"/>
              <a:t>Website: </a:t>
            </a:r>
            <a:r>
              <a:rPr lang="en-US" sz="1100" dirty="0">
                <a:hlinkClick r:id="rId3"/>
              </a:rPr>
              <a:t>www.cawst.org</a:t>
            </a:r>
            <a:endParaRPr lang="en-US" sz="1100" dirty="0"/>
          </a:p>
          <a:p>
            <a:pPr algn="ctr" eaLnBrk="1" hangingPunct="1"/>
            <a:endParaRPr lang="en-US" sz="1100" dirty="0"/>
          </a:p>
          <a:p>
            <a:pPr eaLnBrk="1" hangingPunct="1"/>
            <a:r>
              <a:rPr lang="fr-FR" sz="900" dirty="0" smtClean="0"/>
              <a:t>CAWST</a:t>
            </a:r>
            <a:r>
              <a:rPr lang="fr-FR" sz="900" dirty="0"/>
              <a:t>, le Centre for </a:t>
            </a:r>
            <a:r>
              <a:rPr lang="fr-FR" sz="900" dirty="0" err="1"/>
              <a:t>Affordable</a:t>
            </a:r>
            <a:r>
              <a:rPr lang="fr-FR" sz="900" dirty="0"/>
              <a:t> Water and </a:t>
            </a:r>
            <a:r>
              <a:rPr lang="fr-FR" sz="900" dirty="0" err="1"/>
              <a:t>Sanitation</a:t>
            </a:r>
            <a:r>
              <a:rPr lang="fr-FR" sz="900" dirty="0"/>
              <a:t> </a:t>
            </a:r>
            <a:r>
              <a:rPr lang="fr-FR" sz="900" dirty="0" err="1"/>
              <a:t>Technology</a:t>
            </a:r>
            <a:r>
              <a:rPr lang="fr-FR" sz="900" dirty="0"/>
              <a:t>, est une organisation à but non lucratif qui fournit la formation et les services de conseil aux organisations travaillant directement avec les peuples dans les pays en voie de développement qui manquent l’accès à l’eau propre et l’assainissement basique.</a:t>
            </a:r>
            <a:endParaRPr lang="en-GB" sz="900" dirty="0"/>
          </a:p>
          <a:p>
            <a:pPr eaLnBrk="1" hangingPunct="1"/>
            <a:endParaRPr lang="en-US" sz="900" dirty="0"/>
          </a:p>
          <a:p>
            <a:pPr eaLnBrk="1" hangingPunct="1"/>
            <a:r>
              <a:rPr lang="fr-FR" sz="900" dirty="0" smtClean="0"/>
              <a:t>L'une </a:t>
            </a:r>
            <a:r>
              <a:rPr lang="fr-FR" sz="900" dirty="0"/>
              <a:t>des stratégies principales de CAWST est de répandre cette connaissance concernant l'eau pour qu’elle soit partie intégrante de la connaissance commune. Ceci peut être fait en partie, en développant et distribuant gratuitement les matériels d'éducation dans le but d'augmenter sa disponibilité pour ceux qui en ont le plus besoin. </a:t>
            </a:r>
            <a:endParaRPr lang="en-GB" sz="900" dirty="0"/>
          </a:p>
          <a:p>
            <a:pPr eaLnBrk="1" hangingPunct="1"/>
            <a:r>
              <a:rPr lang="en-US" sz="900" dirty="0"/>
              <a:t> </a:t>
            </a:r>
          </a:p>
          <a:p>
            <a:pPr eaLnBrk="1" hangingPunct="1"/>
            <a:r>
              <a:rPr lang="fr-FR" sz="900" dirty="0"/>
              <a:t>Ce document est à contenu ouvert et est sous licence par le Creative Commons Attribution Works 3.0 Unported License. Pour voir une copie de cette licence, visitez: </a:t>
            </a:r>
            <a:r>
              <a:rPr lang="fr-FR" sz="900" u="sng" dirty="0">
                <a:hlinkClick r:id="rId4"/>
              </a:rPr>
              <a:t>http://creativecommons.org/licenses/by/3.0/</a:t>
            </a:r>
            <a:r>
              <a:rPr lang="fr-FR" sz="900" dirty="0"/>
              <a:t> , ou envoyez une lettre à Creative Commons, 171 Second Street, Suite 300, San Francisco, </a:t>
            </a:r>
            <a:r>
              <a:rPr lang="fr-FR" sz="900" dirty="0" err="1"/>
              <a:t>California</a:t>
            </a:r>
            <a:r>
              <a:rPr lang="fr-FR" sz="900" dirty="0"/>
              <a:t> 94105, États-Unis.</a:t>
            </a:r>
            <a:r>
              <a:rPr lang="en-US" sz="900" dirty="0" smtClean="0"/>
              <a:t>USA</a:t>
            </a:r>
            <a:r>
              <a:rPr lang="en-US" sz="900" dirty="0"/>
              <a:t>. </a:t>
            </a:r>
          </a:p>
          <a:p>
            <a:pPr eaLnBrk="1" hangingPunct="1"/>
            <a:r>
              <a:rPr lang="en-US" sz="900" dirty="0"/>
              <a:t> </a:t>
            </a:r>
          </a:p>
          <a:p>
            <a:r>
              <a:rPr lang="en-US" sz="900" dirty="0"/>
              <a:t>		</a:t>
            </a:r>
            <a:r>
              <a:rPr lang="en-US" sz="900" dirty="0"/>
              <a:t>V</a:t>
            </a:r>
            <a:r>
              <a:rPr lang="fr-FR" sz="900" dirty="0" err="1" smtClean="0"/>
              <a:t>ous</a:t>
            </a:r>
            <a:r>
              <a:rPr lang="fr-FR" sz="900" dirty="0" smtClean="0"/>
              <a:t> </a:t>
            </a:r>
            <a:r>
              <a:rPr lang="fr-FR" sz="900" dirty="0"/>
              <a:t>êtes libre de:</a:t>
            </a:r>
            <a:endParaRPr lang="en-GB" sz="900" dirty="0"/>
          </a:p>
          <a:p>
            <a:pPr marL="2171700" lvl="4">
              <a:buFont typeface="Arial" pitchFamily="34" charset="0"/>
              <a:buChar char="•"/>
            </a:pPr>
            <a:r>
              <a:rPr lang="fr-FR" sz="900" dirty="0"/>
              <a:t>Partager – copier, distribuer et transmettre ce document</a:t>
            </a:r>
            <a:endParaRPr lang="en-GB" sz="900" dirty="0"/>
          </a:p>
          <a:p>
            <a:pPr marL="2171700" lvl="4">
              <a:buFont typeface="Arial" pitchFamily="34" charset="0"/>
              <a:buChar char="•"/>
            </a:pPr>
            <a:r>
              <a:rPr lang="fr-FR" sz="900" dirty="0"/>
              <a:t>Renouveler la version : pour adapter ce document </a:t>
            </a:r>
            <a:endParaRPr lang="en-GB" sz="900" dirty="0"/>
          </a:p>
          <a:p>
            <a:pPr eaLnBrk="1" hangingPunct="1"/>
            <a:r>
              <a:rPr lang="en-US" sz="900" dirty="0"/>
              <a:t> </a:t>
            </a:r>
          </a:p>
          <a:p>
            <a:r>
              <a:rPr lang="en-US" sz="900" dirty="0"/>
              <a:t>		</a:t>
            </a:r>
            <a:r>
              <a:rPr lang="en-US" sz="900" dirty="0" smtClean="0"/>
              <a:t>S</a:t>
            </a:r>
            <a:r>
              <a:rPr lang="fr-FR" sz="900" dirty="0" err="1" smtClean="0"/>
              <a:t>ous</a:t>
            </a:r>
            <a:r>
              <a:rPr lang="fr-FR" sz="900" dirty="0" smtClean="0"/>
              <a:t> </a:t>
            </a:r>
            <a:r>
              <a:rPr lang="fr-FR" sz="900" dirty="0"/>
              <a:t>les conditions suivantes: </a:t>
            </a:r>
            <a:endParaRPr lang="en-GB" sz="900" dirty="0"/>
          </a:p>
          <a:p>
            <a:pPr marL="2171700" lvl="4">
              <a:buFont typeface="Arial" pitchFamily="34" charset="0"/>
              <a:buChar char="•"/>
            </a:pPr>
            <a:r>
              <a:rPr lang="fr-FR" sz="900" dirty="0"/>
              <a:t>Attribution. Vous devez citer le CAWST en tant que l’auteur d’origine du document  Veuillez inclure notre site web:  </a:t>
            </a:r>
            <a:r>
              <a:rPr lang="fr-FR" sz="900" u="sng" dirty="0">
                <a:hlinkClick r:id="rId3"/>
              </a:rPr>
              <a:t>www.cawst.org</a:t>
            </a:r>
            <a:r>
              <a:rPr lang="fr-FR" sz="900" dirty="0"/>
              <a:t>  </a:t>
            </a:r>
            <a:endParaRPr lang="en-GB" sz="900" dirty="0"/>
          </a:p>
          <a:p>
            <a:pPr algn="ctr" eaLnBrk="1" hangingPunct="1"/>
            <a:endParaRPr lang="en-US" sz="900" dirty="0"/>
          </a:p>
          <a:p>
            <a:r>
              <a:rPr lang="fr-FR" sz="900" dirty="0"/>
              <a:t>Nous ne recommandons pas de pas proposer ce document comme dossier de téléchargement sur votre site internet du aux mises à jour faites de temps en temps.</a:t>
            </a:r>
            <a:endParaRPr lang="en-GB" sz="900" dirty="0"/>
          </a:p>
          <a:p>
            <a:pPr eaLnBrk="1" hangingPunct="1"/>
            <a:endParaRPr lang="en-US" sz="900" dirty="0" smtClean="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r>
              <a:rPr lang="fr-FR" sz="900" dirty="0" smtClean="0"/>
              <a:t>CAWST </a:t>
            </a:r>
            <a:r>
              <a:rPr lang="fr-FR" sz="900" dirty="0"/>
              <a:t>et ses directeurs, ses employés, ses prestataires et ses volontaires, n’acceptent aucune responsabilité et ne donnent aucune garantie quant aux résultats obtenus grâce aux informations fournies.</a:t>
            </a:r>
            <a:endParaRPr lang="en-GB" sz="900" dirty="0"/>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750" y="329329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4729" y="3695484"/>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45568" y="4642758"/>
            <a:ext cx="6198840" cy="1723549"/>
          </a:xfrm>
          <a:prstGeom prst="rect">
            <a:avLst/>
          </a:prstGeom>
          <a:noFill/>
          <a:ln w="15875">
            <a:solidFill>
              <a:schemeClr val="tx1"/>
            </a:solidFill>
          </a:ln>
        </p:spPr>
        <p:txBody>
          <a:bodyPr wrap="square">
            <a:spAutoFit/>
          </a:bodyPr>
          <a:lstStyle/>
          <a:p>
            <a:r>
              <a:rPr lang="en-US" b="1" dirty="0">
                <a:latin typeface="Arial" pitchFamily="-112" charset="0"/>
                <a:ea typeface="Arial" pitchFamily="-112" charset="0"/>
                <a:cs typeface="Arial" pitchFamily="-112" charset="0"/>
              </a:rPr>
              <a:t> </a:t>
            </a:r>
            <a:r>
              <a:rPr lang="en-US" sz="1100" b="1" dirty="0">
                <a:latin typeface="Arial" pitchFamily="-112" charset="0"/>
                <a:ea typeface="Arial" pitchFamily="-112" charset="0"/>
                <a:cs typeface="Arial" pitchFamily="-112" charset="0"/>
              </a:rPr>
              <a:t>	</a:t>
            </a:r>
            <a:r>
              <a:rPr lang="en-US" sz="1100" b="1" dirty="0" smtClean="0">
                <a:latin typeface="Arial" pitchFamily="-112" charset="0"/>
                <a:ea typeface="Arial" pitchFamily="-112" charset="0"/>
                <a:cs typeface="Arial" pitchFamily="-112" charset="0"/>
              </a:rPr>
              <a:t>	</a:t>
            </a:r>
            <a:r>
              <a:rPr lang="fr-FR" sz="1100" b="1" dirty="0" smtClean="0"/>
              <a:t>Restez </a:t>
            </a:r>
            <a:r>
              <a:rPr lang="fr-FR" sz="1100" b="1" dirty="0"/>
              <a:t>à jour et obtenez du soutien.</a:t>
            </a:r>
            <a:endParaRPr lang="en-GB" sz="1100" dirty="0"/>
          </a:p>
          <a:p>
            <a:r>
              <a:rPr lang="fr-FR" sz="1100" b="1" dirty="0"/>
              <a:t> </a:t>
            </a:r>
            <a:endParaRPr lang="en-GB" sz="1100" dirty="0"/>
          </a:p>
          <a:p>
            <a:pPr marL="2457450" lvl="5" indent="-171450">
              <a:buFont typeface="Arial" pitchFamily="34" charset="0"/>
              <a:buChar char="•"/>
            </a:pPr>
            <a:r>
              <a:rPr lang="fr-FR" sz="1100" dirty="0"/>
              <a:t>Dernières mises à jour de ce document</a:t>
            </a:r>
            <a:endParaRPr lang="en-GB" sz="1100" dirty="0"/>
          </a:p>
          <a:p>
            <a:pPr marL="2457450" lvl="5" indent="-171450">
              <a:buFont typeface="Arial" pitchFamily="34" charset="0"/>
              <a:buChar char="•"/>
            </a:pPr>
            <a:r>
              <a:rPr lang="fr-FR" sz="1100" dirty="0"/>
              <a:t>Autres ressources liées aux ateliers et à la formation</a:t>
            </a:r>
            <a:endParaRPr lang="en-GB" sz="1100" dirty="0"/>
          </a:p>
          <a:p>
            <a:pPr marL="2457450" lvl="5" indent="-171450">
              <a:buFont typeface="Arial" pitchFamily="34" charset="0"/>
              <a:buChar char="•"/>
            </a:pPr>
            <a:r>
              <a:rPr lang="fr-FR" sz="1100" dirty="0"/>
              <a:t>Soutien sur l’utilisation de ce document dans votre travail</a:t>
            </a:r>
            <a:endParaRPr lang="en-GB" sz="1100" dirty="0"/>
          </a:p>
          <a:p>
            <a:pPr>
              <a:defRPr/>
            </a:pPr>
            <a:r>
              <a:rPr lang="en-US" sz="1100" dirty="0">
                <a:latin typeface="Arial" pitchFamily="-112" charset="0"/>
                <a:ea typeface="Arial" pitchFamily="-112" charset="0"/>
                <a:cs typeface="Arial" pitchFamily="-112" charset="0"/>
              </a:rPr>
              <a:t> </a:t>
            </a:r>
          </a:p>
          <a:p>
            <a:r>
              <a:rPr lang="fr-FR" sz="1100" i="1" dirty="0"/>
              <a:t>CAWST fournit un mentorat et </a:t>
            </a:r>
            <a:endParaRPr lang="fr-FR" sz="1100" i="1" dirty="0" smtClean="0"/>
          </a:p>
          <a:p>
            <a:r>
              <a:rPr lang="fr-FR" sz="1100" i="1" dirty="0" smtClean="0"/>
              <a:t>l’accompagnement sur </a:t>
            </a:r>
            <a:r>
              <a:rPr lang="fr-FR" sz="1100" i="1" dirty="0"/>
              <a:t>l’utilisation </a:t>
            </a:r>
            <a:endParaRPr lang="fr-FR" sz="1100" i="1" dirty="0" smtClean="0"/>
          </a:p>
          <a:p>
            <a:r>
              <a:rPr lang="fr-FR" sz="1100" i="1" dirty="0" smtClean="0"/>
              <a:t>de </a:t>
            </a:r>
            <a:r>
              <a:rPr lang="fr-FR" sz="1100" i="1" dirty="0"/>
              <a:t>ses ressources d’éducation et formation.</a:t>
            </a:r>
            <a:endParaRPr lang="en-GB" sz="1100" dirty="0"/>
          </a:p>
        </p:txBody>
      </p:sp>
      <p:pic>
        <p:nvPicPr>
          <p:cNvPr id="143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0138" y="4642758"/>
            <a:ext cx="46799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391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4" y="116632"/>
            <a:ext cx="8229600" cy="1008112"/>
          </a:xfrm>
        </p:spPr>
        <p:txBody>
          <a:bodyPr/>
          <a:lstStyle/>
          <a:p>
            <a:r>
              <a:rPr lang="fr-FR" b="1" dirty="0" smtClean="0"/>
              <a:t>Eau Salubre et PVVIH</a:t>
            </a:r>
            <a:endParaRPr lang="fr-FR" b="1" dirty="0"/>
          </a:p>
        </p:txBody>
      </p:sp>
      <p:sp>
        <p:nvSpPr>
          <p:cNvPr id="22531" name="Rectangle 3"/>
          <p:cNvSpPr>
            <a:spLocks noGrp="1" noChangeArrowheads="1"/>
          </p:cNvSpPr>
          <p:nvPr>
            <p:ph type="body" idx="1"/>
          </p:nvPr>
        </p:nvSpPr>
        <p:spPr>
          <a:xfrm>
            <a:off x="457200" y="1196752"/>
            <a:ext cx="8229600" cy="4929411"/>
          </a:xfrm>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itchFamily="2" charset="2"/>
              <a:buNone/>
            </a:pPr>
            <a:r>
              <a:rPr lang="en-US" dirty="0"/>
              <a:t>   </a:t>
            </a:r>
            <a:r>
              <a:rPr lang="fr-FR" dirty="0" smtClean="0"/>
              <a:t>« L</a:t>
            </a:r>
            <a:r>
              <a:rPr lang="fr-FR" sz="3500" dirty="0" smtClean="0"/>
              <a:t>es patients séropositifs privés d’accès à une </a:t>
            </a:r>
            <a:r>
              <a:rPr lang="fr-FR" sz="3500" u="sng" dirty="0" smtClean="0"/>
              <a:t>eau salubre</a:t>
            </a:r>
            <a:r>
              <a:rPr lang="fr-FR" sz="3500" dirty="0" smtClean="0"/>
              <a:t> sont menacés par différents agents pathogènes communs et opportunistes. Ces agents pathogènes peuvent être difficiles à éradiquer et peuvent contribuer à la déshydratation, à la malnutrition, et à la détérioration des fonctions immunitaires...»</a:t>
            </a:r>
            <a:r>
              <a:rPr lang="fr-FR" dirty="0" smtClean="0"/>
              <a:t> </a:t>
            </a:r>
            <a:endParaRPr lang="fr-FR" sz="3600" dirty="0" smtClean="0"/>
          </a:p>
          <a:p>
            <a:pPr>
              <a:lnSpc>
                <a:spcPct val="90000"/>
              </a:lnSpc>
            </a:pPr>
            <a:endParaRPr lang="en-US" dirty="0" smtClean="0"/>
          </a:p>
          <a:p>
            <a:pPr>
              <a:lnSpc>
                <a:spcPct val="90000"/>
              </a:lnSpc>
              <a:buFont typeface="Wingdings" pitchFamily="2" charset="2"/>
              <a:buNone/>
            </a:pPr>
            <a:r>
              <a:rPr lang="en-US" sz="1800" b="1" dirty="0" smtClean="0"/>
              <a:t>      </a:t>
            </a:r>
            <a:endParaRPr lang="en-US" sz="2000" b="1" dirty="0"/>
          </a:p>
        </p:txBody>
      </p:sp>
      <p:sp>
        <p:nvSpPr>
          <p:cNvPr id="22532" name="Text Box 4"/>
          <p:cNvSpPr txBox="1">
            <a:spLocks noChangeArrowheads="1"/>
          </p:cNvSpPr>
          <p:nvPr/>
        </p:nvSpPr>
        <p:spPr bwMode="auto">
          <a:xfrm>
            <a:off x="2268488" y="5517232"/>
            <a:ext cx="624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dirty="0"/>
              <a:t>(Partners in Health, 2006. PIH Guide to the Community-Based Treatment of HIV in Resource-Poor Settings, Second Edition)</a:t>
            </a:r>
          </a:p>
        </p:txBody>
      </p:sp>
      <p:pic>
        <p:nvPicPr>
          <p:cNvPr id="22533"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22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EFB8453B-8235-4DCF-B6D1-2A1DD81E295F}" type="slidenum">
              <a:rPr lang="en-US"/>
              <a:pPr/>
              <a:t>11</a:t>
            </a:fld>
            <a:endParaRPr lang="en-US"/>
          </a:p>
        </p:txBody>
      </p:sp>
      <p:sp>
        <p:nvSpPr>
          <p:cNvPr id="120834" name="Rectangle 2"/>
          <p:cNvSpPr>
            <a:spLocks noGrp="1" noChangeArrowheads="1"/>
          </p:cNvSpPr>
          <p:nvPr>
            <p:ph type="title"/>
          </p:nvPr>
        </p:nvSpPr>
        <p:spPr>
          <a:xfrm>
            <a:off x="457200" y="274638"/>
            <a:ext cx="8229600" cy="850106"/>
          </a:xfrm>
        </p:spPr>
        <p:txBody>
          <a:bodyPr/>
          <a:lstStyle/>
          <a:p>
            <a:r>
              <a:rPr lang="fr-FR" b="1" dirty="0"/>
              <a:t>Eau Salubre et </a:t>
            </a:r>
            <a:r>
              <a:rPr lang="fr-FR" b="1" dirty="0" smtClean="0"/>
              <a:t>VIH</a:t>
            </a:r>
            <a:endParaRPr lang="en-US" b="1" dirty="0">
              <a:solidFill>
                <a:srgbClr val="000066"/>
              </a:solidFill>
            </a:endParaRPr>
          </a:p>
        </p:txBody>
      </p:sp>
      <p:sp>
        <p:nvSpPr>
          <p:cNvPr id="120835" name="Rectangle 3"/>
          <p:cNvSpPr>
            <a:spLocks noGrp="1" noChangeArrowheads="1"/>
          </p:cNvSpPr>
          <p:nvPr>
            <p:ph type="body" idx="1"/>
          </p:nvPr>
        </p:nvSpPr>
        <p:spPr>
          <a:xfrm>
            <a:off x="467544" y="1268760"/>
            <a:ext cx="8229600" cy="4525963"/>
          </a:xfrm>
        </p:spPr>
        <p:txBody>
          <a:bodyPr/>
          <a:lstStyle/>
          <a:p>
            <a:pPr>
              <a:lnSpc>
                <a:spcPct val="90000"/>
              </a:lnSpc>
            </a:pPr>
            <a:r>
              <a:rPr lang="fr-FR" dirty="0" smtClean="0"/>
              <a:t>Dans les zones dépourvues d’</a:t>
            </a:r>
            <a:r>
              <a:rPr lang="fr-FR" u="sng" dirty="0" smtClean="0"/>
              <a:t>eau potable</a:t>
            </a:r>
            <a:r>
              <a:rPr lang="fr-FR" dirty="0" smtClean="0"/>
              <a:t>, d’hygiène et d’assainissement, les personnes séropositives (mais non atteintes par le SIDA) ont encore des taux de maladies et de mort élevés.</a:t>
            </a:r>
            <a:endParaRPr lang="fr-FR" u="sng" dirty="0" smtClean="0"/>
          </a:p>
          <a:p>
            <a:pPr>
              <a:lnSpc>
                <a:spcPct val="90000"/>
              </a:lnSpc>
            </a:pPr>
            <a:r>
              <a:rPr lang="fr-FR" dirty="0" smtClean="0"/>
              <a:t>Les données d’Afrique montrent des proportions élevées de maladies opportunistes sérieuses, et la mort intervient avec des niveau de CD4 de </a:t>
            </a:r>
            <a:r>
              <a:rPr lang="en-US" dirty="0" smtClean="0"/>
              <a:t>200–350</a:t>
            </a:r>
            <a:endParaRPr lang="en-US" dirty="0"/>
          </a:p>
        </p:txBody>
      </p:sp>
      <p:sp>
        <p:nvSpPr>
          <p:cNvPr id="120836" name="Rectangle 4"/>
          <p:cNvSpPr>
            <a:spLocks noChangeArrowheads="1"/>
          </p:cNvSpPr>
          <p:nvPr/>
        </p:nvSpPr>
        <p:spPr bwMode="auto">
          <a:xfrm>
            <a:off x="3733800" y="5943600"/>
            <a:ext cx="457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dirty="0"/>
              <a:t>(Wood and Lawn, 2009. Should the CD4 Threshold for Starting ART be Raised? </a:t>
            </a:r>
            <a:r>
              <a:rPr lang="en-US" sz="1600" i="1" dirty="0"/>
              <a:t>Lancet</a:t>
            </a:r>
            <a:r>
              <a:rPr lang="en-US" sz="1600" dirty="0"/>
              <a:t>)</a:t>
            </a:r>
          </a:p>
        </p:txBody>
      </p:sp>
      <p:pic>
        <p:nvPicPr>
          <p:cNvPr id="120837"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46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1"/>
          </p:nvPr>
        </p:nvSpPr>
        <p:spPr/>
        <p:txBody>
          <a:bodyPr/>
          <a:lstStyle/>
          <a:p>
            <a:fld id="{7FD3D4B4-4A78-4530-A30E-B8E8916D8B64}" type="slidenum">
              <a:rPr lang="en-US"/>
              <a:pPr/>
              <a:t>12</a:t>
            </a:fld>
            <a:endParaRPr lang="en-US"/>
          </a:p>
        </p:txBody>
      </p:sp>
      <p:sp>
        <p:nvSpPr>
          <p:cNvPr id="118787" name="Text Box 3"/>
          <p:cNvSpPr txBox="1">
            <a:spLocks noChangeArrowheads="1"/>
          </p:cNvSpPr>
          <p:nvPr/>
        </p:nvSpPr>
        <p:spPr bwMode="auto">
          <a:xfrm>
            <a:off x="2057400" y="5867400"/>
            <a:ext cx="6629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a:t>(Sadraei et al., 2005. CD4+ Cell Counts and Opportunistic Protozoa in Indian HIV-Infected Patients. Parasitol Res 97: 270–273) </a:t>
            </a:r>
          </a:p>
        </p:txBody>
      </p:sp>
      <p:sp>
        <p:nvSpPr>
          <p:cNvPr id="118791" name="Rectangle 7"/>
          <p:cNvSpPr>
            <a:spLocks noChangeArrowheads="1"/>
          </p:cNvSpPr>
          <p:nvPr/>
        </p:nvSpPr>
        <p:spPr bwMode="auto">
          <a:xfrm>
            <a:off x="381000" y="304800"/>
            <a:ext cx="1143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92"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12" y="600357"/>
            <a:ext cx="8993388" cy="4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449" y="1128689"/>
            <a:ext cx="8361819" cy="458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0" name="Oval 6"/>
          <p:cNvSpPr>
            <a:spLocks noChangeArrowheads="1"/>
          </p:cNvSpPr>
          <p:nvPr/>
        </p:nvSpPr>
        <p:spPr bwMode="auto">
          <a:xfrm>
            <a:off x="6444208" y="3183508"/>
            <a:ext cx="2057400" cy="20574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88" name="Oval 4"/>
          <p:cNvSpPr>
            <a:spLocks noChangeArrowheads="1"/>
          </p:cNvSpPr>
          <p:nvPr/>
        </p:nvSpPr>
        <p:spPr bwMode="auto">
          <a:xfrm>
            <a:off x="4101206" y="2184276"/>
            <a:ext cx="990600" cy="2819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7079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463F8114-3586-405A-A9D0-A487B6F69F57}" type="slidenum">
              <a:rPr lang="en-US"/>
              <a:pPr/>
              <a:t>13</a:t>
            </a:fld>
            <a:endParaRPr lang="en-US"/>
          </a:p>
        </p:txBody>
      </p:sp>
      <p:sp>
        <p:nvSpPr>
          <p:cNvPr id="141314" name="Rectangle 2"/>
          <p:cNvSpPr>
            <a:spLocks noGrp="1" noChangeArrowheads="1"/>
          </p:cNvSpPr>
          <p:nvPr>
            <p:ph type="title"/>
          </p:nvPr>
        </p:nvSpPr>
        <p:spPr/>
        <p:txBody>
          <a:bodyPr/>
          <a:lstStyle/>
          <a:p>
            <a:r>
              <a:rPr lang="fr-FR" b="1" dirty="0" smtClean="0">
                <a:solidFill>
                  <a:srgbClr val="000066"/>
                </a:solidFill>
              </a:rPr>
              <a:t>Diarrhée et VIH (OMS)</a:t>
            </a:r>
            <a:r>
              <a:rPr lang="fr-FR" dirty="0" smtClean="0"/>
              <a:t> </a:t>
            </a:r>
            <a:endParaRPr lang="fr-FR" dirty="0"/>
          </a:p>
        </p:txBody>
      </p:sp>
      <p:sp>
        <p:nvSpPr>
          <p:cNvPr id="141315" name="Rectangle 3"/>
          <p:cNvSpPr>
            <a:spLocks noGrp="1" noChangeArrowheads="1"/>
          </p:cNvSpPr>
          <p:nvPr>
            <p:ph type="body" idx="1"/>
          </p:nvPr>
        </p:nvSpPr>
        <p:spPr/>
        <p:txBody>
          <a:bodyPr/>
          <a:lstStyle/>
          <a:p>
            <a:pPr>
              <a:lnSpc>
                <a:spcPct val="90000"/>
              </a:lnSpc>
            </a:pPr>
            <a:r>
              <a:rPr lang="fr-FR" sz="2800" dirty="0" smtClean="0"/>
              <a:t>« La diarrhée est une cause majeure de morbidité (maladie) et de mortalité (décès) chez les personnes séropositives…</a:t>
            </a:r>
          </a:p>
          <a:p>
            <a:pPr>
              <a:lnSpc>
                <a:spcPct val="90000"/>
              </a:lnSpc>
              <a:buFont typeface="Wingdings" pitchFamily="2" charset="2"/>
              <a:buNone/>
            </a:pPr>
            <a:endParaRPr lang="fr-FR" sz="2800" dirty="0" smtClean="0"/>
          </a:p>
          <a:p>
            <a:pPr>
              <a:lnSpc>
                <a:spcPct val="90000"/>
              </a:lnSpc>
            </a:pPr>
            <a:r>
              <a:rPr lang="fr-FR" sz="2800" dirty="0" smtClean="0"/>
              <a:t>Des études récentes ont montré … de réduction de la diarrhée … de 39% avec les traitement de l’eau au point d’utilisation dans les foyers. »</a:t>
            </a:r>
          </a:p>
          <a:p>
            <a:pPr>
              <a:lnSpc>
                <a:spcPct val="90000"/>
              </a:lnSpc>
              <a:buFont typeface="Wingdings" pitchFamily="2" charset="2"/>
              <a:buNone/>
            </a:pPr>
            <a:r>
              <a:rPr lang="fr-FR" sz="2800" dirty="0" smtClean="0"/>
              <a:t/>
            </a:r>
            <a:br>
              <a:rPr lang="fr-FR" sz="2800" dirty="0" smtClean="0"/>
            </a:br>
            <a:r>
              <a:rPr lang="fr-FR" sz="2800" dirty="0" smtClean="0"/>
              <a:t>   </a:t>
            </a:r>
            <a:r>
              <a:rPr lang="fr-FR" sz="2000" dirty="0" smtClean="0"/>
              <a:t>- </a:t>
            </a:r>
            <a:r>
              <a:rPr lang="fr-FR" sz="2000" b="1" dirty="0" smtClean="0"/>
              <a:t>OMS 2008</a:t>
            </a:r>
            <a:r>
              <a:rPr lang="fr-FR" sz="2000" dirty="0" smtClean="0"/>
              <a:t> « Prévention essentielle et interventions de soins pour les adultes et les adolescents séropositifs dans des situations de ressources limitées. »</a:t>
            </a:r>
            <a:endParaRPr lang="fr-FR" sz="2000" dirty="0"/>
          </a:p>
        </p:txBody>
      </p:sp>
      <p:pic>
        <p:nvPicPr>
          <p:cNvPr id="14131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50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4294967295"/>
          </p:nvPr>
        </p:nvSpPr>
        <p:spPr>
          <a:xfrm>
            <a:off x="6553200" y="6248400"/>
            <a:ext cx="2133600" cy="457200"/>
          </a:xfrm>
          <a:prstGeom prst="rect">
            <a:avLst/>
          </a:prstGeom>
        </p:spPr>
        <p:txBody>
          <a:bodyPr/>
          <a:lstStyle/>
          <a:p>
            <a:fld id="{EB0325F8-5341-482E-A728-16C5B58418F2}" type="slidenum">
              <a:rPr lang="en-US"/>
              <a:pPr/>
              <a:t>14</a:t>
            </a:fld>
            <a:endParaRPr lang="en-US" dirty="0"/>
          </a:p>
        </p:txBody>
      </p:sp>
      <p:sp>
        <p:nvSpPr>
          <p:cNvPr id="130054" name="Text Box 6"/>
          <p:cNvSpPr txBox="1">
            <a:spLocks noChangeArrowheads="1"/>
          </p:cNvSpPr>
          <p:nvPr/>
        </p:nvSpPr>
        <p:spPr bwMode="auto">
          <a:xfrm>
            <a:off x="3048000" y="1295400"/>
            <a:ext cx="3048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56" name="Rectangle 8"/>
          <p:cNvSpPr>
            <a:spLocks noChangeArrowheads="1"/>
          </p:cNvSpPr>
          <p:nvPr/>
        </p:nvSpPr>
        <p:spPr bwMode="auto">
          <a:xfrm>
            <a:off x="4267200" y="1447800"/>
            <a:ext cx="1600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7" name="Text Box 9"/>
          <p:cNvSpPr txBox="1">
            <a:spLocks noChangeArrowheads="1"/>
          </p:cNvSpPr>
          <p:nvPr/>
        </p:nvSpPr>
        <p:spPr bwMode="auto">
          <a:xfrm>
            <a:off x="7010400" y="23622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1" name="Text Box 13"/>
          <p:cNvSpPr txBox="1">
            <a:spLocks noChangeArrowheads="1"/>
          </p:cNvSpPr>
          <p:nvPr/>
        </p:nvSpPr>
        <p:spPr bwMode="auto">
          <a:xfrm>
            <a:off x="7239000" y="2209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4" name="Text Box 16"/>
          <p:cNvSpPr txBox="1">
            <a:spLocks noChangeArrowheads="1"/>
          </p:cNvSpPr>
          <p:nvPr/>
        </p:nvSpPr>
        <p:spPr bwMode="auto">
          <a:xfrm>
            <a:off x="7239000" y="2286000"/>
            <a:ext cx="12954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6" name="Text Box 18"/>
          <p:cNvSpPr txBox="1">
            <a:spLocks noChangeArrowheads="1"/>
          </p:cNvSpPr>
          <p:nvPr/>
        </p:nvSpPr>
        <p:spPr bwMode="auto">
          <a:xfrm>
            <a:off x="7696200" y="5029200"/>
            <a:ext cx="9144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4" y="1194395"/>
            <a:ext cx="745807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3" name="Text Box 5"/>
          <p:cNvSpPr txBox="1">
            <a:spLocks noChangeArrowheads="1"/>
          </p:cNvSpPr>
          <p:nvPr/>
        </p:nvSpPr>
        <p:spPr bwMode="auto">
          <a:xfrm>
            <a:off x="0" y="161835"/>
            <a:ext cx="914400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3600" b="1" dirty="0" smtClean="0">
                <a:solidFill>
                  <a:srgbClr val="000066"/>
                </a:solidFill>
              </a:rPr>
              <a:t>Taux de Mortalité sur 20 000 Adultes atteints par le VIH+ en Ouganda</a:t>
            </a:r>
            <a:endParaRPr lang="fr-FR" sz="3600" b="1" dirty="0">
              <a:solidFill>
                <a:srgbClr val="000066"/>
              </a:solidFill>
            </a:endParaRPr>
          </a:p>
        </p:txBody>
      </p:sp>
      <p:pic>
        <p:nvPicPr>
          <p:cNvPr id="130055" name="Picture 7"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48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 y="1138237"/>
            <a:ext cx="905827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a:spLocks noGrp="1"/>
          </p:cNvSpPr>
          <p:nvPr>
            <p:ph type="sldNum" sz="quarter" idx="11"/>
          </p:nvPr>
        </p:nvSpPr>
        <p:spPr/>
        <p:txBody>
          <a:bodyPr/>
          <a:lstStyle/>
          <a:p>
            <a:fld id="{557B4811-2DA2-4040-B07F-7EBAB3B3FF1F}" type="slidenum">
              <a:rPr lang="en-US"/>
              <a:pPr/>
              <a:t>15</a:t>
            </a:fld>
            <a:endParaRPr lang="en-US"/>
          </a:p>
        </p:txBody>
      </p:sp>
      <p:pic>
        <p:nvPicPr>
          <p:cNvPr id="139268"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39269" name="Text Box 5"/>
          <p:cNvSpPr txBox="1">
            <a:spLocks noChangeArrowheads="1"/>
          </p:cNvSpPr>
          <p:nvPr/>
        </p:nvSpPr>
        <p:spPr bwMode="auto">
          <a:xfrm>
            <a:off x="2362200" y="43434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smtClean="0"/>
              <a:t>Avec </a:t>
            </a:r>
            <a:r>
              <a:rPr lang="en-US" dirty="0" err="1" smtClean="0"/>
              <a:t>Cryptosporidiose</a:t>
            </a:r>
            <a:r>
              <a:rPr lang="en-US" dirty="0" smtClean="0"/>
              <a:t> </a:t>
            </a:r>
            <a:endParaRPr lang="en-US" dirty="0"/>
          </a:p>
          <a:p>
            <a:pPr eaLnBrk="1" hangingPunct="1">
              <a:spcBef>
                <a:spcPct val="50000"/>
              </a:spcBef>
            </a:pPr>
            <a:endParaRPr lang="en-US" dirty="0"/>
          </a:p>
        </p:txBody>
      </p:sp>
      <p:sp>
        <p:nvSpPr>
          <p:cNvPr id="139270" name="Text Box 6"/>
          <p:cNvSpPr txBox="1">
            <a:spLocks noChangeArrowheads="1"/>
          </p:cNvSpPr>
          <p:nvPr/>
        </p:nvSpPr>
        <p:spPr bwMode="auto">
          <a:xfrm>
            <a:off x="6629400" y="6248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(Colford et al.)</a:t>
            </a:r>
          </a:p>
        </p:txBody>
      </p:sp>
      <p:sp>
        <p:nvSpPr>
          <p:cNvPr id="139271" name="Line 7"/>
          <p:cNvSpPr>
            <a:spLocks noChangeShapeType="1"/>
          </p:cNvSpPr>
          <p:nvPr/>
        </p:nvSpPr>
        <p:spPr bwMode="auto">
          <a:xfrm>
            <a:off x="-152400" y="49530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2" name="Text Box 8"/>
          <p:cNvSpPr txBox="1">
            <a:spLocks noChangeArrowheads="1"/>
          </p:cNvSpPr>
          <p:nvPr/>
        </p:nvSpPr>
        <p:spPr bwMode="auto">
          <a:xfrm>
            <a:off x="4572000" y="1752600"/>
            <a:ext cx="2895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smtClean="0"/>
              <a:t>Sans </a:t>
            </a:r>
            <a:r>
              <a:rPr lang="en-US" dirty="0" err="1" smtClean="0"/>
              <a:t>Cryptosporidiose</a:t>
            </a:r>
            <a:r>
              <a:rPr lang="en-US" dirty="0" smtClean="0"/>
              <a:t> </a:t>
            </a:r>
            <a:endParaRPr lang="en-US" dirty="0"/>
          </a:p>
          <a:p>
            <a:pPr>
              <a:spcBef>
                <a:spcPct val="50000"/>
              </a:spcBef>
            </a:pPr>
            <a:endParaRPr lang="en-US" dirty="0"/>
          </a:p>
        </p:txBody>
      </p:sp>
      <p:sp>
        <p:nvSpPr>
          <p:cNvPr id="139275" name="Line 11"/>
          <p:cNvSpPr>
            <a:spLocks noChangeShapeType="1"/>
          </p:cNvSpPr>
          <p:nvPr/>
        </p:nvSpPr>
        <p:spPr bwMode="auto">
          <a:xfrm flipV="1">
            <a:off x="4191000" y="4419600"/>
            <a:ext cx="609600" cy="3048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6" name="Line 12"/>
          <p:cNvSpPr>
            <a:spLocks noChangeShapeType="1"/>
          </p:cNvSpPr>
          <p:nvPr/>
        </p:nvSpPr>
        <p:spPr bwMode="auto">
          <a:xfrm flipH="1">
            <a:off x="5004048" y="2142331"/>
            <a:ext cx="3810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66" name="Rectangle 2"/>
          <p:cNvSpPr>
            <a:spLocks noGrp="1" noChangeArrowheads="1"/>
          </p:cNvSpPr>
          <p:nvPr>
            <p:ph type="title"/>
          </p:nvPr>
        </p:nvSpPr>
        <p:spPr>
          <a:xfrm>
            <a:off x="0" y="0"/>
            <a:ext cx="9144000" cy="1138237"/>
          </a:xfrm>
        </p:spPr>
        <p:txBody>
          <a:bodyPr/>
          <a:lstStyle/>
          <a:p>
            <a:pPr algn="ctr">
              <a:tabLst>
                <a:tab pos="8912225" algn="l"/>
              </a:tabLst>
            </a:pPr>
            <a:r>
              <a:rPr lang="fr-FR" sz="2800" b="1" dirty="0" smtClean="0">
                <a:solidFill>
                  <a:srgbClr val="000066"/>
                </a:solidFill>
              </a:rPr>
              <a:t>% de Survie des Patients atteints du SIDA et de </a:t>
            </a:r>
            <a:r>
              <a:rPr lang="fr-FR" sz="2800" b="1" i="1" dirty="0" smtClean="0">
                <a:solidFill>
                  <a:srgbClr val="000066"/>
                </a:solidFill>
              </a:rPr>
              <a:t>Cryptosporidium</a:t>
            </a:r>
            <a:endParaRPr lang="fr-FR" sz="2800" b="1" i="1" dirty="0">
              <a:solidFill>
                <a:srgbClr val="000066"/>
              </a:solidFill>
            </a:endParaRPr>
          </a:p>
        </p:txBody>
      </p:sp>
    </p:spTree>
    <p:extLst>
      <p:ext uri="{BB962C8B-B14F-4D97-AF65-F5344CB8AC3E}">
        <p14:creationId xmlns:p14="http://schemas.microsoft.com/office/powerpoint/2010/main" val="3283167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F92ACF96-0E7D-4A92-9A83-CCADA1300070}" type="slidenum">
              <a:rPr lang="en-US"/>
              <a:pPr/>
              <a:t>16</a:t>
            </a:fld>
            <a:endParaRPr lang="en-US"/>
          </a:p>
        </p:txBody>
      </p:sp>
      <p:sp>
        <p:nvSpPr>
          <p:cNvPr id="137218" name="Rectangle 2"/>
          <p:cNvSpPr>
            <a:spLocks noGrp="1" noChangeArrowheads="1"/>
          </p:cNvSpPr>
          <p:nvPr>
            <p:ph type="title"/>
          </p:nvPr>
        </p:nvSpPr>
        <p:spPr>
          <a:xfrm>
            <a:off x="457200" y="457200"/>
            <a:ext cx="8229600" cy="838200"/>
          </a:xfrm>
        </p:spPr>
        <p:txBody>
          <a:bodyPr/>
          <a:lstStyle/>
          <a:p>
            <a:r>
              <a:rPr lang="fr-FR" b="1" dirty="0" smtClean="0">
                <a:solidFill>
                  <a:srgbClr val="000066"/>
                </a:solidFill>
              </a:rPr>
              <a:t>Pluie</a:t>
            </a:r>
            <a:r>
              <a:rPr lang="en-US" b="1" dirty="0" smtClean="0">
                <a:solidFill>
                  <a:srgbClr val="000066"/>
                </a:solidFill>
              </a:rPr>
              <a:t> </a:t>
            </a:r>
            <a:r>
              <a:rPr lang="en-US" b="1" dirty="0">
                <a:solidFill>
                  <a:srgbClr val="000066"/>
                </a:solidFill>
              </a:rPr>
              <a:t>&amp; </a:t>
            </a:r>
            <a:r>
              <a:rPr lang="en-US" b="1" i="1" dirty="0">
                <a:solidFill>
                  <a:srgbClr val="000066"/>
                </a:solidFill>
              </a:rPr>
              <a:t>Cryptosporidium</a:t>
            </a:r>
          </a:p>
        </p:txBody>
      </p:sp>
      <p:pic>
        <p:nvPicPr>
          <p:cNvPr id="137220"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240306"/>
            <a:ext cx="5941467" cy="490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748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816654C2-42B4-411C-BEB6-F8219901336C}" type="slidenum">
              <a:rPr lang="en-US"/>
              <a:pPr/>
              <a:t>17</a:t>
            </a:fld>
            <a:endParaRPr lang="en-US"/>
          </a:p>
        </p:txBody>
      </p:sp>
      <p:sp>
        <p:nvSpPr>
          <p:cNvPr id="114690" name="Rectangle 2"/>
          <p:cNvSpPr>
            <a:spLocks noGrp="1" noChangeArrowheads="1"/>
          </p:cNvSpPr>
          <p:nvPr>
            <p:ph type="title"/>
          </p:nvPr>
        </p:nvSpPr>
        <p:spPr/>
        <p:txBody>
          <a:bodyPr/>
          <a:lstStyle/>
          <a:p>
            <a:r>
              <a:rPr lang="fr-FR" b="1" dirty="0" smtClean="0">
                <a:solidFill>
                  <a:srgbClr val="000066"/>
                </a:solidFill>
              </a:rPr>
              <a:t>Message Clé 1</a:t>
            </a:r>
            <a:endParaRPr lang="fr-FR" b="1" dirty="0">
              <a:solidFill>
                <a:srgbClr val="000066"/>
              </a:solidFill>
            </a:endParaRPr>
          </a:p>
        </p:txBody>
      </p:sp>
      <p:sp>
        <p:nvSpPr>
          <p:cNvPr id="114691" name="Rectangle 3"/>
          <p:cNvSpPr>
            <a:spLocks noGrp="1" noChangeArrowheads="1"/>
          </p:cNvSpPr>
          <p:nvPr>
            <p:ph type="body" idx="1"/>
          </p:nvPr>
        </p:nvSpPr>
        <p:spPr/>
        <p:txBody>
          <a:bodyPr/>
          <a:lstStyle/>
          <a:p>
            <a:pPr algn="ctr"/>
            <a:r>
              <a:rPr lang="fr-FR" dirty="0" smtClean="0"/>
              <a:t>Les PVVIH sont particulièrement sensibles aux agents pathogènes présents dans l’eau et à la diarrhée associée (dans l’eau insalubre)</a:t>
            </a:r>
          </a:p>
          <a:p>
            <a:endParaRPr lang="fr-FR" dirty="0" smtClean="0"/>
          </a:p>
          <a:p>
            <a:pPr algn="ctr"/>
            <a:r>
              <a:rPr lang="fr-FR" dirty="0" smtClean="0"/>
              <a:t>Des questions?</a:t>
            </a:r>
            <a:endParaRPr lang="fr-FR" dirty="0"/>
          </a:p>
        </p:txBody>
      </p:sp>
      <p:pic>
        <p:nvPicPr>
          <p:cNvPr id="114692"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94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5A06738D-5D22-43E4-BA54-3A292DECCA7F}" type="slidenum">
              <a:rPr lang="en-US"/>
              <a:pPr/>
              <a:t>18</a:t>
            </a:fld>
            <a:endParaRPr lang="en-US"/>
          </a:p>
        </p:txBody>
      </p:sp>
      <p:sp>
        <p:nvSpPr>
          <p:cNvPr id="134146" name="Rectangle 2"/>
          <p:cNvSpPr>
            <a:spLocks noGrp="1" noChangeArrowheads="1"/>
          </p:cNvSpPr>
          <p:nvPr>
            <p:ph type="title"/>
          </p:nvPr>
        </p:nvSpPr>
        <p:spPr>
          <a:xfrm>
            <a:off x="179388" y="274638"/>
            <a:ext cx="8857108" cy="1143000"/>
          </a:xfrm>
        </p:spPr>
        <p:txBody>
          <a:bodyPr/>
          <a:lstStyle/>
          <a:p>
            <a:r>
              <a:rPr lang="en-US" b="1" dirty="0" smtClean="0">
                <a:solidFill>
                  <a:schemeClr val="bg2"/>
                </a:solidFill>
              </a:rPr>
              <a:t>VIH et Alimentation de Substitution</a:t>
            </a:r>
            <a:endParaRPr lang="en-US" b="1" dirty="0">
              <a:solidFill>
                <a:schemeClr val="bg2"/>
              </a:solidFill>
            </a:endParaRPr>
          </a:p>
        </p:txBody>
      </p:sp>
      <p:sp>
        <p:nvSpPr>
          <p:cNvPr id="134147" name="Rectangle 3"/>
          <p:cNvSpPr>
            <a:spLocks noGrp="1" noChangeArrowheads="1"/>
          </p:cNvSpPr>
          <p:nvPr>
            <p:ph type="body" idx="1"/>
          </p:nvPr>
        </p:nvSpPr>
        <p:spPr/>
        <p:txBody>
          <a:bodyPr/>
          <a:lstStyle/>
          <a:p>
            <a:pPr marL="0" indent="0">
              <a:buFont typeface="Wingdings" pitchFamily="2" charset="2"/>
              <a:buNone/>
            </a:pPr>
            <a:r>
              <a:rPr lang="fr-FR" dirty="0" smtClean="0">
                <a:latin typeface="Swiss721BT-Light" charset="0"/>
              </a:rPr>
              <a:t>« Lors de la mise en œuvre de programmes d’alimentation de substitution pour les enfants de mères séropositives (ex : lait maternisé), ou de sevrage anticipé de nourrissons allaités, l’utilisation d’un traitement efficace de l’eau est essentiel à la protection de la santé de ces enfants. »</a:t>
            </a:r>
            <a:endParaRPr lang="en-US" dirty="0" smtClean="0">
              <a:latin typeface="Swiss721BT-Light" charset="0"/>
            </a:endParaRPr>
          </a:p>
          <a:p>
            <a:pPr marL="0" indent="0">
              <a:buClrTx/>
              <a:buSzTx/>
              <a:buFontTx/>
              <a:buNone/>
            </a:pPr>
            <a:r>
              <a:rPr lang="en-US" sz="1800" dirty="0"/>
              <a:t>	– </a:t>
            </a:r>
            <a:r>
              <a:rPr lang="en-US" sz="1800" b="1" dirty="0" smtClean="0"/>
              <a:t>OMS </a:t>
            </a:r>
            <a:r>
              <a:rPr lang="en-US" sz="1800" b="1" dirty="0"/>
              <a:t>2008</a:t>
            </a:r>
            <a:r>
              <a:rPr lang="en-US" sz="1800" dirty="0"/>
              <a:t> “Essential prevention and care interventions for adults 	and adolescents living with HIV in resource-limited settings”</a:t>
            </a:r>
            <a:r>
              <a:rPr lang="en-US" sz="2800" dirty="0"/>
              <a:t> </a:t>
            </a:r>
          </a:p>
          <a:p>
            <a:pPr marL="0" indent="0">
              <a:buFont typeface="Wingdings" pitchFamily="2" charset="2"/>
              <a:buNone/>
            </a:pPr>
            <a:endParaRPr lang="en-US" dirty="0">
              <a:latin typeface="Swiss721BT-Light" charset="0"/>
            </a:endParaRPr>
          </a:p>
          <a:p>
            <a:pPr marL="0" indent="0">
              <a:buFont typeface="Wingdings" pitchFamily="2" charset="2"/>
              <a:buNone/>
            </a:pPr>
            <a:endParaRPr lang="en-US" dirty="0">
              <a:latin typeface="Swiss721BT-Light" charset="0"/>
            </a:endParaRPr>
          </a:p>
        </p:txBody>
      </p:sp>
      <p:pic>
        <p:nvPicPr>
          <p:cNvPr id="134148"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34149" name="Text Box 5"/>
          <p:cNvSpPr txBox="1">
            <a:spLocks noChangeArrowheads="1"/>
          </p:cNvSpPr>
          <p:nvPr/>
        </p:nvSpPr>
        <p:spPr bwMode="auto">
          <a:xfrm>
            <a:off x="2362200" y="5562600"/>
            <a:ext cx="632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a:t>(</a:t>
            </a:r>
          </a:p>
        </p:txBody>
      </p:sp>
    </p:spTree>
    <p:extLst>
      <p:ext uri="{BB962C8B-B14F-4D97-AF65-F5344CB8AC3E}">
        <p14:creationId xmlns:p14="http://schemas.microsoft.com/office/powerpoint/2010/main" val="67266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7DB06EF7-0BA8-4A38-A911-23557F2A8875}" type="slidenum">
              <a:rPr lang="en-US"/>
              <a:pPr/>
              <a:t>19</a:t>
            </a:fld>
            <a:endParaRPr lang="en-US"/>
          </a:p>
        </p:txBody>
      </p:sp>
      <p:sp>
        <p:nvSpPr>
          <p:cNvPr id="115714" name="Rectangle 2"/>
          <p:cNvSpPr>
            <a:spLocks noGrp="1" noChangeArrowheads="1"/>
          </p:cNvSpPr>
          <p:nvPr>
            <p:ph type="title"/>
          </p:nvPr>
        </p:nvSpPr>
        <p:spPr/>
        <p:txBody>
          <a:bodyPr/>
          <a:lstStyle/>
          <a:p>
            <a:r>
              <a:rPr lang="en-US" b="1" dirty="0" smtClean="0">
                <a:solidFill>
                  <a:srgbClr val="000066"/>
                </a:solidFill>
              </a:rPr>
              <a:t>Message </a:t>
            </a:r>
            <a:r>
              <a:rPr lang="en-US" b="1" dirty="0" err="1" smtClean="0">
                <a:solidFill>
                  <a:srgbClr val="000066"/>
                </a:solidFill>
              </a:rPr>
              <a:t>Clé</a:t>
            </a:r>
            <a:r>
              <a:rPr lang="en-US" b="1" dirty="0" smtClean="0">
                <a:solidFill>
                  <a:srgbClr val="000066"/>
                </a:solidFill>
              </a:rPr>
              <a:t> 2</a:t>
            </a:r>
            <a:endParaRPr lang="en-US" b="1" dirty="0">
              <a:solidFill>
                <a:srgbClr val="000066"/>
              </a:solidFill>
            </a:endParaRPr>
          </a:p>
        </p:txBody>
      </p:sp>
      <p:sp>
        <p:nvSpPr>
          <p:cNvPr id="115715" name="Rectangle 3"/>
          <p:cNvSpPr>
            <a:spLocks noGrp="1" noChangeArrowheads="1"/>
          </p:cNvSpPr>
          <p:nvPr>
            <p:ph type="body" idx="1"/>
          </p:nvPr>
        </p:nvSpPr>
        <p:spPr/>
        <p:txBody>
          <a:bodyPr/>
          <a:lstStyle/>
          <a:p>
            <a:pPr algn="ctr">
              <a:buFont typeface="Wingdings" pitchFamily="2" charset="2"/>
              <a:buNone/>
            </a:pPr>
            <a:endParaRPr lang="fr-FR" dirty="0" smtClean="0"/>
          </a:p>
          <a:p>
            <a:pPr algn="ctr">
              <a:buFont typeface="Wingdings" pitchFamily="2" charset="2"/>
              <a:buNone/>
            </a:pPr>
            <a:r>
              <a:rPr lang="fr-FR" dirty="0" smtClean="0"/>
              <a:t>   La thérapie Antirétrovirale (ARV) est mieux assimilée si les individus VIH+ utilisent de l’eau non contaminée</a:t>
            </a:r>
            <a:endParaRPr lang="fr-FR" dirty="0"/>
          </a:p>
        </p:txBody>
      </p:sp>
      <p:pic>
        <p:nvPicPr>
          <p:cNvPr id="11571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222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268413"/>
            <a:ext cx="7772400" cy="1470025"/>
          </a:xfrm>
        </p:spPr>
        <p:txBody>
          <a:bodyPr/>
          <a:lstStyle/>
          <a:p>
            <a:r>
              <a:rPr lang="fr-FR" b="1" dirty="0" smtClean="0">
                <a:solidFill>
                  <a:schemeClr val="accent2"/>
                </a:solidFill>
              </a:rPr>
              <a:t>Eau Salubre Pour Les Personnes Vivant avec le VIH/SIDA</a:t>
            </a:r>
            <a:endParaRPr lang="fr-FR" b="1" dirty="0">
              <a:solidFill>
                <a:schemeClr val="accent2"/>
              </a:solidFill>
            </a:endParaRPr>
          </a:p>
        </p:txBody>
      </p:sp>
      <p:pic>
        <p:nvPicPr>
          <p:cNvPr id="2052" name="Picture 4" descr="CAWST Col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53200" y="6248400"/>
            <a:ext cx="2133600" cy="457200"/>
          </a:xfrm>
          <a:prstGeom prst="rect">
            <a:avLst/>
          </a:prstGeom>
        </p:spPr>
        <p:txBody>
          <a:bodyPr/>
          <a:lstStyle/>
          <a:p>
            <a:fld id="{84147A34-FF30-47BA-9DF3-4A402E3AC425}" type="slidenum">
              <a:rPr lang="en-US"/>
              <a:pPr/>
              <a:t>20</a:t>
            </a:fld>
            <a:endParaRPr lang="en-US"/>
          </a:p>
        </p:txBody>
      </p:sp>
      <p:sp>
        <p:nvSpPr>
          <p:cNvPr id="128002" name="Rectangle 2"/>
          <p:cNvSpPr>
            <a:spLocks noGrp="1" noChangeArrowheads="1"/>
          </p:cNvSpPr>
          <p:nvPr>
            <p:ph type="title"/>
          </p:nvPr>
        </p:nvSpPr>
        <p:spPr/>
        <p:txBody>
          <a:bodyPr/>
          <a:lstStyle/>
          <a:p>
            <a:r>
              <a:rPr lang="fr-FR" b="1" dirty="0" smtClean="0">
                <a:solidFill>
                  <a:schemeClr val="bg2"/>
                </a:solidFill>
              </a:rPr>
              <a:t>VIH et Antirétroviraux</a:t>
            </a:r>
            <a:endParaRPr lang="fr-FR" b="1" dirty="0">
              <a:solidFill>
                <a:schemeClr val="bg2"/>
              </a:solidFill>
            </a:endParaRPr>
          </a:p>
        </p:txBody>
      </p:sp>
      <p:sp>
        <p:nvSpPr>
          <p:cNvPr id="128003" name="Rectangle 3"/>
          <p:cNvSpPr>
            <a:spLocks noGrp="1" noChangeArrowheads="1"/>
          </p:cNvSpPr>
          <p:nvPr>
            <p:ph type="body" idx="1"/>
          </p:nvPr>
        </p:nvSpPr>
        <p:spPr/>
        <p:txBody>
          <a:bodyPr/>
          <a:lstStyle/>
          <a:p>
            <a:pPr marL="609600" indent="-609600">
              <a:buFont typeface="Wingdings" pitchFamily="2" charset="2"/>
              <a:buNone/>
            </a:pPr>
            <a:endParaRPr lang="en-US"/>
          </a:p>
          <a:p>
            <a:pPr marL="609600" indent="-609600">
              <a:buFont typeface="Wingdings" pitchFamily="2" charset="2"/>
              <a:buNone/>
            </a:pPr>
            <a:endParaRPr lang="en-US"/>
          </a:p>
          <a:p>
            <a:pPr marL="609600" indent="-609600">
              <a:buFont typeface="Wingdings" pitchFamily="2" charset="2"/>
              <a:buNone/>
            </a:pPr>
            <a:endParaRPr lang="en-US" sz="3600">
              <a:latin typeface="Swiss721BT-Light" charset="0"/>
            </a:endParaRPr>
          </a:p>
        </p:txBody>
      </p:sp>
      <p:pic>
        <p:nvPicPr>
          <p:cNvPr id="12800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28006" name="Text Box 6"/>
          <p:cNvSpPr txBox="1">
            <a:spLocks noChangeArrowheads="1"/>
          </p:cNvSpPr>
          <p:nvPr/>
        </p:nvSpPr>
        <p:spPr bwMode="auto">
          <a:xfrm>
            <a:off x="374080" y="1412776"/>
            <a:ext cx="8280919" cy="472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Clr>
                <a:schemeClr val="bg2"/>
              </a:buClr>
              <a:buSzPct val="75000"/>
              <a:buFontTx/>
              <a:buChar char="•"/>
            </a:pPr>
            <a:r>
              <a:rPr lang="en-US" sz="3200" dirty="0"/>
              <a:t>   </a:t>
            </a:r>
            <a:r>
              <a:rPr lang="fr-FR" sz="3200" dirty="0" smtClean="0"/>
              <a:t>Les médicaments antirétroviraux (ARV) inhibent la réplication du VIH, augmentent les niveaux de CD4, et diminuent les taux de maladies opportunistes.</a:t>
            </a:r>
          </a:p>
          <a:p>
            <a:pPr eaLnBrk="1" hangingPunct="1">
              <a:spcBef>
                <a:spcPct val="20000"/>
              </a:spcBef>
              <a:buClr>
                <a:schemeClr val="bg2"/>
              </a:buClr>
              <a:buSzPct val="75000"/>
              <a:buFontTx/>
              <a:buChar char="•"/>
            </a:pPr>
            <a:endParaRPr lang="fr-FR" sz="3200" dirty="0" smtClean="0"/>
          </a:p>
          <a:p>
            <a:pPr eaLnBrk="1" hangingPunct="1">
              <a:spcBef>
                <a:spcPct val="20000"/>
              </a:spcBef>
              <a:buClr>
                <a:schemeClr val="bg2"/>
              </a:buClr>
              <a:buSzPct val="75000"/>
              <a:buFontTx/>
              <a:buChar char="•"/>
            </a:pPr>
            <a:r>
              <a:rPr lang="fr-FR" sz="3200" dirty="0" smtClean="0"/>
              <a:t>  Les médicaments antirétroviraux (ARV) sont mieux assimilés si les patients utilisent de l’eau de boisson propre et non contaminée.</a:t>
            </a:r>
            <a:endParaRPr lang="fr-FR" sz="3200" dirty="0"/>
          </a:p>
        </p:txBody>
      </p:sp>
    </p:spTree>
    <p:extLst>
      <p:ext uri="{BB962C8B-B14F-4D97-AF65-F5344CB8AC3E}">
        <p14:creationId xmlns:p14="http://schemas.microsoft.com/office/powerpoint/2010/main" val="3297186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1457" y="0"/>
            <a:ext cx="8229600" cy="706090"/>
          </a:xfrm>
        </p:spPr>
        <p:txBody>
          <a:bodyPr/>
          <a:lstStyle/>
          <a:p>
            <a:r>
              <a:rPr lang="en-US" b="1" dirty="0" smtClean="0">
                <a:solidFill>
                  <a:schemeClr val="accent2"/>
                </a:solidFill>
              </a:rPr>
              <a:t>% de PVVIH </a:t>
            </a:r>
            <a:r>
              <a:rPr lang="en-US" b="1" dirty="0" err="1" smtClean="0">
                <a:solidFill>
                  <a:schemeClr val="accent2"/>
                </a:solidFill>
              </a:rPr>
              <a:t>sur</a:t>
            </a:r>
            <a:r>
              <a:rPr lang="en-US" b="1" dirty="0" smtClean="0">
                <a:solidFill>
                  <a:schemeClr val="accent2"/>
                </a:solidFill>
              </a:rPr>
              <a:t> ARV</a:t>
            </a:r>
            <a:endParaRPr lang="en-US" b="1" dirty="0">
              <a:solidFill>
                <a:schemeClr val="accent2"/>
              </a:solidFill>
            </a:endParaRPr>
          </a:p>
        </p:txBody>
      </p:sp>
      <p:pic>
        <p:nvPicPr>
          <p:cNvPr id="307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4" y="764704"/>
            <a:ext cx="859182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4294967295"/>
          </p:nvPr>
        </p:nvSpPr>
        <p:spPr>
          <a:xfrm>
            <a:off x="6553200" y="6248400"/>
            <a:ext cx="2133600" cy="457200"/>
          </a:xfrm>
          <a:prstGeom prst="rect">
            <a:avLst/>
          </a:prstGeom>
        </p:spPr>
        <p:txBody>
          <a:bodyPr/>
          <a:lstStyle/>
          <a:p>
            <a:fld id="{ADBF2EB5-C625-48FE-A026-95AFB4813D4B}" type="slidenum">
              <a:rPr lang="en-US"/>
              <a:pPr/>
              <a:t>22</a:t>
            </a:fld>
            <a:endParaRPr lang="en-US"/>
          </a:p>
        </p:txBody>
      </p:sp>
      <p:sp>
        <p:nvSpPr>
          <p:cNvPr id="81922" name="Rectangle 2"/>
          <p:cNvSpPr>
            <a:spLocks noGrp="1" noChangeArrowheads="1"/>
          </p:cNvSpPr>
          <p:nvPr>
            <p:ph type="title"/>
          </p:nvPr>
        </p:nvSpPr>
        <p:spPr/>
        <p:txBody>
          <a:bodyPr/>
          <a:lstStyle/>
          <a:p>
            <a:r>
              <a:rPr lang="fr-FR" b="1" dirty="0" smtClean="0">
                <a:solidFill>
                  <a:schemeClr val="bg2"/>
                </a:solidFill>
              </a:rPr>
              <a:t>Diarrhée et Absorption des ARV</a:t>
            </a:r>
            <a:endParaRPr lang="fr-FR" b="1" dirty="0">
              <a:solidFill>
                <a:schemeClr val="bg2"/>
              </a:solidFill>
            </a:endParaRPr>
          </a:p>
        </p:txBody>
      </p:sp>
      <p:sp>
        <p:nvSpPr>
          <p:cNvPr id="81923" name="Rectangle 3"/>
          <p:cNvSpPr>
            <a:spLocks noGrp="1" noChangeArrowheads="1"/>
          </p:cNvSpPr>
          <p:nvPr>
            <p:ph type="body" idx="1"/>
          </p:nvPr>
        </p:nvSpPr>
        <p:spPr/>
        <p:txBody>
          <a:bodyPr/>
          <a:lstStyle/>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p:txBody>
      </p:sp>
      <p:sp>
        <p:nvSpPr>
          <p:cNvPr id="81925" name="Text Box 5"/>
          <p:cNvSpPr txBox="1">
            <a:spLocks noChangeArrowheads="1"/>
          </p:cNvSpPr>
          <p:nvPr/>
        </p:nvSpPr>
        <p:spPr bwMode="auto">
          <a:xfrm>
            <a:off x="2971800" y="5867400"/>
            <a:ext cx="5715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pPr>
            <a:r>
              <a:rPr lang="en-US" sz="1600"/>
              <a:t>(Brantley et al., 2003. British Journal of Infectious Diseases</a:t>
            </a:r>
          </a:p>
        </p:txBody>
      </p:sp>
      <p:sp>
        <p:nvSpPr>
          <p:cNvPr id="81926" name="Rectangle 6"/>
          <p:cNvSpPr>
            <a:spLocks noChangeArrowheads="1"/>
          </p:cNvSpPr>
          <p:nvPr/>
        </p:nvSpPr>
        <p:spPr bwMode="auto">
          <a:xfrm>
            <a:off x="5410200" y="50292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9" name="Rectangle 9"/>
          <p:cNvSpPr>
            <a:spLocks noChangeArrowheads="1"/>
          </p:cNvSpPr>
          <p:nvPr/>
        </p:nvSpPr>
        <p:spPr bwMode="auto">
          <a:xfrm>
            <a:off x="5562600" y="51816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0" name="Rectangle 10"/>
          <p:cNvSpPr>
            <a:spLocks noChangeArrowheads="1"/>
          </p:cNvSpPr>
          <p:nvPr/>
        </p:nvSpPr>
        <p:spPr bwMode="auto">
          <a:xfrm>
            <a:off x="3657600" y="1828800"/>
            <a:ext cx="1371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1933" name="Picture 13"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501874"/>
            <a:ext cx="842962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328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E477B78C-A25D-4A63-BA89-E6FFFCF67EB4}" type="slidenum">
              <a:rPr lang="en-US"/>
              <a:pPr/>
              <a:t>23</a:t>
            </a:fld>
            <a:endParaRPr lang="en-US"/>
          </a:p>
        </p:txBody>
      </p:sp>
      <p:sp>
        <p:nvSpPr>
          <p:cNvPr id="30722" name="Rectangle 2"/>
          <p:cNvSpPr>
            <a:spLocks noGrp="1" noChangeArrowheads="1"/>
          </p:cNvSpPr>
          <p:nvPr>
            <p:ph type="title"/>
          </p:nvPr>
        </p:nvSpPr>
        <p:spPr/>
        <p:txBody>
          <a:bodyPr/>
          <a:lstStyle/>
          <a:p>
            <a:r>
              <a:rPr lang="en-US" b="1" dirty="0" smtClean="0">
                <a:solidFill>
                  <a:schemeClr val="bg2"/>
                </a:solidFill>
              </a:rPr>
              <a:t>Eau Potable &amp; ARV</a:t>
            </a:r>
            <a:r>
              <a:rPr lang="en-US" dirty="0" smtClean="0"/>
              <a:t> </a:t>
            </a:r>
            <a:endParaRPr lang="en-US" dirty="0"/>
          </a:p>
        </p:txBody>
      </p:sp>
      <p:sp>
        <p:nvSpPr>
          <p:cNvPr id="30723" name="Rectangle 3"/>
          <p:cNvSpPr>
            <a:spLocks noGrp="1" noChangeArrowheads="1"/>
          </p:cNvSpPr>
          <p:nvPr>
            <p:ph type="body" idx="1"/>
          </p:nvPr>
        </p:nvSpPr>
        <p:spPr>
          <a:xfrm>
            <a:off x="440184" y="1196752"/>
            <a:ext cx="8229600" cy="5161186"/>
          </a:xfrm>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itchFamily="2" charset="2"/>
              <a:buNone/>
            </a:pPr>
            <a:r>
              <a:rPr lang="fr-FR" dirty="0" smtClean="0">
                <a:latin typeface="Swiss721BT-Light" charset="0"/>
              </a:rPr>
              <a:t>« Pour mettre en œuvre des programmes de traitement pour les personnes séropositives </a:t>
            </a:r>
            <a:r>
              <a:rPr lang="fr-FR" dirty="0" smtClean="0"/>
              <a:t>—pour fournir une ART, de la </a:t>
            </a:r>
            <a:r>
              <a:rPr lang="fr-FR" dirty="0" err="1" smtClean="0"/>
              <a:t>co-trimoxazole</a:t>
            </a:r>
            <a:r>
              <a:rPr lang="fr-FR" dirty="0" smtClean="0"/>
              <a:t> et des médicaments pour la tuberculose, par exemple—</a:t>
            </a:r>
            <a:r>
              <a:rPr lang="fr-FR" dirty="0" smtClean="0">
                <a:latin typeface="Swiss721BT-Light" charset="0"/>
              </a:rPr>
              <a:t>, </a:t>
            </a:r>
            <a:r>
              <a:rPr lang="fr-FR" b="1" dirty="0" smtClean="0">
                <a:latin typeface="Swiss721BT-Light" charset="0"/>
              </a:rPr>
              <a:t>un accès à une eau potable est essentiel, car elle permet aux patients de prendre leurs médicaments et d’éviter les maladies diarrhéiques qui limitent leur absorption.</a:t>
            </a:r>
            <a:r>
              <a:rPr lang="fr-FR" dirty="0" smtClean="0">
                <a:latin typeface="Swiss721BT-Light" charset="0"/>
              </a:rPr>
              <a:t> »</a:t>
            </a:r>
          </a:p>
          <a:p>
            <a:pPr>
              <a:lnSpc>
                <a:spcPct val="90000"/>
              </a:lnSpc>
              <a:buFont typeface="Wingdings" pitchFamily="2" charset="2"/>
              <a:buNone/>
            </a:pPr>
            <a:endParaRPr lang="en-US" sz="2800" dirty="0"/>
          </a:p>
        </p:txBody>
      </p:sp>
      <p:pic>
        <p:nvPicPr>
          <p:cNvPr id="30725"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2286000" y="5661248"/>
            <a:ext cx="64008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dirty="0" smtClean="0"/>
              <a:t>(OMS, </a:t>
            </a:r>
            <a:r>
              <a:rPr lang="en-US" sz="1600" dirty="0"/>
              <a:t>2008. Essential Prevention and Care Interventions for Adults and Adolescents Living with HIV in Resource-limited Settings)</a:t>
            </a:r>
          </a:p>
          <a:p>
            <a:pPr eaLnBrk="1" hangingPunct="1">
              <a:spcBef>
                <a:spcPct val="50000"/>
              </a:spcBef>
            </a:pPr>
            <a:endParaRPr lang="en-US" sz="1600" dirty="0"/>
          </a:p>
        </p:txBody>
      </p:sp>
    </p:spTree>
    <p:extLst>
      <p:ext uri="{BB962C8B-B14F-4D97-AF65-F5344CB8AC3E}">
        <p14:creationId xmlns:p14="http://schemas.microsoft.com/office/powerpoint/2010/main" val="55650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E657A4BE-F29D-43A5-991F-2A9EC7CD0A0D}" type="slidenum">
              <a:rPr lang="en-US"/>
              <a:pPr/>
              <a:t>24</a:t>
            </a:fld>
            <a:endParaRPr lang="en-US"/>
          </a:p>
        </p:txBody>
      </p:sp>
      <p:sp>
        <p:nvSpPr>
          <p:cNvPr id="30722" name="Rectangle 2"/>
          <p:cNvSpPr>
            <a:spLocks noGrp="1" noChangeArrowheads="1"/>
          </p:cNvSpPr>
          <p:nvPr>
            <p:ph type="title"/>
          </p:nvPr>
        </p:nvSpPr>
        <p:spPr/>
        <p:txBody>
          <a:bodyPr/>
          <a:lstStyle/>
          <a:p>
            <a:r>
              <a:rPr lang="fr-FR" b="1" dirty="0" smtClean="0">
                <a:solidFill>
                  <a:srgbClr val="000066"/>
                </a:solidFill>
              </a:rPr>
              <a:t>Eau Potable &amp; ARV</a:t>
            </a:r>
            <a:r>
              <a:rPr lang="fr-FR" dirty="0" smtClean="0"/>
              <a:t>  </a:t>
            </a:r>
            <a:endParaRPr lang="fr-FR" dirty="0"/>
          </a:p>
        </p:txBody>
      </p:sp>
      <p:sp>
        <p:nvSpPr>
          <p:cNvPr id="30723" name="Rectangle 3"/>
          <p:cNvSpPr>
            <a:spLocks noGrp="1" noChangeArrowheads="1"/>
          </p:cNvSpPr>
          <p:nvPr>
            <p:ph type="body" idx="1"/>
          </p:nvPr>
        </p:nvSpPr>
        <p:spPr>
          <a:xfrm>
            <a:off x="431304" y="1412776"/>
            <a:ext cx="8229600" cy="3672408"/>
          </a:xfrm>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itchFamily="2" charset="2"/>
              <a:buNone/>
            </a:pPr>
            <a:r>
              <a:rPr lang="en-US" dirty="0">
                <a:latin typeface="Swiss721BT-Light" charset="0"/>
              </a:rPr>
              <a:t> </a:t>
            </a:r>
            <a:r>
              <a:rPr lang="fr-FR" dirty="0" smtClean="0">
                <a:latin typeface="Swiss721BT-Light" charset="0"/>
              </a:rPr>
              <a:t>« Pour </a:t>
            </a:r>
            <a:r>
              <a:rPr lang="fr-FR" dirty="0">
                <a:latin typeface="Swiss721BT-Light" charset="0"/>
              </a:rPr>
              <a:t>mettre en œuvre des programmes de traitement pour les personnes </a:t>
            </a:r>
            <a:r>
              <a:rPr lang="fr-FR" dirty="0" smtClean="0">
                <a:latin typeface="Swiss721BT-Light" charset="0"/>
              </a:rPr>
              <a:t>séropositives… </a:t>
            </a:r>
            <a:r>
              <a:rPr lang="fr-FR" b="1" u="sng" dirty="0" smtClean="0">
                <a:latin typeface="Swiss721BT-Light" charset="0"/>
              </a:rPr>
              <a:t>un accès à une eau potable est essentiel </a:t>
            </a:r>
            <a:r>
              <a:rPr lang="fr-FR" dirty="0">
                <a:latin typeface="Swiss721BT-Light" charset="0"/>
              </a:rPr>
              <a:t>car elle permet aux patients de prendre leurs médicaments et d’éviter les maladies diarrhéiques qui limitent leur absorption</a:t>
            </a:r>
            <a:r>
              <a:rPr lang="fr-FR" dirty="0" smtClean="0">
                <a:latin typeface="Swiss721BT-Light" charset="0"/>
              </a:rPr>
              <a:t>. »</a:t>
            </a:r>
            <a:endParaRPr lang="en-US" dirty="0"/>
          </a:p>
        </p:txBody>
      </p:sp>
      <p:pic>
        <p:nvPicPr>
          <p:cNvPr id="30725"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2286000" y="4725144"/>
            <a:ext cx="64008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dirty="0" smtClean="0"/>
              <a:t>(</a:t>
            </a:r>
            <a:r>
              <a:rPr lang="en-US" sz="2000" b="1" dirty="0" smtClean="0"/>
              <a:t>OMS,</a:t>
            </a:r>
            <a:r>
              <a:rPr lang="en-US" sz="1600" dirty="0" smtClean="0"/>
              <a:t> </a:t>
            </a:r>
            <a:r>
              <a:rPr lang="en-US" sz="1600" dirty="0"/>
              <a:t>2008. Essential Prevention and Care Interventions for Adults and Adolescents Living with HIV in Resource-limited Settings)</a:t>
            </a:r>
          </a:p>
          <a:p>
            <a:pPr eaLnBrk="1" hangingPunct="1">
              <a:spcBef>
                <a:spcPct val="50000"/>
              </a:spcBef>
            </a:pPr>
            <a:endParaRPr lang="en-US" sz="1600" dirty="0"/>
          </a:p>
        </p:txBody>
      </p:sp>
    </p:spTree>
    <p:extLst>
      <p:ext uri="{BB962C8B-B14F-4D97-AF65-F5344CB8AC3E}">
        <p14:creationId xmlns:p14="http://schemas.microsoft.com/office/powerpoint/2010/main" val="3036005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C3E09F9B-734C-42AF-A5AC-25F5D0DCD336}" type="slidenum">
              <a:rPr lang="en-US"/>
              <a:pPr/>
              <a:t>25</a:t>
            </a:fld>
            <a:endParaRPr lang="en-US"/>
          </a:p>
        </p:txBody>
      </p:sp>
      <p:sp>
        <p:nvSpPr>
          <p:cNvPr id="116738" name="Rectangle 2"/>
          <p:cNvSpPr>
            <a:spLocks noGrp="1" noChangeArrowheads="1"/>
          </p:cNvSpPr>
          <p:nvPr>
            <p:ph type="title"/>
          </p:nvPr>
        </p:nvSpPr>
        <p:spPr/>
        <p:txBody>
          <a:bodyPr/>
          <a:lstStyle/>
          <a:p>
            <a:r>
              <a:rPr lang="fr-FR" b="1" dirty="0" smtClean="0">
                <a:solidFill>
                  <a:srgbClr val="000066"/>
                </a:solidFill>
              </a:rPr>
              <a:t>Message Clé 2</a:t>
            </a:r>
            <a:endParaRPr lang="fr-FR" b="1" dirty="0">
              <a:solidFill>
                <a:srgbClr val="000066"/>
              </a:solidFill>
            </a:endParaRPr>
          </a:p>
        </p:txBody>
      </p:sp>
      <p:sp>
        <p:nvSpPr>
          <p:cNvPr id="116739" name="Rectangle 3"/>
          <p:cNvSpPr>
            <a:spLocks noGrp="1" noChangeArrowheads="1"/>
          </p:cNvSpPr>
          <p:nvPr>
            <p:ph type="body" idx="1"/>
          </p:nvPr>
        </p:nvSpPr>
        <p:spPr/>
        <p:txBody>
          <a:bodyPr/>
          <a:lstStyle/>
          <a:p>
            <a:pPr algn="ctr"/>
            <a:r>
              <a:rPr lang="fr-FR" dirty="0" smtClean="0"/>
              <a:t>La thérapie antirétrovirale (ARV) est mieux assimilée si les patients utilisent de l’eau de boisson non contaminée</a:t>
            </a:r>
          </a:p>
          <a:p>
            <a:endParaRPr lang="fr-FR" dirty="0" smtClean="0"/>
          </a:p>
          <a:p>
            <a:pPr algn="ctr"/>
            <a:r>
              <a:rPr lang="fr-FR" dirty="0" smtClean="0"/>
              <a:t>Des questions?</a:t>
            </a:r>
            <a:endParaRPr lang="fr-FR" dirty="0"/>
          </a:p>
        </p:txBody>
      </p:sp>
      <p:pic>
        <p:nvPicPr>
          <p:cNvPr id="116740"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4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049275AE-870A-476C-B9B1-B495BD373810}" type="slidenum">
              <a:rPr lang="en-US"/>
              <a:pPr/>
              <a:t>26</a:t>
            </a:fld>
            <a:endParaRPr lang="en-US"/>
          </a:p>
        </p:txBody>
      </p:sp>
      <p:sp>
        <p:nvSpPr>
          <p:cNvPr id="117762" name="Rectangle 2"/>
          <p:cNvSpPr>
            <a:spLocks noGrp="1" noChangeArrowheads="1"/>
          </p:cNvSpPr>
          <p:nvPr>
            <p:ph type="title"/>
          </p:nvPr>
        </p:nvSpPr>
        <p:spPr/>
        <p:txBody>
          <a:bodyPr/>
          <a:lstStyle/>
          <a:p>
            <a:r>
              <a:rPr lang="fr-FR" b="1" dirty="0">
                <a:solidFill>
                  <a:srgbClr val="000066"/>
                </a:solidFill>
              </a:rPr>
              <a:t>Message Clé </a:t>
            </a:r>
            <a:r>
              <a:rPr lang="fr-FR" b="1" dirty="0" smtClean="0">
                <a:solidFill>
                  <a:srgbClr val="000066"/>
                </a:solidFill>
              </a:rPr>
              <a:t>3</a:t>
            </a:r>
            <a:endParaRPr lang="en-US" b="1" dirty="0">
              <a:solidFill>
                <a:srgbClr val="000066"/>
              </a:solidFill>
            </a:endParaRPr>
          </a:p>
        </p:txBody>
      </p:sp>
      <p:sp>
        <p:nvSpPr>
          <p:cNvPr id="117763" name="Rectangle 3"/>
          <p:cNvSpPr>
            <a:spLocks noGrp="1" noChangeArrowheads="1"/>
          </p:cNvSpPr>
          <p:nvPr>
            <p:ph type="body" idx="1"/>
          </p:nvPr>
        </p:nvSpPr>
        <p:spPr/>
        <p:txBody>
          <a:bodyPr/>
          <a:lstStyle/>
          <a:p>
            <a:pPr marL="609600" indent="-609600">
              <a:buFontTx/>
              <a:buNone/>
            </a:pPr>
            <a:endParaRPr lang="fr-FR" dirty="0" smtClean="0"/>
          </a:p>
          <a:p>
            <a:pPr marL="609600" indent="-609600" algn="ctr">
              <a:buFontTx/>
              <a:buNone/>
            </a:pPr>
            <a:r>
              <a:rPr lang="fr-FR" dirty="0" smtClean="0"/>
              <a:t>     Les mères séropositives qui décident de ne pas allaiter ont besoin </a:t>
            </a:r>
            <a:r>
              <a:rPr lang="fr-FR" u="sng" dirty="0" smtClean="0"/>
              <a:t>d’eau potable</a:t>
            </a:r>
            <a:r>
              <a:rPr lang="fr-FR" dirty="0" smtClean="0"/>
              <a:t> pour préparer du lait maternisé.</a:t>
            </a:r>
            <a:endParaRPr lang="fr-FR" dirty="0"/>
          </a:p>
        </p:txBody>
      </p:sp>
      <p:pic>
        <p:nvPicPr>
          <p:cNvPr id="11776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3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lide Number Placeholder 3"/>
          <p:cNvSpPr>
            <a:spLocks noGrp="1"/>
          </p:cNvSpPr>
          <p:nvPr>
            <p:ph type="sldNum" sz="quarter" idx="11"/>
          </p:nvPr>
        </p:nvSpPr>
        <p:spPr/>
        <p:txBody>
          <a:bodyPr/>
          <a:lstStyle/>
          <a:p>
            <a:fld id="{CC576A28-C769-4120-A9CD-D579105CDB03}" type="slidenum">
              <a:rPr lang="en-US"/>
              <a:pPr/>
              <a:t>27</a:t>
            </a:fld>
            <a:endParaRPr lang="en-US"/>
          </a:p>
        </p:txBody>
      </p:sp>
      <p:sp>
        <p:nvSpPr>
          <p:cNvPr id="144386" name="Rectangle 2"/>
          <p:cNvSpPr>
            <a:spLocks noGrp="1" noChangeArrowheads="1"/>
          </p:cNvSpPr>
          <p:nvPr>
            <p:ph type="title"/>
          </p:nvPr>
        </p:nvSpPr>
        <p:spPr/>
        <p:txBody>
          <a:bodyPr/>
          <a:lstStyle/>
          <a:p>
            <a:r>
              <a:rPr lang="fr-FR" sz="4000" b="1" dirty="0" smtClean="0">
                <a:solidFill>
                  <a:schemeClr val="bg2"/>
                </a:solidFill>
              </a:rPr>
              <a:t>Pourcentage de Femmes Adultes Séropositives</a:t>
            </a:r>
            <a:endParaRPr lang="fr-FR" sz="4000" b="1" dirty="0">
              <a:solidFill>
                <a:schemeClr val="bg2"/>
              </a:solidFill>
            </a:endParaRPr>
          </a:p>
        </p:txBody>
      </p:sp>
      <p:pic>
        <p:nvPicPr>
          <p:cNvPr id="144387" name="Picture 3"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44389" name="Text Box 5"/>
          <p:cNvSpPr txBox="1">
            <a:spLocks noChangeArrowheads="1"/>
          </p:cNvSpPr>
          <p:nvPr/>
        </p:nvSpPr>
        <p:spPr bwMode="auto">
          <a:xfrm>
            <a:off x="925513" y="6599238"/>
            <a:ext cx="1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sz="800"/>
          </a:p>
        </p:txBody>
      </p:sp>
      <p:grpSp>
        <p:nvGrpSpPr>
          <p:cNvPr id="144390" name="Group 6"/>
          <p:cNvGrpSpPr>
            <a:grpSpLocks/>
          </p:cNvGrpSpPr>
          <p:nvPr/>
        </p:nvGrpSpPr>
        <p:grpSpPr bwMode="auto">
          <a:xfrm>
            <a:off x="139227" y="2324100"/>
            <a:ext cx="8820152" cy="3787775"/>
            <a:chOff x="204" y="1220"/>
            <a:chExt cx="5556" cy="2386"/>
          </a:xfrm>
        </p:grpSpPr>
        <p:sp>
          <p:nvSpPr>
            <p:cNvPr id="144392" name="Rectangle 8"/>
            <p:cNvSpPr>
              <a:spLocks noChangeArrowheads="1"/>
            </p:cNvSpPr>
            <p:nvPr/>
          </p:nvSpPr>
          <p:spPr bwMode="auto">
            <a:xfrm>
              <a:off x="4203" y="1220"/>
              <a:ext cx="1557" cy="1974"/>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3" name="Line 9"/>
            <p:cNvSpPr>
              <a:spLocks noChangeShapeType="1"/>
            </p:cNvSpPr>
            <p:nvPr/>
          </p:nvSpPr>
          <p:spPr bwMode="auto">
            <a:xfrm>
              <a:off x="845" y="2730"/>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4" name="Line 10"/>
            <p:cNvSpPr>
              <a:spLocks noChangeShapeType="1"/>
            </p:cNvSpPr>
            <p:nvPr/>
          </p:nvSpPr>
          <p:spPr bwMode="auto">
            <a:xfrm>
              <a:off x="845" y="2487"/>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5" name="Line 11"/>
            <p:cNvSpPr>
              <a:spLocks noChangeShapeType="1"/>
            </p:cNvSpPr>
            <p:nvPr/>
          </p:nvSpPr>
          <p:spPr bwMode="auto">
            <a:xfrm>
              <a:off x="845" y="2252"/>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6" name="Line 12"/>
            <p:cNvSpPr>
              <a:spLocks noChangeShapeType="1"/>
            </p:cNvSpPr>
            <p:nvPr/>
          </p:nvSpPr>
          <p:spPr bwMode="auto">
            <a:xfrm>
              <a:off x="845" y="2017"/>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7" name="Line 13"/>
            <p:cNvSpPr>
              <a:spLocks noChangeShapeType="1"/>
            </p:cNvSpPr>
            <p:nvPr/>
          </p:nvSpPr>
          <p:spPr bwMode="auto">
            <a:xfrm>
              <a:off x="845" y="1782"/>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8" name="Line 14"/>
            <p:cNvSpPr>
              <a:spLocks noChangeShapeType="1"/>
            </p:cNvSpPr>
            <p:nvPr/>
          </p:nvSpPr>
          <p:spPr bwMode="auto">
            <a:xfrm>
              <a:off x="845" y="1539"/>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9" name="Line 15"/>
            <p:cNvSpPr>
              <a:spLocks noChangeShapeType="1"/>
            </p:cNvSpPr>
            <p:nvPr/>
          </p:nvSpPr>
          <p:spPr bwMode="auto">
            <a:xfrm>
              <a:off x="845" y="1304"/>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0" name="Line 16"/>
            <p:cNvSpPr>
              <a:spLocks noChangeShapeType="1"/>
            </p:cNvSpPr>
            <p:nvPr/>
          </p:nvSpPr>
          <p:spPr bwMode="auto">
            <a:xfrm>
              <a:off x="845" y="1304"/>
              <a:ext cx="0" cy="16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1" name="Line 17"/>
            <p:cNvSpPr>
              <a:spLocks noChangeShapeType="1"/>
            </p:cNvSpPr>
            <p:nvPr/>
          </p:nvSpPr>
          <p:spPr bwMode="auto">
            <a:xfrm>
              <a:off x="845" y="2965"/>
              <a:ext cx="326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2" name="Line 18"/>
            <p:cNvSpPr>
              <a:spLocks noChangeShapeType="1"/>
            </p:cNvSpPr>
            <p:nvPr/>
          </p:nvSpPr>
          <p:spPr bwMode="auto">
            <a:xfrm flipV="1">
              <a:off x="84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3" name="Line 19"/>
            <p:cNvSpPr>
              <a:spLocks noChangeShapeType="1"/>
            </p:cNvSpPr>
            <p:nvPr/>
          </p:nvSpPr>
          <p:spPr bwMode="auto">
            <a:xfrm flipV="1">
              <a:off x="1024"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4" name="Line 20"/>
            <p:cNvSpPr>
              <a:spLocks noChangeShapeType="1"/>
            </p:cNvSpPr>
            <p:nvPr/>
          </p:nvSpPr>
          <p:spPr bwMode="auto">
            <a:xfrm flipV="1">
              <a:off x="120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5" name="Line 21"/>
            <p:cNvSpPr>
              <a:spLocks noChangeShapeType="1"/>
            </p:cNvSpPr>
            <p:nvPr/>
          </p:nvSpPr>
          <p:spPr bwMode="auto">
            <a:xfrm flipV="1">
              <a:off x="1391"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6" name="Line 22"/>
            <p:cNvSpPr>
              <a:spLocks noChangeShapeType="1"/>
            </p:cNvSpPr>
            <p:nvPr/>
          </p:nvSpPr>
          <p:spPr bwMode="auto">
            <a:xfrm flipV="1">
              <a:off x="1572"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7" name="Line 23"/>
            <p:cNvSpPr>
              <a:spLocks noChangeShapeType="1"/>
            </p:cNvSpPr>
            <p:nvPr/>
          </p:nvSpPr>
          <p:spPr bwMode="auto">
            <a:xfrm flipV="1">
              <a:off x="1751"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8" name="Line 24"/>
            <p:cNvSpPr>
              <a:spLocks noChangeShapeType="1"/>
            </p:cNvSpPr>
            <p:nvPr/>
          </p:nvSpPr>
          <p:spPr bwMode="auto">
            <a:xfrm flipV="1">
              <a:off x="1932"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9" name="Line 25"/>
            <p:cNvSpPr>
              <a:spLocks noChangeShapeType="1"/>
            </p:cNvSpPr>
            <p:nvPr/>
          </p:nvSpPr>
          <p:spPr bwMode="auto">
            <a:xfrm flipV="1">
              <a:off x="2111"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0" name="Line 26"/>
            <p:cNvSpPr>
              <a:spLocks noChangeShapeType="1"/>
            </p:cNvSpPr>
            <p:nvPr/>
          </p:nvSpPr>
          <p:spPr bwMode="auto">
            <a:xfrm flipV="1">
              <a:off x="2292"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1" name="Line 27"/>
            <p:cNvSpPr>
              <a:spLocks noChangeShapeType="1"/>
            </p:cNvSpPr>
            <p:nvPr/>
          </p:nvSpPr>
          <p:spPr bwMode="auto">
            <a:xfrm flipV="1">
              <a:off x="2478"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2" name="Line 28"/>
            <p:cNvSpPr>
              <a:spLocks noChangeShapeType="1"/>
            </p:cNvSpPr>
            <p:nvPr/>
          </p:nvSpPr>
          <p:spPr bwMode="auto">
            <a:xfrm flipV="1">
              <a:off x="2659"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3" name="Line 29"/>
            <p:cNvSpPr>
              <a:spLocks noChangeShapeType="1"/>
            </p:cNvSpPr>
            <p:nvPr/>
          </p:nvSpPr>
          <p:spPr bwMode="auto">
            <a:xfrm flipV="1">
              <a:off x="2838"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4" name="Line 30"/>
            <p:cNvSpPr>
              <a:spLocks noChangeShapeType="1"/>
            </p:cNvSpPr>
            <p:nvPr/>
          </p:nvSpPr>
          <p:spPr bwMode="auto">
            <a:xfrm flipV="1">
              <a:off x="3019"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5" name="Line 31"/>
            <p:cNvSpPr>
              <a:spLocks noChangeShapeType="1"/>
            </p:cNvSpPr>
            <p:nvPr/>
          </p:nvSpPr>
          <p:spPr bwMode="auto">
            <a:xfrm flipV="1">
              <a:off x="3198"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6" name="Line 32"/>
            <p:cNvSpPr>
              <a:spLocks noChangeShapeType="1"/>
            </p:cNvSpPr>
            <p:nvPr/>
          </p:nvSpPr>
          <p:spPr bwMode="auto">
            <a:xfrm flipV="1">
              <a:off x="3379"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7" name="Line 33"/>
            <p:cNvSpPr>
              <a:spLocks noChangeShapeType="1"/>
            </p:cNvSpPr>
            <p:nvPr/>
          </p:nvSpPr>
          <p:spPr bwMode="auto">
            <a:xfrm flipV="1">
              <a:off x="356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8" name="Line 34"/>
            <p:cNvSpPr>
              <a:spLocks noChangeShapeType="1"/>
            </p:cNvSpPr>
            <p:nvPr/>
          </p:nvSpPr>
          <p:spPr bwMode="auto">
            <a:xfrm flipV="1">
              <a:off x="3746"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9" name="Line 35"/>
            <p:cNvSpPr>
              <a:spLocks noChangeShapeType="1"/>
            </p:cNvSpPr>
            <p:nvPr/>
          </p:nvSpPr>
          <p:spPr bwMode="auto">
            <a:xfrm flipV="1">
              <a:off x="392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20" name="Line 36"/>
            <p:cNvSpPr>
              <a:spLocks noChangeShapeType="1"/>
            </p:cNvSpPr>
            <p:nvPr/>
          </p:nvSpPr>
          <p:spPr bwMode="auto">
            <a:xfrm flipV="1">
              <a:off x="4106"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21" name="Freeform 37"/>
            <p:cNvSpPr>
              <a:spLocks/>
            </p:cNvSpPr>
            <p:nvPr/>
          </p:nvSpPr>
          <p:spPr bwMode="auto">
            <a:xfrm>
              <a:off x="938" y="1515"/>
              <a:ext cx="3074" cy="170"/>
            </a:xfrm>
            <a:custGeom>
              <a:avLst/>
              <a:gdLst>
                <a:gd name="T0" fmla="*/ 0 w 427"/>
                <a:gd name="T1" fmla="*/ 21 h 21"/>
                <a:gd name="T2" fmla="*/ 25 w 427"/>
                <a:gd name="T3" fmla="*/ 19 h 21"/>
                <a:gd name="T4" fmla="*/ 50 w 427"/>
                <a:gd name="T5" fmla="*/ 16 h 21"/>
                <a:gd name="T6" fmla="*/ 75 w 427"/>
                <a:gd name="T7" fmla="*/ 14 h 21"/>
                <a:gd name="T8" fmla="*/ 100 w 427"/>
                <a:gd name="T9" fmla="*/ 12 h 21"/>
                <a:gd name="T10" fmla="*/ 125 w 427"/>
                <a:gd name="T11" fmla="*/ 10 h 21"/>
                <a:gd name="T12" fmla="*/ 151 w 427"/>
                <a:gd name="T13" fmla="*/ 9 h 21"/>
                <a:gd name="T14" fmla="*/ 176 w 427"/>
                <a:gd name="T15" fmla="*/ 8 h 21"/>
                <a:gd name="T16" fmla="*/ 201 w 427"/>
                <a:gd name="T17" fmla="*/ 7 h 21"/>
                <a:gd name="T18" fmla="*/ 226 w 427"/>
                <a:gd name="T19" fmla="*/ 6 h 21"/>
                <a:gd name="T20" fmla="*/ 251 w 427"/>
                <a:gd name="T21" fmla="*/ 5 h 21"/>
                <a:gd name="T22" fmla="*/ 276 w 427"/>
                <a:gd name="T23" fmla="*/ 4 h 21"/>
                <a:gd name="T24" fmla="*/ 302 w 427"/>
                <a:gd name="T25" fmla="*/ 3 h 21"/>
                <a:gd name="T26" fmla="*/ 327 w 427"/>
                <a:gd name="T27" fmla="*/ 2 h 21"/>
                <a:gd name="T28" fmla="*/ 352 w 427"/>
                <a:gd name="T29" fmla="*/ 1 h 21"/>
                <a:gd name="T30" fmla="*/ 377 w 427"/>
                <a:gd name="T31" fmla="*/ 1 h 21"/>
                <a:gd name="T32" fmla="*/ 402 w 427"/>
                <a:gd name="T33" fmla="*/ 0 h 21"/>
                <a:gd name="T34" fmla="*/ 427 w 427"/>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21">
                  <a:moveTo>
                    <a:pt x="0" y="21"/>
                  </a:moveTo>
                  <a:lnTo>
                    <a:pt x="25" y="19"/>
                  </a:lnTo>
                  <a:lnTo>
                    <a:pt x="50" y="16"/>
                  </a:lnTo>
                  <a:lnTo>
                    <a:pt x="75" y="14"/>
                  </a:lnTo>
                  <a:lnTo>
                    <a:pt x="100" y="12"/>
                  </a:lnTo>
                  <a:lnTo>
                    <a:pt x="125" y="10"/>
                  </a:lnTo>
                  <a:lnTo>
                    <a:pt x="151" y="9"/>
                  </a:lnTo>
                  <a:lnTo>
                    <a:pt x="176" y="8"/>
                  </a:lnTo>
                  <a:lnTo>
                    <a:pt x="201" y="7"/>
                  </a:lnTo>
                  <a:lnTo>
                    <a:pt x="226" y="6"/>
                  </a:lnTo>
                  <a:lnTo>
                    <a:pt x="251" y="5"/>
                  </a:lnTo>
                  <a:lnTo>
                    <a:pt x="276" y="4"/>
                  </a:lnTo>
                  <a:lnTo>
                    <a:pt x="302" y="3"/>
                  </a:lnTo>
                  <a:lnTo>
                    <a:pt x="327" y="2"/>
                  </a:lnTo>
                  <a:lnTo>
                    <a:pt x="352" y="1"/>
                  </a:lnTo>
                  <a:lnTo>
                    <a:pt x="377" y="1"/>
                  </a:lnTo>
                  <a:lnTo>
                    <a:pt x="402" y="0"/>
                  </a:lnTo>
                  <a:lnTo>
                    <a:pt x="427" y="0"/>
                  </a:lnTo>
                </a:path>
              </a:pathLst>
            </a:custGeom>
            <a:noFill/>
            <a:ln w="1905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422" name="Freeform 38"/>
            <p:cNvSpPr>
              <a:spLocks/>
            </p:cNvSpPr>
            <p:nvPr/>
          </p:nvSpPr>
          <p:spPr bwMode="auto">
            <a:xfrm>
              <a:off x="938" y="1766"/>
              <a:ext cx="3074" cy="130"/>
            </a:xfrm>
            <a:custGeom>
              <a:avLst/>
              <a:gdLst>
                <a:gd name="T0" fmla="*/ 0 w 427"/>
                <a:gd name="T1" fmla="*/ 16 h 16"/>
                <a:gd name="T2" fmla="*/ 25 w 427"/>
                <a:gd name="T3" fmla="*/ 14 h 16"/>
                <a:gd name="T4" fmla="*/ 50 w 427"/>
                <a:gd name="T5" fmla="*/ 11 h 16"/>
                <a:gd name="T6" fmla="*/ 75 w 427"/>
                <a:gd name="T7" fmla="*/ 8 h 16"/>
                <a:gd name="T8" fmla="*/ 100 w 427"/>
                <a:gd name="T9" fmla="*/ 5 h 16"/>
                <a:gd name="T10" fmla="*/ 125 w 427"/>
                <a:gd name="T11" fmla="*/ 3 h 16"/>
                <a:gd name="T12" fmla="*/ 151 w 427"/>
                <a:gd name="T13" fmla="*/ 2 h 16"/>
                <a:gd name="T14" fmla="*/ 176 w 427"/>
                <a:gd name="T15" fmla="*/ 1 h 16"/>
                <a:gd name="T16" fmla="*/ 201 w 427"/>
                <a:gd name="T17" fmla="*/ 1 h 16"/>
                <a:gd name="T18" fmla="*/ 226 w 427"/>
                <a:gd name="T19" fmla="*/ 0 h 16"/>
                <a:gd name="T20" fmla="*/ 251 w 427"/>
                <a:gd name="T21" fmla="*/ 0 h 16"/>
                <a:gd name="T22" fmla="*/ 276 w 427"/>
                <a:gd name="T23" fmla="*/ 1 h 16"/>
                <a:gd name="T24" fmla="*/ 302 w 427"/>
                <a:gd name="T25" fmla="*/ 1 h 16"/>
                <a:gd name="T26" fmla="*/ 327 w 427"/>
                <a:gd name="T27" fmla="*/ 1 h 16"/>
                <a:gd name="T28" fmla="*/ 352 w 427"/>
                <a:gd name="T29" fmla="*/ 1 h 16"/>
                <a:gd name="T30" fmla="*/ 377 w 427"/>
                <a:gd name="T31" fmla="*/ 1 h 16"/>
                <a:gd name="T32" fmla="*/ 402 w 427"/>
                <a:gd name="T33" fmla="*/ 1 h 16"/>
                <a:gd name="T34" fmla="*/ 427 w 427"/>
                <a:gd name="T3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16">
                  <a:moveTo>
                    <a:pt x="0" y="16"/>
                  </a:moveTo>
                  <a:lnTo>
                    <a:pt x="25" y="14"/>
                  </a:lnTo>
                  <a:lnTo>
                    <a:pt x="50" y="11"/>
                  </a:lnTo>
                  <a:lnTo>
                    <a:pt x="75" y="8"/>
                  </a:lnTo>
                  <a:lnTo>
                    <a:pt x="100" y="5"/>
                  </a:lnTo>
                  <a:lnTo>
                    <a:pt x="125" y="3"/>
                  </a:lnTo>
                  <a:lnTo>
                    <a:pt x="151" y="2"/>
                  </a:lnTo>
                  <a:lnTo>
                    <a:pt x="176" y="1"/>
                  </a:lnTo>
                  <a:lnTo>
                    <a:pt x="201" y="1"/>
                  </a:lnTo>
                  <a:lnTo>
                    <a:pt x="226" y="0"/>
                  </a:lnTo>
                  <a:lnTo>
                    <a:pt x="251" y="0"/>
                  </a:lnTo>
                  <a:lnTo>
                    <a:pt x="276" y="1"/>
                  </a:lnTo>
                  <a:lnTo>
                    <a:pt x="302" y="1"/>
                  </a:lnTo>
                  <a:lnTo>
                    <a:pt x="327" y="1"/>
                  </a:lnTo>
                  <a:lnTo>
                    <a:pt x="352" y="1"/>
                  </a:lnTo>
                  <a:lnTo>
                    <a:pt x="377" y="1"/>
                  </a:lnTo>
                  <a:lnTo>
                    <a:pt x="402" y="1"/>
                  </a:lnTo>
                  <a:lnTo>
                    <a:pt x="427" y="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423" name="Rectangle 39"/>
            <p:cNvSpPr>
              <a:spLocks noChangeArrowheads="1"/>
            </p:cNvSpPr>
            <p:nvPr/>
          </p:nvSpPr>
          <p:spPr bwMode="auto">
            <a:xfrm>
              <a:off x="909" y="1653"/>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24" name="Rectangle 40"/>
            <p:cNvSpPr>
              <a:spLocks noChangeArrowheads="1"/>
            </p:cNvSpPr>
            <p:nvPr/>
          </p:nvSpPr>
          <p:spPr bwMode="auto">
            <a:xfrm>
              <a:off x="1089" y="1636"/>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25" name="Rectangle 41"/>
            <p:cNvSpPr>
              <a:spLocks noChangeArrowheads="1"/>
            </p:cNvSpPr>
            <p:nvPr/>
          </p:nvSpPr>
          <p:spPr bwMode="auto">
            <a:xfrm>
              <a:off x="1269" y="1612"/>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26" name="Rectangle 42"/>
            <p:cNvSpPr>
              <a:spLocks noChangeArrowheads="1"/>
            </p:cNvSpPr>
            <p:nvPr/>
          </p:nvSpPr>
          <p:spPr bwMode="auto">
            <a:xfrm>
              <a:off x="1449" y="1596"/>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27" name="Rectangle 43"/>
            <p:cNvSpPr>
              <a:spLocks noChangeArrowheads="1"/>
            </p:cNvSpPr>
            <p:nvPr/>
          </p:nvSpPr>
          <p:spPr bwMode="auto">
            <a:xfrm>
              <a:off x="1629" y="1580"/>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28" name="Rectangle 44"/>
            <p:cNvSpPr>
              <a:spLocks noChangeArrowheads="1"/>
            </p:cNvSpPr>
            <p:nvPr/>
          </p:nvSpPr>
          <p:spPr bwMode="auto">
            <a:xfrm>
              <a:off x="1809" y="1563"/>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29" name="Rectangle 45"/>
            <p:cNvSpPr>
              <a:spLocks noChangeArrowheads="1"/>
            </p:cNvSpPr>
            <p:nvPr/>
          </p:nvSpPr>
          <p:spPr bwMode="auto">
            <a:xfrm>
              <a:off x="1997" y="1555"/>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0" name="Rectangle 46"/>
            <p:cNvSpPr>
              <a:spLocks noChangeArrowheads="1"/>
            </p:cNvSpPr>
            <p:nvPr/>
          </p:nvSpPr>
          <p:spPr bwMode="auto">
            <a:xfrm>
              <a:off x="2176" y="1547"/>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1" name="Rectangle 47"/>
            <p:cNvSpPr>
              <a:spLocks noChangeArrowheads="1"/>
            </p:cNvSpPr>
            <p:nvPr/>
          </p:nvSpPr>
          <p:spPr bwMode="auto">
            <a:xfrm>
              <a:off x="2357" y="1539"/>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2" name="Rectangle 48"/>
            <p:cNvSpPr>
              <a:spLocks noChangeArrowheads="1"/>
            </p:cNvSpPr>
            <p:nvPr/>
          </p:nvSpPr>
          <p:spPr bwMode="auto">
            <a:xfrm>
              <a:off x="2536" y="1531"/>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3" name="Rectangle 49"/>
            <p:cNvSpPr>
              <a:spLocks noChangeArrowheads="1"/>
            </p:cNvSpPr>
            <p:nvPr/>
          </p:nvSpPr>
          <p:spPr bwMode="auto">
            <a:xfrm>
              <a:off x="2717" y="1523"/>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4" name="Rectangle 50"/>
            <p:cNvSpPr>
              <a:spLocks noChangeArrowheads="1"/>
            </p:cNvSpPr>
            <p:nvPr/>
          </p:nvSpPr>
          <p:spPr bwMode="auto">
            <a:xfrm>
              <a:off x="2896" y="1515"/>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5" name="Rectangle 51"/>
            <p:cNvSpPr>
              <a:spLocks noChangeArrowheads="1"/>
            </p:cNvSpPr>
            <p:nvPr/>
          </p:nvSpPr>
          <p:spPr bwMode="auto">
            <a:xfrm>
              <a:off x="3084" y="1507"/>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6" name="Rectangle 52"/>
            <p:cNvSpPr>
              <a:spLocks noChangeArrowheads="1"/>
            </p:cNvSpPr>
            <p:nvPr/>
          </p:nvSpPr>
          <p:spPr bwMode="auto">
            <a:xfrm>
              <a:off x="3263" y="1499"/>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7" name="Rectangle 53"/>
            <p:cNvSpPr>
              <a:spLocks noChangeArrowheads="1"/>
            </p:cNvSpPr>
            <p:nvPr/>
          </p:nvSpPr>
          <p:spPr bwMode="auto">
            <a:xfrm>
              <a:off x="3444" y="1491"/>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8" name="Rectangle 54"/>
            <p:cNvSpPr>
              <a:spLocks noChangeArrowheads="1"/>
            </p:cNvSpPr>
            <p:nvPr/>
          </p:nvSpPr>
          <p:spPr bwMode="auto">
            <a:xfrm>
              <a:off x="3623" y="1491"/>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9" name="Rectangle 55"/>
            <p:cNvSpPr>
              <a:spLocks noChangeArrowheads="1"/>
            </p:cNvSpPr>
            <p:nvPr/>
          </p:nvSpPr>
          <p:spPr bwMode="auto">
            <a:xfrm>
              <a:off x="3804" y="1482"/>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40" name="Rectangle 56"/>
            <p:cNvSpPr>
              <a:spLocks noChangeArrowheads="1"/>
            </p:cNvSpPr>
            <p:nvPr/>
          </p:nvSpPr>
          <p:spPr bwMode="auto">
            <a:xfrm>
              <a:off x="3983" y="1482"/>
              <a:ext cx="52" cy="58"/>
            </a:xfrm>
            <a:prstGeom prst="rect">
              <a:avLst/>
            </a:prstGeom>
            <a:solidFill>
              <a:srgbClr val="800080"/>
            </a:solidFill>
            <a:ln w="12700">
              <a:solidFill>
                <a:srgbClr val="FFFFFF"/>
              </a:solidFill>
              <a:miter lim="800000"/>
              <a:headEnd/>
              <a:tailEnd/>
            </a:ln>
          </p:spPr>
          <p:txBody>
            <a:bodyPr/>
            <a:lstStyle/>
            <a:p>
              <a:endParaRPr lang="en-US"/>
            </a:p>
          </p:txBody>
        </p:sp>
        <p:grpSp>
          <p:nvGrpSpPr>
            <p:cNvPr id="144441" name="Group 57"/>
            <p:cNvGrpSpPr>
              <a:grpSpLocks/>
            </p:cNvGrpSpPr>
            <p:nvPr/>
          </p:nvGrpSpPr>
          <p:grpSpPr bwMode="auto">
            <a:xfrm>
              <a:off x="909" y="1727"/>
              <a:ext cx="3135" cy="198"/>
              <a:chOff x="1115" y="1734"/>
              <a:chExt cx="3528" cy="198"/>
            </a:xfrm>
          </p:grpSpPr>
          <p:sp>
            <p:nvSpPr>
              <p:cNvPr id="144442" name="Oval 58"/>
              <p:cNvSpPr>
                <a:spLocks noChangeArrowheads="1"/>
              </p:cNvSpPr>
              <p:nvPr/>
            </p:nvSpPr>
            <p:spPr bwMode="auto">
              <a:xfrm>
                <a:off x="1115" y="1863"/>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3" name="Oval 59"/>
              <p:cNvSpPr>
                <a:spLocks noChangeArrowheads="1"/>
              </p:cNvSpPr>
              <p:nvPr/>
            </p:nvSpPr>
            <p:spPr bwMode="auto">
              <a:xfrm>
                <a:off x="1318" y="1847"/>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4" name="Oval 60"/>
              <p:cNvSpPr>
                <a:spLocks noChangeArrowheads="1"/>
              </p:cNvSpPr>
              <p:nvPr/>
            </p:nvSpPr>
            <p:spPr bwMode="auto">
              <a:xfrm>
                <a:off x="1520" y="1823"/>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5" name="Oval 61"/>
              <p:cNvSpPr>
                <a:spLocks noChangeArrowheads="1"/>
              </p:cNvSpPr>
              <p:nvPr/>
            </p:nvSpPr>
            <p:spPr bwMode="auto">
              <a:xfrm>
                <a:off x="1723" y="1798"/>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6" name="Oval 62"/>
              <p:cNvSpPr>
                <a:spLocks noChangeArrowheads="1"/>
              </p:cNvSpPr>
              <p:nvPr/>
            </p:nvSpPr>
            <p:spPr bwMode="auto">
              <a:xfrm>
                <a:off x="1925" y="1774"/>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7" name="Oval 63"/>
              <p:cNvSpPr>
                <a:spLocks noChangeArrowheads="1"/>
              </p:cNvSpPr>
              <p:nvPr/>
            </p:nvSpPr>
            <p:spPr bwMode="auto">
              <a:xfrm>
                <a:off x="2128" y="1758"/>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8" name="Oval 64"/>
              <p:cNvSpPr>
                <a:spLocks noChangeArrowheads="1"/>
              </p:cNvSpPr>
              <p:nvPr/>
            </p:nvSpPr>
            <p:spPr bwMode="auto">
              <a:xfrm>
                <a:off x="2339" y="1750"/>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9" name="Oval 65"/>
              <p:cNvSpPr>
                <a:spLocks noChangeArrowheads="1"/>
              </p:cNvSpPr>
              <p:nvPr/>
            </p:nvSpPr>
            <p:spPr bwMode="auto">
              <a:xfrm>
                <a:off x="2541"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0" name="Oval 66"/>
              <p:cNvSpPr>
                <a:spLocks noChangeArrowheads="1"/>
              </p:cNvSpPr>
              <p:nvPr/>
            </p:nvSpPr>
            <p:spPr bwMode="auto">
              <a:xfrm>
                <a:off x="2744"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1" name="Oval 67"/>
              <p:cNvSpPr>
                <a:spLocks noChangeArrowheads="1"/>
              </p:cNvSpPr>
              <p:nvPr/>
            </p:nvSpPr>
            <p:spPr bwMode="auto">
              <a:xfrm>
                <a:off x="2946" y="1734"/>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2" name="Oval 68"/>
              <p:cNvSpPr>
                <a:spLocks noChangeArrowheads="1"/>
              </p:cNvSpPr>
              <p:nvPr/>
            </p:nvSpPr>
            <p:spPr bwMode="auto">
              <a:xfrm>
                <a:off x="3149" y="1734"/>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3" name="Oval 69"/>
              <p:cNvSpPr>
                <a:spLocks noChangeArrowheads="1"/>
              </p:cNvSpPr>
              <p:nvPr/>
            </p:nvSpPr>
            <p:spPr bwMode="auto">
              <a:xfrm>
                <a:off x="3351"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4" name="Oval 70"/>
              <p:cNvSpPr>
                <a:spLocks noChangeArrowheads="1"/>
              </p:cNvSpPr>
              <p:nvPr/>
            </p:nvSpPr>
            <p:spPr bwMode="auto">
              <a:xfrm>
                <a:off x="3562"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5" name="Oval 71"/>
              <p:cNvSpPr>
                <a:spLocks noChangeArrowheads="1"/>
              </p:cNvSpPr>
              <p:nvPr/>
            </p:nvSpPr>
            <p:spPr bwMode="auto">
              <a:xfrm>
                <a:off x="3764"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6" name="Oval 72"/>
              <p:cNvSpPr>
                <a:spLocks noChangeArrowheads="1"/>
              </p:cNvSpPr>
              <p:nvPr/>
            </p:nvSpPr>
            <p:spPr bwMode="auto">
              <a:xfrm>
                <a:off x="3967"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7" name="Oval 73"/>
              <p:cNvSpPr>
                <a:spLocks noChangeArrowheads="1"/>
              </p:cNvSpPr>
              <p:nvPr/>
            </p:nvSpPr>
            <p:spPr bwMode="auto">
              <a:xfrm>
                <a:off x="4169"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8" name="Oval 74"/>
              <p:cNvSpPr>
                <a:spLocks noChangeArrowheads="1"/>
              </p:cNvSpPr>
              <p:nvPr/>
            </p:nvSpPr>
            <p:spPr bwMode="auto">
              <a:xfrm>
                <a:off x="4372"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9" name="Oval 75"/>
              <p:cNvSpPr>
                <a:spLocks noChangeArrowheads="1"/>
              </p:cNvSpPr>
              <p:nvPr/>
            </p:nvSpPr>
            <p:spPr bwMode="auto">
              <a:xfrm>
                <a:off x="4574" y="1742"/>
                <a:ext cx="69" cy="69"/>
              </a:xfrm>
              <a:prstGeom prst="ellipse">
                <a:avLst/>
              </a:prstGeom>
              <a:solidFill>
                <a:srgbClr val="000000"/>
              </a:solidFill>
              <a:ln w="12700">
                <a:solidFill>
                  <a:srgbClr val="FFFFFF"/>
                </a:solidFill>
                <a:round/>
                <a:headEnd/>
                <a:tailEnd/>
              </a:ln>
            </p:spPr>
            <p:txBody>
              <a:bodyPr/>
              <a:lstStyle/>
              <a:p>
                <a:endParaRPr lang="en-US"/>
              </a:p>
            </p:txBody>
          </p:sp>
        </p:grpSp>
        <p:sp>
          <p:nvSpPr>
            <p:cNvPr id="144460" name="Freeform 76"/>
            <p:cNvSpPr>
              <a:spLocks/>
            </p:cNvSpPr>
            <p:nvPr/>
          </p:nvSpPr>
          <p:spPr bwMode="auto">
            <a:xfrm>
              <a:off x="938" y="1944"/>
              <a:ext cx="3074" cy="446"/>
            </a:xfrm>
            <a:custGeom>
              <a:avLst/>
              <a:gdLst>
                <a:gd name="T0" fmla="*/ 0 w 427"/>
                <a:gd name="T1" fmla="*/ 55 h 55"/>
                <a:gd name="T2" fmla="*/ 25 w 427"/>
                <a:gd name="T3" fmla="*/ 50 h 55"/>
                <a:gd name="T4" fmla="*/ 50 w 427"/>
                <a:gd name="T5" fmla="*/ 46 h 55"/>
                <a:gd name="T6" fmla="*/ 75 w 427"/>
                <a:gd name="T7" fmla="*/ 42 h 55"/>
                <a:gd name="T8" fmla="*/ 100 w 427"/>
                <a:gd name="T9" fmla="*/ 39 h 55"/>
                <a:gd name="T10" fmla="*/ 125 w 427"/>
                <a:gd name="T11" fmla="*/ 36 h 55"/>
                <a:gd name="T12" fmla="*/ 151 w 427"/>
                <a:gd name="T13" fmla="*/ 34 h 55"/>
                <a:gd name="T14" fmla="*/ 176 w 427"/>
                <a:gd name="T15" fmla="*/ 31 h 55"/>
                <a:gd name="T16" fmla="*/ 201 w 427"/>
                <a:gd name="T17" fmla="*/ 28 h 55"/>
                <a:gd name="T18" fmla="*/ 226 w 427"/>
                <a:gd name="T19" fmla="*/ 25 h 55"/>
                <a:gd name="T20" fmla="*/ 251 w 427"/>
                <a:gd name="T21" fmla="*/ 21 h 55"/>
                <a:gd name="T22" fmla="*/ 276 w 427"/>
                <a:gd name="T23" fmla="*/ 18 h 55"/>
                <a:gd name="T24" fmla="*/ 302 w 427"/>
                <a:gd name="T25" fmla="*/ 14 h 55"/>
                <a:gd name="T26" fmla="*/ 327 w 427"/>
                <a:gd name="T27" fmla="*/ 11 h 55"/>
                <a:gd name="T28" fmla="*/ 352 w 427"/>
                <a:gd name="T29" fmla="*/ 8 h 55"/>
                <a:gd name="T30" fmla="*/ 377 w 427"/>
                <a:gd name="T31" fmla="*/ 5 h 55"/>
                <a:gd name="T32" fmla="*/ 402 w 427"/>
                <a:gd name="T33" fmla="*/ 2 h 55"/>
                <a:gd name="T34" fmla="*/ 427 w 427"/>
                <a:gd name="T3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55">
                  <a:moveTo>
                    <a:pt x="0" y="55"/>
                  </a:moveTo>
                  <a:lnTo>
                    <a:pt x="25" y="50"/>
                  </a:lnTo>
                  <a:lnTo>
                    <a:pt x="50" y="46"/>
                  </a:lnTo>
                  <a:lnTo>
                    <a:pt x="75" y="42"/>
                  </a:lnTo>
                  <a:lnTo>
                    <a:pt x="100" y="39"/>
                  </a:lnTo>
                  <a:lnTo>
                    <a:pt x="125" y="36"/>
                  </a:lnTo>
                  <a:lnTo>
                    <a:pt x="151" y="34"/>
                  </a:lnTo>
                  <a:lnTo>
                    <a:pt x="176" y="31"/>
                  </a:lnTo>
                  <a:lnTo>
                    <a:pt x="201" y="28"/>
                  </a:lnTo>
                  <a:lnTo>
                    <a:pt x="226" y="25"/>
                  </a:lnTo>
                  <a:lnTo>
                    <a:pt x="251" y="21"/>
                  </a:lnTo>
                  <a:lnTo>
                    <a:pt x="276" y="18"/>
                  </a:lnTo>
                  <a:lnTo>
                    <a:pt x="302" y="14"/>
                  </a:lnTo>
                  <a:lnTo>
                    <a:pt x="327" y="11"/>
                  </a:lnTo>
                  <a:lnTo>
                    <a:pt x="352" y="8"/>
                  </a:lnTo>
                  <a:lnTo>
                    <a:pt x="377" y="5"/>
                  </a:lnTo>
                  <a:lnTo>
                    <a:pt x="402" y="2"/>
                  </a:lnTo>
                  <a:lnTo>
                    <a:pt x="427" y="0"/>
                  </a:lnTo>
                </a:path>
              </a:pathLst>
            </a:custGeom>
            <a:noFill/>
            <a:ln w="19050" cap="flat"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461" name="Freeform 77"/>
            <p:cNvSpPr>
              <a:spLocks/>
            </p:cNvSpPr>
            <p:nvPr/>
          </p:nvSpPr>
          <p:spPr bwMode="auto">
            <a:xfrm>
              <a:off x="909" y="2357"/>
              <a:ext cx="51"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2" name="Freeform 78"/>
            <p:cNvSpPr>
              <a:spLocks/>
            </p:cNvSpPr>
            <p:nvPr/>
          </p:nvSpPr>
          <p:spPr bwMode="auto">
            <a:xfrm>
              <a:off x="1089" y="2317"/>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3" name="Freeform 79"/>
            <p:cNvSpPr>
              <a:spLocks/>
            </p:cNvSpPr>
            <p:nvPr/>
          </p:nvSpPr>
          <p:spPr bwMode="auto">
            <a:xfrm>
              <a:off x="1269" y="2284"/>
              <a:ext cx="51"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4" name="Freeform 80"/>
            <p:cNvSpPr>
              <a:spLocks/>
            </p:cNvSpPr>
            <p:nvPr/>
          </p:nvSpPr>
          <p:spPr bwMode="auto">
            <a:xfrm>
              <a:off x="1449" y="2252"/>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5" name="Freeform 81"/>
            <p:cNvSpPr>
              <a:spLocks/>
            </p:cNvSpPr>
            <p:nvPr/>
          </p:nvSpPr>
          <p:spPr bwMode="auto">
            <a:xfrm>
              <a:off x="1629" y="2228"/>
              <a:ext cx="51"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6" name="Freeform 82"/>
            <p:cNvSpPr>
              <a:spLocks/>
            </p:cNvSpPr>
            <p:nvPr/>
          </p:nvSpPr>
          <p:spPr bwMode="auto">
            <a:xfrm>
              <a:off x="1809" y="2203"/>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7" name="Freeform 83"/>
            <p:cNvSpPr>
              <a:spLocks/>
            </p:cNvSpPr>
            <p:nvPr/>
          </p:nvSpPr>
          <p:spPr bwMode="auto">
            <a:xfrm>
              <a:off x="1997" y="2187"/>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8" name="Freeform 84"/>
            <p:cNvSpPr>
              <a:spLocks/>
            </p:cNvSpPr>
            <p:nvPr/>
          </p:nvSpPr>
          <p:spPr bwMode="auto">
            <a:xfrm>
              <a:off x="2176" y="2163"/>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9" name="Freeform 85"/>
            <p:cNvSpPr>
              <a:spLocks/>
            </p:cNvSpPr>
            <p:nvPr/>
          </p:nvSpPr>
          <p:spPr bwMode="auto">
            <a:xfrm>
              <a:off x="2357" y="2139"/>
              <a:ext cx="51" cy="58"/>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0" name="Freeform 86"/>
            <p:cNvSpPr>
              <a:spLocks/>
            </p:cNvSpPr>
            <p:nvPr/>
          </p:nvSpPr>
          <p:spPr bwMode="auto">
            <a:xfrm>
              <a:off x="2536" y="2114"/>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1" name="Freeform 87"/>
            <p:cNvSpPr>
              <a:spLocks/>
            </p:cNvSpPr>
            <p:nvPr/>
          </p:nvSpPr>
          <p:spPr bwMode="auto">
            <a:xfrm>
              <a:off x="2717" y="2082"/>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2" name="Freeform 88"/>
            <p:cNvSpPr>
              <a:spLocks/>
            </p:cNvSpPr>
            <p:nvPr/>
          </p:nvSpPr>
          <p:spPr bwMode="auto">
            <a:xfrm>
              <a:off x="2896" y="2058"/>
              <a:ext cx="52" cy="58"/>
            </a:xfrm>
            <a:custGeom>
              <a:avLst/>
              <a:gdLst>
                <a:gd name="T0" fmla="*/ 32 w 65"/>
                <a:gd name="T1" fmla="*/ 0 h 64"/>
                <a:gd name="T2" fmla="*/ 65 w 65"/>
                <a:gd name="T3" fmla="*/ 64 h 64"/>
                <a:gd name="T4" fmla="*/ 0 w 65"/>
                <a:gd name="T5" fmla="*/ 64 h 64"/>
                <a:gd name="T6" fmla="*/ 32 w 65"/>
                <a:gd name="T7" fmla="*/ 0 h 64"/>
              </a:gdLst>
              <a:ahLst/>
              <a:cxnLst>
                <a:cxn ang="0">
                  <a:pos x="T0" y="T1"/>
                </a:cxn>
                <a:cxn ang="0">
                  <a:pos x="T2" y="T3"/>
                </a:cxn>
                <a:cxn ang="0">
                  <a:pos x="T4" y="T5"/>
                </a:cxn>
                <a:cxn ang="0">
                  <a:pos x="T6" y="T7"/>
                </a:cxn>
              </a:cxnLst>
              <a:rect l="0" t="0" r="r" b="b"/>
              <a:pathLst>
                <a:path w="65" h="64">
                  <a:moveTo>
                    <a:pt x="32" y="0"/>
                  </a:moveTo>
                  <a:lnTo>
                    <a:pt x="65" y="64"/>
                  </a:lnTo>
                  <a:lnTo>
                    <a:pt x="0" y="64"/>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3" name="Freeform 89"/>
            <p:cNvSpPr>
              <a:spLocks/>
            </p:cNvSpPr>
            <p:nvPr/>
          </p:nvSpPr>
          <p:spPr bwMode="auto">
            <a:xfrm>
              <a:off x="3084" y="2025"/>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4" name="Freeform 90"/>
            <p:cNvSpPr>
              <a:spLocks/>
            </p:cNvSpPr>
            <p:nvPr/>
          </p:nvSpPr>
          <p:spPr bwMode="auto">
            <a:xfrm>
              <a:off x="3263" y="2001"/>
              <a:ext cx="52"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5" name="Freeform 91"/>
            <p:cNvSpPr>
              <a:spLocks/>
            </p:cNvSpPr>
            <p:nvPr/>
          </p:nvSpPr>
          <p:spPr bwMode="auto">
            <a:xfrm>
              <a:off x="3444" y="1977"/>
              <a:ext cx="51" cy="58"/>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6" name="Freeform 92"/>
            <p:cNvSpPr>
              <a:spLocks/>
            </p:cNvSpPr>
            <p:nvPr/>
          </p:nvSpPr>
          <p:spPr bwMode="auto">
            <a:xfrm>
              <a:off x="3623" y="1952"/>
              <a:ext cx="52"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7" name="Freeform 93"/>
            <p:cNvSpPr>
              <a:spLocks/>
            </p:cNvSpPr>
            <p:nvPr/>
          </p:nvSpPr>
          <p:spPr bwMode="auto">
            <a:xfrm>
              <a:off x="3804" y="1928"/>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8" name="Freeform 94"/>
            <p:cNvSpPr>
              <a:spLocks/>
            </p:cNvSpPr>
            <p:nvPr/>
          </p:nvSpPr>
          <p:spPr bwMode="auto">
            <a:xfrm>
              <a:off x="3983" y="1912"/>
              <a:ext cx="52"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9" name="Freeform 95"/>
            <p:cNvSpPr>
              <a:spLocks/>
            </p:cNvSpPr>
            <p:nvPr/>
          </p:nvSpPr>
          <p:spPr bwMode="auto">
            <a:xfrm>
              <a:off x="938" y="2276"/>
              <a:ext cx="3074" cy="341"/>
            </a:xfrm>
            <a:custGeom>
              <a:avLst/>
              <a:gdLst>
                <a:gd name="T0" fmla="*/ 0 w 427"/>
                <a:gd name="T1" fmla="*/ 42 h 42"/>
                <a:gd name="T2" fmla="*/ 25 w 427"/>
                <a:gd name="T3" fmla="*/ 38 h 42"/>
                <a:gd name="T4" fmla="*/ 50 w 427"/>
                <a:gd name="T5" fmla="*/ 36 h 42"/>
                <a:gd name="T6" fmla="*/ 75 w 427"/>
                <a:gd name="T7" fmla="*/ 32 h 42"/>
                <a:gd name="T8" fmla="*/ 100 w 427"/>
                <a:gd name="T9" fmla="*/ 29 h 42"/>
                <a:gd name="T10" fmla="*/ 125 w 427"/>
                <a:gd name="T11" fmla="*/ 26 h 42"/>
                <a:gd name="T12" fmla="*/ 151 w 427"/>
                <a:gd name="T13" fmla="*/ 22 h 42"/>
                <a:gd name="T14" fmla="*/ 176 w 427"/>
                <a:gd name="T15" fmla="*/ 18 h 42"/>
                <a:gd name="T16" fmla="*/ 201 w 427"/>
                <a:gd name="T17" fmla="*/ 15 h 42"/>
                <a:gd name="T18" fmla="*/ 226 w 427"/>
                <a:gd name="T19" fmla="*/ 12 h 42"/>
                <a:gd name="T20" fmla="*/ 251 w 427"/>
                <a:gd name="T21" fmla="*/ 10 h 42"/>
                <a:gd name="T22" fmla="*/ 276 w 427"/>
                <a:gd name="T23" fmla="*/ 8 h 42"/>
                <a:gd name="T24" fmla="*/ 302 w 427"/>
                <a:gd name="T25" fmla="*/ 7 h 42"/>
                <a:gd name="T26" fmla="*/ 327 w 427"/>
                <a:gd name="T27" fmla="*/ 6 h 42"/>
                <a:gd name="T28" fmla="*/ 352 w 427"/>
                <a:gd name="T29" fmla="*/ 4 h 42"/>
                <a:gd name="T30" fmla="*/ 377 w 427"/>
                <a:gd name="T31" fmla="*/ 3 h 42"/>
                <a:gd name="T32" fmla="*/ 402 w 427"/>
                <a:gd name="T33" fmla="*/ 2 h 42"/>
                <a:gd name="T34" fmla="*/ 427 w 427"/>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42">
                  <a:moveTo>
                    <a:pt x="0" y="42"/>
                  </a:moveTo>
                  <a:lnTo>
                    <a:pt x="25" y="38"/>
                  </a:lnTo>
                  <a:lnTo>
                    <a:pt x="50" y="36"/>
                  </a:lnTo>
                  <a:lnTo>
                    <a:pt x="75" y="32"/>
                  </a:lnTo>
                  <a:lnTo>
                    <a:pt x="100" y="29"/>
                  </a:lnTo>
                  <a:lnTo>
                    <a:pt x="125" y="26"/>
                  </a:lnTo>
                  <a:lnTo>
                    <a:pt x="151" y="22"/>
                  </a:lnTo>
                  <a:lnTo>
                    <a:pt x="176" y="18"/>
                  </a:lnTo>
                  <a:lnTo>
                    <a:pt x="201" y="15"/>
                  </a:lnTo>
                  <a:lnTo>
                    <a:pt x="226" y="12"/>
                  </a:lnTo>
                  <a:lnTo>
                    <a:pt x="251" y="10"/>
                  </a:lnTo>
                  <a:lnTo>
                    <a:pt x="276" y="8"/>
                  </a:lnTo>
                  <a:lnTo>
                    <a:pt x="302" y="7"/>
                  </a:lnTo>
                  <a:lnTo>
                    <a:pt x="327" y="6"/>
                  </a:lnTo>
                  <a:lnTo>
                    <a:pt x="352" y="4"/>
                  </a:lnTo>
                  <a:lnTo>
                    <a:pt x="377" y="3"/>
                  </a:lnTo>
                  <a:lnTo>
                    <a:pt x="402" y="2"/>
                  </a:lnTo>
                  <a:lnTo>
                    <a:pt x="427" y="0"/>
                  </a:lnTo>
                </a:path>
              </a:pathLst>
            </a:custGeom>
            <a:noFill/>
            <a:ln w="1905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44480" name="Group 96"/>
            <p:cNvGrpSpPr>
              <a:grpSpLocks/>
            </p:cNvGrpSpPr>
            <p:nvPr/>
          </p:nvGrpSpPr>
          <p:grpSpPr bwMode="auto">
            <a:xfrm>
              <a:off x="909" y="2244"/>
              <a:ext cx="3126" cy="398"/>
              <a:chOff x="1115" y="2244"/>
              <a:chExt cx="3517" cy="398"/>
            </a:xfrm>
          </p:grpSpPr>
          <p:sp>
            <p:nvSpPr>
              <p:cNvPr id="144481" name="Freeform 97"/>
              <p:cNvSpPr>
                <a:spLocks/>
              </p:cNvSpPr>
              <p:nvPr/>
            </p:nvSpPr>
            <p:spPr bwMode="auto">
              <a:xfrm>
                <a:off x="1115" y="2584"/>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2" name="Freeform 98"/>
              <p:cNvSpPr>
                <a:spLocks/>
              </p:cNvSpPr>
              <p:nvPr/>
            </p:nvSpPr>
            <p:spPr bwMode="auto">
              <a:xfrm>
                <a:off x="1318" y="2552"/>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3" name="Freeform 99"/>
              <p:cNvSpPr>
                <a:spLocks/>
              </p:cNvSpPr>
              <p:nvPr/>
            </p:nvSpPr>
            <p:spPr bwMode="auto">
              <a:xfrm>
                <a:off x="1520" y="2536"/>
                <a:ext cx="58" cy="58"/>
              </a:xfrm>
              <a:custGeom>
                <a:avLst/>
                <a:gdLst>
                  <a:gd name="T0" fmla="*/ 33 w 65"/>
                  <a:gd name="T1" fmla="*/ 0 h 64"/>
                  <a:gd name="T2" fmla="*/ 65 w 65"/>
                  <a:gd name="T3" fmla="*/ 64 h 64"/>
                  <a:gd name="T4" fmla="*/ 0 w 65"/>
                  <a:gd name="T5" fmla="*/ 64 h 64"/>
                  <a:gd name="T6" fmla="*/ 33 w 65"/>
                  <a:gd name="T7" fmla="*/ 0 h 64"/>
                </a:gdLst>
                <a:ahLst/>
                <a:cxnLst>
                  <a:cxn ang="0">
                    <a:pos x="T0" y="T1"/>
                  </a:cxn>
                  <a:cxn ang="0">
                    <a:pos x="T2" y="T3"/>
                  </a:cxn>
                  <a:cxn ang="0">
                    <a:pos x="T4" y="T5"/>
                  </a:cxn>
                  <a:cxn ang="0">
                    <a:pos x="T6" y="T7"/>
                  </a:cxn>
                </a:cxnLst>
                <a:rect l="0" t="0" r="r" b="b"/>
                <a:pathLst>
                  <a:path w="65" h="64">
                    <a:moveTo>
                      <a:pt x="33" y="0"/>
                    </a:moveTo>
                    <a:lnTo>
                      <a:pt x="65" y="64"/>
                    </a:lnTo>
                    <a:lnTo>
                      <a:pt x="0" y="64"/>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4" name="Freeform 100"/>
              <p:cNvSpPr>
                <a:spLocks/>
              </p:cNvSpPr>
              <p:nvPr/>
            </p:nvSpPr>
            <p:spPr bwMode="auto">
              <a:xfrm>
                <a:off x="1723" y="2503"/>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5" name="Freeform 101"/>
              <p:cNvSpPr>
                <a:spLocks/>
              </p:cNvSpPr>
              <p:nvPr/>
            </p:nvSpPr>
            <p:spPr bwMode="auto">
              <a:xfrm>
                <a:off x="1925" y="2479"/>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6" name="Freeform 102"/>
              <p:cNvSpPr>
                <a:spLocks/>
              </p:cNvSpPr>
              <p:nvPr/>
            </p:nvSpPr>
            <p:spPr bwMode="auto">
              <a:xfrm>
                <a:off x="2128" y="2455"/>
                <a:ext cx="58" cy="58"/>
              </a:xfrm>
              <a:custGeom>
                <a:avLst/>
                <a:gdLst>
                  <a:gd name="T0" fmla="*/ 32 w 65"/>
                  <a:gd name="T1" fmla="*/ 0 h 64"/>
                  <a:gd name="T2" fmla="*/ 65 w 65"/>
                  <a:gd name="T3" fmla="*/ 64 h 64"/>
                  <a:gd name="T4" fmla="*/ 0 w 65"/>
                  <a:gd name="T5" fmla="*/ 64 h 64"/>
                  <a:gd name="T6" fmla="*/ 32 w 65"/>
                  <a:gd name="T7" fmla="*/ 0 h 64"/>
                </a:gdLst>
                <a:ahLst/>
                <a:cxnLst>
                  <a:cxn ang="0">
                    <a:pos x="T0" y="T1"/>
                  </a:cxn>
                  <a:cxn ang="0">
                    <a:pos x="T2" y="T3"/>
                  </a:cxn>
                  <a:cxn ang="0">
                    <a:pos x="T4" y="T5"/>
                  </a:cxn>
                  <a:cxn ang="0">
                    <a:pos x="T6" y="T7"/>
                  </a:cxn>
                </a:cxnLst>
                <a:rect l="0" t="0" r="r" b="b"/>
                <a:pathLst>
                  <a:path w="65" h="64">
                    <a:moveTo>
                      <a:pt x="32" y="0"/>
                    </a:moveTo>
                    <a:lnTo>
                      <a:pt x="65" y="64"/>
                    </a:lnTo>
                    <a:lnTo>
                      <a:pt x="0" y="64"/>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7" name="Freeform 103"/>
              <p:cNvSpPr>
                <a:spLocks/>
              </p:cNvSpPr>
              <p:nvPr/>
            </p:nvSpPr>
            <p:spPr bwMode="auto">
              <a:xfrm>
                <a:off x="2339" y="2422"/>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8" name="Freeform 104"/>
              <p:cNvSpPr>
                <a:spLocks/>
              </p:cNvSpPr>
              <p:nvPr/>
            </p:nvSpPr>
            <p:spPr bwMode="auto">
              <a:xfrm>
                <a:off x="2541" y="2390"/>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9" name="Freeform 105"/>
              <p:cNvSpPr>
                <a:spLocks/>
              </p:cNvSpPr>
              <p:nvPr/>
            </p:nvSpPr>
            <p:spPr bwMode="auto">
              <a:xfrm>
                <a:off x="2744" y="2365"/>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0" name="Freeform 106"/>
              <p:cNvSpPr>
                <a:spLocks/>
              </p:cNvSpPr>
              <p:nvPr/>
            </p:nvSpPr>
            <p:spPr bwMode="auto">
              <a:xfrm>
                <a:off x="2946" y="2341"/>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1" name="Freeform 107"/>
              <p:cNvSpPr>
                <a:spLocks/>
              </p:cNvSpPr>
              <p:nvPr/>
            </p:nvSpPr>
            <p:spPr bwMode="auto">
              <a:xfrm>
                <a:off x="3149" y="2325"/>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2" name="Freeform 108"/>
              <p:cNvSpPr>
                <a:spLocks/>
              </p:cNvSpPr>
              <p:nvPr/>
            </p:nvSpPr>
            <p:spPr bwMode="auto">
              <a:xfrm>
                <a:off x="3351" y="2309"/>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3" name="Freeform 109"/>
              <p:cNvSpPr>
                <a:spLocks/>
              </p:cNvSpPr>
              <p:nvPr/>
            </p:nvSpPr>
            <p:spPr bwMode="auto">
              <a:xfrm>
                <a:off x="3562" y="2301"/>
                <a:ext cx="58" cy="58"/>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4" name="Freeform 110"/>
              <p:cNvSpPr>
                <a:spLocks/>
              </p:cNvSpPr>
              <p:nvPr/>
            </p:nvSpPr>
            <p:spPr bwMode="auto">
              <a:xfrm>
                <a:off x="3764" y="2293"/>
                <a:ext cx="58" cy="58"/>
              </a:xfrm>
              <a:custGeom>
                <a:avLst/>
                <a:gdLst>
                  <a:gd name="T0" fmla="*/ 33 w 65"/>
                  <a:gd name="T1" fmla="*/ 0 h 64"/>
                  <a:gd name="T2" fmla="*/ 65 w 65"/>
                  <a:gd name="T3" fmla="*/ 64 h 64"/>
                  <a:gd name="T4" fmla="*/ 0 w 65"/>
                  <a:gd name="T5" fmla="*/ 64 h 64"/>
                  <a:gd name="T6" fmla="*/ 33 w 65"/>
                  <a:gd name="T7" fmla="*/ 0 h 64"/>
                </a:gdLst>
                <a:ahLst/>
                <a:cxnLst>
                  <a:cxn ang="0">
                    <a:pos x="T0" y="T1"/>
                  </a:cxn>
                  <a:cxn ang="0">
                    <a:pos x="T2" y="T3"/>
                  </a:cxn>
                  <a:cxn ang="0">
                    <a:pos x="T4" y="T5"/>
                  </a:cxn>
                  <a:cxn ang="0">
                    <a:pos x="T6" y="T7"/>
                  </a:cxn>
                </a:cxnLst>
                <a:rect l="0" t="0" r="r" b="b"/>
                <a:pathLst>
                  <a:path w="65" h="64">
                    <a:moveTo>
                      <a:pt x="33" y="0"/>
                    </a:moveTo>
                    <a:lnTo>
                      <a:pt x="65" y="64"/>
                    </a:lnTo>
                    <a:lnTo>
                      <a:pt x="0" y="64"/>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5" name="Freeform 111"/>
              <p:cNvSpPr>
                <a:spLocks/>
              </p:cNvSpPr>
              <p:nvPr/>
            </p:nvSpPr>
            <p:spPr bwMode="auto">
              <a:xfrm>
                <a:off x="3967" y="2276"/>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6" name="Freeform 112"/>
              <p:cNvSpPr>
                <a:spLocks/>
              </p:cNvSpPr>
              <p:nvPr/>
            </p:nvSpPr>
            <p:spPr bwMode="auto">
              <a:xfrm>
                <a:off x="4169" y="2268"/>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7" name="Freeform 113"/>
              <p:cNvSpPr>
                <a:spLocks/>
              </p:cNvSpPr>
              <p:nvPr/>
            </p:nvSpPr>
            <p:spPr bwMode="auto">
              <a:xfrm>
                <a:off x="4372" y="2260"/>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8" name="Freeform 114"/>
              <p:cNvSpPr>
                <a:spLocks/>
              </p:cNvSpPr>
              <p:nvPr/>
            </p:nvSpPr>
            <p:spPr bwMode="auto">
              <a:xfrm>
                <a:off x="4574" y="2244"/>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grpSp>
        <p:grpSp>
          <p:nvGrpSpPr>
            <p:cNvPr id="144499" name="Group 115"/>
            <p:cNvGrpSpPr>
              <a:grpSpLocks/>
            </p:cNvGrpSpPr>
            <p:nvPr/>
          </p:nvGrpSpPr>
          <p:grpSpPr bwMode="auto">
            <a:xfrm>
              <a:off x="909" y="2314"/>
              <a:ext cx="3126" cy="268"/>
              <a:chOff x="1115" y="3466"/>
              <a:chExt cx="3517" cy="268"/>
            </a:xfrm>
          </p:grpSpPr>
          <p:sp>
            <p:nvSpPr>
              <p:cNvPr id="144500" name="Freeform 116"/>
              <p:cNvSpPr>
                <a:spLocks/>
              </p:cNvSpPr>
              <p:nvPr/>
            </p:nvSpPr>
            <p:spPr bwMode="auto">
              <a:xfrm>
                <a:off x="1148" y="3498"/>
                <a:ext cx="3459" cy="211"/>
              </a:xfrm>
              <a:custGeom>
                <a:avLst/>
                <a:gdLst>
                  <a:gd name="T0" fmla="*/ 0 w 427"/>
                  <a:gd name="T1" fmla="*/ 26 h 26"/>
                  <a:gd name="T2" fmla="*/ 25 w 427"/>
                  <a:gd name="T3" fmla="*/ 22 h 26"/>
                  <a:gd name="T4" fmla="*/ 50 w 427"/>
                  <a:gd name="T5" fmla="*/ 19 h 26"/>
                  <a:gd name="T6" fmla="*/ 75 w 427"/>
                  <a:gd name="T7" fmla="*/ 16 h 26"/>
                  <a:gd name="T8" fmla="*/ 100 w 427"/>
                  <a:gd name="T9" fmla="*/ 14 h 26"/>
                  <a:gd name="T10" fmla="*/ 125 w 427"/>
                  <a:gd name="T11" fmla="*/ 12 h 26"/>
                  <a:gd name="T12" fmla="*/ 151 w 427"/>
                  <a:gd name="T13" fmla="*/ 11 h 26"/>
                  <a:gd name="T14" fmla="*/ 176 w 427"/>
                  <a:gd name="T15" fmla="*/ 10 h 26"/>
                  <a:gd name="T16" fmla="*/ 201 w 427"/>
                  <a:gd name="T17" fmla="*/ 10 h 26"/>
                  <a:gd name="T18" fmla="*/ 226 w 427"/>
                  <a:gd name="T19" fmla="*/ 9 h 26"/>
                  <a:gd name="T20" fmla="*/ 251 w 427"/>
                  <a:gd name="T21" fmla="*/ 9 h 26"/>
                  <a:gd name="T22" fmla="*/ 276 w 427"/>
                  <a:gd name="T23" fmla="*/ 8 h 26"/>
                  <a:gd name="T24" fmla="*/ 302 w 427"/>
                  <a:gd name="T25" fmla="*/ 7 h 26"/>
                  <a:gd name="T26" fmla="*/ 327 w 427"/>
                  <a:gd name="T27" fmla="*/ 5 h 26"/>
                  <a:gd name="T28" fmla="*/ 352 w 427"/>
                  <a:gd name="T29" fmla="*/ 4 h 26"/>
                  <a:gd name="T30" fmla="*/ 377 w 427"/>
                  <a:gd name="T31" fmla="*/ 3 h 26"/>
                  <a:gd name="T32" fmla="*/ 402 w 427"/>
                  <a:gd name="T33" fmla="*/ 1 h 26"/>
                  <a:gd name="T34" fmla="*/ 427 w 427"/>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26">
                    <a:moveTo>
                      <a:pt x="0" y="26"/>
                    </a:moveTo>
                    <a:lnTo>
                      <a:pt x="25" y="22"/>
                    </a:lnTo>
                    <a:lnTo>
                      <a:pt x="50" y="19"/>
                    </a:lnTo>
                    <a:lnTo>
                      <a:pt x="75" y="16"/>
                    </a:lnTo>
                    <a:lnTo>
                      <a:pt x="100" y="14"/>
                    </a:lnTo>
                    <a:lnTo>
                      <a:pt x="125" y="12"/>
                    </a:lnTo>
                    <a:lnTo>
                      <a:pt x="151" y="11"/>
                    </a:lnTo>
                    <a:lnTo>
                      <a:pt x="176" y="10"/>
                    </a:lnTo>
                    <a:lnTo>
                      <a:pt x="201" y="10"/>
                    </a:lnTo>
                    <a:lnTo>
                      <a:pt x="226" y="9"/>
                    </a:lnTo>
                    <a:lnTo>
                      <a:pt x="251" y="9"/>
                    </a:lnTo>
                    <a:lnTo>
                      <a:pt x="276" y="8"/>
                    </a:lnTo>
                    <a:lnTo>
                      <a:pt x="302" y="7"/>
                    </a:lnTo>
                    <a:lnTo>
                      <a:pt x="327" y="5"/>
                    </a:lnTo>
                    <a:lnTo>
                      <a:pt x="352" y="4"/>
                    </a:lnTo>
                    <a:lnTo>
                      <a:pt x="377" y="3"/>
                    </a:lnTo>
                    <a:lnTo>
                      <a:pt x="402" y="1"/>
                    </a:lnTo>
                    <a:lnTo>
                      <a:pt x="427" y="0"/>
                    </a:ln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01" name="Freeform 117"/>
              <p:cNvSpPr>
                <a:spLocks/>
              </p:cNvSpPr>
              <p:nvPr/>
            </p:nvSpPr>
            <p:spPr bwMode="auto">
              <a:xfrm>
                <a:off x="1115" y="3676"/>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2" name="Freeform 118"/>
              <p:cNvSpPr>
                <a:spLocks/>
              </p:cNvSpPr>
              <p:nvPr/>
            </p:nvSpPr>
            <p:spPr bwMode="auto">
              <a:xfrm>
                <a:off x="1318" y="3644"/>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3" name="Freeform 119"/>
              <p:cNvSpPr>
                <a:spLocks/>
              </p:cNvSpPr>
              <p:nvPr/>
            </p:nvSpPr>
            <p:spPr bwMode="auto">
              <a:xfrm>
                <a:off x="1520" y="3620"/>
                <a:ext cx="58" cy="58"/>
              </a:xfrm>
              <a:custGeom>
                <a:avLst/>
                <a:gdLst>
                  <a:gd name="T0" fmla="*/ 33 w 65"/>
                  <a:gd name="T1" fmla="*/ 0 h 65"/>
                  <a:gd name="T2" fmla="*/ 65 w 65"/>
                  <a:gd name="T3" fmla="*/ 32 h 65"/>
                  <a:gd name="T4" fmla="*/ 33 w 65"/>
                  <a:gd name="T5" fmla="*/ 65 h 65"/>
                  <a:gd name="T6" fmla="*/ 0 w 65"/>
                  <a:gd name="T7" fmla="*/ 32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2"/>
                    </a:lnTo>
                    <a:lnTo>
                      <a:pt x="33" y="65"/>
                    </a:lnTo>
                    <a:lnTo>
                      <a:pt x="0" y="32"/>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4" name="Freeform 120"/>
              <p:cNvSpPr>
                <a:spLocks/>
              </p:cNvSpPr>
              <p:nvPr/>
            </p:nvSpPr>
            <p:spPr bwMode="auto">
              <a:xfrm>
                <a:off x="1723" y="3595"/>
                <a:ext cx="58" cy="58"/>
              </a:xfrm>
              <a:custGeom>
                <a:avLst/>
                <a:gdLst>
                  <a:gd name="T0" fmla="*/ 32 w 65"/>
                  <a:gd name="T1" fmla="*/ 0 h 65"/>
                  <a:gd name="T2" fmla="*/ 65 w 65"/>
                  <a:gd name="T3" fmla="*/ 33 h 65"/>
                  <a:gd name="T4" fmla="*/ 32 w 65"/>
                  <a:gd name="T5" fmla="*/ 65 h 65"/>
                  <a:gd name="T6" fmla="*/ 0 w 65"/>
                  <a:gd name="T7" fmla="*/ 33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3"/>
                    </a:lnTo>
                    <a:lnTo>
                      <a:pt x="32" y="65"/>
                    </a:lnTo>
                    <a:lnTo>
                      <a:pt x="0" y="33"/>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5" name="Freeform 121"/>
              <p:cNvSpPr>
                <a:spLocks/>
              </p:cNvSpPr>
              <p:nvPr/>
            </p:nvSpPr>
            <p:spPr bwMode="auto">
              <a:xfrm>
                <a:off x="1925" y="3579"/>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6" name="Freeform 122"/>
              <p:cNvSpPr>
                <a:spLocks/>
              </p:cNvSpPr>
              <p:nvPr/>
            </p:nvSpPr>
            <p:spPr bwMode="auto">
              <a:xfrm>
                <a:off x="2128" y="3563"/>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7" name="Freeform 123"/>
              <p:cNvSpPr>
                <a:spLocks/>
              </p:cNvSpPr>
              <p:nvPr/>
            </p:nvSpPr>
            <p:spPr bwMode="auto">
              <a:xfrm>
                <a:off x="2339" y="3555"/>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8" name="Freeform 124"/>
              <p:cNvSpPr>
                <a:spLocks/>
              </p:cNvSpPr>
              <p:nvPr/>
            </p:nvSpPr>
            <p:spPr bwMode="auto">
              <a:xfrm>
                <a:off x="2541" y="3547"/>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9" name="Freeform 125"/>
              <p:cNvSpPr>
                <a:spLocks/>
              </p:cNvSpPr>
              <p:nvPr/>
            </p:nvSpPr>
            <p:spPr bwMode="auto">
              <a:xfrm>
                <a:off x="2744" y="3547"/>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0" name="Freeform 126"/>
              <p:cNvSpPr>
                <a:spLocks/>
              </p:cNvSpPr>
              <p:nvPr/>
            </p:nvSpPr>
            <p:spPr bwMode="auto">
              <a:xfrm>
                <a:off x="2946" y="3539"/>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1" name="Freeform 127"/>
              <p:cNvSpPr>
                <a:spLocks/>
              </p:cNvSpPr>
              <p:nvPr/>
            </p:nvSpPr>
            <p:spPr bwMode="auto">
              <a:xfrm>
                <a:off x="3149" y="3539"/>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2" name="Freeform 128"/>
              <p:cNvSpPr>
                <a:spLocks/>
              </p:cNvSpPr>
              <p:nvPr/>
            </p:nvSpPr>
            <p:spPr bwMode="auto">
              <a:xfrm>
                <a:off x="3351" y="3531"/>
                <a:ext cx="58" cy="58"/>
              </a:xfrm>
              <a:custGeom>
                <a:avLst/>
                <a:gdLst>
                  <a:gd name="T0" fmla="*/ 32 w 65"/>
                  <a:gd name="T1" fmla="*/ 0 h 64"/>
                  <a:gd name="T2" fmla="*/ 65 w 65"/>
                  <a:gd name="T3" fmla="*/ 32 h 64"/>
                  <a:gd name="T4" fmla="*/ 32 w 65"/>
                  <a:gd name="T5" fmla="*/ 64 h 64"/>
                  <a:gd name="T6" fmla="*/ 0 w 65"/>
                  <a:gd name="T7" fmla="*/ 32 h 64"/>
                  <a:gd name="T8" fmla="*/ 32 w 65"/>
                  <a:gd name="T9" fmla="*/ 0 h 64"/>
                </a:gdLst>
                <a:ahLst/>
                <a:cxnLst>
                  <a:cxn ang="0">
                    <a:pos x="T0" y="T1"/>
                  </a:cxn>
                  <a:cxn ang="0">
                    <a:pos x="T2" y="T3"/>
                  </a:cxn>
                  <a:cxn ang="0">
                    <a:pos x="T4" y="T5"/>
                  </a:cxn>
                  <a:cxn ang="0">
                    <a:pos x="T6" y="T7"/>
                  </a:cxn>
                  <a:cxn ang="0">
                    <a:pos x="T8" y="T9"/>
                  </a:cxn>
                </a:cxnLst>
                <a:rect l="0" t="0" r="r" b="b"/>
                <a:pathLst>
                  <a:path w="65" h="64">
                    <a:moveTo>
                      <a:pt x="32" y="0"/>
                    </a:moveTo>
                    <a:lnTo>
                      <a:pt x="65" y="32"/>
                    </a:lnTo>
                    <a:lnTo>
                      <a:pt x="32" y="64"/>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3" name="Freeform 129"/>
              <p:cNvSpPr>
                <a:spLocks/>
              </p:cNvSpPr>
              <p:nvPr/>
            </p:nvSpPr>
            <p:spPr bwMode="auto">
              <a:xfrm>
                <a:off x="3562" y="3523"/>
                <a:ext cx="58" cy="58"/>
              </a:xfrm>
              <a:custGeom>
                <a:avLst/>
                <a:gdLst>
                  <a:gd name="T0" fmla="*/ 32 w 64"/>
                  <a:gd name="T1" fmla="*/ 0 h 64"/>
                  <a:gd name="T2" fmla="*/ 64 w 64"/>
                  <a:gd name="T3" fmla="*/ 32 h 64"/>
                  <a:gd name="T4" fmla="*/ 32 w 64"/>
                  <a:gd name="T5" fmla="*/ 64 h 64"/>
                  <a:gd name="T6" fmla="*/ 0 w 64"/>
                  <a:gd name="T7" fmla="*/ 32 h 64"/>
                  <a:gd name="T8" fmla="*/ 32 w 64"/>
                  <a:gd name="T9" fmla="*/ 0 h 64"/>
                </a:gdLst>
                <a:ahLst/>
                <a:cxnLst>
                  <a:cxn ang="0">
                    <a:pos x="T0" y="T1"/>
                  </a:cxn>
                  <a:cxn ang="0">
                    <a:pos x="T2" y="T3"/>
                  </a:cxn>
                  <a:cxn ang="0">
                    <a:pos x="T4" y="T5"/>
                  </a:cxn>
                  <a:cxn ang="0">
                    <a:pos x="T6" y="T7"/>
                  </a:cxn>
                  <a:cxn ang="0">
                    <a:pos x="T8" y="T9"/>
                  </a:cxn>
                </a:cxnLst>
                <a:rect l="0" t="0" r="r" b="b"/>
                <a:pathLst>
                  <a:path w="64" h="64">
                    <a:moveTo>
                      <a:pt x="32" y="0"/>
                    </a:moveTo>
                    <a:lnTo>
                      <a:pt x="64" y="32"/>
                    </a:lnTo>
                    <a:lnTo>
                      <a:pt x="32" y="64"/>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4" name="Freeform 130"/>
              <p:cNvSpPr>
                <a:spLocks/>
              </p:cNvSpPr>
              <p:nvPr/>
            </p:nvSpPr>
            <p:spPr bwMode="auto">
              <a:xfrm>
                <a:off x="3764" y="3506"/>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5" name="Freeform 131"/>
              <p:cNvSpPr>
                <a:spLocks/>
              </p:cNvSpPr>
              <p:nvPr/>
            </p:nvSpPr>
            <p:spPr bwMode="auto">
              <a:xfrm>
                <a:off x="3967" y="3498"/>
                <a:ext cx="58" cy="58"/>
              </a:xfrm>
              <a:custGeom>
                <a:avLst/>
                <a:gdLst>
                  <a:gd name="T0" fmla="*/ 32 w 64"/>
                  <a:gd name="T1" fmla="*/ 0 h 65"/>
                  <a:gd name="T2" fmla="*/ 64 w 64"/>
                  <a:gd name="T3" fmla="*/ 33 h 65"/>
                  <a:gd name="T4" fmla="*/ 32 w 64"/>
                  <a:gd name="T5" fmla="*/ 65 h 65"/>
                  <a:gd name="T6" fmla="*/ 0 w 64"/>
                  <a:gd name="T7" fmla="*/ 33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3"/>
                    </a:lnTo>
                    <a:lnTo>
                      <a:pt x="32" y="65"/>
                    </a:lnTo>
                    <a:lnTo>
                      <a:pt x="0" y="33"/>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6" name="Freeform 132"/>
              <p:cNvSpPr>
                <a:spLocks/>
              </p:cNvSpPr>
              <p:nvPr/>
            </p:nvSpPr>
            <p:spPr bwMode="auto">
              <a:xfrm>
                <a:off x="4169" y="3490"/>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7" name="Freeform 133"/>
              <p:cNvSpPr>
                <a:spLocks/>
              </p:cNvSpPr>
              <p:nvPr/>
            </p:nvSpPr>
            <p:spPr bwMode="auto">
              <a:xfrm>
                <a:off x="4372" y="3474"/>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8" name="Freeform 134"/>
              <p:cNvSpPr>
                <a:spLocks/>
              </p:cNvSpPr>
              <p:nvPr/>
            </p:nvSpPr>
            <p:spPr bwMode="auto">
              <a:xfrm>
                <a:off x="4574" y="3466"/>
                <a:ext cx="58" cy="58"/>
              </a:xfrm>
              <a:custGeom>
                <a:avLst/>
                <a:gdLst>
                  <a:gd name="T0" fmla="*/ 33 w 65"/>
                  <a:gd name="T1" fmla="*/ 0 h 65"/>
                  <a:gd name="T2" fmla="*/ 65 w 65"/>
                  <a:gd name="T3" fmla="*/ 32 h 65"/>
                  <a:gd name="T4" fmla="*/ 33 w 65"/>
                  <a:gd name="T5" fmla="*/ 65 h 65"/>
                  <a:gd name="T6" fmla="*/ 0 w 65"/>
                  <a:gd name="T7" fmla="*/ 32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2"/>
                    </a:lnTo>
                    <a:lnTo>
                      <a:pt x="33" y="65"/>
                    </a:lnTo>
                    <a:lnTo>
                      <a:pt x="0" y="32"/>
                    </a:lnTo>
                    <a:lnTo>
                      <a:pt x="33" y="0"/>
                    </a:lnTo>
                    <a:close/>
                  </a:path>
                </a:pathLst>
              </a:custGeom>
              <a:solidFill>
                <a:srgbClr val="FF0000"/>
              </a:solidFill>
              <a:ln w="12700">
                <a:solidFill>
                  <a:srgbClr val="FFFFFF"/>
                </a:solidFill>
                <a:prstDash val="solid"/>
                <a:round/>
                <a:headEnd/>
                <a:tailEnd/>
              </a:ln>
            </p:spPr>
            <p:txBody>
              <a:bodyPr/>
              <a:lstStyle/>
              <a:p>
                <a:endParaRPr lang="en-US"/>
              </a:p>
            </p:txBody>
          </p:sp>
        </p:grpSp>
        <p:sp>
          <p:nvSpPr>
            <p:cNvPr id="144519" name="Freeform 135"/>
            <p:cNvSpPr>
              <a:spLocks/>
            </p:cNvSpPr>
            <p:nvPr/>
          </p:nvSpPr>
          <p:spPr bwMode="auto">
            <a:xfrm>
              <a:off x="938" y="2355"/>
              <a:ext cx="3074" cy="284"/>
            </a:xfrm>
            <a:custGeom>
              <a:avLst/>
              <a:gdLst>
                <a:gd name="T0" fmla="*/ 0 w 427"/>
                <a:gd name="T1" fmla="*/ 35 h 35"/>
                <a:gd name="T2" fmla="*/ 25 w 427"/>
                <a:gd name="T3" fmla="*/ 30 h 35"/>
                <a:gd name="T4" fmla="*/ 50 w 427"/>
                <a:gd name="T5" fmla="*/ 26 h 35"/>
                <a:gd name="T6" fmla="*/ 75 w 427"/>
                <a:gd name="T7" fmla="*/ 23 h 35"/>
                <a:gd name="T8" fmla="*/ 100 w 427"/>
                <a:gd name="T9" fmla="*/ 20 h 35"/>
                <a:gd name="T10" fmla="*/ 125 w 427"/>
                <a:gd name="T11" fmla="*/ 17 h 35"/>
                <a:gd name="T12" fmla="*/ 151 w 427"/>
                <a:gd name="T13" fmla="*/ 15 h 35"/>
                <a:gd name="T14" fmla="*/ 176 w 427"/>
                <a:gd name="T15" fmla="*/ 14 h 35"/>
                <a:gd name="T16" fmla="*/ 201 w 427"/>
                <a:gd name="T17" fmla="*/ 12 h 35"/>
                <a:gd name="T18" fmla="*/ 226 w 427"/>
                <a:gd name="T19" fmla="*/ 10 h 35"/>
                <a:gd name="T20" fmla="*/ 251 w 427"/>
                <a:gd name="T21" fmla="*/ 9 h 35"/>
                <a:gd name="T22" fmla="*/ 276 w 427"/>
                <a:gd name="T23" fmla="*/ 7 h 35"/>
                <a:gd name="T24" fmla="*/ 302 w 427"/>
                <a:gd name="T25" fmla="*/ 6 h 35"/>
                <a:gd name="T26" fmla="*/ 327 w 427"/>
                <a:gd name="T27" fmla="*/ 4 h 35"/>
                <a:gd name="T28" fmla="*/ 352 w 427"/>
                <a:gd name="T29" fmla="*/ 3 h 35"/>
                <a:gd name="T30" fmla="*/ 377 w 427"/>
                <a:gd name="T31" fmla="*/ 1 h 35"/>
                <a:gd name="T32" fmla="*/ 402 w 427"/>
                <a:gd name="T33" fmla="*/ 0 h 35"/>
                <a:gd name="T34" fmla="*/ 427 w 427"/>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35">
                  <a:moveTo>
                    <a:pt x="0" y="35"/>
                  </a:moveTo>
                  <a:lnTo>
                    <a:pt x="25" y="30"/>
                  </a:lnTo>
                  <a:lnTo>
                    <a:pt x="50" y="26"/>
                  </a:lnTo>
                  <a:lnTo>
                    <a:pt x="75" y="23"/>
                  </a:lnTo>
                  <a:lnTo>
                    <a:pt x="100" y="20"/>
                  </a:lnTo>
                  <a:lnTo>
                    <a:pt x="125" y="17"/>
                  </a:lnTo>
                  <a:lnTo>
                    <a:pt x="151" y="15"/>
                  </a:lnTo>
                  <a:lnTo>
                    <a:pt x="176" y="14"/>
                  </a:lnTo>
                  <a:lnTo>
                    <a:pt x="201" y="12"/>
                  </a:lnTo>
                  <a:lnTo>
                    <a:pt x="226" y="10"/>
                  </a:lnTo>
                  <a:lnTo>
                    <a:pt x="251" y="9"/>
                  </a:lnTo>
                  <a:lnTo>
                    <a:pt x="276" y="7"/>
                  </a:lnTo>
                  <a:lnTo>
                    <a:pt x="302" y="6"/>
                  </a:lnTo>
                  <a:lnTo>
                    <a:pt x="327" y="4"/>
                  </a:lnTo>
                  <a:lnTo>
                    <a:pt x="352" y="3"/>
                  </a:lnTo>
                  <a:lnTo>
                    <a:pt x="377" y="1"/>
                  </a:lnTo>
                  <a:lnTo>
                    <a:pt x="402" y="0"/>
                  </a:lnTo>
                  <a:lnTo>
                    <a:pt x="427" y="0"/>
                  </a:lnTo>
                </a:path>
              </a:pathLst>
            </a:custGeom>
            <a:noFill/>
            <a:ln w="1905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44520" name="Group 136"/>
            <p:cNvGrpSpPr>
              <a:grpSpLocks/>
            </p:cNvGrpSpPr>
            <p:nvPr/>
          </p:nvGrpSpPr>
          <p:grpSpPr bwMode="auto">
            <a:xfrm>
              <a:off x="909" y="2326"/>
              <a:ext cx="3125" cy="340"/>
              <a:chOff x="1115" y="3477"/>
              <a:chExt cx="3516" cy="340"/>
            </a:xfrm>
          </p:grpSpPr>
          <p:sp>
            <p:nvSpPr>
              <p:cNvPr id="144521" name="Rectangle 137"/>
              <p:cNvSpPr>
                <a:spLocks noChangeArrowheads="1"/>
              </p:cNvSpPr>
              <p:nvPr/>
            </p:nvSpPr>
            <p:spPr bwMode="auto">
              <a:xfrm>
                <a:off x="1115" y="3760"/>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2" name="Rectangle 138"/>
              <p:cNvSpPr>
                <a:spLocks noChangeArrowheads="1"/>
              </p:cNvSpPr>
              <p:nvPr/>
            </p:nvSpPr>
            <p:spPr bwMode="auto">
              <a:xfrm>
                <a:off x="1318" y="3720"/>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3" name="Rectangle 139"/>
              <p:cNvSpPr>
                <a:spLocks noChangeArrowheads="1"/>
              </p:cNvSpPr>
              <p:nvPr/>
            </p:nvSpPr>
            <p:spPr bwMode="auto">
              <a:xfrm>
                <a:off x="1520" y="3688"/>
                <a:ext cx="57" cy="56"/>
              </a:xfrm>
              <a:prstGeom prst="rect">
                <a:avLst/>
              </a:prstGeom>
              <a:solidFill>
                <a:srgbClr val="FFFFFF"/>
              </a:solidFill>
              <a:ln w="12700">
                <a:solidFill>
                  <a:srgbClr val="0000FF"/>
                </a:solidFill>
                <a:miter lim="800000"/>
                <a:headEnd/>
                <a:tailEnd/>
              </a:ln>
            </p:spPr>
            <p:txBody>
              <a:bodyPr/>
              <a:lstStyle/>
              <a:p>
                <a:endParaRPr lang="en-US"/>
              </a:p>
            </p:txBody>
          </p:sp>
          <p:sp>
            <p:nvSpPr>
              <p:cNvPr id="144524" name="Rectangle 140"/>
              <p:cNvSpPr>
                <a:spLocks noChangeArrowheads="1"/>
              </p:cNvSpPr>
              <p:nvPr/>
            </p:nvSpPr>
            <p:spPr bwMode="auto">
              <a:xfrm>
                <a:off x="1723" y="3663"/>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5" name="Rectangle 141"/>
              <p:cNvSpPr>
                <a:spLocks noChangeArrowheads="1"/>
              </p:cNvSpPr>
              <p:nvPr/>
            </p:nvSpPr>
            <p:spPr bwMode="auto">
              <a:xfrm>
                <a:off x="1925" y="3639"/>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6" name="Rectangle 142"/>
              <p:cNvSpPr>
                <a:spLocks noChangeArrowheads="1"/>
              </p:cNvSpPr>
              <p:nvPr/>
            </p:nvSpPr>
            <p:spPr bwMode="auto">
              <a:xfrm>
                <a:off x="2128" y="3615"/>
                <a:ext cx="57" cy="56"/>
              </a:xfrm>
              <a:prstGeom prst="rect">
                <a:avLst/>
              </a:prstGeom>
              <a:solidFill>
                <a:srgbClr val="FFFFFF"/>
              </a:solidFill>
              <a:ln w="12700">
                <a:solidFill>
                  <a:srgbClr val="0000FF"/>
                </a:solidFill>
                <a:miter lim="800000"/>
                <a:headEnd/>
                <a:tailEnd/>
              </a:ln>
            </p:spPr>
            <p:txBody>
              <a:bodyPr/>
              <a:lstStyle/>
              <a:p>
                <a:endParaRPr lang="en-US"/>
              </a:p>
            </p:txBody>
          </p:sp>
          <p:sp>
            <p:nvSpPr>
              <p:cNvPr id="144527" name="Rectangle 143"/>
              <p:cNvSpPr>
                <a:spLocks noChangeArrowheads="1"/>
              </p:cNvSpPr>
              <p:nvPr/>
            </p:nvSpPr>
            <p:spPr bwMode="auto">
              <a:xfrm>
                <a:off x="2339" y="3598"/>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28" name="Rectangle 144"/>
              <p:cNvSpPr>
                <a:spLocks noChangeArrowheads="1"/>
              </p:cNvSpPr>
              <p:nvPr/>
            </p:nvSpPr>
            <p:spPr bwMode="auto">
              <a:xfrm>
                <a:off x="2541" y="3590"/>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9" name="Rectangle 145"/>
              <p:cNvSpPr>
                <a:spLocks noChangeArrowheads="1"/>
              </p:cNvSpPr>
              <p:nvPr/>
            </p:nvSpPr>
            <p:spPr bwMode="auto">
              <a:xfrm>
                <a:off x="2744" y="3574"/>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0" name="Rectangle 146"/>
              <p:cNvSpPr>
                <a:spLocks noChangeArrowheads="1"/>
              </p:cNvSpPr>
              <p:nvPr/>
            </p:nvSpPr>
            <p:spPr bwMode="auto">
              <a:xfrm>
                <a:off x="2946" y="3558"/>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31" name="Rectangle 147"/>
              <p:cNvSpPr>
                <a:spLocks noChangeArrowheads="1"/>
              </p:cNvSpPr>
              <p:nvPr/>
            </p:nvSpPr>
            <p:spPr bwMode="auto">
              <a:xfrm>
                <a:off x="3149" y="3550"/>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2" name="Rectangle 148"/>
              <p:cNvSpPr>
                <a:spLocks noChangeArrowheads="1"/>
              </p:cNvSpPr>
              <p:nvPr/>
            </p:nvSpPr>
            <p:spPr bwMode="auto">
              <a:xfrm>
                <a:off x="3351" y="3534"/>
                <a:ext cx="57" cy="56"/>
              </a:xfrm>
              <a:prstGeom prst="rect">
                <a:avLst/>
              </a:prstGeom>
              <a:solidFill>
                <a:srgbClr val="FFFFFF"/>
              </a:solidFill>
              <a:ln w="12700">
                <a:solidFill>
                  <a:srgbClr val="0000FF"/>
                </a:solidFill>
                <a:miter lim="800000"/>
                <a:headEnd/>
                <a:tailEnd/>
              </a:ln>
            </p:spPr>
            <p:txBody>
              <a:bodyPr/>
              <a:lstStyle/>
              <a:p>
                <a:endParaRPr lang="en-US"/>
              </a:p>
            </p:txBody>
          </p:sp>
          <p:sp>
            <p:nvSpPr>
              <p:cNvPr id="144533" name="Rectangle 149"/>
              <p:cNvSpPr>
                <a:spLocks noChangeArrowheads="1"/>
              </p:cNvSpPr>
              <p:nvPr/>
            </p:nvSpPr>
            <p:spPr bwMode="auto">
              <a:xfrm>
                <a:off x="3562" y="3526"/>
                <a:ext cx="56" cy="56"/>
              </a:xfrm>
              <a:prstGeom prst="rect">
                <a:avLst/>
              </a:prstGeom>
              <a:solidFill>
                <a:srgbClr val="FFFFFF"/>
              </a:solidFill>
              <a:ln w="12700">
                <a:solidFill>
                  <a:srgbClr val="0000FF"/>
                </a:solidFill>
                <a:miter lim="800000"/>
                <a:headEnd/>
                <a:tailEnd/>
              </a:ln>
            </p:spPr>
            <p:txBody>
              <a:bodyPr/>
              <a:lstStyle/>
              <a:p>
                <a:endParaRPr lang="en-US"/>
              </a:p>
            </p:txBody>
          </p:sp>
          <p:sp>
            <p:nvSpPr>
              <p:cNvPr id="144534" name="Rectangle 150"/>
              <p:cNvSpPr>
                <a:spLocks noChangeArrowheads="1"/>
              </p:cNvSpPr>
              <p:nvPr/>
            </p:nvSpPr>
            <p:spPr bwMode="auto">
              <a:xfrm>
                <a:off x="3764" y="3509"/>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35" name="Rectangle 151"/>
              <p:cNvSpPr>
                <a:spLocks noChangeArrowheads="1"/>
              </p:cNvSpPr>
              <p:nvPr/>
            </p:nvSpPr>
            <p:spPr bwMode="auto">
              <a:xfrm>
                <a:off x="3967" y="3501"/>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6" name="Rectangle 152"/>
              <p:cNvSpPr>
                <a:spLocks noChangeArrowheads="1"/>
              </p:cNvSpPr>
              <p:nvPr/>
            </p:nvSpPr>
            <p:spPr bwMode="auto">
              <a:xfrm>
                <a:off x="4169" y="3485"/>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37" name="Rectangle 153"/>
              <p:cNvSpPr>
                <a:spLocks noChangeArrowheads="1"/>
              </p:cNvSpPr>
              <p:nvPr/>
            </p:nvSpPr>
            <p:spPr bwMode="auto">
              <a:xfrm>
                <a:off x="4372" y="3477"/>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8" name="Rectangle 154"/>
              <p:cNvSpPr>
                <a:spLocks noChangeArrowheads="1"/>
              </p:cNvSpPr>
              <p:nvPr/>
            </p:nvSpPr>
            <p:spPr bwMode="auto">
              <a:xfrm>
                <a:off x="4574" y="3477"/>
                <a:ext cx="57" cy="57"/>
              </a:xfrm>
              <a:prstGeom prst="rect">
                <a:avLst/>
              </a:prstGeom>
              <a:solidFill>
                <a:srgbClr val="FFFFFF"/>
              </a:solidFill>
              <a:ln w="12700">
                <a:solidFill>
                  <a:srgbClr val="0000FF"/>
                </a:solidFill>
                <a:miter lim="800000"/>
                <a:headEnd/>
                <a:tailEnd/>
              </a:ln>
            </p:spPr>
            <p:txBody>
              <a:bodyPr/>
              <a:lstStyle/>
              <a:p>
                <a:endParaRPr lang="en-US"/>
              </a:p>
            </p:txBody>
          </p:sp>
        </p:grpSp>
        <p:sp>
          <p:nvSpPr>
            <p:cNvPr id="144539" name="Rectangle 155"/>
            <p:cNvSpPr>
              <a:spLocks noChangeArrowheads="1"/>
            </p:cNvSpPr>
            <p:nvPr/>
          </p:nvSpPr>
          <p:spPr bwMode="auto">
            <a:xfrm>
              <a:off x="716" y="290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0</a:t>
              </a:r>
              <a:endParaRPr lang="en-US" sz="1600"/>
            </a:p>
          </p:txBody>
        </p:sp>
        <p:sp>
          <p:nvSpPr>
            <p:cNvPr id="144540" name="Rectangle 156"/>
            <p:cNvSpPr>
              <a:spLocks noChangeArrowheads="1"/>
            </p:cNvSpPr>
            <p:nvPr/>
          </p:nvSpPr>
          <p:spPr bwMode="auto">
            <a:xfrm>
              <a:off x="646" y="2673"/>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10</a:t>
              </a:r>
              <a:endParaRPr lang="en-US" sz="1600"/>
            </a:p>
          </p:txBody>
        </p:sp>
        <p:sp>
          <p:nvSpPr>
            <p:cNvPr id="144541" name="Rectangle 157"/>
            <p:cNvSpPr>
              <a:spLocks noChangeArrowheads="1"/>
            </p:cNvSpPr>
            <p:nvPr/>
          </p:nvSpPr>
          <p:spPr bwMode="auto">
            <a:xfrm>
              <a:off x="646" y="243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20</a:t>
              </a:r>
              <a:endParaRPr lang="en-US" sz="1600"/>
            </a:p>
          </p:txBody>
        </p:sp>
        <p:sp>
          <p:nvSpPr>
            <p:cNvPr id="144542" name="Rectangle 158"/>
            <p:cNvSpPr>
              <a:spLocks noChangeArrowheads="1"/>
            </p:cNvSpPr>
            <p:nvPr/>
          </p:nvSpPr>
          <p:spPr bwMode="auto">
            <a:xfrm>
              <a:off x="646" y="2195"/>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30</a:t>
              </a:r>
              <a:endParaRPr lang="en-US" sz="1600"/>
            </a:p>
          </p:txBody>
        </p:sp>
        <p:sp>
          <p:nvSpPr>
            <p:cNvPr id="144543" name="Rectangle 159"/>
            <p:cNvSpPr>
              <a:spLocks noChangeArrowheads="1"/>
            </p:cNvSpPr>
            <p:nvPr/>
          </p:nvSpPr>
          <p:spPr bwMode="auto">
            <a:xfrm>
              <a:off x="646" y="196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40</a:t>
              </a:r>
              <a:endParaRPr lang="en-US" sz="1600"/>
            </a:p>
          </p:txBody>
        </p:sp>
        <p:sp>
          <p:nvSpPr>
            <p:cNvPr id="144544" name="Rectangle 160"/>
            <p:cNvSpPr>
              <a:spLocks noChangeArrowheads="1"/>
            </p:cNvSpPr>
            <p:nvPr/>
          </p:nvSpPr>
          <p:spPr bwMode="auto">
            <a:xfrm>
              <a:off x="646" y="1725"/>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50</a:t>
              </a:r>
              <a:endParaRPr lang="en-US" sz="1600"/>
            </a:p>
          </p:txBody>
        </p:sp>
        <p:sp>
          <p:nvSpPr>
            <p:cNvPr id="144545" name="Rectangle 161"/>
            <p:cNvSpPr>
              <a:spLocks noChangeArrowheads="1"/>
            </p:cNvSpPr>
            <p:nvPr/>
          </p:nvSpPr>
          <p:spPr bwMode="auto">
            <a:xfrm>
              <a:off x="646" y="1482"/>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60</a:t>
              </a:r>
              <a:endParaRPr lang="en-US" sz="1600"/>
            </a:p>
          </p:txBody>
        </p:sp>
        <p:sp>
          <p:nvSpPr>
            <p:cNvPr id="144546" name="Rectangle 162"/>
            <p:cNvSpPr>
              <a:spLocks noChangeArrowheads="1"/>
            </p:cNvSpPr>
            <p:nvPr/>
          </p:nvSpPr>
          <p:spPr bwMode="auto">
            <a:xfrm>
              <a:off x="646" y="122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70</a:t>
              </a:r>
              <a:endParaRPr lang="en-US" sz="1600"/>
            </a:p>
          </p:txBody>
        </p:sp>
        <p:sp>
          <p:nvSpPr>
            <p:cNvPr id="144547" name="Rectangle 163"/>
            <p:cNvSpPr>
              <a:spLocks noChangeArrowheads="1"/>
            </p:cNvSpPr>
            <p:nvPr/>
          </p:nvSpPr>
          <p:spPr bwMode="auto">
            <a:xfrm rot="16200000">
              <a:off x="-472" y="1932"/>
              <a:ext cx="166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fr-FR" sz="1600" dirty="0" smtClean="0">
                  <a:solidFill>
                    <a:srgbClr val="000000"/>
                  </a:solidFill>
                </a:rPr>
                <a:t>Pourcentage de femmes </a:t>
              </a:r>
            </a:p>
            <a:p>
              <a:endParaRPr lang="en-US" sz="1600" dirty="0"/>
            </a:p>
          </p:txBody>
        </p:sp>
        <p:grpSp>
          <p:nvGrpSpPr>
            <p:cNvPr id="144548" name="Group 164"/>
            <p:cNvGrpSpPr>
              <a:grpSpLocks/>
            </p:cNvGrpSpPr>
            <p:nvPr/>
          </p:nvGrpSpPr>
          <p:grpSpPr bwMode="auto">
            <a:xfrm>
              <a:off x="4323" y="1453"/>
              <a:ext cx="195" cy="69"/>
              <a:chOff x="4811" y="1339"/>
              <a:chExt cx="219" cy="69"/>
            </a:xfrm>
          </p:grpSpPr>
          <p:sp>
            <p:nvSpPr>
              <p:cNvPr id="144549" name="Line 165"/>
              <p:cNvSpPr>
                <a:spLocks noChangeShapeType="1"/>
              </p:cNvSpPr>
              <p:nvPr/>
            </p:nvSpPr>
            <p:spPr bwMode="auto">
              <a:xfrm>
                <a:off x="4811" y="1377"/>
                <a:ext cx="219" cy="0"/>
              </a:xfrm>
              <a:prstGeom prst="line">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50" name="Rectangle 166"/>
              <p:cNvSpPr>
                <a:spLocks noChangeArrowheads="1"/>
              </p:cNvSpPr>
              <p:nvPr/>
            </p:nvSpPr>
            <p:spPr bwMode="auto">
              <a:xfrm>
                <a:off x="4863" y="1339"/>
                <a:ext cx="69" cy="69"/>
              </a:xfrm>
              <a:prstGeom prst="rect">
                <a:avLst/>
              </a:prstGeom>
              <a:solidFill>
                <a:srgbClr val="800080"/>
              </a:solidFill>
              <a:ln w="12700">
                <a:solidFill>
                  <a:srgbClr val="FFFFFF"/>
                </a:solidFill>
                <a:miter lim="800000"/>
                <a:headEnd/>
                <a:tailEnd/>
              </a:ln>
            </p:spPr>
            <p:txBody>
              <a:bodyPr/>
              <a:lstStyle/>
              <a:p>
                <a:endParaRPr lang="en-US"/>
              </a:p>
            </p:txBody>
          </p:sp>
        </p:grpSp>
        <p:sp>
          <p:nvSpPr>
            <p:cNvPr id="144551" name="Rectangle 167"/>
            <p:cNvSpPr>
              <a:spLocks noChangeArrowheads="1"/>
            </p:cNvSpPr>
            <p:nvPr/>
          </p:nvSpPr>
          <p:spPr bwMode="auto">
            <a:xfrm>
              <a:off x="4549" y="1272"/>
              <a:ext cx="89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000" dirty="0" smtClean="0">
                  <a:solidFill>
                    <a:srgbClr val="000000"/>
                  </a:solidFill>
                  <a:latin typeface="Arial Narrow" pitchFamily="34" charset="0"/>
                </a:rPr>
                <a:t>Afrique </a:t>
              </a:r>
            </a:p>
            <a:p>
              <a:r>
                <a:rPr lang="fr-FR" sz="2000" dirty="0" smtClean="0">
                  <a:solidFill>
                    <a:srgbClr val="000000"/>
                  </a:solidFill>
                  <a:latin typeface="Arial Narrow" pitchFamily="34" charset="0"/>
                </a:rPr>
                <a:t>Subsaharienne</a:t>
              </a:r>
              <a:endParaRPr lang="fr-FR" sz="2000" dirty="0">
                <a:latin typeface="Arial Narrow" pitchFamily="34" charset="0"/>
              </a:endParaRPr>
            </a:p>
          </p:txBody>
        </p:sp>
        <p:grpSp>
          <p:nvGrpSpPr>
            <p:cNvPr id="144552" name="Group 168"/>
            <p:cNvGrpSpPr>
              <a:grpSpLocks/>
            </p:cNvGrpSpPr>
            <p:nvPr/>
          </p:nvGrpSpPr>
          <p:grpSpPr bwMode="auto">
            <a:xfrm>
              <a:off x="4292" y="1731"/>
              <a:ext cx="195" cy="69"/>
              <a:chOff x="4776" y="1641"/>
              <a:chExt cx="219" cy="69"/>
            </a:xfrm>
          </p:grpSpPr>
          <p:sp>
            <p:nvSpPr>
              <p:cNvPr id="144553" name="Line 169"/>
              <p:cNvSpPr>
                <a:spLocks noChangeShapeType="1"/>
              </p:cNvSpPr>
              <p:nvPr/>
            </p:nvSpPr>
            <p:spPr bwMode="auto">
              <a:xfrm>
                <a:off x="4776" y="1677"/>
                <a:ext cx="2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54" name="Oval 170"/>
              <p:cNvSpPr>
                <a:spLocks noChangeArrowheads="1"/>
              </p:cNvSpPr>
              <p:nvPr/>
            </p:nvSpPr>
            <p:spPr bwMode="auto">
              <a:xfrm>
                <a:off x="4857" y="1641"/>
                <a:ext cx="69" cy="69"/>
              </a:xfrm>
              <a:prstGeom prst="ellipse">
                <a:avLst/>
              </a:prstGeom>
              <a:solidFill>
                <a:srgbClr val="000000"/>
              </a:solidFill>
              <a:ln w="12700">
                <a:solidFill>
                  <a:srgbClr val="FFFFFF"/>
                </a:solidFill>
                <a:round/>
                <a:headEnd/>
                <a:tailEnd/>
              </a:ln>
            </p:spPr>
            <p:txBody>
              <a:bodyPr/>
              <a:lstStyle/>
              <a:p>
                <a:endParaRPr lang="en-US"/>
              </a:p>
            </p:txBody>
          </p:sp>
        </p:grpSp>
        <p:sp>
          <p:nvSpPr>
            <p:cNvPr id="144555" name="Rectangle 171"/>
            <p:cNvSpPr>
              <a:spLocks noChangeArrowheads="1"/>
            </p:cNvSpPr>
            <p:nvPr/>
          </p:nvSpPr>
          <p:spPr bwMode="auto">
            <a:xfrm>
              <a:off x="4560" y="1681"/>
              <a:ext cx="4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latin typeface="Arial Narrow" pitchFamily="34" charset="0"/>
                </a:rPr>
                <a:t>MONDE</a:t>
              </a:r>
              <a:endParaRPr lang="en-US" sz="2000" dirty="0">
                <a:latin typeface="Arial Narrow" pitchFamily="34" charset="0"/>
              </a:endParaRPr>
            </a:p>
          </p:txBody>
        </p:sp>
        <p:grpSp>
          <p:nvGrpSpPr>
            <p:cNvPr id="144556" name="Group 172"/>
            <p:cNvGrpSpPr>
              <a:grpSpLocks/>
            </p:cNvGrpSpPr>
            <p:nvPr/>
          </p:nvGrpSpPr>
          <p:grpSpPr bwMode="auto">
            <a:xfrm>
              <a:off x="4292" y="1961"/>
              <a:ext cx="195" cy="69"/>
              <a:chOff x="4776" y="1900"/>
              <a:chExt cx="219" cy="69"/>
            </a:xfrm>
          </p:grpSpPr>
          <p:sp>
            <p:nvSpPr>
              <p:cNvPr id="144557" name="Line 173"/>
              <p:cNvSpPr>
                <a:spLocks noChangeShapeType="1"/>
              </p:cNvSpPr>
              <p:nvPr/>
            </p:nvSpPr>
            <p:spPr bwMode="auto">
              <a:xfrm>
                <a:off x="4776" y="1936"/>
                <a:ext cx="219" cy="0"/>
              </a:xfrm>
              <a:prstGeom prst="line">
                <a:avLst/>
              </a:prstGeom>
              <a:noFill/>
              <a:ln w="190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58" name="Freeform 174"/>
              <p:cNvSpPr>
                <a:spLocks/>
              </p:cNvSpPr>
              <p:nvPr/>
            </p:nvSpPr>
            <p:spPr bwMode="auto">
              <a:xfrm>
                <a:off x="4857" y="1900"/>
                <a:ext cx="69" cy="69"/>
              </a:xfrm>
              <a:custGeom>
                <a:avLst/>
                <a:gdLst>
                  <a:gd name="T0" fmla="*/ 24 w 49"/>
                  <a:gd name="T1" fmla="*/ 0 h 48"/>
                  <a:gd name="T2" fmla="*/ 49 w 49"/>
                  <a:gd name="T3" fmla="*/ 48 h 48"/>
                  <a:gd name="T4" fmla="*/ 0 w 49"/>
                  <a:gd name="T5" fmla="*/ 48 h 48"/>
                  <a:gd name="T6" fmla="*/ 24 w 49"/>
                  <a:gd name="T7" fmla="*/ 0 h 48"/>
                </a:gdLst>
                <a:ahLst/>
                <a:cxnLst>
                  <a:cxn ang="0">
                    <a:pos x="T0" y="T1"/>
                  </a:cxn>
                  <a:cxn ang="0">
                    <a:pos x="T2" y="T3"/>
                  </a:cxn>
                  <a:cxn ang="0">
                    <a:pos x="T4" y="T5"/>
                  </a:cxn>
                  <a:cxn ang="0">
                    <a:pos x="T6" y="T7"/>
                  </a:cxn>
                </a:cxnLst>
                <a:rect l="0" t="0" r="r" b="b"/>
                <a:pathLst>
                  <a:path w="49" h="48">
                    <a:moveTo>
                      <a:pt x="24" y="0"/>
                    </a:moveTo>
                    <a:lnTo>
                      <a:pt x="49" y="48"/>
                    </a:lnTo>
                    <a:lnTo>
                      <a:pt x="0" y="48"/>
                    </a:lnTo>
                    <a:lnTo>
                      <a:pt x="24" y="0"/>
                    </a:lnTo>
                    <a:close/>
                  </a:path>
                </a:pathLst>
              </a:custGeom>
              <a:solidFill>
                <a:srgbClr val="993300"/>
              </a:solidFill>
              <a:ln w="12700">
                <a:solidFill>
                  <a:srgbClr val="FFFFFF"/>
                </a:solidFill>
                <a:prstDash val="solid"/>
                <a:round/>
                <a:headEnd/>
                <a:tailEnd/>
              </a:ln>
            </p:spPr>
            <p:txBody>
              <a:bodyPr/>
              <a:lstStyle/>
              <a:p>
                <a:endParaRPr lang="en-US"/>
              </a:p>
            </p:txBody>
          </p:sp>
        </p:grpSp>
        <p:sp>
          <p:nvSpPr>
            <p:cNvPr id="144559" name="Rectangle 175"/>
            <p:cNvSpPr>
              <a:spLocks noChangeArrowheads="1"/>
            </p:cNvSpPr>
            <p:nvPr/>
          </p:nvSpPr>
          <p:spPr bwMode="auto">
            <a:xfrm>
              <a:off x="4548" y="1887"/>
              <a:ext cx="5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000" dirty="0" smtClean="0">
                  <a:solidFill>
                    <a:srgbClr val="000000"/>
                  </a:solidFill>
                  <a:latin typeface="Arial Narrow" pitchFamily="34" charset="0"/>
                </a:rPr>
                <a:t>Caraïbes</a:t>
              </a:r>
              <a:endParaRPr lang="fr-FR" sz="2000" dirty="0">
                <a:latin typeface="Arial Narrow" pitchFamily="34" charset="0"/>
              </a:endParaRPr>
            </a:p>
          </p:txBody>
        </p:sp>
        <p:grpSp>
          <p:nvGrpSpPr>
            <p:cNvPr id="144560" name="Group 176"/>
            <p:cNvGrpSpPr>
              <a:grpSpLocks/>
            </p:cNvGrpSpPr>
            <p:nvPr/>
          </p:nvGrpSpPr>
          <p:grpSpPr bwMode="auto">
            <a:xfrm>
              <a:off x="4292" y="2192"/>
              <a:ext cx="195" cy="69"/>
              <a:chOff x="4776" y="2159"/>
              <a:chExt cx="219" cy="69"/>
            </a:xfrm>
          </p:grpSpPr>
          <p:sp>
            <p:nvSpPr>
              <p:cNvPr id="144561" name="Line 177"/>
              <p:cNvSpPr>
                <a:spLocks noChangeShapeType="1"/>
              </p:cNvSpPr>
              <p:nvPr/>
            </p:nvSpPr>
            <p:spPr bwMode="auto">
              <a:xfrm>
                <a:off x="4776" y="2195"/>
                <a:ext cx="219"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62" name="Freeform 178"/>
              <p:cNvSpPr>
                <a:spLocks/>
              </p:cNvSpPr>
              <p:nvPr/>
            </p:nvSpPr>
            <p:spPr bwMode="auto">
              <a:xfrm>
                <a:off x="4857" y="2159"/>
                <a:ext cx="69" cy="69"/>
              </a:xfrm>
              <a:custGeom>
                <a:avLst/>
                <a:gdLst>
                  <a:gd name="T0" fmla="*/ 24 w 49"/>
                  <a:gd name="T1" fmla="*/ 0 h 49"/>
                  <a:gd name="T2" fmla="*/ 49 w 49"/>
                  <a:gd name="T3" fmla="*/ 49 h 49"/>
                  <a:gd name="T4" fmla="*/ 0 w 49"/>
                  <a:gd name="T5" fmla="*/ 49 h 49"/>
                  <a:gd name="T6" fmla="*/ 24 w 49"/>
                  <a:gd name="T7" fmla="*/ 0 h 49"/>
                </a:gdLst>
                <a:ahLst/>
                <a:cxnLst>
                  <a:cxn ang="0">
                    <a:pos x="T0" y="T1"/>
                  </a:cxn>
                  <a:cxn ang="0">
                    <a:pos x="T2" y="T3"/>
                  </a:cxn>
                  <a:cxn ang="0">
                    <a:pos x="T4" y="T5"/>
                  </a:cxn>
                  <a:cxn ang="0">
                    <a:pos x="T6" y="T7"/>
                  </a:cxn>
                </a:cxnLst>
                <a:rect l="0" t="0" r="r" b="b"/>
                <a:pathLst>
                  <a:path w="49" h="49">
                    <a:moveTo>
                      <a:pt x="24" y="0"/>
                    </a:moveTo>
                    <a:lnTo>
                      <a:pt x="49" y="49"/>
                    </a:lnTo>
                    <a:lnTo>
                      <a:pt x="0" y="49"/>
                    </a:lnTo>
                    <a:lnTo>
                      <a:pt x="24" y="0"/>
                    </a:lnTo>
                    <a:close/>
                  </a:path>
                </a:pathLst>
              </a:custGeom>
              <a:solidFill>
                <a:srgbClr val="FFFFFF"/>
              </a:solidFill>
              <a:ln w="12700">
                <a:solidFill>
                  <a:srgbClr val="008000"/>
                </a:solidFill>
                <a:prstDash val="solid"/>
                <a:round/>
                <a:headEnd/>
                <a:tailEnd/>
              </a:ln>
            </p:spPr>
            <p:txBody>
              <a:bodyPr/>
              <a:lstStyle/>
              <a:p>
                <a:endParaRPr lang="en-US"/>
              </a:p>
            </p:txBody>
          </p:sp>
        </p:grpSp>
        <p:sp>
          <p:nvSpPr>
            <p:cNvPr id="144563" name="Rectangle 179"/>
            <p:cNvSpPr>
              <a:spLocks noChangeArrowheads="1"/>
            </p:cNvSpPr>
            <p:nvPr/>
          </p:nvSpPr>
          <p:spPr bwMode="auto">
            <a:xfrm>
              <a:off x="4548" y="2117"/>
              <a:ext cx="25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000" dirty="0" smtClean="0">
                  <a:solidFill>
                    <a:srgbClr val="000000"/>
                  </a:solidFill>
                  <a:latin typeface="Arial Narrow" pitchFamily="34" charset="0"/>
                </a:rPr>
                <a:t>Asie</a:t>
              </a:r>
              <a:endParaRPr lang="fr-FR" sz="2000" dirty="0">
                <a:latin typeface="Arial Narrow" pitchFamily="34" charset="0"/>
              </a:endParaRPr>
            </a:p>
          </p:txBody>
        </p:sp>
        <p:grpSp>
          <p:nvGrpSpPr>
            <p:cNvPr id="144564" name="Group 180"/>
            <p:cNvGrpSpPr>
              <a:grpSpLocks/>
            </p:cNvGrpSpPr>
            <p:nvPr/>
          </p:nvGrpSpPr>
          <p:grpSpPr bwMode="auto">
            <a:xfrm>
              <a:off x="4292" y="2558"/>
              <a:ext cx="195" cy="69"/>
              <a:chOff x="4776" y="2560"/>
              <a:chExt cx="219" cy="69"/>
            </a:xfrm>
          </p:grpSpPr>
          <p:sp>
            <p:nvSpPr>
              <p:cNvPr id="144565" name="Line 181"/>
              <p:cNvSpPr>
                <a:spLocks noChangeShapeType="1"/>
              </p:cNvSpPr>
              <p:nvPr/>
            </p:nvSpPr>
            <p:spPr bwMode="auto">
              <a:xfrm>
                <a:off x="4776" y="2604"/>
                <a:ext cx="21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66" name="Freeform 182"/>
              <p:cNvSpPr>
                <a:spLocks/>
              </p:cNvSpPr>
              <p:nvPr/>
            </p:nvSpPr>
            <p:spPr bwMode="auto">
              <a:xfrm>
                <a:off x="4851" y="2560"/>
                <a:ext cx="69" cy="69"/>
              </a:xfrm>
              <a:custGeom>
                <a:avLst/>
                <a:gdLst>
                  <a:gd name="T0" fmla="*/ 24 w 49"/>
                  <a:gd name="T1" fmla="*/ 0 h 49"/>
                  <a:gd name="T2" fmla="*/ 49 w 49"/>
                  <a:gd name="T3" fmla="*/ 25 h 49"/>
                  <a:gd name="T4" fmla="*/ 24 w 49"/>
                  <a:gd name="T5" fmla="*/ 49 h 49"/>
                  <a:gd name="T6" fmla="*/ 0 w 49"/>
                  <a:gd name="T7" fmla="*/ 25 h 49"/>
                  <a:gd name="T8" fmla="*/ 24 w 49"/>
                  <a:gd name="T9" fmla="*/ 0 h 49"/>
                </a:gdLst>
                <a:ahLst/>
                <a:cxnLst>
                  <a:cxn ang="0">
                    <a:pos x="T0" y="T1"/>
                  </a:cxn>
                  <a:cxn ang="0">
                    <a:pos x="T2" y="T3"/>
                  </a:cxn>
                  <a:cxn ang="0">
                    <a:pos x="T4" y="T5"/>
                  </a:cxn>
                  <a:cxn ang="0">
                    <a:pos x="T6" y="T7"/>
                  </a:cxn>
                  <a:cxn ang="0">
                    <a:pos x="T8" y="T9"/>
                  </a:cxn>
                </a:cxnLst>
                <a:rect l="0" t="0" r="r" b="b"/>
                <a:pathLst>
                  <a:path w="49" h="49">
                    <a:moveTo>
                      <a:pt x="24" y="0"/>
                    </a:moveTo>
                    <a:lnTo>
                      <a:pt x="49" y="25"/>
                    </a:lnTo>
                    <a:lnTo>
                      <a:pt x="24" y="49"/>
                    </a:lnTo>
                    <a:lnTo>
                      <a:pt x="0" y="25"/>
                    </a:lnTo>
                    <a:lnTo>
                      <a:pt x="24" y="0"/>
                    </a:lnTo>
                    <a:close/>
                  </a:path>
                </a:pathLst>
              </a:custGeom>
              <a:solidFill>
                <a:srgbClr val="FF0000"/>
              </a:solidFill>
              <a:ln w="12700">
                <a:solidFill>
                  <a:srgbClr val="FFFFFF"/>
                </a:solidFill>
                <a:prstDash val="solid"/>
                <a:round/>
                <a:headEnd/>
                <a:tailEnd/>
              </a:ln>
            </p:spPr>
            <p:txBody>
              <a:bodyPr/>
              <a:lstStyle/>
              <a:p>
                <a:endParaRPr lang="en-US"/>
              </a:p>
            </p:txBody>
          </p:sp>
        </p:grpSp>
        <p:sp>
          <p:nvSpPr>
            <p:cNvPr id="144567" name="Rectangle 183"/>
            <p:cNvSpPr>
              <a:spLocks noChangeArrowheads="1"/>
            </p:cNvSpPr>
            <p:nvPr/>
          </p:nvSpPr>
          <p:spPr bwMode="auto">
            <a:xfrm>
              <a:off x="4548" y="2347"/>
              <a:ext cx="93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000" dirty="0" smtClean="0">
                  <a:solidFill>
                    <a:srgbClr val="000000"/>
                  </a:solidFill>
                  <a:latin typeface="Arial Narrow" pitchFamily="34" charset="0"/>
                </a:rPr>
                <a:t>Europe de l’est </a:t>
              </a:r>
            </a:p>
            <a:p>
              <a:r>
                <a:rPr lang="fr-FR" sz="2000" dirty="0" smtClean="0">
                  <a:solidFill>
                    <a:srgbClr val="000000"/>
                  </a:solidFill>
                  <a:latin typeface="Arial Narrow" pitchFamily="34" charset="0"/>
                </a:rPr>
                <a:t>et Asie Centrale</a:t>
              </a:r>
              <a:endParaRPr lang="fr-FR" sz="2000" dirty="0">
                <a:latin typeface="Arial Narrow" pitchFamily="34" charset="0"/>
              </a:endParaRPr>
            </a:p>
          </p:txBody>
        </p:sp>
        <p:grpSp>
          <p:nvGrpSpPr>
            <p:cNvPr id="144568" name="Group 184"/>
            <p:cNvGrpSpPr>
              <a:grpSpLocks/>
            </p:cNvGrpSpPr>
            <p:nvPr/>
          </p:nvGrpSpPr>
          <p:grpSpPr bwMode="auto">
            <a:xfrm>
              <a:off x="4295" y="2896"/>
              <a:ext cx="195" cy="69"/>
              <a:chOff x="4779" y="2933"/>
              <a:chExt cx="219" cy="69"/>
            </a:xfrm>
          </p:grpSpPr>
          <p:sp>
            <p:nvSpPr>
              <p:cNvPr id="144569" name="Line 185"/>
              <p:cNvSpPr>
                <a:spLocks noChangeShapeType="1"/>
              </p:cNvSpPr>
              <p:nvPr/>
            </p:nvSpPr>
            <p:spPr bwMode="auto">
              <a:xfrm>
                <a:off x="4779" y="2968"/>
                <a:ext cx="219"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70" name="Rectangle 186"/>
              <p:cNvSpPr>
                <a:spLocks noChangeArrowheads="1"/>
              </p:cNvSpPr>
              <p:nvPr/>
            </p:nvSpPr>
            <p:spPr bwMode="auto">
              <a:xfrm>
                <a:off x="4865" y="2933"/>
                <a:ext cx="69" cy="69"/>
              </a:xfrm>
              <a:prstGeom prst="rect">
                <a:avLst/>
              </a:prstGeom>
              <a:solidFill>
                <a:srgbClr val="FFFFFF"/>
              </a:solidFill>
              <a:ln w="12700">
                <a:solidFill>
                  <a:srgbClr val="0000FF"/>
                </a:solidFill>
                <a:miter lim="800000"/>
                <a:headEnd/>
                <a:tailEnd/>
              </a:ln>
            </p:spPr>
            <p:txBody>
              <a:bodyPr/>
              <a:lstStyle/>
              <a:p>
                <a:endParaRPr lang="en-US"/>
              </a:p>
            </p:txBody>
          </p:sp>
        </p:grpSp>
        <p:sp>
          <p:nvSpPr>
            <p:cNvPr id="144571" name="Rectangle 187"/>
            <p:cNvSpPr>
              <a:spLocks noChangeArrowheads="1"/>
            </p:cNvSpPr>
            <p:nvPr/>
          </p:nvSpPr>
          <p:spPr bwMode="auto">
            <a:xfrm>
              <a:off x="4536" y="2821"/>
              <a:ext cx="9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000" dirty="0" smtClean="0">
                  <a:solidFill>
                    <a:srgbClr val="000000"/>
                  </a:solidFill>
                  <a:latin typeface="Arial Narrow" pitchFamily="34" charset="0"/>
                </a:rPr>
                <a:t>Amérique Latine</a:t>
              </a:r>
              <a:endParaRPr lang="fr-FR" sz="2000" dirty="0">
                <a:latin typeface="Arial Narrow" pitchFamily="34" charset="0"/>
              </a:endParaRPr>
            </a:p>
          </p:txBody>
        </p:sp>
        <p:sp>
          <p:nvSpPr>
            <p:cNvPr id="144572" name="Rectangle 188"/>
            <p:cNvSpPr>
              <a:spLocks noChangeArrowheads="1"/>
            </p:cNvSpPr>
            <p:nvPr/>
          </p:nvSpPr>
          <p:spPr bwMode="auto">
            <a:xfrm>
              <a:off x="792" y="3040"/>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1990</a:t>
              </a:r>
              <a:endParaRPr lang="en-US" sz="1600"/>
            </a:p>
          </p:txBody>
        </p:sp>
        <p:sp>
          <p:nvSpPr>
            <p:cNvPr id="144573" name="Rectangle 189"/>
            <p:cNvSpPr>
              <a:spLocks noChangeArrowheads="1"/>
            </p:cNvSpPr>
            <p:nvPr/>
          </p:nvSpPr>
          <p:spPr bwMode="auto">
            <a:xfrm>
              <a:off x="1054"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‘91</a:t>
              </a:r>
              <a:endParaRPr lang="en-US" sz="1600"/>
            </a:p>
          </p:txBody>
        </p:sp>
        <p:sp>
          <p:nvSpPr>
            <p:cNvPr id="144574" name="Rectangle 190"/>
            <p:cNvSpPr>
              <a:spLocks noChangeArrowheads="1"/>
            </p:cNvSpPr>
            <p:nvPr/>
          </p:nvSpPr>
          <p:spPr bwMode="auto">
            <a:xfrm>
              <a:off x="1233"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‘92</a:t>
              </a:r>
              <a:endParaRPr lang="en-US" sz="1600"/>
            </a:p>
          </p:txBody>
        </p:sp>
        <p:sp>
          <p:nvSpPr>
            <p:cNvPr id="144575" name="Rectangle 191"/>
            <p:cNvSpPr>
              <a:spLocks noChangeArrowheads="1"/>
            </p:cNvSpPr>
            <p:nvPr/>
          </p:nvSpPr>
          <p:spPr bwMode="auto">
            <a:xfrm>
              <a:off x="1422"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‘93</a:t>
              </a:r>
              <a:endParaRPr lang="en-US" sz="1600"/>
            </a:p>
          </p:txBody>
        </p:sp>
        <p:sp>
          <p:nvSpPr>
            <p:cNvPr id="144576" name="Rectangle 192"/>
            <p:cNvSpPr>
              <a:spLocks noChangeArrowheads="1"/>
            </p:cNvSpPr>
            <p:nvPr/>
          </p:nvSpPr>
          <p:spPr bwMode="auto">
            <a:xfrm>
              <a:off x="1597"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‘94</a:t>
              </a:r>
              <a:endParaRPr lang="en-US" sz="1600"/>
            </a:p>
          </p:txBody>
        </p:sp>
        <p:sp>
          <p:nvSpPr>
            <p:cNvPr id="144577" name="Rectangle 193"/>
            <p:cNvSpPr>
              <a:spLocks noChangeArrowheads="1"/>
            </p:cNvSpPr>
            <p:nvPr/>
          </p:nvSpPr>
          <p:spPr bwMode="auto">
            <a:xfrm>
              <a:off x="1771"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‘95</a:t>
              </a:r>
              <a:endParaRPr lang="en-US" sz="1600"/>
            </a:p>
          </p:txBody>
        </p:sp>
        <p:sp>
          <p:nvSpPr>
            <p:cNvPr id="144578" name="Rectangle 194"/>
            <p:cNvSpPr>
              <a:spLocks noChangeArrowheads="1"/>
            </p:cNvSpPr>
            <p:nvPr/>
          </p:nvSpPr>
          <p:spPr bwMode="auto">
            <a:xfrm>
              <a:off x="1955"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‘96</a:t>
              </a:r>
              <a:endParaRPr lang="en-US" sz="1600"/>
            </a:p>
          </p:txBody>
        </p:sp>
        <p:sp>
          <p:nvSpPr>
            <p:cNvPr id="144579" name="Rectangle 195"/>
            <p:cNvSpPr>
              <a:spLocks noChangeArrowheads="1"/>
            </p:cNvSpPr>
            <p:nvPr/>
          </p:nvSpPr>
          <p:spPr bwMode="auto">
            <a:xfrm>
              <a:off x="2139"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‘97</a:t>
              </a:r>
              <a:endParaRPr lang="en-US" sz="1600"/>
            </a:p>
          </p:txBody>
        </p:sp>
        <p:sp>
          <p:nvSpPr>
            <p:cNvPr id="144580" name="Rectangle 196"/>
            <p:cNvSpPr>
              <a:spLocks noChangeArrowheads="1"/>
            </p:cNvSpPr>
            <p:nvPr/>
          </p:nvSpPr>
          <p:spPr bwMode="auto">
            <a:xfrm>
              <a:off x="2318"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‘98</a:t>
              </a:r>
              <a:endParaRPr lang="en-US" sz="1600"/>
            </a:p>
          </p:txBody>
        </p:sp>
        <p:sp>
          <p:nvSpPr>
            <p:cNvPr id="144581" name="Rectangle 197"/>
            <p:cNvSpPr>
              <a:spLocks noChangeArrowheads="1"/>
            </p:cNvSpPr>
            <p:nvPr/>
          </p:nvSpPr>
          <p:spPr bwMode="auto">
            <a:xfrm>
              <a:off x="2502"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‘99</a:t>
              </a:r>
              <a:endParaRPr lang="en-US" sz="1600" dirty="0"/>
            </a:p>
          </p:txBody>
        </p:sp>
        <p:sp>
          <p:nvSpPr>
            <p:cNvPr id="144582" name="Rectangle 198"/>
            <p:cNvSpPr>
              <a:spLocks noChangeArrowheads="1"/>
            </p:cNvSpPr>
            <p:nvPr/>
          </p:nvSpPr>
          <p:spPr bwMode="auto">
            <a:xfrm>
              <a:off x="2686"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‘00</a:t>
              </a:r>
              <a:endParaRPr lang="en-US" sz="1600"/>
            </a:p>
          </p:txBody>
        </p:sp>
        <p:sp>
          <p:nvSpPr>
            <p:cNvPr id="144583" name="Rectangle 199"/>
            <p:cNvSpPr>
              <a:spLocks noChangeArrowheads="1"/>
            </p:cNvSpPr>
            <p:nvPr/>
          </p:nvSpPr>
          <p:spPr bwMode="auto">
            <a:xfrm>
              <a:off x="2865"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‘01</a:t>
              </a:r>
              <a:endParaRPr lang="en-US" sz="1600"/>
            </a:p>
          </p:txBody>
        </p:sp>
        <p:sp>
          <p:nvSpPr>
            <p:cNvPr id="144584" name="Rectangle 200"/>
            <p:cNvSpPr>
              <a:spLocks noChangeArrowheads="1"/>
            </p:cNvSpPr>
            <p:nvPr/>
          </p:nvSpPr>
          <p:spPr bwMode="auto">
            <a:xfrm>
              <a:off x="3054"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rPr>
                <a:t>‘02</a:t>
              </a:r>
              <a:endParaRPr lang="en-US" sz="1600" dirty="0"/>
            </a:p>
          </p:txBody>
        </p:sp>
        <p:sp>
          <p:nvSpPr>
            <p:cNvPr id="144585" name="Rectangle 201"/>
            <p:cNvSpPr>
              <a:spLocks noChangeArrowheads="1"/>
            </p:cNvSpPr>
            <p:nvPr/>
          </p:nvSpPr>
          <p:spPr bwMode="auto">
            <a:xfrm>
              <a:off x="3234"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‘03</a:t>
              </a:r>
              <a:endParaRPr lang="en-US" sz="1600"/>
            </a:p>
          </p:txBody>
        </p:sp>
        <p:sp>
          <p:nvSpPr>
            <p:cNvPr id="144586" name="Rectangle 202"/>
            <p:cNvSpPr>
              <a:spLocks noChangeArrowheads="1"/>
            </p:cNvSpPr>
            <p:nvPr/>
          </p:nvSpPr>
          <p:spPr bwMode="auto">
            <a:xfrm>
              <a:off x="3412"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‘04</a:t>
              </a:r>
              <a:endParaRPr lang="en-US" sz="1600"/>
            </a:p>
          </p:txBody>
        </p:sp>
        <p:sp>
          <p:nvSpPr>
            <p:cNvPr id="144587" name="Rectangle 203"/>
            <p:cNvSpPr>
              <a:spLocks noChangeArrowheads="1"/>
            </p:cNvSpPr>
            <p:nvPr/>
          </p:nvSpPr>
          <p:spPr bwMode="auto">
            <a:xfrm>
              <a:off x="3597"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‘05</a:t>
              </a:r>
              <a:endParaRPr lang="en-US" sz="1600"/>
            </a:p>
          </p:txBody>
        </p:sp>
        <p:sp>
          <p:nvSpPr>
            <p:cNvPr id="144588" name="Rectangle 204"/>
            <p:cNvSpPr>
              <a:spLocks noChangeArrowheads="1"/>
            </p:cNvSpPr>
            <p:nvPr/>
          </p:nvSpPr>
          <p:spPr bwMode="auto">
            <a:xfrm>
              <a:off x="3776"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‘06</a:t>
              </a:r>
              <a:endParaRPr lang="en-US" sz="1600"/>
            </a:p>
          </p:txBody>
        </p:sp>
        <p:sp>
          <p:nvSpPr>
            <p:cNvPr id="144589" name="Rectangle 205"/>
            <p:cNvSpPr>
              <a:spLocks noChangeArrowheads="1"/>
            </p:cNvSpPr>
            <p:nvPr/>
          </p:nvSpPr>
          <p:spPr bwMode="auto">
            <a:xfrm>
              <a:off x="3949" y="3040"/>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2007</a:t>
              </a:r>
              <a:endParaRPr lang="en-US" sz="1600"/>
            </a:p>
          </p:txBody>
        </p:sp>
        <p:sp>
          <p:nvSpPr>
            <p:cNvPr id="144590" name="Rectangle 206"/>
            <p:cNvSpPr>
              <a:spLocks noChangeArrowheads="1"/>
            </p:cNvSpPr>
            <p:nvPr/>
          </p:nvSpPr>
          <p:spPr bwMode="auto">
            <a:xfrm>
              <a:off x="2341" y="3226"/>
              <a:ext cx="3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dirty="0" smtClean="0">
                  <a:solidFill>
                    <a:srgbClr val="000000"/>
                  </a:solidFill>
                </a:rPr>
                <a:t>Année</a:t>
              </a:r>
              <a:endParaRPr lang="fr-FR" sz="1600" dirty="0"/>
            </a:p>
          </p:txBody>
        </p:sp>
        <p:pic>
          <p:nvPicPr>
            <p:cNvPr id="144591" name="Picture 2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 y="3312"/>
              <a:ext cx="2442"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0847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248400"/>
            <a:ext cx="2133600" cy="457200"/>
          </a:xfrm>
          <a:prstGeom prst="rect">
            <a:avLst/>
          </a:prstGeom>
        </p:spPr>
        <p:txBody>
          <a:bodyPr/>
          <a:lstStyle/>
          <a:p>
            <a:fld id="{5F9C68BF-E60D-48AD-A443-01404EC57823}" type="slidenum">
              <a:rPr lang="en-US"/>
              <a:pPr/>
              <a:t>28</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332656"/>
            <a:ext cx="747712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957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1CCC8F78-9C23-4318-9CE7-77A317FAE970}" type="slidenum">
              <a:rPr lang="en-US"/>
              <a:pPr/>
              <a:t>29</a:t>
            </a:fld>
            <a:endParaRPr lang="en-US"/>
          </a:p>
        </p:txBody>
      </p:sp>
      <p:sp>
        <p:nvSpPr>
          <p:cNvPr id="121858" name="Rectangle 2"/>
          <p:cNvSpPr>
            <a:spLocks noGrp="1" noChangeArrowheads="1"/>
          </p:cNvSpPr>
          <p:nvPr>
            <p:ph type="title"/>
          </p:nvPr>
        </p:nvSpPr>
        <p:spPr>
          <a:xfrm>
            <a:off x="0" y="685800"/>
            <a:ext cx="9144000" cy="1143000"/>
          </a:xfrm>
        </p:spPr>
        <p:txBody>
          <a:bodyPr/>
          <a:lstStyle/>
          <a:p>
            <a:pPr algn="ctr"/>
            <a:r>
              <a:rPr lang="fr-FR" sz="4000" b="1" dirty="0" smtClean="0">
                <a:solidFill>
                  <a:srgbClr val="000066"/>
                </a:solidFill>
              </a:rPr>
              <a:t>Alimentation de Substitution &amp; Importance du Traitement de l’Eau-OMS</a:t>
            </a:r>
            <a:endParaRPr lang="fr-FR" sz="4000" b="1" dirty="0">
              <a:solidFill>
                <a:srgbClr val="000066"/>
              </a:solidFill>
            </a:endParaRPr>
          </a:p>
        </p:txBody>
      </p:sp>
      <p:sp>
        <p:nvSpPr>
          <p:cNvPr id="121859" name="Rectangle 3"/>
          <p:cNvSpPr>
            <a:spLocks noGrp="1" noChangeArrowheads="1"/>
          </p:cNvSpPr>
          <p:nvPr>
            <p:ph type="body" idx="1"/>
          </p:nvPr>
        </p:nvSpPr>
        <p:spPr>
          <a:xfrm>
            <a:off x="685800" y="2286000"/>
            <a:ext cx="8229600" cy="3886200"/>
          </a:xfrm>
        </p:spPr>
        <p:txBody>
          <a:bodyPr/>
          <a:lstStyle/>
          <a:p>
            <a:pPr>
              <a:lnSpc>
                <a:spcPct val="80000"/>
              </a:lnSpc>
            </a:pPr>
            <a:r>
              <a:rPr lang="fr-FR" dirty="0" smtClean="0"/>
              <a:t>Lorsque les mères séropositives choisissent « l’alimentation de substitution » (comme le lait maternisé) pour leurs nourrissons, ou le sevrage anticipé d’enfants nourris au sein, l’utilisation d’un </a:t>
            </a:r>
            <a:r>
              <a:rPr lang="fr-FR" b="1" u="sng" dirty="0" smtClean="0"/>
              <a:t>traitement efficace de l’eau est essentiel</a:t>
            </a:r>
            <a:r>
              <a:rPr lang="fr-FR" dirty="0" smtClean="0"/>
              <a:t> à la protection de la santé des nouveau-nés. »</a:t>
            </a:r>
            <a:endParaRPr lang="en-US" sz="2000" dirty="0"/>
          </a:p>
          <a:p>
            <a:pPr>
              <a:lnSpc>
                <a:spcPct val="80000"/>
              </a:lnSpc>
              <a:buFont typeface="Wingdings" pitchFamily="2" charset="2"/>
              <a:buNone/>
            </a:pPr>
            <a:endParaRPr lang="en-US" sz="2000" dirty="0"/>
          </a:p>
          <a:p>
            <a:pPr>
              <a:lnSpc>
                <a:spcPct val="80000"/>
              </a:lnSpc>
              <a:buFont typeface="Wingdings" pitchFamily="2" charset="2"/>
              <a:buNone/>
            </a:pPr>
            <a:r>
              <a:rPr lang="en-US" sz="2000" dirty="0"/>
              <a:t>– </a:t>
            </a:r>
            <a:r>
              <a:rPr lang="en-US" sz="2000" dirty="0" smtClean="0"/>
              <a:t>OMS 2008</a:t>
            </a:r>
            <a:r>
              <a:rPr lang="en-US" sz="2000" b="1" dirty="0" smtClean="0"/>
              <a:t> </a:t>
            </a:r>
            <a:r>
              <a:rPr lang="en-US" sz="2000" dirty="0"/>
              <a:t>“Essential prevention and care interventions for adults and adolescents living with HIV in resource-limited </a:t>
            </a:r>
            <a:r>
              <a:rPr lang="en-US" sz="2000" dirty="0" smtClean="0"/>
              <a:t>settings”</a:t>
            </a:r>
            <a:endParaRPr lang="en-US" sz="2000" dirty="0"/>
          </a:p>
        </p:txBody>
      </p:sp>
    </p:spTree>
    <p:extLst>
      <p:ext uri="{BB962C8B-B14F-4D97-AF65-F5344CB8AC3E}">
        <p14:creationId xmlns:p14="http://schemas.microsoft.com/office/powerpoint/2010/main" val="202965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41784"/>
            <a:ext cx="8229600" cy="1143000"/>
          </a:xfrm>
        </p:spPr>
        <p:txBody>
          <a:bodyPr/>
          <a:lstStyle/>
          <a:p>
            <a:r>
              <a:rPr lang="fr-FR" b="1" dirty="0" smtClean="0">
                <a:solidFill>
                  <a:schemeClr val="accent2"/>
                </a:solidFill>
              </a:rPr>
              <a:t>Attentes d’Apprentissage</a:t>
            </a:r>
            <a:endParaRPr lang="fr-FR" b="1" dirty="0">
              <a:solidFill>
                <a:schemeClr val="accent2"/>
              </a:solidFill>
            </a:endParaRPr>
          </a:p>
        </p:txBody>
      </p:sp>
      <p:sp>
        <p:nvSpPr>
          <p:cNvPr id="3075" name="Rectangle 3"/>
          <p:cNvSpPr>
            <a:spLocks noGrp="1" noChangeArrowheads="1"/>
          </p:cNvSpPr>
          <p:nvPr>
            <p:ph type="body" idx="1"/>
          </p:nvPr>
        </p:nvSpPr>
        <p:spPr>
          <a:xfrm>
            <a:off x="467544" y="1772816"/>
            <a:ext cx="8229600" cy="3412976"/>
          </a:xfrm>
        </p:spPr>
        <p:txBody>
          <a:bodyPr/>
          <a:lstStyle/>
          <a:p>
            <a:pPr marL="514350" lvl="0" indent="-514350">
              <a:buAutoNum type="arabicPeriod"/>
            </a:pPr>
            <a:r>
              <a:rPr lang="fr-FR" dirty="0" smtClean="0"/>
              <a:t>L’</a:t>
            </a:r>
            <a:r>
              <a:rPr lang="fr-FR" b="1" dirty="0" smtClean="0"/>
              <a:t>eau salubre </a:t>
            </a:r>
            <a:r>
              <a:rPr lang="fr-FR" dirty="0" smtClean="0"/>
              <a:t>est un besoin essentiel pour les personnes atteintes par le SIDA/VIH</a:t>
            </a:r>
          </a:p>
          <a:p>
            <a:pPr marL="514800" lvl="0" indent="-514800">
              <a:buNone/>
            </a:pPr>
            <a:r>
              <a:rPr lang="fr-FR" dirty="0" smtClean="0"/>
              <a:t>2. Nécessité d’une </a:t>
            </a:r>
            <a:r>
              <a:rPr lang="fr-FR" b="1" dirty="0" smtClean="0"/>
              <a:t>approche à barrières multiples </a:t>
            </a:r>
            <a:r>
              <a:rPr lang="fr-FR" dirty="0" smtClean="0"/>
              <a:t>de l’eau salubre : protection, traitement et stockage</a:t>
            </a:r>
            <a:endParaRPr lang="fr-FR" dirty="0"/>
          </a:p>
        </p:txBody>
      </p:sp>
      <p:pic>
        <p:nvPicPr>
          <p:cNvPr id="307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404664"/>
            <a:ext cx="8229600" cy="1143000"/>
          </a:xfrm>
        </p:spPr>
        <p:txBody>
          <a:bodyPr/>
          <a:lstStyle/>
          <a:p>
            <a:r>
              <a:rPr lang="fr-FR" b="1" dirty="0" smtClean="0">
                <a:solidFill>
                  <a:schemeClr val="accent2"/>
                </a:solidFill>
              </a:rPr>
              <a:t>Accès à l’Eau Potable – </a:t>
            </a:r>
            <a:br>
              <a:rPr lang="fr-FR" b="1" dirty="0" smtClean="0">
                <a:solidFill>
                  <a:schemeClr val="accent2"/>
                </a:solidFill>
              </a:rPr>
            </a:br>
            <a:r>
              <a:rPr lang="fr-FR" b="1" dirty="0" smtClean="0">
                <a:solidFill>
                  <a:schemeClr val="accent2"/>
                </a:solidFill>
              </a:rPr>
              <a:t>Approche à Barrières Multiples</a:t>
            </a:r>
            <a:endParaRPr lang="fr-FR" b="1" dirty="0">
              <a:solidFill>
                <a:schemeClr val="accent2"/>
              </a:solidFill>
            </a:endParaRPr>
          </a:p>
        </p:txBody>
      </p:sp>
      <p:sp>
        <p:nvSpPr>
          <p:cNvPr id="3075" name="Rectangle 3"/>
          <p:cNvSpPr>
            <a:spLocks noGrp="1" noChangeArrowheads="1"/>
          </p:cNvSpPr>
          <p:nvPr>
            <p:ph type="body" idx="1"/>
          </p:nvPr>
        </p:nvSpPr>
        <p:spPr/>
        <p:txBody>
          <a:bodyPr/>
          <a:lstStyle/>
          <a:p>
            <a:pPr marL="514350" lvl="0" indent="-514350">
              <a:buNone/>
            </a:pPr>
            <a:endParaRPr lang="fr-FR" dirty="0" smtClean="0"/>
          </a:p>
          <a:p>
            <a:pPr marL="514350" lvl="0" indent="-514350">
              <a:buNone/>
            </a:pPr>
            <a:r>
              <a:rPr lang="fr-FR" dirty="0" smtClean="0"/>
              <a:t>Présentation PowerPoint sur l’Approche à Barrières Multiples</a:t>
            </a:r>
            <a:endParaRPr lang="en-US" dirty="0"/>
          </a:p>
        </p:txBody>
      </p:sp>
      <p:pic>
        <p:nvPicPr>
          <p:cNvPr id="307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53200" y="6248400"/>
            <a:ext cx="2133600" cy="457200"/>
          </a:xfrm>
          <a:prstGeom prst="rect">
            <a:avLst/>
          </a:prstGeom>
        </p:spPr>
        <p:txBody>
          <a:bodyPr/>
          <a:lstStyle/>
          <a:p>
            <a:fld id="{FF78ACA6-34BA-42AE-BFD4-7EBE32DE1355}" type="slidenum">
              <a:rPr lang="en-US"/>
              <a:pPr/>
              <a:t>31</a:t>
            </a:fld>
            <a:endParaRPr lang="en-US"/>
          </a:p>
        </p:txBody>
      </p:sp>
      <p:sp>
        <p:nvSpPr>
          <p:cNvPr id="131074" name="Rectangle 2"/>
          <p:cNvSpPr>
            <a:spLocks noGrp="1" noChangeArrowheads="1"/>
          </p:cNvSpPr>
          <p:nvPr>
            <p:ph type="title"/>
          </p:nvPr>
        </p:nvSpPr>
        <p:spPr>
          <a:xfrm>
            <a:off x="179388" y="260648"/>
            <a:ext cx="8964612" cy="1080120"/>
          </a:xfrm>
        </p:spPr>
        <p:txBody>
          <a:bodyPr/>
          <a:lstStyle/>
          <a:p>
            <a:r>
              <a:rPr lang="fr-FR" sz="3600" b="1" dirty="0" smtClean="0">
                <a:solidFill>
                  <a:schemeClr val="bg2"/>
                </a:solidFill>
              </a:rPr>
              <a:t>Et si on faisait un PowerPoint sur le FBS ??</a:t>
            </a:r>
            <a:endParaRPr lang="fr-FR" sz="3600" dirty="0"/>
          </a:p>
        </p:txBody>
      </p:sp>
      <p:sp>
        <p:nvSpPr>
          <p:cNvPr id="131076" name="Text Box 4"/>
          <p:cNvSpPr txBox="1">
            <a:spLocks noChangeArrowheads="1"/>
          </p:cNvSpPr>
          <p:nvPr/>
        </p:nvSpPr>
        <p:spPr bwMode="auto">
          <a:xfrm>
            <a:off x="7154838" y="5638800"/>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fr-FR" sz="1400" dirty="0" smtClean="0"/>
              <a:t>Adapté de van </a:t>
            </a:r>
            <a:r>
              <a:rPr lang="fr-FR" sz="1400" dirty="0" err="1" smtClean="0"/>
              <a:t>Halem</a:t>
            </a:r>
            <a:r>
              <a:rPr lang="fr-FR" sz="1400" dirty="0" smtClean="0"/>
              <a:t> et al. 2009) </a:t>
            </a:r>
            <a:endParaRPr lang="fr-FR" sz="1400" dirty="0"/>
          </a:p>
        </p:txBody>
      </p:sp>
      <p:pic>
        <p:nvPicPr>
          <p:cNvPr id="131077"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131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124200"/>
            <a:ext cx="11287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319188"/>
            <a:ext cx="539115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394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4294967295"/>
          </p:nvPr>
        </p:nvSpPr>
        <p:spPr>
          <a:xfrm>
            <a:off x="6553200" y="6248400"/>
            <a:ext cx="2133600" cy="457200"/>
          </a:xfrm>
          <a:prstGeom prst="rect">
            <a:avLst/>
          </a:prstGeom>
        </p:spPr>
        <p:txBody>
          <a:bodyPr/>
          <a:lstStyle/>
          <a:p>
            <a:fld id="{98B92E8D-D0A9-48CE-AB71-8FA3C56FE7C2}" type="slidenum">
              <a:rPr lang="en-US"/>
              <a:pPr/>
              <a:t>32</a:t>
            </a:fld>
            <a:endParaRPr lang="en-US"/>
          </a:p>
        </p:txBody>
      </p:sp>
      <p:sp>
        <p:nvSpPr>
          <p:cNvPr id="120834" name="Rectangle 2"/>
          <p:cNvSpPr>
            <a:spLocks noGrp="1" noChangeArrowheads="1"/>
          </p:cNvSpPr>
          <p:nvPr>
            <p:ph type="title"/>
          </p:nvPr>
        </p:nvSpPr>
        <p:spPr>
          <a:xfrm>
            <a:off x="0" y="116632"/>
            <a:ext cx="9144000" cy="1712168"/>
          </a:xfrm>
        </p:spPr>
        <p:txBody>
          <a:bodyPr/>
          <a:lstStyle/>
          <a:p>
            <a:r>
              <a:rPr lang="fr-FR" b="1" dirty="0" smtClean="0">
                <a:solidFill>
                  <a:schemeClr val="bg2"/>
                </a:solidFill>
              </a:rPr>
              <a:t> Résistance des Agents Pathogènes au Chlore</a:t>
            </a:r>
            <a:endParaRPr lang="fr-FR" b="1" dirty="0">
              <a:solidFill>
                <a:schemeClr val="bg2"/>
              </a:solidFill>
            </a:endParaRPr>
          </a:p>
        </p:txBody>
      </p:sp>
      <p:sp>
        <p:nvSpPr>
          <p:cNvPr id="120835"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fr-FR" sz="2800" dirty="0" smtClean="0"/>
              <a:t>Plupart des bactéries</a:t>
            </a:r>
          </a:p>
          <a:p>
            <a:pPr>
              <a:lnSpc>
                <a:spcPct val="90000"/>
              </a:lnSpc>
              <a:buFont typeface="Wingdings" pitchFamily="2" charset="2"/>
              <a:buNone/>
            </a:pPr>
            <a:r>
              <a:rPr lang="fr-FR" sz="2800" dirty="0" smtClean="0"/>
              <a:t>		</a:t>
            </a:r>
          </a:p>
          <a:p>
            <a:pPr>
              <a:lnSpc>
                <a:spcPct val="90000"/>
              </a:lnSpc>
            </a:pPr>
            <a:r>
              <a:rPr lang="fr-FR" sz="2800" dirty="0" smtClean="0"/>
              <a:t>Virus     </a:t>
            </a:r>
          </a:p>
          <a:p>
            <a:pPr>
              <a:lnSpc>
                <a:spcPct val="90000"/>
              </a:lnSpc>
              <a:buFont typeface="Wingdings" pitchFamily="2" charset="2"/>
              <a:buNone/>
            </a:pPr>
            <a:endParaRPr lang="fr-FR" sz="2800" dirty="0" smtClean="0"/>
          </a:p>
          <a:p>
            <a:pPr>
              <a:lnSpc>
                <a:spcPct val="90000"/>
              </a:lnSpc>
            </a:pPr>
            <a:r>
              <a:rPr lang="fr-FR" sz="2800" dirty="0" smtClean="0"/>
              <a:t>Mycobactéries</a:t>
            </a:r>
          </a:p>
          <a:p>
            <a:pPr>
              <a:lnSpc>
                <a:spcPct val="90000"/>
              </a:lnSpc>
            </a:pPr>
            <a:r>
              <a:rPr lang="fr-FR" sz="2800" dirty="0" smtClean="0"/>
              <a:t>Protozoaires</a:t>
            </a:r>
          </a:p>
          <a:p>
            <a:pPr lvl="1">
              <a:lnSpc>
                <a:spcPct val="90000"/>
              </a:lnSpc>
            </a:pPr>
            <a:r>
              <a:rPr lang="fr-FR" i="1" dirty="0" smtClean="0"/>
              <a:t>Giardia </a:t>
            </a:r>
            <a:r>
              <a:rPr lang="fr-FR" dirty="0" smtClean="0"/>
              <a:t>						</a:t>
            </a:r>
            <a:endParaRPr lang="fr-FR" i="1" dirty="0" smtClean="0"/>
          </a:p>
          <a:p>
            <a:pPr lvl="1">
              <a:lnSpc>
                <a:spcPct val="90000"/>
              </a:lnSpc>
            </a:pPr>
            <a:r>
              <a:rPr lang="fr-FR" i="1" dirty="0" err="1" smtClean="0"/>
              <a:t>Cryptosporidium</a:t>
            </a:r>
            <a:endParaRPr lang="fr-FR" i="1" dirty="0"/>
          </a:p>
        </p:txBody>
      </p:sp>
      <p:sp>
        <p:nvSpPr>
          <p:cNvPr id="120836" name="AutoShape 4"/>
          <p:cNvSpPr>
            <a:spLocks noChangeArrowheads="1"/>
          </p:cNvSpPr>
          <p:nvPr/>
        </p:nvSpPr>
        <p:spPr bwMode="auto">
          <a:xfrm>
            <a:off x="5046663" y="2362200"/>
            <a:ext cx="338137" cy="2895600"/>
          </a:xfrm>
          <a:prstGeom prst="downArrow">
            <a:avLst>
              <a:gd name="adj1" fmla="val 50000"/>
              <a:gd name="adj2" fmla="val 21408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7" name="Text Box 5"/>
          <p:cNvSpPr txBox="1">
            <a:spLocks noChangeArrowheads="1"/>
          </p:cNvSpPr>
          <p:nvPr/>
        </p:nvSpPr>
        <p:spPr bwMode="auto">
          <a:xfrm>
            <a:off x="4572000" y="1752600"/>
            <a:ext cx="16129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600" b="1" dirty="0" smtClean="0">
                <a:latin typeface="Arial Narrow" pitchFamily="34" charset="0"/>
              </a:rPr>
              <a:t>Minimum</a:t>
            </a:r>
            <a:endParaRPr lang="en-US" sz="2400" dirty="0">
              <a:latin typeface="Times New Roman" pitchFamily="18" charset="0"/>
            </a:endParaRPr>
          </a:p>
        </p:txBody>
      </p:sp>
      <p:sp>
        <p:nvSpPr>
          <p:cNvPr id="120838" name="Text Box 6"/>
          <p:cNvSpPr txBox="1">
            <a:spLocks noChangeArrowheads="1"/>
          </p:cNvSpPr>
          <p:nvPr/>
        </p:nvSpPr>
        <p:spPr bwMode="auto">
          <a:xfrm>
            <a:off x="4427984" y="5334000"/>
            <a:ext cx="1756916"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600" b="1" dirty="0" smtClean="0">
                <a:latin typeface="Arial Narrow" pitchFamily="34" charset="0"/>
              </a:rPr>
              <a:t>Maximum</a:t>
            </a:r>
            <a:endParaRPr lang="en-US" sz="2600" b="1" dirty="0">
              <a:latin typeface="Arial Narrow" pitchFamily="34" charset="0"/>
            </a:endParaRPr>
          </a:p>
        </p:txBody>
      </p:sp>
      <p:sp>
        <p:nvSpPr>
          <p:cNvPr id="120839" name="Text Box 7"/>
          <p:cNvSpPr txBox="1">
            <a:spLocks noChangeArrowheads="1"/>
          </p:cNvSpPr>
          <p:nvPr/>
        </p:nvSpPr>
        <p:spPr bwMode="auto">
          <a:xfrm>
            <a:off x="2843808" y="62103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dirty="0"/>
              <a:t> (</a:t>
            </a:r>
            <a:r>
              <a:rPr lang="en-US" sz="1600" dirty="0" err="1" smtClean="0"/>
              <a:t>Adapté</a:t>
            </a:r>
            <a:r>
              <a:rPr lang="en-US" sz="1600" dirty="0" smtClean="0"/>
              <a:t> de </a:t>
            </a:r>
            <a:r>
              <a:rPr lang="en-US" sz="1600" dirty="0" err="1" smtClean="0"/>
              <a:t>Sobsey</a:t>
            </a:r>
            <a:r>
              <a:rPr lang="en-US" sz="1600" dirty="0"/>
              <a:t>, UNC)</a:t>
            </a:r>
          </a:p>
        </p:txBody>
      </p:sp>
      <p:pic>
        <p:nvPicPr>
          <p:cNvPr id="120840"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611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67544" y="188640"/>
            <a:ext cx="8229600" cy="864096"/>
          </a:xfrm>
        </p:spPr>
        <p:txBody>
          <a:bodyPr/>
          <a:lstStyle/>
          <a:p>
            <a:pPr algn="ctr"/>
            <a:r>
              <a:rPr lang="en-US" b="1" dirty="0" smtClean="0">
                <a:solidFill>
                  <a:srgbClr val="000066"/>
                </a:solidFill>
              </a:rPr>
              <a:t>Conclusion #1</a:t>
            </a:r>
            <a:endParaRPr lang="en-US" dirty="0"/>
          </a:p>
        </p:txBody>
      </p:sp>
      <p:sp>
        <p:nvSpPr>
          <p:cNvPr id="122883" name="Rectangle 3"/>
          <p:cNvSpPr>
            <a:spLocks noGrp="1" noChangeArrowheads="1"/>
          </p:cNvSpPr>
          <p:nvPr>
            <p:ph type="body" idx="1"/>
          </p:nvPr>
        </p:nvSpPr>
        <p:spPr>
          <a:xfrm>
            <a:off x="457200" y="980728"/>
            <a:ext cx="8229600" cy="4810472"/>
          </a:xfrm>
        </p:spPr>
        <p:txBody>
          <a:bodyPr/>
          <a:lstStyle/>
          <a:p>
            <a:pPr marL="533400" indent="-533400">
              <a:lnSpc>
                <a:spcPct val="80000"/>
              </a:lnSpc>
              <a:buFont typeface="Wingdings" pitchFamily="2" charset="2"/>
              <a:buNone/>
            </a:pPr>
            <a:r>
              <a:rPr lang="fr-FR" sz="2400" dirty="0" smtClean="0"/>
              <a:t>L’approvisionnement en </a:t>
            </a:r>
            <a:r>
              <a:rPr lang="fr-FR" b="1" dirty="0" smtClean="0"/>
              <a:t>eau salubre et propre</a:t>
            </a:r>
            <a:r>
              <a:rPr lang="fr-FR" dirty="0" smtClean="0"/>
              <a:t> </a:t>
            </a:r>
            <a:r>
              <a:rPr lang="fr-FR" sz="2400" dirty="0" smtClean="0"/>
              <a:t>est essentiel dans le cadre de programmes de traitement et de soins du VIH pour 3 raisons :</a:t>
            </a:r>
          </a:p>
          <a:p>
            <a:pPr marL="533400" indent="-533400">
              <a:lnSpc>
                <a:spcPct val="80000"/>
              </a:lnSpc>
              <a:buFont typeface="Wingdings" pitchFamily="2" charset="2"/>
              <a:buNone/>
            </a:pPr>
            <a:endParaRPr lang="en-US" sz="2400" dirty="0"/>
          </a:p>
          <a:p>
            <a:pPr marL="533400" indent="-533400">
              <a:lnSpc>
                <a:spcPct val="80000"/>
              </a:lnSpc>
              <a:buFontTx/>
              <a:buAutoNum type="arabicParenBoth"/>
            </a:pPr>
            <a:r>
              <a:rPr lang="fr-FR" sz="2400" dirty="0" smtClean="0"/>
              <a:t>Les PVVIH sont particulièrement sensibles aux agents pathogènes présents dans l’eau et à la diarrhée associée (eau insalubre)</a:t>
            </a:r>
            <a:br>
              <a:rPr lang="fr-FR" sz="2400" dirty="0" smtClean="0"/>
            </a:br>
            <a:endParaRPr lang="fr-FR" sz="2400" dirty="0" smtClean="0"/>
          </a:p>
          <a:p>
            <a:pPr marL="533400" indent="-533400">
              <a:lnSpc>
                <a:spcPct val="80000"/>
              </a:lnSpc>
              <a:buFontTx/>
              <a:buAutoNum type="arabicParenBoth"/>
            </a:pPr>
            <a:r>
              <a:rPr lang="fr-FR" sz="2400" dirty="0" smtClean="0"/>
              <a:t>La thérapie antirétrovirale (ARV) est mieux absorbée si les patients utilisent de l’eau de boisson non contaminée</a:t>
            </a:r>
          </a:p>
          <a:p>
            <a:pPr marL="533400" indent="-533400">
              <a:lnSpc>
                <a:spcPct val="80000"/>
              </a:lnSpc>
              <a:buFontTx/>
              <a:buAutoNum type="arabicParenBoth"/>
            </a:pPr>
            <a:endParaRPr lang="fr-FR" sz="2400" dirty="0" smtClean="0"/>
          </a:p>
          <a:p>
            <a:pPr marL="533400" indent="-533400">
              <a:lnSpc>
                <a:spcPct val="80000"/>
              </a:lnSpc>
              <a:buFontTx/>
              <a:buAutoNum type="arabicParenBoth"/>
            </a:pPr>
            <a:r>
              <a:rPr lang="fr-FR" sz="2400" dirty="0" smtClean="0"/>
              <a:t>Les mères séropositives qui décident de ne pas allaiter ont besoin d’eau salubre pour faire du lait maternisé.</a:t>
            </a:r>
          </a:p>
          <a:p>
            <a:pPr marL="533400" indent="-533400">
              <a:lnSpc>
                <a:spcPct val="80000"/>
              </a:lnSpc>
              <a:buFontTx/>
              <a:buAutoNum type="arabicParenBoth"/>
            </a:pPr>
            <a:endParaRPr lang="fr-FR" sz="2400" dirty="0" smtClean="0"/>
          </a:p>
          <a:p>
            <a:pPr marL="533400" indent="-533400">
              <a:lnSpc>
                <a:spcPct val="80000"/>
              </a:lnSpc>
              <a:buFont typeface="Wingdings" pitchFamily="2" charset="2"/>
              <a:buNone/>
            </a:pPr>
            <a:endParaRPr lang="en-US" sz="2400" dirty="0"/>
          </a:p>
        </p:txBody>
      </p:sp>
      <p:sp>
        <p:nvSpPr>
          <p:cNvPr id="122884" name="Text Box 4"/>
          <p:cNvSpPr txBox="1">
            <a:spLocks noChangeArrowheads="1"/>
          </p:cNvSpPr>
          <p:nvPr/>
        </p:nvSpPr>
        <p:spPr bwMode="auto">
          <a:xfrm>
            <a:off x="1600200" y="5791200"/>
            <a:ext cx="7543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t>(USAID, 2007. Best Practices In Social Marketing Safe Water Solution for Household Water Treatment: Lessons Learned from Population Services International Field Programs)</a:t>
            </a:r>
            <a:r>
              <a:rPr lang="en-US" sz="1600"/>
              <a:t> </a:t>
            </a:r>
          </a:p>
        </p:txBody>
      </p:sp>
      <p:pic>
        <p:nvPicPr>
          <p:cNvPr id="122885"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92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000066"/>
                </a:solidFill>
              </a:rPr>
              <a:t>Conclusion #2</a:t>
            </a:r>
            <a:endParaRPr lang="en-US" b="1" dirty="0">
              <a:solidFill>
                <a:schemeClr val="accent2"/>
              </a:solidFill>
            </a:endParaRPr>
          </a:p>
        </p:txBody>
      </p:sp>
      <p:sp>
        <p:nvSpPr>
          <p:cNvPr id="3075" name="Rectangle 3"/>
          <p:cNvSpPr>
            <a:spLocks noGrp="1" noChangeArrowheads="1"/>
          </p:cNvSpPr>
          <p:nvPr>
            <p:ph type="body" idx="1"/>
          </p:nvPr>
        </p:nvSpPr>
        <p:spPr/>
        <p:txBody>
          <a:bodyPr/>
          <a:lstStyle/>
          <a:p>
            <a:pPr marL="514350" lvl="0" indent="-514350">
              <a:buNone/>
            </a:pPr>
            <a:r>
              <a:rPr lang="fr-FR" dirty="0" smtClean="0"/>
              <a:t>Il faut une Approche à Barrières Multiples pour garantir que les populations vulnérables soient protégées.</a:t>
            </a:r>
            <a:endParaRPr lang="fr-FR" dirty="0"/>
          </a:p>
        </p:txBody>
      </p:sp>
      <p:pic>
        <p:nvPicPr>
          <p:cNvPr id="307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8983"/>
            <a:ext cx="8352928" cy="568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98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marL="514350" indent="-514350">
              <a:buNone/>
            </a:pPr>
            <a:r>
              <a:rPr lang="fr-FR" dirty="0"/>
              <a:t>INSERER GRAPHIQUE SPECIFIQUE DU PAYS</a:t>
            </a:r>
          </a:p>
          <a:p>
            <a:pPr marL="514350" lvl="0" indent="-514350">
              <a:buNone/>
            </a:pPr>
            <a:endParaRPr lang="en-US" dirty="0"/>
          </a:p>
        </p:txBody>
      </p:sp>
      <p:pic>
        <p:nvPicPr>
          <p:cNvPr id="307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Grp="1" noChangeArrowheads="1"/>
          </p:cNvSpPr>
          <p:nvPr>
            <p:ph type="title"/>
          </p:nvPr>
        </p:nvSpPr>
        <p:spPr bwMode="auto">
          <a:xfrm>
            <a:off x="457200" y="245974"/>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3600" dirty="0" smtClean="0"/>
              <a:t>Estimation du nombre de personnes vivant avec le VIH en/au ________</a:t>
            </a:r>
            <a:endParaRPr lang="fr-FR" sz="3600" dirty="0"/>
          </a:p>
        </p:txBody>
      </p:sp>
    </p:spTree>
    <p:extLst>
      <p:ext uri="{BB962C8B-B14F-4D97-AF65-F5344CB8AC3E}">
        <p14:creationId xmlns:p14="http://schemas.microsoft.com/office/powerpoint/2010/main" val="2761179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fr-FR" b="1" dirty="0" smtClean="0">
                <a:solidFill>
                  <a:srgbClr val="000066"/>
                </a:solidFill>
              </a:rPr>
              <a:t>Mots Clés</a:t>
            </a:r>
            <a:endParaRPr lang="fr-FR" b="1" dirty="0">
              <a:solidFill>
                <a:srgbClr val="000066"/>
              </a:solidFill>
            </a:endParaRPr>
          </a:p>
        </p:txBody>
      </p:sp>
      <p:sp>
        <p:nvSpPr>
          <p:cNvPr id="67587" name="Rectangle 3"/>
          <p:cNvSpPr>
            <a:spLocks noGrp="1" noChangeArrowheads="1"/>
          </p:cNvSpPr>
          <p:nvPr>
            <p:ph type="body" idx="1"/>
          </p:nvPr>
        </p:nvSpPr>
        <p:spPr/>
        <p:txBody>
          <a:bodyPr/>
          <a:lstStyle/>
          <a:p>
            <a:r>
              <a:rPr lang="fr-FR" sz="2800" b="1" dirty="0" smtClean="0"/>
              <a:t>PVVIH </a:t>
            </a:r>
            <a:r>
              <a:rPr lang="fr-FR" sz="2800" dirty="0" smtClean="0"/>
              <a:t>– Personnes vivant avec le VIH/SIDA</a:t>
            </a:r>
          </a:p>
          <a:p>
            <a:r>
              <a:rPr lang="fr-FR" sz="2800" b="1" dirty="0" smtClean="0"/>
              <a:t>CD4</a:t>
            </a:r>
            <a:r>
              <a:rPr lang="fr-FR" sz="2800" dirty="0" smtClean="0"/>
              <a:t> – Un nombre de cellules qui mesure le statut immunitaire des PVVIH</a:t>
            </a:r>
          </a:p>
          <a:p>
            <a:r>
              <a:rPr lang="fr-FR" sz="2800" b="1" dirty="0" smtClean="0"/>
              <a:t>MO</a:t>
            </a:r>
            <a:r>
              <a:rPr lang="fr-FR" sz="2800" dirty="0" smtClean="0"/>
              <a:t> – Maladies Opportunistes touchant généralement les PVVIH</a:t>
            </a:r>
          </a:p>
          <a:p>
            <a:r>
              <a:rPr lang="fr-FR" sz="2800" b="1" dirty="0" smtClean="0"/>
              <a:t>TAR ou TARV</a:t>
            </a:r>
            <a:r>
              <a:rPr lang="fr-FR" sz="2800" dirty="0" smtClean="0"/>
              <a:t> – Traitement Antirétroviral</a:t>
            </a:r>
          </a:p>
          <a:p>
            <a:r>
              <a:rPr lang="fr-FR" sz="2800" b="1" dirty="0" smtClean="0"/>
              <a:t>PMTCT</a:t>
            </a:r>
            <a:r>
              <a:rPr lang="fr-FR" sz="2800" dirty="0" smtClean="0"/>
              <a:t> – Prévention de la transmission mère-enfant</a:t>
            </a:r>
          </a:p>
          <a:p>
            <a:endParaRPr lang="en-US" sz="2800" dirty="0"/>
          </a:p>
        </p:txBody>
      </p:sp>
      <p:pic>
        <p:nvPicPr>
          <p:cNvPr id="67588"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85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rtlCol="0">
            <a:normAutofit/>
          </a:bodyPr>
          <a:lstStyle/>
          <a:p>
            <a:pPr eaLnBrk="1" fontAlgn="auto" hangingPunct="1">
              <a:spcAft>
                <a:spcPts val="0"/>
              </a:spcAft>
              <a:defRPr/>
            </a:pPr>
            <a:r>
              <a:rPr lang="fr-FR" b="1" dirty="0" smtClean="0">
                <a:ea typeface="+mj-ea"/>
                <a:cs typeface="+mj-cs"/>
              </a:rPr>
              <a:t>Eau Salubre et PVVIH</a:t>
            </a:r>
            <a:endParaRPr lang="fr-FR" dirty="0" smtClean="0">
              <a:ea typeface="+mj-ea"/>
              <a:cs typeface="+mj-cs"/>
            </a:endParaRPr>
          </a:p>
        </p:txBody>
      </p:sp>
      <p:sp>
        <p:nvSpPr>
          <p:cNvPr id="38916" name="Rectangle 3"/>
          <p:cNvSpPr>
            <a:spLocks noGrp="1" noChangeArrowheads="1"/>
          </p:cNvSpPr>
          <p:nvPr>
            <p:ph type="body" idx="1"/>
          </p:nvPr>
        </p:nvSpPr>
        <p:spPr>
          <a:xfrm>
            <a:off x="457200" y="1268760"/>
            <a:ext cx="8229600" cy="4392488"/>
          </a:xfrm>
        </p:spPr>
        <p:txBody>
          <a:bodyPr/>
          <a:lstStyle/>
          <a:p>
            <a:pPr marL="533400" indent="-533400" eaLnBrk="1" hangingPunct="1">
              <a:lnSpc>
                <a:spcPct val="80000"/>
              </a:lnSpc>
              <a:buFont typeface="Wingdings" pitchFamily="2" charset="2"/>
              <a:buNone/>
            </a:pPr>
            <a:r>
              <a:rPr lang="fr-FR" sz="2400" dirty="0" smtClean="0"/>
              <a:t>L’approvisionnement en </a:t>
            </a:r>
            <a:r>
              <a:rPr lang="fr-FR" sz="2800" b="1" dirty="0" smtClean="0"/>
              <a:t>eau propre et salubre</a:t>
            </a:r>
            <a:r>
              <a:rPr lang="fr-FR" sz="2800" dirty="0" smtClean="0"/>
              <a:t> </a:t>
            </a:r>
            <a:r>
              <a:rPr lang="fr-FR" sz="2400" dirty="0" smtClean="0"/>
              <a:t>est essentielle aux soins et programmes de traitement contre le VIH pour 3 raisons :</a:t>
            </a:r>
          </a:p>
          <a:p>
            <a:pPr marL="533400" indent="-533400" eaLnBrk="1" hangingPunct="1">
              <a:lnSpc>
                <a:spcPct val="80000"/>
              </a:lnSpc>
              <a:buFontTx/>
              <a:buAutoNum type="arabicParenBoth"/>
            </a:pPr>
            <a:r>
              <a:rPr lang="fr-FR" sz="2400" dirty="0" smtClean="0"/>
              <a:t>Les PVVIH sont particulièrement sensibles aux agents pathogènes présents dans l’eau et à la diarrhée associée (dans l’eau insalubre) ; </a:t>
            </a:r>
          </a:p>
          <a:p>
            <a:pPr marL="533400" indent="-533400" eaLnBrk="1" hangingPunct="1">
              <a:lnSpc>
                <a:spcPct val="80000"/>
              </a:lnSpc>
              <a:buFontTx/>
              <a:buAutoNum type="arabicParenBoth"/>
            </a:pPr>
            <a:endParaRPr lang="fr-FR" sz="2400" dirty="0" smtClean="0"/>
          </a:p>
          <a:p>
            <a:pPr marL="533400" indent="-533400" eaLnBrk="1" hangingPunct="1">
              <a:lnSpc>
                <a:spcPct val="80000"/>
              </a:lnSpc>
              <a:buFontTx/>
              <a:buAutoNum type="arabicParenBoth"/>
            </a:pPr>
            <a:r>
              <a:rPr lang="fr-FR" sz="2400" dirty="0" smtClean="0"/>
              <a:t>Le traitement Antirétroviral (ARV) est mieux assimilé si les patients boivent de l’eau non contaminée</a:t>
            </a:r>
          </a:p>
          <a:p>
            <a:pPr marL="533400" indent="-533400" eaLnBrk="1" hangingPunct="1">
              <a:lnSpc>
                <a:spcPct val="80000"/>
              </a:lnSpc>
              <a:buFontTx/>
              <a:buAutoNum type="arabicParenBoth"/>
            </a:pPr>
            <a:endParaRPr lang="fr-FR" sz="2400" dirty="0" smtClean="0"/>
          </a:p>
          <a:p>
            <a:pPr marL="533400" indent="-533400" eaLnBrk="1" hangingPunct="1">
              <a:lnSpc>
                <a:spcPct val="80000"/>
              </a:lnSpc>
              <a:buFontTx/>
              <a:buAutoNum type="arabicParenBoth"/>
            </a:pPr>
            <a:r>
              <a:rPr lang="fr-FR" sz="2400" dirty="0" smtClean="0"/>
              <a:t>Les mères séropositives qui choisissent de ne pas allaiter ont besoin d’eau salubre pour faire du lait maternisé</a:t>
            </a:r>
          </a:p>
          <a:p>
            <a:pPr marL="533400" indent="-533400" eaLnBrk="1" hangingPunct="1">
              <a:lnSpc>
                <a:spcPct val="80000"/>
              </a:lnSpc>
              <a:buFontTx/>
              <a:buAutoNum type="arabicParenBoth"/>
            </a:pPr>
            <a:endParaRPr lang="en-US" sz="2400" dirty="0" smtClean="0"/>
          </a:p>
          <a:p>
            <a:pPr marL="533400" indent="-533400" eaLnBrk="1" hangingPunct="1">
              <a:lnSpc>
                <a:spcPct val="80000"/>
              </a:lnSpc>
              <a:buFont typeface="Wingdings" pitchFamily="2" charset="2"/>
              <a:buNone/>
            </a:pPr>
            <a:endParaRPr lang="en-US" sz="2400" dirty="0" smtClean="0"/>
          </a:p>
        </p:txBody>
      </p:sp>
      <p:sp>
        <p:nvSpPr>
          <p:cNvPr id="38917" name="Text Box 4"/>
          <p:cNvSpPr txBox="1">
            <a:spLocks noChangeArrowheads="1"/>
          </p:cNvSpPr>
          <p:nvPr/>
        </p:nvSpPr>
        <p:spPr bwMode="auto">
          <a:xfrm>
            <a:off x="1600200" y="5791200"/>
            <a:ext cx="754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111" charset="-128"/>
              </a:defRPr>
            </a:lvl1pPr>
            <a:lvl2pPr marL="37931725" indent="-37474525" eaLnBrk="0" hangingPunct="0">
              <a:defRPr sz="2400">
                <a:solidFill>
                  <a:schemeClr val="tx1"/>
                </a:solidFill>
                <a:latin typeface="Arial" pitchFamily="34" charset="0"/>
                <a:ea typeface="ＭＳ Ｐゴシック" pitchFamily="-111" charset="-128"/>
              </a:defRPr>
            </a:lvl2pPr>
            <a:lvl3pPr eaLnBrk="0" hangingPunct="0">
              <a:defRPr sz="2400">
                <a:solidFill>
                  <a:schemeClr val="tx1"/>
                </a:solidFill>
                <a:latin typeface="Arial" pitchFamily="34" charset="0"/>
                <a:ea typeface="ＭＳ Ｐゴシック" pitchFamily="-111" charset="-128"/>
              </a:defRPr>
            </a:lvl3pPr>
            <a:lvl4pPr eaLnBrk="0" hangingPunct="0">
              <a:defRPr sz="2400">
                <a:solidFill>
                  <a:schemeClr val="tx1"/>
                </a:solidFill>
                <a:latin typeface="Arial" pitchFamily="34" charset="0"/>
                <a:ea typeface="ＭＳ Ｐゴシック" pitchFamily="-111" charset="-128"/>
              </a:defRPr>
            </a:lvl4pPr>
            <a:lvl5pPr eaLnBrk="0" hangingPunct="0">
              <a:defRPr sz="2400">
                <a:solidFill>
                  <a:schemeClr val="tx1"/>
                </a:solidFill>
                <a:latin typeface="Arial" pitchFamily="34" charset="0"/>
                <a:ea typeface="ＭＳ Ｐゴシック" pitchFamily="-111"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111"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111"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111"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111" charset="-128"/>
              </a:defRPr>
            </a:lvl9pPr>
          </a:lstStyle>
          <a:p>
            <a:pPr eaLnBrk="1" hangingPunct="1">
              <a:spcBef>
                <a:spcPct val="50000"/>
              </a:spcBef>
            </a:pPr>
            <a:r>
              <a:rPr lang="en-US" sz="1400" dirty="0">
                <a:latin typeface="Calibri" pitchFamily="34" charset="0"/>
              </a:rPr>
              <a:t>(USAID, 2007. Best Practices In Social Marketing Safe Water Solution for Household Water Treatment: Lessons Learned from Population Services International Field Programs)</a:t>
            </a:r>
            <a:r>
              <a:rPr lang="en-US" sz="1600" dirty="0">
                <a:latin typeface="Calibri" pitchFamily="34" charset="0"/>
              </a:rPr>
              <a:t> </a:t>
            </a:r>
          </a:p>
        </p:txBody>
      </p:sp>
      <p:pic>
        <p:nvPicPr>
          <p:cNvPr id="38918"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178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7544" y="980728"/>
            <a:ext cx="8229600" cy="838200"/>
          </a:xfrm>
        </p:spPr>
        <p:txBody>
          <a:bodyPr/>
          <a:lstStyle/>
          <a:p>
            <a:r>
              <a:rPr lang="fr-FR" b="1" dirty="0" smtClean="0">
                <a:solidFill>
                  <a:srgbClr val="000066"/>
                </a:solidFill>
              </a:rPr>
              <a:t>Message Clé 1</a:t>
            </a:r>
            <a:br>
              <a:rPr lang="fr-FR" b="1" dirty="0" smtClean="0">
                <a:solidFill>
                  <a:srgbClr val="000066"/>
                </a:solidFill>
              </a:rPr>
            </a:br>
            <a:endParaRPr lang="fr-FR" b="1" dirty="0">
              <a:solidFill>
                <a:srgbClr val="000066"/>
              </a:solidFill>
            </a:endParaRPr>
          </a:p>
        </p:txBody>
      </p:sp>
      <p:sp>
        <p:nvSpPr>
          <p:cNvPr id="112643" name="Rectangle 3"/>
          <p:cNvSpPr>
            <a:spLocks noGrp="1" noChangeArrowheads="1"/>
          </p:cNvSpPr>
          <p:nvPr>
            <p:ph type="body" idx="1"/>
          </p:nvPr>
        </p:nvSpPr>
        <p:spPr/>
        <p:txBody>
          <a:bodyPr/>
          <a:lstStyle/>
          <a:p>
            <a:pPr algn="ctr">
              <a:buFont typeface="Wingdings" pitchFamily="2" charset="2"/>
              <a:buNone/>
            </a:pPr>
            <a:endParaRPr lang="fr-FR" dirty="0" smtClean="0"/>
          </a:p>
          <a:p>
            <a:pPr algn="ctr">
              <a:buFont typeface="Wingdings" pitchFamily="2" charset="2"/>
              <a:buNone/>
            </a:pPr>
            <a:r>
              <a:rPr lang="fr-FR" dirty="0" smtClean="0"/>
              <a:t>   Les PVVIH sont particulièrement sensibles aux agents pathogènes transportés par l’eau et à la diarrhée associée (dans l’eau insalubre)</a:t>
            </a:r>
            <a:endParaRPr lang="fr-FR" dirty="0"/>
          </a:p>
        </p:txBody>
      </p:sp>
      <p:pic>
        <p:nvPicPr>
          <p:cNvPr id="112645"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44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3"/>
            <a:ext cx="8890923" cy="552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_Safe Water for PLWHA_2011-01-15 FOR TRANSLATION">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Intro_Safe Water for PLWHA_2011-01-15 FOR TRANSLATION</Template>
  <TotalTime>2652</TotalTime>
  <Words>1077</Words>
  <Application>Microsoft Office PowerPoint</Application>
  <PresentationFormat>On-screen Show (4:3)</PresentationFormat>
  <Paragraphs>242</Paragraphs>
  <Slides>34</Slides>
  <Notes>25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Intro_Safe Water for PLWHA_2011-01-15 FOR TRANSLATION</vt:lpstr>
      <vt:lpstr>PowerPoint Presentation</vt:lpstr>
      <vt:lpstr>Eau Salubre Pour Les Personnes Vivant avec le VIH/SIDA</vt:lpstr>
      <vt:lpstr>Attentes d’Apprentissage</vt:lpstr>
      <vt:lpstr>PowerPoint Presentation</vt:lpstr>
      <vt:lpstr>Estimation du nombre de personnes vivant avec le VIH en/au ________</vt:lpstr>
      <vt:lpstr>Mots Clés</vt:lpstr>
      <vt:lpstr>Eau Salubre et PVVIH</vt:lpstr>
      <vt:lpstr>Message Clé 1 </vt:lpstr>
      <vt:lpstr>PowerPoint Presentation</vt:lpstr>
      <vt:lpstr>Eau Salubre et PVVIH</vt:lpstr>
      <vt:lpstr>Eau Salubre et VIH</vt:lpstr>
      <vt:lpstr>PowerPoint Presentation</vt:lpstr>
      <vt:lpstr>Diarrhée et VIH (OMS) </vt:lpstr>
      <vt:lpstr>PowerPoint Presentation</vt:lpstr>
      <vt:lpstr>% de Survie des Patients atteints du SIDA et de Cryptosporidium</vt:lpstr>
      <vt:lpstr>Pluie &amp; Cryptosporidium</vt:lpstr>
      <vt:lpstr>Message Clé 1</vt:lpstr>
      <vt:lpstr>VIH et Alimentation de Substitution</vt:lpstr>
      <vt:lpstr>Message Clé 2</vt:lpstr>
      <vt:lpstr>VIH et Antirétroviraux</vt:lpstr>
      <vt:lpstr>% de PVVIH sur ARV</vt:lpstr>
      <vt:lpstr>Diarrhée et Absorption des ARV</vt:lpstr>
      <vt:lpstr>Eau Potable &amp; ARV </vt:lpstr>
      <vt:lpstr>Eau Potable &amp; ARV  </vt:lpstr>
      <vt:lpstr>Message Clé 2</vt:lpstr>
      <vt:lpstr>Message Clé 3</vt:lpstr>
      <vt:lpstr>Pourcentage de Femmes Adultes Séropositives</vt:lpstr>
      <vt:lpstr>PowerPoint Presentation</vt:lpstr>
      <vt:lpstr>Alimentation de Substitution &amp; Importance du Traitement de l’Eau-OMS</vt:lpstr>
      <vt:lpstr>Accès à l’Eau Potable –  Approche à Barrières Multiples</vt:lpstr>
      <vt:lpstr>Et si on faisait un PowerPoint sur le FBS ??</vt:lpstr>
      <vt:lpstr> Résistance des Agents Pathogènes au Chlore</vt:lpstr>
      <vt:lpstr>Conclusion #1</vt:lpstr>
      <vt:lpstr>Conclusion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Roachita</dc:creator>
  <cp:lastModifiedBy>Roachita</cp:lastModifiedBy>
  <cp:revision>48</cp:revision>
  <dcterms:created xsi:type="dcterms:W3CDTF">2012-12-03T17:44:54Z</dcterms:created>
  <dcterms:modified xsi:type="dcterms:W3CDTF">2013-06-21T01:40:30Z</dcterms:modified>
</cp:coreProperties>
</file>