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9" r:id="rId2"/>
    <p:sldId id="298" r:id="rId3"/>
    <p:sldId id="256" r:id="rId4"/>
    <p:sldId id="257" r:id="rId5"/>
    <p:sldId id="272" r:id="rId6"/>
    <p:sldId id="259" r:id="rId7"/>
    <p:sldId id="274" r:id="rId8"/>
    <p:sldId id="273" r:id="rId9"/>
    <p:sldId id="279" r:id="rId10"/>
    <p:sldId id="261" r:id="rId11"/>
    <p:sldId id="275" r:id="rId12"/>
    <p:sldId id="281" r:id="rId13"/>
    <p:sldId id="280" r:id="rId14"/>
    <p:sldId id="282" r:id="rId15"/>
    <p:sldId id="283" r:id="rId16"/>
    <p:sldId id="284" r:id="rId17"/>
    <p:sldId id="285" r:id="rId18"/>
    <p:sldId id="286" r:id="rId19"/>
    <p:sldId id="276" r:id="rId20"/>
    <p:sldId id="287" r:id="rId21"/>
    <p:sldId id="277" r:id="rId22"/>
    <p:sldId id="262" r:id="rId23"/>
    <p:sldId id="289" r:id="rId24"/>
    <p:sldId id="278" r:id="rId25"/>
    <p:sldId id="288" r:id="rId26"/>
    <p:sldId id="290" r:id="rId27"/>
    <p:sldId id="291" r:id="rId28"/>
    <p:sldId id="292" r:id="rId29"/>
    <p:sldId id="293" r:id="rId30"/>
    <p:sldId id="294" r:id="rId31"/>
    <p:sldId id="263" r:id="rId32"/>
    <p:sldId id="297" r:id="rId33"/>
    <p:sldId id="296" r:id="rId34"/>
    <p:sldId id="295" r:id="rId35"/>
    <p:sldId id="265"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E8FA27-64F8-49D4-B930-D085A1340A01}" type="datetimeFigureOut">
              <a:rPr lang="en-US" smtClean="0"/>
              <a:t>8/31/2016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F562A2-E55C-4F01-B6B4-FC81FAC41B13}" type="slidenum">
              <a:rPr lang="en-US" smtClean="0"/>
              <a:t>‹#›</a:t>
            </a:fld>
            <a:endParaRPr lang="en-US"/>
          </a:p>
        </p:txBody>
      </p:sp>
    </p:spTree>
    <p:extLst>
      <p:ext uri="{BB962C8B-B14F-4D97-AF65-F5344CB8AC3E}">
        <p14:creationId xmlns:p14="http://schemas.microsoft.com/office/powerpoint/2010/main" val="323281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3450" eaLnBrk="0" hangingPunct="0">
              <a:spcBef>
                <a:spcPct val="30000"/>
              </a:spcBef>
              <a:defRPr sz="1200">
                <a:solidFill>
                  <a:schemeClr val="tx1"/>
                </a:solidFill>
                <a:latin typeface="Arial" panose="020B0604020202020204" pitchFamily="34" charset="0"/>
              </a:defRPr>
            </a:lvl1pPr>
            <a:lvl2pPr marL="760413" indent="-292100" algn="l" defTabSz="933450" eaLnBrk="0" hangingPunct="0">
              <a:spcBef>
                <a:spcPct val="30000"/>
              </a:spcBef>
              <a:defRPr sz="1200">
                <a:solidFill>
                  <a:schemeClr val="tx1"/>
                </a:solidFill>
                <a:latin typeface="Arial" panose="020B0604020202020204" pitchFamily="34" charset="0"/>
              </a:defRPr>
            </a:lvl2pPr>
            <a:lvl3pPr marL="1171575" indent="-233363" algn="l" defTabSz="933450" eaLnBrk="0" hangingPunct="0">
              <a:spcBef>
                <a:spcPct val="30000"/>
              </a:spcBef>
              <a:defRPr sz="1200">
                <a:solidFill>
                  <a:schemeClr val="tx1"/>
                </a:solidFill>
                <a:latin typeface="Arial" panose="020B0604020202020204" pitchFamily="34" charset="0"/>
              </a:defRPr>
            </a:lvl3pPr>
            <a:lvl4pPr marL="1639888" indent="-233363" algn="l" defTabSz="933450" eaLnBrk="0" hangingPunct="0">
              <a:spcBef>
                <a:spcPct val="30000"/>
              </a:spcBef>
              <a:defRPr sz="1200">
                <a:solidFill>
                  <a:schemeClr val="tx1"/>
                </a:solidFill>
                <a:latin typeface="Arial" panose="020B0604020202020204" pitchFamily="34" charset="0"/>
              </a:defRPr>
            </a:lvl4pPr>
            <a:lvl5pPr marL="2108200" indent="-233363" algn="l" defTabSz="933450" eaLnBrk="0" hangingPunct="0">
              <a:spcBef>
                <a:spcPct val="30000"/>
              </a:spcBef>
              <a:defRPr sz="1200">
                <a:solidFill>
                  <a:schemeClr val="tx1"/>
                </a:solidFill>
                <a:latin typeface="Arial" panose="020B0604020202020204" pitchFamily="34" charset="0"/>
              </a:defRPr>
            </a:lvl5pPr>
            <a:lvl6pPr marL="2565400" indent="-233363" defTabSz="933450" eaLnBrk="0" fontAlgn="base" hangingPunct="0">
              <a:spcBef>
                <a:spcPct val="30000"/>
              </a:spcBef>
              <a:spcAft>
                <a:spcPct val="0"/>
              </a:spcAft>
              <a:defRPr sz="1200">
                <a:solidFill>
                  <a:schemeClr val="tx1"/>
                </a:solidFill>
                <a:latin typeface="Arial" panose="020B0604020202020204" pitchFamily="34" charset="0"/>
              </a:defRPr>
            </a:lvl6pPr>
            <a:lvl7pPr marL="3022600" indent="-233363" defTabSz="933450" eaLnBrk="0" fontAlgn="base" hangingPunct="0">
              <a:spcBef>
                <a:spcPct val="30000"/>
              </a:spcBef>
              <a:spcAft>
                <a:spcPct val="0"/>
              </a:spcAft>
              <a:defRPr sz="1200">
                <a:solidFill>
                  <a:schemeClr val="tx1"/>
                </a:solidFill>
                <a:latin typeface="Arial" panose="020B0604020202020204" pitchFamily="34" charset="0"/>
              </a:defRPr>
            </a:lvl7pPr>
            <a:lvl8pPr marL="3479800" indent="-233363" defTabSz="933450" eaLnBrk="0" fontAlgn="base" hangingPunct="0">
              <a:spcBef>
                <a:spcPct val="30000"/>
              </a:spcBef>
              <a:spcAft>
                <a:spcPct val="0"/>
              </a:spcAft>
              <a:defRPr sz="1200">
                <a:solidFill>
                  <a:schemeClr val="tx1"/>
                </a:solidFill>
                <a:latin typeface="Arial" panose="020B0604020202020204" pitchFamily="34" charset="0"/>
              </a:defRPr>
            </a:lvl8pPr>
            <a:lvl9pPr marL="3937000" indent="-233363"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FE87437-87EB-453E-8022-BF388A403FC1}" type="slidenum">
              <a:rPr lang="en-CA" altLang="en-US">
                <a:solidFill>
                  <a:srgbClr val="000000"/>
                </a:solidFill>
                <a:cs typeface="Arial" panose="020B0604020202020204" pitchFamily="34" charset="0"/>
              </a:rPr>
              <a:pPr algn="r" eaLnBrk="1" hangingPunct="1">
                <a:spcBef>
                  <a:spcPct val="0"/>
                </a:spcBef>
              </a:pPr>
              <a:t>1</a:t>
            </a:fld>
            <a:endParaRPr lang="en-CA"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283376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64CA0FD7-8E87-4909-9B1A-4FB36460F640}" type="slidenum">
              <a:rPr/>
              <a:pPr rtl="0"/>
              <a:t>16</a:t>
            </a:fld>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6794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DA86F103-6DE1-462C-9DA2-1F9F2FEAEB70}" type="slidenum">
              <a:rPr/>
              <a:pPr rtl="0"/>
              <a:t>17</a:t>
            </a:fld>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3905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A1EECD9D-8ABC-4A1F-A334-4B46B7A10376}" type="slidenum">
              <a:rPr/>
              <a:pPr rtl="0"/>
              <a:t>18</a:t>
            </a:fld>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3641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09536BCE-F47D-417A-9273-ED92216E37A9}" type="slidenum">
              <a:rPr/>
              <a:pPr rtl="0"/>
              <a:t>19</a:t>
            </a:fld>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596354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C3C067E4-2BF3-4D10-B464-D585037493C3}" type="slidenum">
              <a:rPr/>
              <a:pPr rtl="0"/>
              <a:t>20</a:t>
            </a:fld>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60479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CE9A29BD-EDD2-4EB0-A924-83963C61C278}" type="slidenum">
              <a:rPr/>
              <a:pPr rtl="0"/>
              <a:t>21</a:t>
            </a:fld>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040000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FD595AE7-E987-4154-8C7E-176868A62418}" type="slidenum">
              <a:rPr/>
              <a:pPr rtl="0"/>
              <a:t>23</a:t>
            </a:fld>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4436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B52E5F84-AF1E-45DB-B92A-7A9C8BBBCAB1}" type="slidenum">
              <a:rPr/>
              <a:pPr rtl="0"/>
              <a:t>24</a:t>
            </a:fld>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088783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25C32301-EBCF-46B3-8C84-9F78A92B15B5}" type="slidenum">
              <a:rPr/>
              <a:pPr rtl="0"/>
              <a:t>25</a:t>
            </a:fld>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3805" y="4343704"/>
            <a:ext cx="5030391" cy="4113892"/>
          </a:xfrm>
        </p:spPr>
        <p:txBody>
          <a:bodyPr/>
          <a:lstStyle/>
          <a:p>
            <a:endParaRPr lang="en-US"/>
          </a:p>
        </p:txBody>
      </p:sp>
    </p:spTree>
    <p:extLst>
      <p:ext uri="{BB962C8B-B14F-4D97-AF65-F5344CB8AC3E}">
        <p14:creationId xmlns:p14="http://schemas.microsoft.com/office/powerpoint/2010/main" val="3641622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E2FC5EB0-3546-45C4-969F-86A045676386}" type="slidenum">
              <a:rPr/>
              <a:pPr rtl="0"/>
              <a:t>26</a:t>
            </a:fld>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269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01D48748-4656-4DE6-B307-842B3552C177}" type="slidenum">
              <a:rPr/>
              <a:pPr rtl="0"/>
              <a:t>7</a:t>
            </a:fld>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73927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F8E245C0-7C5D-4BBA-B936-98DE8CC10750}" type="slidenum">
              <a:rPr/>
              <a:pPr rtl="0"/>
              <a:t>27</a:t>
            </a:fld>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19110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66BA567D-8EE8-441F-A6E8-E73BD92D71B5}" type="slidenum">
              <a:rPr/>
              <a:pPr rtl="0"/>
              <a:t>28</a:t>
            </a:fld>
            <a:endParaRP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rtl="0"/>
            <a:r>
              <a:rPr/>
              <a:t>Cela signifie que la PTME est importante et qu’il y a un nombre croissant de nourrissons et d’enfants séropositifs ou atteints du sida.</a:t>
            </a:r>
          </a:p>
        </p:txBody>
      </p:sp>
    </p:spTree>
    <p:extLst>
      <p:ext uri="{BB962C8B-B14F-4D97-AF65-F5344CB8AC3E}">
        <p14:creationId xmlns:p14="http://schemas.microsoft.com/office/powerpoint/2010/main" val="2965693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C4DBF7E8-5F5C-4B2B-B4A4-88BABB60C0F5}" type="slidenum">
              <a:rPr/>
              <a:pPr rtl="0"/>
              <a:t>29</a:t>
            </a:fld>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8755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CC716A74-18A2-42A4-80E5-D40B4C2E99AF}" type="slidenum">
              <a:rPr/>
              <a:pPr rtl="0"/>
              <a:t>30</a:t>
            </a:fld>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27509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2B41132C-A8EB-4830-BC06-94DB36AB326F}" type="slidenum">
              <a:rPr/>
              <a:pPr rtl="0"/>
              <a:t>32</a:t>
            </a:fld>
            <a:endParaRPr/>
          </a:p>
        </p:txBody>
      </p:sp>
      <p:sp>
        <p:nvSpPr>
          <p:cNvPr id="132098" name="Rectangle 2"/>
          <p:cNvSpPr>
            <a:spLocks noGrp="1" noRot="1" noChangeAspect="1" noChangeArrowheads="1" noTextEdit="1"/>
          </p:cNvSpPr>
          <p:nvPr>
            <p:ph type="sldImg"/>
          </p:nvPr>
        </p:nvSpPr>
        <p:spPr>
          <a:xfrm>
            <a:off x="1144588" y="684213"/>
            <a:ext cx="4572000" cy="3429000"/>
          </a:xfrm>
          <a:ln/>
        </p:spPr>
      </p:sp>
      <p:sp>
        <p:nvSpPr>
          <p:cNvPr id="132099" name="Rectangle 3"/>
          <p:cNvSpPr>
            <a:spLocks noGrp="1" noChangeArrowheads="1"/>
          </p:cNvSpPr>
          <p:nvPr>
            <p:ph type="body" idx="1"/>
          </p:nvPr>
        </p:nvSpPr>
        <p:spPr>
          <a:xfrm>
            <a:off x="685800" y="4343400"/>
            <a:ext cx="5486400" cy="4116388"/>
          </a:xfrm>
        </p:spPr>
        <p:txBody>
          <a:bodyPr/>
          <a:lstStyle/>
          <a:p>
            <a:endParaRPr lang="en-US"/>
          </a:p>
        </p:txBody>
      </p:sp>
    </p:spTree>
    <p:extLst>
      <p:ext uri="{BB962C8B-B14F-4D97-AF65-F5344CB8AC3E}">
        <p14:creationId xmlns:p14="http://schemas.microsoft.com/office/powerpoint/2010/main" val="2128497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467348C-956A-4970-BD4F-99BC9EBE4271}" type="slidenum">
              <a:rPr/>
              <a:pPr rtl="0"/>
              <a:t>33</a:t>
            </a:fld>
            <a:endParaRPr/>
          </a:p>
        </p:txBody>
      </p:sp>
      <p:sp>
        <p:nvSpPr>
          <p:cNvPr id="121858" name="Rectangle 2"/>
          <p:cNvSpPr>
            <a:spLocks noGrp="1" noRot="1" noChangeAspect="1" noChangeArrowheads="1" noTextEdit="1"/>
          </p:cNvSpPr>
          <p:nvPr>
            <p:ph type="sldImg"/>
          </p:nvPr>
        </p:nvSpPr>
        <p:spPr>
          <a:xfrm>
            <a:off x="1144588" y="684213"/>
            <a:ext cx="4572000" cy="3429000"/>
          </a:xfrm>
          <a:ln/>
        </p:spPr>
      </p:sp>
      <p:sp>
        <p:nvSpPr>
          <p:cNvPr id="121859" name="Rectangle 3"/>
          <p:cNvSpPr>
            <a:spLocks noGrp="1" noChangeArrowheads="1"/>
          </p:cNvSpPr>
          <p:nvPr>
            <p:ph type="body" idx="1"/>
          </p:nvPr>
        </p:nvSpPr>
        <p:spPr>
          <a:xfrm>
            <a:off x="685800" y="4343400"/>
            <a:ext cx="5486400" cy="4116388"/>
          </a:xfrm>
        </p:spPr>
        <p:txBody>
          <a:bodyPr/>
          <a:lstStyle/>
          <a:p>
            <a:endParaRPr lang="en-US"/>
          </a:p>
        </p:txBody>
      </p:sp>
    </p:spTree>
    <p:extLst>
      <p:ext uri="{BB962C8B-B14F-4D97-AF65-F5344CB8AC3E}">
        <p14:creationId xmlns:p14="http://schemas.microsoft.com/office/powerpoint/2010/main" val="160065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4F6293D9-A2F7-459C-9D4E-5D5BB664435E}" type="slidenum">
              <a:rPr/>
              <a:pPr rtl="0"/>
              <a:t>34</a:t>
            </a:fld>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5180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111" charset="-128"/>
              </a:defRPr>
            </a:lvl1pPr>
            <a:lvl2pPr marL="37931725" indent="-37474525" eaLnBrk="0" hangingPunct="0">
              <a:defRPr sz="2400">
                <a:solidFill>
                  <a:schemeClr val="tx1"/>
                </a:solidFill>
                <a:latin typeface="Arial" pitchFamily="34" charset="0"/>
                <a:ea typeface="ＭＳ Ｐゴシック" pitchFamily="-111" charset="-128"/>
              </a:defRPr>
            </a:lvl2pPr>
            <a:lvl3pPr eaLnBrk="0" hangingPunct="0">
              <a:defRPr sz="2400">
                <a:solidFill>
                  <a:schemeClr val="tx1"/>
                </a:solidFill>
                <a:latin typeface="Arial" pitchFamily="34" charset="0"/>
                <a:ea typeface="ＭＳ Ｐゴシック" pitchFamily="-111" charset="-128"/>
              </a:defRPr>
            </a:lvl3pPr>
            <a:lvl4pPr eaLnBrk="0" hangingPunct="0">
              <a:defRPr sz="2400">
                <a:solidFill>
                  <a:schemeClr val="tx1"/>
                </a:solidFill>
                <a:latin typeface="Arial" pitchFamily="34" charset="0"/>
                <a:ea typeface="ＭＳ Ｐゴシック" pitchFamily="-111" charset="-128"/>
              </a:defRPr>
            </a:lvl4pPr>
            <a:lvl5pPr eaLnBrk="0" hangingPunct="0">
              <a:defRPr sz="2400">
                <a:solidFill>
                  <a:schemeClr val="tx1"/>
                </a:solidFill>
                <a:latin typeface="Arial" pitchFamily="34" charset="0"/>
                <a:ea typeface="ＭＳ Ｐゴシック" pitchFamily="-111"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111"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111"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111"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111" charset="-128"/>
              </a:defRPr>
            </a:lvl9pPr>
          </a:lstStyle>
          <a:p>
            <a:pPr rtl="0" eaLnBrk="1" hangingPunct="1"/>
            <a:fld id="{3207C2F0-678D-4844-9752-792CF4147B70}" type="slidenum">
              <a:rPr sz="1200">
                <a:latin typeface="Calibri" pitchFamily="34" charset="0"/>
              </a:rPr>
              <a:pPr rtl="0" eaLnBrk="1" hangingPunct="1"/>
              <a:t>8</a:t>
            </a:fld>
            <a:endParaRPr sz="1200">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cs typeface="Arial" pitchFamily="34" charset="0"/>
            </a:endParaRPr>
          </a:p>
        </p:txBody>
      </p:sp>
    </p:spTree>
    <p:extLst>
      <p:ext uri="{BB962C8B-B14F-4D97-AF65-F5344CB8AC3E}">
        <p14:creationId xmlns:p14="http://schemas.microsoft.com/office/powerpoint/2010/main" val="2272987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B513E2DC-BA69-440B-9E06-6E5CABADB029}" type="slidenum">
              <a:rPr/>
              <a:pPr rtl="0"/>
              <a:t>9</a:t>
            </a:fld>
            <a:endParaRP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87604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52DC3C94-8BE0-411A-91BE-FFA5414B2B71}" type="slidenum">
              <a:rPr/>
              <a:pPr rtl="0"/>
              <a:t>11</a:t>
            </a:fld>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72473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D2FC382-E00E-4734-BADA-9F3D8ED7551A}" type="slidenum">
              <a:rPr/>
              <a:pPr rtl="0"/>
              <a:t>12</a:t>
            </a:fld>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01342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D0A11FAE-9B59-4CB9-BCB8-E5564449B155}" type="slidenum">
              <a:rPr/>
              <a:pPr rtl="0"/>
              <a:t>13</a:t>
            </a:fld>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36067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E020A00B-83B4-4248-8BA7-CA2DABFB28D9}" type="slidenum">
              <a:rPr/>
              <a:pPr rtl="0"/>
              <a:t>14</a:t>
            </a:fld>
            <a:endParaRPr/>
          </a:p>
        </p:txBody>
      </p:sp>
      <p:sp>
        <p:nvSpPr>
          <p:cNvPr id="153602" name="Rectangle 2"/>
          <p:cNvSpPr>
            <a:spLocks noGrp="1" noRot="1" noChangeAspect="1" noChangeArrowheads="1" noTextEdit="1"/>
          </p:cNvSpPr>
          <p:nvPr>
            <p:ph type="sldImg"/>
          </p:nvPr>
        </p:nvSpPr>
        <p:spPr>
          <a:xfrm>
            <a:off x="1179513" y="652463"/>
            <a:ext cx="4570412" cy="3429000"/>
          </a:xfrm>
          <a:ln/>
        </p:spPr>
      </p:sp>
      <p:sp>
        <p:nvSpPr>
          <p:cNvPr id="153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6829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97CB3B0B-4AEF-47A0-8536-2A3FD52815E3}" type="slidenum">
              <a:rPr/>
              <a:pPr rtl="0"/>
              <a:t>15</a:t>
            </a:fld>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1150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81366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19A2F44-FF70-4AA9-836B-F96FFABF0578}" type="slidenum">
              <a:rPr lang="en-US"/>
              <a:pPr/>
              <a:t>‹#›</a:t>
            </a:fld>
            <a:endParaRPr lang="en-US"/>
          </a:p>
        </p:txBody>
      </p:sp>
    </p:spTree>
    <p:extLst>
      <p:ext uri="{BB962C8B-B14F-4D97-AF65-F5344CB8AC3E}">
        <p14:creationId xmlns:p14="http://schemas.microsoft.com/office/powerpoint/2010/main" val="708992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646B1E-3940-4F26-87B5-87CDE4B7D119}" type="slidenum">
              <a:rPr lang="en-US"/>
              <a:pPr/>
              <a:t>‹#›</a:t>
            </a:fld>
            <a:endParaRPr lang="en-US"/>
          </a:p>
        </p:txBody>
      </p:sp>
    </p:spTree>
    <p:extLst>
      <p:ext uri="{BB962C8B-B14F-4D97-AF65-F5344CB8AC3E}">
        <p14:creationId xmlns:p14="http://schemas.microsoft.com/office/powerpoint/2010/main" val="251006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2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A674979-EC48-41BA-A377-18B893688CC4}" type="slidenum">
              <a:rPr lang="en-US"/>
              <a:pPr/>
              <a:t>‹#›</a:t>
            </a:fld>
            <a:endParaRPr lang="en-US"/>
          </a:p>
        </p:txBody>
      </p:sp>
    </p:spTree>
    <p:extLst>
      <p:ext uri="{BB962C8B-B14F-4D97-AF65-F5344CB8AC3E}">
        <p14:creationId xmlns:p14="http://schemas.microsoft.com/office/powerpoint/2010/main" val="361179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208B727-11FE-4B81-8E9F-53EF06B85630}" type="slidenum">
              <a:rPr lang="en-US"/>
              <a:pPr/>
              <a:t>‹#›</a:t>
            </a:fld>
            <a:endParaRPr lang="en-US"/>
          </a:p>
        </p:txBody>
      </p:sp>
    </p:spTree>
    <p:extLst>
      <p:ext uri="{BB962C8B-B14F-4D97-AF65-F5344CB8AC3E}">
        <p14:creationId xmlns:p14="http://schemas.microsoft.com/office/powerpoint/2010/main" val="3072047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E7201AE-EBDF-4F9E-BBA4-D83EE29AE103}" type="slidenum">
              <a:rPr lang="en-US"/>
              <a:pPr/>
              <a:t>‹#›</a:t>
            </a:fld>
            <a:endParaRPr lang="en-US"/>
          </a:p>
        </p:txBody>
      </p:sp>
    </p:spTree>
    <p:extLst>
      <p:ext uri="{BB962C8B-B14F-4D97-AF65-F5344CB8AC3E}">
        <p14:creationId xmlns:p14="http://schemas.microsoft.com/office/powerpoint/2010/main" val="4141423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696D6939-B8AB-415C-8E07-37773906FC33}" type="slidenum">
              <a:rPr lang="en-US"/>
              <a:pPr/>
              <a:t>‹#›</a:t>
            </a:fld>
            <a:endParaRPr lang="en-US"/>
          </a:p>
        </p:txBody>
      </p:sp>
    </p:spTree>
    <p:extLst>
      <p:ext uri="{BB962C8B-B14F-4D97-AF65-F5344CB8AC3E}">
        <p14:creationId xmlns:p14="http://schemas.microsoft.com/office/powerpoint/2010/main" val="3673589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90C5138D-4C5F-48AF-A64F-FBCEEBACA0DF}" type="slidenum">
              <a:rPr lang="en-US"/>
              <a:pPr/>
              <a:t>‹#›</a:t>
            </a:fld>
            <a:endParaRPr lang="en-US"/>
          </a:p>
        </p:txBody>
      </p:sp>
    </p:spTree>
    <p:extLst>
      <p:ext uri="{BB962C8B-B14F-4D97-AF65-F5344CB8AC3E}">
        <p14:creationId xmlns:p14="http://schemas.microsoft.com/office/powerpoint/2010/main" val="3904167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73F326D-2649-4216-BBC7-53F95C3158E9}" type="slidenum">
              <a:rPr lang="en-US"/>
              <a:pPr/>
              <a:t>‹#›</a:t>
            </a:fld>
            <a:endParaRPr lang="en-US"/>
          </a:p>
        </p:txBody>
      </p:sp>
    </p:spTree>
    <p:extLst>
      <p:ext uri="{BB962C8B-B14F-4D97-AF65-F5344CB8AC3E}">
        <p14:creationId xmlns:p14="http://schemas.microsoft.com/office/powerpoint/2010/main" val="312240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2EDC0C-8AD2-419E-9BC8-59FCE3CF71E8}" type="slidenum">
              <a:rPr lang="en-US"/>
              <a:pPr/>
              <a:t>‹#›</a:t>
            </a:fld>
            <a:endParaRPr lang="en-US"/>
          </a:p>
        </p:txBody>
      </p:sp>
    </p:spTree>
    <p:extLst>
      <p:ext uri="{BB962C8B-B14F-4D97-AF65-F5344CB8AC3E}">
        <p14:creationId xmlns:p14="http://schemas.microsoft.com/office/powerpoint/2010/main" val="3507189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33400" y="765175"/>
            <a:ext cx="807720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100">
              <a:solidFill>
                <a:srgbClr val="000000"/>
              </a:solidFill>
              <a:cs typeface="Arial" panose="020B0604020202020204" pitchFamily="34" charset="0"/>
            </a:endParaRPr>
          </a:p>
          <a:p>
            <a:pPr algn="ctr" eaLnBrk="1" hangingPunct="1">
              <a:spcBef>
                <a:spcPct val="0"/>
              </a:spcBef>
              <a:buFontTx/>
              <a:buNone/>
            </a:pPr>
            <a:r>
              <a:rPr lang="en-US" altLang="en-US" sz="1100">
                <a:solidFill>
                  <a:srgbClr val="000000"/>
                </a:solidFill>
                <a:cs typeface="Arial" panose="020B0604020202020204" pitchFamily="34" charset="0"/>
              </a:rPr>
              <a:t>12, 2916 – 5</a:t>
            </a:r>
            <a:r>
              <a:rPr lang="en-US" altLang="en-US" sz="1100" baseline="30000">
                <a:solidFill>
                  <a:srgbClr val="000000"/>
                </a:solidFill>
                <a:cs typeface="Arial" panose="020B0604020202020204" pitchFamily="34" charset="0"/>
              </a:rPr>
              <a:t>ème</a:t>
            </a:r>
            <a:r>
              <a:rPr lang="en-US" altLang="en-US" sz="1100">
                <a:solidFill>
                  <a:srgbClr val="000000"/>
                </a:solidFill>
                <a:cs typeface="Arial" panose="020B0604020202020204" pitchFamily="34" charset="0"/>
              </a:rPr>
              <a:t> Avenue</a:t>
            </a:r>
          </a:p>
          <a:p>
            <a:pPr algn="ctr" eaLnBrk="1" hangingPunct="1">
              <a:spcBef>
                <a:spcPct val="0"/>
              </a:spcBef>
              <a:buFontTx/>
              <a:buNone/>
            </a:pPr>
            <a:r>
              <a:rPr lang="en-US" altLang="en-US" sz="1100">
                <a:solidFill>
                  <a:srgbClr val="000000"/>
                </a:solidFill>
                <a:cs typeface="Arial" panose="020B0604020202020204" pitchFamily="34" charset="0"/>
              </a:rPr>
              <a:t>Calgary, Alberta, T2A 6K4, Canada</a:t>
            </a:r>
          </a:p>
          <a:p>
            <a:pPr algn="ctr" eaLnBrk="1" hangingPunct="1">
              <a:spcBef>
                <a:spcPct val="0"/>
              </a:spcBef>
              <a:buFontTx/>
              <a:buNone/>
            </a:pPr>
            <a:r>
              <a:rPr lang="fr-FR" altLang="en-US" sz="1100">
                <a:solidFill>
                  <a:srgbClr val="000000"/>
                </a:solidFill>
                <a:cs typeface="Arial" panose="020B0604020202020204" pitchFamily="34" charset="0"/>
              </a:rPr>
              <a:t>Phone: + 1 (403) 243-3285, Fax: + 1 (403) 243-6199</a:t>
            </a:r>
            <a:endParaRPr lang="en-US" altLang="en-US" sz="1100">
              <a:solidFill>
                <a:srgbClr val="000000"/>
              </a:solidFill>
              <a:cs typeface="Arial" panose="020B0604020202020204" pitchFamily="34" charset="0"/>
            </a:endParaRPr>
          </a:p>
          <a:p>
            <a:pPr algn="ctr" eaLnBrk="1" hangingPunct="1">
              <a:spcBef>
                <a:spcPct val="0"/>
              </a:spcBef>
              <a:buFontTx/>
              <a:buNone/>
            </a:pPr>
            <a:r>
              <a:rPr lang="fr-FR" altLang="en-US" sz="1100">
                <a:solidFill>
                  <a:srgbClr val="000000"/>
                </a:solidFill>
                <a:cs typeface="Arial" panose="020B0604020202020204" pitchFamily="34" charset="0"/>
              </a:rPr>
              <a:t>E-mail: cawst@cawst.org, </a:t>
            </a:r>
            <a:r>
              <a:rPr lang="en-US" altLang="en-US" sz="1100">
                <a:solidFill>
                  <a:srgbClr val="000000"/>
                </a:solidFill>
                <a:cs typeface="Arial" panose="020B0604020202020204" pitchFamily="34" charset="0"/>
              </a:rPr>
              <a:t>Website: www.cawst.org</a:t>
            </a:r>
          </a:p>
          <a:p>
            <a:pPr algn="ctr" eaLnBrk="1" hangingPunct="1">
              <a:spcBef>
                <a:spcPct val="0"/>
              </a:spcBef>
              <a:buFontTx/>
              <a:buNone/>
            </a:pPr>
            <a:r>
              <a:rPr lang="en-US" altLang="en-US" sz="1100">
                <a:solidFill>
                  <a:srgbClr val="000000"/>
                </a:solidFill>
                <a:cs typeface="Arial" panose="020B0604020202020204" pitchFamily="34" charset="0"/>
              </a:rPr>
              <a:t> </a:t>
            </a:r>
          </a:p>
          <a:p>
            <a:pPr algn="just" eaLnBrk="1" hangingPunct="1">
              <a:spcBef>
                <a:spcPct val="0"/>
              </a:spcBef>
              <a:buFontTx/>
              <a:buNone/>
            </a:pPr>
            <a:r>
              <a:rPr lang="en-GB" altLang="en-US" sz="1100">
                <a:solidFill>
                  <a:srgbClr val="000000"/>
                </a:solidFill>
                <a:cs typeface="Arial" panose="020B0604020202020204" pitchFamily="34" charset="0"/>
              </a:rPr>
              <a:t>CAWST est une organisation sans but lucratif canadienne  basée sur le principe que l’eau propre change de vies. L’eau potable et la sanitation de base sont les fondements nécessaires </a:t>
            </a:r>
            <a:r>
              <a:rPr lang="fr-CA" altLang="en-US" sz="1100">
                <a:solidFill>
                  <a:srgbClr val="000000"/>
                </a:solidFill>
                <a:cs typeface="Arial" panose="020B0604020202020204" pitchFamily="34" charset="0"/>
              </a:rPr>
              <a:t>pour renforcer la capacité des  plus pauvres du monde et de briser le cycle de la pauvreté.</a:t>
            </a:r>
            <a:r>
              <a:rPr lang="en-GB" altLang="en-US" sz="1100">
                <a:solidFill>
                  <a:srgbClr val="000000"/>
                </a:solidFill>
                <a:cs typeface="Arial" panose="020B0604020202020204" pitchFamily="34" charset="0"/>
              </a:rPr>
              <a:t> </a:t>
            </a:r>
            <a:r>
              <a:rPr lang="fr-CA" altLang="en-US" sz="1100">
                <a:solidFill>
                  <a:srgbClr val="000000"/>
                </a:solidFill>
                <a:cs typeface="Arial" panose="020B0604020202020204" pitchFamily="34" charset="0"/>
              </a:rPr>
              <a:t>CAWST estime que le point de départ est donner aux gens les compétences dont ils ont besoin pour avoir l'eau potable dans leurs foyers.</a:t>
            </a:r>
          </a:p>
          <a:p>
            <a:pPr algn="just" eaLnBrk="1" hangingPunct="1">
              <a:spcBef>
                <a:spcPct val="0"/>
              </a:spcBef>
              <a:buFontTx/>
              <a:buNone/>
            </a:pPr>
            <a:r>
              <a:rPr lang="en-GB" altLang="en-US" sz="1100">
                <a:solidFill>
                  <a:srgbClr val="000000"/>
                </a:solidFill>
                <a:cs typeface="Arial" panose="020B0604020202020204" pitchFamily="34" charset="0"/>
              </a:rPr>
              <a:t> </a:t>
            </a:r>
            <a:endParaRPr lang="en-US" altLang="en-US" sz="1100">
              <a:solidFill>
                <a:srgbClr val="000000"/>
              </a:solidFill>
              <a:cs typeface="Arial" panose="020B0604020202020204" pitchFamily="34" charset="0"/>
            </a:endParaRPr>
          </a:p>
          <a:p>
            <a:pPr algn="just" eaLnBrk="1" hangingPunct="1">
              <a:spcBef>
                <a:spcPct val="0"/>
              </a:spcBef>
              <a:buFontTx/>
              <a:buNone/>
            </a:pPr>
            <a:r>
              <a:rPr lang="fr-CA" altLang="en-US" sz="1100">
                <a:solidFill>
                  <a:srgbClr val="000000"/>
                </a:solidFill>
                <a:cs typeface="Arial" panose="020B0604020202020204" pitchFamily="34" charset="0"/>
              </a:rPr>
              <a:t>CAWST transfert des connaissances et des compétences à des organisations et des individus dans les pays en développement à travers l'éducation, la formation et des services de consultation. Ce réseau en pleine expansion peut motiver les ménages à prendre des mesures pour répondre à leurs propres besoins en eau et d'assainissement.</a:t>
            </a:r>
          </a:p>
          <a:p>
            <a:pPr algn="just" eaLnBrk="1" hangingPunct="1">
              <a:spcBef>
                <a:spcPct val="0"/>
              </a:spcBef>
              <a:buFontTx/>
              <a:buNone/>
            </a:pPr>
            <a:r>
              <a:rPr lang="en-US" altLang="en-US" sz="1100">
                <a:solidFill>
                  <a:srgbClr val="000000"/>
                </a:solidFill>
                <a:cs typeface="Arial" panose="020B0604020202020204" pitchFamily="34" charset="0"/>
              </a:rPr>
              <a:t> </a:t>
            </a:r>
          </a:p>
          <a:p>
            <a:pPr algn="just" eaLnBrk="1" hangingPunct="1">
              <a:spcBef>
                <a:spcPct val="0"/>
              </a:spcBef>
              <a:buFontTx/>
              <a:buNone/>
            </a:pPr>
            <a:r>
              <a:rPr lang="fr-CA" altLang="en-US" sz="1100">
                <a:solidFill>
                  <a:srgbClr val="000000"/>
                </a:solidFill>
                <a:cs typeface="Arial" panose="020B0604020202020204" pitchFamily="34" charset="0"/>
              </a:rPr>
              <a:t>L'une des stratégies fondamentales de CAWST est de rendre commune les connaissances sur l'eau. Ceci est réalisé, en partie, par le développement et la distribution gratuite du matériel éducatif en vue d'augmenter sa disponibilité pour ceux qui en ont le plus besoin. Vous devriez vous sentir libre de copier et distribuer ce document sous quelque forme imprimée ou électronique. Si vous souhaitez utiliser des parties de ce document dans la création de vos propres matériaux, s'il vous plaît assurez-vous que CAWST est correctement reconnu. S'il vous plaît inclure l'adresse de notre site Web </a:t>
            </a:r>
            <a:r>
              <a:rPr lang="en-US" altLang="en-US" sz="1100">
                <a:solidFill>
                  <a:srgbClr val="000000"/>
                </a:solidFill>
                <a:cs typeface="Arial" panose="020B0604020202020204" pitchFamily="34" charset="0"/>
              </a:rPr>
              <a:t>: www.cawst.org. </a:t>
            </a:r>
          </a:p>
          <a:p>
            <a:pPr algn="just" eaLnBrk="1" hangingPunct="1">
              <a:spcBef>
                <a:spcPct val="0"/>
              </a:spcBef>
              <a:buFontTx/>
              <a:buNone/>
            </a:pPr>
            <a:r>
              <a:rPr lang="en-US" altLang="en-US" sz="1100">
                <a:solidFill>
                  <a:srgbClr val="000000"/>
                </a:solidFill>
                <a:cs typeface="Arial" panose="020B0604020202020204" pitchFamily="34" charset="0"/>
              </a:rPr>
              <a:t> </a:t>
            </a:r>
          </a:p>
          <a:p>
            <a:pPr algn="just" eaLnBrk="1" hangingPunct="1">
              <a:spcBef>
                <a:spcPct val="0"/>
              </a:spcBef>
              <a:buFontTx/>
              <a:buNone/>
            </a:pPr>
            <a:r>
              <a:rPr lang="fr-CA" altLang="en-US" sz="1100">
                <a:solidFill>
                  <a:srgbClr val="000000"/>
                </a:solidFill>
                <a:cs typeface="Arial" panose="020B0604020202020204" pitchFamily="34" charset="0"/>
              </a:rPr>
              <a:t>N'hésitez pas à inclure un lien de votre site vers le site de CAWST. S'il vous plaît n'hébergez pas ce document pour téléchargement à partir de votre site Web car nous aurons versions mises à jour de temps en temps. S'il vous plaît envoyez-nous un courriel si vous avez des questions ou des commentaires.</a:t>
            </a:r>
          </a:p>
          <a:p>
            <a:pPr algn="just" eaLnBrk="1" hangingPunct="1">
              <a:spcBef>
                <a:spcPct val="0"/>
              </a:spcBef>
              <a:buFontTx/>
              <a:buNone/>
            </a:pPr>
            <a:r>
              <a:rPr lang="en-US" altLang="en-US" sz="1100">
                <a:solidFill>
                  <a:srgbClr val="000000"/>
                </a:solidFill>
                <a:cs typeface="Arial" panose="020B0604020202020204" pitchFamily="34" charset="0"/>
              </a:rPr>
              <a:t> </a:t>
            </a:r>
          </a:p>
          <a:p>
            <a:pPr algn="just" eaLnBrk="1" hangingPunct="1">
              <a:spcBef>
                <a:spcPct val="0"/>
              </a:spcBef>
              <a:buFontTx/>
              <a:buNone/>
            </a:pPr>
            <a:r>
              <a:rPr lang="fr-CA" altLang="en-US" sz="1100">
                <a:solidFill>
                  <a:srgbClr val="000000"/>
                </a:solidFill>
                <a:cs typeface="Arial" panose="020B0604020202020204" pitchFamily="34" charset="0"/>
              </a:rPr>
              <a:t>Ce document est un contenu ouvert et sous licence Creative Commons Attribution Works 3.0 unported. Pour consulter une copie de cette licence, visitez le site: </a:t>
            </a:r>
            <a:r>
              <a:rPr lang="en-US" altLang="en-US" sz="1100">
                <a:solidFill>
                  <a:srgbClr val="000000"/>
                </a:solidFill>
                <a:cs typeface="Arial" panose="020B0604020202020204" pitchFamily="34" charset="0"/>
              </a:rPr>
              <a:t>http://creativecommons.org/licenses/by/3.0</a:t>
            </a:r>
          </a:p>
          <a:p>
            <a:pPr algn="just" eaLnBrk="1" hangingPunct="1">
              <a:spcBef>
                <a:spcPct val="0"/>
              </a:spcBef>
              <a:buFontTx/>
              <a:buNone/>
            </a:pPr>
            <a:r>
              <a:rPr lang="en-US" altLang="en-US" sz="1100">
                <a:solidFill>
                  <a:srgbClr val="000000"/>
                </a:solidFill>
                <a:cs typeface="Arial" panose="020B0604020202020204" pitchFamily="34" charset="0"/>
              </a:rPr>
              <a:t> </a:t>
            </a:r>
          </a:p>
          <a:p>
            <a:pPr algn="just" eaLnBrk="1" hangingPunct="1">
              <a:spcBef>
                <a:spcPct val="0"/>
              </a:spcBef>
              <a:buFontTx/>
              <a:buNone/>
            </a:pPr>
            <a:r>
              <a:rPr lang="fr-CA" altLang="en-US" sz="1100">
                <a:solidFill>
                  <a:srgbClr val="000000"/>
                </a:solidFill>
                <a:cs typeface="Arial" panose="020B0604020202020204" pitchFamily="34" charset="0"/>
              </a:rPr>
              <a:t>Vous êtes libre de : </a:t>
            </a:r>
          </a:p>
          <a:p>
            <a:pPr algn="just" eaLnBrk="1" hangingPunct="1">
              <a:spcBef>
                <a:spcPct val="0"/>
              </a:spcBef>
              <a:buFontTx/>
              <a:buNone/>
            </a:pPr>
            <a:r>
              <a:rPr lang="fr-CA" altLang="en-US" sz="1100">
                <a:solidFill>
                  <a:srgbClr val="000000"/>
                </a:solidFill>
                <a:cs typeface="Arial" panose="020B0604020202020204" pitchFamily="34" charset="0"/>
              </a:rPr>
              <a:t>partager - de copier,  distribuer et communiquer ce document </a:t>
            </a:r>
          </a:p>
          <a:p>
            <a:pPr algn="just" eaLnBrk="1" hangingPunct="1">
              <a:spcBef>
                <a:spcPct val="0"/>
              </a:spcBef>
              <a:buFontTx/>
              <a:buNone/>
            </a:pPr>
            <a:r>
              <a:rPr lang="fr-CA" altLang="en-US" sz="1100">
                <a:solidFill>
                  <a:srgbClr val="000000"/>
                </a:solidFill>
                <a:cs typeface="Arial" panose="020B0604020202020204" pitchFamily="34" charset="0"/>
              </a:rPr>
              <a:t>- d'adapter ce document</a:t>
            </a:r>
            <a:r>
              <a:rPr lang="en-US" altLang="en-US" sz="1100">
                <a:solidFill>
                  <a:srgbClr val="000000"/>
                </a:solidFill>
                <a:cs typeface="Arial" panose="020B0604020202020204" pitchFamily="34" charset="0"/>
              </a:rPr>
              <a:t> </a:t>
            </a:r>
          </a:p>
          <a:p>
            <a:pPr algn="just" eaLnBrk="1" hangingPunct="1">
              <a:spcBef>
                <a:spcPct val="0"/>
              </a:spcBef>
              <a:buFontTx/>
              <a:buNone/>
            </a:pPr>
            <a:r>
              <a:rPr lang="fr-CA" altLang="en-US" sz="1100">
                <a:solidFill>
                  <a:srgbClr val="000000"/>
                </a:solidFill>
                <a:cs typeface="Arial" panose="020B0604020202020204" pitchFamily="34" charset="0"/>
              </a:rPr>
              <a:t>Sous les conditions suivantes: Paternité. Vous devez donner crédit à CAWST comme la source d'origine du document. </a:t>
            </a:r>
          </a:p>
          <a:p>
            <a:pPr algn="just" eaLnBrk="1" hangingPunct="1">
              <a:spcBef>
                <a:spcPct val="0"/>
              </a:spcBef>
              <a:buFontTx/>
              <a:buNone/>
            </a:pPr>
            <a:r>
              <a:rPr lang="fr-CA" altLang="en-US" sz="1100">
                <a:solidFill>
                  <a:srgbClr val="000000"/>
                </a:solidFill>
                <a:cs typeface="Arial" panose="020B0604020202020204" pitchFamily="34" charset="0"/>
              </a:rPr>
              <a:t>CAWST et ses administrateurs, employés, entrepreneurs et bénévoles n'assument aucune responsabilité et ne donnent aucune garantie en ce qui concerne les résultats qui peuvent être obtenus de l'utilisation des informations fournies.</a:t>
            </a:r>
          </a:p>
        </p:txBody>
      </p:sp>
      <p:pic>
        <p:nvPicPr>
          <p:cNvPr id="4099" name="Picture 2" descr="CAWST_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1113"/>
            <a:ext cx="38481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8838" y="5383213"/>
            <a:ext cx="1701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60A9A5B8-E7F2-4F7D-B1C4-9936863F2F18}" type="slidenum">
              <a:rPr lang="en-CA" altLang="en-US" sz="1400">
                <a:solidFill>
                  <a:srgbClr val="000000"/>
                </a:solidFill>
                <a:cs typeface="Arial" panose="020B0604020202020204" pitchFamily="34" charset="0"/>
              </a:rPr>
              <a:pPr algn="r" eaLnBrk="1" hangingPunct="1">
                <a:spcBef>
                  <a:spcPct val="0"/>
                </a:spcBef>
                <a:buFontTx/>
                <a:buNone/>
              </a:pPr>
              <a:t>1</a:t>
            </a:fld>
            <a:endParaRPr lang="en-CA" altLang="en-US" sz="1400">
              <a:solidFill>
                <a:srgbClr val="000000"/>
              </a:solidFill>
              <a:cs typeface="Arial" panose="020B0604020202020204" pitchFamily="34" charset="0"/>
            </a:endParaRPr>
          </a:p>
        </p:txBody>
      </p:sp>
    </p:spTree>
    <p:extLst>
      <p:ext uri="{BB962C8B-B14F-4D97-AF65-F5344CB8AC3E}">
        <p14:creationId xmlns:p14="http://schemas.microsoft.com/office/powerpoint/2010/main" val="2057161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p:txBody>
          <a:bodyPr/>
          <a:lstStyle/>
          <a:p>
            <a:pPr marL="514350" lvl="0" indent="-514350">
              <a:buNone/>
            </a:pPr>
            <a:endParaRPr lang="en-US" dirty="0"/>
          </a:p>
        </p:txBody>
      </p:sp>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8458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449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0"/>
            <a:r>
              <a:rPr b="1"/>
              <a:t>L’eau potable et les PVVIH</a:t>
            </a:r>
          </a:p>
        </p:txBody>
      </p:sp>
      <p:sp>
        <p:nvSpPr>
          <p:cNvPr id="22531" name="Rectangle 3"/>
          <p:cNvSpPr>
            <a:spLocks noGrp="1" noChangeArrowheads="1"/>
          </p:cNvSpPr>
          <p:nvPr>
            <p:ph type="body" idx="1"/>
          </p:nvPr>
        </p:nvSpPr>
        <p:spPr>
          <a:ln/>
          <a:extLst>
            <a:ext uri="{91240B29-F687-4F45-9708-019B960494DF}">
              <a14:hiddenLine xmlns:a14="http://schemas.microsoft.com/office/drawing/2010/main" w="9525">
                <a:solidFill>
                  <a:srgbClr val="FF0000"/>
                </a:solidFill>
                <a:miter lim="800000"/>
                <a:headEnd/>
                <a:tailEnd/>
              </a14:hiddenLine>
            </a:ext>
          </a:extLst>
        </p:spPr>
        <p:txBody>
          <a:bodyPr/>
          <a:lstStyle/>
          <a:p>
            <a:pPr rtl="0">
              <a:lnSpc>
                <a:spcPct val="90000"/>
              </a:lnSpc>
              <a:buFont typeface="Wingdings" pitchFamily="2" charset="2"/>
              <a:buNone/>
            </a:pPr>
            <a:r>
              <a:rPr u="sng" dirty="0"/>
              <a:t> </a:t>
            </a:r>
            <a:r>
              <a:rPr dirty="0"/>
              <a:t>"Les patients </a:t>
            </a:r>
            <a:r>
              <a:rPr dirty="0" err="1"/>
              <a:t>séropositifs</a:t>
            </a:r>
            <a:r>
              <a:rPr dirty="0"/>
              <a:t> </a:t>
            </a:r>
            <a:r>
              <a:rPr dirty="0" err="1"/>
              <a:t>privés</a:t>
            </a:r>
            <a:r>
              <a:rPr dirty="0"/>
              <a:t> </a:t>
            </a:r>
            <a:r>
              <a:rPr dirty="0" err="1"/>
              <a:t>d’accès</a:t>
            </a:r>
            <a:r>
              <a:rPr dirty="0"/>
              <a:t> à </a:t>
            </a:r>
            <a:r>
              <a:rPr dirty="0" err="1"/>
              <a:t>une</a:t>
            </a:r>
            <a:r>
              <a:rPr dirty="0"/>
              <a:t> </a:t>
            </a:r>
            <a:r>
              <a:rPr sz="2800" dirty="0"/>
              <a:t> </a:t>
            </a:r>
            <a:r>
              <a:rPr dirty="0"/>
              <a:t>eau potable</a:t>
            </a:r>
            <a:r>
              <a:rPr sz="2800" dirty="0"/>
              <a:t> </a:t>
            </a:r>
            <a:r>
              <a:rPr dirty="0"/>
              <a:t> </a:t>
            </a:r>
            <a:r>
              <a:rPr dirty="0" err="1"/>
              <a:t>sont</a:t>
            </a:r>
            <a:r>
              <a:rPr dirty="0"/>
              <a:t> </a:t>
            </a:r>
            <a:r>
              <a:rPr dirty="0" err="1"/>
              <a:t>menacés</a:t>
            </a:r>
            <a:r>
              <a:rPr dirty="0"/>
              <a:t> par </a:t>
            </a:r>
            <a:r>
              <a:rPr dirty="0" err="1"/>
              <a:t>différents</a:t>
            </a:r>
            <a:r>
              <a:rPr dirty="0"/>
              <a:t> agents </a:t>
            </a:r>
            <a:r>
              <a:rPr dirty="0" err="1"/>
              <a:t>pathogènes</a:t>
            </a:r>
            <a:r>
              <a:rPr dirty="0"/>
              <a:t> </a:t>
            </a:r>
            <a:r>
              <a:rPr dirty="0" err="1"/>
              <a:t>communs</a:t>
            </a:r>
            <a:r>
              <a:rPr dirty="0"/>
              <a:t> et </a:t>
            </a:r>
            <a:r>
              <a:rPr dirty="0" err="1"/>
              <a:t>opportunistes</a:t>
            </a:r>
            <a:r>
              <a:rPr dirty="0"/>
              <a:t>. </a:t>
            </a:r>
            <a:r>
              <a:rPr dirty="0" err="1"/>
              <a:t>Ces</a:t>
            </a:r>
            <a:r>
              <a:rPr dirty="0"/>
              <a:t> agents </a:t>
            </a:r>
            <a:r>
              <a:rPr dirty="0" err="1"/>
              <a:t>pathogènes</a:t>
            </a:r>
            <a:r>
              <a:rPr dirty="0"/>
              <a:t> </a:t>
            </a:r>
            <a:r>
              <a:rPr dirty="0" err="1"/>
              <a:t>peuvent</a:t>
            </a:r>
            <a:r>
              <a:rPr dirty="0"/>
              <a:t> </a:t>
            </a:r>
            <a:r>
              <a:rPr dirty="0" err="1"/>
              <a:t>être</a:t>
            </a:r>
            <a:r>
              <a:rPr dirty="0"/>
              <a:t> </a:t>
            </a:r>
            <a:r>
              <a:rPr dirty="0" err="1"/>
              <a:t>difficiles</a:t>
            </a:r>
            <a:r>
              <a:rPr dirty="0"/>
              <a:t> à </a:t>
            </a:r>
            <a:r>
              <a:rPr dirty="0" err="1"/>
              <a:t>éradiquer</a:t>
            </a:r>
            <a:r>
              <a:rPr dirty="0"/>
              <a:t> et </a:t>
            </a:r>
            <a:r>
              <a:rPr dirty="0" err="1"/>
              <a:t>peuvent</a:t>
            </a:r>
            <a:r>
              <a:rPr dirty="0"/>
              <a:t> </a:t>
            </a:r>
            <a:r>
              <a:rPr dirty="0" err="1"/>
              <a:t>contribuer</a:t>
            </a:r>
            <a:r>
              <a:rPr dirty="0"/>
              <a:t> à la </a:t>
            </a:r>
            <a:r>
              <a:rPr dirty="0" err="1"/>
              <a:t>déshydratation</a:t>
            </a:r>
            <a:r>
              <a:rPr dirty="0"/>
              <a:t>, à la malnutrition, et à la </a:t>
            </a:r>
            <a:r>
              <a:rPr dirty="0" err="1"/>
              <a:t>détérioration</a:t>
            </a:r>
            <a:r>
              <a:rPr dirty="0"/>
              <a:t> des </a:t>
            </a:r>
            <a:r>
              <a:rPr dirty="0" err="1"/>
              <a:t>fonctions</a:t>
            </a:r>
            <a:r>
              <a:rPr dirty="0"/>
              <a:t> </a:t>
            </a:r>
            <a:r>
              <a:rPr dirty="0" err="1"/>
              <a:t>immunitaires</a:t>
            </a:r>
            <a:r>
              <a:rPr dirty="0"/>
              <a:t>..." </a:t>
            </a:r>
          </a:p>
          <a:p>
            <a:pPr>
              <a:lnSpc>
                <a:spcPct val="90000"/>
              </a:lnSpc>
            </a:pPr>
            <a:endParaRPr lang="en-US" sz="2800" dirty="0"/>
          </a:p>
          <a:p>
            <a:pPr rtl="0">
              <a:lnSpc>
                <a:spcPct val="90000"/>
              </a:lnSpc>
              <a:buFont typeface="Wingdings" pitchFamily="2" charset="2"/>
              <a:buNone/>
            </a:pPr>
            <a:r>
              <a:rPr sz="1600" b="1" dirty="0"/>
              <a:t>      </a:t>
            </a:r>
          </a:p>
        </p:txBody>
      </p:sp>
      <p:sp>
        <p:nvSpPr>
          <p:cNvPr id="22532" name="Text Box 4"/>
          <p:cNvSpPr txBox="1">
            <a:spLocks noChangeArrowheads="1"/>
          </p:cNvSpPr>
          <p:nvPr/>
        </p:nvSpPr>
        <p:spPr bwMode="auto">
          <a:xfrm>
            <a:off x="2286000" y="5624512"/>
            <a:ext cx="6248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spcBef>
                <a:spcPct val="50000"/>
              </a:spcBef>
            </a:pPr>
            <a:r>
              <a:rPr sz="1600"/>
              <a:t>(Partners in Health, 2006. PIH Guide to the Community-Based Treatment of HIV in Resource-Poor Settings, 2ème édition)</a:t>
            </a:r>
          </a:p>
        </p:txBody>
      </p:sp>
      <p:pic>
        <p:nvPicPr>
          <p:cNvPr id="22533"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22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6553200" y="6248400"/>
            <a:ext cx="2133600" cy="457200"/>
          </a:xfrm>
          <a:prstGeom prst="rect">
            <a:avLst/>
          </a:prstGeom>
        </p:spPr>
        <p:txBody>
          <a:bodyPr/>
          <a:lstStyle/>
          <a:p>
            <a:pPr rtl="0"/>
            <a:fld id="{EFB8453B-8235-4DCF-B6D1-2A1DD81E295F}" type="slidenum">
              <a:rPr/>
              <a:pPr rtl="0"/>
              <a:t>12</a:t>
            </a:fld>
            <a:endParaRPr/>
          </a:p>
        </p:txBody>
      </p:sp>
      <p:sp>
        <p:nvSpPr>
          <p:cNvPr id="120834" name="Rectangle 2"/>
          <p:cNvSpPr>
            <a:spLocks noGrp="1" noChangeArrowheads="1"/>
          </p:cNvSpPr>
          <p:nvPr>
            <p:ph type="title"/>
          </p:nvPr>
        </p:nvSpPr>
        <p:spPr/>
        <p:txBody>
          <a:bodyPr/>
          <a:lstStyle/>
          <a:p>
            <a:pPr rtl="0"/>
            <a:r>
              <a:rPr b="1">
                <a:solidFill>
                  <a:srgbClr val="000066"/>
                </a:solidFill>
              </a:rPr>
              <a:t>L’eau potable et le VIH</a:t>
            </a:r>
          </a:p>
        </p:txBody>
      </p:sp>
      <p:sp>
        <p:nvSpPr>
          <p:cNvPr id="120835" name="Rectangle 3"/>
          <p:cNvSpPr>
            <a:spLocks noGrp="1" noChangeArrowheads="1"/>
          </p:cNvSpPr>
          <p:nvPr>
            <p:ph type="body" idx="1"/>
          </p:nvPr>
        </p:nvSpPr>
        <p:spPr/>
        <p:txBody>
          <a:bodyPr/>
          <a:lstStyle/>
          <a:p>
            <a:pPr rtl="0">
              <a:lnSpc>
                <a:spcPct val="90000"/>
              </a:lnSpc>
            </a:pPr>
            <a:r>
              <a:rPr sz="2800" dirty="0" err="1"/>
              <a:t>Dans</a:t>
            </a:r>
            <a:r>
              <a:rPr sz="2800" dirty="0"/>
              <a:t> les zones </a:t>
            </a:r>
            <a:r>
              <a:rPr sz="2800" dirty="0" err="1"/>
              <a:t>dépourvues</a:t>
            </a:r>
            <a:r>
              <a:rPr sz="2800" dirty="0"/>
              <a:t> </a:t>
            </a:r>
            <a:r>
              <a:rPr sz="2800" dirty="0" err="1"/>
              <a:t>d’</a:t>
            </a:r>
            <a:r>
              <a:rPr sz="2800" u="sng" dirty="0" err="1"/>
              <a:t>eau</a:t>
            </a:r>
            <a:r>
              <a:rPr sz="2800" u="sng" dirty="0"/>
              <a:t> potable</a:t>
            </a:r>
            <a:r>
              <a:rPr sz="2800" dirty="0"/>
              <a:t>, </a:t>
            </a:r>
            <a:r>
              <a:rPr sz="2800" dirty="0" err="1"/>
              <a:t>d’hygiène</a:t>
            </a:r>
            <a:r>
              <a:rPr sz="2800" dirty="0"/>
              <a:t> et </a:t>
            </a:r>
            <a:r>
              <a:rPr sz="2800" dirty="0" err="1"/>
              <a:t>d’assainissement</a:t>
            </a:r>
            <a:r>
              <a:rPr sz="2800" dirty="0"/>
              <a:t>, les </a:t>
            </a:r>
            <a:r>
              <a:rPr sz="2800" dirty="0" err="1"/>
              <a:t>personnes</a:t>
            </a:r>
            <a:r>
              <a:rPr sz="2800" dirty="0"/>
              <a:t> </a:t>
            </a:r>
            <a:r>
              <a:rPr sz="2800" dirty="0" err="1"/>
              <a:t>séropositives</a:t>
            </a:r>
            <a:r>
              <a:rPr sz="2800" dirty="0"/>
              <a:t> (</a:t>
            </a:r>
            <a:r>
              <a:rPr sz="2800" dirty="0" err="1"/>
              <a:t>mais</a:t>
            </a:r>
            <a:r>
              <a:rPr sz="2800" dirty="0"/>
              <a:t> non </a:t>
            </a:r>
            <a:r>
              <a:rPr sz="2800" dirty="0" err="1"/>
              <a:t>atteintes</a:t>
            </a:r>
            <a:r>
              <a:rPr sz="2800" dirty="0"/>
              <a:t> par le </a:t>
            </a:r>
            <a:r>
              <a:rPr sz="2800" dirty="0" err="1"/>
              <a:t>sida</a:t>
            </a:r>
            <a:r>
              <a:rPr sz="2800" dirty="0"/>
              <a:t>) </a:t>
            </a:r>
            <a:r>
              <a:rPr sz="2800" dirty="0" err="1"/>
              <a:t>ont</a:t>
            </a:r>
            <a:r>
              <a:rPr sz="2800" dirty="0"/>
              <a:t> encore des </a:t>
            </a:r>
            <a:r>
              <a:rPr sz="2800" dirty="0" err="1"/>
              <a:t>taux</a:t>
            </a:r>
            <a:r>
              <a:rPr sz="2800" dirty="0"/>
              <a:t> de maladies et de mort </a:t>
            </a:r>
            <a:r>
              <a:rPr sz="2800" dirty="0" err="1"/>
              <a:t>élevés</a:t>
            </a:r>
            <a:r>
              <a:rPr sz="2800" dirty="0"/>
              <a:t>. </a:t>
            </a:r>
          </a:p>
          <a:p>
            <a:pPr marL="0" indent="0">
              <a:lnSpc>
                <a:spcPct val="90000"/>
              </a:lnSpc>
              <a:buNone/>
            </a:pPr>
            <a:endParaRPr lang="en-US" sz="2800" dirty="0"/>
          </a:p>
          <a:p>
            <a:pPr rtl="0">
              <a:lnSpc>
                <a:spcPct val="90000"/>
              </a:lnSpc>
            </a:pPr>
            <a:r>
              <a:rPr sz="2800" dirty="0"/>
              <a:t>Les </a:t>
            </a:r>
            <a:r>
              <a:rPr sz="2800" dirty="0" err="1"/>
              <a:t>données</a:t>
            </a:r>
            <a:r>
              <a:rPr sz="2800" dirty="0"/>
              <a:t> </a:t>
            </a:r>
            <a:r>
              <a:rPr sz="2800" dirty="0" err="1"/>
              <a:t>d’Afrique</a:t>
            </a:r>
            <a:r>
              <a:rPr sz="2800" dirty="0"/>
              <a:t> </a:t>
            </a:r>
            <a:r>
              <a:rPr sz="2800" dirty="0" err="1"/>
              <a:t>montrent</a:t>
            </a:r>
            <a:r>
              <a:rPr sz="2800" dirty="0"/>
              <a:t> des proportions </a:t>
            </a:r>
            <a:r>
              <a:rPr sz="2800" dirty="0" err="1"/>
              <a:t>élevées</a:t>
            </a:r>
            <a:r>
              <a:rPr sz="2800" dirty="0"/>
              <a:t> de maladies </a:t>
            </a:r>
            <a:r>
              <a:rPr sz="2800" dirty="0" err="1"/>
              <a:t>opportunistes</a:t>
            </a:r>
            <a:r>
              <a:rPr sz="2800" dirty="0"/>
              <a:t> </a:t>
            </a:r>
            <a:r>
              <a:rPr sz="2800" dirty="0" err="1"/>
              <a:t>sérieuses</a:t>
            </a:r>
            <a:r>
              <a:rPr sz="2800" dirty="0"/>
              <a:t>, et la mort </a:t>
            </a:r>
            <a:r>
              <a:rPr sz="2800" dirty="0" err="1"/>
              <a:t>intervient</a:t>
            </a:r>
            <a:r>
              <a:rPr sz="2800" dirty="0"/>
              <a:t> avec des </a:t>
            </a:r>
            <a:r>
              <a:rPr sz="2800" dirty="0" err="1"/>
              <a:t>niveau</a:t>
            </a:r>
            <a:r>
              <a:rPr sz="2800" dirty="0"/>
              <a:t> de CD4 de 200–350</a:t>
            </a:r>
          </a:p>
        </p:txBody>
      </p:sp>
      <p:sp>
        <p:nvSpPr>
          <p:cNvPr id="120836" name="Rectangle 4"/>
          <p:cNvSpPr>
            <a:spLocks noChangeArrowheads="1"/>
          </p:cNvSpPr>
          <p:nvPr/>
        </p:nvSpPr>
        <p:spPr bwMode="auto">
          <a:xfrm>
            <a:off x="3733800" y="5943600"/>
            <a:ext cx="4572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spcBef>
                <a:spcPct val="20000"/>
              </a:spcBef>
            </a:pPr>
            <a:r>
              <a:rPr sz="1600"/>
              <a:t>(Wood and Lawn, 2009. Should the CD4 Threshold for Starting ART be Raised? </a:t>
            </a:r>
            <a:r>
              <a:rPr sz="1600" i="1"/>
              <a:t>Lancet</a:t>
            </a:r>
            <a:r>
              <a:rPr sz="1600"/>
              <a:t>)</a:t>
            </a:r>
          </a:p>
        </p:txBody>
      </p:sp>
      <p:pic>
        <p:nvPicPr>
          <p:cNvPr id="120837"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546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1"/>
          </p:nvPr>
        </p:nvSpPr>
        <p:spPr/>
        <p:txBody>
          <a:bodyPr/>
          <a:lstStyle/>
          <a:p>
            <a:pPr rtl="0"/>
            <a:fld id="{7FD3D4B4-4A78-4530-A30E-B8E8916D8B64}" type="slidenum">
              <a:rPr/>
              <a:pPr rtl="0"/>
              <a:t>13</a:t>
            </a:fld>
            <a:endParaRPr/>
          </a:p>
        </p:txBody>
      </p:sp>
      <p:pic>
        <p:nvPicPr>
          <p:cNvPr id="118786" name="Picture 2"/>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917575" y="828675"/>
            <a:ext cx="7307263" cy="628650"/>
          </a:xfrm>
        </p:spPr>
      </p:pic>
      <p:sp>
        <p:nvSpPr>
          <p:cNvPr id="118787" name="Text Box 3"/>
          <p:cNvSpPr txBox="1">
            <a:spLocks noChangeArrowheads="1"/>
          </p:cNvSpPr>
          <p:nvPr/>
        </p:nvSpPr>
        <p:spPr bwMode="auto">
          <a:xfrm>
            <a:off x="2057400" y="5867400"/>
            <a:ext cx="6629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r>
              <a:rPr sz="1600"/>
              <a:t>(Sadraei et al., 2005. CD4+ Cell Counts and Opportunistic Protozoa in Indian HIV-Infected Patients. Parasitol Res 97: 270–273) </a:t>
            </a:r>
          </a:p>
        </p:txBody>
      </p:sp>
      <p:sp>
        <p:nvSpPr>
          <p:cNvPr id="118788" name="Oval 4"/>
          <p:cNvSpPr>
            <a:spLocks noChangeArrowheads="1"/>
          </p:cNvSpPr>
          <p:nvPr/>
        </p:nvSpPr>
        <p:spPr bwMode="auto">
          <a:xfrm>
            <a:off x="4191000" y="2133600"/>
            <a:ext cx="990600" cy="2819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8789" name="Picture 5"/>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990600" y="1752600"/>
            <a:ext cx="7467600" cy="4106863"/>
          </a:xfrm>
        </p:spPr>
      </p:pic>
      <p:sp>
        <p:nvSpPr>
          <p:cNvPr id="118790" name="Oval 6"/>
          <p:cNvSpPr>
            <a:spLocks noChangeArrowheads="1"/>
          </p:cNvSpPr>
          <p:nvPr/>
        </p:nvSpPr>
        <p:spPr bwMode="auto">
          <a:xfrm>
            <a:off x="6553200" y="3429000"/>
            <a:ext cx="2057400" cy="20574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1" name="Rectangle 7"/>
          <p:cNvSpPr>
            <a:spLocks noChangeArrowheads="1"/>
          </p:cNvSpPr>
          <p:nvPr/>
        </p:nvSpPr>
        <p:spPr bwMode="auto">
          <a:xfrm>
            <a:off x="381000" y="304800"/>
            <a:ext cx="1143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8792" name="Picture 8"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118793" name="Rectangle 9"/>
          <p:cNvSpPr>
            <a:spLocks noChangeArrowheads="1"/>
          </p:cNvSpPr>
          <p:nvPr/>
        </p:nvSpPr>
        <p:spPr bwMode="auto">
          <a:xfrm>
            <a:off x="685800" y="4343400"/>
            <a:ext cx="7620000" cy="381000"/>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67079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8400"/>
            <a:ext cx="2133600" cy="457200"/>
          </a:xfrm>
          <a:prstGeom prst="rect">
            <a:avLst/>
          </a:prstGeom>
        </p:spPr>
        <p:txBody>
          <a:bodyPr/>
          <a:lstStyle/>
          <a:p>
            <a:pPr rtl="0"/>
            <a:fld id="{463F8114-3586-405A-A9D0-A487B6F69F57}" type="slidenum">
              <a:rPr/>
              <a:pPr rtl="0"/>
              <a:t>14</a:t>
            </a:fld>
            <a:endParaRPr/>
          </a:p>
        </p:txBody>
      </p:sp>
      <p:sp>
        <p:nvSpPr>
          <p:cNvPr id="141314" name="Rectangle 2"/>
          <p:cNvSpPr>
            <a:spLocks noGrp="1" noChangeArrowheads="1"/>
          </p:cNvSpPr>
          <p:nvPr>
            <p:ph type="title"/>
          </p:nvPr>
        </p:nvSpPr>
        <p:spPr/>
        <p:txBody>
          <a:bodyPr/>
          <a:lstStyle/>
          <a:p>
            <a:pPr rtl="0"/>
            <a:r>
              <a:rPr b="1">
                <a:solidFill>
                  <a:srgbClr val="000066"/>
                </a:solidFill>
              </a:rPr>
              <a:t>Diarrhée et VIH (OMS)</a:t>
            </a:r>
            <a:r>
              <a:rPr/>
              <a:t> </a:t>
            </a:r>
          </a:p>
        </p:txBody>
      </p:sp>
      <p:sp>
        <p:nvSpPr>
          <p:cNvPr id="141315" name="Rectangle 3"/>
          <p:cNvSpPr>
            <a:spLocks noGrp="1" noChangeArrowheads="1"/>
          </p:cNvSpPr>
          <p:nvPr>
            <p:ph type="body" idx="1"/>
          </p:nvPr>
        </p:nvSpPr>
        <p:spPr/>
        <p:txBody>
          <a:bodyPr/>
          <a:lstStyle/>
          <a:p>
            <a:pPr rtl="0">
              <a:lnSpc>
                <a:spcPct val="90000"/>
              </a:lnSpc>
            </a:pPr>
            <a:r>
              <a:rPr sz="2800" dirty="0"/>
              <a:t>"La </a:t>
            </a:r>
            <a:r>
              <a:rPr sz="2800" dirty="0" err="1"/>
              <a:t>diarrhée</a:t>
            </a:r>
            <a:r>
              <a:rPr sz="2800" dirty="0"/>
              <a:t> </a:t>
            </a:r>
            <a:r>
              <a:rPr sz="2800" dirty="0" err="1"/>
              <a:t>est</a:t>
            </a:r>
            <a:r>
              <a:rPr sz="2800" dirty="0"/>
              <a:t> </a:t>
            </a:r>
            <a:r>
              <a:rPr sz="2800" dirty="0" err="1"/>
              <a:t>une</a:t>
            </a:r>
            <a:r>
              <a:rPr sz="2800" dirty="0"/>
              <a:t> cause majeure de </a:t>
            </a:r>
            <a:r>
              <a:rPr sz="2800" dirty="0" err="1"/>
              <a:t>morbidité</a:t>
            </a:r>
            <a:r>
              <a:rPr sz="2800" dirty="0"/>
              <a:t> (</a:t>
            </a:r>
            <a:r>
              <a:rPr sz="2800" dirty="0" err="1"/>
              <a:t>maladie</a:t>
            </a:r>
            <a:r>
              <a:rPr sz="2800" dirty="0"/>
              <a:t>) et de </a:t>
            </a:r>
            <a:r>
              <a:rPr sz="2800" dirty="0" err="1"/>
              <a:t>mortalité</a:t>
            </a:r>
            <a:r>
              <a:rPr sz="2800" dirty="0"/>
              <a:t> (</a:t>
            </a:r>
            <a:r>
              <a:rPr sz="2800" dirty="0" err="1"/>
              <a:t>décès</a:t>
            </a:r>
            <a:r>
              <a:rPr sz="2800" dirty="0"/>
              <a:t>) chez les </a:t>
            </a:r>
            <a:r>
              <a:rPr sz="2800" dirty="0" err="1"/>
              <a:t>personnes</a:t>
            </a:r>
            <a:r>
              <a:rPr sz="2800" dirty="0"/>
              <a:t> </a:t>
            </a:r>
            <a:r>
              <a:rPr sz="2800" dirty="0" err="1"/>
              <a:t>séropositives</a:t>
            </a:r>
            <a:r>
              <a:rPr sz="2800" dirty="0"/>
              <a:t>… </a:t>
            </a:r>
          </a:p>
          <a:p>
            <a:pPr>
              <a:lnSpc>
                <a:spcPct val="90000"/>
              </a:lnSpc>
              <a:buFont typeface="Wingdings" pitchFamily="2" charset="2"/>
              <a:buNone/>
            </a:pPr>
            <a:endParaRPr lang="en-US" sz="2800" dirty="0"/>
          </a:p>
          <a:p>
            <a:pPr rtl="0">
              <a:lnSpc>
                <a:spcPct val="90000"/>
              </a:lnSpc>
            </a:pPr>
            <a:r>
              <a:rPr sz="2800" dirty="0"/>
              <a:t>Des </a:t>
            </a:r>
            <a:r>
              <a:rPr sz="2800" dirty="0" err="1"/>
              <a:t>études</a:t>
            </a:r>
            <a:r>
              <a:rPr sz="2800" dirty="0"/>
              <a:t> </a:t>
            </a:r>
            <a:r>
              <a:rPr sz="2800" dirty="0" err="1"/>
              <a:t>récentes</a:t>
            </a:r>
            <a:r>
              <a:rPr sz="2800" dirty="0"/>
              <a:t> </a:t>
            </a:r>
            <a:r>
              <a:rPr sz="2800" dirty="0" err="1"/>
              <a:t>ont</a:t>
            </a:r>
            <a:r>
              <a:rPr sz="2800" dirty="0"/>
              <a:t> </a:t>
            </a:r>
            <a:r>
              <a:rPr sz="2800" dirty="0" err="1"/>
              <a:t>montré</a:t>
            </a:r>
            <a:r>
              <a:rPr sz="2800" dirty="0"/>
              <a:t> … </a:t>
            </a:r>
            <a:r>
              <a:rPr sz="2800" dirty="0" err="1"/>
              <a:t>une</a:t>
            </a:r>
            <a:r>
              <a:rPr sz="2800" dirty="0"/>
              <a:t> </a:t>
            </a:r>
            <a:r>
              <a:rPr sz="2800" dirty="0" err="1"/>
              <a:t>réduction</a:t>
            </a:r>
            <a:r>
              <a:rPr sz="2800" dirty="0"/>
              <a:t> de la </a:t>
            </a:r>
            <a:r>
              <a:rPr sz="2800" dirty="0" err="1"/>
              <a:t>diarrhée</a:t>
            </a:r>
            <a:r>
              <a:rPr sz="2800" dirty="0"/>
              <a:t> … de 39% avec les </a:t>
            </a:r>
            <a:r>
              <a:rPr sz="2800" dirty="0" err="1"/>
              <a:t>traitement</a:t>
            </a:r>
            <a:r>
              <a:rPr sz="2800" dirty="0"/>
              <a:t> de </a:t>
            </a:r>
            <a:r>
              <a:rPr sz="2800" dirty="0" err="1"/>
              <a:t>l’eau</a:t>
            </a:r>
            <a:r>
              <a:rPr sz="2800" dirty="0"/>
              <a:t> au point </a:t>
            </a:r>
            <a:r>
              <a:rPr sz="2800" dirty="0" err="1"/>
              <a:t>d’utilisation</a:t>
            </a:r>
            <a:r>
              <a:rPr sz="2800" dirty="0"/>
              <a:t> </a:t>
            </a:r>
            <a:r>
              <a:rPr sz="2800" dirty="0" err="1"/>
              <a:t>dans</a:t>
            </a:r>
            <a:r>
              <a:rPr sz="2800" dirty="0"/>
              <a:t> les foyers."</a:t>
            </a:r>
          </a:p>
          <a:p>
            <a:pPr>
              <a:lnSpc>
                <a:spcPct val="90000"/>
              </a:lnSpc>
              <a:buFont typeface="Wingdings" pitchFamily="2" charset="2"/>
              <a:buNone/>
            </a:pPr>
            <a:endParaRPr lang="en-US" sz="1400" dirty="0"/>
          </a:p>
          <a:p>
            <a:pPr rtl="0">
              <a:lnSpc>
                <a:spcPct val="90000"/>
              </a:lnSpc>
              <a:buFont typeface="Wingdings" pitchFamily="2" charset="2"/>
              <a:buNone/>
            </a:pPr>
            <a:r>
              <a:rPr sz="2800" dirty="0"/>
              <a:t> </a:t>
            </a:r>
            <a:r>
              <a:rPr sz="2000" dirty="0"/>
              <a:t>- </a:t>
            </a:r>
            <a:r>
              <a:rPr sz="2000" b="1" dirty="0"/>
              <a:t>WHO 2</a:t>
            </a:r>
            <a:r>
              <a:rPr sz="2000" dirty="0"/>
              <a:t>008 “Essential prevention and care interventions for adults and adolescents living with HIV in resource-limited settings”</a:t>
            </a:r>
          </a:p>
        </p:txBody>
      </p:sp>
      <p:pic>
        <p:nvPicPr>
          <p:cNvPr id="14131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500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4294967295"/>
          </p:nvPr>
        </p:nvSpPr>
        <p:spPr>
          <a:xfrm>
            <a:off x="6553200" y="6248400"/>
            <a:ext cx="2133600" cy="457200"/>
          </a:xfrm>
          <a:prstGeom prst="rect">
            <a:avLst/>
          </a:prstGeom>
        </p:spPr>
        <p:txBody>
          <a:bodyPr/>
          <a:lstStyle/>
          <a:p>
            <a:pPr rtl="0"/>
            <a:fld id="{EB0325F8-5341-482E-A728-16C5B58418F2}" type="slidenum">
              <a:rPr/>
              <a:pPr rtl="0"/>
              <a:t>15</a:t>
            </a:fld>
            <a:endParaRPr/>
          </a:p>
        </p:txBody>
      </p:sp>
      <p:pic>
        <p:nvPicPr>
          <p:cNvPr id="130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762000"/>
            <a:ext cx="7543800" cy="5956300"/>
          </a:xfrm>
          <a:prstGeom prst="rect">
            <a:avLst/>
          </a:prstGeom>
          <a:noFill/>
          <a:extLst>
            <a:ext uri="{909E8E84-426E-40DD-AFC4-6F175D3DCCD1}">
              <a14:hiddenFill xmlns:a14="http://schemas.microsoft.com/office/drawing/2010/main">
                <a:solidFill>
                  <a:srgbClr val="FFFFFF"/>
                </a:solidFill>
              </a14:hiddenFill>
            </a:ext>
          </a:extLst>
        </p:spPr>
      </p:pic>
      <p:sp>
        <p:nvSpPr>
          <p:cNvPr id="130053" name="Text Box 5"/>
          <p:cNvSpPr txBox="1">
            <a:spLocks noChangeArrowheads="1"/>
          </p:cNvSpPr>
          <p:nvPr/>
        </p:nvSpPr>
        <p:spPr bwMode="auto">
          <a:xfrm>
            <a:off x="0" y="685800"/>
            <a:ext cx="91440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sz="3600" b="1" dirty="0" err="1">
                <a:solidFill>
                  <a:srgbClr val="000066"/>
                </a:solidFill>
              </a:rPr>
              <a:t>Taux</a:t>
            </a:r>
            <a:r>
              <a:rPr sz="3600" b="1" dirty="0">
                <a:solidFill>
                  <a:srgbClr val="000066"/>
                </a:solidFill>
              </a:rPr>
              <a:t> de </a:t>
            </a:r>
            <a:r>
              <a:rPr sz="3600" b="1" dirty="0" err="1">
                <a:solidFill>
                  <a:srgbClr val="000066"/>
                </a:solidFill>
              </a:rPr>
              <a:t>mortalité</a:t>
            </a:r>
            <a:r>
              <a:rPr sz="3600" b="1" dirty="0">
                <a:solidFill>
                  <a:srgbClr val="000066"/>
                </a:solidFill>
              </a:rPr>
              <a:t> de 20.000 </a:t>
            </a:r>
            <a:r>
              <a:rPr sz="3600" b="1" dirty="0" err="1">
                <a:solidFill>
                  <a:srgbClr val="000066"/>
                </a:solidFill>
              </a:rPr>
              <a:t>adultes</a:t>
            </a:r>
            <a:r>
              <a:rPr sz="3600" b="1" dirty="0">
                <a:solidFill>
                  <a:srgbClr val="000066"/>
                </a:solidFill>
              </a:rPr>
              <a:t> </a:t>
            </a:r>
            <a:r>
              <a:rPr sz="3600" b="1" dirty="0" err="1">
                <a:solidFill>
                  <a:srgbClr val="000066"/>
                </a:solidFill>
              </a:rPr>
              <a:t>VIH</a:t>
            </a:r>
            <a:r>
              <a:rPr sz="3600" b="1" dirty="0">
                <a:solidFill>
                  <a:srgbClr val="000066"/>
                </a:solidFill>
              </a:rPr>
              <a:t>+ </a:t>
            </a:r>
            <a:r>
              <a:rPr sz="3600" b="1" dirty="0" err="1">
                <a:solidFill>
                  <a:srgbClr val="000066"/>
                </a:solidFill>
              </a:rPr>
              <a:t>en</a:t>
            </a:r>
            <a:r>
              <a:rPr sz="3600" b="1" dirty="0">
                <a:solidFill>
                  <a:srgbClr val="000066"/>
                </a:solidFill>
              </a:rPr>
              <a:t> </a:t>
            </a:r>
            <a:r>
              <a:rPr sz="3600" b="1" dirty="0" err="1">
                <a:solidFill>
                  <a:srgbClr val="000066"/>
                </a:solidFill>
              </a:rPr>
              <a:t>Ouganda</a:t>
            </a:r>
            <a:endParaRPr sz="3600" b="1" dirty="0">
              <a:solidFill>
                <a:srgbClr val="000066"/>
              </a:solidFill>
            </a:endParaRPr>
          </a:p>
        </p:txBody>
      </p:sp>
      <p:sp>
        <p:nvSpPr>
          <p:cNvPr id="130054" name="Text Box 6"/>
          <p:cNvSpPr txBox="1">
            <a:spLocks noChangeArrowheads="1"/>
          </p:cNvSpPr>
          <p:nvPr/>
        </p:nvSpPr>
        <p:spPr bwMode="auto">
          <a:xfrm>
            <a:off x="3048000" y="1295400"/>
            <a:ext cx="3048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pic>
        <p:nvPicPr>
          <p:cNvPr id="130055" name="Picture 7"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130056" name="Rectangle 8"/>
          <p:cNvSpPr>
            <a:spLocks noChangeArrowheads="1"/>
          </p:cNvSpPr>
          <p:nvPr/>
        </p:nvSpPr>
        <p:spPr bwMode="auto">
          <a:xfrm>
            <a:off x="4267200" y="1447800"/>
            <a:ext cx="16002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57" name="Text Box 9"/>
          <p:cNvSpPr txBox="1">
            <a:spLocks noChangeArrowheads="1"/>
          </p:cNvSpPr>
          <p:nvPr/>
        </p:nvSpPr>
        <p:spPr bwMode="auto">
          <a:xfrm>
            <a:off x="7010400" y="23622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58" name="Text Box 10"/>
          <p:cNvSpPr txBox="1">
            <a:spLocks noChangeArrowheads="1"/>
          </p:cNvSpPr>
          <p:nvPr/>
        </p:nvSpPr>
        <p:spPr bwMode="auto">
          <a:xfrm>
            <a:off x="2209800" y="2362200"/>
            <a:ext cx="1219200"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59" name="Text Box 11"/>
          <p:cNvSpPr txBox="1">
            <a:spLocks noChangeArrowheads="1"/>
          </p:cNvSpPr>
          <p:nvPr/>
        </p:nvSpPr>
        <p:spPr bwMode="auto">
          <a:xfrm>
            <a:off x="2362200" y="2209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60" name="Text Box 12"/>
          <p:cNvSpPr txBox="1">
            <a:spLocks noChangeArrowheads="1"/>
          </p:cNvSpPr>
          <p:nvPr/>
        </p:nvSpPr>
        <p:spPr bwMode="auto">
          <a:xfrm>
            <a:off x="4572000" y="2286000"/>
            <a:ext cx="1752600" cy="2843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61" name="Text Box 13"/>
          <p:cNvSpPr txBox="1">
            <a:spLocks noChangeArrowheads="1"/>
          </p:cNvSpPr>
          <p:nvPr/>
        </p:nvSpPr>
        <p:spPr bwMode="auto">
          <a:xfrm>
            <a:off x="7239000" y="2209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62" name="Text Box 14"/>
          <p:cNvSpPr txBox="1">
            <a:spLocks noChangeArrowheads="1"/>
          </p:cNvSpPr>
          <p:nvPr/>
        </p:nvSpPr>
        <p:spPr bwMode="auto">
          <a:xfrm>
            <a:off x="2286000" y="2590800"/>
            <a:ext cx="1143000" cy="2843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64" name="Text Box 16"/>
          <p:cNvSpPr txBox="1">
            <a:spLocks noChangeArrowheads="1"/>
          </p:cNvSpPr>
          <p:nvPr/>
        </p:nvSpPr>
        <p:spPr bwMode="auto">
          <a:xfrm>
            <a:off x="7239000" y="2286000"/>
            <a:ext cx="1295400" cy="2843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65" name="Text Box 17"/>
          <p:cNvSpPr txBox="1">
            <a:spLocks noChangeArrowheads="1"/>
          </p:cNvSpPr>
          <p:nvPr/>
        </p:nvSpPr>
        <p:spPr bwMode="auto">
          <a:xfrm>
            <a:off x="6096000" y="2286000"/>
            <a:ext cx="685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66" name="Text Box 18"/>
          <p:cNvSpPr txBox="1">
            <a:spLocks noChangeArrowheads="1"/>
          </p:cNvSpPr>
          <p:nvPr/>
        </p:nvSpPr>
        <p:spPr bwMode="auto">
          <a:xfrm>
            <a:off x="7696200" y="5029200"/>
            <a:ext cx="9144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p:txBody>
      </p:sp>
      <p:sp>
        <p:nvSpPr>
          <p:cNvPr id="130067" name="Text Box 19"/>
          <p:cNvSpPr txBox="1">
            <a:spLocks noChangeArrowheads="1"/>
          </p:cNvSpPr>
          <p:nvPr/>
        </p:nvSpPr>
        <p:spPr bwMode="auto">
          <a:xfrm>
            <a:off x="5867400" y="4343400"/>
            <a:ext cx="8382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p:txBody>
      </p:sp>
      <p:sp>
        <p:nvSpPr>
          <p:cNvPr id="130068" name="Text Box 20"/>
          <p:cNvSpPr txBox="1">
            <a:spLocks noChangeArrowheads="1"/>
          </p:cNvSpPr>
          <p:nvPr/>
        </p:nvSpPr>
        <p:spPr bwMode="auto">
          <a:xfrm>
            <a:off x="5257800" y="4953000"/>
            <a:ext cx="1066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0" name="Text Box 22"/>
          <p:cNvSpPr txBox="1">
            <a:spLocks noChangeArrowheads="1"/>
          </p:cNvSpPr>
          <p:nvPr/>
        </p:nvSpPr>
        <p:spPr bwMode="auto">
          <a:xfrm>
            <a:off x="5318125" y="5249863"/>
            <a:ext cx="854075"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1" name="Text Box 23"/>
          <p:cNvSpPr txBox="1">
            <a:spLocks noChangeArrowheads="1"/>
          </p:cNvSpPr>
          <p:nvPr/>
        </p:nvSpPr>
        <p:spPr bwMode="auto">
          <a:xfrm>
            <a:off x="6248400" y="5021263"/>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2" name="Text Box 24"/>
          <p:cNvSpPr txBox="1">
            <a:spLocks noChangeArrowheads="1"/>
          </p:cNvSpPr>
          <p:nvPr/>
        </p:nvSpPr>
        <p:spPr bwMode="auto">
          <a:xfrm>
            <a:off x="5715000" y="3581400"/>
            <a:ext cx="914400" cy="1604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73" name="Text Box 25"/>
          <p:cNvSpPr txBox="1">
            <a:spLocks noChangeArrowheads="1"/>
          </p:cNvSpPr>
          <p:nvPr/>
        </p:nvSpPr>
        <p:spPr bwMode="auto">
          <a:xfrm>
            <a:off x="4191000" y="5257800"/>
            <a:ext cx="457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4" name="Text Box 26"/>
          <p:cNvSpPr txBox="1">
            <a:spLocks noChangeArrowheads="1"/>
          </p:cNvSpPr>
          <p:nvPr/>
        </p:nvSpPr>
        <p:spPr bwMode="auto">
          <a:xfrm>
            <a:off x="6324600" y="5029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5" name="Text Box 27"/>
          <p:cNvSpPr txBox="1">
            <a:spLocks noChangeArrowheads="1"/>
          </p:cNvSpPr>
          <p:nvPr/>
        </p:nvSpPr>
        <p:spPr bwMode="auto">
          <a:xfrm>
            <a:off x="3352800" y="5257800"/>
            <a:ext cx="304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6" name="Oval 28"/>
          <p:cNvSpPr>
            <a:spLocks noChangeArrowheads="1"/>
          </p:cNvSpPr>
          <p:nvPr/>
        </p:nvSpPr>
        <p:spPr bwMode="auto">
          <a:xfrm>
            <a:off x="6248400" y="5029200"/>
            <a:ext cx="609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77" name="Line 29"/>
          <p:cNvSpPr>
            <a:spLocks noChangeShapeType="1"/>
          </p:cNvSpPr>
          <p:nvPr/>
        </p:nvSpPr>
        <p:spPr bwMode="auto">
          <a:xfrm>
            <a:off x="2209800" y="4800600"/>
            <a:ext cx="510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78" name="Rectangle 30"/>
          <p:cNvSpPr>
            <a:spLocks noChangeArrowheads="1"/>
          </p:cNvSpPr>
          <p:nvPr/>
        </p:nvSpPr>
        <p:spPr bwMode="auto">
          <a:xfrm flipH="1">
            <a:off x="4114800" y="2743200"/>
            <a:ext cx="609600" cy="2057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79" name="Line 31"/>
          <p:cNvSpPr>
            <a:spLocks noChangeShapeType="1"/>
          </p:cNvSpPr>
          <p:nvPr/>
        </p:nvSpPr>
        <p:spPr bwMode="auto">
          <a:xfrm>
            <a:off x="3962400" y="2590800"/>
            <a:ext cx="609600" cy="22860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80" name="Line 32"/>
          <p:cNvSpPr>
            <a:spLocks noChangeShapeType="1"/>
          </p:cNvSpPr>
          <p:nvPr/>
        </p:nvSpPr>
        <p:spPr bwMode="auto">
          <a:xfrm>
            <a:off x="4419600" y="2667000"/>
            <a:ext cx="0" cy="2133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81" name="Oval 33"/>
          <p:cNvSpPr>
            <a:spLocks noChangeArrowheads="1"/>
          </p:cNvSpPr>
          <p:nvPr/>
        </p:nvSpPr>
        <p:spPr bwMode="auto">
          <a:xfrm>
            <a:off x="3505200" y="3124200"/>
            <a:ext cx="152400" cy="3810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82" name="Line 34"/>
          <p:cNvSpPr>
            <a:spLocks noChangeShapeType="1"/>
          </p:cNvSpPr>
          <p:nvPr/>
        </p:nvSpPr>
        <p:spPr bwMode="auto">
          <a:xfrm>
            <a:off x="3962400" y="2438400"/>
            <a:ext cx="76200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83" name="Line 35"/>
          <p:cNvSpPr>
            <a:spLocks noChangeShapeType="1"/>
          </p:cNvSpPr>
          <p:nvPr/>
        </p:nvSpPr>
        <p:spPr bwMode="auto">
          <a:xfrm flipH="1" flipV="1">
            <a:off x="3886200" y="2362200"/>
            <a:ext cx="838200" cy="3276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50948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1"/>
          </p:nvPr>
        </p:nvSpPr>
        <p:spPr/>
        <p:txBody>
          <a:bodyPr/>
          <a:lstStyle/>
          <a:p>
            <a:pPr rtl="0"/>
            <a:fld id="{557B4811-2DA2-4040-B07F-7EBAB3B3FF1F}" type="slidenum">
              <a:rPr/>
              <a:pPr rtl="0"/>
              <a:t>16</a:t>
            </a:fld>
            <a:endParaRPr/>
          </a:p>
        </p:txBody>
      </p:sp>
      <p:sp>
        <p:nvSpPr>
          <p:cNvPr id="139266" name="Rectangle 2"/>
          <p:cNvSpPr>
            <a:spLocks noGrp="1" noChangeArrowheads="1"/>
          </p:cNvSpPr>
          <p:nvPr>
            <p:ph type="title"/>
          </p:nvPr>
        </p:nvSpPr>
        <p:spPr>
          <a:xfrm>
            <a:off x="0" y="0"/>
            <a:ext cx="9144000" cy="1828800"/>
          </a:xfrm>
        </p:spPr>
        <p:txBody>
          <a:bodyPr/>
          <a:lstStyle/>
          <a:p>
            <a:pPr algn="ctr" rtl="0">
              <a:tabLst>
                <a:tab pos="8912225" algn="l"/>
              </a:tabLst>
            </a:pPr>
            <a:r>
              <a:rPr sz="2800" b="1">
                <a:solidFill>
                  <a:srgbClr val="000066"/>
                </a:solidFill>
              </a:rPr>
              <a:t>% de survie des patients atteints du sida et </a:t>
            </a:r>
            <a:r>
              <a:rPr sz="2800" b="1" i="1">
                <a:solidFill>
                  <a:srgbClr val="000066"/>
                </a:solidFill>
              </a:rPr>
              <a:t>Cryptosporidium</a:t>
            </a:r>
          </a:p>
        </p:txBody>
      </p:sp>
      <p:pic>
        <p:nvPicPr>
          <p:cNvPr id="139267"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t="5324" b="10648"/>
          <a:stretch>
            <a:fillRect/>
          </a:stretch>
        </p:blipFill>
        <p:spPr>
          <a:xfrm>
            <a:off x="152400" y="1295400"/>
            <a:ext cx="8991600" cy="4648200"/>
          </a:xfrm>
          <a:noFill/>
          <a:ln w="38100">
            <a:solidFill>
              <a:schemeClr val="tx1"/>
            </a:solidFill>
            <a:miter lim="800000"/>
            <a:headEnd/>
            <a:tailEnd/>
          </a:ln>
        </p:spPr>
      </p:pic>
      <p:pic>
        <p:nvPicPr>
          <p:cNvPr id="139268"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139269" name="Text Box 5"/>
          <p:cNvSpPr txBox="1">
            <a:spLocks noChangeArrowheads="1"/>
          </p:cNvSpPr>
          <p:nvPr/>
        </p:nvSpPr>
        <p:spPr bwMode="auto">
          <a:xfrm>
            <a:off x="2362200" y="4343400"/>
            <a:ext cx="1981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spcBef>
                <a:spcPct val="50000"/>
              </a:spcBef>
            </a:pPr>
            <a:r>
              <a:rPr/>
              <a:t>Avec cryptosporidiose </a:t>
            </a:r>
          </a:p>
          <a:p>
            <a:pPr eaLnBrk="1" hangingPunct="1">
              <a:spcBef>
                <a:spcPct val="50000"/>
              </a:spcBef>
            </a:pPr>
            <a:endParaRPr lang="en-US"/>
          </a:p>
        </p:txBody>
      </p:sp>
      <p:sp>
        <p:nvSpPr>
          <p:cNvPr id="139270" name="Text Box 6"/>
          <p:cNvSpPr txBox="1">
            <a:spLocks noChangeArrowheads="1"/>
          </p:cNvSpPr>
          <p:nvPr/>
        </p:nvSpPr>
        <p:spPr bwMode="auto">
          <a:xfrm>
            <a:off x="6629400" y="62484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sz="1600"/>
              <a:t>(Colford et al.)</a:t>
            </a:r>
          </a:p>
        </p:txBody>
      </p:sp>
      <p:sp>
        <p:nvSpPr>
          <p:cNvPr id="139271" name="Line 7"/>
          <p:cNvSpPr>
            <a:spLocks noChangeShapeType="1"/>
          </p:cNvSpPr>
          <p:nvPr/>
        </p:nvSpPr>
        <p:spPr bwMode="auto">
          <a:xfrm>
            <a:off x="-152400" y="49530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2" name="Text Box 8"/>
          <p:cNvSpPr txBox="1">
            <a:spLocks noChangeArrowheads="1"/>
          </p:cNvSpPr>
          <p:nvPr/>
        </p:nvSpPr>
        <p:spPr bwMode="auto">
          <a:xfrm>
            <a:off x="4572000" y="1752600"/>
            <a:ext cx="2895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spcBef>
                <a:spcPct val="50000"/>
              </a:spcBef>
            </a:pPr>
            <a:r>
              <a:rPr/>
              <a:t>Sans cryptosporidiose </a:t>
            </a:r>
          </a:p>
          <a:p>
            <a:pPr>
              <a:spcBef>
                <a:spcPct val="50000"/>
              </a:spcBef>
            </a:pPr>
            <a:endParaRPr lang="en-US"/>
          </a:p>
        </p:txBody>
      </p:sp>
      <p:sp>
        <p:nvSpPr>
          <p:cNvPr id="139275" name="Line 11"/>
          <p:cNvSpPr>
            <a:spLocks noChangeShapeType="1"/>
          </p:cNvSpPr>
          <p:nvPr/>
        </p:nvSpPr>
        <p:spPr bwMode="auto">
          <a:xfrm flipV="1">
            <a:off x="4191000" y="4419600"/>
            <a:ext cx="609600" cy="30480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6" name="Line 12"/>
          <p:cNvSpPr>
            <a:spLocks noChangeShapeType="1"/>
          </p:cNvSpPr>
          <p:nvPr/>
        </p:nvSpPr>
        <p:spPr bwMode="auto">
          <a:xfrm flipH="1">
            <a:off x="4876800" y="2209800"/>
            <a:ext cx="381000" cy="1295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283167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pPr rtl="0"/>
            <a:fld id="{F92ACF96-0E7D-4A92-9A83-CCADA1300070}" type="slidenum">
              <a:rPr/>
              <a:pPr rtl="0"/>
              <a:t>17</a:t>
            </a:fld>
            <a:endParaRPr/>
          </a:p>
        </p:txBody>
      </p:sp>
      <p:sp>
        <p:nvSpPr>
          <p:cNvPr id="137218" name="Rectangle 2"/>
          <p:cNvSpPr>
            <a:spLocks noGrp="1" noChangeArrowheads="1"/>
          </p:cNvSpPr>
          <p:nvPr>
            <p:ph type="title"/>
          </p:nvPr>
        </p:nvSpPr>
        <p:spPr>
          <a:xfrm>
            <a:off x="457200" y="457200"/>
            <a:ext cx="8229600" cy="838200"/>
          </a:xfrm>
        </p:spPr>
        <p:txBody>
          <a:bodyPr/>
          <a:lstStyle/>
          <a:p>
            <a:pPr rtl="0"/>
            <a:r>
              <a:rPr b="1">
                <a:solidFill>
                  <a:srgbClr val="000066"/>
                </a:solidFill>
              </a:rPr>
              <a:t>Pluie &amp; </a:t>
            </a:r>
            <a:r>
              <a:rPr b="1" i="1">
                <a:solidFill>
                  <a:srgbClr val="000066"/>
                </a:solidFill>
              </a:rPr>
              <a:t>Cryptosporidium</a:t>
            </a:r>
          </a:p>
        </p:txBody>
      </p:sp>
      <p:pic>
        <p:nvPicPr>
          <p:cNvPr id="137219"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286000" y="1447800"/>
            <a:ext cx="5867400" cy="5205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7220"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748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8400"/>
            <a:ext cx="2133600" cy="457200"/>
          </a:xfrm>
          <a:prstGeom prst="rect">
            <a:avLst/>
          </a:prstGeom>
        </p:spPr>
        <p:txBody>
          <a:bodyPr/>
          <a:lstStyle/>
          <a:p>
            <a:pPr rtl="0"/>
            <a:fld id="{816654C2-42B4-411C-BEB6-F8219901336C}" type="slidenum">
              <a:rPr/>
              <a:pPr rtl="0"/>
              <a:t>18</a:t>
            </a:fld>
            <a:endParaRPr/>
          </a:p>
        </p:txBody>
      </p:sp>
      <p:sp>
        <p:nvSpPr>
          <p:cNvPr id="114690" name="Rectangle 2"/>
          <p:cNvSpPr>
            <a:spLocks noGrp="1" noChangeArrowheads="1"/>
          </p:cNvSpPr>
          <p:nvPr>
            <p:ph type="title"/>
          </p:nvPr>
        </p:nvSpPr>
        <p:spPr/>
        <p:txBody>
          <a:bodyPr/>
          <a:lstStyle/>
          <a:p>
            <a:pPr rtl="0"/>
            <a:r>
              <a:rPr b="1">
                <a:solidFill>
                  <a:srgbClr val="000066"/>
                </a:solidFill>
              </a:rPr>
              <a:t>Message clé nº 1</a:t>
            </a:r>
          </a:p>
        </p:txBody>
      </p:sp>
      <p:sp>
        <p:nvSpPr>
          <p:cNvPr id="114691" name="Rectangle 3"/>
          <p:cNvSpPr>
            <a:spLocks noGrp="1" noChangeArrowheads="1"/>
          </p:cNvSpPr>
          <p:nvPr>
            <p:ph type="body" idx="1"/>
          </p:nvPr>
        </p:nvSpPr>
        <p:spPr/>
        <p:txBody>
          <a:bodyPr/>
          <a:lstStyle/>
          <a:p>
            <a:pPr algn="ctr" rtl="0"/>
            <a:r>
              <a:rPr/>
              <a:t>Les PVVIH sont particulièrement sensibles aux agents pathogènes transportés par l’eau et à la diarrhée associée (causée par l’eau insalubre)</a:t>
            </a:r>
          </a:p>
          <a:p>
            <a:endParaRPr lang="en-US"/>
          </a:p>
          <a:p>
            <a:pPr algn="ctr" rtl="0"/>
            <a:r>
              <a:rPr/>
              <a:t>Des questions ?</a:t>
            </a:r>
          </a:p>
        </p:txBody>
      </p:sp>
      <p:pic>
        <p:nvPicPr>
          <p:cNvPr id="11469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394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6553200" y="6248400"/>
            <a:ext cx="2133600" cy="457200"/>
          </a:xfrm>
          <a:prstGeom prst="rect">
            <a:avLst/>
          </a:prstGeom>
        </p:spPr>
        <p:txBody>
          <a:bodyPr/>
          <a:lstStyle/>
          <a:p>
            <a:pPr rtl="0"/>
            <a:fld id="{5A06738D-5D22-43E4-BA54-3A292DECCA7F}" type="slidenum">
              <a:rPr/>
              <a:pPr rtl="0"/>
              <a:t>19</a:t>
            </a:fld>
            <a:endParaRPr/>
          </a:p>
        </p:txBody>
      </p:sp>
      <p:sp>
        <p:nvSpPr>
          <p:cNvPr id="134146" name="Rectangle 2"/>
          <p:cNvSpPr>
            <a:spLocks noGrp="1" noChangeArrowheads="1"/>
          </p:cNvSpPr>
          <p:nvPr>
            <p:ph type="title"/>
          </p:nvPr>
        </p:nvSpPr>
        <p:spPr/>
        <p:txBody>
          <a:bodyPr/>
          <a:lstStyle/>
          <a:p>
            <a:pPr rtl="0"/>
            <a:r>
              <a:rPr b="1">
                <a:solidFill>
                  <a:schemeClr val="bg2"/>
                </a:solidFill>
              </a:rPr>
              <a:t>VIH et alimentation de substitution</a:t>
            </a:r>
          </a:p>
        </p:txBody>
      </p:sp>
      <p:sp>
        <p:nvSpPr>
          <p:cNvPr id="134147" name="Rectangle 3"/>
          <p:cNvSpPr>
            <a:spLocks noGrp="1" noChangeArrowheads="1"/>
          </p:cNvSpPr>
          <p:nvPr>
            <p:ph type="body" idx="1"/>
          </p:nvPr>
        </p:nvSpPr>
        <p:spPr/>
        <p:txBody>
          <a:bodyPr/>
          <a:lstStyle/>
          <a:p>
            <a:pPr marL="0" indent="0" rtl="0">
              <a:buFont typeface="Wingdings" pitchFamily="2" charset="2"/>
              <a:buNone/>
            </a:pPr>
            <a:r>
              <a:rPr sz="2800" dirty="0">
                <a:latin typeface="Swiss721BT-Light" charset="0"/>
              </a:rPr>
              <a:t>"</a:t>
            </a:r>
            <a:r>
              <a:rPr sz="2800" dirty="0" err="1">
                <a:latin typeface="Swiss721BT-Light" charset="0"/>
              </a:rPr>
              <a:t>Lors</a:t>
            </a:r>
            <a:r>
              <a:rPr sz="2800" dirty="0">
                <a:latin typeface="Swiss721BT-Light" charset="0"/>
              </a:rPr>
              <a:t> de la </a:t>
            </a:r>
            <a:r>
              <a:rPr sz="2800" dirty="0" err="1">
                <a:latin typeface="Swiss721BT-Light" charset="0"/>
              </a:rPr>
              <a:t>mise</a:t>
            </a:r>
            <a:r>
              <a:rPr sz="2800" dirty="0">
                <a:latin typeface="Swiss721BT-Light" charset="0"/>
              </a:rPr>
              <a:t> </a:t>
            </a:r>
            <a:r>
              <a:rPr sz="2800" dirty="0" err="1">
                <a:latin typeface="Swiss721BT-Light" charset="0"/>
              </a:rPr>
              <a:t>en</a:t>
            </a:r>
            <a:r>
              <a:rPr sz="2800" dirty="0">
                <a:latin typeface="Swiss721BT-Light" charset="0"/>
              </a:rPr>
              <a:t> </a:t>
            </a:r>
            <a:r>
              <a:rPr sz="2800" dirty="0" err="1">
                <a:latin typeface="Swiss721BT-Light" charset="0"/>
              </a:rPr>
              <a:t>œuvre</a:t>
            </a:r>
            <a:r>
              <a:rPr sz="2800" dirty="0">
                <a:latin typeface="Swiss721BT-Light" charset="0"/>
              </a:rPr>
              <a:t> de </a:t>
            </a:r>
            <a:r>
              <a:rPr sz="2800" dirty="0" err="1">
                <a:latin typeface="Swiss721BT-Light" charset="0"/>
              </a:rPr>
              <a:t>programmes</a:t>
            </a:r>
            <a:r>
              <a:rPr sz="2800" dirty="0">
                <a:latin typeface="Swiss721BT-Light" charset="0"/>
              </a:rPr>
              <a:t> </a:t>
            </a:r>
            <a:r>
              <a:rPr sz="2800" dirty="0" err="1">
                <a:latin typeface="Swiss721BT-Light" charset="0"/>
              </a:rPr>
              <a:t>d’alimentation</a:t>
            </a:r>
            <a:r>
              <a:rPr sz="2800" dirty="0">
                <a:latin typeface="Swiss721BT-Light" charset="0"/>
              </a:rPr>
              <a:t> de substitution pour les </a:t>
            </a:r>
            <a:r>
              <a:rPr sz="2800" dirty="0" err="1">
                <a:latin typeface="Swiss721BT-Light" charset="0"/>
              </a:rPr>
              <a:t>enfants</a:t>
            </a:r>
            <a:r>
              <a:rPr sz="2800" dirty="0">
                <a:latin typeface="Swiss721BT-Light" charset="0"/>
              </a:rPr>
              <a:t> de </a:t>
            </a:r>
            <a:r>
              <a:rPr sz="2800" dirty="0" err="1">
                <a:latin typeface="Swiss721BT-Light" charset="0"/>
              </a:rPr>
              <a:t>mères</a:t>
            </a:r>
            <a:r>
              <a:rPr sz="2800" dirty="0">
                <a:latin typeface="Swiss721BT-Light" charset="0"/>
              </a:rPr>
              <a:t> </a:t>
            </a:r>
            <a:r>
              <a:rPr sz="2800" dirty="0" err="1">
                <a:latin typeface="Swiss721BT-Light" charset="0"/>
              </a:rPr>
              <a:t>séropositives</a:t>
            </a:r>
            <a:r>
              <a:rPr sz="2800" dirty="0">
                <a:latin typeface="Swiss721BT-Light" charset="0"/>
              </a:rPr>
              <a:t> (par </a:t>
            </a:r>
            <a:r>
              <a:rPr sz="2800" dirty="0" err="1">
                <a:latin typeface="Swiss721BT-Light" charset="0"/>
              </a:rPr>
              <a:t>exemple</a:t>
            </a:r>
            <a:r>
              <a:rPr sz="2800" dirty="0">
                <a:latin typeface="Swiss721BT-Light" charset="0"/>
              </a:rPr>
              <a:t> de </a:t>
            </a:r>
            <a:r>
              <a:rPr sz="2800" dirty="0" err="1">
                <a:latin typeface="Swiss721BT-Light" charset="0"/>
              </a:rPr>
              <a:t>lait</a:t>
            </a:r>
            <a:r>
              <a:rPr sz="2800" dirty="0">
                <a:latin typeface="Swiss721BT-Light" charset="0"/>
              </a:rPr>
              <a:t> </a:t>
            </a:r>
            <a:r>
              <a:rPr sz="2800" dirty="0" err="1">
                <a:latin typeface="Swiss721BT-Light" charset="0"/>
              </a:rPr>
              <a:t>maternisé</a:t>
            </a:r>
            <a:r>
              <a:rPr sz="2800" dirty="0">
                <a:latin typeface="Swiss721BT-Light" charset="0"/>
              </a:rPr>
              <a:t>), </a:t>
            </a:r>
            <a:r>
              <a:rPr sz="2800" dirty="0" err="1">
                <a:latin typeface="Swiss721BT-Light" charset="0"/>
              </a:rPr>
              <a:t>ou</a:t>
            </a:r>
            <a:r>
              <a:rPr sz="2800" dirty="0">
                <a:latin typeface="Swiss721BT-Light" charset="0"/>
              </a:rPr>
              <a:t> de </a:t>
            </a:r>
            <a:r>
              <a:rPr sz="2800" dirty="0" err="1">
                <a:latin typeface="Swiss721BT-Light" charset="0"/>
              </a:rPr>
              <a:t>sevrage</a:t>
            </a:r>
            <a:r>
              <a:rPr sz="2800" dirty="0">
                <a:latin typeface="Swiss721BT-Light" charset="0"/>
              </a:rPr>
              <a:t> </a:t>
            </a:r>
            <a:r>
              <a:rPr sz="2800" dirty="0" err="1">
                <a:latin typeface="Swiss721BT-Light" charset="0"/>
              </a:rPr>
              <a:t>anticipé</a:t>
            </a:r>
            <a:r>
              <a:rPr sz="2800" dirty="0">
                <a:latin typeface="Swiss721BT-Light" charset="0"/>
              </a:rPr>
              <a:t> de </a:t>
            </a:r>
            <a:r>
              <a:rPr sz="2800" dirty="0" err="1">
                <a:latin typeface="Swiss721BT-Light" charset="0"/>
              </a:rPr>
              <a:t>nourrissons</a:t>
            </a:r>
            <a:r>
              <a:rPr sz="2800" dirty="0">
                <a:latin typeface="Swiss721BT-Light" charset="0"/>
              </a:rPr>
              <a:t> </a:t>
            </a:r>
            <a:r>
              <a:rPr sz="2800" dirty="0" err="1">
                <a:latin typeface="Swiss721BT-Light" charset="0"/>
              </a:rPr>
              <a:t>allaités</a:t>
            </a:r>
            <a:r>
              <a:rPr sz="2800" dirty="0">
                <a:latin typeface="Swiss721BT-Light" charset="0"/>
              </a:rPr>
              <a:t>, </a:t>
            </a:r>
            <a:r>
              <a:rPr sz="2800" dirty="0" err="1">
                <a:latin typeface="Swiss721BT-Light" charset="0"/>
              </a:rPr>
              <a:t>l’utilisation</a:t>
            </a:r>
            <a:r>
              <a:rPr sz="2800" dirty="0">
                <a:latin typeface="Swiss721BT-Light" charset="0"/>
              </a:rPr>
              <a:t> d’un </a:t>
            </a:r>
            <a:r>
              <a:rPr sz="2800" dirty="0" err="1">
                <a:latin typeface="Swiss721BT-Light" charset="0"/>
              </a:rPr>
              <a:t>traitement</a:t>
            </a:r>
            <a:r>
              <a:rPr sz="2800" dirty="0">
                <a:latin typeface="Swiss721BT-Light" charset="0"/>
              </a:rPr>
              <a:t> </a:t>
            </a:r>
            <a:r>
              <a:rPr sz="2800" dirty="0" err="1">
                <a:latin typeface="Swiss721BT-Light" charset="0"/>
              </a:rPr>
              <a:t>efficace</a:t>
            </a:r>
            <a:r>
              <a:rPr sz="2800" dirty="0">
                <a:latin typeface="Swiss721BT-Light" charset="0"/>
              </a:rPr>
              <a:t> de </a:t>
            </a:r>
            <a:r>
              <a:rPr sz="2800" dirty="0" err="1">
                <a:latin typeface="Swiss721BT-Light" charset="0"/>
              </a:rPr>
              <a:t>l’eau</a:t>
            </a:r>
            <a:r>
              <a:rPr sz="2800" dirty="0">
                <a:latin typeface="Swiss721BT-Light" charset="0"/>
              </a:rPr>
              <a:t> </a:t>
            </a:r>
            <a:r>
              <a:rPr sz="2800" dirty="0" err="1">
                <a:latin typeface="Swiss721BT-Light" charset="0"/>
              </a:rPr>
              <a:t>est</a:t>
            </a:r>
            <a:r>
              <a:rPr sz="2800" dirty="0">
                <a:latin typeface="Swiss721BT-Light" charset="0"/>
              </a:rPr>
              <a:t> </a:t>
            </a:r>
            <a:r>
              <a:rPr sz="2800" dirty="0" err="1">
                <a:latin typeface="Swiss721BT-Light" charset="0"/>
              </a:rPr>
              <a:t>essentiel</a:t>
            </a:r>
            <a:r>
              <a:rPr sz="2800" dirty="0">
                <a:latin typeface="Swiss721BT-Light" charset="0"/>
              </a:rPr>
              <a:t> à la protection de la santé des nouveau-</a:t>
            </a:r>
            <a:r>
              <a:rPr sz="2800" dirty="0" err="1">
                <a:latin typeface="Swiss721BT-Light" charset="0"/>
              </a:rPr>
              <a:t>nés</a:t>
            </a:r>
            <a:r>
              <a:rPr sz="2800" dirty="0">
                <a:latin typeface="Swiss721BT-Light" charset="0"/>
              </a:rPr>
              <a:t>."</a:t>
            </a:r>
          </a:p>
          <a:p>
            <a:pPr marL="0" indent="0" rtl="0">
              <a:buClrTx/>
              <a:buSzTx/>
              <a:buFontTx/>
              <a:buNone/>
            </a:pPr>
            <a:r>
              <a:rPr sz="1600" dirty="0"/>
              <a:t>	- </a:t>
            </a:r>
            <a:r>
              <a:rPr lang="en-CA" sz="1600" dirty="0" smtClean="0"/>
              <a:t>OMS</a:t>
            </a:r>
            <a:r>
              <a:rPr sz="1600" dirty="0" smtClean="0"/>
              <a:t> </a:t>
            </a:r>
            <a:r>
              <a:rPr sz="1600" dirty="0"/>
              <a:t>2008 “Essential prevention and care interventions for adults and adolescents living with HIV in resource-limited settings”</a:t>
            </a:r>
            <a:r>
              <a:rPr sz="2400" dirty="0"/>
              <a:t> </a:t>
            </a:r>
          </a:p>
          <a:p>
            <a:pPr marL="0" indent="0">
              <a:buFont typeface="Wingdings" pitchFamily="2" charset="2"/>
              <a:buNone/>
            </a:pPr>
            <a:endParaRPr lang="en-US" sz="2800" dirty="0">
              <a:latin typeface="Swiss721BT-Light" charset="0"/>
            </a:endParaRPr>
          </a:p>
          <a:p>
            <a:pPr marL="0" indent="0">
              <a:buFont typeface="Wingdings" pitchFamily="2" charset="2"/>
              <a:buNone/>
            </a:pPr>
            <a:endParaRPr lang="en-US" sz="2800" dirty="0">
              <a:latin typeface="Swiss721BT-Light" charset="0"/>
            </a:endParaRPr>
          </a:p>
        </p:txBody>
      </p:sp>
      <p:pic>
        <p:nvPicPr>
          <p:cNvPr id="13414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134149" name="Text Box 5"/>
          <p:cNvSpPr txBox="1">
            <a:spLocks noChangeArrowheads="1"/>
          </p:cNvSpPr>
          <p:nvPr/>
        </p:nvSpPr>
        <p:spPr bwMode="auto">
          <a:xfrm>
            <a:off x="2362200" y="5562600"/>
            <a:ext cx="632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spcBef>
                <a:spcPct val="20000"/>
              </a:spcBef>
            </a:pPr>
            <a:r>
              <a:rPr sz="1600"/>
              <a:t>Les médicaments antirétroviraux (ARV) inhibent la réplication du VIH, augmentent les niveaux de CD4, et diminuent les taux de maladies opportunistes.</a:t>
            </a:r>
          </a:p>
        </p:txBody>
      </p:sp>
    </p:spTree>
    <p:extLst>
      <p:ext uri="{BB962C8B-B14F-4D97-AF65-F5344CB8AC3E}">
        <p14:creationId xmlns:p14="http://schemas.microsoft.com/office/powerpoint/2010/main" val="67266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4580" y="1524000"/>
            <a:ext cx="6248400" cy="3736407"/>
          </a:xfrm>
          <a:prstGeom prst="rect">
            <a:avLst/>
          </a:prstGeom>
        </p:spPr>
        <p:txBody>
          <a:bodyPr wrap="square">
            <a:spAutoFit/>
          </a:bodyPr>
          <a:lstStyle/>
          <a:p>
            <a:pPr lvl="0" algn="ctr" rtl="0">
              <a:spcBef>
                <a:spcPct val="20000"/>
              </a:spcBef>
            </a:pPr>
            <a:r>
              <a:rPr sz="3200" kern="0">
                <a:solidFill>
                  <a:srgbClr val="000000"/>
                </a:solidFill>
                <a:latin typeface="Arial"/>
                <a:cs typeface="Arial"/>
              </a:rPr>
              <a:t>Cette présentation va de pair avec le plan de cours : TED pour les populations vulnérables du Manuel du formateur sur les personnes qui vivent avec le VIH/sida. </a:t>
            </a:r>
          </a:p>
          <a:p>
            <a:pPr lvl="0">
              <a:spcBef>
                <a:spcPct val="20000"/>
              </a:spcBef>
            </a:pPr>
            <a:endParaRPr lang="en-US" sz="3200" kern="0" dirty="0">
              <a:solidFill>
                <a:srgbClr val="000000"/>
              </a:solidFill>
              <a:latin typeface="Arial"/>
              <a:cs typeface="Arial"/>
            </a:endParaRPr>
          </a:p>
          <a:p>
            <a:pPr lvl="0" algn="ctr" rtl="0">
              <a:spcBef>
                <a:spcPct val="20000"/>
              </a:spcBef>
            </a:pPr>
            <a:r>
              <a:rPr sz="3200" kern="0">
                <a:solidFill>
                  <a:srgbClr val="000000"/>
                </a:solidFill>
                <a:latin typeface="Arial"/>
                <a:cs typeface="Arial"/>
              </a:rPr>
              <a:t>Celui-ci est disponible sur : </a:t>
            </a:r>
            <a:r>
              <a:rPr sz="3200" kern="0">
                <a:solidFill>
                  <a:srgbClr val="000000"/>
                </a:solidFill>
                <a:latin typeface="Arial"/>
                <a:cs typeface="Arial"/>
                <a:hlinkClick r:id="rId2"/>
              </a:rPr>
              <a:t>www.cawst.org/resources</a:t>
            </a:r>
          </a:p>
        </p:txBody>
      </p:sp>
      <p:pic>
        <p:nvPicPr>
          <p:cNvPr id="3"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69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8400"/>
            <a:ext cx="2133600" cy="457200"/>
          </a:xfrm>
          <a:prstGeom prst="rect">
            <a:avLst/>
          </a:prstGeom>
        </p:spPr>
        <p:txBody>
          <a:bodyPr/>
          <a:lstStyle/>
          <a:p>
            <a:pPr rtl="0"/>
            <a:fld id="{7DB06EF7-0BA8-4A38-A911-23557F2A8875}" type="slidenum">
              <a:rPr/>
              <a:pPr rtl="0"/>
              <a:t>20</a:t>
            </a:fld>
            <a:endParaRPr/>
          </a:p>
        </p:txBody>
      </p:sp>
      <p:sp>
        <p:nvSpPr>
          <p:cNvPr id="115714" name="Rectangle 2"/>
          <p:cNvSpPr>
            <a:spLocks noGrp="1" noChangeArrowheads="1"/>
          </p:cNvSpPr>
          <p:nvPr>
            <p:ph type="title"/>
          </p:nvPr>
        </p:nvSpPr>
        <p:spPr/>
        <p:txBody>
          <a:bodyPr/>
          <a:lstStyle/>
          <a:p>
            <a:pPr rtl="0"/>
            <a:r>
              <a:rPr b="1">
                <a:solidFill>
                  <a:srgbClr val="000066"/>
                </a:solidFill>
              </a:rPr>
              <a:t>Message clé nº 2</a:t>
            </a:r>
          </a:p>
        </p:txBody>
      </p:sp>
      <p:sp>
        <p:nvSpPr>
          <p:cNvPr id="115715" name="Rectangle 3"/>
          <p:cNvSpPr>
            <a:spLocks noGrp="1" noChangeArrowheads="1"/>
          </p:cNvSpPr>
          <p:nvPr>
            <p:ph type="body" idx="1"/>
          </p:nvPr>
        </p:nvSpPr>
        <p:spPr/>
        <p:txBody>
          <a:bodyPr/>
          <a:lstStyle/>
          <a:p>
            <a:pPr algn="ctr">
              <a:buFont typeface="Wingdings" pitchFamily="2" charset="2"/>
              <a:buNone/>
            </a:pPr>
            <a:endParaRPr lang="en-US"/>
          </a:p>
          <a:p>
            <a:pPr algn="ctr" rtl="0">
              <a:buFont typeface="Wingdings" pitchFamily="2" charset="2"/>
              <a:buNone/>
            </a:pPr>
            <a:r>
              <a:rPr/>
              <a:t>   La thérapie antirétrovirale (ARV) est mieux assimilée si les individus VIH+ utilisent de l’eau non contaminée</a:t>
            </a:r>
          </a:p>
        </p:txBody>
      </p:sp>
      <p:pic>
        <p:nvPicPr>
          <p:cNvPr id="11571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222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4294967295"/>
          </p:nvPr>
        </p:nvSpPr>
        <p:spPr>
          <a:xfrm>
            <a:off x="6553200" y="6248400"/>
            <a:ext cx="2133600" cy="457200"/>
          </a:xfrm>
          <a:prstGeom prst="rect">
            <a:avLst/>
          </a:prstGeom>
        </p:spPr>
        <p:txBody>
          <a:bodyPr/>
          <a:lstStyle/>
          <a:p>
            <a:pPr rtl="0"/>
            <a:fld id="{84147A34-FF30-47BA-9DF3-4A402E3AC425}" type="slidenum">
              <a:rPr/>
              <a:pPr rtl="0"/>
              <a:t>21</a:t>
            </a:fld>
            <a:endParaRPr/>
          </a:p>
        </p:txBody>
      </p:sp>
      <p:sp>
        <p:nvSpPr>
          <p:cNvPr id="128002" name="Rectangle 2"/>
          <p:cNvSpPr>
            <a:spLocks noGrp="1" noChangeArrowheads="1"/>
          </p:cNvSpPr>
          <p:nvPr>
            <p:ph type="title"/>
          </p:nvPr>
        </p:nvSpPr>
        <p:spPr/>
        <p:txBody>
          <a:bodyPr/>
          <a:lstStyle/>
          <a:p>
            <a:pPr rtl="0"/>
            <a:r>
              <a:rPr b="1">
                <a:solidFill>
                  <a:schemeClr val="bg2"/>
                </a:solidFill>
              </a:rPr>
              <a:t>VIH et antirétroviraux</a:t>
            </a:r>
          </a:p>
        </p:txBody>
      </p:sp>
      <p:sp>
        <p:nvSpPr>
          <p:cNvPr id="128003" name="Rectangle 3"/>
          <p:cNvSpPr>
            <a:spLocks noGrp="1" noChangeArrowheads="1"/>
          </p:cNvSpPr>
          <p:nvPr>
            <p:ph type="body" idx="1"/>
          </p:nvPr>
        </p:nvSpPr>
        <p:spPr/>
        <p:txBody>
          <a:bodyPr/>
          <a:lstStyle/>
          <a:p>
            <a:pPr marL="609600" indent="-609600">
              <a:buFont typeface="Wingdings" pitchFamily="2" charset="2"/>
              <a:buNone/>
            </a:pPr>
            <a:endParaRPr lang="en-US"/>
          </a:p>
          <a:p>
            <a:pPr marL="609600" indent="-609600">
              <a:buFont typeface="Wingdings" pitchFamily="2" charset="2"/>
              <a:buNone/>
            </a:pPr>
            <a:endParaRPr lang="en-US"/>
          </a:p>
          <a:p>
            <a:pPr marL="609600" indent="-609600">
              <a:buFont typeface="Wingdings" pitchFamily="2" charset="2"/>
              <a:buNone/>
            </a:pPr>
            <a:endParaRPr lang="en-US" sz="3600">
              <a:latin typeface="Swiss721BT-Light" charset="0"/>
            </a:endParaRPr>
          </a:p>
        </p:txBody>
      </p:sp>
      <p:pic>
        <p:nvPicPr>
          <p:cNvPr id="12800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128005" name="Text Box 5"/>
          <p:cNvSpPr txBox="1">
            <a:spLocks noChangeArrowheads="1"/>
          </p:cNvSpPr>
          <p:nvPr/>
        </p:nvSpPr>
        <p:spPr bwMode="auto">
          <a:xfrm>
            <a:off x="2362200" y="5562600"/>
            <a:ext cx="632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spcBef>
                <a:spcPct val="20000"/>
              </a:spcBef>
            </a:pPr>
            <a:r>
              <a:rPr sz="1600"/>
              <a:t>(</a:t>
            </a:r>
          </a:p>
        </p:txBody>
      </p:sp>
      <p:sp>
        <p:nvSpPr>
          <p:cNvPr id="128006" name="Text Box 6"/>
          <p:cNvSpPr txBox="1">
            <a:spLocks noChangeArrowheads="1"/>
          </p:cNvSpPr>
          <p:nvPr/>
        </p:nvSpPr>
        <p:spPr bwMode="auto">
          <a:xfrm>
            <a:off x="609600" y="1905000"/>
            <a:ext cx="7924800" cy="371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spcBef>
                <a:spcPct val="20000"/>
              </a:spcBef>
              <a:buClr>
                <a:schemeClr val="bg2"/>
              </a:buClr>
              <a:buSzPct val="75000"/>
              <a:buFontTx/>
              <a:buChar char="•"/>
            </a:pPr>
            <a:r>
              <a:rPr sz="2800" dirty="0"/>
              <a:t>   Les </a:t>
            </a:r>
            <a:r>
              <a:rPr sz="2800" dirty="0" err="1"/>
              <a:t>médicaments</a:t>
            </a:r>
            <a:r>
              <a:rPr sz="2800" dirty="0"/>
              <a:t> </a:t>
            </a:r>
            <a:r>
              <a:rPr sz="2800" dirty="0" err="1"/>
              <a:t>antirétroviraux</a:t>
            </a:r>
            <a:r>
              <a:rPr sz="2800" dirty="0"/>
              <a:t> (ARV) </a:t>
            </a:r>
            <a:r>
              <a:rPr sz="2800" dirty="0" err="1"/>
              <a:t>bloquent</a:t>
            </a:r>
            <a:r>
              <a:rPr sz="2800" dirty="0"/>
              <a:t> la </a:t>
            </a:r>
            <a:r>
              <a:rPr sz="2800" dirty="0" err="1"/>
              <a:t>réplication</a:t>
            </a:r>
            <a:r>
              <a:rPr sz="2800" dirty="0"/>
              <a:t> du </a:t>
            </a:r>
            <a:r>
              <a:rPr sz="2800" dirty="0" err="1"/>
              <a:t>VIH</a:t>
            </a:r>
            <a:r>
              <a:rPr sz="2800" dirty="0"/>
              <a:t>, </a:t>
            </a:r>
            <a:r>
              <a:rPr sz="2800" dirty="0" err="1"/>
              <a:t>augmentent</a:t>
            </a:r>
            <a:r>
              <a:rPr sz="2800" dirty="0"/>
              <a:t> les </a:t>
            </a:r>
            <a:r>
              <a:rPr sz="2800" dirty="0" err="1"/>
              <a:t>niveaux</a:t>
            </a:r>
            <a:r>
              <a:rPr sz="2800" dirty="0"/>
              <a:t> de CD4, et </a:t>
            </a:r>
            <a:r>
              <a:rPr sz="2800" dirty="0" err="1"/>
              <a:t>réduisent</a:t>
            </a:r>
            <a:r>
              <a:rPr sz="2800" dirty="0"/>
              <a:t> le </a:t>
            </a:r>
            <a:r>
              <a:rPr sz="2800" dirty="0" err="1"/>
              <a:t>taux</a:t>
            </a:r>
            <a:r>
              <a:rPr sz="2800" dirty="0"/>
              <a:t> </a:t>
            </a:r>
            <a:r>
              <a:rPr sz="2800" dirty="0" err="1"/>
              <a:t>d'infections</a:t>
            </a:r>
            <a:r>
              <a:rPr sz="2800" dirty="0"/>
              <a:t> </a:t>
            </a:r>
            <a:r>
              <a:rPr sz="2800" dirty="0" err="1"/>
              <a:t>opportunistes</a:t>
            </a:r>
            <a:endParaRPr sz="2800" dirty="0"/>
          </a:p>
          <a:p>
            <a:pPr eaLnBrk="1" hangingPunct="1">
              <a:spcBef>
                <a:spcPct val="20000"/>
              </a:spcBef>
              <a:buClr>
                <a:schemeClr val="bg2"/>
              </a:buClr>
              <a:buSzPct val="75000"/>
              <a:buFontTx/>
              <a:buChar char="•"/>
            </a:pPr>
            <a:endParaRPr lang="en-US" sz="2800" dirty="0"/>
          </a:p>
          <a:p>
            <a:pPr rtl="0" eaLnBrk="1" hangingPunct="1">
              <a:spcBef>
                <a:spcPct val="20000"/>
              </a:spcBef>
              <a:buClr>
                <a:schemeClr val="bg2"/>
              </a:buClr>
              <a:buSzPct val="75000"/>
              <a:buFontTx/>
              <a:buChar char="•"/>
            </a:pPr>
            <a:r>
              <a:rPr sz="2800" dirty="0"/>
              <a:t>  Les </a:t>
            </a:r>
            <a:r>
              <a:rPr sz="2800" dirty="0" err="1"/>
              <a:t>médicaments</a:t>
            </a:r>
            <a:r>
              <a:rPr sz="2800" dirty="0"/>
              <a:t> anti-</a:t>
            </a:r>
            <a:r>
              <a:rPr sz="2800" dirty="0" err="1"/>
              <a:t>rétroviraux</a:t>
            </a:r>
            <a:r>
              <a:rPr sz="2800" dirty="0"/>
              <a:t> (ARV) </a:t>
            </a:r>
            <a:r>
              <a:rPr sz="2800" dirty="0" err="1"/>
              <a:t>sont</a:t>
            </a:r>
            <a:r>
              <a:rPr sz="2800" dirty="0"/>
              <a:t> </a:t>
            </a:r>
            <a:r>
              <a:rPr sz="2800" dirty="0" err="1"/>
              <a:t>mieux</a:t>
            </a:r>
            <a:r>
              <a:rPr sz="2800" dirty="0"/>
              <a:t> </a:t>
            </a:r>
            <a:r>
              <a:rPr sz="2800" dirty="0" err="1"/>
              <a:t>absorbés</a:t>
            </a:r>
            <a:r>
              <a:rPr sz="2800" dirty="0"/>
              <a:t> </a:t>
            </a:r>
            <a:r>
              <a:rPr sz="2800" dirty="0" err="1"/>
              <a:t>si</a:t>
            </a:r>
            <a:r>
              <a:rPr sz="2800" dirty="0"/>
              <a:t> les patients </a:t>
            </a:r>
            <a:r>
              <a:rPr sz="2800" dirty="0" err="1"/>
              <a:t>utilisent</a:t>
            </a:r>
            <a:r>
              <a:rPr sz="2800" dirty="0"/>
              <a:t> de </a:t>
            </a:r>
            <a:r>
              <a:rPr sz="2800" dirty="0" err="1"/>
              <a:t>l'eau</a:t>
            </a:r>
            <a:r>
              <a:rPr sz="2800" dirty="0"/>
              <a:t> de </a:t>
            </a:r>
            <a:r>
              <a:rPr sz="2800" dirty="0" err="1"/>
              <a:t>boisson</a:t>
            </a:r>
            <a:r>
              <a:rPr sz="2800" dirty="0"/>
              <a:t> </a:t>
            </a:r>
            <a:r>
              <a:rPr sz="2800" dirty="0" err="1"/>
              <a:t>traitée</a:t>
            </a:r>
            <a:r>
              <a:rPr sz="2800" dirty="0"/>
              <a:t> et </a:t>
            </a:r>
            <a:r>
              <a:rPr sz="2800" dirty="0" err="1"/>
              <a:t>propre</a:t>
            </a:r>
            <a:endParaRPr sz="2800" dirty="0"/>
          </a:p>
        </p:txBody>
      </p:sp>
    </p:spTree>
    <p:extLst>
      <p:ext uri="{BB962C8B-B14F-4D97-AF65-F5344CB8AC3E}">
        <p14:creationId xmlns:p14="http://schemas.microsoft.com/office/powerpoint/2010/main" val="3297186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06090"/>
          </a:xfrm>
        </p:spPr>
        <p:txBody>
          <a:bodyPr/>
          <a:lstStyle/>
          <a:p>
            <a:pPr rtl="0"/>
            <a:r>
              <a:rPr sz="4000" b="1" dirty="0">
                <a:solidFill>
                  <a:schemeClr val="accent2"/>
                </a:solidFill>
              </a:rPr>
              <a:t>% de </a:t>
            </a:r>
            <a:r>
              <a:rPr sz="4000" b="1" dirty="0" err="1">
                <a:solidFill>
                  <a:schemeClr val="accent2"/>
                </a:solidFill>
              </a:rPr>
              <a:t>PVVIH</a:t>
            </a:r>
            <a:r>
              <a:rPr sz="4000" b="1" dirty="0">
                <a:solidFill>
                  <a:schemeClr val="accent2"/>
                </a:solidFill>
              </a:rPr>
              <a:t> sous </a:t>
            </a:r>
            <a:r>
              <a:rPr sz="4000" b="1" dirty="0" err="1">
                <a:solidFill>
                  <a:schemeClr val="accent2"/>
                </a:solidFill>
              </a:rPr>
              <a:t>traitement</a:t>
            </a:r>
            <a:r>
              <a:rPr sz="4000" b="1" dirty="0">
                <a:solidFill>
                  <a:schemeClr val="accent2"/>
                </a:solidFill>
              </a:rPr>
              <a:t> ARV</a:t>
            </a:r>
          </a:p>
        </p:txBody>
      </p:sp>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256" y="1052736"/>
            <a:ext cx="76962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449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4294967295"/>
          </p:nvPr>
        </p:nvSpPr>
        <p:spPr>
          <a:xfrm>
            <a:off x="6553200" y="6248400"/>
            <a:ext cx="2133600" cy="457200"/>
          </a:xfrm>
          <a:prstGeom prst="rect">
            <a:avLst/>
          </a:prstGeom>
        </p:spPr>
        <p:txBody>
          <a:bodyPr/>
          <a:lstStyle/>
          <a:p>
            <a:pPr rtl="0"/>
            <a:fld id="{ADBF2EB5-C625-48FE-A026-95AFB4813D4B}" type="slidenum">
              <a:rPr/>
              <a:pPr rtl="0"/>
              <a:t>23</a:t>
            </a:fld>
            <a:endParaRPr/>
          </a:p>
        </p:txBody>
      </p:sp>
      <p:sp>
        <p:nvSpPr>
          <p:cNvPr id="81922" name="Rectangle 2"/>
          <p:cNvSpPr>
            <a:spLocks noGrp="1" noChangeArrowheads="1"/>
          </p:cNvSpPr>
          <p:nvPr>
            <p:ph type="title"/>
          </p:nvPr>
        </p:nvSpPr>
        <p:spPr/>
        <p:txBody>
          <a:bodyPr/>
          <a:lstStyle/>
          <a:p>
            <a:pPr rtl="0"/>
            <a:r>
              <a:rPr b="1">
                <a:solidFill>
                  <a:schemeClr val="bg2"/>
                </a:solidFill>
              </a:rPr>
              <a:t>Diarrhée et absorption des ARV</a:t>
            </a:r>
          </a:p>
        </p:txBody>
      </p:sp>
      <p:sp>
        <p:nvSpPr>
          <p:cNvPr id="81923" name="Rectangle 3"/>
          <p:cNvSpPr>
            <a:spLocks noGrp="1" noChangeArrowheads="1"/>
          </p:cNvSpPr>
          <p:nvPr>
            <p:ph type="body" idx="1"/>
          </p:nvPr>
        </p:nvSpPr>
        <p:spPr/>
        <p:txBody>
          <a:bodyPr/>
          <a:lstStyle/>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p:txBody>
      </p:sp>
      <p:pic>
        <p:nvPicPr>
          <p:cNvPr id="81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65288"/>
            <a:ext cx="8534400"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5" name="Text Box 5"/>
          <p:cNvSpPr txBox="1">
            <a:spLocks noChangeArrowheads="1"/>
          </p:cNvSpPr>
          <p:nvPr/>
        </p:nvSpPr>
        <p:spPr bwMode="auto">
          <a:xfrm>
            <a:off x="2971800" y="5867400"/>
            <a:ext cx="57150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lnSpc>
                <a:spcPct val="90000"/>
              </a:lnSpc>
              <a:spcBef>
                <a:spcPct val="20000"/>
              </a:spcBef>
            </a:pPr>
            <a:r>
              <a:rPr sz="1600"/>
              <a:t>(Brantley et al., 2003. British Journal of Infectious Diseases</a:t>
            </a:r>
          </a:p>
        </p:txBody>
      </p:sp>
      <p:sp>
        <p:nvSpPr>
          <p:cNvPr id="81926" name="Rectangle 6"/>
          <p:cNvSpPr>
            <a:spLocks noChangeArrowheads="1"/>
          </p:cNvSpPr>
          <p:nvPr/>
        </p:nvSpPr>
        <p:spPr bwMode="auto">
          <a:xfrm>
            <a:off x="5410200" y="5029200"/>
            <a:ext cx="13716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9" name="Rectangle 9"/>
          <p:cNvSpPr>
            <a:spLocks noChangeArrowheads="1"/>
          </p:cNvSpPr>
          <p:nvPr/>
        </p:nvSpPr>
        <p:spPr bwMode="auto">
          <a:xfrm>
            <a:off x="5562600" y="5181600"/>
            <a:ext cx="13716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30" name="Rectangle 10"/>
          <p:cNvSpPr>
            <a:spLocks noChangeArrowheads="1"/>
          </p:cNvSpPr>
          <p:nvPr/>
        </p:nvSpPr>
        <p:spPr bwMode="auto">
          <a:xfrm>
            <a:off x="3657600" y="1828800"/>
            <a:ext cx="13716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32" name="Text Box 12"/>
          <p:cNvSpPr txBox="1">
            <a:spLocks noChangeArrowheads="1"/>
          </p:cNvSpPr>
          <p:nvPr/>
        </p:nvSpPr>
        <p:spPr bwMode="auto">
          <a:xfrm>
            <a:off x="685800" y="23622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spcBef>
                <a:spcPct val="50000"/>
              </a:spcBef>
            </a:pPr>
            <a:r>
              <a:rPr/>
              <a:t>Taux de ARV dans le sang</a:t>
            </a:r>
          </a:p>
        </p:txBody>
      </p:sp>
      <p:pic>
        <p:nvPicPr>
          <p:cNvPr id="81933" name="Picture 13"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328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6553200" y="6248400"/>
            <a:ext cx="2133600" cy="457200"/>
          </a:xfrm>
          <a:prstGeom prst="rect">
            <a:avLst/>
          </a:prstGeom>
        </p:spPr>
        <p:txBody>
          <a:bodyPr/>
          <a:lstStyle/>
          <a:p>
            <a:pPr rtl="0"/>
            <a:fld id="{E477B78C-A25D-4A63-BA89-E6FFFCF67EB4}" type="slidenum">
              <a:rPr/>
              <a:pPr rtl="0"/>
              <a:t>24</a:t>
            </a:fld>
            <a:endParaRPr/>
          </a:p>
        </p:txBody>
      </p:sp>
      <p:sp>
        <p:nvSpPr>
          <p:cNvPr id="30722" name="Rectangle 2"/>
          <p:cNvSpPr>
            <a:spLocks noGrp="1" noChangeArrowheads="1"/>
          </p:cNvSpPr>
          <p:nvPr>
            <p:ph type="title"/>
          </p:nvPr>
        </p:nvSpPr>
        <p:spPr/>
        <p:txBody>
          <a:bodyPr/>
          <a:lstStyle/>
          <a:p>
            <a:pPr rtl="0"/>
            <a:r>
              <a:rPr b="1">
                <a:solidFill>
                  <a:schemeClr val="bg2"/>
                </a:solidFill>
              </a:rPr>
              <a:t>Eau potable et ARV</a:t>
            </a:r>
            <a:r>
              <a:rPr/>
              <a:t> </a:t>
            </a:r>
          </a:p>
        </p:txBody>
      </p:sp>
      <p:sp>
        <p:nvSpPr>
          <p:cNvPr id="30723" name="Rectangle 3"/>
          <p:cNvSpPr>
            <a:spLocks noGrp="1" noChangeArrowheads="1"/>
          </p:cNvSpPr>
          <p:nvPr>
            <p:ph type="body" idx="1"/>
          </p:nvPr>
        </p:nvSpPr>
        <p:spPr>
          <a:ln/>
          <a:extLst>
            <a:ext uri="{91240B29-F687-4F45-9708-019B960494DF}">
              <a14:hiddenLine xmlns:a14="http://schemas.microsoft.com/office/drawing/2010/main" w="9525">
                <a:solidFill>
                  <a:srgbClr val="FF0000"/>
                </a:solidFill>
                <a:miter lim="800000"/>
                <a:headEnd/>
                <a:tailEnd/>
              </a14:hiddenLine>
            </a:ext>
          </a:extLst>
        </p:spPr>
        <p:txBody>
          <a:bodyPr/>
          <a:lstStyle/>
          <a:p>
            <a:pPr rtl="0">
              <a:lnSpc>
                <a:spcPct val="90000"/>
              </a:lnSpc>
              <a:buFont typeface="Wingdings" pitchFamily="2" charset="2"/>
              <a:buNone/>
            </a:pPr>
            <a:r>
              <a:rPr sz="2800" dirty="0">
                <a:latin typeface="Swiss721BT-Light" charset="0"/>
              </a:rPr>
              <a:t>   </a:t>
            </a:r>
            <a:r>
              <a:rPr sz="2800" dirty="0"/>
              <a:t>"Pour </a:t>
            </a:r>
            <a:r>
              <a:rPr sz="2800" dirty="0" err="1"/>
              <a:t>mettre</a:t>
            </a:r>
            <a:r>
              <a:rPr sz="2800" dirty="0"/>
              <a:t> </a:t>
            </a:r>
            <a:r>
              <a:rPr sz="2800" dirty="0" err="1"/>
              <a:t>en</a:t>
            </a:r>
            <a:r>
              <a:rPr sz="2800" dirty="0"/>
              <a:t> </a:t>
            </a:r>
            <a:r>
              <a:rPr sz="2800" dirty="0" err="1"/>
              <a:t>œuvre</a:t>
            </a:r>
            <a:r>
              <a:rPr sz="2800" dirty="0"/>
              <a:t> des </a:t>
            </a:r>
            <a:r>
              <a:rPr sz="2800" dirty="0" err="1"/>
              <a:t>programmes</a:t>
            </a:r>
            <a:r>
              <a:rPr sz="2800" dirty="0"/>
              <a:t> de </a:t>
            </a:r>
            <a:r>
              <a:rPr sz="2800" dirty="0" err="1"/>
              <a:t>traitement</a:t>
            </a:r>
            <a:r>
              <a:rPr sz="2800" dirty="0"/>
              <a:t> pour les </a:t>
            </a:r>
            <a:r>
              <a:rPr sz="2800" dirty="0" err="1"/>
              <a:t>personnes</a:t>
            </a:r>
            <a:r>
              <a:rPr sz="2800" dirty="0"/>
              <a:t> </a:t>
            </a:r>
            <a:r>
              <a:rPr sz="2800" dirty="0" err="1"/>
              <a:t>séropositives</a:t>
            </a:r>
            <a:r>
              <a:rPr sz="2800" dirty="0"/>
              <a:t> —pour </a:t>
            </a:r>
            <a:r>
              <a:rPr sz="2800" dirty="0" err="1"/>
              <a:t>fournir</a:t>
            </a:r>
            <a:r>
              <a:rPr sz="2800" dirty="0"/>
              <a:t> </a:t>
            </a:r>
            <a:r>
              <a:rPr sz="2800" dirty="0" err="1"/>
              <a:t>une</a:t>
            </a:r>
            <a:r>
              <a:rPr sz="2800" dirty="0"/>
              <a:t> ART, de la co-</a:t>
            </a:r>
            <a:r>
              <a:rPr sz="2800" dirty="0" err="1"/>
              <a:t>trimoxazole</a:t>
            </a:r>
            <a:r>
              <a:rPr sz="2800" dirty="0"/>
              <a:t> et des </a:t>
            </a:r>
            <a:r>
              <a:rPr sz="2800" dirty="0" err="1"/>
              <a:t>médicaments</a:t>
            </a:r>
            <a:r>
              <a:rPr sz="2800" dirty="0"/>
              <a:t> pour la </a:t>
            </a:r>
            <a:r>
              <a:rPr sz="2800" dirty="0" err="1"/>
              <a:t>tuberculose</a:t>
            </a:r>
            <a:r>
              <a:rPr sz="2800" dirty="0"/>
              <a:t>, par </a:t>
            </a:r>
            <a:r>
              <a:rPr sz="2800" dirty="0" err="1"/>
              <a:t>exemple</a:t>
            </a:r>
            <a:r>
              <a:rPr sz="2800" i="1" dirty="0"/>
              <a:t>—, </a:t>
            </a:r>
            <a:r>
              <a:rPr sz="2800" b="1" dirty="0"/>
              <a:t>un </a:t>
            </a:r>
            <a:r>
              <a:rPr sz="2800" b="1" dirty="0" err="1"/>
              <a:t>accès</a:t>
            </a:r>
            <a:r>
              <a:rPr sz="2800" b="1" dirty="0"/>
              <a:t> à </a:t>
            </a:r>
            <a:r>
              <a:rPr sz="2800" b="1" dirty="0" err="1"/>
              <a:t>une</a:t>
            </a:r>
            <a:r>
              <a:rPr sz="2800" b="1" dirty="0"/>
              <a:t> eau potable </a:t>
            </a:r>
            <a:r>
              <a:rPr sz="2800" b="1" dirty="0" err="1"/>
              <a:t>est</a:t>
            </a:r>
            <a:r>
              <a:rPr sz="2800" b="1" dirty="0"/>
              <a:t> </a:t>
            </a:r>
            <a:r>
              <a:rPr sz="2800" b="1" dirty="0" err="1"/>
              <a:t>essentiel</a:t>
            </a:r>
            <a:r>
              <a:rPr sz="2800" b="1" dirty="0"/>
              <a:t>, car </a:t>
            </a:r>
            <a:r>
              <a:rPr sz="2800" b="1" dirty="0" err="1"/>
              <a:t>elle</a:t>
            </a:r>
            <a:r>
              <a:rPr sz="2800" b="1" dirty="0"/>
              <a:t> </a:t>
            </a:r>
            <a:r>
              <a:rPr sz="2800" b="1" dirty="0" err="1"/>
              <a:t>permet</a:t>
            </a:r>
            <a:r>
              <a:rPr sz="2800" b="1" dirty="0"/>
              <a:t> aux patients de </a:t>
            </a:r>
            <a:r>
              <a:rPr sz="2800" b="1" dirty="0" err="1"/>
              <a:t>prendre</a:t>
            </a:r>
            <a:r>
              <a:rPr sz="2800" b="1" dirty="0"/>
              <a:t> </a:t>
            </a:r>
            <a:r>
              <a:rPr sz="2800" b="1" dirty="0" err="1"/>
              <a:t>leurs</a:t>
            </a:r>
            <a:r>
              <a:rPr sz="2800" b="1" dirty="0"/>
              <a:t> </a:t>
            </a:r>
            <a:r>
              <a:rPr sz="2800" b="1" dirty="0" err="1"/>
              <a:t>médicaments</a:t>
            </a:r>
            <a:r>
              <a:rPr sz="2800" b="1" dirty="0"/>
              <a:t> et </a:t>
            </a:r>
            <a:r>
              <a:rPr sz="2800" b="1" dirty="0" err="1"/>
              <a:t>d’éviter</a:t>
            </a:r>
            <a:r>
              <a:rPr sz="2800" b="1" dirty="0"/>
              <a:t> les maladies </a:t>
            </a:r>
            <a:r>
              <a:rPr sz="2800" b="1" dirty="0" err="1"/>
              <a:t>diarrhéiques</a:t>
            </a:r>
            <a:r>
              <a:rPr sz="2800" b="1" dirty="0"/>
              <a:t> qui </a:t>
            </a:r>
            <a:r>
              <a:rPr sz="2800" b="1" dirty="0" err="1"/>
              <a:t>limitent</a:t>
            </a:r>
            <a:r>
              <a:rPr sz="2800" b="1" dirty="0"/>
              <a:t> </a:t>
            </a:r>
            <a:r>
              <a:rPr sz="2800" b="1" dirty="0" err="1"/>
              <a:t>leur</a:t>
            </a:r>
            <a:r>
              <a:rPr sz="2800" b="1" dirty="0"/>
              <a:t> absorption."</a:t>
            </a:r>
            <a:r>
              <a:rPr sz="2400" dirty="0"/>
              <a:t> </a:t>
            </a:r>
          </a:p>
        </p:txBody>
      </p:sp>
      <p:pic>
        <p:nvPicPr>
          <p:cNvPr id="30725"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30726" name="Text Box 6"/>
          <p:cNvSpPr txBox="1">
            <a:spLocks noChangeArrowheads="1"/>
          </p:cNvSpPr>
          <p:nvPr/>
        </p:nvSpPr>
        <p:spPr bwMode="auto">
          <a:xfrm>
            <a:off x="2286000" y="5410200"/>
            <a:ext cx="640080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spcBef>
                <a:spcPct val="20000"/>
              </a:spcBef>
            </a:pPr>
            <a:r>
              <a:rPr sz="1600"/>
              <a:t>(OMS, 2008. Essential Prevention and Care Interventions for Adults and Adolescents Living with HIV in Resource-limited Settings)</a:t>
            </a:r>
          </a:p>
          <a:p>
            <a:pPr eaLnBrk="1" hangingPunct="1">
              <a:spcBef>
                <a:spcPct val="50000"/>
              </a:spcBef>
            </a:pPr>
            <a:endParaRPr lang="en-US" sz="1600"/>
          </a:p>
        </p:txBody>
      </p:sp>
    </p:spTree>
    <p:extLst>
      <p:ext uri="{BB962C8B-B14F-4D97-AF65-F5344CB8AC3E}">
        <p14:creationId xmlns:p14="http://schemas.microsoft.com/office/powerpoint/2010/main" val="55650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6553200" y="6248400"/>
            <a:ext cx="2133600" cy="457200"/>
          </a:xfrm>
          <a:prstGeom prst="rect">
            <a:avLst/>
          </a:prstGeom>
        </p:spPr>
        <p:txBody>
          <a:bodyPr/>
          <a:lstStyle/>
          <a:p>
            <a:pPr rtl="0"/>
            <a:fld id="{E657A4BE-F29D-43A5-991F-2A9EC7CD0A0D}" type="slidenum">
              <a:rPr/>
              <a:pPr rtl="0"/>
              <a:t>25</a:t>
            </a:fld>
            <a:endParaRPr/>
          </a:p>
        </p:txBody>
      </p:sp>
      <p:sp>
        <p:nvSpPr>
          <p:cNvPr id="30722" name="Rectangle 2"/>
          <p:cNvSpPr>
            <a:spLocks noGrp="1" noChangeArrowheads="1"/>
          </p:cNvSpPr>
          <p:nvPr>
            <p:ph type="title"/>
          </p:nvPr>
        </p:nvSpPr>
        <p:spPr/>
        <p:txBody>
          <a:bodyPr/>
          <a:lstStyle/>
          <a:p>
            <a:pPr rtl="0"/>
            <a:r>
              <a:rPr b="1">
                <a:solidFill>
                  <a:srgbClr val="000066"/>
                </a:solidFill>
              </a:rPr>
              <a:t>Eau potable et ARV</a:t>
            </a:r>
            <a:r>
              <a:rPr/>
              <a:t> </a:t>
            </a:r>
          </a:p>
        </p:txBody>
      </p:sp>
      <p:sp>
        <p:nvSpPr>
          <p:cNvPr id="30723" name="Rectangle 3"/>
          <p:cNvSpPr>
            <a:spLocks noGrp="1" noChangeArrowheads="1"/>
          </p:cNvSpPr>
          <p:nvPr>
            <p:ph type="body" idx="1"/>
          </p:nvPr>
        </p:nvSpPr>
        <p:spPr>
          <a:xfrm>
            <a:off x="431304" y="1844824"/>
            <a:ext cx="8229600" cy="2836912"/>
          </a:xfrm>
          <a:ln/>
          <a:extLst>
            <a:ext uri="{91240B29-F687-4F45-9708-019B960494DF}">
              <a14:hiddenLine xmlns:a14="http://schemas.microsoft.com/office/drawing/2010/main" w="9525">
                <a:solidFill>
                  <a:srgbClr val="FF0000"/>
                </a:solidFill>
                <a:miter lim="800000"/>
                <a:headEnd/>
                <a:tailEnd/>
              </a14:hiddenLine>
            </a:ext>
          </a:extLst>
        </p:spPr>
        <p:txBody>
          <a:bodyPr/>
          <a:lstStyle/>
          <a:p>
            <a:pPr rtl="0">
              <a:lnSpc>
                <a:spcPct val="90000"/>
              </a:lnSpc>
              <a:buFont typeface="Wingdings" pitchFamily="2" charset="2"/>
              <a:buNone/>
            </a:pPr>
            <a:r>
              <a:rPr dirty="0">
                <a:latin typeface="Swiss721BT-Light" charset="0"/>
              </a:rPr>
              <a:t> </a:t>
            </a:r>
            <a:r>
              <a:rPr dirty="0"/>
              <a:t>"Pour </a:t>
            </a:r>
            <a:r>
              <a:rPr dirty="0" err="1"/>
              <a:t>mettre</a:t>
            </a:r>
            <a:r>
              <a:rPr dirty="0"/>
              <a:t> </a:t>
            </a:r>
            <a:r>
              <a:rPr dirty="0" err="1"/>
              <a:t>en</a:t>
            </a:r>
            <a:r>
              <a:rPr dirty="0"/>
              <a:t> </a:t>
            </a:r>
            <a:r>
              <a:rPr dirty="0" err="1"/>
              <a:t>œuvre</a:t>
            </a:r>
            <a:r>
              <a:rPr dirty="0"/>
              <a:t> des </a:t>
            </a:r>
            <a:r>
              <a:rPr dirty="0" err="1"/>
              <a:t>programmes</a:t>
            </a:r>
            <a:r>
              <a:rPr dirty="0"/>
              <a:t> de </a:t>
            </a:r>
            <a:r>
              <a:rPr dirty="0" err="1"/>
              <a:t>traitement</a:t>
            </a:r>
            <a:r>
              <a:rPr dirty="0"/>
              <a:t> pour les </a:t>
            </a:r>
            <a:r>
              <a:rPr dirty="0" err="1"/>
              <a:t>personnes</a:t>
            </a:r>
            <a:r>
              <a:rPr dirty="0"/>
              <a:t> </a:t>
            </a:r>
            <a:r>
              <a:rPr dirty="0" err="1"/>
              <a:t>séropositives</a:t>
            </a:r>
            <a:r>
              <a:rPr dirty="0"/>
              <a:t>… </a:t>
            </a:r>
            <a:r>
              <a:rPr b="1" u="sng" dirty="0"/>
              <a:t>un </a:t>
            </a:r>
            <a:r>
              <a:rPr b="1" u="sng" dirty="0" err="1"/>
              <a:t>accès</a:t>
            </a:r>
            <a:r>
              <a:rPr b="1" u="sng" dirty="0"/>
              <a:t> à </a:t>
            </a:r>
            <a:r>
              <a:rPr b="1" u="sng" dirty="0" err="1"/>
              <a:t>une</a:t>
            </a:r>
            <a:r>
              <a:rPr b="1" u="sng" dirty="0"/>
              <a:t> eau potable </a:t>
            </a:r>
            <a:r>
              <a:rPr b="1" u="sng" dirty="0" err="1"/>
              <a:t>est</a:t>
            </a:r>
            <a:r>
              <a:rPr b="1" u="sng" dirty="0"/>
              <a:t> </a:t>
            </a:r>
            <a:r>
              <a:rPr b="1" u="sng" dirty="0" err="1"/>
              <a:t>essentiel</a:t>
            </a:r>
            <a:r>
              <a:rPr dirty="0"/>
              <a:t> car </a:t>
            </a:r>
            <a:r>
              <a:rPr dirty="0" err="1"/>
              <a:t>elle</a:t>
            </a:r>
            <a:r>
              <a:rPr dirty="0"/>
              <a:t> </a:t>
            </a:r>
            <a:r>
              <a:rPr dirty="0" err="1"/>
              <a:t>permet</a:t>
            </a:r>
            <a:r>
              <a:rPr dirty="0"/>
              <a:t> aux patients de </a:t>
            </a:r>
            <a:r>
              <a:rPr dirty="0" err="1"/>
              <a:t>prendre</a:t>
            </a:r>
            <a:r>
              <a:rPr dirty="0"/>
              <a:t> </a:t>
            </a:r>
            <a:r>
              <a:rPr dirty="0" err="1"/>
              <a:t>leurs</a:t>
            </a:r>
            <a:r>
              <a:rPr dirty="0"/>
              <a:t> </a:t>
            </a:r>
            <a:r>
              <a:rPr dirty="0" err="1"/>
              <a:t>médicaments</a:t>
            </a:r>
            <a:r>
              <a:rPr dirty="0"/>
              <a:t> et </a:t>
            </a:r>
            <a:r>
              <a:rPr dirty="0" err="1"/>
              <a:t>d’éviter</a:t>
            </a:r>
            <a:r>
              <a:rPr dirty="0"/>
              <a:t> les maladies </a:t>
            </a:r>
            <a:r>
              <a:rPr dirty="0" err="1"/>
              <a:t>diarrhéiques</a:t>
            </a:r>
            <a:r>
              <a:rPr dirty="0"/>
              <a:t> qui </a:t>
            </a:r>
            <a:r>
              <a:rPr dirty="0" err="1"/>
              <a:t>limitent</a:t>
            </a:r>
            <a:r>
              <a:rPr dirty="0"/>
              <a:t> </a:t>
            </a:r>
            <a:r>
              <a:rPr dirty="0" err="1"/>
              <a:t>leur</a:t>
            </a:r>
            <a:r>
              <a:rPr dirty="0"/>
              <a:t> absorption."</a:t>
            </a:r>
          </a:p>
        </p:txBody>
      </p:sp>
      <p:pic>
        <p:nvPicPr>
          <p:cNvPr id="30725"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30726" name="Text Box 6"/>
          <p:cNvSpPr txBox="1">
            <a:spLocks noChangeArrowheads="1"/>
          </p:cNvSpPr>
          <p:nvPr/>
        </p:nvSpPr>
        <p:spPr bwMode="auto">
          <a:xfrm>
            <a:off x="2286000" y="4948844"/>
            <a:ext cx="64008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spcBef>
                <a:spcPct val="20000"/>
              </a:spcBef>
            </a:pPr>
            <a:r>
              <a:rPr sz="1600" dirty="0"/>
              <a:t>(OMS, 2008. Essential Prevention and Care Interventions for Adults and Adolescents Living with HIV in Resource-limited Settings)</a:t>
            </a:r>
          </a:p>
          <a:p>
            <a:pPr eaLnBrk="1" hangingPunct="1">
              <a:spcBef>
                <a:spcPct val="50000"/>
              </a:spcBef>
            </a:pPr>
            <a:endParaRPr lang="en-US" sz="1600" dirty="0"/>
          </a:p>
        </p:txBody>
      </p:sp>
    </p:spTree>
    <p:extLst>
      <p:ext uri="{BB962C8B-B14F-4D97-AF65-F5344CB8AC3E}">
        <p14:creationId xmlns:p14="http://schemas.microsoft.com/office/powerpoint/2010/main" val="3036005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8400"/>
            <a:ext cx="2133600" cy="457200"/>
          </a:xfrm>
          <a:prstGeom prst="rect">
            <a:avLst/>
          </a:prstGeom>
        </p:spPr>
        <p:txBody>
          <a:bodyPr/>
          <a:lstStyle/>
          <a:p>
            <a:pPr rtl="0"/>
            <a:fld id="{C3E09F9B-734C-42AF-A5AC-25F5D0DCD336}" type="slidenum">
              <a:rPr/>
              <a:pPr rtl="0"/>
              <a:t>26</a:t>
            </a:fld>
            <a:endParaRPr/>
          </a:p>
        </p:txBody>
      </p:sp>
      <p:sp>
        <p:nvSpPr>
          <p:cNvPr id="116738" name="Rectangle 2"/>
          <p:cNvSpPr>
            <a:spLocks noGrp="1" noChangeArrowheads="1"/>
          </p:cNvSpPr>
          <p:nvPr>
            <p:ph type="title"/>
          </p:nvPr>
        </p:nvSpPr>
        <p:spPr/>
        <p:txBody>
          <a:bodyPr/>
          <a:lstStyle/>
          <a:p>
            <a:pPr rtl="0"/>
            <a:r>
              <a:rPr b="1">
                <a:solidFill>
                  <a:srgbClr val="000066"/>
                </a:solidFill>
              </a:rPr>
              <a:t>Message clé nº 2</a:t>
            </a:r>
          </a:p>
        </p:txBody>
      </p:sp>
      <p:sp>
        <p:nvSpPr>
          <p:cNvPr id="116739" name="Rectangle 3"/>
          <p:cNvSpPr>
            <a:spLocks noGrp="1" noChangeArrowheads="1"/>
          </p:cNvSpPr>
          <p:nvPr>
            <p:ph type="body" idx="1"/>
          </p:nvPr>
        </p:nvSpPr>
        <p:spPr/>
        <p:txBody>
          <a:bodyPr/>
          <a:lstStyle/>
          <a:p>
            <a:pPr algn="ctr" rtl="0"/>
            <a:r>
              <a:rPr/>
              <a:t>La thérapie antirétrovirale (ARV) est mieux assimilée si les patients utilisent de l’eau de boisson non contaminée</a:t>
            </a:r>
          </a:p>
          <a:p>
            <a:endParaRPr lang="en-US"/>
          </a:p>
          <a:p>
            <a:pPr algn="ctr" rtl="0"/>
            <a:r>
              <a:rPr/>
              <a:t>Des questions ?</a:t>
            </a:r>
          </a:p>
        </p:txBody>
      </p:sp>
      <p:pic>
        <p:nvPicPr>
          <p:cNvPr id="116740"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04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8400"/>
            <a:ext cx="2133600" cy="457200"/>
          </a:xfrm>
          <a:prstGeom prst="rect">
            <a:avLst/>
          </a:prstGeom>
        </p:spPr>
        <p:txBody>
          <a:bodyPr/>
          <a:lstStyle/>
          <a:p>
            <a:pPr rtl="0"/>
            <a:fld id="{049275AE-870A-476C-B9B1-B495BD373810}" type="slidenum">
              <a:rPr/>
              <a:pPr rtl="0"/>
              <a:t>27</a:t>
            </a:fld>
            <a:endParaRPr/>
          </a:p>
        </p:txBody>
      </p:sp>
      <p:sp>
        <p:nvSpPr>
          <p:cNvPr id="117762" name="Rectangle 2"/>
          <p:cNvSpPr>
            <a:spLocks noGrp="1" noChangeArrowheads="1"/>
          </p:cNvSpPr>
          <p:nvPr>
            <p:ph type="title"/>
          </p:nvPr>
        </p:nvSpPr>
        <p:spPr/>
        <p:txBody>
          <a:bodyPr/>
          <a:lstStyle/>
          <a:p>
            <a:pPr rtl="0"/>
            <a:r>
              <a:rPr b="1">
                <a:solidFill>
                  <a:srgbClr val="000066"/>
                </a:solidFill>
              </a:rPr>
              <a:t>Message clé nº 3</a:t>
            </a:r>
          </a:p>
        </p:txBody>
      </p:sp>
      <p:sp>
        <p:nvSpPr>
          <p:cNvPr id="117763" name="Rectangle 3"/>
          <p:cNvSpPr>
            <a:spLocks noGrp="1" noChangeArrowheads="1"/>
          </p:cNvSpPr>
          <p:nvPr>
            <p:ph type="body" idx="1"/>
          </p:nvPr>
        </p:nvSpPr>
        <p:spPr/>
        <p:txBody>
          <a:bodyPr/>
          <a:lstStyle/>
          <a:p>
            <a:pPr marL="609600" indent="-609600">
              <a:buFontTx/>
              <a:buNone/>
            </a:pPr>
            <a:endParaRPr lang="en-US"/>
          </a:p>
          <a:p>
            <a:pPr marL="609600" indent="-609600" algn="ctr" rtl="0">
              <a:buFontTx/>
              <a:buNone/>
            </a:pPr>
            <a:r>
              <a:rPr/>
              <a:t>     Les mères séropositives qui décident de ne pas allaiter ont besoin </a:t>
            </a:r>
            <a:r>
              <a:rPr u="sng"/>
              <a:t>d’eau potable</a:t>
            </a:r>
            <a:r>
              <a:rPr/>
              <a:t> pour préparer du lait maternisé.</a:t>
            </a:r>
          </a:p>
        </p:txBody>
      </p:sp>
      <p:pic>
        <p:nvPicPr>
          <p:cNvPr id="11776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136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lide Number Placeholder 3"/>
          <p:cNvSpPr>
            <a:spLocks noGrp="1"/>
          </p:cNvSpPr>
          <p:nvPr>
            <p:ph type="sldNum" sz="quarter" idx="11"/>
          </p:nvPr>
        </p:nvSpPr>
        <p:spPr/>
        <p:txBody>
          <a:bodyPr/>
          <a:lstStyle/>
          <a:p>
            <a:pPr rtl="0"/>
            <a:fld id="{CC576A28-C769-4120-A9CD-D579105CDB03}" type="slidenum">
              <a:rPr/>
              <a:pPr rtl="0"/>
              <a:t>28</a:t>
            </a:fld>
            <a:endParaRPr/>
          </a:p>
        </p:txBody>
      </p:sp>
      <p:sp>
        <p:nvSpPr>
          <p:cNvPr id="144386" name="Rectangle 2"/>
          <p:cNvSpPr>
            <a:spLocks noGrp="1" noChangeArrowheads="1"/>
          </p:cNvSpPr>
          <p:nvPr>
            <p:ph type="title"/>
          </p:nvPr>
        </p:nvSpPr>
        <p:spPr/>
        <p:txBody>
          <a:bodyPr/>
          <a:lstStyle/>
          <a:p>
            <a:pPr rtl="0"/>
            <a:r>
              <a:rPr sz="4000" b="1">
                <a:solidFill>
                  <a:schemeClr val="bg2"/>
                </a:solidFill>
              </a:rPr>
              <a:t>Pourcentage de femmes chez les personnes adultes séropositives</a:t>
            </a:r>
          </a:p>
        </p:txBody>
      </p:sp>
      <p:pic>
        <p:nvPicPr>
          <p:cNvPr id="144387" name="Picture 3"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144388" name="Text Box 4"/>
          <p:cNvSpPr txBox="1">
            <a:spLocks noChangeArrowheads="1"/>
          </p:cNvSpPr>
          <p:nvPr/>
        </p:nvSpPr>
        <p:spPr bwMode="auto">
          <a:xfrm>
            <a:off x="169863" y="182563"/>
            <a:ext cx="8736012"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endParaRPr lang="en-US" sz="4400" b="1">
              <a:solidFill>
                <a:schemeClr val="accent2"/>
              </a:solidFill>
            </a:endParaRPr>
          </a:p>
        </p:txBody>
      </p:sp>
      <p:sp>
        <p:nvSpPr>
          <p:cNvPr id="144389" name="Text Box 5"/>
          <p:cNvSpPr txBox="1">
            <a:spLocks noChangeArrowheads="1"/>
          </p:cNvSpPr>
          <p:nvPr/>
        </p:nvSpPr>
        <p:spPr bwMode="auto">
          <a:xfrm>
            <a:off x="925513" y="6599238"/>
            <a:ext cx="158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sz="800"/>
          </a:p>
        </p:txBody>
      </p:sp>
      <p:grpSp>
        <p:nvGrpSpPr>
          <p:cNvPr id="144390" name="Group 6"/>
          <p:cNvGrpSpPr>
            <a:grpSpLocks/>
          </p:cNvGrpSpPr>
          <p:nvPr/>
        </p:nvGrpSpPr>
        <p:grpSpPr bwMode="auto">
          <a:xfrm>
            <a:off x="309563" y="2286000"/>
            <a:ext cx="8834437" cy="3787775"/>
            <a:chOff x="195" y="1220"/>
            <a:chExt cx="5565" cy="2386"/>
          </a:xfrm>
        </p:grpSpPr>
        <p:sp>
          <p:nvSpPr>
            <p:cNvPr id="144391" name="Rectangle 7"/>
            <p:cNvSpPr>
              <a:spLocks noChangeArrowheads="1"/>
            </p:cNvSpPr>
            <p:nvPr/>
          </p:nvSpPr>
          <p:spPr bwMode="auto">
            <a:xfrm>
              <a:off x="4222" y="1370"/>
              <a:ext cx="1408" cy="1537"/>
            </a:xfrm>
            <a:prstGeom prst="rect">
              <a:avLst/>
            </a:prstGeom>
            <a:solidFill>
              <a:srgbClr val="000000"/>
            </a:solidFill>
            <a:ln>
              <a:noFill/>
            </a:ln>
            <a:effectLst/>
            <a:extLst>
              <a:ext uri="{91240B29-F687-4F45-9708-019B960494DF}">
                <a14:hiddenLine xmlns:a14="http://schemas.microsoft.com/office/drawing/2010/main" w="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2" name="Rectangle 8"/>
            <p:cNvSpPr>
              <a:spLocks noChangeArrowheads="1"/>
            </p:cNvSpPr>
            <p:nvPr/>
          </p:nvSpPr>
          <p:spPr bwMode="auto">
            <a:xfrm>
              <a:off x="4203" y="1350"/>
              <a:ext cx="1557" cy="1536"/>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3" name="Line 9"/>
            <p:cNvSpPr>
              <a:spLocks noChangeShapeType="1"/>
            </p:cNvSpPr>
            <p:nvPr/>
          </p:nvSpPr>
          <p:spPr bwMode="auto">
            <a:xfrm>
              <a:off x="845" y="2730"/>
              <a:ext cx="3261" cy="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4" name="Line 10"/>
            <p:cNvSpPr>
              <a:spLocks noChangeShapeType="1"/>
            </p:cNvSpPr>
            <p:nvPr/>
          </p:nvSpPr>
          <p:spPr bwMode="auto">
            <a:xfrm>
              <a:off x="845" y="2487"/>
              <a:ext cx="3261" cy="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5" name="Line 11"/>
            <p:cNvSpPr>
              <a:spLocks noChangeShapeType="1"/>
            </p:cNvSpPr>
            <p:nvPr/>
          </p:nvSpPr>
          <p:spPr bwMode="auto">
            <a:xfrm>
              <a:off x="845" y="2252"/>
              <a:ext cx="3261" cy="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6" name="Line 12"/>
            <p:cNvSpPr>
              <a:spLocks noChangeShapeType="1"/>
            </p:cNvSpPr>
            <p:nvPr/>
          </p:nvSpPr>
          <p:spPr bwMode="auto">
            <a:xfrm>
              <a:off x="845" y="2017"/>
              <a:ext cx="3261" cy="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7" name="Line 13"/>
            <p:cNvSpPr>
              <a:spLocks noChangeShapeType="1"/>
            </p:cNvSpPr>
            <p:nvPr/>
          </p:nvSpPr>
          <p:spPr bwMode="auto">
            <a:xfrm>
              <a:off x="845" y="1782"/>
              <a:ext cx="3261" cy="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8" name="Line 14"/>
            <p:cNvSpPr>
              <a:spLocks noChangeShapeType="1"/>
            </p:cNvSpPr>
            <p:nvPr/>
          </p:nvSpPr>
          <p:spPr bwMode="auto">
            <a:xfrm>
              <a:off x="845" y="1539"/>
              <a:ext cx="3261" cy="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9" name="Line 15"/>
            <p:cNvSpPr>
              <a:spLocks noChangeShapeType="1"/>
            </p:cNvSpPr>
            <p:nvPr/>
          </p:nvSpPr>
          <p:spPr bwMode="auto">
            <a:xfrm>
              <a:off x="845" y="1304"/>
              <a:ext cx="3261" cy="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0" name="Line 16"/>
            <p:cNvSpPr>
              <a:spLocks noChangeShapeType="1"/>
            </p:cNvSpPr>
            <p:nvPr/>
          </p:nvSpPr>
          <p:spPr bwMode="auto">
            <a:xfrm>
              <a:off x="845" y="1304"/>
              <a:ext cx="0" cy="16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1" name="Line 17"/>
            <p:cNvSpPr>
              <a:spLocks noChangeShapeType="1"/>
            </p:cNvSpPr>
            <p:nvPr/>
          </p:nvSpPr>
          <p:spPr bwMode="auto">
            <a:xfrm>
              <a:off x="845" y="2965"/>
              <a:ext cx="326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2" name="Line 18"/>
            <p:cNvSpPr>
              <a:spLocks noChangeShapeType="1"/>
            </p:cNvSpPr>
            <p:nvPr/>
          </p:nvSpPr>
          <p:spPr bwMode="auto">
            <a:xfrm flipV="1">
              <a:off x="845"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3" name="Line 19"/>
            <p:cNvSpPr>
              <a:spLocks noChangeShapeType="1"/>
            </p:cNvSpPr>
            <p:nvPr/>
          </p:nvSpPr>
          <p:spPr bwMode="auto">
            <a:xfrm flipV="1">
              <a:off x="1024"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4" name="Line 20"/>
            <p:cNvSpPr>
              <a:spLocks noChangeShapeType="1"/>
            </p:cNvSpPr>
            <p:nvPr/>
          </p:nvSpPr>
          <p:spPr bwMode="auto">
            <a:xfrm flipV="1">
              <a:off x="1205"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5" name="Line 21"/>
            <p:cNvSpPr>
              <a:spLocks noChangeShapeType="1"/>
            </p:cNvSpPr>
            <p:nvPr/>
          </p:nvSpPr>
          <p:spPr bwMode="auto">
            <a:xfrm flipV="1">
              <a:off x="1391"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6" name="Line 22"/>
            <p:cNvSpPr>
              <a:spLocks noChangeShapeType="1"/>
            </p:cNvSpPr>
            <p:nvPr/>
          </p:nvSpPr>
          <p:spPr bwMode="auto">
            <a:xfrm flipV="1">
              <a:off x="1572"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7" name="Line 23"/>
            <p:cNvSpPr>
              <a:spLocks noChangeShapeType="1"/>
            </p:cNvSpPr>
            <p:nvPr/>
          </p:nvSpPr>
          <p:spPr bwMode="auto">
            <a:xfrm flipV="1">
              <a:off x="1751"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8" name="Line 24"/>
            <p:cNvSpPr>
              <a:spLocks noChangeShapeType="1"/>
            </p:cNvSpPr>
            <p:nvPr/>
          </p:nvSpPr>
          <p:spPr bwMode="auto">
            <a:xfrm flipV="1">
              <a:off x="1932"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9" name="Line 25"/>
            <p:cNvSpPr>
              <a:spLocks noChangeShapeType="1"/>
            </p:cNvSpPr>
            <p:nvPr/>
          </p:nvSpPr>
          <p:spPr bwMode="auto">
            <a:xfrm flipV="1">
              <a:off x="2111"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0" name="Line 26"/>
            <p:cNvSpPr>
              <a:spLocks noChangeShapeType="1"/>
            </p:cNvSpPr>
            <p:nvPr/>
          </p:nvSpPr>
          <p:spPr bwMode="auto">
            <a:xfrm flipV="1">
              <a:off x="2292"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1" name="Line 27"/>
            <p:cNvSpPr>
              <a:spLocks noChangeShapeType="1"/>
            </p:cNvSpPr>
            <p:nvPr/>
          </p:nvSpPr>
          <p:spPr bwMode="auto">
            <a:xfrm flipV="1">
              <a:off x="2478"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2" name="Line 28"/>
            <p:cNvSpPr>
              <a:spLocks noChangeShapeType="1"/>
            </p:cNvSpPr>
            <p:nvPr/>
          </p:nvSpPr>
          <p:spPr bwMode="auto">
            <a:xfrm flipV="1">
              <a:off x="2659"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3" name="Line 29"/>
            <p:cNvSpPr>
              <a:spLocks noChangeShapeType="1"/>
            </p:cNvSpPr>
            <p:nvPr/>
          </p:nvSpPr>
          <p:spPr bwMode="auto">
            <a:xfrm flipV="1">
              <a:off x="2838"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4" name="Line 30"/>
            <p:cNvSpPr>
              <a:spLocks noChangeShapeType="1"/>
            </p:cNvSpPr>
            <p:nvPr/>
          </p:nvSpPr>
          <p:spPr bwMode="auto">
            <a:xfrm flipV="1">
              <a:off x="3019"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5" name="Line 31"/>
            <p:cNvSpPr>
              <a:spLocks noChangeShapeType="1"/>
            </p:cNvSpPr>
            <p:nvPr/>
          </p:nvSpPr>
          <p:spPr bwMode="auto">
            <a:xfrm flipV="1">
              <a:off x="3198"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6" name="Line 32"/>
            <p:cNvSpPr>
              <a:spLocks noChangeShapeType="1"/>
            </p:cNvSpPr>
            <p:nvPr/>
          </p:nvSpPr>
          <p:spPr bwMode="auto">
            <a:xfrm flipV="1">
              <a:off x="3379"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7" name="Line 33"/>
            <p:cNvSpPr>
              <a:spLocks noChangeShapeType="1"/>
            </p:cNvSpPr>
            <p:nvPr/>
          </p:nvSpPr>
          <p:spPr bwMode="auto">
            <a:xfrm flipV="1">
              <a:off x="3565"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8" name="Line 34"/>
            <p:cNvSpPr>
              <a:spLocks noChangeShapeType="1"/>
            </p:cNvSpPr>
            <p:nvPr/>
          </p:nvSpPr>
          <p:spPr bwMode="auto">
            <a:xfrm flipV="1">
              <a:off x="3746"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9" name="Line 35"/>
            <p:cNvSpPr>
              <a:spLocks noChangeShapeType="1"/>
            </p:cNvSpPr>
            <p:nvPr/>
          </p:nvSpPr>
          <p:spPr bwMode="auto">
            <a:xfrm flipV="1">
              <a:off x="3925"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20" name="Line 36"/>
            <p:cNvSpPr>
              <a:spLocks noChangeShapeType="1"/>
            </p:cNvSpPr>
            <p:nvPr/>
          </p:nvSpPr>
          <p:spPr bwMode="auto">
            <a:xfrm flipV="1">
              <a:off x="4106"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21" name="Freeform 37"/>
            <p:cNvSpPr>
              <a:spLocks/>
            </p:cNvSpPr>
            <p:nvPr/>
          </p:nvSpPr>
          <p:spPr bwMode="auto">
            <a:xfrm>
              <a:off x="938" y="1515"/>
              <a:ext cx="3074" cy="170"/>
            </a:xfrm>
            <a:custGeom>
              <a:avLst/>
              <a:gdLst>
                <a:gd name="T0" fmla="*/ 0 w 427"/>
                <a:gd name="T1" fmla="*/ 21 h 21"/>
                <a:gd name="T2" fmla="*/ 25 w 427"/>
                <a:gd name="T3" fmla="*/ 19 h 21"/>
                <a:gd name="T4" fmla="*/ 50 w 427"/>
                <a:gd name="T5" fmla="*/ 16 h 21"/>
                <a:gd name="T6" fmla="*/ 75 w 427"/>
                <a:gd name="T7" fmla="*/ 14 h 21"/>
                <a:gd name="T8" fmla="*/ 100 w 427"/>
                <a:gd name="T9" fmla="*/ 12 h 21"/>
                <a:gd name="T10" fmla="*/ 125 w 427"/>
                <a:gd name="T11" fmla="*/ 10 h 21"/>
                <a:gd name="T12" fmla="*/ 151 w 427"/>
                <a:gd name="T13" fmla="*/ 9 h 21"/>
                <a:gd name="T14" fmla="*/ 176 w 427"/>
                <a:gd name="T15" fmla="*/ 8 h 21"/>
                <a:gd name="T16" fmla="*/ 201 w 427"/>
                <a:gd name="T17" fmla="*/ 7 h 21"/>
                <a:gd name="T18" fmla="*/ 226 w 427"/>
                <a:gd name="T19" fmla="*/ 6 h 21"/>
                <a:gd name="T20" fmla="*/ 251 w 427"/>
                <a:gd name="T21" fmla="*/ 5 h 21"/>
                <a:gd name="T22" fmla="*/ 276 w 427"/>
                <a:gd name="T23" fmla="*/ 4 h 21"/>
                <a:gd name="T24" fmla="*/ 302 w 427"/>
                <a:gd name="T25" fmla="*/ 3 h 21"/>
                <a:gd name="T26" fmla="*/ 327 w 427"/>
                <a:gd name="T27" fmla="*/ 2 h 21"/>
                <a:gd name="T28" fmla="*/ 352 w 427"/>
                <a:gd name="T29" fmla="*/ 1 h 21"/>
                <a:gd name="T30" fmla="*/ 377 w 427"/>
                <a:gd name="T31" fmla="*/ 1 h 21"/>
                <a:gd name="T32" fmla="*/ 402 w 427"/>
                <a:gd name="T33" fmla="*/ 0 h 21"/>
                <a:gd name="T34" fmla="*/ 427 w 427"/>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21">
                  <a:moveTo>
                    <a:pt x="0" y="21"/>
                  </a:moveTo>
                  <a:lnTo>
                    <a:pt x="25" y="19"/>
                  </a:lnTo>
                  <a:lnTo>
                    <a:pt x="50" y="16"/>
                  </a:lnTo>
                  <a:lnTo>
                    <a:pt x="75" y="14"/>
                  </a:lnTo>
                  <a:lnTo>
                    <a:pt x="100" y="12"/>
                  </a:lnTo>
                  <a:lnTo>
                    <a:pt x="125" y="10"/>
                  </a:lnTo>
                  <a:lnTo>
                    <a:pt x="151" y="9"/>
                  </a:lnTo>
                  <a:lnTo>
                    <a:pt x="176" y="8"/>
                  </a:lnTo>
                  <a:lnTo>
                    <a:pt x="201" y="7"/>
                  </a:lnTo>
                  <a:lnTo>
                    <a:pt x="226" y="6"/>
                  </a:lnTo>
                  <a:lnTo>
                    <a:pt x="251" y="5"/>
                  </a:lnTo>
                  <a:lnTo>
                    <a:pt x="276" y="4"/>
                  </a:lnTo>
                  <a:lnTo>
                    <a:pt x="302" y="3"/>
                  </a:lnTo>
                  <a:lnTo>
                    <a:pt x="327" y="2"/>
                  </a:lnTo>
                  <a:lnTo>
                    <a:pt x="352" y="1"/>
                  </a:lnTo>
                  <a:lnTo>
                    <a:pt x="377" y="1"/>
                  </a:lnTo>
                  <a:lnTo>
                    <a:pt x="402" y="0"/>
                  </a:lnTo>
                  <a:lnTo>
                    <a:pt x="427" y="0"/>
                  </a:lnTo>
                </a:path>
              </a:pathLst>
            </a:custGeom>
            <a:noFill/>
            <a:ln w="19050" cap="flat"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422" name="Freeform 38"/>
            <p:cNvSpPr>
              <a:spLocks/>
            </p:cNvSpPr>
            <p:nvPr/>
          </p:nvSpPr>
          <p:spPr bwMode="auto">
            <a:xfrm>
              <a:off x="938" y="1766"/>
              <a:ext cx="3074" cy="130"/>
            </a:xfrm>
            <a:custGeom>
              <a:avLst/>
              <a:gdLst>
                <a:gd name="T0" fmla="*/ 0 w 427"/>
                <a:gd name="T1" fmla="*/ 16 h 16"/>
                <a:gd name="T2" fmla="*/ 25 w 427"/>
                <a:gd name="T3" fmla="*/ 14 h 16"/>
                <a:gd name="T4" fmla="*/ 50 w 427"/>
                <a:gd name="T5" fmla="*/ 11 h 16"/>
                <a:gd name="T6" fmla="*/ 75 w 427"/>
                <a:gd name="T7" fmla="*/ 8 h 16"/>
                <a:gd name="T8" fmla="*/ 100 w 427"/>
                <a:gd name="T9" fmla="*/ 5 h 16"/>
                <a:gd name="T10" fmla="*/ 125 w 427"/>
                <a:gd name="T11" fmla="*/ 3 h 16"/>
                <a:gd name="T12" fmla="*/ 151 w 427"/>
                <a:gd name="T13" fmla="*/ 2 h 16"/>
                <a:gd name="T14" fmla="*/ 176 w 427"/>
                <a:gd name="T15" fmla="*/ 1 h 16"/>
                <a:gd name="T16" fmla="*/ 201 w 427"/>
                <a:gd name="T17" fmla="*/ 1 h 16"/>
                <a:gd name="T18" fmla="*/ 226 w 427"/>
                <a:gd name="T19" fmla="*/ 0 h 16"/>
                <a:gd name="T20" fmla="*/ 251 w 427"/>
                <a:gd name="T21" fmla="*/ 0 h 16"/>
                <a:gd name="T22" fmla="*/ 276 w 427"/>
                <a:gd name="T23" fmla="*/ 1 h 16"/>
                <a:gd name="T24" fmla="*/ 302 w 427"/>
                <a:gd name="T25" fmla="*/ 1 h 16"/>
                <a:gd name="T26" fmla="*/ 327 w 427"/>
                <a:gd name="T27" fmla="*/ 1 h 16"/>
                <a:gd name="T28" fmla="*/ 352 w 427"/>
                <a:gd name="T29" fmla="*/ 1 h 16"/>
                <a:gd name="T30" fmla="*/ 377 w 427"/>
                <a:gd name="T31" fmla="*/ 1 h 16"/>
                <a:gd name="T32" fmla="*/ 402 w 427"/>
                <a:gd name="T33" fmla="*/ 1 h 16"/>
                <a:gd name="T34" fmla="*/ 427 w 427"/>
                <a:gd name="T35"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16">
                  <a:moveTo>
                    <a:pt x="0" y="16"/>
                  </a:moveTo>
                  <a:lnTo>
                    <a:pt x="25" y="14"/>
                  </a:lnTo>
                  <a:lnTo>
                    <a:pt x="50" y="11"/>
                  </a:lnTo>
                  <a:lnTo>
                    <a:pt x="75" y="8"/>
                  </a:lnTo>
                  <a:lnTo>
                    <a:pt x="100" y="5"/>
                  </a:lnTo>
                  <a:lnTo>
                    <a:pt x="125" y="3"/>
                  </a:lnTo>
                  <a:lnTo>
                    <a:pt x="151" y="2"/>
                  </a:lnTo>
                  <a:lnTo>
                    <a:pt x="176" y="1"/>
                  </a:lnTo>
                  <a:lnTo>
                    <a:pt x="201" y="1"/>
                  </a:lnTo>
                  <a:lnTo>
                    <a:pt x="226" y="0"/>
                  </a:lnTo>
                  <a:lnTo>
                    <a:pt x="251" y="0"/>
                  </a:lnTo>
                  <a:lnTo>
                    <a:pt x="276" y="1"/>
                  </a:lnTo>
                  <a:lnTo>
                    <a:pt x="302" y="1"/>
                  </a:lnTo>
                  <a:lnTo>
                    <a:pt x="327" y="1"/>
                  </a:lnTo>
                  <a:lnTo>
                    <a:pt x="352" y="1"/>
                  </a:lnTo>
                  <a:lnTo>
                    <a:pt x="377" y="1"/>
                  </a:lnTo>
                  <a:lnTo>
                    <a:pt x="402" y="1"/>
                  </a:lnTo>
                  <a:lnTo>
                    <a:pt x="427" y="1"/>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423" name="Rectangle 39"/>
            <p:cNvSpPr>
              <a:spLocks noChangeArrowheads="1"/>
            </p:cNvSpPr>
            <p:nvPr/>
          </p:nvSpPr>
          <p:spPr bwMode="auto">
            <a:xfrm>
              <a:off x="909" y="1653"/>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24" name="Rectangle 40"/>
            <p:cNvSpPr>
              <a:spLocks noChangeArrowheads="1"/>
            </p:cNvSpPr>
            <p:nvPr/>
          </p:nvSpPr>
          <p:spPr bwMode="auto">
            <a:xfrm>
              <a:off x="1089" y="1636"/>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25" name="Rectangle 41"/>
            <p:cNvSpPr>
              <a:spLocks noChangeArrowheads="1"/>
            </p:cNvSpPr>
            <p:nvPr/>
          </p:nvSpPr>
          <p:spPr bwMode="auto">
            <a:xfrm>
              <a:off x="1269" y="1612"/>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26" name="Rectangle 42"/>
            <p:cNvSpPr>
              <a:spLocks noChangeArrowheads="1"/>
            </p:cNvSpPr>
            <p:nvPr/>
          </p:nvSpPr>
          <p:spPr bwMode="auto">
            <a:xfrm>
              <a:off x="1449" y="1596"/>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27" name="Rectangle 43"/>
            <p:cNvSpPr>
              <a:spLocks noChangeArrowheads="1"/>
            </p:cNvSpPr>
            <p:nvPr/>
          </p:nvSpPr>
          <p:spPr bwMode="auto">
            <a:xfrm>
              <a:off x="1629" y="1580"/>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28" name="Rectangle 44"/>
            <p:cNvSpPr>
              <a:spLocks noChangeArrowheads="1"/>
            </p:cNvSpPr>
            <p:nvPr/>
          </p:nvSpPr>
          <p:spPr bwMode="auto">
            <a:xfrm>
              <a:off x="1809" y="1563"/>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29" name="Rectangle 45"/>
            <p:cNvSpPr>
              <a:spLocks noChangeArrowheads="1"/>
            </p:cNvSpPr>
            <p:nvPr/>
          </p:nvSpPr>
          <p:spPr bwMode="auto">
            <a:xfrm>
              <a:off x="1997" y="1555"/>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30" name="Rectangle 46"/>
            <p:cNvSpPr>
              <a:spLocks noChangeArrowheads="1"/>
            </p:cNvSpPr>
            <p:nvPr/>
          </p:nvSpPr>
          <p:spPr bwMode="auto">
            <a:xfrm>
              <a:off x="2176" y="1547"/>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31" name="Rectangle 47"/>
            <p:cNvSpPr>
              <a:spLocks noChangeArrowheads="1"/>
            </p:cNvSpPr>
            <p:nvPr/>
          </p:nvSpPr>
          <p:spPr bwMode="auto">
            <a:xfrm>
              <a:off x="2357" y="1539"/>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32" name="Rectangle 48"/>
            <p:cNvSpPr>
              <a:spLocks noChangeArrowheads="1"/>
            </p:cNvSpPr>
            <p:nvPr/>
          </p:nvSpPr>
          <p:spPr bwMode="auto">
            <a:xfrm>
              <a:off x="2536" y="1531"/>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33" name="Rectangle 49"/>
            <p:cNvSpPr>
              <a:spLocks noChangeArrowheads="1"/>
            </p:cNvSpPr>
            <p:nvPr/>
          </p:nvSpPr>
          <p:spPr bwMode="auto">
            <a:xfrm>
              <a:off x="2717" y="1523"/>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34" name="Rectangle 50"/>
            <p:cNvSpPr>
              <a:spLocks noChangeArrowheads="1"/>
            </p:cNvSpPr>
            <p:nvPr/>
          </p:nvSpPr>
          <p:spPr bwMode="auto">
            <a:xfrm>
              <a:off x="2896" y="1515"/>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35" name="Rectangle 51"/>
            <p:cNvSpPr>
              <a:spLocks noChangeArrowheads="1"/>
            </p:cNvSpPr>
            <p:nvPr/>
          </p:nvSpPr>
          <p:spPr bwMode="auto">
            <a:xfrm>
              <a:off x="3084" y="1507"/>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36" name="Rectangle 52"/>
            <p:cNvSpPr>
              <a:spLocks noChangeArrowheads="1"/>
            </p:cNvSpPr>
            <p:nvPr/>
          </p:nvSpPr>
          <p:spPr bwMode="auto">
            <a:xfrm>
              <a:off x="3263" y="1499"/>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37" name="Rectangle 53"/>
            <p:cNvSpPr>
              <a:spLocks noChangeArrowheads="1"/>
            </p:cNvSpPr>
            <p:nvPr/>
          </p:nvSpPr>
          <p:spPr bwMode="auto">
            <a:xfrm>
              <a:off x="3444" y="1491"/>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38" name="Rectangle 54"/>
            <p:cNvSpPr>
              <a:spLocks noChangeArrowheads="1"/>
            </p:cNvSpPr>
            <p:nvPr/>
          </p:nvSpPr>
          <p:spPr bwMode="auto">
            <a:xfrm>
              <a:off x="3623" y="1491"/>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39" name="Rectangle 55"/>
            <p:cNvSpPr>
              <a:spLocks noChangeArrowheads="1"/>
            </p:cNvSpPr>
            <p:nvPr/>
          </p:nvSpPr>
          <p:spPr bwMode="auto">
            <a:xfrm>
              <a:off x="3804" y="1482"/>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40" name="Rectangle 56"/>
            <p:cNvSpPr>
              <a:spLocks noChangeArrowheads="1"/>
            </p:cNvSpPr>
            <p:nvPr/>
          </p:nvSpPr>
          <p:spPr bwMode="auto">
            <a:xfrm>
              <a:off x="3983" y="1482"/>
              <a:ext cx="52" cy="58"/>
            </a:xfrm>
            <a:prstGeom prst="rect">
              <a:avLst/>
            </a:prstGeom>
            <a:solidFill>
              <a:srgbClr val="800080"/>
            </a:solidFill>
            <a:ln w="12700">
              <a:solidFill>
                <a:srgbClr val="FFFFFF"/>
              </a:solidFill>
              <a:miter lim="800000"/>
              <a:headEnd/>
              <a:tailEnd/>
            </a:ln>
          </p:spPr>
          <p:txBody>
            <a:bodyPr/>
            <a:lstStyle/>
            <a:p>
              <a:endParaRPr lang="en-US"/>
            </a:p>
          </p:txBody>
        </p:sp>
        <p:grpSp>
          <p:nvGrpSpPr>
            <p:cNvPr id="144441" name="Group 57"/>
            <p:cNvGrpSpPr>
              <a:grpSpLocks/>
            </p:cNvGrpSpPr>
            <p:nvPr/>
          </p:nvGrpSpPr>
          <p:grpSpPr bwMode="auto">
            <a:xfrm>
              <a:off x="909" y="1727"/>
              <a:ext cx="3135" cy="198"/>
              <a:chOff x="1115" y="1734"/>
              <a:chExt cx="3528" cy="198"/>
            </a:xfrm>
          </p:grpSpPr>
          <p:sp>
            <p:nvSpPr>
              <p:cNvPr id="144442" name="Oval 58"/>
              <p:cNvSpPr>
                <a:spLocks noChangeArrowheads="1"/>
              </p:cNvSpPr>
              <p:nvPr/>
            </p:nvSpPr>
            <p:spPr bwMode="auto">
              <a:xfrm>
                <a:off x="1115" y="1863"/>
                <a:ext cx="69" cy="69"/>
              </a:xfrm>
              <a:prstGeom prst="ellipse">
                <a:avLst/>
              </a:prstGeom>
              <a:solidFill>
                <a:srgbClr val="000000"/>
              </a:solidFill>
              <a:ln w="12700">
                <a:solidFill>
                  <a:srgbClr val="FFFFFF"/>
                </a:solidFill>
                <a:round/>
                <a:headEnd/>
                <a:tailEnd/>
              </a:ln>
            </p:spPr>
            <p:txBody>
              <a:bodyPr/>
              <a:lstStyle/>
              <a:p>
                <a:endParaRPr lang="en-US"/>
              </a:p>
            </p:txBody>
          </p:sp>
          <p:sp>
            <p:nvSpPr>
              <p:cNvPr id="144443" name="Oval 59"/>
              <p:cNvSpPr>
                <a:spLocks noChangeArrowheads="1"/>
              </p:cNvSpPr>
              <p:nvPr/>
            </p:nvSpPr>
            <p:spPr bwMode="auto">
              <a:xfrm>
                <a:off x="1318" y="1847"/>
                <a:ext cx="69" cy="69"/>
              </a:xfrm>
              <a:prstGeom prst="ellipse">
                <a:avLst/>
              </a:prstGeom>
              <a:solidFill>
                <a:srgbClr val="000000"/>
              </a:solidFill>
              <a:ln w="12700">
                <a:solidFill>
                  <a:srgbClr val="FFFFFF"/>
                </a:solidFill>
                <a:round/>
                <a:headEnd/>
                <a:tailEnd/>
              </a:ln>
            </p:spPr>
            <p:txBody>
              <a:bodyPr/>
              <a:lstStyle/>
              <a:p>
                <a:endParaRPr lang="en-US"/>
              </a:p>
            </p:txBody>
          </p:sp>
          <p:sp>
            <p:nvSpPr>
              <p:cNvPr id="144444" name="Oval 60"/>
              <p:cNvSpPr>
                <a:spLocks noChangeArrowheads="1"/>
              </p:cNvSpPr>
              <p:nvPr/>
            </p:nvSpPr>
            <p:spPr bwMode="auto">
              <a:xfrm>
                <a:off x="1520" y="1823"/>
                <a:ext cx="69" cy="69"/>
              </a:xfrm>
              <a:prstGeom prst="ellipse">
                <a:avLst/>
              </a:prstGeom>
              <a:solidFill>
                <a:srgbClr val="000000"/>
              </a:solidFill>
              <a:ln w="12700">
                <a:solidFill>
                  <a:srgbClr val="FFFFFF"/>
                </a:solidFill>
                <a:round/>
                <a:headEnd/>
                <a:tailEnd/>
              </a:ln>
            </p:spPr>
            <p:txBody>
              <a:bodyPr/>
              <a:lstStyle/>
              <a:p>
                <a:endParaRPr lang="en-US"/>
              </a:p>
            </p:txBody>
          </p:sp>
          <p:sp>
            <p:nvSpPr>
              <p:cNvPr id="144445" name="Oval 61"/>
              <p:cNvSpPr>
                <a:spLocks noChangeArrowheads="1"/>
              </p:cNvSpPr>
              <p:nvPr/>
            </p:nvSpPr>
            <p:spPr bwMode="auto">
              <a:xfrm>
                <a:off x="1723" y="1798"/>
                <a:ext cx="69" cy="69"/>
              </a:xfrm>
              <a:prstGeom prst="ellipse">
                <a:avLst/>
              </a:prstGeom>
              <a:solidFill>
                <a:srgbClr val="000000"/>
              </a:solidFill>
              <a:ln w="12700">
                <a:solidFill>
                  <a:srgbClr val="FFFFFF"/>
                </a:solidFill>
                <a:round/>
                <a:headEnd/>
                <a:tailEnd/>
              </a:ln>
            </p:spPr>
            <p:txBody>
              <a:bodyPr/>
              <a:lstStyle/>
              <a:p>
                <a:endParaRPr lang="en-US"/>
              </a:p>
            </p:txBody>
          </p:sp>
          <p:sp>
            <p:nvSpPr>
              <p:cNvPr id="144446" name="Oval 62"/>
              <p:cNvSpPr>
                <a:spLocks noChangeArrowheads="1"/>
              </p:cNvSpPr>
              <p:nvPr/>
            </p:nvSpPr>
            <p:spPr bwMode="auto">
              <a:xfrm>
                <a:off x="1925" y="1774"/>
                <a:ext cx="69" cy="69"/>
              </a:xfrm>
              <a:prstGeom prst="ellipse">
                <a:avLst/>
              </a:prstGeom>
              <a:solidFill>
                <a:srgbClr val="000000"/>
              </a:solidFill>
              <a:ln w="12700">
                <a:solidFill>
                  <a:srgbClr val="FFFFFF"/>
                </a:solidFill>
                <a:round/>
                <a:headEnd/>
                <a:tailEnd/>
              </a:ln>
            </p:spPr>
            <p:txBody>
              <a:bodyPr/>
              <a:lstStyle/>
              <a:p>
                <a:endParaRPr lang="en-US"/>
              </a:p>
            </p:txBody>
          </p:sp>
          <p:sp>
            <p:nvSpPr>
              <p:cNvPr id="144447" name="Oval 63"/>
              <p:cNvSpPr>
                <a:spLocks noChangeArrowheads="1"/>
              </p:cNvSpPr>
              <p:nvPr/>
            </p:nvSpPr>
            <p:spPr bwMode="auto">
              <a:xfrm>
                <a:off x="2128" y="1758"/>
                <a:ext cx="69" cy="69"/>
              </a:xfrm>
              <a:prstGeom prst="ellipse">
                <a:avLst/>
              </a:prstGeom>
              <a:solidFill>
                <a:srgbClr val="000000"/>
              </a:solidFill>
              <a:ln w="12700">
                <a:solidFill>
                  <a:srgbClr val="FFFFFF"/>
                </a:solidFill>
                <a:round/>
                <a:headEnd/>
                <a:tailEnd/>
              </a:ln>
            </p:spPr>
            <p:txBody>
              <a:bodyPr/>
              <a:lstStyle/>
              <a:p>
                <a:endParaRPr lang="en-US"/>
              </a:p>
            </p:txBody>
          </p:sp>
          <p:sp>
            <p:nvSpPr>
              <p:cNvPr id="144448" name="Oval 64"/>
              <p:cNvSpPr>
                <a:spLocks noChangeArrowheads="1"/>
              </p:cNvSpPr>
              <p:nvPr/>
            </p:nvSpPr>
            <p:spPr bwMode="auto">
              <a:xfrm>
                <a:off x="2339" y="1750"/>
                <a:ext cx="69" cy="69"/>
              </a:xfrm>
              <a:prstGeom prst="ellipse">
                <a:avLst/>
              </a:prstGeom>
              <a:solidFill>
                <a:srgbClr val="000000"/>
              </a:solidFill>
              <a:ln w="12700">
                <a:solidFill>
                  <a:srgbClr val="FFFFFF"/>
                </a:solidFill>
                <a:round/>
                <a:headEnd/>
                <a:tailEnd/>
              </a:ln>
            </p:spPr>
            <p:txBody>
              <a:bodyPr/>
              <a:lstStyle/>
              <a:p>
                <a:endParaRPr lang="en-US"/>
              </a:p>
            </p:txBody>
          </p:sp>
          <p:sp>
            <p:nvSpPr>
              <p:cNvPr id="144449" name="Oval 65"/>
              <p:cNvSpPr>
                <a:spLocks noChangeArrowheads="1"/>
              </p:cNvSpPr>
              <p:nvPr/>
            </p:nvSpPr>
            <p:spPr bwMode="auto">
              <a:xfrm>
                <a:off x="2541"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0" name="Oval 66"/>
              <p:cNvSpPr>
                <a:spLocks noChangeArrowheads="1"/>
              </p:cNvSpPr>
              <p:nvPr/>
            </p:nvSpPr>
            <p:spPr bwMode="auto">
              <a:xfrm>
                <a:off x="2744"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1" name="Oval 67"/>
              <p:cNvSpPr>
                <a:spLocks noChangeArrowheads="1"/>
              </p:cNvSpPr>
              <p:nvPr/>
            </p:nvSpPr>
            <p:spPr bwMode="auto">
              <a:xfrm>
                <a:off x="2946" y="1734"/>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2" name="Oval 68"/>
              <p:cNvSpPr>
                <a:spLocks noChangeArrowheads="1"/>
              </p:cNvSpPr>
              <p:nvPr/>
            </p:nvSpPr>
            <p:spPr bwMode="auto">
              <a:xfrm>
                <a:off x="3149" y="1734"/>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3" name="Oval 69"/>
              <p:cNvSpPr>
                <a:spLocks noChangeArrowheads="1"/>
              </p:cNvSpPr>
              <p:nvPr/>
            </p:nvSpPr>
            <p:spPr bwMode="auto">
              <a:xfrm>
                <a:off x="3351"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4" name="Oval 70"/>
              <p:cNvSpPr>
                <a:spLocks noChangeArrowheads="1"/>
              </p:cNvSpPr>
              <p:nvPr/>
            </p:nvSpPr>
            <p:spPr bwMode="auto">
              <a:xfrm>
                <a:off x="3562"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5" name="Oval 71"/>
              <p:cNvSpPr>
                <a:spLocks noChangeArrowheads="1"/>
              </p:cNvSpPr>
              <p:nvPr/>
            </p:nvSpPr>
            <p:spPr bwMode="auto">
              <a:xfrm>
                <a:off x="3764"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6" name="Oval 72"/>
              <p:cNvSpPr>
                <a:spLocks noChangeArrowheads="1"/>
              </p:cNvSpPr>
              <p:nvPr/>
            </p:nvSpPr>
            <p:spPr bwMode="auto">
              <a:xfrm>
                <a:off x="3967"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7" name="Oval 73"/>
              <p:cNvSpPr>
                <a:spLocks noChangeArrowheads="1"/>
              </p:cNvSpPr>
              <p:nvPr/>
            </p:nvSpPr>
            <p:spPr bwMode="auto">
              <a:xfrm>
                <a:off x="4169"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8" name="Oval 74"/>
              <p:cNvSpPr>
                <a:spLocks noChangeArrowheads="1"/>
              </p:cNvSpPr>
              <p:nvPr/>
            </p:nvSpPr>
            <p:spPr bwMode="auto">
              <a:xfrm>
                <a:off x="4372"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9" name="Oval 75"/>
              <p:cNvSpPr>
                <a:spLocks noChangeArrowheads="1"/>
              </p:cNvSpPr>
              <p:nvPr/>
            </p:nvSpPr>
            <p:spPr bwMode="auto">
              <a:xfrm>
                <a:off x="4574" y="1742"/>
                <a:ext cx="69" cy="69"/>
              </a:xfrm>
              <a:prstGeom prst="ellipse">
                <a:avLst/>
              </a:prstGeom>
              <a:solidFill>
                <a:srgbClr val="000000"/>
              </a:solidFill>
              <a:ln w="12700">
                <a:solidFill>
                  <a:srgbClr val="FFFFFF"/>
                </a:solidFill>
                <a:round/>
                <a:headEnd/>
                <a:tailEnd/>
              </a:ln>
            </p:spPr>
            <p:txBody>
              <a:bodyPr/>
              <a:lstStyle/>
              <a:p>
                <a:endParaRPr lang="en-US"/>
              </a:p>
            </p:txBody>
          </p:sp>
        </p:grpSp>
        <p:sp>
          <p:nvSpPr>
            <p:cNvPr id="144460" name="Freeform 76"/>
            <p:cNvSpPr>
              <a:spLocks/>
            </p:cNvSpPr>
            <p:nvPr/>
          </p:nvSpPr>
          <p:spPr bwMode="auto">
            <a:xfrm>
              <a:off x="938" y="1944"/>
              <a:ext cx="3074" cy="446"/>
            </a:xfrm>
            <a:custGeom>
              <a:avLst/>
              <a:gdLst>
                <a:gd name="T0" fmla="*/ 0 w 427"/>
                <a:gd name="T1" fmla="*/ 55 h 55"/>
                <a:gd name="T2" fmla="*/ 25 w 427"/>
                <a:gd name="T3" fmla="*/ 50 h 55"/>
                <a:gd name="T4" fmla="*/ 50 w 427"/>
                <a:gd name="T5" fmla="*/ 46 h 55"/>
                <a:gd name="T6" fmla="*/ 75 w 427"/>
                <a:gd name="T7" fmla="*/ 42 h 55"/>
                <a:gd name="T8" fmla="*/ 100 w 427"/>
                <a:gd name="T9" fmla="*/ 39 h 55"/>
                <a:gd name="T10" fmla="*/ 125 w 427"/>
                <a:gd name="T11" fmla="*/ 36 h 55"/>
                <a:gd name="T12" fmla="*/ 151 w 427"/>
                <a:gd name="T13" fmla="*/ 34 h 55"/>
                <a:gd name="T14" fmla="*/ 176 w 427"/>
                <a:gd name="T15" fmla="*/ 31 h 55"/>
                <a:gd name="T16" fmla="*/ 201 w 427"/>
                <a:gd name="T17" fmla="*/ 28 h 55"/>
                <a:gd name="T18" fmla="*/ 226 w 427"/>
                <a:gd name="T19" fmla="*/ 25 h 55"/>
                <a:gd name="T20" fmla="*/ 251 w 427"/>
                <a:gd name="T21" fmla="*/ 21 h 55"/>
                <a:gd name="T22" fmla="*/ 276 w 427"/>
                <a:gd name="T23" fmla="*/ 18 h 55"/>
                <a:gd name="T24" fmla="*/ 302 w 427"/>
                <a:gd name="T25" fmla="*/ 14 h 55"/>
                <a:gd name="T26" fmla="*/ 327 w 427"/>
                <a:gd name="T27" fmla="*/ 11 h 55"/>
                <a:gd name="T28" fmla="*/ 352 w 427"/>
                <a:gd name="T29" fmla="*/ 8 h 55"/>
                <a:gd name="T30" fmla="*/ 377 w 427"/>
                <a:gd name="T31" fmla="*/ 5 h 55"/>
                <a:gd name="T32" fmla="*/ 402 w 427"/>
                <a:gd name="T33" fmla="*/ 2 h 55"/>
                <a:gd name="T34" fmla="*/ 427 w 427"/>
                <a:gd name="T3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55">
                  <a:moveTo>
                    <a:pt x="0" y="55"/>
                  </a:moveTo>
                  <a:lnTo>
                    <a:pt x="25" y="50"/>
                  </a:lnTo>
                  <a:lnTo>
                    <a:pt x="50" y="46"/>
                  </a:lnTo>
                  <a:lnTo>
                    <a:pt x="75" y="42"/>
                  </a:lnTo>
                  <a:lnTo>
                    <a:pt x="100" y="39"/>
                  </a:lnTo>
                  <a:lnTo>
                    <a:pt x="125" y="36"/>
                  </a:lnTo>
                  <a:lnTo>
                    <a:pt x="151" y="34"/>
                  </a:lnTo>
                  <a:lnTo>
                    <a:pt x="176" y="31"/>
                  </a:lnTo>
                  <a:lnTo>
                    <a:pt x="201" y="28"/>
                  </a:lnTo>
                  <a:lnTo>
                    <a:pt x="226" y="25"/>
                  </a:lnTo>
                  <a:lnTo>
                    <a:pt x="251" y="21"/>
                  </a:lnTo>
                  <a:lnTo>
                    <a:pt x="276" y="18"/>
                  </a:lnTo>
                  <a:lnTo>
                    <a:pt x="302" y="14"/>
                  </a:lnTo>
                  <a:lnTo>
                    <a:pt x="327" y="11"/>
                  </a:lnTo>
                  <a:lnTo>
                    <a:pt x="352" y="8"/>
                  </a:lnTo>
                  <a:lnTo>
                    <a:pt x="377" y="5"/>
                  </a:lnTo>
                  <a:lnTo>
                    <a:pt x="402" y="2"/>
                  </a:lnTo>
                  <a:lnTo>
                    <a:pt x="427" y="0"/>
                  </a:lnTo>
                </a:path>
              </a:pathLst>
            </a:custGeom>
            <a:noFill/>
            <a:ln w="19050" cap="flat"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461" name="Freeform 77"/>
            <p:cNvSpPr>
              <a:spLocks/>
            </p:cNvSpPr>
            <p:nvPr/>
          </p:nvSpPr>
          <p:spPr bwMode="auto">
            <a:xfrm>
              <a:off x="909" y="2357"/>
              <a:ext cx="51"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2" name="Freeform 78"/>
            <p:cNvSpPr>
              <a:spLocks/>
            </p:cNvSpPr>
            <p:nvPr/>
          </p:nvSpPr>
          <p:spPr bwMode="auto">
            <a:xfrm>
              <a:off x="1089" y="2317"/>
              <a:ext cx="52"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3" name="Freeform 79"/>
            <p:cNvSpPr>
              <a:spLocks/>
            </p:cNvSpPr>
            <p:nvPr/>
          </p:nvSpPr>
          <p:spPr bwMode="auto">
            <a:xfrm>
              <a:off x="1269" y="2284"/>
              <a:ext cx="51"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4" name="Freeform 80"/>
            <p:cNvSpPr>
              <a:spLocks/>
            </p:cNvSpPr>
            <p:nvPr/>
          </p:nvSpPr>
          <p:spPr bwMode="auto">
            <a:xfrm>
              <a:off x="1449" y="2252"/>
              <a:ext cx="52"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5" name="Freeform 81"/>
            <p:cNvSpPr>
              <a:spLocks/>
            </p:cNvSpPr>
            <p:nvPr/>
          </p:nvSpPr>
          <p:spPr bwMode="auto">
            <a:xfrm>
              <a:off x="1629" y="2228"/>
              <a:ext cx="51"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6" name="Freeform 82"/>
            <p:cNvSpPr>
              <a:spLocks/>
            </p:cNvSpPr>
            <p:nvPr/>
          </p:nvSpPr>
          <p:spPr bwMode="auto">
            <a:xfrm>
              <a:off x="1809" y="2203"/>
              <a:ext cx="52"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7" name="Freeform 83"/>
            <p:cNvSpPr>
              <a:spLocks/>
            </p:cNvSpPr>
            <p:nvPr/>
          </p:nvSpPr>
          <p:spPr bwMode="auto">
            <a:xfrm>
              <a:off x="1997" y="2187"/>
              <a:ext cx="51"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8" name="Freeform 84"/>
            <p:cNvSpPr>
              <a:spLocks/>
            </p:cNvSpPr>
            <p:nvPr/>
          </p:nvSpPr>
          <p:spPr bwMode="auto">
            <a:xfrm>
              <a:off x="2176" y="2163"/>
              <a:ext cx="52"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9" name="Freeform 85"/>
            <p:cNvSpPr>
              <a:spLocks/>
            </p:cNvSpPr>
            <p:nvPr/>
          </p:nvSpPr>
          <p:spPr bwMode="auto">
            <a:xfrm>
              <a:off x="2357" y="2139"/>
              <a:ext cx="51" cy="58"/>
            </a:xfrm>
            <a:custGeom>
              <a:avLst/>
              <a:gdLst>
                <a:gd name="T0" fmla="*/ 32 w 64"/>
                <a:gd name="T1" fmla="*/ 0 h 64"/>
                <a:gd name="T2" fmla="*/ 64 w 64"/>
                <a:gd name="T3" fmla="*/ 64 h 64"/>
                <a:gd name="T4" fmla="*/ 0 w 64"/>
                <a:gd name="T5" fmla="*/ 64 h 64"/>
                <a:gd name="T6" fmla="*/ 32 w 64"/>
                <a:gd name="T7" fmla="*/ 0 h 64"/>
              </a:gdLst>
              <a:ahLst/>
              <a:cxnLst>
                <a:cxn ang="0">
                  <a:pos x="T0" y="T1"/>
                </a:cxn>
                <a:cxn ang="0">
                  <a:pos x="T2" y="T3"/>
                </a:cxn>
                <a:cxn ang="0">
                  <a:pos x="T4" y="T5"/>
                </a:cxn>
                <a:cxn ang="0">
                  <a:pos x="T6" y="T7"/>
                </a:cxn>
              </a:cxnLst>
              <a:rect l="0" t="0" r="r" b="b"/>
              <a:pathLst>
                <a:path w="64" h="64">
                  <a:moveTo>
                    <a:pt x="32" y="0"/>
                  </a:moveTo>
                  <a:lnTo>
                    <a:pt x="64" y="64"/>
                  </a:lnTo>
                  <a:lnTo>
                    <a:pt x="0" y="64"/>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0" name="Freeform 86"/>
            <p:cNvSpPr>
              <a:spLocks/>
            </p:cNvSpPr>
            <p:nvPr/>
          </p:nvSpPr>
          <p:spPr bwMode="auto">
            <a:xfrm>
              <a:off x="2536" y="2114"/>
              <a:ext cx="52"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1" name="Freeform 87"/>
            <p:cNvSpPr>
              <a:spLocks/>
            </p:cNvSpPr>
            <p:nvPr/>
          </p:nvSpPr>
          <p:spPr bwMode="auto">
            <a:xfrm>
              <a:off x="2717" y="2082"/>
              <a:ext cx="51"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2" name="Freeform 88"/>
            <p:cNvSpPr>
              <a:spLocks/>
            </p:cNvSpPr>
            <p:nvPr/>
          </p:nvSpPr>
          <p:spPr bwMode="auto">
            <a:xfrm>
              <a:off x="2896" y="2058"/>
              <a:ext cx="52" cy="58"/>
            </a:xfrm>
            <a:custGeom>
              <a:avLst/>
              <a:gdLst>
                <a:gd name="T0" fmla="*/ 32 w 65"/>
                <a:gd name="T1" fmla="*/ 0 h 64"/>
                <a:gd name="T2" fmla="*/ 65 w 65"/>
                <a:gd name="T3" fmla="*/ 64 h 64"/>
                <a:gd name="T4" fmla="*/ 0 w 65"/>
                <a:gd name="T5" fmla="*/ 64 h 64"/>
                <a:gd name="T6" fmla="*/ 32 w 65"/>
                <a:gd name="T7" fmla="*/ 0 h 64"/>
              </a:gdLst>
              <a:ahLst/>
              <a:cxnLst>
                <a:cxn ang="0">
                  <a:pos x="T0" y="T1"/>
                </a:cxn>
                <a:cxn ang="0">
                  <a:pos x="T2" y="T3"/>
                </a:cxn>
                <a:cxn ang="0">
                  <a:pos x="T4" y="T5"/>
                </a:cxn>
                <a:cxn ang="0">
                  <a:pos x="T6" y="T7"/>
                </a:cxn>
              </a:cxnLst>
              <a:rect l="0" t="0" r="r" b="b"/>
              <a:pathLst>
                <a:path w="65" h="64">
                  <a:moveTo>
                    <a:pt x="32" y="0"/>
                  </a:moveTo>
                  <a:lnTo>
                    <a:pt x="65" y="64"/>
                  </a:lnTo>
                  <a:lnTo>
                    <a:pt x="0" y="64"/>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3" name="Freeform 89"/>
            <p:cNvSpPr>
              <a:spLocks/>
            </p:cNvSpPr>
            <p:nvPr/>
          </p:nvSpPr>
          <p:spPr bwMode="auto">
            <a:xfrm>
              <a:off x="3084" y="2025"/>
              <a:ext cx="51"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4" name="Freeform 90"/>
            <p:cNvSpPr>
              <a:spLocks/>
            </p:cNvSpPr>
            <p:nvPr/>
          </p:nvSpPr>
          <p:spPr bwMode="auto">
            <a:xfrm>
              <a:off x="3263" y="2001"/>
              <a:ext cx="52"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5" name="Freeform 91"/>
            <p:cNvSpPr>
              <a:spLocks/>
            </p:cNvSpPr>
            <p:nvPr/>
          </p:nvSpPr>
          <p:spPr bwMode="auto">
            <a:xfrm>
              <a:off x="3444" y="1977"/>
              <a:ext cx="51" cy="58"/>
            </a:xfrm>
            <a:custGeom>
              <a:avLst/>
              <a:gdLst>
                <a:gd name="T0" fmla="*/ 32 w 64"/>
                <a:gd name="T1" fmla="*/ 0 h 64"/>
                <a:gd name="T2" fmla="*/ 64 w 64"/>
                <a:gd name="T3" fmla="*/ 64 h 64"/>
                <a:gd name="T4" fmla="*/ 0 w 64"/>
                <a:gd name="T5" fmla="*/ 64 h 64"/>
                <a:gd name="T6" fmla="*/ 32 w 64"/>
                <a:gd name="T7" fmla="*/ 0 h 64"/>
              </a:gdLst>
              <a:ahLst/>
              <a:cxnLst>
                <a:cxn ang="0">
                  <a:pos x="T0" y="T1"/>
                </a:cxn>
                <a:cxn ang="0">
                  <a:pos x="T2" y="T3"/>
                </a:cxn>
                <a:cxn ang="0">
                  <a:pos x="T4" y="T5"/>
                </a:cxn>
                <a:cxn ang="0">
                  <a:pos x="T6" y="T7"/>
                </a:cxn>
              </a:cxnLst>
              <a:rect l="0" t="0" r="r" b="b"/>
              <a:pathLst>
                <a:path w="64" h="64">
                  <a:moveTo>
                    <a:pt x="32" y="0"/>
                  </a:moveTo>
                  <a:lnTo>
                    <a:pt x="64" y="64"/>
                  </a:lnTo>
                  <a:lnTo>
                    <a:pt x="0" y="64"/>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6" name="Freeform 92"/>
            <p:cNvSpPr>
              <a:spLocks/>
            </p:cNvSpPr>
            <p:nvPr/>
          </p:nvSpPr>
          <p:spPr bwMode="auto">
            <a:xfrm>
              <a:off x="3623" y="1952"/>
              <a:ext cx="52"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7" name="Freeform 93"/>
            <p:cNvSpPr>
              <a:spLocks/>
            </p:cNvSpPr>
            <p:nvPr/>
          </p:nvSpPr>
          <p:spPr bwMode="auto">
            <a:xfrm>
              <a:off x="3804" y="1928"/>
              <a:ext cx="51"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8" name="Freeform 94"/>
            <p:cNvSpPr>
              <a:spLocks/>
            </p:cNvSpPr>
            <p:nvPr/>
          </p:nvSpPr>
          <p:spPr bwMode="auto">
            <a:xfrm>
              <a:off x="3983" y="1912"/>
              <a:ext cx="52"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9" name="Freeform 95"/>
            <p:cNvSpPr>
              <a:spLocks/>
            </p:cNvSpPr>
            <p:nvPr/>
          </p:nvSpPr>
          <p:spPr bwMode="auto">
            <a:xfrm>
              <a:off x="938" y="2276"/>
              <a:ext cx="3074" cy="341"/>
            </a:xfrm>
            <a:custGeom>
              <a:avLst/>
              <a:gdLst>
                <a:gd name="T0" fmla="*/ 0 w 427"/>
                <a:gd name="T1" fmla="*/ 42 h 42"/>
                <a:gd name="T2" fmla="*/ 25 w 427"/>
                <a:gd name="T3" fmla="*/ 38 h 42"/>
                <a:gd name="T4" fmla="*/ 50 w 427"/>
                <a:gd name="T5" fmla="*/ 36 h 42"/>
                <a:gd name="T6" fmla="*/ 75 w 427"/>
                <a:gd name="T7" fmla="*/ 32 h 42"/>
                <a:gd name="T8" fmla="*/ 100 w 427"/>
                <a:gd name="T9" fmla="*/ 29 h 42"/>
                <a:gd name="T10" fmla="*/ 125 w 427"/>
                <a:gd name="T11" fmla="*/ 26 h 42"/>
                <a:gd name="T12" fmla="*/ 151 w 427"/>
                <a:gd name="T13" fmla="*/ 22 h 42"/>
                <a:gd name="T14" fmla="*/ 176 w 427"/>
                <a:gd name="T15" fmla="*/ 18 h 42"/>
                <a:gd name="T16" fmla="*/ 201 w 427"/>
                <a:gd name="T17" fmla="*/ 15 h 42"/>
                <a:gd name="T18" fmla="*/ 226 w 427"/>
                <a:gd name="T19" fmla="*/ 12 h 42"/>
                <a:gd name="T20" fmla="*/ 251 w 427"/>
                <a:gd name="T21" fmla="*/ 10 h 42"/>
                <a:gd name="T22" fmla="*/ 276 w 427"/>
                <a:gd name="T23" fmla="*/ 8 h 42"/>
                <a:gd name="T24" fmla="*/ 302 w 427"/>
                <a:gd name="T25" fmla="*/ 7 h 42"/>
                <a:gd name="T26" fmla="*/ 327 w 427"/>
                <a:gd name="T27" fmla="*/ 6 h 42"/>
                <a:gd name="T28" fmla="*/ 352 w 427"/>
                <a:gd name="T29" fmla="*/ 4 h 42"/>
                <a:gd name="T30" fmla="*/ 377 w 427"/>
                <a:gd name="T31" fmla="*/ 3 h 42"/>
                <a:gd name="T32" fmla="*/ 402 w 427"/>
                <a:gd name="T33" fmla="*/ 2 h 42"/>
                <a:gd name="T34" fmla="*/ 427 w 427"/>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42">
                  <a:moveTo>
                    <a:pt x="0" y="42"/>
                  </a:moveTo>
                  <a:lnTo>
                    <a:pt x="25" y="38"/>
                  </a:lnTo>
                  <a:lnTo>
                    <a:pt x="50" y="36"/>
                  </a:lnTo>
                  <a:lnTo>
                    <a:pt x="75" y="32"/>
                  </a:lnTo>
                  <a:lnTo>
                    <a:pt x="100" y="29"/>
                  </a:lnTo>
                  <a:lnTo>
                    <a:pt x="125" y="26"/>
                  </a:lnTo>
                  <a:lnTo>
                    <a:pt x="151" y="22"/>
                  </a:lnTo>
                  <a:lnTo>
                    <a:pt x="176" y="18"/>
                  </a:lnTo>
                  <a:lnTo>
                    <a:pt x="201" y="15"/>
                  </a:lnTo>
                  <a:lnTo>
                    <a:pt x="226" y="12"/>
                  </a:lnTo>
                  <a:lnTo>
                    <a:pt x="251" y="10"/>
                  </a:lnTo>
                  <a:lnTo>
                    <a:pt x="276" y="8"/>
                  </a:lnTo>
                  <a:lnTo>
                    <a:pt x="302" y="7"/>
                  </a:lnTo>
                  <a:lnTo>
                    <a:pt x="327" y="6"/>
                  </a:lnTo>
                  <a:lnTo>
                    <a:pt x="352" y="4"/>
                  </a:lnTo>
                  <a:lnTo>
                    <a:pt x="377" y="3"/>
                  </a:lnTo>
                  <a:lnTo>
                    <a:pt x="402" y="2"/>
                  </a:lnTo>
                  <a:lnTo>
                    <a:pt x="427" y="0"/>
                  </a:lnTo>
                </a:path>
              </a:pathLst>
            </a:custGeom>
            <a:noFill/>
            <a:ln w="19050" cap="flat"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44480" name="Group 96"/>
            <p:cNvGrpSpPr>
              <a:grpSpLocks/>
            </p:cNvGrpSpPr>
            <p:nvPr/>
          </p:nvGrpSpPr>
          <p:grpSpPr bwMode="auto">
            <a:xfrm>
              <a:off x="909" y="2244"/>
              <a:ext cx="3126" cy="398"/>
              <a:chOff x="1115" y="2244"/>
              <a:chExt cx="3517" cy="398"/>
            </a:xfrm>
          </p:grpSpPr>
          <p:sp>
            <p:nvSpPr>
              <p:cNvPr id="144481" name="Freeform 97"/>
              <p:cNvSpPr>
                <a:spLocks/>
              </p:cNvSpPr>
              <p:nvPr/>
            </p:nvSpPr>
            <p:spPr bwMode="auto">
              <a:xfrm>
                <a:off x="1115" y="2584"/>
                <a:ext cx="58"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2" name="Freeform 98"/>
              <p:cNvSpPr>
                <a:spLocks/>
              </p:cNvSpPr>
              <p:nvPr/>
            </p:nvSpPr>
            <p:spPr bwMode="auto">
              <a:xfrm>
                <a:off x="1318" y="2552"/>
                <a:ext cx="58"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3" name="Freeform 99"/>
              <p:cNvSpPr>
                <a:spLocks/>
              </p:cNvSpPr>
              <p:nvPr/>
            </p:nvSpPr>
            <p:spPr bwMode="auto">
              <a:xfrm>
                <a:off x="1520" y="2536"/>
                <a:ext cx="58" cy="58"/>
              </a:xfrm>
              <a:custGeom>
                <a:avLst/>
                <a:gdLst>
                  <a:gd name="T0" fmla="*/ 33 w 65"/>
                  <a:gd name="T1" fmla="*/ 0 h 64"/>
                  <a:gd name="T2" fmla="*/ 65 w 65"/>
                  <a:gd name="T3" fmla="*/ 64 h 64"/>
                  <a:gd name="T4" fmla="*/ 0 w 65"/>
                  <a:gd name="T5" fmla="*/ 64 h 64"/>
                  <a:gd name="T6" fmla="*/ 33 w 65"/>
                  <a:gd name="T7" fmla="*/ 0 h 64"/>
                </a:gdLst>
                <a:ahLst/>
                <a:cxnLst>
                  <a:cxn ang="0">
                    <a:pos x="T0" y="T1"/>
                  </a:cxn>
                  <a:cxn ang="0">
                    <a:pos x="T2" y="T3"/>
                  </a:cxn>
                  <a:cxn ang="0">
                    <a:pos x="T4" y="T5"/>
                  </a:cxn>
                  <a:cxn ang="0">
                    <a:pos x="T6" y="T7"/>
                  </a:cxn>
                </a:cxnLst>
                <a:rect l="0" t="0" r="r" b="b"/>
                <a:pathLst>
                  <a:path w="65" h="64">
                    <a:moveTo>
                      <a:pt x="33" y="0"/>
                    </a:moveTo>
                    <a:lnTo>
                      <a:pt x="65" y="64"/>
                    </a:lnTo>
                    <a:lnTo>
                      <a:pt x="0" y="64"/>
                    </a:lnTo>
                    <a:lnTo>
                      <a:pt x="33"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4" name="Freeform 100"/>
              <p:cNvSpPr>
                <a:spLocks/>
              </p:cNvSpPr>
              <p:nvPr/>
            </p:nvSpPr>
            <p:spPr bwMode="auto">
              <a:xfrm>
                <a:off x="1723" y="2503"/>
                <a:ext cx="58"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5" name="Freeform 101"/>
              <p:cNvSpPr>
                <a:spLocks/>
              </p:cNvSpPr>
              <p:nvPr/>
            </p:nvSpPr>
            <p:spPr bwMode="auto">
              <a:xfrm>
                <a:off x="1925" y="2479"/>
                <a:ext cx="58"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6" name="Freeform 102"/>
              <p:cNvSpPr>
                <a:spLocks/>
              </p:cNvSpPr>
              <p:nvPr/>
            </p:nvSpPr>
            <p:spPr bwMode="auto">
              <a:xfrm>
                <a:off x="2128" y="2455"/>
                <a:ext cx="58" cy="58"/>
              </a:xfrm>
              <a:custGeom>
                <a:avLst/>
                <a:gdLst>
                  <a:gd name="T0" fmla="*/ 32 w 65"/>
                  <a:gd name="T1" fmla="*/ 0 h 64"/>
                  <a:gd name="T2" fmla="*/ 65 w 65"/>
                  <a:gd name="T3" fmla="*/ 64 h 64"/>
                  <a:gd name="T4" fmla="*/ 0 w 65"/>
                  <a:gd name="T5" fmla="*/ 64 h 64"/>
                  <a:gd name="T6" fmla="*/ 32 w 65"/>
                  <a:gd name="T7" fmla="*/ 0 h 64"/>
                </a:gdLst>
                <a:ahLst/>
                <a:cxnLst>
                  <a:cxn ang="0">
                    <a:pos x="T0" y="T1"/>
                  </a:cxn>
                  <a:cxn ang="0">
                    <a:pos x="T2" y="T3"/>
                  </a:cxn>
                  <a:cxn ang="0">
                    <a:pos x="T4" y="T5"/>
                  </a:cxn>
                  <a:cxn ang="0">
                    <a:pos x="T6" y="T7"/>
                  </a:cxn>
                </a:cxnLst>
                <a:rect l="0" t="0" r="r" b="b"/>
                <a:pathLst>
                  <a:path w="65" h="64">
                    <a:moveTo>
                      <a:pt x="32" y="0"/>
                    </a:moveTo>
                    <a:lnTo>
                      <a:pt x="65" y="64"/>
                    </a:lnTo>
                    <a:lnTo>
                      <a:pt x="0" y="64"/>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7" name="Freeform 103"/>
              <p:cNvSpPr>
                <a:spLocks/>
              </p:cNvSpPr>
              <p:nvPr/>
            </p:nvSpPr>
            <p:spPr bwMode="auto">
              <a:xfrm>
                <a:off x="2339" y="2422"/>
                <a:ext cx="58"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8" name="Freeform 104"/>
              <p:cNvSpPr>
                <a:spLocks/>
              </p:cNvSpPr>
              <p:nvPr/>
            </p:nvSpPr>
            <p:spPr bwMode="auto">
              <a:xfrm>
                <a:off x="2541" y="2390"/>
                <a:ext cx="58"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9" name="Freeform 105"/>
              <p:cNvSpPr>
                <a:spLocks/>
              </p:cNvSpPr>
              <p:nvPr/>
            </p:nvSpPr>
            <p:spPr bwMode="auto">
              <a:xfrm>
                <a:off x="2744" y="2365"/>
                <a:ext cx="58"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0" name="Freeform 106"/>
              <p:cNvSpPr>
                <a:spLocks/>
              </p:cNvSpPr>
              <p:nvPr/>
            </p:nvSpPr>
            <p:spPr bwMode="auto">
              <a:xfrm>
                <a:off x="2946" y="2341"/>
                <a:ext cx="58"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1" name="Freeform 107"/>
              <p:cNvSpPr>
                <a:spLocks/>
              </p:cNvSpPr>
              <p:nvPr/>
            </p:nvSpPr>
            <p:spPr bwMode="auto">
              <a:xfrm>
                <a:off x="3149" y="2325"/>
                <a:ext cx="58"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2" name="Freeform 108"/>
              <p:cNvSpPr>
                <a:spLocks/>
              </p:cNvSpPr>
              <p:nvPr/>
            </p:nvSpPr>
            <p:spPr bwMode="auto">
              <a:xfrm>
                <a:off x="3351" y="2309"/>
                <a:ext cx="58"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3" name="Freeform 109"/>
              <p:cNvSpPr>
                <a:spLocks/>
              </p:cNvSpPr>
              <p:nvPr/>
            </p:nvSpPr>
            <p:spPr bwMode="auto">
              <a:xfrm>
                <a:off x="3562" y="2301"/>
                <a:ext cx="58" cy="58"/>
              </a:xfrm>
              <a:custGeom>
                <a:avLst/>
                <a:gdLst>
                  <a:gd name="T0" fmla="*/ 32 w 64"/>
                  <a:gd name="T1" fmla="*/ 0 h 64"/>
                  <a:gd name="T2" fmla="*/ 64 w 64"/>
                  <a:gd name="T3" fmla="*/ 64 h 64"/>
                  <a:gd name="T4" fmla="*/ 0 w 64"/>
                  <a:gd name="T5" fmla="*/ 64 h 64"/>
                  <a:gd name="T6" fmla="*/ 32 w 64"/>
                  <a:gd name="T7" fmla="*/ 0 h 64"/>
                </a:gdLst>
                <a:ahLst/>
                <a:cxnLst>
                  <a:cxn ang="0">
                    <a:pos x="T0" y="T1"/>
                  </a:cxn>
                  <a:cxn ang="0">
                    <a:pos x="T2" y="T3"/>
                  </a:cxn>
                  <a:cxn ang="0">
                    <a:pos x="T4" y="T5"/>
                  </a:cxn>
                  <a:cxn ang="0">
                    <a:pos x="T6" y="T7"/>
                  </a:cxn>
                </a:cxnLst>
                <a:rect l="0" t="0" r="r" b="b"/>
                <a:pathLst>
                  <a:path w="64" h="64">
                    <a:moveTo>
                      <a:pt x="32" y="0"/>
                    </a:moveTo>
                    <a:lnTo>
                      <a:pt x="64" y="64"/>
                    </a:lnTo>
                    <a:lnTo>
                      <a:pt x="0" y="64"/>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4" name="Freeform 110"/>
              <p:cNvSpPr>
                <a:spLocks/>
              </p:cNvSpPr>
              <p:nvPr/>
            </p:nvSpPr>
            <p:spPr bwMode="auto">
              <a:xfrm>
                <a:off x="3764" y="2293"/>
                <a:ext cx="58" cy="58"/>
              </a:xfrm>
              <a:custGeom>
                <a:avLst/>
                <a:gdLst>
                  <a:gd name="T0" fmla="*/ 33 w 65"/>
                  <a:gd name="T1" fmla="*/ 0 h 64"/>
                  <a:gd name="T2" fmla="*/ 65 w 65"/>
                  <a:gd name="T3" fmla="*/ 64 h 64"/>
                  <a:gd name="T4" fmla="*/ 0 w 65"/>
                  <a:gd name="T5" fmla="*/ 64 h 64"/>
                  <a:gd name="T6" fmla="*/ 33 w 65"/>
                  <a:gd name="T7" fmla="*/ 0 h 64"/>
                </a:gdLst>
                <a:ahLst/>
                <a:cxnLst>
                  <a:cxn ang="0">
                    <a:pos x="T0" y="T1"/>
                  </a:cxn>
                  <a:cxn ang="0">
                    <a:pos x="T2" y="T3"/>
                  </a:cxn>
                  <a:cxn ang="0">
                    <a:pos x="T4" y="T5"/>
                  </a:cxn>
                  <a:cxn ang="0">
                    <a:pos x="T6" y="T7"/>
                  </a:cxn>
                </a:cxnLst>
                <a:rect l="0" t="0" r="r" b="b"/>
                <a:pathLst>
                  <a:path w="65" h="64">
                    <a:moveTo>
                      <a:pt x="33" y="0"/>
                    </a:moveTo>
                    <a:lnTo>
                      <a:pt x="65" y="64"/>
                    </a:lnTo>
                    <a:lnTo>
                      <a:pt x="0" y="64"/>
                    </a:lnTo>
                    <a:lnTo>
                      <a:pt x="33"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5" name="Freeform 111"/>
              <p:cNvSpPr>
                <a:spLocks/>
              </p:cNvSpPr>
              <p:nvPr/>
            </p:nvSpPr>
            <p:spPr bwMode="auto">
              <a:xfrm>
                <a:off x="3967" y="2276"/>
                <a:ext cx="58"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6" name="Freeform 112"/>
              <p:cNvSpPr>
                <a:spLocks/>
              </p:cNvSpPr>
              <p:nvPr/>
            </p:nvSpPr>
            <p:spPr bwMode="auto">
              <a:xfrm>
                <a:off x="4169" y="2268"/>
                <a:ext cx="58"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7" name="Freeform 113"/>
              <p:cNvSpPr>
                <a:spLocks/>
              </p:cNvSpPr>
              <p:nvPr/>
            </p:nvSpPr>
            <p:spPr bwMode="auto">
              <a:xfrm>
                <a:off x="4372" y="2260"/>
                <a:ext cx="58"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8" name="Freeform 114"/>
              <p:cNvSpPr>
                <a:spLocks/>
              </p:cNvSpPr>
              <p:nvPr/>
            </p:nvSpPr>
            <p:spPr bwMode="auto">
              <a:xfrm>
                <a:off x="4574" y="2244"/>
                <a:ext cx="58"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FFFFFF"/>
              </a:solidFill>
              <a:ln w="12700">
                <a:solidFill>
                  <a:srgbClr val="008000"/>
                </a:solidFill>
                <a:prstDash val="solid"/>
                <a:round/>
                <a:headEnd/>
                <a:tailEnd/>
              </a:ln>
            </p:spPr>
            <p:txBody>
              <a:bodyPr/>
              <a:lstStyle/>
              <a:p>
                <a:endParaRPr lang="en-US"/>
              </a:p>
            </p:txBody>
          </p:sp>
        </p:grpSp>
        <p:grpSp>
          <p:nvGrpSpPr>
            <p:cNvPr id="144499" name="Group 115"/>
            <p:cNvGrpSpPr>
              <a:grpSpLocks/>
            </p:cNvGrpSpPr>
            <p:nvPr/>
          </p:nvGrpSpPr>
          <p:grpSpPr bwMode="auto">
            <a:xfrm>
              <a:off x="909" y="2314"/>
              <a:ext cx="3126" cy="268"/>
              <a:chOff x="1115" y="3466"/>
              <a:chExt cx="3517" cy="268"/>
            </a:xfrm>
          </p:grpSpPr>
          <p:sp>
            <p:nvSpPr>
              <p:cNvPr id="144500" name="Freeform 116"/>
              <p:cNvSpPr>
                <a:spLocks/>
              </p:cNvSpPr>
              <p:nvPr/>
            </p:nvSpPr>
            <p:spPr bwMode="auto">
              <a:xfrm>
                <a:off x="1148" y="3498"/>
                <a:ext cx="3459" cy="211"/>
              </a:xfrm>
              <a:custGeom>
                <a:avLst/>
                <a:gdLst>
                  <a:gd name="T0" fmla="*/ 0 w 427"/>
                  <a:gd name="T1" fmla="*/ 26 h 26"/>
                  <a:gd name="T2" fmla="*/ 25 w 427"/>
                  <a:gd name="T3" fmla="*/ 22 h 26"/>
                  <a:gd name="T4" fmla="*/ 50 w 427"/>
                  <a:gd name="T5" fmla="*/ 19 h 26"/>
                  <a:gd name="T6" fmla="*/ 75 w 427"/>
                  <a:gd name="T7" fmla="*/ 16 h 26"/>
                  <a:gd name="T8" fmla="*/ 100 w 427"/>
                  <a:gd name="T9" fmla="*/ 14 h 26"/>
                  <a:gd name="T10" fmla="*/ 125 w 427"/>
                  <a:gd name="T11" fmla="*/ 12 h 26"/>
                  <a:gd name="T12" fmla="*/ 151 w 427"/>
                  <a:gd name="T13" fmla="*/ 11 h 26"/>
                  <a:gd name="T14" fmla="*/ 176 w 427"/>
                  <a:gd name="T15" fmla="*/ 10 h 26"/>
                  <a:gd name="T16" fmla="*/ 201 w 427"/>
                  <a:gd name="T17" fmla="*/ 10 h 26"/>
                  <a:gd name="T18" fmla="*/ 226 w 427"/>
                  <a:gd name="T19" fmla="*/ 9 h 26"/>
                  <a:gd name="T20" fmla="*/ 251 w 427"/>
                  <a:gd name="T21" fmla="*/ 9 h 26"/>
                  <a:gd name="T22" fmla="*/ 276 w 427"/>
                  <a:gd name="T23" fmla="*/ 8 h 26"/>
                  <a:gd name="T24" fmla="*/ 302 w 427"/>
                  <a:gd name="T25" fmla="*/ 7 h 26"/>
                  <a:gd name="T26" fmla="*/ 327 w 427"/>
                  <a:gd name="T27" fmla="*/ 5 h 26"/>
                  <a:gd name="T28" fmla="*/ 352 w 427"/>
                  <a:gd name="T29" fmla="*/ 4 h 26"/>
                  <a:gd name="T30" fmla="*/ 377 w 427"/>
                  <a:gd name="T31" fmla="*/ 3 h 26"/>
                  <a:gd name="T32" fmla="*/ 402 w 427"/>
                  <a:gd name="T33" fmla="*/ 1 h 26"/>
                  <a:gd name="T34" fmla="*/ 427 w 427"/>
                  <a:gd name="T3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26">
                    <a:moveTo>
                      <a:pt x="0" y="26"/>
                    </a:moveTo>
                    <a:lnTo>
                      <a:pt x="25" y="22"/>
                    </a:lnTo>
                    <a:lnTo>
                      <a:pt x="50" y="19"/>
                    </a:lnTo>
                    <a:lnTo>
                      <a:pt x="75" y="16"/>
                    </a:lnTo>
                    <a:lnTo>
                      <a:pt x="100" y="14"/>
                    </a:lnTo>
                    <a:lnTo>
                      <a:pt x="125" y="12"/>
                    </a:lnTo>
                    <a:lnTo>
                      <a:pt x="151" y="11"/>
                    </a:lnTo>
                    <a:lnTo>
                      <a:pt x="176" y="10"/>
                    </a:lnTo>
                    <a:lnTo>
                      <a:pt x="201" y="10"/>
                    </a:lnTo>
                    <a:lnTo>
                      <a:pt x="226" y="9"/>
                    </a:lnTo>
                    <a:lnTo>
                      <a:pt x="251" y="9"/>
                    </a:lnTo>
                    <a:lnTo>
                      <a:pt x="276" y="8"/>
                    </a:lnTo>
                    <a:lnTo>
                      <a:pt x="302" y="7"/>
                    </a:lnTo>
                    <a:lnTo>
                      <a:pt x="327" y="5"/>
                    </a:lnTo>
                    <a:lnTo>
                      <a:pt x="352" y="4"/>
                    </a:lnTo>
                    <a:lnTo>
                      <a:pt x="377" y="3"/>
                    </a:lnTo>
                    <a:lnTo>
                      <a:pt x="402" y="1"/>
                    </a:lnTo>
                    <a:lnTo>
                      <a:pt x="427" y="0"/>
                    </a:lnTo>
                  </a:path>
                </a:pathLst>
              </a:custGeom>
              <a:noFill/>
              <a:ln w="1905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501" name="Freeform 117"/>
              <p:cNvSpPr>
                <a:spLocks/>
              </p:cNvSpPr>
              <p:nvPr/>
            </p:nvSpPr>
            <p:spPr bwMode="auto">
              <a:xfrm>
                <a:off x="1115" y="3676"/>
                <a:ext cx="58" cy="58"/>
              </a:xfrm>
              <a:custGeom>
                <a:avLst/>
                <a:gdLst>
                  <a:gd name="T0" fmla="*/ 33 w 65"/>
                  <a:gd name="T1" fmla="*/ 0 h 65"/>
                  <a:gd name="T2" fmla="*/ 65 w 65"/>
                  <a:gd name="T3" fmla="*/ 33 h 65"/>
                  <a:gd name="T4" fmla="*/ 33 w 65"/>
                  <a:gd name="T5" fmla="*/ 65 h 65"/>
                  <a:gd name="T6" fmla="*/ 0 w 65"/>
                  <a:gd name="T7" fmla="*/ 33 h 65"/>
                  <a:gd name="T8" fmla="*/ 33 w 65"/>
                  <a:gd name="T9" fmla="*/ 0 h 65"/>
                </a:gdLst>
                <a:ahLst/>
                <a:cxnLst>
                  <a:cxn ang="0">
                    <a:pos x="T0" y="T1"/>
                  </a:cxn>
                  <a:cxn ang="0">
                    <a:pos x="T2" y="T3"/>
                  </a:cxn>
                  <a:cxn ang="0">
                    <a:pos x="T4" y="T5"/>
                  </a:cxn>
                  <a:cxn ang="0">
                    <a:pos x="T6" y="T7"/>
                  </a:cxn>
                  <a:cxn ang="0">
                    <a:pos x="T8" y="T9"/>
                  </a:cxn>
                </a:cxnLst>
                <a:rect l="0" t="0" r="r" b="b"/>
                <a:pathLst>
                  <a:path w="65" h="65">
                    <a:moveTo>
                      <a:pt x="33" y="0"/>
                    </a:moveTo>
                    <a:lnTo>
                      <a:pt x="65" y="33"/>
                    </a:lnTo>
                    <a:lnTo>
                      <a:pt x="33" y="65"/>
                    </a:lnTo>
                    <a:lnTo>
                      <a:pt x="0" y="33"/>
                    </a:lnTo>
                    <a:lnTo>
                      <a:pt x="33"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2" name="Freeform 118"/>
              <p:cNvSpPr>
                <a:spLocks/>
              </p:cNvSpPr>
              <p:nvPr/>
            </p:nvSpPr>
            <p:spPr bwMode="auto">
              <a:xfrm>
                <a:off x="1318" y="3644"/>
                <a:ext cx="58" cy="58"/>
              </a:xfrm>
              <a:custGeom>
                <a:avLst/>
                <a:gdLst>
                  <a:gd name="T0" fmla="*/ 32 w 65"/>
                  <a:gd name="T1" fmla="*/ 0 h 65"/>
                  <a:gd name="T2" fmla="*/ 65 w 65"/>
                  <a:gd name="T3" fmla="*/ 32 h 65"/>
                  <a:gd name="T4" fmla="*/ 32 w 65"/>
                  <a:gd name="T5" fmla="*/ 65 h 65"/>
                  <a:gd name="T6" fmla="*/ 0 w 65"/>
                  <a:gd name="T7" fmla="*/ 32 h 65"/>
                  <a:gd name="T8" fmla="*/ 32 w 65"/>
                  <a:gd name="T9" fmla="*/ 0 h 65"/>
                </a:gdLst>
                <a:ahLst/>
                <a:cxnLst>
                  <a:cxn ang="0">
                    <a:pos x="T0" y="T1"/>
                  </a:cxn>
                  <a:cxn ang="0">
                    <a:pos x="T2" y="T3"/>
                  </a:cxn>
                  <a:cxn ang="0">
                    <a:pos x="T4" y="T5"/>
                  </a:cxn>
                  <a:cxn ang="0">
                    <a:pos x="T6" y="T7"/>
                  </a:cxn>
                  <a:cxn ang="0">
                    <a:pos x="T8" y="T9"/>
                  </a:cxn>
                </a:cxnLst>
                <a:rect l="0" t="0" r="r" b="b"/>
                <a:pathLst>
                  <a:path w="65" h="65">
                    <a:moveTo>
                      <a:pt x="32" y="0"/>
                    </a:moveTo>
                    <a:lnTo>
                      <a:pt x="65"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3" name="Freeform 119"/>
              <p:cNvSpPr>
                <a:spLocks/>
              </p:cNvSpPr>
              <p:nvPr/>
            </p:nvSpPr>
            <p:spPr bwMode="auto">
              <a:xfrm>
                <a:off x="1520" y="3620"/>
                <a:ext cx="58" cy="58"/>
              </a:xfrm>
              <a:custGeom>
                <a:avLst/>
                <a:gdLst>
                  <a:gd name="T0" fmla="*/ 33 w 65"/>
                  <a:gd name="T1" fmla="*/ 0 h 65"/>
                  <a:gd name="T2" fmla="*/ 65 w 65"/>
                  <a:gd name="T3" fmla="*/ 32 h 65"/>
                  <a:gd name="T4" fmla="*/ 33 w 65"/>
                  <a:gd name="T5" fmla="*/ 65 h 65"/>
                  <a:gd name="T6" fmla="*/ 0 w 65"/>
                  <a:gd name="T7" fmla="*/ 32 h 65"/>
                  <a:gd name="T8" fmla="*/ 33 w 65"/>
                  <a:gd name="T9" fmla="*/ 0 h 65"/>
                </a:gdLst>
                <a:ahLst/>
                <a:cxnLst>
                  <a:cxn ang="0">
                    <a:pos x="T0" y="T1"/>
                  </a:cxn>
                  <a:cxn ang="0">
                    <a:pos x="T2" y="T3"/>
                  </a:cxn>
                  <a:cxn ang="0">
                    <a:pos x="T4" y="T5"/>
                  </a:cxn>
                  <a:cxn ang="0">
                    <a:pos x="T6" y="T7"/>
                  </a:cxn>
                  <a:cxn ang="0">
                    <a:pos x="T8" y="T9"/>
                  </a:cxn>
                </a:cxnLst>
                <a:rect l="0" t="0" r="r" b="b"/>
                <a:pathLst>
                  <a:path w="65" h="65">
                    <a:moveTo>
                      <a:pt x="33" y="0"/>
                    </a:moveTo>
                    <a:lnTo>
                      <a:pt x="65" y="32"/>
                    </a:lnTo>
                    <a:lnTo>
                      <a:pt x="33" y="65"/>
                    </a:lnTo>
                    <a:lnTo>
                      <a:pt x="0" y="32"/>
                    </a:lnTo>
                    <a:lnTo>
                      <a:pt x="33"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4" name="Freeform 120"/>
              <p:cNvSpPr>
                <a:spLocks/>
              </p:cNvSpPr>
              <p:nvPr/>
            </p:nvSpPr>
            <p:spPr bwMode="auto">
              <a:xfrm>
                <a:off x="1723" y="3595"/>
                <a:ext cx="58" cy="58"/>
              </a:xfrm>
              <a:custGeom>
                <a:avLst/>
                <a:gdLst>
                  <a:gd name="T0" fmla="*/ 32 w 65"/>
                  <a:gd name="T1" fmla="*/ 0 h 65"/>
                  <a:gd name="T2" fmla="*/ 65 w 65"/>
                  <a:gd name="T3" fmla="*/ 33 h 65"/>
                  <a:gd name="T4" fmla="*/ 32 w 65"/>
                  <a:gd name="T5" fmla="*/ 65 h 65"/>
                  <a:gd name="T6" fmla="*/ 0 w 65"/>
                  <a:gd name="T7" fmla="*/ 33 h 65"/>
                  <a:gd name="T8" fmla="*/ 32 w 65"/>
                  <a:gd name="T9" fmla="*/ 0 h 65"/>
                </a:gdLst>
                <a:ahLst/>
                <a:cxnLst>
                  <a:cxn ang="0">
                    <a:pos x="T0" y="T1"/>
                  </a:cxn>
                  <a:cxn ang="0">
                    <a:pos x="T2" y="T3"/>
                  </a:cxn>
                  <a:cxn ang="0">
                    <a:pos x="T4" y="T5"/>
                  </a:cxn>
                  <a:cxn ang="0">
                    <a:pos x="T6" y="T7"/>
                  </a:cxn>
                  <a:cxn ang="0">
                    <a:pos x="T8" y="T9"/>
                  </a:cxn>
                </a:cxnLst>
                <a:rect l="0" t="0" r="r" b="b"/>
                <a:pathLst>
                  <a:path w="65" h="65">
                    <a:moveTo>
                      <a:pt x="32" y="0"/>
                    </a:moveTo>
                    <a:lnTo>
                      <a:pt x="65" y="33"/>
                    </a:lnTo>
                    <a:lnTo>
                      <a:pt x="32" y="65"/>
                    </a:lnTo>
                    <a:lnTo>
                      <a:pt x="0" y="33"/>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5" name="Freeform 121"/>
              <p:cNvSpPr>
                <a:spLocks/>
              </p:cNvSpPr>
              <p:nvPr/>
            </p:nvSpPr>
            <p:spPr bwMode="auto">
              <a:xfrm>
                <a:off x="1925" y="3579"/>
                <a:ext cx="58" cy="58"/>
              </a:xfrm>
              <a:custGeom>
                <a:avLst/>
                <a:gdLst>
                  <a:gd name="T0" fmla="*/ 33 w 65"/>
                  <a:gd name="T1" fmla="*/ 0 h 65"/>
                  <a:gd name="T2" fmla="*/ 65 w 65"/>
                  <a:gd name="T3" fmla="*/ 33 h 65"/>
                  <a:gd name="T4" fmla="*/ 33 w 65"/>
                  <a:gd name="T5" fmla="*/ 65 h 65"/>
                  <a:gd name="T6" fmla="*/ 0 w 65"/>
                  <a:gd name="T7" fmla="*/ 33 h 65"/>
                  <a:gd name="T8" fmla="*/ 33 w 65"/>
                  <a:gd name="T9" fmla="*/ 0 h 65"/>
                </a:gdLst>
                <a:ahLst/>
                <a:cxnLst>
                  <a:cxn ang="0">
                    <a:pos x="T0" y="T1"/>
                  </a:cxn>
                  <a:cxn ang="0">
                    <a:pos x="T2" y="T3"/>
                  </a:cxn>
                  <a:cxn ang="0">
                    <a:pos x="T4" y="T5"/>
                  </a:cxn>
                  <a:cxn ang="0">
                    <a:pos x="T6" y="T7"/>
                  </a:cxn>
                  <a:cxn ang="0">
                    <a:pos x="T8" y="T9"/>
                  </a:cxn>
                </a:cxnLst>
                <a:rect l="0" t="0" r="r" b="b"/>
                <a:pathLst>
                  <a:path w="65" h="65">
                    <a:moveTo>
                      <a:pt x="33" y="0"/>
                    </a:moveTo>
                    <a:lnTo>
                      <a:pt x="65" y="33"/>
                    </a:lnTo>
                    <a:lnTo>
                      <a:pt x="33" y="65"/>
                    </a:lnTo>
                    <a:lnTo>
                      <a:pt x="0" y="33"/>
                    </a:lnTo>
                    <a:lnTo>
                      <a:pt x="33"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6" name="Freeform 122"/>
              <p:cNvSpPr>
                <a:spLocks/>
              </p:cNvSpPr>
              <p:nvPr/>
            </p:nvSpPr>
            <p:spPr bwMode="auto">
              <a:xfrm>
                <a:off x="2128" y="3563"/>
                <a:ext cx="58" cy="58"/>
              </a:xfrm>
              <a:custGeom>
                <a:avLst/>
                <a:gdLst>
                  <a:gd name="T0" fmla="*/ 32 w 65"/>
                  <a:gd name="T1" fmla="*/ 0 h 65"/>
                  <a:gd name="T2" fmla="*/ 65 w 65"/>
                  <a:gd name="T3" fmla="*/ 32 h 65"/>
                  <a:gd name="T4" fmla="*/ 32 w 65"/>
                  <a:gd name="T5" fmla="*/ 65 h 65"/>
                  <a:gd name="T6" fmla="*/ 0 w 65"/>
                  <a:gd name="T7" fmla="*/ 32 h 65"/>
                  <a:gd name="T8" fmla="*/ 32 w 65"/>
                  <a:gd name="T9" fmla="*/ 0 h 65"/>
                </a:gdLst>
                <a:ahLst/>
                <a:cxnLst>
                  <a:cxn ang="0">
                    <a:pos x="T0" y="T1"/>
                  </a:cxn>
                  <a:cxn ang="0">
                    <a:pos x="T2" y="T3"/>
                  </a:cxn>
                  <a:cxn ang="0">
                    <a:pos x="T4" y="T5"/>
                  </a:cxn>
                  <a:cxn ang="0">
                    <a:pos x="T6" y="T7"/>
                  </a:cxn>
                  <a:cxn ang="0">
                    <a:pos x="T8" y="T9"/>
                  </a:cxn>
                </a:cxnLst>
                <a:rect l="0" t="0" r="r" b="b"/>
                <a:pathLst>
                  <a:path w="65" h="65">
                    <a:moveTo>
                      <a:pt x="32" y="0"/>
                    </a:moveTo>
                    <a:lnTo>
                      <a:pt x="65"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7" name="Freeform 123"/>
              <p:cNvSpPr>
                <a:spLocks/>
              </p:cNvSpPr>
              <p:nvPr/>
            </p:nvSpPr>
            <p:spPr bwMode="auto">
              <a:xfrm>
                <a:off x="2339" y="3555"/>
                <a:ext cx="58" cy="58"/>
              </a:xfrm>
              <a:custGeom>
                <a:avLst/>
                <a:gdLst>
                  <a:gd name="T0" fmla="*/ 32 w 64"/>
                  <a:gd name="T1" fmla="*/ 0 h 65"/>
                  <a:gd name="T2" fmla="*/ 64 w 64"/>
                  <a:gd name="T3" fmla="*/ 32 h 65"/>
                  <a:gd name="T4" fmla="*/ 32 w 64"/>
                  <a:gd name="T5" fmla="*/ 65 h 65"/>
                  <a:gd name="T6" fmla="*/ 0 w 64"/>
                  <a:gd name="T7" fmla="*/ 32 h 65"/>
                  <a:gd name="T8" fmla="*/ 32 w 64"/>
                  <a:gd name="T9" fmla="*/ 0 h 65"/>
                </a:gdLst>
                <a:ahLst/>
                <a:cxnLst>
                  <a:cxn ang="0">
                    <a:pos x="T0" y="T1"/>
                  </a:cxn>
                  <a:cxn ang="0">
                    <a:pos x="T2" y="T3"/>
                  </a:cxn>
                  <a:cxn ang="0">
                    <a:pos x="T4" y="T5"/>
                  </a:cxn>
                  <a:cxn ang="0">
                    <a:pos x="T6" y="T7"/>
                  </a:cxn>
                  <a:cxn ang="0">
                    <a:pos x="T8" y="T9"/>
                  </a:cxn>
                </a:cxnLst>
                <a:rect l="0" t="0" r="r" b="b"/>
                <a:pathLst>
                  <a:path w="64" h="65">
                    <a:moveTo>
                      <a:pt x="32" y="0"/>
                    </a:moveTo>
                    <a:lnTo>
                      <a:pt x="64"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8" name="Freeform 124"/>
              <p:cNvSpPr>
                <a:spLocks/>
              </p:cNvSpPr>
              <p:nvPr/>
            </p:nvSpPr>
            <p:spPr bwMode="auto">
              <a:xfrm>
                <a:off x="2541" y="3547"/>
                <a:ext cx="58" cy="58"/>
              </a:xfrm>
              <a:custGeom>
                <a:avLst/>
                <a:gdLst>
                  <a:gd name="T0" fmla="*/ 32 w 65"/>
                  <a:gd name="T1" fmla="*/ 0 h 65"/>
                  <a:gd name="T2" fmla="*/ 65 w 65"/>
                  <a:gd name="T3" fmla="*/ 32 h 65"/>
                  <a:gd name="T4" fmla="*/ 32 w 65"/>
                  <a:gd name="T5" fmla="*/ 65 h 65"/>
                  <a:gd name="T6" fmla="*/ 0 w 65"/>
                  <a:gd name="T7" fmla="*/ 32 h 65"/>
                  <a:gd name="T8" fmla="*/ 32 w 65"/>
                  <a:gd name="T9" fmla="*/ 0 h 65"/>
                </a:gdLst>
                <a:ahLst/>
                <a:cxnLst>
                  <a:cxn ang="0">
                    <a:pos x="T0" y="T1"/>
                  </a:cxn>
                  <a:cxn ang="0">
                    <a:pos x="T2" y="T3"/>
                  </a:cxn>
                  <a:cxn ang="0">
                    <a:pos x="T4" y="T5"/>
                  </a:cxn>
                  <a:cxn ang="0">
                    <a:pos x="T6" y="T7"/>
                  </a:cxn>
                  <a:cxn ang="0">
                    <a:pos x="T8" y="T9"/>
                  </a:cxn>
                </a:cxnLst>
                <a:rect l="0" t="0" r="r" b="b"/>
                <a:pathLst>
                  <a:path w="65" h="65">
                    <a:moveTo>
                      <a:pt x="32" y="0"/>
                    </a:moveTo>
                    <a:lnTo>
                      <a:pt x="65"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9" name="Freeform 125"/>
              <p:cNvSpPr>
                <a:spLocks/>
              </p:cNvSpPr>
              <p:nvPr/>
            </p:nvSpPr>
            <p:spPr bwMode="auto">
              <a:xfrm>
                <a:off x="2744" y="3547"/>
                <a:ext cx="58" cy="58"/>
              </a:xfrm>
              <a:custGeom>
                <a:avLst/>
                <a:gdLst>
                  <a:gd name="T0" fmla="*/ 32 w 64"/>
                  <a:gd name="T1" fmla="*/ 0 h 65"/>
                  <a:gd name="T2" fmla="*/ 64 w 64"/>
                  <a:gd name="T3" fmla="*/ 32 h 65"/>
                  <a:gd name="T4" fmla="*/ 32 w 64"/>
                  <a:gd name="T5" fmla="*/ 65 h 65"/>
                  <a:gd name="T6" fmla="*/ 0 w 64"/>
                  <a:gd name="T7" fmla="*/ 32 h 65"/>
                  <a:gd name="T8" fmla="*/ 32 w 64"/>
                  <a:gd name="T9" fmla="*/ 0 h 65"/>
                </a:gdLst>
                <a:ahLst/>
                <a:cxnLst>
                  <a:cxn ang="0">
                    <a:pos x="T0" y="T1"/>
                  </a:cxn>
                  <a:cxn ang="0">
                    <a:pos x="T2" y="T3"/>
                  </a:cxn>
                  <a:cxn ang="0">
                    <a:pos x="T4" y="T5"/>
                  </a:cxn>
                  <a:cxn ang="0">
                    <a:pos x="T6" y="T7"/>
                  </a:cxn>
                  <a:cxn ang="0">
                    <a:pos x="T8" y="T9"/>
                  </a:cxn>
                </a:cxnLst>
                <a:rect l="0" t="0" r="r" b="b"/>
                <a:pathLst>
                  <a:path w="64" h="65">
                    <a:moveTo>
                      <a:pt x="32" y="0"/>
                    </a:moveTo>
                    <a:lnTo>
                      <a:pt x="64"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0" name="Freeform 126"/>
              <p:cNvSpPr>
                <a:spLocks/>
              </p:cNvSpPr>
              <p:nvPr/>
            </p:nvSpPr>
            <p:spPr bwMode="auto">
              <a:xfrm>
                <a:off x="2946" y="3539"/>
                <a:ext cx="58" cy="58"/>
              </a:xfrm>
              <a:custGeom>
                <a:avLst/>
                <a:gdLst>
                  <a:gd name="T0" fmla="*/ 32 w 65"/>
                  <a:gd name="T1" fmla="*/ 0 h 65"/>
                  <a:gd name="T2" fmla="*/ 65 w 65"/>
                  <a:gd name="T3" fmla="*/ 32 h 65"/>
                  <a:gd name="T4" fmla="*/ 32 w 65"/>
                  <a:gd name="T5" fmla="*/ 65 h 65"/>
                  <a:gd name="T6" fmla="*/ 0 w 65"/>
                  <a:gd name="T7" fmla="*/ 32 h 65"/>
                  <a:gd name="T8" fmla="*/ 32 w 65"/>
                  <a:gd name="T9" fmla="*/ 0 h 65"/>
                </a:gdLst>
                <a:ahLst/>
                <a:cxnLst>
                  <a:cxn ang="0">
                    <a:pos x="T0" y="T1"/>
                  </a:cxn>
                  <a:cxn ang="0">
                    <a:pos x="T2" y="T3"/>
                  </a:cxn>
                  <a:cxn ang="0">
                    <a:pos x="T4" y="T5"/>
                  </a:cxn>
                  <a:cxn ang="0">
                    <a:pos x="T6" y="T7"/>
                  </a:cxn>
                  <a:cxn ang="0">
                    <a:pos x="T8" y="T9"/>
                  </a:cxn>
                </a:cxnLst>
                <a:rect l="0" t="0" r="r" b="b"/>
                <a:pathLst>
                  <a:path w="65" h="65">
                    <a:moveTo>
                      <a:pt x="32" y="0"/>
                    </a:moveTo>
                    <a:lnTo>
                      <a:pt x="65"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1" name="Freeform 127"/>
              <p:cNvSpPr>
                <a:spLocks/>
              </p:cNvSpPr>
              <p:nvPr/>
            </p:nvSpPr>
            <p:spPr bwMode="auto">
              <a:xfrm>
                <a:off x="3149" y="3539"/>
                <a:ext cx="58" cy="58"/>
              </a:xfrm>
              <a:custGeom>
                <a:avLst/>
                <a:gdLst>
                  <a:gd name="T0" fmla="*/ 32 w 64"/>
                  <a:gd name="T1" fmla="*/ 0 h 65"/>
                  <a:gd name="T2" fmla="*/ 64 w 64"/>
                  <a:gd name="T3" fmla="*/ 32 h 65"/>
                  <a:gd name="T4" fmla="*/ 32 w 64"/>
                  <a:gd name="T5" fmla="*/ 65 h 65"/>
                  <a:gd name="T6" fmla="*/ 0 w 64"/>
                  <a:gd name="T7" fmla="*/ 32 h 65"/>
                  <a:gd name="T8" fmla="*/ 32 w 64"/>
                  <a:gd name="T9" fmla="*/ 0 h 65"/>
                </a:gdLst>
                <a:ahLst/>
                <a:cxnLst>
                  <a:cxn ang="0">
                    <a:pos x="T0" y="T1"/>
                  </a:cxn>
                  <a:cxn ang="0">
                    <a:pos x="T2" y="T3"/>
                  </a:cxn>
                  <a:cxn ang="0">
                    <a:pos x="T4" y="T5"/>
                  </a:cxn>
                  <a:cxn ang="0">
                    <a:pos x="T6" y="T7"/>
                  </a:cxn>
                  <a:cxn ang="0">
                    <a:pos x="T8" y="T9"/>
                  </a:cxn>
                </a:cxnLst>
                <a:rect l="0" t="0" r="r" b="b"/>
                <a:pathLst>
                  <a:path w="64" h="65">
                    <a:moveTo>
                      <a:pt x="32" y="0"/>
                    </a:moveTo>
                    <a:lnTo>
                      <a:pt x="64"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2" name="Freeform 128"/>
              <p:cNvSpPr>
                <a:spLocks/>
              </p:cNvSpPr>
              <p:nvPr/>
            </p:nvSpPr>
            <p:spPr bwMode="auto">
              <a:xfrm>
                <a:off x="3351" y="3531"/>
                <a:ext cx="58" cy="58"/>
              </a:xfrm>
              <a:custGeom>
                <a:avLst/>
                <a:gdLst>
                  <a:gd name="T0" fmla="*/ 32 w 65"/>
                  <a:gd name="T1" fmla="*/ 0 h 64"/>
                  <a:gd name="T2" fmla="*/ 65 w 65"/>
                  <a:gd name="T3" fmla="*/ 32 h 64"/>
                  <a:gd name="T4" fmla="*/ 32 w 65"/>
                  <a:gd name="T5" fmla="*/ 64 h 64"/>
                  <a:gd name="T6" fmla="*/ 0 w 65"/>
                  <a:gd name="T7" fmla="*/ 32 h 64"/>
                  <a:gd name="T8" fmla="*/ 32 w 65"/>
                  <a:gd name="T9" fmla="*/ 0 h 64"/>
                </a:gdLst>
                <a:ahLst/>
                <a:cxnLst>
                  <a:cxn ang="0">
                    <a:pos x="T0" y="T1"/>
                  </a:cxn>
                  <a:cxn ang="0">
                    <a:pos x="T2" y="T3"/>
                  </a:cxn>
                  <a:cxn ang="0">
                    <a:pos x="T4" y="T5"/>
                  </a:cxn>
                  <a:cxn ang="0">
                    <a:pos x="T6" y="T7"/>
                  </a:cxn>
                  <a:cxn ang="0">
                    <a:pos x="T8" y="T9"/>
                  </a:cxn>
                </a:cxnLst>
                <a:rect l="0" t="0" r="r" b="b"/>
                <a:pathLst>
                  <a:path w="65" h="64">
                    <a:moveTo>
                      <a:pt x="32" y="0"/>
                    </a:moveTo>
                    <a:lnTo>
                      <a:pt x="65" y="32"/>
                    </a:lnTo>
                    <a:lnTo>
                      <a:pt x="32" y="64"/>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3" name="Freeform 129"/>
              <p:cNvSpPr>
                <a:spLocks/>
              </p:cNvSpPr>
              <p:nvPr/>
            </p:nvSpPr>
            <p:spPr bwMode="auto">
              <a:xfrm>
                <a:off x="3562" y="3523"/>
                <a:ext cx="58" cy="58"/>
              </a:xfrm>
              <a:custGeom>
                <a:avLst/>
                <a:gdLst>
                  <a:gd name="T0" fmla="*/ 32 w 64"/>
                  <a:gd name="T1" fmla="*/ 0 h 64"/>
                  <a:gd name="T2" fmla="*/ 64 w 64"/>
                  <a:gd name="T3" fmla="*/ 32 h 64"/>
                  <a:gd name="T4" fmla="*/ 32 w 64"/>
                  <a:gd name="T5" fmla="*/ 64 h 64"/>
                  <a:gd name="T6" fmla="*/ 0 w 64"/>
                  <a:gd name="T7" fmla="*/ 32 h 64"/>
                  <a:gd name="T8" fmla="*/ 32 w 64"/>
                  <a:gd name="T9" fmla="*/ 0 h 64"/>
                </a:gdLst>
                <a:ahLst/>
                <a:cxnLst>
                  <a:cxn ang="0">
                    <a:pos x="T0" y="T1"/>
                  </a:cxn>
                  <a:cxn ang="0">
                    <a:pos x="T2" y="T3"/>
                  </a:cxn>
                  <a:cxn ang="0">
                    <a:pos x="T4" y="T5"/>
                  </a:cxn>
                  <a:cxn ang="0">
                    <a:pos x="T6" y="T7"/>
                  </a:cxn>
                  <a:cxn ang="0">
                    <a:pos x="T8" y="T9"/>
                  </a:cxn>
                </a:cxnLst>
                <a:rect l="0" t="0" r="r" b="b"/>
                <a:pathLst>
                  <a:path w="64" h="64">
                    <a:moveTo>
                      <a:pt x="32" y="0"/>
                    </a:moveTo>
                    <a:lnTo>
                      <a:pt x="64" y="32"/>
                    </a:lnTo>
                    <a:lnTo>
                      <a:pt x="32" y="64"/>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4" name="Freeform 130"/>
              <p:cNvSpPr>
                <a:spLocks/>
              </p:cNvSpPr>
              <p:nvPr/>
            </p:nvSpPr>
            <p:spPr bwMode="auto">
              <a:xfrm>
                <a:off x="3764" y="3506"/>
                <a:ext cx="58" cy="58"/>
              </a:xfrm>
              <a:custGeom>
                <a:avLst/>
                <a:gdLst>
                  <a:gd name="T0" fmla="*/ 33 w 65"/>
                  <a:gd name="T1" fmla="*/ 0 h 65"/>
                  <a:gd name="T2" fmla="*/ 65 w 65"/>
                  <a:gd name="T3" fmla="*/ 33 h 65"/>
                  <a:gd name="T4" fmla="*/ 33 w 65"/>
                  <a:gd name="T5" fmla="*/ 65 h 65"/>
                  <a:gd name="T6" fmla="*/ 0 w 65"/>
                  <a:gd name="T7" fmla="*/ 33 h 65"/>
                  <a:gd name="T8" fmla="*/ 33 w 65"/>
                  <a:gd name="T9" fmla="*/ 0 h 65"/>
                </a:gdLst>
                <a:ahLst/>
                <a:cxnLst>
                  <a:cxn ang="0">
                    <a:pos x="T0" y="T1"/>
                  </a:cxn>
                  <a:cxn ang="0">
                    <a:pos x="T2" y="T3"/>
                  </a:cxn>
                  <a:cxn ang="0">
                    <a:pos x="T4" y="T5"/>
                  </a:cxn>
                  <a:cxn ang="0">
                    <a:pos x="T6" y="T7"/>
                  </a:cxn>
                  <a:cxn ang="0">
                    <a:pos x="T8" y="T9"/>
                  </a:cxn>
                </a:cxnLst>
                <a:rect l="0" t="0" r="r" b="b"/>
                <a:pathLst>
                  <a:path w="65" h="65">
                    <a:moveTo>
                      <a:pt x="33" y="0"/>
                    </a:moveTo>
                    <a:lnTo>
                      <a:pt x="65" y="33"/>
                    </a:lnTo>
                    <a:lnTo>
                      <a:pt x="33" y="65"/>
                    </a:lnTo>
                    <a:lnTo>
                      <a:pt x="0" y="33"/>
                    </a:lnTo>
                    <a:lnTo>
                      <a:pt x="33"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5" name="Freeform 131"/>
              <p:cNvSpPr>
                <a:spLocks/>
              </p:cNvSpPr>
              <p:nvPr/>
            </p:nvSpPr>
            <p:spPr bwMode="auto">
              <a:xfrm>
                <a:off x="3967" y="3498"/>
                <a:ext cx="58" cy="58"/>
              </a:xfrm>
              <a:custGeom>
                <a:avLst/>
                <a:gdLst>
                  <a:gd name="T0" fmla="*/ 32 w 64"/>
                  <a:gd name="T1" fmla="*/ 0 h 65"/>
                  <a:gd name="T2" fmla="*/ 64 w 64"/>
                  <a:gd name="T3" fmla="*/ 33 h 65"/>
                  <a:gd name="T4" fmla="*/ 32 w 64"/>
                  <a:gd name="T5" fmla="*/ 65 h 65"/>
                  <a:gd name="T6" fmla="*/ 0 w 64"/>
                  <a:gd name="T7" fmla="*/ 33 h 65"/>
                  <a:gd name="T8" fmla="*/ 32 w 64"/>
                  <a:gd name="T9" fmla="*/ 0 h 65"/>
                </a:gdLst>
                <a:ahLst/>
                <a:cxnLst>
                  <a:cxn ang="0">
                    <a:pos x="T0" y="T1"/>
                  </a:cxn>
                  <a:cxn ang="0">
                    <a:pos x="T2" y="T3"/>
                  </a:cxn>
                  <a:cxn ang="0">
                    <a:pos x="T4" y="T5"/>
                  </a:cxn>
                  <a:cxn ang="0">
                    <a:pos x="T6" y="T7"/>
                  </a:cxn>
                  <a:cxn ang="0">
                    <a:pos x="T8" y="T9"/>
                  </a:cxn>
                </a:cxnLst>
                <a:rect l="0" t="0" r="r" b="b"/>
                <a:pathLst>
                  <a:path w="64" h="65">
                    <a:moveTo>
                      <a:pt x="32" y="0"/>
                    </a:moveTo>
                    <a:lnTo>
                      <a:pt x="64" y="33"/>
                    </a:lnTo>
                    <a:lnTo>
                      <a:pt x="32" y="65"/>
                    </a:lnTo>
                    <a:lnTo>
                      <a:pt x="0" y="33"/>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6" name="Freeform 132"/>
              <p:cNvSpPr>
                <a:spLocks/>
              </p:cNvSpPr>
              <p:nvPr/>
            </p:nvSpPr>
            <p:spPr bwMode="auto">
              <a:xfrm>
                <a:off x="4169" y="3490"/>
                <a:ext cx="58" cy="58"/>
              </a:xfrm>
              <a:custGeom>
                <a:avLst/>
                <a:gdLst>
                  <a:gd name="T0" fmla="*/ 33 w 65"/>
                  <a:gd name="T1" fmla="*/ 0 h 65"/>
                  <a:gd name="T2" fmla="*/ 65 w 65"/>
                  <a:gd name="T3" fmla="*/ 33 h 65"/>
                  <a:gd name="T4" fmla="*/ 33 w 65"/>
                  <a:gd name="T5" fmla="*/ 65 h 65"/>
                  <a:gd name="T6" fmla="*/ 0 w 65"/>
                  <a:gd name="T7" fmla="*/ 33 h 65"/>
                  <a:gd name="T8" fmla="*/ 33 w 65"/>
                  <a:gd name="T9" fmla="*/ 0 h 65"/>
                </a:gdLst>
                <a:ahLst/>
                <a:cxnLst>
                  <a:cxn ang="0">
                    <a:pos x="T0" y="T1"/>
                  </a:cxn>
                  <a:cxn ang="0">
                    <a:pos x="T2" y="T3"/>
                  </a:cxn>
                  <a:cxn ang="0">
                    <a:pos x="T4" y="T5"/>
                  </a:cxn>
                  <a:cxn ang="0">
                    <a:pos x="T6" y="T7"/>
                  </a:cxn>
                  <a:cxn ang="0">
                    <a:pos x="T8" y="T9"/>
                  </a:cxn>
                </a:cxnLst>
                <a:rect l="0" t="0" r="r" b="b"/>
                <a:pathLst>
                  <a:path w="65" h="65">
                    <a:moveTo>
                      <a:pt x="33" y="0"/>
                    </a:moveTo>
                    <a:lnTo>
                      <a:pt x="65" y="33"/>
                    </a:lnTo>
                    <a:lnTo>
                      <a:pt x="33" y="65"/>
                    </a:lnTo>
                    <a:lnTo>
                      <a:pt x="0" y="33"/>
                    </a:lnTo>
                    <a:lnTo>
                      <a:pt x="33"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7" name="Freeform 133"/>
              <p:cNvSpPr>
                <a:spLocks/>
              </p:cNvSpPr>
              <p:nvPr/>
            </p:nvSpPr>
            <p:spPr bwMode="auto">
              <a:xfrm>
                <a:off x="4372" y="3474"/>
                <a:ext cx="58" cy="58"/>
              </a:xfrm>
              <a:custGeom>
                <a:avLst/>
                <a:gdLst>
                  <a:gd name="T0" fmla="*/ 32 w 64"/>
                  <a:gd name="T1" fmla="*/ 0 h 65"/>
                  <a:gd name="T2" fmla="*/ 64 w 64"/>
                  <a:gd name="T3" fmla="*/ 32 h 65"/>
                  <a:gd name="T4" fmla="*/ 32 w 64"/>
                  <a:gd name="T5" fmla="*/ 65 h 65"/>
                  <a:gd name="T6" fmla="*/ 0 w 64"/>
                  <a:gd name="T7" fmla="*/ 32 h 65"/>
                  <a:gd name="T8" fmla="*/ 32 w 64"/>
                  <a:gd name="T9" fmla="*/ 0 h 65"/>
                </a:gdLst>
                <a:ahLst/>
                <a:cxnLst>
                  <a:cxn ang="0">
                    <a:pos x="T0" y="T1"/>
                  </a:cxn>
                  <a:cxn ang="0">
                    <a:pos x="T2" y="T3"/>
                  </a:cxn>
                  <a:cxn ang="0">
                    <a:pos x="T4" y="T5"/>
                  </a:cxn>
                  <a:cxn ang="0">
                    <a:pos x="T6" y="T7"/>
                  </a:cxn>
                  <a:cxn ang="0">
                    <a:pos x="T8" y="T9"/>
                  </a:cxn>
                </a:cxnLst>
                <a:rect l="0" t="0" r="r" b="b"/>
                <a:pathLst>
                  <a:path w="64" h="65">
                    <a:moveTo>
                      <a:pt x="32" y="0"/>
                    </a:moveTo>
                    <a:lnTo>
                      <a:pt x="64"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8" name="Freeform 134"/>
              <p:cNvSpPr>
                <a:spLocks/>
              </p:cNvSpPr>
              <p:nvPr/>
            </p:nvSpPr>
            <p:spPr bwMode="auto">
              <a:xfrm>
                <a:off x="4574" y="3466"/>
                <a:ext cx="58" cy="58"/>
              </a:xfrm>
              <a:custGeom>
                <a:avLst/>
                <a:gdLst>
                  <a:gd name="T0" fmla="*/ 33 w 65"/>
                  <a:gd name="T1" fmla="*/ 0 h 65"/>
                  <a:gd name="T2" fmla="*/ 65 w 65"/>
                  <a:gd name="T3" fmla="*/ 32 h 65"/>
                  <a:gd name="T4" fmla="*/ 33 w 65"/>
                  <a:gd name="T5" fmla="*/ 65 h 65"/>
                  <a:gd name="T6" fmla="*/ 0 w 65"/>
                  <a:gd name="T7" fmla="*/ 32 h 65"/>
                  <a:gd name="T8" fmla="*/ 33 w 65"/>
                  <a:gd name="T9" fmla="*/ 0 h 65"/>
                </a:gdLst>
                <a:ahLst/>
                <a:cxnLst>
                  <a:cxn ang="0">
                    <a:pos x="T0" y="T1"/>
                  </a:cxn>
                  <a:cxn ang="0">
                    <a:pos x="T2" y="T3"/>
                  </a:cxn>
                  <a:cxn ang="0">
                    <a:pos x="T4" y="T5"/>
                  </a:cxn>
                  <a:cxn ang="0">
                    <a:pos x="T6" y="T7"/>
                  </a:cxn>
                  <a:cxn ang="0">
                    <a:pos x="T8" y="T9"/>
                  </a:cxn>
                </a:cxnLst>
                <a:rect l="0" t="0" r="r" b="b"/>
                <a:pathLst>
                  <a:path w="65" h="65">
                    <a:moveTo>
                      <a:pt x="33" y="0"/>
                    </a:moveTo>
                    <a:lnTo>
                      <a:pt x="65" y="32"/>
                    </a:lnTo>
                    <a:lnTo>
                      <a:pt x="33" y="65"/>
                    </a:lnTo>
                    <a:lnTo>
                      <a:pt x="0" y="32"/>
                    </a:lnTo>
                    <a:lnTo>
                      <a:pt x="33" y="0"/>
                    </a:lnTo>
                    <a:close/>
                  </a:path>
                </a:pathLst>
              </a:custGeom>
              <a:solidFill>
                <a:srgbClr val="FF0000"/>
              </a:solidFill>
              <a:ln w="12700">
                <a:solidFill>
                  <a:srgbClr val="FFFFFF"/>
                </a:solidFill>
                <a:prstDash val="solid"/>
                <a:round/>
                <a:headEnd/>
                <a:tailEnd/>
              </a:ln>
            </p:spPr>
            <p:txBody>
              <a:bodyPr/>
              <a:lstStyle/>
              <a:p>
                <a:endParaRPr lang="en-US"/>
              </a:p>
            </p:txBody>
          </p:sp>
        </p:grpSp>
        <p:sp>
          <p:nvSpPr>
            <p:cNvPr id="144519" name="Freeform 135"/>
            <p:cNvSpPr>
              <a:spLocks/>
            </p:cNvSpPr>
            <p:nvPr/>
          </p:nvSpPr>
          <p:spPr bwMode="auto">
            <a:xfrm>
              <a:off x="938" y="2355"/>
              <a:ext cx="3074" cy="284"/>
            </a:xfrm>
            <a:custGeom>
              <a:avLst/>
              <a:gdLst>
                <a:gd name="T0" fmla="*/ 0 w 427"/>
                <a:gd name="T1" fmla="*/ 35 h 35"/>
                <a:gd name="T2" fmla="*/ 25 w 427"/>
                <a:gd name="T3" fmla="*/ 30 h 35"/>
                <a:gd name="T4" fmla="*/ 50 w 427"/>
                <a:gd name="T5" fmla="*/ 26 h 35"/>
                <a:gd name="T6" fmla="*/ 75 w 427"/>
                <a:gd name="T7" fmla="*/ 23 h 35"/>
                <a:gd name="T8" fmla="*/ 100 w 427"/>
                <a:gd name="T9" fmla="*/ 20 h 35"/>
                <a:gd name="T10" fmla="*/ 125 w 427"/>
                <a:gd name="T11" fmla="*/ 17 h 35"/>
                <a:gd name="T12" fmla="*/ 151 w 427"/>
                <a:gd name="T13" fmla="*/ 15 h 35"/>
                <a:gd name="T14" fmla="*/ 176 w 427"/>
                <a:gd name="T15" fmla="*/ 14 h 35"/>
                <a:gd name="T16" fmla="*/ 201 w 427"/>
                <a:gd name="T17" fmla="*/ 12 h 35"/>
                <a:gd name="T18" fmla="*/ 226 w 427"/>
                <a:gd name="T19" fmla="*/ 10 h 35"/>
                <a:gd name="T20" fmla="*/ 251 w 427"/>
                <a:gd name="T21" fmla="*/ 9 h 35"/>
                <a:gd name="T22" fmla="*/ 276 w 427"/>
                <a:gd name="T23" fmla="*/ 7 h 35"/>
                <a:gd name="T24" fmla="*/ 302 w 427"/>
                <a:gd name="T25" fmla="*/ 6 h 35"/>
                <a:gd name="T26" fmla="*/ 327 w 427"/>
                <a:gd name="T27" fmla="*/ 4 h 35"/>
                <a:gd name="T28" fmla="*/ 352 w 427"/>
                <a:gd name="T29" fmla="*/ 3 h 35"/>
                <a:gd name="T30" fmla="*/ 377 w 427"/>
                <a:gd name="T31" fmla="*/ 1 h 35"/>
                <a:gd name="T32" fmla="*/ 402 w 427"/>
                <a:gd name="T33" fmla="*/ 0 h 35"/>
                <a:gd name="T34" fmla="*/ 427 w 427"/>
                <a:gd name="T3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35">
                  <a:moveTo>
                    <a:pt x="0" y="35"/>
                  </a:moveTo>
                  <a:lnTo>
                    <a:pt x="25" y="30"/>
                  </a:lnTo>
                  <a:lnTo>
                    <a:pt x="50" y="26"/>
                  </a:lnTo>
                  <a:lnTo>
                    <a:pt x="75" y="23"/>
                  </a:lnTo>
                  <a:lnTo>
                    <a:pt x="100" y="20"/>
                  </a:lnTo>
                  <a:lnTo>
                    <a:pt x="125" y="17"/>
                  </a:lnTo>
                  <a:lnTo>
                    <a:pt x="151" y="15"/>
                  </a:lnTo>
                  <a:lnTo>
                    <a:pt x="176" y="14"/>
                  </a:lnTo>
                  <a:lnTo>
                    <a:pt x="201" y="12"/>
                  </a:lnTo>
                  <a:lnTo>
                    <a:pt x="226" y="10"/>
                  </a:lnTo>
                  <a:lnTo>
                    <a:pt x="251" y="9"/>
                  </a:lnTo>
                  <a:lnTo>
                    <a:pt x="276" y="7"/>
                  </a:lnTo>
                  <a:lnTo>
                    <a:pt x="302" y="6"/>
                  </a:lnTo>
                  <a:lnTo>
                    <a:pt x="327" y="4"/>
                  </a:lnTo>
                  <a:lnTo>
                    <a:pt x="352" y="3"/>
                  </a:lnTo>
                  <a:lnTo>
                    <a:pt x="377" y="1"/>
                  </a:lnTo>
                  <a:lnTo>
                    <a:pt x="402" y="0"/>
                  </a:lnTo>
                  <a:lnTo>
                    <a:pt x="427" y="0"/>
                  </a:lnTo>
                </a:path>
              </a:pathLst>
            </a:custGeom>
            <a:noFill/>
            <a:ln w="19050"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44520" name="Group 136"/>
            <p:cNvGrpSpPr>
              <a:grpSpLocks/>
            </p:cNvGrpSpPr>
            <p:nvPr/>
          </p:nvGrpSpPr>
          <p:grpSpPr bwMode="auto">
            <a:xfrm>
              <a:off x="909" y="2326"/>
              <a:ext cx="3125" cy="340"/>
              <a:chOff x="1115" y="3477"/>
              <a:chExt cx="3516" cy="340"/>
            </a:xfrm>
          </p:grpSpPr>
          <p:sp>
            <p:nvSpPr>
              <p:cNvPr id="144521" name="Rectangle 137"/>
              <p:cNvSpPr>
                <a:spLocks noChangeArrowheads="1"/>
              </p:cNvSpPr>
              <p:nvPr/>
            </p:nvSpPr>
            <p:spPr bwMode="auto">
              <a:xfrm>
                <a:off x="1115" y="3760"/>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22" name="Rectangle 138"/>
              <p:cNvSpPr>
                <a:spLocks noChangeArrowheads="1"/>
              </p:cNvSpPr>
              <p:nvPr/>
            </p:nvSpPr>
            <p:spPr bwMode="auto">
              <a:xfrm>
                <a:off x="1318" y="3720"/>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23" name="Rectangle 139"/>
              <p:cNvSpPr>
                <a:spLocks noChangeArrowheads="1"/>
              </p:cNvSpPr>
              <p:nvPr/>
            </p:nvSpPr>
            <p:spPr bwMode="auto">
              <a:xfrm>
                <a:off x="1520" y="3688"/>
                <a:ext cx="57" cy="56"/>
              </a:xfrm>
              <a:prstGeom prst="rect">
                <a:avLst/>
              </a:prstGeom>
              <a:solidFill>
                <a:srgbClr val="FFFFFF"/>
              </a:solidFill>
              <a:ln w="12700">
                <a:solidFill>
                  <a:srgbClr val="0000FF"/>
                </a:solidFill>
                <a:miter lim="800000"/>
                <a:headEnd/>
                <a:tailEnd/>
              </a:ln>
            </p:spPr>
            <p:txBody>
              <a:bodyPr/>
              <a:lstStyle/>
              <a:p>
                <a:endParaRPr lang="en-US"/>
              </a:p>
            </p:txBody>
          </p:sp>
          <p:sp>
            <p:nvSpPr>
              <p:cNvPr id="144524" name="Rectangle 140"/>
              <p:cNvSpPr>
                <a:spLocks noChangeArrowheads="1"/>
              </p:cNvSpPr>
              <p:nvPr/>
            </p:nvSpPr>
            <p:spPr bwMode="auto">
              <a:xfrm>
                <a:off x="1723" y="3663"/>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25" name="Rectangle 141"/>
              <p:cNvSpPr>
                <a:spLocks noChangeArrowheads="1"/>
              </p:cNvSpPr>
              <p:nvPr/>
            </p:nvSpPr>
            <p:spPr bwMode="auto">
              <a:xfrm>
                <a:off x="1925" y="3639"/>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26" name="Rectangle 142"/>
              <p:cNvSpPr>
                <a:spLocks noChangeArrowheads="1"/>
              </p:cNvSpPr>
              <p:nvPr/>
            </p:nvSpPr>
            <p:spPr bwMode="auto">
              <a:xfrm>
                <a:off x="2128" y="3615"/>
                <a:ext cx="57" cy="56"/>
              </a:xfrm>
              <a:prstGeom prst="rect">
                <a:avLst/>
              </a:prstGeom>
              <a:solidFill>
                <a:srgbClr val="FFFFFF"/>
              </a:solidFill>
              <a:ln w="12700">
                <a:solidFill>
                  <a:srgbClr val="0000FF"/>
                </a:solidFill>
                <a:miter lim="800000"/>
                <a:headEnd/>
                <a:tailEnd/>
              </a:ln>
            </p:spPr>
            <p:txBody>
              <a:bodyPr/>
              <a:lstStyle/>
              <a:p>
                <a:endParaRPr lang="en-US"/>
              </a:p>
            </p:txBody>
          </p:sp>
          <p:sp>
            <p:nvSpPr>
              <p:cNvPr id="144527" name="Rectangle 143"/>
              <p:cNvSpPr>
                <a:spLocks noChangeArrowheads="1"/>
              </p:cNvSpPr>
              <p:nvPr/>
            </p:nvSpPr>
            <p:spPr bwMode="auto">
              <a:xfrm>
                <a:off x="2339" y="3598"/>
                <a:ext cx="56" cy="57"/>
              </a:xfrm>
              <a:prstGeom prst="rect">
                <a:avLst/>
              </a:prstGeom>
              <a:solidFill>
                <a:srgbClr val="FFFFFF"/>
              </a:solidFill>
              <a:ln w="12700">
                <a:solidFill>
                  <a:srgbClr val="0000FF"/>
                </a:solidFill>
                <a:miter lim="800000"/>
                <a:headEnd/>
                <a:tailEnd/>
              </a:ln>
            </p:spPr>
            <p:txBody>
              <a:bodyPr/>
              <a:lstStyle/>
              <a:p>
                <a:endParaRPr lang="en-US"/>
              </a:p>
            </p:txBody>
          </p:sp>
          <p:sp>
            <p:nvSpPr>
              <p:cNvPr id="144528" name="Rectangle 144"/>
              <p:cNvSpPr>
                <a:spLocks noChangeArrowheads="1"/>
              </p:cNvSpPr>
              <p:nvPr/>
            </p:nvSpPr>
            <p:spPr bwMode="auto">
              <a:xfrm>
                <a:off x="2541" y="3590"/>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29" name="Rectangle 145"/>
              <p:cNvSpPr>
                <a:spLocks noChangeArrowheads="1"/>
              </p:cNvSpPr>
              <p:nvPr/>
            </p:nvSpPr>
            <p:spPr bwMode="auto">
              <a:xfrm>
                <a:off x="2744" y="3574"/>
                <a:ext cx="56" cy="57"/>
              </a:xfrm>
              <a:prstGeom prst="rect">
                <a:avLst/>
              </a:prstGeom>
              <a:solidFill>
                <a:srgbClr val="FFFFFF"/>
              </a:solidFill>
              <a:ln w="12700">
                <a:solidFill>
                  <a:srgbClr val="0000FF"/>
                </a:solidFill>
                <a:miter lim="800000"/>
                <a:headEnd/>
                <a:tailEnd/>
              </a:ln>
            </p:spPr>
            <p:txBody>
              <a:bodyPr/>
              <a:lstStyle/>
              <a:p>
                <a:endParaRPr lang="en-US"/>
              </a:p>
            </p:txBody>
          </p:sp>
          <p:sp>
            <p:nvSpPr>
              <p:cNvPr id="144530" name="Rectangle 146"/>
              <p:cNvSpPr>
                <a:spLocks noChangeArrowheads="1"/>
              </p:cNvSpPr>
              <p:nvPr/>
            </p:nvSpPr>
            <p:spPr bwMode="auto">
              <a:xfrm>
                <a:off x="2946" y="3558"/>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31" name="Rectangle 147"/>
              <p:cNvSpPr>
                <a:spLocks noChangeArrowheads="1"/>
              </p:cNvSpPr>
              <p:nvPr/>
            </p:nvSpPr>
            <p:spPr bwMode="auto">
              <a:xfrm>
                <a:off x="3149" y="3550"/>
                <a:ext cx="56" cy="57"/>
              </a:xfrm>
              <a:prstGeom prst="rect">
                <a:avLst/>
              </a:prstGeom>
              <a:solidFill>
                <a:srgbClr val="FFFFFF"/>
              </a:solidFill>
              <a:ln w="12700">
                <a:solidFill>
                  <a:srgbClr val="0000FF"/>
                </a:solidFill>
                <a:miter lim="800000"/>
                <a:headEnd/>
                <a:tailEnd/>
              </a:ln>
            </p:spPr>
            <p:txBody>
              <a:bodyPr/>
              <a:lstStyle/>
              <a:p>
                <a:endParaRPr lang="en-US"/>
              </a:p>
            </p:txBody>
          </p:sp>
          <p:sp>
            <p:nvSpPr>
              <p:cNvPr id="144532" name="Rectangle 148"/>
              <p:cNvSpPr>
                <a:spLocks noChangeArrowheads="1"/>
              </p:cNvSpPr>
              <p:nvPr/>
            </p:nvSpPr>
            <p:spPr bwMode="auto">
              <a:xfrm>
                <a:off x="3351" y="3534"/>
                <a:ext cx="57" cy="56"/>
              </a:xfrm>
              <a:prstGeom prst="rect">
                <a:avLst/>
              </a:prstGeom>
              <a:solidFill>
                <a:srgbClr val="FFFFFF"/>
              </a:solidFill>
              <a:ln w="12700">
                <a:solidFill>
                  <a:srgbClr val="0000FF"/>
                </a:solidFill>
                <a:miter lim="800000"/>
                <a:headEnd/>
                <a:tailEnd/>
              </a:ln>
            </p:spPr>
            <p:txBody>
              <a:bodyPr/>
              <a:lstStyle/>
              <a:p>
                <a:endParaRPr lang="en-US"/>
              </a:p>
            </p:txBody>
          </p:sp>
          <p:sp>
            <p:nvSpPr>
              <p:cNvPr id="144533" name="Rectangle 149"/>
              <p:cNvSpPr>
                <a:spLocks noChangeArrowheads="1"/>
              </p:cNvSpPr>
              <p:nvPr/>
            </p:nvSpPr>
            <p:spPr bwMode="auto">
              <a:xfrm>
                <a:off x="3562" y="3526"/>
                <a:ext cx="56" cy="56"/>
              </a:xfrm>
              <a:prstGeom prst="rect">
                <a:avLst/>
              </a:prstGeom>
              <a:solidFill>
                <a:srgbClr val="FFFFFF"/>
              </a:solidFill>
              <a:ln w="12700">
                <a:solidFill>
                  <a:srgbClr val="0000FF"/>
                </a:solidFill>
                <a:miter lim="800000"/>
                <a:headEnd/>
                <a:tailEnd/>
              </a:ln>
            </p:spPr>
            <p:txBody>
              <a:bodyPr/>
              <a:lstStyle/>
              <a:p>
                <a:endParaRPr lang="en-US"/>
              </a:p>
            </p:txBody>
          </p:sp>
          <p:sp>
            <p:nvSpPr>
              <p:cNvPr id="144534" name="Rectangle 150"/>
              <p:cNvSpPr>
                <a:spLocks noChangeArrowheads="1"/>
              </p:cNvSpPr>
              <p:nvPr/>
            </p:nvSpPr>
            <p:spPr bwMode="auto">
              <a:xfrm>
                <a:off x="3764" y="3509"/>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35" name="Rectangle 151"/>
              <p:cNvSpPr>
                <a:spLocks noChangeArrowheads="1"/>
              </p:cNvSpPr>
              <p:nvPr/>
            </p:nvSpPr>
            <p:spPr bwMode="auto">
              <a:xfrm>
                <a:off x="3967" y="3501"/>
                <a:ext cx="56" cy="57"/>
              </a:xfrm>
              <a:prstGeom prst="rect">
                <a:avLst/>
              </a:prstGeom>
              <a:solidFill>
                <a:srgbClr val="FFFFFF"/>
              </a:solidFill>
              <a:ln w="12700">
                <a:solidFill>
                  <a:srgbClr val="0000FF"/>
                </a:solidFill>
                <a:miter lim="800000"/>
                <a:headEnd/>
                <a:tailEnd/>
              </a:ln>
            </p:spPr>
            <p:txBody>
              <a:bodyPr/>
              <a:lstStyle/>
              <a:p>
                <a:endParaRPr lang="en-US"/>
              </a:p>
            </p:txBody>
          </p:sp>
          <p:sp>
            <p:nvSpPr>
              <p:cNvPr id="144536" name="Rectangle 152"/>
              <p:cNvSpPr>
                <a:spLocks noChangeArrowheads="1"/>
              </p:cNvSpPr>
              <p:nvPr/>
            </p:nvSpPr>
            <p:spPr bwMode="auto">
              <a:xfrm>
                <a:off x="4169" y="3485"/>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37" name="Rectangle 153"/>
              <p:cNvSpPr>
                <a:spLocks noChangeArrowheads="1"/>
              </p:cNvSpPr>
              <p:nvPr/>
            </p:nvSpPr>
            <p:spPr bwMode="auto">
              <a:xfrm>
                <a:off x="4372" y="3477"/>
                <a:ext cx="56" cy="57"/>
              </a:xfrm>
              <a:prstGeom prst="rect">
                <a:avLst/>
              </a:prstGeom>
              <a:solidFill>
                <a:srgbClr val="FFFFFF"/>
              </a:solidFill>
              <a:ln w="12700">
                <a:solidFill>
                  <a:srgbClr val="0000FF"/>
                </a:solidFill>
                <a:miter lim="800000"/>
                <a:headEnd/>
                <a:tailEnd/>
              </a:ln>
            </p:spPr>
            <p:txBody>
              <a:bodyPr/>
              <a:lstStyle/>
              <a:p>
                <a:endParaRPr lang="en-US"/>
              </a:p>
            </p:txBody>
          </p:sp>
          <p:sp>
            <p:nvSpPr>
              <p:cNvPr id="144538" name="Rectangle 154"/>
              <p:cNvSpPr>
                <a:spLocks noChangeArrowheads="1"/>
              </p:cNvSpPr>
              <p:nvPr/>
            </p:nvSpPr>
            <p:spPr bwMode="auto">
              <a:xfrm>
                <a:off x="4574" y="3477"/>
                <a:ext cx="57" cy="57"/>
              </a:xfrm>
              <a:prstGeom prst="rect">
                <a:avLst/>
              </a:prstGeom>
              <a:solidFill>
                <a:srgbClr val="FFFFFF"/>
              </a:solidFill>
              <a:ln w="12700">
                <a:solidFill>
                  <a:srgbClr val="0000FF"/>
                </a:solidFill>
                <a:miter lim="800000"/>
                <a:headEnd/>
                <a:tailEnd/>
              </a:ln>
            </p:spPr>
            <p:txBody>
              <a:bodyPr/>
              <a:lstStyle/>
              <a:p>
                <a:endParaRPr lang="en-US"/>
              </a:p>
            </p:txBody>
          </p:sp>
        </p:grpSp>
        <p:sp>
          <p:nvSpPr>
            <p:cNvPr id="144539" name="Rectangle 155"/>
            <p:cNvSpPr>
              <a:spLocks noChangeArrowheads="1"/>
            </p:cNvSpPr>
            <p:nvPr/>
          </p:nvSpPr>
          <p:spPr bwMode="auto">
            <a:xfrm>
              <a:off x="716" y="2908"/>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0"/>
              <a:r>
                <a:rPr sz="1600">
                  <a:solidFill>
                    <a:srgbClr val="000000"/>
                  </a:solidFill>
                </a:rPr>
                <a:t>0</a:t>
              </a:r>
            </a:p>
          </p:txBody>
        </p:sp>
        <p:sp>
          <p:nvSpPr>
            <p:cNvPr id="144540" name="Rectangle 156"/>
            <p:cNvSpPr>
              <a:spLocks noChangeArrowheads="1"/>
            </p:cNvSpPr>
            <p:nvPr/>
          </p:nvSpPr>
          <p:spPr bwMode="auto">
            <a:xfrm>
              <a:off x="646" y="2673"/>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0"/>
              <a:r>
                <a:rPr sz="1600">
                  <a:solidFill>
                    <a:srgbClr val="000000"/>
                  </a:solidFill>
                </a:rPr>
                <a:t>10</a:t>
              </a:r>
            </a:p>
          </p:txBody>
        </p:sp>
        <p:sp>
          <p:nvSpPr>
            <p:cNvPr id="144541" name="Rectangle 157"/>
            <p:cNvSpPr>
              <a:spLocks noChangeArrowheads="1"/>
            </p:cNvSpPr>
            <p:nvPr/>
          </p:nvSpPr>
          <p:spPr bwMode="auto">
            <a:xfrm>
              <a:off x="646" y="243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0"/>
              <a:r>
                <a:rPr sz="1600">
                  <a:solidFill>
                    <a:srgbClr val="000000"/>
                  </a:solidFill>
                </a:rPr>
                <a:t>20</a:t>
              </a:r>
            </a:p>
          </p:txBody>
        </p:sp>
        <p:sp>
          <p:nvSpPr>
            <p:cNvPr id="144542" name="Rectangle 158"/>
            <p:cNvSpPr>
              <a:spLocks noChangeArrowheads="1"/>
            </p:cNvSpPr>
            <p:nvPr/>
          </p:nvSpPr>
          <p:spPr bwMode="auto">
            <a:xfrm>
              <a:off x="646" y="2195"/>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0"/>
              <a:r>
                <a:rPr sz="1600">
                  <a:solidFill>
                    <a:srgbClr val="000000"/>
                  </a:solidFill>
                </a:rPr>
                <a:t>30</a:t>
              </a:r>
            </a:p>
          </p:txBody>
        </p:sp>
        <p:sp>
          <p:nvSpPr>
            <p:cNvPr id="144543" name="Rectangle 159"/>
            <p:cNvSpPr>
              <a:spLocks noChangeArrowheads="1"/>
            </p:cNvSpPr>
            <p:nvPr/>
          </p:nvSpPr>
          <p:spPr bwMode="auto">
            <a:xfrm>
              <a:off x="646" y="196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0"/>
              <a:r>
                <a:rPr sz="1600">
                  <a:solidFill>
                    <a:srgbClr val="000000"/>
                  </a:solidFill>
                </a:rPr>
                <a:t>40</a:t>
              </a:r>
            </a:p>
          </p:txBody>
        </p:sp>
        <p:sp>
          <p:nvSpPr>
            <p:cNvPr id="144544" name="Rectangle 160"/>
            <p:cNvSpPr>
              <a:spLocks noChangeArrowheads="1"/>
            </p:cNvSpPr>
            <p:nvPr/>
          </p:nvSpPr>
          <p:spPr bwMode="auto">
            <a:xfrm>
              <a:off x="646" y="1725"/>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0"/>
              <a:r>
                <a:rPr sz="1600">
                  <a:solidFill>
                    <a:srgbClr val="000000"/>
                  </a:solidFill>
                </a:rPr>
                <a:t>50</a:t>
              </a:r>
            </a:p>
          </p:txBody>
        </p:sp>
        <p:sp>
          <p:nvSpPr>
            <p:cNvPr id="144545" name="Rectangle 161"/>
            <p:cNvSpPr>
              <a:spLocks noChangeArrowheads="1"/>
            </p:cNvSpPr>
            <p:nvPr/>
          </p:nvSpPr>
          <p:spPr bwMode="auto">
            <a:xfrm>
              <a:off x="646" y="1482"/>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0"/>
              <a:r>
                <a:rPr sz="1600">
                  <a:solidFill>
                    <a:srgbClr val="000000"/>
                  </a:solidFill>
                </a:rPr>
                <a:t>60</a:t>
              </a:r>
            </a:p>
          </p:txBody>
        </p:sp>
        <p:sp>
          <p:nvSpPr>
            <p:cNvPr id="144546" name="Rectangle 162"/>
            <p:cNvSpPr>
              <a:spLocks noChangeArrowheads="1"/>
            </p:cNvSpPr>
            <p:nvPr/>
          </p:nvSpPr>
          <p:spPr bwMode="auto">
            <a:xfrm>
              <a:off x="646" y="122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0"/>
              <a:r>
                <a:rPr sz="1600">
                  <a:solidFill>
                    <a:srgbClr val="000000"/>
                  </a:solidFill>
                </a:rPr>
                <a:t>70</a:t>
              </a:r>
            </a:p>
          </p:txBody>
        </p:sp>
        <p:sp>
          <p:nvSpPr>
            <p:cNvPr id="144547" name="Rectangle 163"/>
            <p:cNvSpPr>
              <a:spLocks noChangeArrowheads="1"/>
            </p:cNvSpPr>
            <p:nvPr/>
          </p:nvSpPr>
          <p:spPr bwMode="auto">
            <a:xfrm>
              <a:off x="195" y="1885"/>
              <a:ext cx="477"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1600">
                  <a:solidFill>
                    <a:srgbClr val="000000"/>
                  </a:solidFill>
                </a:rPr>
                <a:t>Pourcent </a:t>
              </a:r>
            </a:p>
            <a:p>
              <a:pPr rtl="0"/>
              <a:r>
                <a:rPr sz="1600">
                  <a:solidFill>
                    <a:srgbClr val="000000"/>
                  </a:solidFill>
                </a:rPr>
                <a:t>Femmes </a:t>
              </a:r>
            </a:p>
            <a:p>
              <a:pPr rtl="0"/>
              <a:r>
                <a:rPr sz="1600">
                  <a:solidFill>
                    <a:srgbClr val="000000"/>
                  </a:solidFill>
                </a:rPr>
                <a:t>(%)</a:t>
              </a:r>
            </a:p>
          </p:txBody>
        </p:sp>
        <p:grpSp>
          <p:nvGrpSpPr>
            <p:cNvPr id="144548" name="Group 164"/>
            <p:cNvGrpSpPr>
              <a:grpSpLocks/>
            </p:cNvGrpSpPr>
            <p:nvPr/>
          </p:nvGrpSpPr>
          <p:grpSpPr bwMode="auto">
            <a:xfrm>
              <a:off x="4292" y="1501"/>
              <a:ext cx="195" cy="69"/>
              <a:chOff x="4776" y="1387"/>
              <a:chExt cx="219" cy="69"/>
            </a:xfrm>
          </p:grpSpPr>
          <p:sp>
            <p:nvSpPr>
              <p:cNvPr id="144549" name="Line 165"/>
              <p:cNvSpPr>
                <a:spLocks noChangeShapeType="1"/>
              </p:cNvSpPr>
              <p:nvPr/>
            </p:nvSpPr>
            <p:spPr bwMode="auto">
              <a:xfrm>
                <a:off x="4776" y="1418"/>
                <a:ext cx="219" cy="0"/>
              </a:xfrm>
              <a:prstGeom prst="line">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550" name="Rectangle 166"/>
              <p:cNvSpPr>
                <a:spLocks noChangeArrowheads="1"/>
              </p:cNvSpPr>
              <p:nvPr/>
            </p:nvSpPr>
            <p:spPr bwMode="auto">
              <a:xfrm>
                <a:off x="4857" y="1387"/>
                <a:ext cx="69" cy="69"/>
              </a:xfrm>
              <a:prstGeom prst="rect">
                <a:avLst/>
              </a:prstGeom>
              <a:solidFill>
                <a:srgbClr val="800080"/>
              </a:solidFill>
              <a:ln w="12700">
                <a:solidFill>
                  <a:srgbClr val="FFFFFF"/>
                </a:solidFill>
                <a:miter lim="800000"/>
                <a:headEnd/>
                <a:tailEnd/>
              </a:ln>
            </p:spPr>
            <p:txBody>
              <a:bodyPr/>
              <a:lstStyle/>
              <a:p>
                <a:endParaRPr lang="en-US"/>
              </a:p>
            </p:txBody>
          </p:sp>
        </p:grpSp>
        <p:sp>
          <p:nvSpPr>
            <p:cNvPr id="144551" name="Rectangle 167"/>
            <p:cNvSpPr>
              <a:spLocks noChangeArrowheads="1"/>
            </p:cNvSpPr>
            <p:nvPr/>
          </p:nvSpPr>
          <p:spPr bwMode="auto">
            <a:xfrm>
              <a:off x="4548" y="1426"/>
              <a:ext cx="11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2000">
                  <a:solidFill>
                    <a:srgbClr val="000000"/>
                  </a:solidFill>
                  <a:latin typeface="Arial Narrow" pitchFamily="34" charset="0"/>
                </a:rPr>
                <a:t>Afrique Subsaharienne</a:t>
              </a:r>
            </a:p>
          </p:txBody>
        </p:sp>
        <p:grpSp>
          <p:nvGrpSpPr>
            <p:cNvPr id="144552" name="Group 168"/>
            <p:cNvGrpSpPr>
              <a:grpSpLocks/>
            </p:cNvGrpSpPr>
            <p:nvPr/>
          </p:nvGrpSpPr>
          <p:grpSpPr bwMode="auto">
            <a:xfrm>
              <a:off x="4292" y="1731"/>
              <a:ext cx="195" cy="69"/>
              <a:chOff x="4776" y="1641"/>
              <a:chExt cx="219" cy="69"/>
            </a:xfrm>
          </p:grpSpPr>
          <p:sp>
            <p:nvSpPr>
              <p:cNvPr id="144553" name="Line 169"/>
              <p:cNvSpPr>
                <a:spLocks noChangeShapeType="1"/>
              </p:cNvSpPr>
              <p:nvPr/>
            </p:nvSpPr>
            <p:spPr bwMode="auto">
              <a:xfrm>
                <a:off x="4776" y="1677"/>
                <a:ext cx="2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54" name="Oval 170"/>
              <p:cNvSpPr>
                <a:spLocks noChangeArrowheads="1"/>
              </p:cNvSpPr>
              <p:nvPr/>
            </p:nvSpPr>
            <p:spPr bwMode="auto">
              <a:xfrm>
                <a:off x="4857" y="1641"/>
                <a:ext cx="69" cy="69"/>
              </a:xfrm>
              <a:prstGeom prst="ellipse">
                <a:avLst/>
              </a:prstGeom>
              <a:solidFill>
                <a:srgbClr val="000000"/>
              </a:solidFill>
              <a:ln w="12700">
                <a:solidFill>
                  <a:srgbClr val="FFFFFF"/>
                </a:solidFill>
                <a:round/>
                <a:headEnd/>
                <a:tailEnd/>
              </a:ln>
            </p:spPr>
            <p:txBody>
              <a:bodyPr/>
              <a:lstStyle/>
              <a:p>
                <a:endParaRPr lang="en-US"/>
              </a:p>
            </p:txBody>
          </p:sp>
        </p:grpSp>
        <p:sp>
          <p:nvSpPr>
            <p:cNvPr id="144555" name="Rectangle 171"/>
            <p:cNvSpPr>
              <a:spLocks noChangeArrowheads="1"/>
            </p:cNvSpPr>
            <p:nvPr/>
          </p:nvSpPr>
          <p:spPr bwMode="auto">
            <a:xfrm>
              <a:off x="4548" y="1656"/>
              <a:ext cx="5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2000">
                  <a:solidFill>
                    <a:srgbClr val="000000"/>
                  </a:solidFill>
                  <a:latin typeface="Arial Narrow" pitchFamily="34" charset="0"/>
                </a:rPr>
                <a:t>MONDE</a:t>
              </a:r>
            </a:p>
          </p:txBody>
        </p:sp>
        <p:grpSp>
          <p:nvGrpSpPr>
            <p:cNvPr id="144556" name="Group 172"/>
            <p:cNvGrpSpPr>
              <a:grpSpLocks/>
            </p:cNvGrpSpPr>
            <p:nvPr/>
          </p:nvGrpSpPr>
          <p:grpSpPr bwMode="auto">
            <a:xfrm>
              <a:off x="4292" y="1961"/>
              <a:ext cx="195" cy="69"/>
              <a:chOff x="4776" y="1900"/>
              <a:chExt cx="219" cy="69"/>
            </a:xfrm>
          </p:grpSpPr>
          <p:sp>
            <p:nvSpPr>
              <p:cNvPr id="144557" name="Line 173"/>
              <p:cNvSpPr>
                <a:spLocks noChangeShapeType="1"/>
              </p:cNvSpPr>
              <p:nvPr/>
            </p:nvSpPr>
            <p:spPr bwMode="auto">
              <a:xfrm>
                <a:off x="4776" y="1936"/>
                <a:ext cx="219" cy="0"/>
              </a:xfrm>
              <a:prstGeom prst="line">
                <a:avLst/>
              </a:prstGeom>
              <a:noFill/>
              <a:ln w="190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558" name="Freeform 174"/>
              <p:cNvSpPr>
                <a:spLocks/>
              </p:cNvSpPr>
              <p:nvPr/>
            </p:nvSpPr>
            <p:spPr bwMode="auto">
              <a:xfrm>
                <a:off x="4857" y="1900"/>
                <a:ext cx="69" cy="69"/>
              </a:xfrm>
              <a:custGeom>
                <a:avLst/>
                <a:gdLst>
                  <a:gd name="T0" fmla="*/ 24 w 49"/>
                  <a:gd name="T1" fmla="*/ 0 h 48"/>
                  <a:gd name="T2" fmla="*/ 49 w 49"/>
                  <a:gd name="T3" fmla="*/ 48 h 48"/>
                  <a:gd name="T4" fmla="*/ 0 w 49"/>
                  <a:gd name="T5" fmla="*/ 48 h 48"/>
                  <a:gd name="T6" fmla="*/ 24 w 49"/>
                  <a:gd name="T7" fmla="*/ 0 h 48"/>
                </a:gdLst>
                <a:ahLst/>
                <a:cxnLst>
                  <a:cxn ang="0">
                    <a:pos x="T0" y="T1"/>
                  </a:cxn>
                  <a:cxn ang="0">
                    <a:pos x="T2" y="T3"/>
                  </a:cxn>
                  <a:cxn ang="0">
                    <a:pos x="T4" y="T5"/>
                  </a:cxn>
                  <a:cxn ang="0">
                    <a:pos x="T6" y="T7"/>
                  </a:cxn>
                </a:cxnLst>
                <a:rect l="0" t="0" r="r" b="b"/>
                <a:pathLst>
                  <a:path w="49" h="48">
                    <a:moveTo>
                      <a:pt x="24" y="0"/>
                    </a:moveTo>
                    <a:lnTo>
                      <a:pt x="49" y="48"/>
                    </a:lnTo>
                    <a:lnTo>
                      <a:pt x="0" y="48"/>
                    </a:lnTo>
                    <a:lnTo>
                      <a:pt x="24" y="0"/>
                    </a:lnTo>
                    <a:close/>
                  </a:path>
                </a:pathLst>
              </a:custGeom>
              <a:solidFill>
                <a:srgbClr val="993300"/>
              </a:solidFill>
              <a:ln w="12700">
                <a:solidFill>
                  <a:srgbClr val="FFFFFF"/>
                </a:solidFill>
                <a:prstDash val="solid"/>
                <a:round/>
                <a:headEnd/>
                <a:tailEnd/>
              </a:ln>
            </p:spPr>
            <p:txBody>
              <a:bodyPr/>
              <a:lstStyle/>
              <a:p>
                <a:endParaRPr lang="en-US"/>
              </a:p>
            </p:txBody>
          </p:sp>
        </p:grpSp>
        <p:sp>
          <p:nvSpPr>
            <p:cNvPr id="144559" name="Rectangle 175"/>
            <p:cNvSpPr>
              <a:spLocks noChangeArrowheads="1"/>
            </p:cNvSpPr>
            <p:nvPr/>
          </p:nvSpPr>
          <p:spPr bwMode="auto">
            <a:xfrm>
              <a:off x="4548" y="1887"/>
              <a:ext cx="6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2000">
                  <a:solidFill>
                    <a:srgbClr val="000000"/>
                  </a:solidFill>
                  <a:latin typeface="Arial Narrow" pitchFamily="34" charset="0"/>
                </a:rPr>
                <a:t>Caraïbes</a:t>
              </a:r>
            </a:p>
          </p:txBody>
        </p:sp>
        <p:grpSp>
          <p:nvGrpSpPr>
            <p:cNvPr id="144560" name="Group 176"/>
            <p:cNvGrpSpPr>
              <a:grpSpLocks/>
            </p:cNvGrpSpPr>
            <p:nvPr/>
          </p:nvGrpSpPr>
          <p:grpSpPr bwMode="auto">
            <a:xfrm>
              <a:off x="4292" y="2192"/>
              <a:ext cx="195" cy="69"/>
              <a:chOff x="4776" y="2159"/>
              <a:chExt cx="219" cy="69"/>
            </a:xfrm>
          </p:grpSpPr>
          <p:sp>
            <p:nvSpPr>
              <p:cNvPr id="144561" name="Line 177"/>
              <p:cNvSpPr>
                <a:spLocks noChangeShapeType="1"/>
              </p:cNvSpPr>
              <p:nvPr/>
            </p:nvSpPr>
            <p:spPr bwMode="auto">
              <a:xfrm>
                <a:off x="4776" y="2195"/>
                <a:ext cx="219"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562" name="Freeform 178"/>
              <p:cNvSpPr>
                <a:spLocks/>
              </p:cNvSpPr>
              <p:nvPr/>
            </p:nvSpPr>
            <p:spPr bwMode="auto">
              <a:xfrm>
                <a:off x="4857" y="2159"/>
                <a:ext cx="69" cy="69"/>
              </a:xfrm>
              <a:custGeom>
                <a:avLst/>
                <a:gdLst>
                  <a:gd name="T0" fmla="*/ 24 w 49"/>
                  <a:gd name="T1" fmla="*/ 0 h 49"/>
                  <a:gd name="T2" fmla="*/ 49 w 49"/>
                  <a:gd name="T3" fmla="*/ 49 h 49"/>
                  <a:gd name="T4" fmla="*/ 0 w 49"/>
                  <a:gd name="T5" fmla="*/ 49 h 49"/>
                  <a:gd name="T6" fmla="*/ 24 w 49"/>
                  <a:gd name="T7" fmla="*/ 0 h 49"/>
                </a:gdLst>
                <a:ahLst/>
                <a:cxnLst>
                  <a:cxn ang="0">
                    <a:pos x="T0" y="T1"/>
                  </a:cxn>
                  <a:cxn ang="0">
                    <a:pos x="T2" y="T3"/>
                  </a:cxn>
                  <a:cxn ang="0">
                    <a:pos x="T4" y="T5"/>
                  </a:cxn>
                  <a:cxn ang="0">
                    <a:pos x="T6" y="T7"/>
                  </a:cxn>
                </a:cxnLst>
                <a:rect l="0" t="0" r="r" b="b"/>
                <a:pathLst>
                  <a:path w="49" h="49">
                    <a:moveTo>
                      <a:pt x="24" y="0"/>
                    </a:moveTo>
                    <a:lnTo>
                      <a:pt x="49" y="49"/>
                    </a:lnTo>
                    <a:lnTo>
                      <a:pt x="0" y="49"/>
                    </a:lnTo>
                    <a:lnTo>
                      <a:pt x="24" y="0"/>
                    </a:lnTo>
                    <a:close/>
                  </a:path>
                </a:pathLst>
              </a:custGeom>
              <a:solidFill>
                <a:srgbClr val="FFFFFF"/>
              </a:solidFill>
              <a:ln w="12700">
                <a:solidFill>
                  <a:srgbClr val="008000"/>
                </a:solidFill>
                <a:prstDash val="solid"/>
                <a:round/>
                <a:headEnd/>
                <a:tailEnd/>
              </a:ln>
            </p:spPr>
            <p:txBody>
              <a:bodyPr/>
              <a:lstStyle/>
              <a:p>
                <a:endParaRPr lang="en-US"/>
              </a:p>
            </p:txBody>
          </p:sp>
        </p:grpSp>
        <p:sp>
          <p:nvSpPr>
            <p:cNvPr id="144563" name="Rectangle 179"/>
            <p:cNvSpPr>
              <a:spLocks noChangeArrowheads="1"/>
            </p:cNvSpPr>
            <p:nvPr/>
          </p:nvSpPr>
          <p:spPr bwMode="auto">
            <a:xfrm>
              <a:off x="4548" y="2117"/>
              <a:ext cx="2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2000">
                  <a:solidFill>
                    <a:srgbClr val="000000"/>
                  </a:solidFill>
                  <a:latin typeface="Arial Narrow" pitchFamily="34" charset="0"/>
                </a:rPr>
                <a:t>Asie</a:t>
              </a:r>
            </a:p>
          </p:txBody>
        </p:sp>
        <p:grpSp>
          <p:nvGrpSpPr>
            <p:cNvPr id="144564" name="Group 180"/>
            <p:cNvGrpSpPr>
              <a:grpSpLocks/>
            </p:cNvGrpSpPr>
            <p:nvPr/>
          </p:nvGrpSpPr>
          <p:grpSpPr bwMode="auto">
            <a:xfrm>
              <a:off x="4292" y="2422"/>
              <a:ext cx="195" cy="69"/>
              <a:chOff x="4776" y="2424"/>
              <a:chExt cx="219" cy="69"/>
            </a:xfrm>
          </p:grpSpPr>
          <p:sp>
            <p:nvSpPr>
              <p:cNvPr id="144565" name="Line 181"/>
              <p:cNvSpPr>
                <a:spLocks noChangeShapeType="1"/>
              </p:cNvSpPr>
              <p:nvPr/>
            </p:nvSpPr>
            <p:spPr bwMode="auto">
              <a:xfrm>
                <a:off x="4776" y="2463"/>
                <a:ext cx="219"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66" name="Freeform 182"/>
              <p:cNvSpPr>
                <a:spLocks/>
              </p:cNvSpPr>
              <p:nvPr/>
            </p:nvSpPr>
            <p:spPr bwMode="auto">
              <a:xfrm>
                <a:off x="4857" y="2424"/>
                <a:ext cx="69" cy="69"/>
              </a:xfrm>
              <a:custGeom>
                <a:avLst/>
                <a:gdLst>
                  <a:gd name="T0" fmla="*/ 24 w 49"/>
                  <a:gd name="T1" fmla="*/ 0 h 49"/>
                  <a:gd name="T2" fmla="*/ 49 w 49"/>
                  <a:gd name="T3" fmla="*/ 25 h 49"/>
                  <a:gd name="T4" fmla="*/ 24 w 49"/>
                  <a:gd name="T5" fmla="*/ 49 h 49"/>
                  <a:gd name="T6" fmla="*/ 0 w 49"/>
                  <a:gd name="T7" fmla="*/ 25 h 49"/>
                  <a:gd name="T8" fmla="*/ 24 w 49"/>
                  <a:gd name="T9" fmla="*/ 0 h 49"/>
                </a:gdLst>
                <a:ahLst/>
                <a:cxnLst>
                  <a:cxn ang="0">
                    <a:pos x="T0" y="T1"/>
                  </a:cxn>
                  <a:cxn ang="0">
                    <a:pos x="T2" y="T3"/>
                  </a:cxn>
                  <a:cxn ang="0">
                    <a:pos x="T4" y="T5"/>
                  </a:cxn>
                  <a:cxn ang="0">
                    <a:pos x="T6" y="T7"/>
                  </a:cxn>
                  <a:cxn ang="0">
                    <a:pos x="T8" y="T9"/>
                  </a:cxn>
                </a:cxnLst>
                <a:rect l="0" t="0" r="r" b="b"/>
                <a:pathLst>
                  <a:path w="49" h="49">
                    <a:moveTo>
                      <a:pt x="24" y="0"/>
                    </a:moveTo>
                    <a:lnTo>
                      <a:pt x="49" y="25"/>
                    </a:lnTo>
                    <a:lnTo>
                      <a:pt x="24" y="49"/>
                    </a:lnTo>
                    <a:lnTo>
                      <a:pt x="0" y="25"/>
                    </a:lnTo>
                    <a:lnTo>
                      <a:pt x="24" y="0"/>
                    </a:lnTo>
                    <a:close/>
                  </a:path>
                </a:pathLst>
              </a:custGeom>
              <a:solidFill>
                <a:srgbClr val="FF0000"/>
              </a:solidFill>
              <a:ln w="12700">
                <a:solidFill>
                  <a:srgbClr val="FFFFFF"/>
                </a:solidFill>
                <a:prstDash val="solid"/>
                <a:round/>
                <a:headEnd/>
                <a:tailEnd/>
              </a:ln>
            </p:spPr>
            <p:txBody>
              <a:bodyPr/>
              <a:lstStyle/>
              <a:p>
                <a:endParaRPr lang="en-US"/>
              </a:p>
            </p:txBody>
          </p:sp>
        </p:grpSp>
        <p:sp>
          <p:nvSpPr>
            <p:cNvPr id="144567" name="Rectangle 183"/>
            <p:cNvSpPr>
              <a:spLocks noChangeArrowheads="1"/>
            </p:cNvSpPr>
            <p:nvPr/>
          </p:nvSpPr>
          <p:spPr bwMode="auto">
            <a:xfrm>
              <a:off x="4548" y="2347"/>
              <a:ext cx="10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2000">
                  <a:solidFill>
                    <a:srgbClr val="000000"/>
                  </a:solidFill>
                  <a:latin typeface="Arial Narrow" pitchFamily="34" charset="0"/>
                </a:rPr>
                <a:t>Europe E et Asie C</a:t>
              </a:r>
            </a:p>
          </p:txBody>
        </p:sp>
        <p:grpSp>
          <p:nvGrpSpPr>
            <p:cNvPr id="144568" name="Group 184"/>
            <p:cNvGrpSpPr>
              <a:grpSpLocks/>
            </p:cNvGrpSpPr>
            <p:nvPr/>
          </p:nvGrpSpPr>
          <p:grpSpPr bwMode="auto">
            <a:xfrm>
              <a:off x="4292" y="2652"/>
              <a:ext cx="195" cy="69"/>
              <a:chOff x="4776" y="2689"/>
              <a:chExt cx="219" cy="69"/>
            </a:xfrm>
          </p:grpSpPr>
          <p:sp>
            <p:nvSpPr>
              <p:cNvPr id="144569" name="Line 185"/>
              <p:cNvSpPr>
                <a:spLocks noChangeShapeType="1"/>
              </p:cNvSpPr>
              <p:nvPr/>
            </p:nvSpPr>
            <p:spPr bwMode="auto">
              <a:xfrm>
                <a:off x="4776" y="2722"/>
                <a:ext cx="219"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70" name="Rectangle 186"/>
              <p:cNvSpPr>
                <a:spLocks noChangeArrowheads="1"/>
              </p:cNvSpPr>
              <p:nvPr/>
            </p:nvSpPr>
            <p:spPr bwMode="auto">
              <a:xfrm>
                <a:off x="4857" y="2689"/>
                <a:ext cx="69" cy="69"/>
              </a:xfrm>
              <a:prstGeom prst="rect">
                <a:avLst/>
              </a:prstGeom>
              <a:solidFill>
                <a:srgbClr val="FFFFFF"/>
              </a:solidFill>
              <a:ln w="12700">
                <a:solidFill>
                  <a:srgbClr val="0000FF"/>
                </a:solidFill>
                <a:miter lim="800000"/>
                <a:headEnd/>
                <a:tailEnd/>
              </a:ln>
            </p:spPr>
            <p:txBody>
              <a:bodyPr/>
              <a:lstStyle/>
              <a:p>
                <a:endParaRPr lang="en-US"/>
              </a:p>
            </p:txBody>
          </p:sp>
        </p:grpSp>
        <p:sp>
          <p:nvSpPr>
            <p:cNvPr id="144571" name="Rectangle 187"/>
            <p:cNvSpPr>
              <a:spLocks noChangeArrowheads="1"/>
            </p:cNvSpPr>
            <p:nvPr/>
          </p:nvSpPr>
          <p:spPr bwMode="auto">
            <a:xfrm>
              <a:off x="4548" y="2578"/>
              <a:ext cx="8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2000">
                  <a:solidFill>
                    <a:srgbClr val="000000"/>
                  </a:solidFill>
                  <a:latin typeface="Arial Narrow" pitchFamily="34" charset="0"/>
                </a:rPr>
                <a:t>Amérique latine</a:t>
              </a:r>
            </a:p>
          </p:txBody>
        </p:sp>
        <p:sp>
          <p:nvSpPr>
            <p:cNvPr id="144572" name="Rectangle 188"/>
            <p:cNvSpPr>
              <a:spLocks noChangeArrowheads="1"/>
            </p:cNvSpPr>
            <p:nvPr/>
          </p:nvSpPr>
          <p:spPr bwMode="auto">
            <a:xfrm>
              <a:off x="792" y="3040"/>
              <a:ext cx="2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1600">
                  <a:solidFill>
                    <a:srgbClr val="000000"/>
                  </a:solidFill>
                </a:rPr>
                <a:t>1990</a:t>
              </a:r>
            </a:p>
          </p:txBody>
        </p:sp>
        <p:sp>
          <p:nvSpPr>
            <p:cNvPr id="144573" name="Rectangle 189"/>
            <p:cNvSpPr>
              <a:spLocks noChangeArrowheads="1"/>
            </p:cNvSpPr>
            <p:nvPr/>
          </p:nvSpPr>
          <p:spPr bwMode="auto">
            <a:xfrm>
              <a:off x="1054"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1600">
                  <a:solidFill>
                    <a:srgbClr val="000000"/>
                  </a:solidFill>
                </a:rPr>
                <a:t>‘91</a:t>
              </a:r>
            </a:p>
          </p:txBody>
        </p:sp>
        <p:sp>
          <p:nvSpPr>
            <p:cNvPr id="144574" name="Rectangle 190"/>
            <p:cNvSpPr>
              <a:spLocks noChangeArrowheads="1"/>
            </p:cNvSpPr>
            <p:nvPr/>
          </p:nvSpPr>
          <p:spPr bwMode="auto">
            <a:xfrm>
              <a:off x="1233"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1600">
                  <a:solidFill>
                    <a:srgbClr val="000000"/>
                  </a:solidFill>
                </a:rPr>
                <a:t>‘92</a:t>
              </a:r>
            </a:p>
          </p:txBody>
        </p:sp>
        <p:sp>
          <p:nvSpPr>
            <p:cNvPr id="144575" name="Rectangle 191"/>
            <p:cNvSpPr>
              <a:spLocks noChangeArrowheads="1"/>
            </p:cNvSpPr>
            <p:nvPr/>
          </p:nvSpPr>
          <p:spPr bwMode="auto">
            <a:xfrm>
              <a:off x="1422"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1600">
                  <a:solidFill>
                    <a:srgbClr val="000000"/>
                  </a:solidFill>
                </a:rPr>
                <a:t>‘93</a:t>
              </a:r>
            </a:p>
          </p:txBody>
        </p:sp>
        <p:sp>
          <p:nvSpPr>
            <p:cNvPr id="144576" name="Rectangle 192"/>
            <p:cNvSpPr>
              <a:spLocks noChangeArrowheads="1"/>
            </p:cNvSpPr>
            <p:nvPr/>
          </p:nvSpPr>
          <p:spPr bwMode="auto">
            <a:xfrm>
              <a:off x="1597"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1600">
                  <a:solidFill>
                    <a:srgbClr val="000000"/>
                  </a:solidFill>
                </a:rPr>
                <a:t>‘94</a:t>
              </a:r>
            </a:p>
          </p:txBody>
        </p:sp>
        <p:sp>
          <p:nvSpPr>
            <p:cNvPr id="144577" name="Rectangle 193"/>
            <p:cNvSpPr>
              <a:spLocks noChangeArrowheads="1"/>
            </p:cNvSpPr>
            <p:nvPr/>
          </p:nvSpPr>
          <p:spPr bwMode="auto">
            <a:xfrm>
              <a:off x="1771"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1600">
                  <a:solidFill>
                    <a:srgbClr val="000000"/>
                  </a:solidFill>
                </a:rPr>
                <a:t>‘95</a:t>
              </a:r>
            </a:p>
          </p:txBody>
        </p:sp>
        <p:sp>
          <p:nvSpPr>
            <p:cNvPr id="144578" name="Rectangle 194"/>
            <p:cNvSpPr>
              <a:spLocks noChangeArrowheads="1"/>
            </p:cNvSpPr>
            <p:nvPr/>
          </p:nvSpPr>
          <p:spPr bwMode="auto">
            <a:xfrm>
              <a:off x="1955"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1600">
                  <a:solidFill>
                    <a:srgbClr val="000000"/>
                  </a:solidFill>
                </a:rPr>
                <a:t>‘96</a:t>
              </a:r>
            </a:p>
          </p:txBody>
        </p:sp>
        <p:sp>
          <p:nvSpPr>
            <p:cNvPr id="144579" name="Rectangle 195"/>
            <p:cNvSpPr>
              <a:spLocks noChangeArrowheads="1"/>
            </p:cNvSpPr>
            <p:nvPr/>
          </p:nvSpPr>
          <p:spPr bwMode="auto">
            <a:xfrm>
              <a:off x="2139"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1600">
                  <a:solidFill>
                    <a:srgbClr val="000000"/>
                  </a:solidFill>
                </a:rPr>
                <a:t>‘97</a:t>
              </a:r>
            </a:p>
          </p:txBody>
        </p:sp>
        <p:sp>
          <p:nvSpPr>
            <p:cNvPr id="144580" name="Rectangle 196"/>
            <p:cNvSpPr>
              <a:spLocks noChangeArrowheads="1"/>
            </p:cNvSpPr>
            <p:nvPr/>
          </p:nvSpPr>
          <p:spPr bwMode="auto">
            <a:xfrm>
              <a:off x="2318"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1600">
                  <a:solidFill>
                    <a:srgbClr val="000000"/>
                  </a:solidFill>
                </a:rPr>
                <a:t>‘98</a:t>
              </a:r>
            </a:p>
          </p:txBody>
        </p:sp>
        <p:sp>
          <p:nvSpPr>
            <p:cNvPr id="144581" name="Rectangle 197"/>
            <p:cNvSpPr>
              <a:spLocks noChangeArrowheads="1"/>
            </p:cNvSpPr>
            <p:nvPr/>
          </p:nvSpPr>
          <p:spPr bwMode="auto">
            <a:xfrm>
              <a:off x="2502"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1600">
                  <a:solidFill>
                    <a:srgbClr val="000000"/>
                  </a:solidFill>
                </a:rPr>
                <a:t>‘99</a:t>
              </a:r>
            </a:p>
          </p:txBody>
        </p:sp>
        <p:sp>
          <p:nvSpPr>
            <p:cNvPr id="144582" name="Rectangle 198"/>
            <p:cNvSpPr>
              <a:spLocks noChangeArrowheads="1"/>
            </p:cNvSpPr>
            <p:nvPr/>
          </p:nvSpPr>
          <p:spPr bwMode="auto">
            <a:xfrm>
              <a:off x="2686"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1600">
                  <a:solidFill>
                    <a:srgbClr val="000000"/>
                  </a:solidFill>
                </a:rPr>
                <a:t>‘00</a:t>
              </a:r>
            </a:p>
          </p:txBody>
        </p:sp>
        <p:sp>
          <p:nvSpPr>
            <p:cNvPr id="144583" name="Rectangle 199"/>
            <p:cNvSpPr>
              <a:spLocks noChangeArrowheads="1"/>
            </p:cNvSpPr>
            <p:nvPr/>
          </p:nvSpPr>
          <p:spPr bwMode="auto">
            <a:xfrm>
              <a:off x="2865"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1600">
                  <a:solidFill>
                    <a:srgbClr val="000000"/>
                  </a:solidFill>
                </a:rPr>
                <a:t>‘01</a:t>
              </a:r>
            </a:p>
          </p:txBody>
        </p:sp>
        <p:sp>
          <p:nvSpPr>
            <p:cNvPr id="144584" name="Rectangle 200"/>
            <p:cNvSpPr>
              <a:spLocks noChangeArrowheads="1"/>
            </p:cNvSpPr>
            <p:nvPr/>
          </p:nvSpPr>
          <p:spPr bwMode="auto">
            <a:xfrm>
              <a:off x="3054"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1600">
                  <a:solidFill>
                    <a:srgbClr val="000000"/>
                  </a:solidFill>
                </a:rPr>
                <a:t>‘02</a:t>
              </a:r>
            </a:p>
          </p:txBody>
        </p:sp>
        <p:sp>
          <p:nvSpPr>
            <p:cNvPr id="144585" name="Rectangle 201"/>
            <p:cNvSpPr>
              <a:spLocks noChangeArrowheads="1"/>
            </p:cNvSpPr>
            <p:nvPr/>
          </p:nvSpPr>
          <p:spPr bwMode="auto">
            <a:xfrm>
              <a:off x="3234"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1600">
                  <a:solidFill>
                    <a:srgbClr val="000000"/>
                  </a:solidFill>
                </a:rPr>
                <a:t>‘03</a:t>
              </a:r>
            </a:p>
          </p:txBody>
        </p:sp>
        <p:sp>
          <p:nvSpPr>
            <p:cNvPr id="144586" name="Rectangle 202"/>
            <p:cNvSpPr>
              <a:spLocks noChangeArrowheads="1"/>
            </p:cNvSpPr>
            <p:nvPr/>
          </p:nvSpPr>
          <p:spPr bwMode="auto">
            <a:xfrm>
              <a:off x="3412"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1600">
                  <a:solidFill>
                    <a:srgbClr val="000000"/>
                  </a:solidFill>
                </a:rPr>
                <a:t>‘04</a:t>
              </a:r>
            </a:p>
          </p:txBody>
        </p:sp>
        <p:sp>
          <p:nvSpPr>
            <p:cNvPr id="144587" name="Rectangle 203"/>
            <p:cNvSpPr>
              <a:spLocks noChangeArrowheads="1"/>
            </p:cNvSpPr>
            <p:nvPr/>
          </p:nvSpPr>
          <p:spPr bwMode="auto">
            <a:xfrm>
              <a:off x="3597"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1600">
                  <a:solidFill>
                    <a:srgbClr val="000000"/>
                  </a:solidFill>
                </a:rPr>
                <a:t>‘05</a:t>
              </a:r>
            </a:p>
          </p:txBody>
        </p:sp>
        <p:sp>
          <p:nvSpPr>
            <p:cNvPr id="144588" name="Rectangle 204"/>
            <p:cNvSpPr>
              <a:spLocks noChangeArrowheads="1"/>
            </p:cNvSpPr>
            <p:nvPr/>
          </p:nvSpPr>
          <p:spPr bwMode="auto">
            <a:xfrm>
              <a:off x="3776"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1600">
                  <a:solidFill>
                    <a:srgbClr val="000000"/>
                  </a:solidFill>
                </a:rPr>
                <a:t>‘06</a:t>
              </a:r>
            </a:p>
          </p:txBody>
        </p:sp>
        <p:sp>
          <p:nvSpPr>
            <p:cNvPr id="144589" name="Rectangle 205"/>
            <p:cNvSpPr>
              <a:spLocks noChangeArrowheads="1"/>
            </p:cNvSpPr>
            <p:nvPr/>
          </p:nvSpPr>
          <p:spPr bwMode="auto">
            <a:xfrm>
              <a:off x="3949" y="3040"/>
              <a:ext cx="2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1600">
                  <a:solidFill>
                    <a:srgbClr val="000000"/>
                  </a:solidFill>
                </a:rPr>
                <a:t>2007</a:t>
              </a:r>
            </a:p>
          </p:txBody>
        </p:sp>
        <p:sp>
          <p:nvSpPr>
            <p:cNvPr id="144590" name="Rectangle 206"/>
            <p:cNvSpPr>
              <a:spLocks noChangeArrowheads="1"/>
            </p:cNvSpPr>
            <p:nvPr/>
          </p:nvSpPr>
          <p:spPr bwMode="auto">
            <a:xfrm>
              <a:off x="2341" y="3226"/>
              <a:ext cx="2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a:r>
                <a:rPr sz="1600">
                  <a:solidFill>
                    <a:srgbClr val="000000"/>
                  </a:solidFill>
                </a:rPr>
                <a:t>Année</a:t>
              </a:r>
            </a:p>
          </p:txBody>
        </p:sp>
        <p:pic>
          <p:nvPicPr>
            <p:cNvPr id="144591" name="Picture 2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3312"/>
              <a:ext cx="2442"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0847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248400"/>
            <a:ext cx="2133600" cy="457200"/>
          </a:xfrm>
          <a:prstGeom prst="rect">
            <a:avLst/>
          </a:prstGeom>
        </p:spPr>
        <p:txBody>
          <a:bodyPr/>
          <a:lstStyle/>
          <a:p>
            <a:pPr rtl="0"/>
            <a:fld id="{5F9C68BF-E60D-48AD-A443-01404EC57823}" type="slidenum">
              <a:rPr/>
              <a:pPr rtl="0"/>
              <a:t>29</a:t>
            </a:fld>
            <a:endParaRPr/>
          </a:p>
        </p:txBody>
      </p:sp>
      <p:pic>
        <p:nvPicPr>
          <p:cNvPr id="143364" name="Picture 4"/>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1600200" y="381000"/>
            <a:ext cx="7543800" cy="5738813"/>
          </a:xfrm>
          <a:noFill/>
          <a:ln/>
        </p:spPr>
      </p:pic>
    </p:spTree>
    <p:extLst>
      <p:ext uri="{BB962C8B-B14F-4D97-AF65-F5344CB8AC3E}">
        <p14:creationId xmlns:p14="http://schemas.microsoft.com/office/powerpoint/2010/main" val="2596957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268413"/>
            <a:ext cx="7772400" cy="1470025"/>
          </a:xfrm>
        </p:spPr>
        <p:txBody>
          <a:bodyPr/>
          <a:lstStyle/>
          <a:p>
            <a:pPr rtl="0"/>
            <a:r>
              <a:rPr b="1">
                <a:solidFill>
                  <a:schemeClr val="accent2"/>
                </a:solidFill>
              </a:rPr>
              <a:t>Eau potable pour les personnes vivant avec le VIH/sida</a:t>
            </a:r>
          </a:p>
        </p:txBody>
      </p:sp>
      <p:pic>
        <p:nvPicPr>
          <p:cNvPr id="2052"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8400"/>
            <a:ext cx="2133600" cy="457200"/>
          </a:xfrm>
          <a:prstGeom prst="rect">
            <a:avLst/>
          </a:prstGeom>
        </p:spPr>
        <p:txBody>
          <a:bodyPr/>
          <a:lstStyle/>
          <a:p>
            <a:pPr rtl="0"/>
            <a:fld id="{1CCC8F78-9C23-4318-9CE7-77A317FAE970}" type="slidenum">
              <a:rPr/>
              <a:pPr rtl="0"/>
              <a:t>30</a:t>
            </a:fld>
            <a:endParaRPr/>
          </a:p>
        </p:txBody>
      </p:sp>
      <p:sp>
        <p:nvSpPr>
          <p:cNvPr id="121858" name="Rectangle 2"/>
          <p:cNvSpPr>
            <a:spLocks noGrp="1" noChangeArrowheads="1"/>
          </p:cNvSpPr>
          <p:nvPr>
            <p:ph type="title"/>
          </p:nvPr>
        </p:nvSpPr>
        <p:spPr>
          <a:xfrm>
            <a:off x="0" y="152400"/>
            <a:ext cx="9144000" cy="1143000"/>
          </a:xfrm>
        </p:spPr>
        <p:txBody>
          <a:bodyPr/>
          <a:lstStyle/>
          <a:p>
            <a:pPr algn="ctr" rtl="0"/>
            <a:r>
              <a:rPr sz="3600" b="1" dirty="0">
                <a:solidFill>
                  <a:srgbClr val="000066"/>
                </a:solidFill>
              </a:rPr>
              <a:t>Alimentation de substitution &amp; importance du </a:t>
            </a:r>
            <a:r>
              <a:rPr sz="3600" b="1" dirty="0" err="1">
                <a:solidFill>
                  <a:srgbClr val="000066"/>
                </a:solidFill>
              </a:rPr>
              <a:t>traitement</a:t>
            </a:r>
            <a:r>
              <a:rPr sz="3600" b="1" dirty="0">
                <a:solidFill>
                  <a:srgbClr val="000066"/>
                </a:solidFill>
              </a:rPr>
              <a:t> de </a:t>
            </a:r>
            <a:r>
              <a:rPr sz="3600" b="1" dirty="0" err="1">
                <a:solidFill>
                  <a:srgbClr val="000066"/>
                </a:solidFill>
              </a:rPr>
              <a:t>l’eau</a:t>
            </a:r>
            <a:r>
              <a:rPr sz="3600" b="1" dirty="0">
                <a:solidFill>
                  <a:srgbClr val="000066"/>
                </a:solidFill>
              </a:rPr>
              <a:t> - OMS</a:t>
            </a:r>
          </a:p>
        </p:txBody>
      </p:sp>
      <p:sp>
        <p:nvSpPr>
          <p:cNvPr id="121859" name="Rectangle 3"/>
          <p:cNvSpPr>
            <a:spLocks noGrp="1" noChangeArrowheads="1"/>
          </p:cNvSpPr>
          <p:nvPr>
            <p:ph type="body" idx="1"/>
          </p:nvPr>
        </p:nvSpPr>
        <p:spPr>
          <a:xfrm>
            <a:off x="609600" y="1509713"/>
            <a:ext cx="8229600" cy="3886200"/>
          </a:xfrm>
        </p:spPr>
        <p:txBody>
          <a:bodyPr/>
          <a:lstStyle/>
          <a:p>
            <a:pPr rtl="0">
              <a:lnSpc>
                <a:spcPct val="80000"/>
              </a:lnSpc>
            </a:pPr>
            <a:r>
              <a:rPr dirty="0" err="1"/>
              <a:t>Lorsque</a:t>
            </a:r>
            <a:r>
              <a:rPr dirty="0"/>
              <a:t> les </a:t>
            </a:r>
            <a:r>
              <a:rPr dirty="0" err="1"/>
              <a:t>mères</a:t>
            </a:r>
            <a:r>
              <a:rPr dirty="0"/>
              <a:t> </a:t>
            </a:r>
            <a:r>
              <a:rPr dirty="0" err="1"/>
              <a:t>séropositives</a:t>
            </a:r>
            <a:r>
              <a:rPr dirty="0"/>
              <a:t> </a:t>
            </a:r>
            <a:r>
              <a:rPr dirty="0" err="1"/>
              <a:t>choisissent</a:t>
            </a:r>
            <a:r>
              <a:rPr dirty="0"/>
              <a:t> </a:t>
            </a:r>
            <a:r>
              <a:rPr dirty="0" err="1"/>
              <a:t>une</a:t>
            </a:r>
            <a:r>
              <a:rPr dirty="0"/>
              <a:t> "alimentation de substitution (</a:t>
            </a:r>
            <a:r>
              <a:rPr dirty="0" err="1"/>
              <a:t>comme</a:t>
            </a:r>
            <a:r>
              <a:rPr dirty="0"/>
              <a:t> le </a:t>
            </a:r>
            <a:r>
              <a:rPr dirty="0" err="1"/>
              <a:t>lait</a:t>
            </a:r>
            <a:r>
              <a:rPr dirty="0"/>
              <a:t> </a:t>
            </a:r>
            <a:r>
              <a:rPr dirty="0" err="1"/>
              <a:t>maternisé</a:t>
            </a:r>
            <a:r>
              <a:rPr dirty="0"/>
              <a:t>) pour </a:t>
            </a:r>
            <a:r>
              <a:rPr dirty="0" err="1"/>
              <a:t>leurs</a:t>
            </a:r>
            <a:r>
              <a:rPr dirty="0"/>
              <a:t> </a:t>
            </a:r>
            <a:r>
              <a:rPr dirty="0" err="1"/>
              <a:t>nourrissons</a:t>
            </a:r>
            <a:r>
              <a:rPr dirty="0"/>
              <a:t>, </a:t>
            </a:r>
            <a:r>
              <a:rPr dirty="0" err="1"/>
              <a:t>ou</a:t>
            </a:r>
            <a:r>
              <a:rPr dirty="0"/>
              <a:t> le </a:t>
            </a:r>
            <a:r>
              <a:rPr dirty="0" err="1"/>
              <a:t>sevrage</a:t>
            </a:r>
            <a:r>
              <a:rPr dirty="0"/>
              <a:t> </a:t>
            </a:r>
            <a:r>
              <a:rPr dirty="0" err="1"/>
              <a:t>anticipé</a:t>
            </a:r>
            <a:r>
              <a:rPr dirty="0"/>
              <a:t> </a:t>
            </a:r>
            <a:r>
              <a:rPr dirty="0" err="1"/>
              <a:t>d’enfants</a:t>
            </a:r>
            <a:r>
              <a:rPr dirty="0"/>
              <a:t> </a:t>
            </a:r>
            <a:r>
              <a:rPr dirty="0" err="1"/>
              <a:t>nourris</a:t>
            </a:r>
            <a:r>
              <a:rPr dirty="0"/>
              <a:t> au sein, </a:t>
            </a:r>
            <a:r>
              <a:rPr dirty="0" err="1"/>
              <a:t>l’utilisation</a:t>
            </a:r>
            <a:r>
              <a:rPr dirty="0"/>
              <a:t> d’un </a:t>
            </a:r>
            <a:r>
              <a:rPr b="1" u="sng" dirty="0" err="1"/>
              <a:t>traitement</a:t>
            </a:r>
            <a:r>
              <a:rPr b="1" u="sng" dirty="0"/>
              <a:t> </a:t>
            </a:r>
            <a:r>
              <a:rPr b="1" u="sng" dirty="0" err="1"/>
              <a:t>efficace</a:t>
            </a:r>
            <a:r>
              <a:rPr b="1" u="sng" dirty="0"/>
              <a:t> de </a:t>
            </a:r>
            <a:r>
              <a:rPr b="1" u="sng" dirty="0" err="1"/>
              <a:t>l’eau</a:t>
            </a:r>
            <a:r>
              <a:rPr b="1" u="sng" dirty="0"/>
              <a:t> </a:t>
            </a:r>
            <a:r>
              <a:rPr b="1" u="sng" dirty="0" err="1"/>
              <a:t>est</a:t>
            </a:r>
            <a:r>
              <a:rPr b="1" u="sng" dirty="0"/>
              <a:t> </a:t>
            </a:r>
            <a:r>
              <a:rPr b="1" u="sng" dirty="0" err="1"/>
              <a:t>essentiel</a:t>
            </a:r>
            <a:r>
              <a:rPr b="1" u="sng" dirty="0"/>
              <a:t> </a:t>
            </a:r>
            <a:r>
              <a:rPr dirty="0"/>
              <a:t>à la protection de la santé des nouveau-</a:t>
            </a:r>
            <a:r>
              <a:rPr dirty="0" err="1"/>
              <a:t>nés</a:t>
            </a:r>
            <a:r>
              <a:rPr dirty="0"/>
              <a:t>."</a:t>
            </a:r>
          </a:p>
          <a:p>
            <a:pPr>
              <a:lnSpc>
                <a:spcPct val="80000"/>
              </a:lnSpc>
              <a:buFont typeface="Wingdings" pitchFamily="2" charset="2"/>
              <a:buNone/>
            </a:pPr>
            <a:endParaRPr lang="en-US" sz="2000" dirty="0"/>
          </a:p>
          <a:p>
            <a:pPr rtl="0">
              <a:lnSpc>
                <a:spcPct val="80000"/>
              </a:lnSpc>
              <a:buFont typeface="Wingdings" pitchFamily="2" charset="2"/>
              <a:buNone/>
            </a:pPr>
            <a:r>
              <a:rPr sz="2000" dirty="0"/>
              <a:t>– OMS 2008</a:t>
            </a:r>
            <a:r>
              <a:rPr sz="2000" b="1" dirty="0"/>
              <a:t> </a:t>
            </a:r>
            <a:r>
              <a:rPr sz="2000" dirty="0"/>
              <a:t>“Essential prevention and care interventions for adults and adolescents living with HIV in resource-limited settings”</a:t>
            </a:r>
          </a:p>
        </p:txBody>
      </p:sp>
      <p:pic>
        <p:nvPicPr>
          <p:cNvPr id="121860"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655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rtl="0"/>
            <a:r>
              <a:rPr sz="4000" b="1" dirty="0" err="1">
                <a:solidFill>
                  <a:schemeClr val="accent2"/>
                </a:solidFill>
              </a:rPr>
              <a:t>L'accès</a:t>
            </a:r>
            <a:r>
              <a:rPr sz="4000" b="1" dirty="0">
                <a:solidFill>
                  <a:schemeClr val="accent2"/>
                </a:solidFill>
              </a:rPr>
              <a:t> à </a:t>
            </a:r>
            <a:r>
              <a:rPr sz="4000" b="1" dirty="0" err="1">
                <a:solidFill>
                  <a:schemeClr val="accent2"/>
                </a:solidFill>
              </a:rPr>
              <a:t>léau</a:t>
            </a:r>
            <a:r>
              <a:rPr sz="4000" b="1" dirty="0">
                <a:solidFill>
                  <a:schemeClr val="accent2"/>
                </a:solidFill>
              </a:rPr>
              <a:t> potable ' </a:t>
            </a:r>
            <a:r>
              <a:rPr lang="en-US" sz="4000" b="1" dirty="0" smtClean="0">
                <a:solidFill>
                  <a:schemeClr val="accent2"/>
                </a:solidFill>
              </a:rPr>
              <a:t/>
            </a:r>
            <a:br>
              <a:rPr lang="en-US" sz="4000" b="1" dirty="0" smtClean="0">
                <a:solidFill>
                  <a:schemeClr val="accent2"/>
                </a:solidFill>
              </a:rPr>
            </a:br>
            <a:r>
              <a:rPr sz="4000" b="1" dirty="0" err="1">
                <a:solidFill>
                  <a:schemeClr val="accent2"/>
                </a:solidFill>
              </a:rPr>
              <a:t>L’approche</a:t>
            </a:r>
            <a:r>
              <a:rPr sz="4000" b="1" dirty="0">
                <a:solidFill>
                  <a:schemeClr val="accent2"/>
                </a:solidFill>
              </a:rPr>
              <a:t> à </a:t>
            </a:r>
            <a:r>
              <a:rPr sz="4000" b="1" dirty="0" err="1">
                <a:solidFill>
                  <a:schemeClr val="accent2"/>
                </a:solidFill>
              </a:rPr>
              <a:t>barrières</a:t>
            </a:r>
            <a:r>
              <a:rPr sz="4000" b="1" dirty="0">
                <a:solidFill>
                  <a:schemeClr val="accent2"/>
                </a:solidFill>
              </a:rPr>
              <a:t> multiples</a:t>
            </a:r>
          </a:p>
        </p:txBody>
      </p:sp>
      <p:sp>
        <p:nvSpPr>
          <p:cNvPr id="3075" name="Rectangle 3"/>
          <p:cNvSpPr>
            <a:spLocks noGrp="1" noChangeArrowheads="1"/>
          </p:cNvSpPr>
          <p:nvPr>
            <p:ph type="body" idx="1"/>
          </p:nvPr>
        </p:nvSpPr>
        <p:spPr/>
        <p:txBody>
          <a:bodyPr/>
          <a:lstStyle/>
          <a:p>
            <a:pPr marL="514350" lvl="0" indent="-514350" rtl="0">
              <a:buNone/>
            </a:pPr>
            <a:r>
              <a:rPr dirty="0" err="1"/>
              <a:t>Présentation</a:t>
            </a:r>
            <a:r>
              <a:rPr dirty="0"/>
              <a:t> PowerPoint sur </a:t>
            </a:r>
            <a:r>
              <a:rPr dirty="0" err="1"/>
              <a:t>l’approche</a:t>
            </a:r>
            <a:r>
              <a:rPr dirty="0"/>
              <a:t> à </a:t>
            </a:r>
            <a:r>
              <a:rPr dirty="0" err="1"/>
              <a:t>barrières</a:t>
            </a:r>
            <a:r>
              <a:rPr dirty="0"/>
              <a:t> multiples</a:t>
            </a:r>
          </a:p>
        </p:txBody>
      </p:sp>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449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4294967295"/>
          </p:nvPr>
        </p:nvSpPr>
        <p:spPr>
          <a:xfrm>
            <a:off x="6553200" y="6248400"/>
            <a:ext cx="2133600" cy="457200"/>
          </a:xfrm>
          <a:prstGeom prst="rect">
            <a:avLst/>
          </a:prstGeom>
        </p:spPr>
        <p:txBody>
          <a:bodyPr/>
          <a:lstStyle/>
          <a:p>
            <a:pPr rtl="0"/>
            <a:fld id="{FF78ACA6-34BA-42AE-BFD4-7EBE32DE1355}" type="slidenum">
              <a:rPr/>
              <a:pPr rtl="0"/>
              <a:t>32</a:t>
            </a:fld>
            <a:endParaRPr/>
          </a:p>
        </p:txBody>
      </p:sp>
      <p:sp>
        <p:nvSpPr>
          <p:cNvPr id="131074" name="Rectangle 2"/>
          <p:cNvSpPr>
            <a:spLocks noGrp="1" noChangeArrowheads="1"/>
          </p:cNvSpPr>
          <p:nvPr>
            <p:ph type="title"/>
          </p:nvPr>
        </p:nvSpPr>
        <p:spPr>
          <a:xfrm>
            <a:off x="228600" y="914400"/>
            <a:ext cx="8915400" cy="304800"/>
          </a:xfrm>
        </p:spPr>
        <p:txBody>
          <a:bodyPr/>
          <a:lstStyle/>
          <a:p>
            <a:pPr rtl="0"/>
            <a:r>
              <a:rPr sz="3200" b="1" dirty="0">
                <a:solidFill>
                  <a:schemeClr val="bg2"/>
                </a:solidFill>
              </a:rPr>
              <a:t>Et </a:t>
            </a:r>
            <a:r>
              <a:rPr sz="3200" b="1" dirty="0" err="1">
                <a:solidFill>
                  <a:schemeClr val="bg2"/>
                </a:solidFill>
              </a:rPr>
              <a:t>si</a:t>
            </a:r>
            <a:r>
              <a:rPr sz="3200" b="1" dirty="0">
                <a:solidFill>
                  <a:schemeClr val="bg2"/>
                </a:solidFill>
              </a:rPr>
              <a:t> on </a:t>
            </a:r>
            <a:r>
              <a:rPr sz="3200" b="1" dirty="0" err="1">
                <a:solidFill>
                  <a:schemeClr val="bg2"/>
                </a:solidFill>
              </a:rPr>
              <a:t>faisait</a:t>
            </a:r>
            <a:r>
              <a:rPr sz="3200" b="1" dirty="0">
                <a:solidFill>
                  <a:schemeClr val="bg2"/>
                </a:solidFill>
              </a:rPr>
              <a:t> un PowerPoint sur le FBS ??</a:t>
            </a:r>
          </a:p>
        </p:txBody>
      </p:sp>
      <p:pic>
        <p:nvPicPr>
          <p:cNvPr id="131075" name="Picture 1"/>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52600" y="1295400"/>
            <a:ext cx="4976813" cy="556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1076" name="Text Box 4"/>
          <p:cNvSpPr txBox="1">
            <a:spLocks noChangeArrowheads="1"/>
          </p:cNvSpPr>
          <p:nvPr/>
        </p:nvSpPr>
        <p:spPr bwMode="auto">
          <a:xfrm>
            <a:off x="6934200" y="5638800"/>
            <a:ext cx="2057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spcBef>
                <a:spcPct val="50000"/>
              </a:spcBef>
            </a:pPr>
            <a:r>
              <a:rPr sz="1400"/>
              <a:t>Adapté de van Halem et al. 2009) </a:t>
            </a:r>
          </a:p>
        </p:txBody>
      </p:sp>
      <p:pic>
        <p:nvPicPr>
          <p:cNvPr id="131077"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pic>
        <p:nvPicPr>
          <p:cNvPr id="131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3124200"/>
            <a:ext cx="112871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394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4294967295"/>
          </p:nvPr>
        </p:nvSpPr>
        <p:spPr>
          <a:xfrm>
            <a:off x="6553200" y="6248400"/>
            <a:ext cx="2133600" cy="457200"/>
          </a:xfrm>
          <a:prstGeom prst="rect">
            <a:avLst/>
          </a:prstGeom>
        </p:spPr>
        <p:txBody>
          <a:bodyPr/>
          <a:lstStyle/>
          <a:p>
            <a:pPr rtl="0"/>
            <a:fld id="{98B92E8D-D0A9-48CE-AB71-8FA3C56FE7C2}" type="slidenum">
              <a:rPr/>
              <a:pPr rtl="0"/>
              <a:t>33</a:t>
            </a:fld>
            <a:endParaRPr/>
          </a:p>
        </p:txBody>
      </p:sp>
      <p:sp>
        <p:nvSpPr>
          <p:cNvPr id="120834" name="Rectangle 2"/>
          <p:cNvSpPr>
            <a:spLocks noGrp="1" noChangeArrowheads="1"/>
          </p:cNvSpPr>
          <p:nvPr>
            <p:ph type="title"/>
          </p:nvPr>
        </p:nvSpPr>
        <p:spPr>
          <a:xfrm>
            <a:off x="0" y="457200"/>
            <a:ext cx="9144000" cy="1371600"/>
          </a:xfrm>
        </p:spPr>
        <p:txBody>
          <a:bodyPr/>
          <a:lstStyle/>
          <a:p>
            <a:pPr rtl="0"/>
            <a:r>
              <a:rPr sz="4000" b="1" dirty="0">
                <a:solidFill>
                  <a:schemeClr val="bg2"/>
                </a:solidFill>
              </a:rPr>
              <a:t> Résistance du </a:t>
            </a:r>
            <a:r>
              <a:rPr sz="4000" b="1" dirty="0" err="1">
                <a:solidFill>
                  <a:schemeClr val="bg2"/>
                </a:solidFill>
              </a:rPr>
              <a:t>pathogène</a:t>
            </a:r>
            <a:r>
              <a:rPr sz="4000" b="1" dirty="0">
                <a:solidFill>
                  <a:schemeClr val="bg2"/>
                </a:solidFill>
              </a:rPr>
              <a:t> au </a:t>
            </a:r>
            <a:r>
              <a:rPr sz="4000" b="1" dirty="0" err="1">
                <a:solidFill>
                  <a:schemeClr val="bg2"/>
                </a:solidFill>
              </a:rPr>
              <a:t>chlore</a:t>
            </a:r>
            <a:endParaRPr sz="4000" b="1" dirty="0">
              <a:solidFill>
                <a:schemeClr val="bg2"/>
              </a:solidFill>
            </a:endParaRPr>
          </a:p>
        </p:txBody>
      </p:sp>
      <p:sp>
        <p:nvSpPr>
          <p:cNvPr id="120835"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rtl="0">
              <a:lnSpc>
                <a:spcPct val="90000"/>
              </a:lnSpc>
            </a:pPr>
            <a:r>
              <a:rPr sz="2800"/>
              <a:t>La plupart des bactéries</a:t>
            </a:r>
          </a:p>
          <a:p>
            <a:pPr rtl="0">
              <a:lnSpc>
                <a:spcPct val="90000"/>
              </a:lnSpc>
              <a:buFont typeface="Wingdings" pitchFamily="2" charset="2"/>
              <a:buNone/>
            </a:pPr>
            <a:r>
              <a:rPr sz="2800"/>
              <a:t>		</a:t>
            </a:r>
          </a:p>
          <a:p>
            <a:pPr rtl="0">
              <a:lnSpc>
                <a:spcPct val="90000"/>
              </a:lnSpc>
            </a:pPr>
            <a:r>
              <a:rPr sz="2800"/>
              <a:t>Virus     </a:t>
            </a:r>
          </a:p>
          <a:p>
            <a:pPr>
              <a:lnSpc>
                <a:spcPct val="90000"/>
              </a:lnSpc>
              <a:buFont typeface="Wingdings" pitchFamily="2" charset="2"/>
              <a:buNone/>
            </a:pPr>
            <a:endParaRPr lang="en-US" sz="2800"/>
          </a:p>
          <a:p>
            <a:pPr rtl="0">
              <a:lnSpc>
                <a:spcPct val="90000"/>
              </a:lnSpc>
            </a:pPr>
            <a:r>
              <a:rPr sz="2800"/>
              <a:t>Mycobactéries</a:t>
            </a:r>
          </a:p>
          <a:p>
            <a:pPr rtl="0">
              <a:lnSpc>
                <a:spcPct val="90000"/>
              </a:lnSpc>
            </a:pPr>
            <a:r>
              <a:rPr sz="2800"/>
              <a:t>Protozoaires</a:t>
            </a:r>
          </a:p>
          <a:p>
            <a:pPr lvl="1" rtl="0">
              <a:lnSpc>
                <a:spcPct val="90000"/>
              </a:lnSpc>
            </a:pPr>
            <a:r>
              <a:rPr i="1"/>
              <a:t>Giardia</a:t>
            </a:r>
          </a:p>
          <a:p>
            <a:pPr lvl="1" rtl="0">
              <a:lnSpc>
                <a:spcPct val="90000"/>
              </a:lnSpc>
            </a:pPr>
            <a:r>
              <a:rPr i="1"/>
              <a:t>Cryptosporidium</a:t>
            </a:r>
          </a:p>
        </p:txBody>
      </p:sp>
      <p:sp>
        <p:nvSpPr>
          <p:cNvPr id="120836" name="AutoShape 4"/>
          <p:cNvSpPr>
            <a:spLocks noChangeArrowheads="1"/>
          </p:cNvSpPr>
          <p:nvPr/>
        </p:nvSpPr>
        <p:spPr bwMode="auto">
          <a:xfrm>
            <a:off x="5046663" y="2362200"/>
            <a:ext cx="338137" cy="2895600"/>
          </a:xfrm>
          <a:prstGeom prst="downArrow">
            <a:avLst>
              <a:gd name="adj1" fmla="val 50000"/>
              <a:gd name="adj2" fmla="val 21408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7" name="Text Box 5"/>
          <p:cNvSpPr txBox="1">
            <a:spLocks noChangeArrowheads="1"/>
          </p:cNvSpPr>
          <p:nvPr/>
        </p:nvSpPr>
        <p:spPr bwMode="auto">
          <a:xfrm>
            <a:off x="4724400" y="1752600"/>
            <a:ext cx="10842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sz="2600" b="1">
                <a:latin typeface="Arial Narrow" pitchFamily="34" charset="0"/>
              </a:rPr>
              <a:t>Moins</a:t>
            </a:r>
          </a:p>
        </p:txBody>
      </p:sp>
      <p:sp>
        <p:nvSpPr>
          <p:cNvPr id="120838" name="Text Box 6"/>
          <p:cNvSpPr txBox="1">
            <a:spLocks noChangeArrowheads="1"/>
          </p:cNvSpPr>
          <p:nvPr/>
        </p:nvSpPr>
        <p:spPr bwMode="auto">
          <a:xfrm>
            <a:off x="4800600" y="5334000"/>
            <a:ext cx="9985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sz="2600" b="1">
                <a:latin typeface="Arial Narrow" pitchFamily="34" charset="0"/>
              </a:rPr>
              <a:t>Plus</a:t>
            </a:r>
          </a:p>
        </p:txBody>
      </p:sp>
      <p:sp>
        <p:nvSpPr>
          <p:cNvPr id="120839" name="Text Box 7"/>
          <p:cNvSpPr txBox="1">
            <a:spLocks noChangeArrowheads="1"/>
          </p:cNvSpPr>
          <p:nvPr/>
        </p:nvSpPr>
        <p:spPr bwMode="auto">
          <a:xfrm>
            <a:off x="5105400" y="6172200"/>
            <a:ext cx="365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spcBef>
                <a:spcPct val="50000"/>
              </a:spcBef>
            </a:pPr>
            <a:r>
              <a:rPr sz="2000"/>
              <a:t> (Adapté de Sobsey, UNC)</a:t>
            </a:r>
          </a:p>
        </p:txBody>
      </p:sp>
      <p:pic>
        <p:nvPicPr>
          <p:cNvPr id="120840"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26119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67544" y="188640"/>
            <a:ext cx="8229600" cy="1066800"/>
          </a:xfrm>
        </p:spPr>
        <p:txBody>
          <a:bodyPr/>
          <a:lstStyle/>
          <a:p>
            <a:pPr algn="ctr" rtl="0"/>
            <a:r>
              <a:rPr b="1">
                <a:solidFill>
                  <a:srgbClr val="000066"/>
                </a:solidFill>
              </a:rPr>
              <a:t>Conclusion nº 1</a:t>
            </a:r>
          </a:p>
        </p:txBody>
      </p:sp>
      <p:sp>
        <p:nvSpPr>
          <p:cNvPr id="122883" name="Rectangle 3"/>
          <p:cNvSpPr>
            <a:spLocks noGrp="1" noChangeArrowheads="1"/>
          </p:cNvSpPr>
          <p:nvPr>
            <p:ph type="body" idx="1"/>
          </p:nvPr>
        </p:nvSpPr>
        <p:spPr>
          <a:xfrm>
            <a:off x="457200" y="1196752"/>
            <a:ext cx="8229600" cy="4289648"/>
          </a:xfrm>
        </p:spPr>
        <p:txBody>
          <a:bodyPr/>
          <a:lstStyle/>
          <a:p>
            <a:pPr marL="533400" indent="-533400" rtl="0">
              <a:lnSpc>
                <a:spcPct val="80000"/>
              </a:lnSpc>
              <a:buFont typeface="Wingdings" pitchFamily="2" charset="2"/>
              <a:buNone/>
            </a:pPr>
            <a:r>
              <a:rPr sz="2000" dirty="0" err="1"/>
              <a:t>L’approvisionnement</a:t>
            </a:r>
            <a:r>
              <a:rPr sz="2000" dirty="0"/>
              <a:t> </a:t>
            </a:r>
            <a:r>
              <a:rPr sz="2000" dirty="0" err="1"/>
              <a:t>en</a:t>
            </a:r>
            <a:r>
              <a:rPr sz="2000" dirty="0"/>
              <a:t> </a:t>
            </a:r>
            <a:r>
              <a:rPr sz="2800" b="1" dirty="0"/>
              <a:t>eau potable et </a:t>
            </a:r>
            <a:r>
              <a:rPr sz="2800" b="1" dirty="0" err="1"/>
              <a:t>propre</a:t>
            </a:r>
            <a:r>
              <a:rPr sz="2000" dirty="0"/>
              <a:t> </a:t>
            </a:r>
            <a:r>
              <a:rPr sz="2000" dirty="0" err="1"/>
              <a:t>est</a:t>
            </a:r>
            <a:r>
              <a:rPr sz="2000" dirty="0"/>
              <a:t> </a:t>
            </a:r>
            <a:r>
              <a:rPr sz="2000" dirty="0" err="1"/>
              <a:t>essentiel</a:t>
            </a:r>
            <a:r>
              <a:rPr sz="2000" dirty="0"/>
              <a:t> </a:t>
            </a:r>
            <a:r>
              <a:rPr sz="2000" dirty="0" err="1"/>
              <a:t>dans</a:t>
            </a:r>
            <a:r>
              <a:rPr sz="2000" dirty="0"/>
              <a:t> le cadre de </a:t>
            </a:r>
            <a:r>
              <a:rPr sz="2000" dirty="0" err="1"/>
              <a:t>programmes</a:t>
            </a:r>
            <a:r>
              <a:rPr sz="2000" dirty="0"/>
              <a:t> de </a:t>
            </a:r>
            <a:r>
              <a:rPr sz="2000" dirty="0" err="1"/>
              <a:t>traitement</a:t>
            </a:r>
            <a:r>
              <a:rPr sz="2000" dirty="0"/>
              <a:t> et de </a:t>
            </a:r>
            <a:r>
              <a:rPr sz="2000" dirty="0" err="1"/>
              <a:t>soins</a:t>
            </a:r>
            <a:r>
              <a:rPr sz="2000" dirty="0"/>
              <a:t> du </a:t>
            </a:r>
            <a:r>
              <a:rPr sz="2000" dirty="0" err="1"/>
              <a:t>VIH</a:t>
            </a:r>
            <a:r>
              <a:rPr sz="2000" dirty="0"/>
              <a:t> pour 3 raisons :</a:t>
            </a:r>
          </a:p>
          <a:p>
            <a:pPr marL="533400" indent="-533400">
              <a:lnSpc>
                <a:spcPct val="80000"/>
              </a:lnSpc>
              <a:buFont typeface="Wingdings" pitchFamily="2" charset="2"/>
              <a:buNone/>
            </a:pPr>
            <a:endParaRPr lang="en-US" sz="2000" dirty="0"/>
          </a:p>
          <a:p>
            <a:pPr marL="533400" indent="-533400" rtl="0">
              <a:lnSpc>
                <a:spcPct val="80000"/>
              </a:lnSpc>
              <a:buFontTx/>
              <a:buAutoNum type="arabicParenBoth"/>
            </a:pPr>
            <a:r>
              <a:rPr sz="2000" dirty="0"/>
              <a:t>Les </a:t>
            </a:r>
            <a:r>
              <a:rPr sz="2000" dirty="0" err="1"/>
              <a:t>PVVIH</a:t>
            </a:r>
            <a:r>
              <a:rPr sz="2000" dirty="0"/>
              <a:t> </a:t>
            </a:r>
            <a:r>
              <a:rPr sz="2000" dirty="0" err="1"/>
              <a:t>sont</a:t>
            </a:r>
            <a:r>
              <a:rPr sz="2000" dirty="0"/>
              <a:t> </a:t>
            </a:r>
            <a:r>
              <a:rPr sz="2000" dirty="0" err="1"/>
              <a:t>particulièrement</a:t>
            </a:r>
            <a:r>
              <a:rPr sz="2000" dirty="0"/>
              <a:t> </a:t>
            </a:r>
            <a:r>
              <a:rPr sz="2000" dirty="0" err="1"/>
              <a:t>sensibles</a:t>
            </a:r>
            <a:r>
              <a:rPr sz="2000" dirty="0"/>
              <a:t> aux agents </a:t>
            </a:r>
            <a:r>
              <a:rPr sz="2000" dirty="0" err="1"/>
              <a:t>pathogènes</a:t>
            </a:r>
            <a:r>
              <a:rPr sz="2000" dirty="0"/>
              <a:t> </a:t>
            </a:r>
            <a:r>
              <a:rPr sz="2000" dirty="0" err="1"/>
              <a:t>présents</a:t>
            </a:r>
            <a:r>
              <a:rPr sz="2000" dirty="0"/>
              <a:t> </a:t>
            </a:r>
            <a:r>
              <a:rPr sz="2000" dirty="0" err="1"/>
              <a:t>dans</a:t>
            </a:r>
            <a:r>
              <a:rPr sz="2000" dirty="0"/>
              <a:t> </a:t>
            </a:r>
            <a:r>
              <a:rPr sz="2000" dirty="0" err="1"/>
              <a:t>l’eau</a:t>
            </a:r>
            <a:r>
              <a:rPr sz="2000" dirty="0"/>
              <a:t> et à la </a:t>
            </a:r>
            <a:r>
              <a:rPr sz="2000" dirty="0" err="1"/>
              <a:t>diarrhée</a:t>
            </a:r>
            <a:r>
              <a:rPr sz="2000" dirty="0"/>
              <a:t> </a:t>
            </a:r>
            <a:r>
              <a:rPr sz="2000" dirty="0" err="1"/>
              <a:t>associée</a:t>
            </a:r>
            <a:r>
              <a:rPr sz="2000" dirty="0"/>
              <a:t> (</a:t>
            </a:r>
            <a:r>
              <a:rPr sz="2000" dirty="0" err="1"/>
              <a:t>causée</a:t>
            </a:r>
            <a:r>
              <a:rPr sz="2000" dirty="0"/>
              <a:t> par de </a:t>
            </a:r>
            <a:r>
              <a:rPr sz="2000" dirty="0" err="1"/>
              <a:t>l’eau</a:t>
            </a:r>
            <a:r>
              <a:rPr sz="2000" dirty="0"/>
              <a:t> </a:t>
            </a:r>
            <a:r>
              <a:rPr sz="2000" dirty="0" err="1"/>
              <a:t>insalubre</a:t>
            </a:r>
            <a:r>
              <a:rPr sz="2000" dirty="0"/>
              <a:t>) ; </a:t>
            </a:r>
          </a:p>
          <a:p>
            <a:pPr marL="533400" indent="-533400">
              <a:lnSpc>
                <a:spcPct val="80000"/>
              </a:lnSpc>
              <a:buFontTx/>
              <a:buAutoNum type="arabicParenBoth"/>
            </a:pPr>
            <a:endParaRPr lang="en-US" sz="2000" dirty="0"/>
          </a:p>
          <a:p>
            <a:pPr marL="533400" indent="-533400" rtl="0">
              <a:lnSpc>
                <a:spcPct val="80000"/>
              </a:lnSpc>
              <a:buFontTx/>
              <a:buAutoNum type="arabicParenBoth"/>
            </a:pPr>
            <a:r>
              <a:rPr sz="2000" dirty="0"/>
              <a:t>La </a:t>
            </a:r>
            <a:r>
              <a:rPr sz="2000" dirty="0" err="1"/>
              <a:t>thérapie</a:t>
            </a:r>
            <a:r>
              <a:rPr sz="2000" dirty="0"/>
              <a:t> </a:t>
            </a:r>
            <a:r>
              <a:rPr sz="2000" dirty="0" err="1"/>
              <a:t>antirétrovirale</a:t>
            </a:r>
            <a:r>
              <a:rPr sz="2000" dirty="0"/>
              <a:t> (ARV) </a:t>
            </a:r>
            <a:r>
              <a:rPr sz="2000" dirty="0" err="1"/>
              <a:t>est</a:t>
            </a:r>
            <a:r>
              <a:rPr sz="2000" dirty="0"/>
              <a:t> </a:t>
            </a:r>
            <a:r>
              <a:rPr sz="2000" dirty="0" err="1"/>
              <a:t>mieux</a:t>
            </a:r>
            <a:r>
              <a:rPr sz="2000" dirty="0"/>
              <a:t> </a:t>
            </a:r>
            <a:r>
              <a:rPr sz="2000" dirty="0" err="1"/>
              <a:t>assimilée</a:t>
            </a:r>
            <a:r>
              <a:rPr sz="2000" dirty="0"/>
              <a:t> </a:t>
            </a:r>
            <a:r>
              <a:rPr sz="2000" dirty="0" err="1"/>
              <a:t>si</a:t>
            </a:r>
            <a:r>
              <a:rPr sz="2000" dirty="0"/>
              <a:t> les patients </a:t>
            </a:r>
            <a:r>
              <a:rPr sz="2000" dirty="0" err="1"/>
              <a:t>utilisent</a:t>
            </a:r>
            <a:r>
              <a:rPr sz="2000" dirty="0"/>
              <a:t> de </a:t>
            </a:r>
            <a:r>
              <a:rPr sz="2000" dirty="0" err="1"/>
              <a:t>l’eau</a:t>
            </a:r>
            <a:r>
              <a:rPr sz="2000" dirty="0"/>
              <a:t> de </a:t>
            </a:r>
            <a:r>
              <a:rPr sz="2000" dirty="0" err="1"/>
              <a:t>boisson</a:t>
            </a:r>
            <a:r>
              <a:rPr sz="2000" dirty="0"/>
              <a:t> non </a:t>
            </a:r>
            <a:r>
              <a:rPr sz="2000" dirty="0" err="1"/>
              <a:t>contaminée</a:t>
            </a:r>
            <a:endParaRPr sz="2000" dirty="0"/>
          </a:p>
          <a:p>
            <a:pPr marL="533400" indent="-533400">
              <a:lnSpc>
                <a:spcPct val="80000"/>
              </a:lnSpc>
              <a:buFontTx/>
              <a:buAutoNum type="arabicParenBoth"/>
            </a:pPr>
            <a:endParaRPr lang="en-US" sz="2000" dirty="0"/>
          </a:p>
          <a:p>
            <a:pPr marL="533400" indent="-533400" rtl="0">
              <a:lnSpc>
                <a:spcPct val="80000"/>
              </a:lnSpc>
              <a:buFontTx/>
              <a:buAutoNum type="arabicParenBoth"/>
            </a:pPr>
            <a:r>
              <a:rPr sz="2000" dirty="0"/>
              <a:t>Les </a:t>
            </a:r>
            <a:r>
              <a:rPr sz="2000" dirty="0" err="1"/>
              <a:t>mères</a:t>
            </a:r>
            <a:r>
              <a:rPr sz="2000" dirty="0"/>
              <a:t> </a:t>
            </a:r>
            <a:r>
              <a:rPr sz="2000" dirty="0" err="1"/>
              <a:t>séropositives</a:t>
            </a:r>
            <a:r>
              <a:rPr sz="2000" dirty="0"/>
              <a:t> qui </a:t>
            </a:r>
            <a:r>
              <a:rPr sz="2000" dirty="0" err="1"/>
              <a:t>décident</a:t>
            </a:r>
            <a:r>
              <a:rPr sz="2000" dirty="0"/>
              <a:t> de ne pas </a:t>
            </a:r>
            <a:r>
              <a:rPr sz="2000" dirty="0" err="1"/>
              <a:t>allaiter</a:t>
            </a:r>
            <a:r>
              <a:rPr sz="2000" dirty="0"/>
              <a:t> </a:t>
            </a:r>
            <a:r>
              <a:rPr sz="2000" dirty="0" err="1"/>
              <a:t>ont</a:t>
            </a:r>
            <a:r>
              <a:rPr sz="2000" dirty="0"/>
              <a:t> </a:t>
            </a:r>
            <a:r>
              <a:rPr sz="2000" dirty="0" err="1"/>
              <a:t>besoin</a:t>
            </a:r>
            <a:r>
              <a:rPr sz="2000" dirty="0"/>
              <a:t> </a:t>
            </a:r>
            <a:r>
              <a:rPr sz="2000" dirty="0" err="1"/>
              <a:t>d’eau</a:t>
            </a:r>
            <a:r>
              <a:rPr sz="2000" dirty="0"/>
              <a:t> potable pour faire du </a:t>
            </a:r>
            <a:r>
              <a:rPr sz="2000" dirty="0" err="1"/>
              <a:t>lait</a:t>
            </a:r>
            <a:r>
              <a:rPr sz="2000" dirty="0"/>
              <a:t> </a:t>
            </a:r>
            <a:r>
              <a:rPr sz="2000" dirty="0" err="1"/>
              <a:t>maternisé</a:t>
            </a:r>
            <a:r>
              <a:rPr sz="2000" dirty="0"/>
              <a:t>. </a:t>
            </a:r>
          </a:p>
          <a:p>
            <a:pPr marL="533400" indent="-533400">
              <a:lnSpc>
                <a:spcPct val="80000"/>
              </a:lnSpc>
              <a:buFontTx/>
              <a:buAutoNum type="arabicParenBoth"/>
            </a:pPr>
            <a:endParaRPr lang="en-US" sz="2000" dirty="0"/>
          </a:p>
          <a:p>
            <a:pPr marL="533400" indent="-533400">
              <a:lnSpc>
                <a:spcPct val="80000"/>
              </a:lnSpc>
              <a:buFont typeface="Wingdings" pitchFamily="2" charset="2"/>
              <a:buNone/>
            </a:pPr>
            <a:endParaRPr lang="en-US" sz="2000" dirty="0"/>
          </a:p>
        </p:txBody>
      </p:sp>
      <p:sp>
        <p:nvSpPr>
          <p:cNvPr id="122884" name="Text Box 4"/>
          <p:cNvSpPr txBox="1">
            <a:spLocks noChangeArrowheads="1"/>
          </p:cNvSpPr>
          <p:nvPr/>
        </p:nvSpPr>
        <p:spPr bwMode="auto">
          <a:xfrm>
            <a:off x="1600200" y="5791200"/>
            <a:ext cx="7543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spcBef>
                <a:spcPct val="50000"/>
              </a:spcBef>
            </a:pPr>
            <a:r>
              <a:rPr sz="1400"/>
              <a:t>(USAID, 2007. Best Practices In Social Marketing Safe Water Solution for Household Water Treatment: Lessons Learned from Population Services International Field Programs)</a:t>
            </a:r>
            <a:r>
              <a:rPr sz="1600"/>
              <a:t> </a:t>
            </a:r>
          </a:p>
        </p:txBody>
      </p:sp>
      <p:pic>
        <p:nvPicPr>
          <p:cNvPr id="122885"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2929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rtl="0"/>
            <a:r>
              <a:rPr b="1">
                <a:solidFill>
                  <a:srgbClr val="000066"/>
                </a:solidFill>
              </a:rPr>
              <a:t>Conclusion nº 2</a:t>
            </a:r>
          </a:p>
        </p:txBody>
      </p:sp>
      <p:sp>
        <p:nvSpPr>
          <p:cNvPr id="3075" name="Rectangle 3"/>
          <p:cNvSpPr>
            <a:spLocks noGrp="1" noChangeArrowheads="1"/>
          </p:cNvSpPr>
          <p:nvPr>
            <p:ph type="body" idx="1"/>
          </p:nvPr>
        </p:nvSpPr>
        <p:spPr/>
        <p:txBody>
          <a:bodyPr/>
          <a:lstStyle/>
          <a:p>
            <a:pPr marL="514350" lvl="0" indent="-514350" rtl="0">
              <a:buNone/>
            </a:pPr>
            <a:r>
              <a:rPr/>
              <a:t>Il faut une Approche à barrières multiples pour garantir que les populations vulnérables soient protégées. </a:t>
            </a:r>
          </a:p>
        </p:txBody>
      </p:sp>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449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rtl="0"/>
            <a:r>
              <a:rPr b="1">
                <a:solidFill>
                  <a:schemeClr val="accent2"/>
                </a:solidFill>
              </a:rPr>
              <a:t>Attentes d’apprentissage</a:t>
            </a:r>
          </a:p>
        </p:txBody>
      </p:sp>
      <p:sp>
        <p:nvSpPr>
          <p:cNvPr id="3075" name="Rectangle 3"/>
          <p:cNvSpPr>
            <a:spLocks noGrp="1" noChangeArrowheads="1"/>
          </p:cNvSpPr>
          <p:nvPr>
            <p:ph type="body" idx="1"/>
          </p:nvPr>
        </p:nvSpPr>
        <p:spPr>
          <a:xfrm>
            <a:off x="467544" y="1772816"/>
            <a:ext cx="8229600" cy="3412976"/>
          </a:xfrm>
        </p:spPr>
        <p:txBody>
          <a:bodyPr/>
          <a:lstStyle/>
          <a:p>
            <a:pPr marL="514350" lvl="0" indent="-514350" rtl="0">
              <a:buAutoNum type="arabicPeriod"/>
            </a:pPr>
            <a:r>
              <a:rPr/>
              <a:t>L’</a:t>
            </a:r>
            <a:r>
              <a:rPr b="1"/>
              <a:t>eau potable </a:t>
            </a:r>
            <a:r>
              <a:rPr/>
              <a:t>est un besoin essentiel pour les personnes vivant avec le VIH/sida</a:t>
            </a:r>
          </a:p>
          <a:p>
            <a:pPr marL="0" lvl="0" indent="0">
              <a:buNone/>
            </a:pPr>
            <a:endParaRPr lang="en-US" dirty="0" smtClean="0"/>
          </a:p>
          <a:p>
            <a:pPr marL="0" lvl="0" indent="0" rtl="0">
              <a:buNone/>
            </a:pPr>
            <a:r>
              <a:rPr/>
              <a:t>2. Nécessité d’une </a:t>
            </a:r>
            <a:r>
              <a:rPr b="1"/>
              <a:t>approche à barrières multiples </a:t>
            </a:r>
            <a:r>
              <a:rPr/>
              <a:t>de l’eau potable : protection, traitement et conservation</a:t>
            </a:r>
          </a:p>
        </p:txBody>
      </p:sp>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8080"/>
            <a:ext cx="88392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987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p:txBody>
          <a:bodyPr/>
          <a:lstStyle/>
          <a:p>
            <a:pPr marL="514350" indent="-514350" rtl="0">
              <a:buNone/>
            </a:pPr>
            <a:r>
              <a:rPr/>
              <a:t>INSÉRER GRAPHIQUE SPÉCIFIQUE DU PAYS</a:t>
            </a:r>
          </a:p>
          <a:p>
            <a:pPr marL="514350" lvl="0" indent="-514350">
              <a:buNone/>
            </a:pPr>
            <a:endParaRPr lang="en-US" dirty="0"/>
          </a:p>
        </p:txBody>
      </p:sp>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Grp="1" noChangeArrowheads="1"/>
          </p:cNvSpPr>
          <p:nvPr>
            <p:ph type="title"/>
          </p:nvPr>
        </p:nvSpPr>
        <p:spPr bwMode="auto">
          <a:xfrm>
            <a:off x="457200" y="245974"/>
            <a:ext cx="822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sz="3600"/>
              <a:t>Estimation du nombre de personnes vivant avec le VIH en/au ________</a:t>
            </a:r>
          </a:p>
        </p:txBody>
      </p:sp>
    </p:spTree>
    <p:extLst>
      <p:ext uri="{BB962C8B-B14F-4D97-AF65-F5344CB8AC3E}">
        <p14:creationId xmlns:p14="http://schemas.microsoft.com/office/powerpoint/2010/main" val="2761179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rtl="0"/>
            <a:r>
              <a:rPr b="1">
                <a:solidFill>
                  <a:srgbClr val="000066"/>
                </a:solidFill>
              </a:rPr>
              <a:t>Mots clés</a:t>
            </a:r>
          </a:p>
        </p:txBody>
      </p:sp>
      <p:sp>
        <p:nvSpPr>
          <p:cNvPr id="67587" name="Rectangle 3"/>
          <p:cNvSpPr>
            <a:spLocks noGrp="1" noChangeArrowheads="1"/>
          </p:cNvSpPr>
          <p:nvPr>
            <p:ph type="body" idx="1"/>
          </p:nvPr>
        </p:nvSpPr>
        <p:spPr/>
        <p:txBody>
          <a:bodyPr/>
          <a:lstStyle/>
          <a:p>
            <a:pPr rtl="0"/>
            <a:r>
              <a:rPr sz="2800" b="1"/>
              <a:t>PVVIH </a:t>
            </a:r>
            <a:r>
              <a:rPr sz="2800"/>
              <a:t>– Personnes vivant avec le VIH/sida</a:t>
            </a:r>
          </a:p>
          <a:p>
            <a:pPr rtl="0"/>
            <a:r>
              <a:rPr sz="2800" b="1"/>
              <a:t>CD4</a:t>
            </a:r>
            <a:r>
              <a:rPr sz="2800"/>
              <a:t> – Numération cellulaire qui mesure le statut immunitaire des PVVIH</a:t>
            </a:r>
          </a:p>
          <a:p>
            <a:pPr rtl="0"/>
            <a:r>
              <a:rPr sz="2800" b="1"/>
              <a:t>MO</a:t>
            </a:r>
            <a:r>
              <a:rPr sz="2800"/>
              <a:t> – Maladies opportunistes touchant généralement les PVVIH</a:t>
            </a:r>
          </a:p>
          <a:p>
            <a:pPr rtl="0"/>
            <a:r>
              <a:rPr sz="2800" b="1"/>
              <a:t>TAR ou TARV</a:t>
            </a:r>
            <a:r>
              <a:rPr sz="2800"/>
              <a:t> – Traitement antirétroviral</a:t>
            </a:r>
          </a:p>
          <a:p>
            <a:pPr rtl="0"/>
            <a:r>
              <a:rPr sz="2800" b="1"/>
              <a:t>PMTCT</a:t>
            </a:r>
            <a:r>
              <a:rPr sz="2800"/>
              <a:t> – Prévention de la transmission mère-enfant</a:t>
            </a:r>
          </a:p>
          <a:p>
            <a:pPr>
              <a:buFont typeface="Wingdings" pitchFamily="2" charset="2"/>
              <a:buNone/>
            </a:pPr>
            <a:endParaRPr lang="en-US" sz="2800"/>
          </a:p>
          <a:p>
            <a:endParaRPr lang="en-US" sz="2800"/>
          </a:p>
        </p:txBody>
      </p:sp>
      <p:pic>
        <p:nvPicPr>
          <p:cNvPr id="6758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385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rtlCol="0">
            <a:normAutofit fontScale="90000"/>
          </a:bodyPr>
          <a:lstStyle/>
          <a:p>
            <a:pPr rtl="0" eaLnBrk="1" fontAlgn="auto" hangingPunct="1">
              <a:spcAft>
                <a:spcPts val="0"/>
              </a:spcAft>
              <a:defRPr/>
            </a:pPr>
            <a:r>
              <a:rPr b="1">
                <a:ea typeface="+mj-ea"/>
                <a:cs typeface="+mj-cs"/>
              </a:rPr>
              <a:t>L’eau potable et les personnes vivant avec le VIH/sida</a:t>
            </a:r>
            <a:r>
              <a:rPr>
                <a:ea typeface="+mj-ea"/>
                <a:cs typeface="+mj-cs"/>
              </a:rPr>
              <a:t> </a:t>
            </a:r>
          </a:p>
        </p:txBody>
      </p:sp>
      <p:sp>
        <p:nvSpPr>
          <p:cNvPr id="38916" name="Rectangle 3"/>
          <p:cNvSpPr>
            <a:spLocks noGrp="1" noChangeArrowheads="1"/>
          </p:cNvSpPr>
          <p:nvPr>
            <p:ph type="body" idx="1"/>
          </p:nvPr>
        </p:nvSpPr>
        <p:spPr>
          <a:xfrm>
            <a:off x="445008" y="1445070"/>
            <a:ext cx="8229600" cy="3886200"/>
          </a:xfrm>
        </p:spPr>
        <p:txBody>
          <a:bodyPr/>
          <a:lstStyle/>
          <a:p>
            <a:pPr marL="533400" indent="-533400" rtl="0" eaLnBrk="1" hangingPunct="1">
              <a:lnSpc>
                <a:spcPct val="80000"/>
              </a:lnSpc>
              <a:buFont typeface="Wingdings" pitchFamily="2" charset="2"/>
              <a:buNone/>
            </a:pPr>
            <a:r>
              <a:rPr sz="2400" dirty="0" err="1"/>
              <a:t>L’approvisionnement</a:t>
            </a:r>
            <a:r>
              <a:rPr sz="2400" dirty="0"/>
              <a:t> </a:t>
            </a:r>
            <a:r>
              <a:rPr sz="2400" dirty="0" err="1"/>
              <a:t>en</a:t>
            </a:r>
            <a:r>
              <a:rPr sz="2400" dirty="0"/>
              <a:t> </a:t>
            </a:r>
            <a:r>
              <a:rPr b="1" dirty="0"/>
              <a:t>eau potable</a:t>
            </a:r>
            <a:r>
              <a:rPr sz="2400" dirty="0"/>
              <a:t> </a:t>
            </a:r>
            <a:r>
              <a:rPr sz="2400" dirty="0" err="1"/>
              <a:t>est</a:t>
            </a:r>
            <a:r>
              <a:rPr sz="2400" dirty="0"/>
              <a:t> </a:t>
            </a:r>
            <a:r>
              <a:rPr sz="2400" dirty="0" err="1"/>
              <a:t>essentiel</a:t>
            </a:r>
            <a:r>
              <a:rPr sz="2400" dirty="0"/>
              <a:t> </a:t>
            </a:r>
            <a:r>
              <a:rPr sz="2400" dirty="0" err="1"/>
              <a:t>dans</a:t>
            </a:r>
            <a:r>
              <a:rPr sz="2400" dirty="0"/>
              <a:t> le cadre de </a:t>
            </a:r>
            <a:r>
              <a:rPr sz="2400" dirty="0" err="1"/>
              <a:t>programmes</a:t>
            </a:r>
            <a:r>
              <a:rPr sz="2400" dirty="0"/>
              <a:t> de </a:t>
            </a:r>
            <a:r>
              <a:rPr sz="2400" dirty="0" err="1"/>
              <a:t>traitement</a:t>
            </a:r>
            <a:r>
              <a:rPr sz="2400" dirty="0"/>
              <a:t> et de </a:t>
            </a:r>
            <a:r>
              <a:rPr sz="2400" dirty="0" err="1"/>
              <a:t>soins</a:t>
            </a:r>
            <a:r>
              <a:rPr sz="2400" dirty="0"/>
              <a:t> du </a:t>
            </a:r>
            <a:r>
              <a:rPr sz="2400" dirty="0" err="1"/>
              <a:t>VIH</a:t>
            </a:r>
            <a:r>
              <a:rPr sz="2400" dirty="0"/>
              <a:t> pour 3 raisons :</a:t>
            </a:r>
          </a:p>
          <a:p>
            <a:pPr marL="533400" indent="-533400" eaLnBrk="1" hangingPunct="1">
              <a:lnSpc>
                <a:spcPct val="80000"/>
              </a:lnSpc>
              <a:buFont typeface="Wingdings" pitchFamily="2" charset="2"/>
              <a:buNone/>
            </a:pPr>
            <a:endParaRPr lang="en-US" sz="2400" dirty="0" smtClean="0"/>
          </a:p>
          <a:p>
            <a:pPr marL="533400" indent="-533400" rtl="0" eaLnBrk="1" hangingPunct="1">
              <a:lnSpc>
                <a:spcPct val="80000"/>
              </a:lnSpc>
              <a:buFontTx/>
              <a:buAutoNum type="arabicParenBoth"/>
            </a:pPr>
            <a:r>
              <a:rPr sz="2400" dirty="0"/>
              <a:t>Les </a:t>
            </a:r>
            <a:r>
              <a:rPr sz="2400" dirty="0" err="1"/>
              <a:t>PVVIH</a:t>
            </a:r>
            <a:r>
              <a:rPr sz="2400" dirty="0"/>
              <a:t> </a:t>
            </a:r>
            <a:r>
              <a:rPr sz="2400" dirty="0" err="1"/>
              <a:t>sont</a:t>
            </a:r>
            <a:r>
              <a:rPr sz="2400" dirty="0"/>
              <a:t> </a:t>
            </a:r>
            <a:r>
              <a:rPr sz="2400" dirty="0" err="1"/>
              <a:t>particulièrement</a:t>
            </a:r>
            <a:r>
              <a:rPr sz="2400" dirty="0"/>
              <a:t> </a:t>
            </a:r>
            <a:r>
              <a:rPr sz="2400" dirty="0" err="1"/>
              <a:t>sensibles</a:t>
            </a:r>
            <a:r>
              <a:rPr sz="2400" dirty="0"/>
              <a:t> aux agents </a:t>
            </a:r>
            <a:r>
              <a:rPr sz="2400" dirty="0" err="1"/>
              <a:t>pathogènes</a:t>
            </a:r>
            <a:r>
              <a:rPr sz="2400" dirty="0"/>
              <a:t> </a:t>
            </a:r>
            <a:r>
              <a:rPr sz="2400" dirty="0" err="1"/>
              <a:t>présents</a:t>
            </a:r>
            <a:r>
              <a:rPr sz="2400" dirty="0"/>
              <a:t> </a:t>
            </a:r>
            <a:r>
              <a:rPr sz="2400" dirty="0" err="1"/>
              <a:t>dans</a:t>
            </a:r>
            <a:r>
              <a:rPr sz="2400" dirty="0"/>
              <a:t> </a:t>
            </a:r>
            <a:r>
              <a:rPr sz="2400" dirty="0" err="1"/>
              <a:t>l’eau</a:t>
            </a:r>
            <a:r>
              <a:rPr sz="2400" dirty="0"/>
              <a:t> et à la </a:t>
            </a:r>
            <a:r>
              <a:rPr sz="2400" dirty="0" err="1"/>
              <a:t>diarrhée</a:t>
            </a:r>
            <a:r>
              <a:rPr sz="2400" dirty="0"/>
              <a:t> </a:t>
            </a:r>
            <a:r>
              <a:rPr sz="2400" dirty="0" err="1"/>
              <a:t>associée</a:t>
            </a:r>
            <a:r>
              <a:rPr sz="2400" dirty="0"/>
              <a:t> (</a:t>
            </a:r>
            <a:r>
              <a:rPr sz="2400" dirty="0" err="1"/>
              <a:t>causée</a:t>
            </a:r>
            <a:r>
              <a:rPr sz="2400" dirty="0"/>
              <a:t> par de </a:t>
            </a:r>
            <a:r>
              <a:rPr sz="2400" dirty="0" err="1"/>
              <a:t>l’eau</a:t>
            </a:r>
            <a:r>
              <a:rPr sz="2400" dirty="0"/>
              <a:t> </a:t>
            </a:r>
            <a:r>
              <a:rPr sz="2400" dirty="0" err="1"/>
              <a:t>insalubre</a:t>
            </a:r>
            <a:r>
              <a:rPr sz="2400" dirty="0"/>
              <a:t>) ; </a:t>
            </a:r>
          </a:p>
          <a:p>
            <a:pPr marL="533400" indent="-533400" eaLnBrk="1" hangingPunct="1">
              <a:lnSpc>
                <a:spcPct val="80000"/>
              </a:lnSpc>
              <a:buFontTx/>
              <a:buAutoNum type="arabicParenBoth"/>
            </a:pPr>
            <a:endParaRPr lang="en-US" sz="2400" dirty="0" smtClean="0"/>
          </a:p>
          <a:p>
            <a:pPr marL="533400" indent="-533400" rtl="0" eaLnBrk="1" hangingPunct="1">
              <a:lnSpc>
                <a:spcPct val="80000"/>
              </a:lnSpc>
              <a:buFontTx/>
              <a:buAutoNum type="arabicParenBoth"/>
            </a:pPr>
            <a:r>
              <a:rPr sz="2400" dirty="0"/>
              <a:t>Le </a:t>
            </a:r>
            <a:r>
              <a:rPr sz="2400" dirty="0" err="1"/>
              <a:t>traitement</a:t>
            </a:r>
            <a:r>
              <a:rPr sz="2400" dirty="0"/>
              <a:t> </a:t>
            </a:r>
            <a:r>
              <a:rPr sz="2400" dirty="0" err="1"/>
              <a:t>antirétroviral</a:t>
            </a:r>
            <a:r>
              <a:rPr sz="2400" dirty="0"/>
              <a:t> (ARV) </a:t>
            </a:r>
            <a:r>
              <a:rPr sz="2400" dirty="0" err="1"/>
              <a:t>est</a:t>
            </a:r>
            <a:r>
              <a:rPr sz="2400" dirty="0"/>
              <a:t> </a:t>
            </a:r>
            <a:r>
              <a:rPr sz="2400" dirty="0" err="1"/>
              <a:t>mieux</a:t>
            </a:r>
            <a:r>
              <a:rPr sz="2400" dirty="0"/>
              <a:t> </a:t>
            </a:r>
            <a:r>
              <a:rPr sz="2400" dirty="0" err="1"/>
              <a:t>assimilé</a:t>
            </a:r>
            <a:r>
              <a:rPr sz="2400" dirty="0"/>
              <a:t> </a:t>
            </a:r>
            <a:r>
              <a:rPr sz="2400" dirty="0" err="1"/>
              <a:t>si</a:t>
            </a:r>
            <a:r>
              <a:rPr sz="2400" dirty="0"/>
              <a:t> les patients </a:t>
            </a:r>
            <a:r>
              <a:rPr sz="2400" dirty="0" err="1"/>
              <a:t>boivent</a:t>
            </a:r>
            <a:r>
              <a:rPr sz="2400" dirty="0"/>
              <a:t> de </a:t>
            </a:r>
            <a:r>
              <a:rPr sz="2400" dirty="0" err="1"/>
              <a:t>l’eau</a:t>
            </a:r>
            <a:r>
              <a:rPr sz="2400" dirty="0"/>
              <a:t> non </a:t>
            </a:r>
            <a:r>
              <a:rPr sz="2400" dirty="0" err="1"/>
              <a:t>contaminée</a:t>
            </a:r>
            <a:endParaRPr sz="2400" dirty="0"/>
          </a:p>
          <a:p>
            <a:pPr marL="533400" indent="-533400" eaLnBrk="1" hangingPunct="1">
              <a:lnSpc>
                <a:spcPct val="80000"/>
              </a:lnSpc>
              <a:buFontTx/>
              <a:buAutoNum type="arabicParenBoth"/>
            </a:pPr>
            <a:endParaRPr lang="en-US" sz="2400" dirty="0" smtClean="0"/>
          </a:p>
          <a:p>
            <a:pPr marL="533400" indent="-533400" rtl="0" eaLnBrk="1" hangingPunct="1">
              <a:lnSpc>
                <a:spcPct val="80000"/>
              </a:lnSpc>
              <a:buFontTx/>
              <a:buAutoNum type="arabicParenBoth"/>
            </a:pPr>
            <a:r>
              <a:rPr sz="2400" dirty="0"/>
              <a:t>Les </a:t>
            </a:r>
            <a:r>
              <a:rPr sz="2400" dirty="0" err="1"/>
              <a:t>mères</a:t>
            </a:r>
            <a:r>
              <a:rPr sz="2400" dirty="0"/>
              <a:t> </a:t>
            </a:r>
            <a:r>
              <a:rPr sz="2400" dirty="0" err="1"/>
              <a:t>séropositives</a:t>
            </a:r>
            <a:r>
              <a:rPr sz="2400" dirty="0"/>
              <a:t> qui </a:t>
            </a:r>
            <a:r>
              <a:rPr sz="2400" dirty="0" err="1"/>
              <a:t>décident</a:t>
            </a:r>
            <a:r>
              <a:rPr sz="2400" dirty="0"/>
              <a:t> de ne pas </a:t>
            </a:r>
            <a:r>
              <a:rPr sz="2400" dirty="0" err="1"/>
              <a:t>allaiter</a:t>
            </a:r>
            <a:r>
              <a:rPr sz="2400" dirty="0"/>
              <a:t> </a:t>
            </a:r>
            <a:r>
              <a:rPr sz="2400" dirty="0" err="1"/>
              <a:t>ont</a:t>
            </a:r>
            <a:r>
              <a:rPr sz="2400" dirty="0"/>
              <a:t> </a:t>
            </a:r>
            <a:r>
              <a:rPr sz="2400" dirty="0" err="1"/>
              <a:t>besoin</a:t>
            </a:r>
            <a:r>
              <a:rPr sz="2400" dirty="0"/>
              <a:t> </a:t>
            </a:r>
            <a:r>
              <a:rPr sz="2400" dirty="0" err="1"/>
              <a:t>d’eau</a:t>
            </a:r>
            <a:r>
              <a:rPr sz="2400" dirty="0"/>
              <a:t> potable pour faire du </a:t>
            </a:r>
            <a:r>
              <a:rPr sz="2400" dirty="0" err="1"/>
              <a:t>lait</a:t>
            </a:r>
            <a:r>
              <a:rPr sz="2400" dirty="0"/>
              <a:t> </a:t>
            </a:r>
            <a:r>
              <a:rPr sz="2400" dirty="0" err="1"/>
              <a:t>maternisé</a:t>
            </a:r>
            <a:r>
              <a:rPr sz="2400" dirty="0"/>
              <a:t>. </a:t>
            </a:r>
          </a:p>
          <a:p>
            <a:pPr marL="533400" indent="-533400" eaLnBrk="1" hangingPunct="1">
              <a:lnSpc>
                <a:spcPct val="80000"/>
              </a:lnSpc>
              <a:buFontTx/>
              <a:buAutoNum type="arabicParenBoth"/>
            </a:pPr>
            <a:endParaRPr lang="en-US" sz="2400" dirty="0" smtClean="0"/>
          </a:p>
          <a:p>
            <a:pPr marL="533400" indent="-533400" eaLnBrk="1" hangingPunct="1">
              <a:lnSpc>
                <a:spcPct val="80000"/>
              </a:lnSpc>
              <a:buFont typeface="Wingdings" pitchFamily="2" charset="2"/>
              <a:buNone/>
            </a:pPr>
            <a:endParaRPr lang="en-US" sz="2400" dirty="0" smtClean="0"/>
          </a:p>
        </p:txBody>
      </p:sp>
      <p:sp>
        <p:nvSpPr>
          <p:cNvPr id="38917" name="Text Box 4"/>
          <p:cNvSpPr txBox="1">
            <a:spLocks noChangeArrowheads="1"/>
          </p:cNvSpPr>
          <p:nvPr/>
        </p:nvSpPr>
        <p:spPr bwMode="auto">
          <a:xfrm>
            <a:off x="1600200" y="5791200"/>
            <a:ext cx="7543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111" charset="-128"/>
              </a:defRPr>
            </a:lvl1pPr>
            <a:lvl2pPr marL="37931725" indent="-37474525" eaLnBrk="0" hangingPunct="0">
              <a:defRPr sz="2400">
                <a:solidFill>
                  <a:schemeClr val="tx1"/>
                </a:solidFill>
                <a:latin typeface="Arial" pitchFamily="34" charset="0"/>
                <a:ea typeface="ＭＳ Ｐゴシック" pitchFamily="-111" charset="-128"/>
              </a:defRPr>
            </a:lvl2pPr>
            <a:lvl3pPr eaLnBrk="0" hangingPunct="0">
              <a:defRPr sz="2400">
                <a:solidFill>
                  <a:schemeClr val="tx1"/>
                </a:solidFill>
                <a:latin typeface="Arial" pitchFamily="34" charset="0"/>
                <a:ea typeface="ＭＳ Ｐゴシック" pitchFamily="-111" charset="-128"/>
              </a:defRPr>
            </a:lvl3pPr>
            <a:lvl4pPr eaLnBrk="0" hangingPunct="0">
              <a:defRPr sz="2400">
                <a:solidFill>
                  <a:schemeClr val="tx1"/>
                </a:solidFill>
                <a:latin typeface="Arial" pitchFamily="34" charset="0"/>
                <a:ea typeface="ＭＳ Ｐゴシック" pitchFamily="-111" charset="-128"/>
              </a:defRPr>
            </a:lvl4pPr>
            <a:lvl5pPr eaLnBrk="0" hangingPunct="0">
              <a:defRPr sz="2400">
                <a:solidFill>
                  <a:schemeClr val="tx1"/>
                </a:solidFill>
                <a:latin typeface="Arial" pitchFamily="34" charset="0"/>
                <a:ea typeface="ＭＳ Ｐゴシック" pitchFamily="-111"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111"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111"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111"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111" charset="-128"/>
              </a:defRPr>
            </a:lvl9pPr>
          </a:lstStyle>
          <a:p>
            <a:pPr rtl="0" eaLnBrk="1" hangingPunct="1">
              <a:spcBef>
                <a:spcPct val="50000"/>
              </a:spcBef>
            </a:pPr>
            <a:r>
              <a:rPr sz="1400">
                <a:latin typeface="Calibri" pitchFamily="34" charset="0"/>
              </a:rPr>
              <a:t>(USAID, 2007. Best Practices In Social Marketing Safe Water Solution for Household Water Treatment: Lessons Learned from Population Services International Field Programs)</a:t>
            </a:r>
            <a:r>
              <a:rPr sz="1600">
                <a:latin typeface="Calibri" pitchFamily="34" charset="0"/>
              </a:rPr>
              <a:t> </a:t>
            </a:r>
          </a:p>
        </p:txBody>
      </p:sp>
    </p:spTree>
    <p:extLst>
      <p:ext uri="{BB962C8B-B14F-4D97-AF65-F5344CB8AC3E}">
        <p14:creationId xmlns:p14="http://schemas.microsoft.com/office/powerpoint/2010/main" val="2107178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67544" y="980728"/>
            <a:ext cx="8229600" cy="838200"/>
          </a:xfrm>
        </p:spPr>
        <p:txBody>
          <a:bodyPr/>
          <a:lstStyle/>
          <a:p>
            <a:pPr rtl="0"/>
            <a:r>
              <a:rPr b="1">
                <a:solidFill>
                  <a:srgbClr val="000066"/>
                </a:solidFill>
              </a:rPr>
              <a:t>Message clé nº 1</a:t>
            </a:r>
            <a:r>
              <a:rPr lang="en-US" b="1" dirty="0">
                <a:solidFill>
                  <a:srgbClr val="000066"/>
                </a:solidFill>
              </a:rPr>
              <a:t/>
            </a:r>
            <a:br>
              <a:rPr lang="en-US" b="1" dirty="0">
                <a:solidFill>
                  <a:srgbClr val="000066"/>
                </a:solidFill>
              </a:rPr>
            </a:br>
            <a:endParaRPr lang="en-US" b="1" dirty="0">
              <a:solidFill>
                <a:srgbClr val="000066"/>
              </a:solidFill>
            </a:endParaRPr>
          </a:p>
        </p:txBody>
      </p:sp>
      <p:sp>
        <p:nvSpPr>
          <p:cNvPr id="112643" name="Rectangle 3"/>
          <p:cNvSpPr>
            <a:spLocks noGrp="1" noChangeArrowheads="1"/>
          </p:cNvSpPr>
          <p:nvPr>
            <p:ph type="body" idx="1"/>
          </p:nvPr>
        </p:nvSpPr>
        <p:spPr/>
        <p:txBody>
          <a:bodyPr/>
          <a:lstStyle/>
          <a:p>
            <a:pPr algn="ctr">
              <a:buFont typeface="Wingdings" pitchFamily="2" charset="2"/>
              <a:buNone/>
            </a:pPr>
            <a:endParaRPr lang="en-US"/>
          </a:p>
          <a:p>
            <a:pPr algn="ctr" rtl="0">
              <a:buFont typeface="Wingdings" pitchFamily="2" charset="2"/>
              <a:buNone/>
            </a:pPr>
            <a:r>
              <a:rPr/>
              <a:t>   Les PVVIH sont particulièrement sensibles aux agents pathogènes transportés par l’eau et à la diarrhée associée (causée par l’eau insalubre)</a:t>
            </a:r>
          </a:p>
        </p:txBody>
      </p:sp>
      <p:pic>
        <p:nvPicPr>
          <p:cNvPr id="112645"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744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PLWHA_Intro_Safe Water for PLWHA_2011-01_en">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PLWHA_Intro_Safe Water for PLWHA_2011-01_en</Template>
  <TotalTime>4</TotalTime>
  <Words>1288</Words>
  <Application>Microsoft Office PowerPoint</Application>
  <PresentationFormat>On-screen Show (4:3)</PresentationFormat>
  <Paragraphs>249</Paragraphs>
  <Slides>35</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ＭＳ Ｐゴシック</vt:lpstr>
      <vt:lpstr>Arial</vt:lpstr>
      <vt:lpstr>Arial Narrow</vt:lpstr>
      <vt:lpstr>Calibri</vt:lpstr>
      <vt:lpstr>Swiss721BT-Light</vt:lpstr>
      <vt:lpstr>Wingdings</vt:lpstr>
      <vt:lpstr>PLWHA_Intro_Safe Water for PLWHA_2011-01_en</vt:lpstr>
      <vt:lpstr>PowerPoint Presentation</vt:lpstr>
      <vt:lpstr>PowerPoint Presentation</vt:lpstr>
      <vt:lpstr>Eau potable pour les personnes vivant avec le VIH/sida</vt:lpstr>
      <vt:lpstr>Attentes d’apprentissage</vt:lpstr>
      <vt:lpstr>PowerPoint Presentation</vt:lpstr>
      <vt:lpstr>Estimation du nombre de personnes vivant avec le VIH en/au ________</vt:lpstr>
      <vt:lpstr>Mots clés</vt:lpstr>
      <vt:lpstr>L’eau potable et les personnes vivant avec le VIH/sida </vt:lpstr>
      <vt:lpstr>Message clé nº 1 </vt:lpstr>
      <vt:lpstr>PowerPoint Presentation</vt:lpstr>
      <vt:lpstr>L’eau potable et les PVVIH</vt:lpstr>
      <vt:lpstr>L’eau potable et le VIH</vt:lpstr>
      <vt:lpstr>PowerPoint Presentation</vt:lpstr>
      <vt:lpstr>Diarrhée et VIH (OMS) </vt:lpstr>
      <vt:lpstr>PowerPoint Presentation</vt:lpstr>
      <vt:lpstr>% de survie des patients atteints du sida et Cryptosporidium</vt:lpstr>
      <vt:lpstr>Pluie &amp; Cryptosporidium</vt:lpstr>
      <vt:lpstr>Message clé nº 1</vt:lpstr>
      <vt:lpstr>VIH et alimentation de substitution</vt:lpstr>
      <vt:lpstr>Message clé nº 2</vt:lpstr>
      <vt:lpstr>VIH et antirétroviraux</vt:lpstr>
      <vt:lpstr>% de PVVIH sous traitement ARV</vt:lpstr>
      <vt:lpstr>Diarrhée et absorption des ARV</vt:lpstr>
      <vt:lpstr>Eau potable et ARV </vt:lpstr>
      <vt:lpstr>Eau potable et ARV </vt:lpstr>
      <vt:lpstr>Message clé nº 2</vt:lpstr>
      <vt:lpstr>Message clé nº 3</vt:lpstr>
      <vt:lpstr>Pourcentage de femmes chez les personnes adultes séropositives</vt:lpstr>
      <vt:lpstr>PowerPoint Presentation</vt:lpstr>
      <vt:lpstr>Alimentation de substitution &amp; importance du traitement de l’eau - OMS</vt:lpstr>
      <vt:lpstr>L'accès à léau potable '  L’approche à barrières multiples</vt:lpstr>
      <vt:lpstr>Et si on faisait un PowerPoint sur le FBS ??</vt:lpstr>
      <vt:lpstr> Résistance du pathogène au chlore</vt:lpstr>
      <vt:lpstr>Conclusion nº 1</vt:lpstr>
      <vt:lpstr>Conclusion nº 2</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Brown</dc:creator>
  <cp:lastModifiedBy>Andrea Roach</cp:lastModifiedBy>
  <cp:revision>3</cp:revision>
  <dcterms:created xsi:type="dcterms:W3CDTF">2014-07-14T21:11:13Z</dcterms:created>
  <dcterms:modified xsi:type="dcterms:W3CDTF">2016-09-01T00:21:47Z</dcterms:modified>
</cp:coreProperties>
</file>