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61" r:id="rId2"/>
    <p:sldId id="263" r:id="rId3"/>
    <p:sldId id="262" r:id="rId4"/>
    <p:sldId id="309" r:id="rId5"/>
    <p:sldId id="310" r:id="rId6"/>
    <p:sldId id="311" r:id="rId7"/>
    <p:sldId id="312" r:id="rId8"/>
    <p:sldId id="313" r:id="rId9"/>
    <p:sldId id="314" r:id="rId10"/>
    <p:sldId id="315" r:id="rId11"/>
    <p:sldId id="316" r:id="rId12"/>
    <p:sldId id="307" r:id="rId13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B6A6"/>
    <a:srgbClr val="025479"/>
    <a:srgbClr val="F88D37"/>
    <a:srgbClr val="FEC441"/>
    <a:srgbClr val="F1512A"/>
    <a:srgbClr val="EF512A"/>
    <a:srgbClr val="37C6F4"/>
    <a:srgbClr val="2A95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096"/>
    <p:restoredTop sz="77619" autoAdjust="0"/>
  </p:normalViewPr>
  <p:slideViewPr>
    <p:cSldViewPr snapToGrid="0" snapToObjects="1">
      <p:cViewPr varScale="1">
        <p:scale>
          <a:sx n="45" d="100"/>
          <a:sy n="45" d="100"/>
        </p:scale>
        <p:origin x="256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10" d="100"/>
          <a:sy n="110" d="100"/>
        </p:scale>
        <p:origin x="4104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9CD9EA6-D1FA-AB46-909D-D3AD7FCFC5E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0E7448-AB70-B245-8C29-A6CE0229FAA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B0212D-D8F0-0746-9311-6D3C2C5595B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40BCE4-DDA7-4441-A225-AF5DA0E01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2391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s-AR"/>
              <a:t>Preguntar: ¿Usarían el mismo análisis para cada situación? ¿Por qué?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s-A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Existen distintos niveles de investigación o análisis dependiendo de varios factores (entre ellos, los siguientes):</a:t>
            </a:r>
          </a:p>
          <a:p>
            <a:pPr marL="628650" lvl="1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s-A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Objetivos</a:t>
            </a:r>
          </a:p>
          <a:p>
            <a:pPr marL="628650" lvl="1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s-A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Recursos</a:t>
            </a:r>
          </a:p>
          <a:p>
            <a:pPr marL="628650" lvl="1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s-A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Tiempo </a:t>
            </a:r>
          </a:p>
          <a:p>
            <a:pPr marL="628650" lvl="1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s-A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Grado de precisión, etc.</a:t>
            </a:r>
          </a:p>
        </p:txBody>
      </p:sp>
    </p:spTree>
    <p:extLst>
      <p:ext uri="{BB962C8B-B14F-4D97-AF65-F5344CB8AC3E}">
        <p14:creationId xmlns:p14="http://schemas.microsoft.com/office/powerpoint/2010/main" val="19318724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3521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AR"/>
              <a:t>Nota: las tablas de estadísticas son únicas del método de NMP que se utiliza. No son universales. Depende del producto que se utiliza. 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165193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s-AR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 filtración por membrana se puede realizar en un laboratorio o usando un kit portátil de análisis. </a:t>
            </a: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AR" sz="2800"/>
              <a:t>Procedimiento:</a:t>
            </a:r>
          </a:p>
          <a:p>
            <a:pPr marL="800100" lvl="1" indent="-34290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s-AR" sz="2400"/>
              <a:t>Se filtran 100 ml de muestra de agua</a:t>
            </a:r>
          </a:p>
          <a:p>
            <a:pPr marL="800100" lvl="1" indent="-34290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s-AR" sz="2400"/>
              <a:t>Se agrega el medio de cultivo a una placa de Petri para que los organismos indicadores tengan nutrientes para proliferar.</a:t>
            </a:r>
          </a:p>
          <a:p>
            <a:pPr marL="800100" lvl="1" indent="-34290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s-AR" sz="2400"/>
              <a:t>Se transfiere el papel filtro a la placa de Petri. </a:t>
            </a:r>
          </a:p>
          <a:p>
            <a:pPr marL="800100" lvl="1" indent="-34290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s-AR" sz="2400"/>
              <a:t>Se incuba durante 24-48 horas.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349411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Separar a los participantes en 6 grupos luego de pedirles que cuenten del 1 al 6 y organizarlos en los grupos numerados (todos los 1 juntos, los 2 juntos, etc.),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Asignarle un tema para debatir a cada grupo.</a:t>
            </a:r>
          </a:p>
          <a:p>
            <a:pPr marL="45720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Grupo 1 debate sobre las ventajas de P-A</a:t>
            </a:r>
          </a:p>
          <a:p>
            <a:pPr marL="45720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Grupo 2 debate sobre las limitaciones de P-A</a:t>
            </a:r>
          </a:p>
          <a:p>
            <a:pPr marL="45720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Grupo 3 debate sobre las ventajas de NMP</a:t>
            </a:r>
          </a:p>
          <a:p>
            <a:pPr marL="45720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Grupo 4 debate sobre las limitaciones de NMP</a:t>
            </a:r>
          </a:p>
          <a:p>
            <a:pPr marL="45720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Grupo 5 debate sobre las ventajas de FPM</a:t>
            </a:r>
          </a:p>
          <a:p>
            <a:pPr marL="45720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Grupo 6 debate sobre las limitaciones de FPM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090023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21"/>
          </p:nvPr>
        </p:nvSpPr>
        <p:spPr>
          <a:xfrm>
            <a:off x="3124200" y="-38100"/>
            <a:ext cx="18135600" cy="1209669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635000" y="9512300"/>
            <a:ext cx="23114000" cy="20066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35000" y="114427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DCFC0DF-FDE6-1E40-974B-57768878EC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-41545"/>
            <a:ext cx="24457829" cy="13757529"/>
          </a:xfrm>
          <a:prstGeom prst="rect">
            <a:avLst/>
          </a:prstGeom>
        </p:spPr>
      </p:pic>
      <p:sp>
        <p:nvSpPr>
          <p:cNvPr id="8" name="Slide Number">
            <a:extLst>
              <a:ext uri="{FF2B5EF4-FFF2-40B4-BE49-F238E27FC236}">
                <a16:creationId xmlns:a16="http://schemas.microsoft.com/office/drawing/2014/main" id="{C8B11991-BF55-8647-A11C-E480E72776DC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864927" y="12761275"/>
            <a:ext cx="503343" cy="53347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800" b="0" i="0">
                <a:solidFill>
                  <a:srgbClr val="025479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  <a:sym typeface="Helvetica Neue Light"/>
              </a:defRPr>
            </a:lvl1pPr>
          </a:lstStyle>
          <a:p>
            <a:fld id="{86CB4B4D-7CA3-9044-876B-883B54F8677D}" type="slidenum">
              <a:rPr lang="en-CA" smtClean="0"/>
              <a:pPr/>
              <a:t>‹#›</a:t>
            </a:fld>
            <a:endParaRPr lang="en-CA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4E4BFE0-2A60-374D-8DA3-5CA0305A9A4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9909" y="12368463"/>
            <a:ext cx="524193" cy="730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328645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DCFC0DF-FDE6-1E40-974B-57768878EC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-41545"/>
            <a:ext cx="24457829" cy="13757528"/>
          </a:xfrm>
          <a:prstGeom prst="rect">
            <a:avLst/>
          </a:prstGeom>
        </p:spPr>
      </p:pic>
      <p:sp>
        <p:nvSpPr>
          <p:cNvPr id="8" name="Slide Number">
            <a:extLst>
              <a:ext uri="{FF2B5EF4-FFF2-40B4-BE49-F238E27FC236}">
                <a16:creationId xmlns:a16="http://schemas.microsoft.com/office/drawing/2014/main" id="{C8B11991-BF55-8647-A11C-E480E72776DC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864927" y="12761275"/>
            <a:ext cx="503343" cy="53347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800" b="0" i="0">
                <a:solidFill>
                  <a:srgbClr val="025479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  <a:sym typeface="Helvetica Neue Light"/>
              </a:defRPr>
            </a:lvl1pPr>
          </a:lstStyle>
          <a:p>
            <a:fld id="{86CB4B4D-7CA3-9044-876B-883B54F8677D}" type="slidenum">
              <a:rPr lang="en-CA" smtClean="0"/>
              <a:pPr/>
              <a:t>‹#›</a:t>
            </a:fld>
            <a:endParaRPr lang="en-CA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4E4BFE0-2A60-374D-8DA3-5CA0305A9A4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9909" y="12368463"/>
            <a:ext cx="524193" cy="730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386695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">
            <a:extLst>
              <a:ext uri="{FF2B5EF4-FFF2-40B4-BE49-F238E27FC236}">
                <a16:creationId xmlns:a16="http://schemas.microsoft.com/office/drawing/2014/main" id="{C8B11991-BF55-8647-A11C-E480E72776DC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864927" y="12761275"/>
            <a:ext cx="503343" cy="53347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800" b="0" i="0">
                <a:solidFill>
                  <a:srgbClr val="025479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  <a:sym typeface="Helvetica Neue Light"/>
              </a:defRPr>
            </a:lvl1pPr>
          </a:lstStyle>
          <a:p>
            <a:fld id="{86CB4B4D-7CA3-9044-876B-883B54F8677D}" type="slidenum">
              <a:rPr lang="en-CA" smtClean="0"/>
              <a:pPr/>
              <a:t>‹#›</a:t>
            </a:fld>
            <a:endParaRPr lang="en-CA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B364A0C-DD17-D541-954D-28F9CD909B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9909" y="12368463"/>
            <a:ext cx="524193" cy="73091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B9F26F8-C4FD-C64D-AA84-6885E714EDCA}"/>
              </a:ext>
            </a:extLst>
          </p:cNvPr>
          <p:cNvSpPr/>
          <p:nvPr userDrawn="1"/>
        </p:nvSpPr>
        <p:spPr>
          <a:xfrm rot="10800000">
            <a:off x="1158239" y="1485020"/>
            <a:ext cx="167246" cy="1095620"/>
          </a:xfrm>
          <a:prstGeom prst="rect">
            <a:avLst/>
          </a:prstGeom>
          <a:solidFill>
            <a:srgbClr val="52B6A6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802621351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WS.jpg">
            <a:extLst>
              <a:ext uri="{FF2B5EF4-FFF2-40B4-BE49-F238E27FC236}">
                <a16:creationId xmlns:a16="http://schemas.microsoft.com/office/drawing/2014/main" id="{61281518-7C57-3D4B-ABAD-9A7411CE81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910" y="-502783"/>
            <a:ext cx="24350179" cy="136969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idx="21"/>
          </p:nvPr>
        </p:nvSpPr>
        <p:spPr>
          <a:xfrm>
            <a:off x="7950200" y="1104900"/>
            <a:ext cx="17259302" cy="115062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651000" y="6527800"/>
            <a:ext cx="10223500" cy="572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sz="half" idx="21"/>
          </p:nvPr>
        </p:nvSpPr>
        <p:spPr>
          <a:xfrm>
            <a:off x="10960100" y="3149600"/>
            <a:ext cx="13944600" cy="929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3800"/>
            </a:lvl1pPr>
            <a:lvl2pPr marL="1117600" indent="-558800">
              <a:spcBef>
                <a:spcPts val="4500"/>
              </a:spcBef>
              <a:defRPr sz="3800"/>
            </a:lvl2pPr>
            <a:lvl3pPr marL="1676400" indent="-558800">
              <a:spcBef>
                <a:spcPts val="4500"/>
              </a:spcBef>
              <a:defRPr sz="3800"/>
            </a:lvl3pPr>
            <a:lvl4pPr marL="2235200" indent="-558800">
              <a:spcBef>
                <a:spcPts val="4500"/>
              </a:spcBef>
              <a:defRPr sz="3800"/>
            </a:lvl4pPr>
            <a:lvl5pPr marL="2794000" indent="-558800">
              <a:spcBef>
                <a:spcPts val="4500"/>
              </a:spcBef>
              <a:defRPr sz="3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AC8111C-BE46-F142-B264-6B56AA3A104A}"/>
              </a:ext>
            </a:extLst>
          </p:cNvPr>
          <p:cNvSpPr/>
          <p:nvPr userDrawn="1"/>
        </p:nvSpPr>
        <p:spPr>
          <a:xfrm>
            <a:off x="0" y="0"/>
            <a:ext cx="24383999" cy="13716000"/>
          </a:xfrm>
          <a:prstGeom prst="rect">
            <a:avLst/>
          </a:prstGeom>
          <a:solidFill>
            <a:srgbClr val="025479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DCFC0DF-FDE6-1E40-974B-57768878EC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77" y="-40714"/>
            <a:ext cx="24454878" cy="13755869"/>
          </a:xfrm>
          <a:prstGeom prst="rect">
            <a:avLst/>
          </a:prstGeom>
        </p:spPr>
      </p:pic>
      <p:sp>
        <p:nvSpPr>
          <p:cNvPr id="8" name="Slide Number">
            <a:extLst>
              <a:ext uri="{FF2B5EF4-FFF2-40B4-BE49-F238E27FC236}">
                <a16:creationId xmlns:a16="http://schemas.microsoft.com/office/drawing/2014/main" id="{C8B11991-BF55-8647-A11C-E480E72776DC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864927" y="12761275"/>
            <a:ext cx="503343" cy="53347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800" b="0" i="0">
                <a:solidFill>
                  <a:srgbClr val="025479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  <a:sym typeface="Helvetica Neue Light"/>
              </a:defRPr>
            </a:lvl1pPr>
          </a:lstStyle>
          <a:p>
            <a:fld id="{86CB4B4D-7CA3-9044-876B-883B54F8677D}" type="slidenum">
              <a:rPr lang="en-CA" smtClean="0"/>
              <a:pPr/>
              <a:t>‹#›</a:t>
            </a:fld>
            <a:endParaRPr lang="en-CA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4E4BFE0-2A60-374D-8DA3-5CA0305A9A4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9909" y="12368463"/>
            <a:ext cx="524193" cy="730918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DCFC0DF-FDE6-1E40-974B-57768878EC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-41544"/>
            <a:ext cx="24457829" cy="13757529"/>
          </a:xfrm>
          <a:prstGeom prst="rect">
            <a:avLst/>
          </a:prstGeom>
        </p:spPr>
      </p:pic>
      <p:sp>
        <p:nvSpPr>
          <p:cNvPr id="8" name="Slide Number">
            <a:extLst>
              <a:ext uri="{FF2B5EF4-FFF2-40B4-BE49-F238E27FC236}">
                <a16:creationId xmlns:a16="http://schemas.microsoft.com/office/drawing/2014/main" id="{C8B11991-BF55-8647-A11C-E480E72776DC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864927" y="12761275"/>
            <a:ext cx="503343" cy="53347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800" b="0" i="0">
                <a:solidFill>
                  <a:srgbClr val="025479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  <a:sym typeface="Helvetica Neue Light"/>
              </a:defRPr>
            </a:lvl1pPr>
          </a:lstStyle>
          <a:p>
            <a:fld id="{86CB4B4D-7CA3-9044-876B-883B54F8677D}" type="slidenum">
              <a:rPr lang="en-CA" smtClean="0"/>
              <a:pPr/>
              <a:t>‹#›</a:t>
            </a:fld>
            <a:endParaRPr lang="en-CA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4E4BFE0-2A60-374D-8DA3-5CA0305A9A4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9909" y="12368463"/>
            <a:ext cx="524193" cy="730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914101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9" r:id="rId8"/>
    <p:sldLayoutId id="2147483662" r:id="rId9"/>
    <p:sldLayoutId id="2147483664" r:id="rId10"/>
    <p:sldLayoutId id="2147483663" r:id="rId11"/>
    <p:sldLayoutId id="2147483661" r:id="rId12"/>
    <p:sldLayoutId id="2147483660" r:id="rId13"/>
  </p:sldLayoutIdLst>
  <p:transition spd="med"/>
  <p:hf hdr="0" ftr="0" dt="0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3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27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90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54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317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81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jp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1D55C37-E75E-CA49-8445-57978332CD6A}"/>
              </a:ext>
            </a:extLst>
          </p:cNvPr>
          <p:cNvSpPr/>
          <p:nvPr/>
        </p:nvSpPr>
        <p:spPr>
          <a:xfrm>
            <a:off x="2667000" y="9316747"/>
            <a:ext cx="12192000" cy="8963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 rtl="0">
              <a:lnSpc>
                <a:spcPct val="150000"/>
              </a:lnSpc>
            </a:pPr>
            <a:r>
              <a:rPr lang="es-AR" sz="4000">
                <a:solidFill>
                  <a:srgbClr val="5C5C5C"/>
                </a:solidFill>
                <a:latin typeface="Lato" panose="020F0502020204030203" pitchFamily="34" charset="0"/>
              </a:rPr>
              <a:t>2021</a:t>
            </a:r>
            <a:r>
              <a:rPr lang="es-AR" sz="4000"/>
              <a:t> | </a:t>
            </a:r>
            <a:r>
              <a:rPr lang="es-AR" sz="4000">
                <a:solidFill>
                  <a:srgbClr val="5C5C5C"/>
                </a:solidFill>
                <a:latin typeface="Lato" panose="020F0502020204030203" pitchFamily="34" charset="0"/>
              </a:rPr>
              <a:t>NOVIEMBRE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77E8D9-DAFB-FAC3-2B60-A043415663BF}"/>
              </a:ext>
            </a:extLst>
          </p:cNvPr>
          <p:cNvSpPr txBox="1"/>
          <p:nvPr/>
        </p:nvSpPr>
        <p:spPr>
          <a:xfrm>
            <a:off x="2714624" y="5169032"/>
            <a:ext cx="21497925" cy="21954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CA" sz="6800" b="0" spc="600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MÉTODOS DE ANÁLISIS 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CA" sz="6800" b="0" spc="600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MICROBIOLÓGICO</a:t>
            </a:r>
            <a:r>
              <a:rPr lang="en-CA" sz="6800" b="0" spc="600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endParaRPr kumimoji="0" lang="en-US" sz="6800" b="0" u="none" strike="noStrike" cap="none" spc="60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987354795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BD2E15C-821C-6A48-B4F2-B0488BBF2ECA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rtl="0"/>
            <a:fld id="{86CB4B4D-7CA3-9044-876B-883B54F8677D}" type="slidenum">
              <a:rPr/>
              <a:pPr/>
              <a:t>10</a:t>
            </a:fld>
            <a:endParaRPr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B431995-3914-7B44-BCD2-8217B912108B}"/>
              </a:ext>
            </a:extLst>
          </p:cNvPr>
          <p:cNvSpPr/>
          <p:nvPr/>
        </p:nvSpPr>
        <p:spPr>
          <a:xfrm>
            <a:off x="1943067" y="1502960"/>
            <a:ext cx="1512465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s-AR" sz="6000">
                <a:solidFill>
                  <a:srgbClr val="5C5C5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Evaluación de métodos de análisis microbiológicos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60E93D6-D748-6F47-855D-8440C2E20293}"/>
              </a:ext>
            </a:extLst>
          </p:cNvPr>
          <p:cNvSpPr/>
          <p:nvPr/>
        </p:nvSpPr>
        <p:spPr>
          <a:xfrm>
            <a:off x="1943067" y="3893459"/>
            <a:ext cx="169884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s-AR" sz="4800" b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En grupos pequeños, debatir sobre algunas de las ventajas y limitaciones de cada método de análisis microbiológico</a:t>
            </a:r>
          </a:p>
          <a:p>
            <a:pPr algn="l"/>
            <a:br>
              <a:rPr lang="en-CA" sz="4800" b="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</a:br>
            <a:endParaRPr lang="en-CA" sz="4800" b="0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1020244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6979912-C89D-5F4A-8049-0FE30E9E8DF0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rtl="0"/>
            <a:fld id="{86CB4B4D-7CA3-9044-876B-883B54F8677D}" type="slidenum">
              <a:rPr/>
              <a:pPr/>
              <a:t>11</a:t>
            </a:fld>
            <a:endParaRPr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33D31C4-3258-C242-B212-2833629BE247}"/>
              </a:ext>
            </a:extLst>
          </p:cNvPr>
          <p:cNvSpPr txBox="1"/>
          <p:nvPr/>
        </p:nvSpPr>
        <p:spPr>
          <a:xfrm>
            <a:off x="6504355" y="7110577"/>
            <a:ext cx="11578491" cy="379591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rtl="0"/>
            <a:r>
              <a:rPr lang="es-AR" sz="4800" b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Volver a pensar en las situaciones de la introducción</a:t>
            </a:r>
          </a:p>
          <a:p>
            <a:pPr rtl="0"/>
            <a:br>
              <a:rPr lang="en-CA" sz="4800" b="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s-AR" sz="4800" b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¿Qué métodos de análisis utilizarían?</a:t>
            </a:r>
          </a:p>
          <a:p>
            <a:br>
              <a:rPr lang="en-CA" sz="4800" b="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endParaRPr lang="en-CA" sz="4800" b="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C3AB432-AE65-782D-20E6-AE183FF7F15E}"/>
              </a:ext>
            </a:extLst>
          </p:cNvPr>
          <p:cNvSpPr txBox="1"/>
          <p:nvPr/>
        </p:nvSpPr>
        <p:spPr>
          <a:xfrm>
            <a:off x="0" y="3592125"/>
            <a:ext cx="24384000" cy="114903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CA" sz="6800" spc="600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REPASO</a:t>
            </a:r>
            <a:r>
              <a:rPr lang="en-CA" sz="6800" spc="600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endParaRPr kumimoji="0" lang="en-US" sz="6800" u="none" strike="noStrike" cap="none" spc="60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742527606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F7EC274-3751-2F4D-9EFE-14D65186292B}"/>
              </a:ext>
            </a:extLst>
          </p:cNvPr>
          <p:cNvSpPr/>
          <p:nvPr/>
        </p:nvSpPr>
        <p:spPr>
          <a:xfrm>
            <a:off x="2379591" y="2921836"/>
            <a:ext cx="361990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s-AR" sz="5400">
                <a:solidFill>
                  <a:srgbClr val="52B6A6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¡Muchas gracias!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CED2C03-FABD-3046-99BD-9C20E664285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5163" y="6027413"/>
            <a:ext cx="5613992" cy="1962172"/>
          </a:xfrm>
          <a:prstGeom prst="rect">
            <a:avLst/>
          </a:prstGeom>
        </p:spPr>
      </p:pic>
      <p:pic>
        <p:nvPicPr>
          <p:cNvPr id="29" name="Google Shape;356;p38">
            <a:extLst>
              <a:ext uri="{FF2B5EF4-FFF2-40B4-BE49-F238E27FC236}">
                <a16:creationId xmlns:a16="http://schemas.microsoft.com/office/drawing/2014/main" id="{9CD084DA-9EFD-14A9-164D-620A75C02AA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79591" y="6678612"/>
            <a:ext cx="779100" cy="77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357;p38">
            <a:extLst>
              <a:ext uri="{FF2B5EF4-FFF2-40B4-BE49-F238E27FC236}">
                <a16:creationId xmlns:a16="http://schemas.microsoft.com/office/drawing/2014/main" id="{5760DADD-F2B6-6C4A-F188-9B462656DE4F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79591" y="5245074"/>
            <a:ext cx="779100" cy="77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58;p38">
            <a:extLst>
              <a:ext uri="{FF2B5EF4-FFF2-40B4-BE49-F238E27FC236}">
                <a16:creationId xmlns:a16="http://schemas.microsoft.com/office/drawing/2014/main" id="{41AE9770-03EB-AF73-1389-E3D9B0A59097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379591" y="5955194"/>
            <a:ext cx="779100" cy="779100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59;p38">
            <a:extLst>
              <a:ext uri="{FF2B5EF4-FFF2-40B4-BE49-F238E27FC236}">
                <a16:creationId xmlns:a16="http://schemas.microsoft.com/office/drawing/2014/main" id="{ACBCA0ED-A0FF-6342-47B4-AF697F3AF23C}"/>
              </a:ext>
            </a:extLst>
          </p:cNvPr>
          <p:cNvSpPr txBox="1"/>
          <p:nvPr/>
        </p:nvSpPr>
        <p:spPr>
          <a:xfrm>
            <a:off x="3158691" y="6088485"/>
            <a:ext cx="4326630" cy="564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Lato Light"/>
              <a:buNone/>
            </a:pPr>
            <a:r>
              <a:rPr lang="es-AR" sz="3000" u="none" strike="noStrike" cap="none">
                <a:solidFill>
                  <a:schemeClr val="l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 Light"/>
              </a:rPr>
              <a:t>+1 403 243 3285</a:t>
            </a:r>
          </a:p>
        </p:txBody>
      </p:sp>
      <p:sp>
        <p:nvSpPr>
          <p:cNvPr id="33" name="Google Shape;360;p38">
            <a:extLst>
              <a:ext uri="{FF2B5EF4-FFF2-40B4-BE49-F238E27FC236}">
                <a16:creationId xmlns:a16="http://schemas.microsoft.com/office/drawing/2014/main" id="{7036D3F8-38D3-46EC-3932-A6D64D9063B3}"/>
              </a:ext>
            </a:extLst>
          </p:cNvPr>
          <p:cNvSpPr txBox="1"/>
          <p:nvPr/>
        </p:nvSpPr>
        <p:spPr>
          <a:xfrm>
            <a:off x="3158691" y="5338545"/>
            <a:ext cx="5347356" cy="564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Lato Light"/>
              <a:buNone/>
            </a:pPr>
            <a:r>
              <a:rPr lang="es-AR" sz="3000" u="none" strike="noStrike" cap="none">
                <a:solidFill>
                  <a:schemeClr val="l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 Light"/>
              </a:rPr>
              <a:t>Calgary, Alberta, Canadá.</a:t>
            </a:r>
          </a:p>
        </p:txBody>
      </p:sp>
      <p:sp>
        <p:nvSpPr>
          <p:cNvPr id="34" name="Google Shape;361;p38">
            <a:extLst>
              <a:ext uri="{FF2B5EF4-FFF2-40B4-BE49-F238E27FC236}">
                <a16:creationId xmlns:a16="http://schemas.microsoft.com/office/drawing/2014/main" id="{2C46FDC5-3A59-9E57-2722-CD52929B34EA}"/>
              </a:ext>
            </a:extLst>
          </p:cNvPr>
          <p:cNvSpPr txBox="1"/>
          <p:nvPr/>
        </p:nvSpPr>
        <p:spPr>
          <a:xfrm>
            <a:off x="3158691" y="6786033"/>
            <a:ext cx="3901328" cy="564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Lato Light"/>
              <a:buNone/>
            </a:pPr>
            <a:r>
              <a:rPr lang="es-AR" sz="3000" u="none" strike="noStrike" cap="none">
                <a:solidFill>
                  <a:schemeClr val="l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 Light"/>
              </a:rPr>
              <a:t>cawst@cawst.org</a:t>
            </a:r>
          </a:p>
        </p:txBody>
      </p:sp>
      <p:pic>
        <p:nvPicPr>
          <p:cNvPr id="35" name="Google Shape;363;p38">
            <a:extLst>
              <a:ext uri="{FF2B5EF4-FFF2-40B4-BE49-F238E27FC236}">
                <a16:creationId xmlns:a16="http://schemas.microsoft.com/office/drawing/2014/main" id="{5553DB58-ED9D-CDE1-FC77-5B388DAB933C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515141" y="7516012"/>
            <a:ext cx="508000" cy="50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4;p38">
            <a:extLst>
              <a:ext uri="{FF2B5EF4-FFF2-40B4-BE49-F238E27FC236}">
                <a16:creationId xmlns:a16="http://schemas.microsoft.com/office/drawing/2014/main" id="{B761C675-7D08-BEEF-3562-AFB2A3F1139D}"/>
              </a:ext>
            </a:extLst>
          </p:cNvPr>
          <p:cNvSpPr txBox="1"/>
          <p:nvPr/>
        </p:nvSpPr>
        <p:spPr>
          <a:xfrm>
            <a:off x="3158691" y="7445252"/>
            <a:ext cx="2840802" cy="564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Lato Light"/>
              <a:buNone/>
            </a:pPr>
            <a:r>
              <a:rPr lang="es-AR" sz="3000" u="none" strike="noStrike" cap="none">
                <a:solidFill>
                  <a:schemeClr val="l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 Light"/>
              </a:rPr>
              <a:t>cawst.org</a:t>
            </a:r>
          </a:p>
        </p:txBody>
      </p:sp>
    </p:spTree>
    <p:extLst>
      <p:ext uri="{BB962C8B-B14F-4D97-AF65-F5344CB8AC3E}">
        <p14:creationId xmlns:p14="http://schemas.microsoft.com/office/powerpoint/2010/main" val="1184316542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303F385-E7BB-AE40-B5A4-322E54FE91B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27" r="27329"/>
          <a:stretch/>
        </p:blipFill>
        <p:spPr>
          <a:xfrm>
            <a:off x="15090606" y="3474315"/>
            <a:ext cx="5644901" cy="547725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327B01D-FD85-7B4C-A722-4766C34E68D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355"/>
          <a:stretch/>
        </p:blipFill>
        <p:spPr>
          <a:xfrm>
            <a:off x="8576517" y="3474316"/>
            <a:ext cx="5640174" cy="547349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B205E67-3E34-9247-815D-16C514603EA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14" r="11617"/>
          <a:stretch/>
        </p:blipFill>
        <p:spPr>
          <a:xfrm>
            <a:off x="2038349" y="3474316"/>
            <a:ext cx="5581446" cy="5473498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7433B9-82A7-184B-950E-2C5E17BA3DF0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rtl="0"/>
            <a:fld id="{86CB4B4D-7CA3-9044-876B-883B54F8677D}" type="slidenum">
              <a:rPr/>
              <a:pPr/>
              <a:t>2</a:t>
            </a:fld>
            <a:endParaRPr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9A1CC38-475E-7B4E-83F5-9218BCF47B2F}"/>
              </a:ext>
            </a:extLst>
          </p:cNvPr>
          <p:cNvSpPr/>
          <p:nvPr/>
        </p:nvSpPr>
        <p:spPr>
          <a:xfrm>
            <a:off x="2038349" y="1617673"/>
            <a:ext cx="1580360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s-AR" sz="6000">
                <a:solidFill>
                  <a:schemeClr val="tx2"/>
                </a:solidFill>
                <a:latin typeface="Lato" panose="020F0502020204030203" pitchFamily="34" charset="0"/>
              </a:rPr>
              <a:t>Introducción: 3 situaciones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75FD978-D551-B944-88B2-DB4250F02598}"/>
              </a:ext>
            </a:extLst>
          </p:cNvPr>
          <p:cNvSpPr/>
          <p:nvPr/>
        </p:nvSpPr>
        <p:spPr>
          <a:xfrm>
            <a:off x="2091793" y="9210857"/>
            <a:ext cx="547455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lnSpc>
                <a:spcPct val="150000"/>
              </a:lnSpc>
            </a:pPr>
            <a:r>
              <a:rPr lang="es-AR" sz="4800" b="0">
                <a:solidFill>
                  <a:schemeClr val="tx1"/>
                </a:solidFill>
                <a:latin typeface="Lato" panose="020F0502020204030203" pitchFamily="34" charset="0"/>
              </a:rPr>
              <a:t>Nuevo pozo perforado</a:t>
            </a:r>
          </a:p>
          <a:p>
            <a:pPr marL="571500" indent="-571500"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AR" sz="3600" b="0">
                <a:solidFill>
                  <a:schemeClr val="tx1"/>
                </a:solidFill>
                <a:latin typeface="Lato" panose="020F0502020204030203" pitchFamily="34" charset="0"/>
              </a:rPr>
              <a:t>Remoto</a:t>
            </a:r>
          </a:p>
          <a:p>
            <a:pPr marL="571500" indent="-571500" algn="l" rtl="0">
              <a:buFont typeface="Arial" panose="020B0604020202020204" pitchFamily="34" charset="0"/>
              <a:buChar char="•"/>
            </a:pPr>
            <a:r>
              <a:rPr lang="es-AR" sz="3600" b="0">
                <a:solidFill>
                  <a:schemeClr val="tx1"/>
                </a:solidFill>
                <a:latin typeface="Lato" panose="020F0502020204030203" pitchFamily="34" charset="0"/>
              </a:rPr>
              <a:t>Sin personal capacitado</a:t>
            </a:r>
            <a:r>
              <a:rPr lang="es-AR" sz="3600">
                <a:solidFill>
                  <a:schemeClr val="tx1"/>
                </a:solidFill>
                <a:latin typeface="Lato" panose="020F0502020204030203" pitchFamily="34" charset="0"/>
              </a:rPr>
              <a:t> 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38FCA30-66E3-C94F-96B9-9315C1AB5E96}"/>
              </a:ext>
            </a:extLst>
          </p:cNvPr>
          <p:cNvSpPr/>
          <p:nvPr/>
        </p:nvSpPr>
        <p:spPr>
          <a:xfrm>
            <a:off x="8659325" y="9210857"/>
            <a:ext cx="547455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lnSpc>
                <a:spcPct val="150000"/>
              </a:lnSpc>
            </a:pPr>
            <a:r>
              <a:rPr lang="es-AR" sz="4800" b="0">
                <a:solidFill>
                  <a:schemeClr val="tx1"/>
                </a:solidFill>
                <a:latin typeface="Lato" panose="020F0502020204030203" pitchFamily="34" charset="0"/>
              </a:rPr>
              <a:t>Eficacia</a:t>
            </a:r>
          </a:p>
          <a:p>
            <a:pPr marL="571500" indent="-571500"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AR" sz="3600" b="0">
                <a:solidFill>
                  <a:schemeClr val="tx1"/>
                </a:solidFill>
                <a:latin typeface="Lato" panose="020F0502020204030203" pitchFamily="34" charset="0"/>
              </a:rPr>
              <a:t>Laboratorio disponible</a:t>
            </a:r>
          </a:p>
          <a:p>
            <a:pPr marL="571500" indent="-571500" algn="l" rtl="0">
              <a:buFont typeface="Arial" panose="020B0604020202020204" pitchFamily="34" charset="0"/>
              <a:buChar char="•"/>
            </a:pPr>
            <a:r>
              <a:rPr lang="es-AR" sz="3600" b="0">
                <a:solidFill>
                  <a:schemeClr val="tx1"/>
                </a:solidFill>
                <a:latin typeface="Lato" panose="020F0502020204030203" pitchFamily="34" charset="0"/>
              </a:rPr>
              <a:t>Técnico en calidad del agua capacitado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FC51625-1F51-F74A-8F25-6BB357A78D6A}"/>
              </a:ext>
            </a:extLst>
          </p:cNvPr>
          <p:cNvSpPr/>
          <p:nvPr/>
        </p:nvSpPr>
        <p:spPr>
          <a:xfrm>
            <a:off x="15041302" y="9210857"/>
            <a:ext cx="574350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lnSpc>
                <a:spcPct val="150000"/>
              </a:lnSpc>
            </a:pPr>
            <a:r>
              <a:rPr lang="es-AR" sz="4800" b="0">
                <a:solidFill>
                  <a:schemeClr val="tx1"/>
                </a:solidFill>
                <a:latin typeface="Lato" panose="020F0502020204030203" pitchFamily="34" charset="0"/>
              </a:rPr>
              <a:t>E. coli aproximada</a:t>
            </a:r>
          </a:p>
          <a:p>
            <a:pPr marL="571500" indent="-571500"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AR" sz="3600" b="0">
                <a:solidFill>
                  <a:schemeClr val="tx1"/>
                </a:solidFill>
                <a:latin typeface="Lato" panose="020F0502020204030203" pitchFamily="34" charset="0"/>
              </a:rPr>
              <a:t>Sin equipo de laboratorio</a:t>
            </a:r>
            <a:r>
              <a:rPr lang="es-AR" sz="3200">
                <a:solidFill>
                  <a:srgbClr val="5C5C5C"/>
                </a:solidFill>
                <a:latin typeface="Lato" panose="020F0502020204030203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196929285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E990068-5E20-A840-9AFC-A005F1231144}"/>
              </a:ext>
            </a:extLst>
          </p:cNvPr>
          <p:cNvSpPr/>
          <p:nvPr/>
        </p:nvSpPr>
        <p:spPr>
          <a:xfrm>
            <a:off x="2924174" y="7430830"/>
            <a:ext cx="18107025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indent="-914400" algn="l" rtl="0" fontAlgn="base">
              <a:spcAft>
                <a:spcPts val="600"/>
              </a:spcAft>
              <a:buFont typeface="+mj-lt"/>
              <a:buAutoNum type="arabicPeriod"/>
            </a:pPr>
            <a:r>
              <a:rPr lang="es-AR" sz="4800" b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Identificar métodos de análisis microbiológicos</a:t>
            </a:r>
          </a:p>
          <a:p>
            <a:pPr marL="914400" indent="-914400" algn="l" rtl="0" fontAlgn="base">
              <a:spcAft>
                <a:spcPts val="600"/>
              </a:spcAft>
              <a:buFont typeface="+mj-lt"/>
              <a:buAutoNum type="arabicPeriod"/>
            </a:pPr>
            <a:r>
              <a:rPr lang="es-AR" sz="4800" b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Evaluar distintos métodos de análisis microbiológicos</a:t>
            </a:r>
          </a:p>
          <a:p>
            <a:pPr marL="914400" indent="-914400" algn="l" rtl="0" fontAlgn="base">
              <a:spcAft>
                <a:spcPts val="600"/>
              </a:spcAft>
              <a:buFont typeface="+mj-lt"/>
              <a:buAutoNum type="arabicPeriod"/>
            </a:pPr>
            <a:r>
              <a:rPr lang="es-AR" sz="4800" b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Determinar cuándo utilizar los análisis de Presencia-Ausencia (P-A), Número más probable (NMP) y Filtración por membrana (FPM)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55B6266-6B1C-D039-B5D7-7873DC49B221}"/>
              </a:ext>
            </a:extLst>
          </p:cNvPr>
          <p:cNvSpPr txBox="1"/>
          <p:nvPr/>
        </p:nvSpPr>
        <p:spPr>
          <a:xfrm>
            <a:off x="0" y="3068905"/>
            <a:ext cx="22717125" cy="21954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CA" sz="6800" spc="600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OBJETIVOS 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CA" sz="6800" spc="600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DE APRENDIZAJE</a:t>
            </a:r>
            <a:r>
              <a:rPr lang="en-CA" sz="6800" spc="600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endParaRPr kumimoji="0" lang="en-US" sz="6800" u="none" strike="noStrike" cap="none" spc="60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723807165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7433B9-82A7-184B-950E-2C5E17BA3DF0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rtl="0"/>
            <a:fld id="{86CB4B4D-7CA3-9044-876B-883B54F8677D}" type="slidenum">
              <a:rPr/>
              <a:pPr/>
              <a:t>4</a:t>
            </a:fld>
            <a:endParaRPr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9A1CC38-475E-7B4E-83F5-9218BCF47B2F}"/>
              </a:ext>
            </a:extLst>
          </p:cNvPr>
          <p:cNvSpPr/>
          <p:nvPr/>
        </p:nvSpPr>
        <p:spPr>
          <a:xfrm>
            <a:off x="2038350" y="1550765"/>
            <a:ext cx="156634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s-AR" sz="6000" dirty="0">
                <a:solidFill>
                  <a:schemeClr val="tx1"/>
                </a:solidFill>
                <a:latin typeface="Lato" panose="020F0502020204030203" pitchFamily="34" charset="0"/>
              </a:rPr>
              <a:t>Tres métodos de análisis microbiológicos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5DF45CB-DF32-CB45-A0FB-A4DB742747F3}"/>
              </a:ext>
            </a:extLst>
          </p:cNvPr>
          <p:cNvSpPr/>
          <p:nvPr/>
        </p:nvSpPr>
        <p:spPr>
          <a:xfrm>
            <a:off x="2038349" y="3477356"/>
            <a:ext cx="18613709" cy="747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 algn="l" rtl="0">
              <a:buFont typeface="Arial" panose="020B0604020202020204" pitchFamily="34" charset="0"/>
              <a:buChar char="•"/>
            </a:pPr>
            <a:r>
              <a:rPr lang="es-AR" sz="4800">
                <a:solidFill>
                  <a:srgbClr val="025479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Presencia-ausencia (P-A)</a:t>
            </a:r>
          </a:p>
          <a:p>
            <a:pPr algn="l" rtl="0"/>
            <a:r>
              <a:rPr lang="es-AR" sz="4800" b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Un análisis sencillo que indica contaminación en función de un cambio de color</a:t>
            </a:r>
          </a:p>
          <a:p>
            <a:pPr algn="l"/>
            <a:endParaRPr lang="en-CA" sz="4800" b="0" dirty="0">
              <a:solidFill>
                <a:srgbClr val="5C5C5C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pPr marL="685800" indent="-685800" algn="l" rtl="0">
              <a:buFont typeface="Arial" panose="020B0604020202020204" pitchFamily="34" charset="0"/>
              <a:buChar char="•"/>
            </a:pPr>
            <a:r>
              <a:rPr lang="es-AR" sz="4800">
                <a:solidFill>
                  <a:srgbClr val="025479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Método del número más probable (NMP)</a:t>
            </a:r>
          </a:p>
          <a:p>
            <a:pPr algn="l" rtl="0"/>
            <a:r>
              <a:rPr lang="es-AR" sz="4800" b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Utiliza el mismo principio que P-A, pero calcula la cantidad probable de bacterias indicadores presentes en el agua</a:t>
            </a:r>
          </a:p>
          <a:p>
            <a:pPr algn="l"/>
            <a:endParaRPr lang="en-CA" sz="4800" b="0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pPr marL="685800" indent="-685800" algn="l" rtl="0">
              <a:buFont typeface="Arial" panose="020B0604020202020204" pitchFamily="34" charset="0"/>
              <a:buChar char="•"/>
            </a:pPr>
            <a:r>
              <a:rPr lang="es-AR" sz="4800">
                <a:solidFill>
                  <a:srgbClr val="025479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Filtración por membrana (FPM)</a:t>
            </a:r>
          </a:p>
          <a:p>
            <a:pPr algn="l" rtl="0"/>
            <a:r>
              <a:rPr lang="es-AR" sz="4800" b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 método más preciso para establecer la cantidad de bacterias en una muestra de agua, es el estándar reconocido internacionalmente</a:t>
            </a:r>
          </a:p>
        </p:txBody>
      </p:sp>
    </p:spTree>
    <p:extLst>
      <p:ext uri="{BB962C8B-B14F-4D97-AF65-F5344CB8AC3E}">
        <p14:creationId xmlns:p14="http://schemas.microsoft.com/office/powerpoint/2010/main" val="3658123397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0B49579-3484-3446-BFA1-93649A13968B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rtl="0"/>
            <a:fld id="{86CB4B4D-7CA3-9044-876B-883B54F8677D}" type="slidenum">
              <a:rPr/>
              <a:pPr/>
              <a:t>5</a:t>
            </a:fld>
            <a:endParaRPr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C66DF39-C3B9-2544-AC07-5860793E3C2C}"/>
              </a:ext>
            </a:extLst>
          </p:cNvPr>
          <p:cNvSpPr/>
          <p:nvPr/>
        </p:nvSpPr>
        <p:spPr>
          <a:xfrm>
            <a:off x="2038350" y="1550765"/>
            <a:ext cx="135287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s-AR" sz="6000">
                <a:solidFill>
                  <a:schemeClr val="tx1"/>
                </a:solidFill>
                <a:latin typeface="Lato" panose="020F0502020204030203" pitchFamily="34" charset="0"/>
              </a:rPr>
              <a:t>Presencia-ausencia (P-A)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E5CA1D6-F51F-6A44-BB36-7000E13D4484}"/>
              </a:ext>
            </a:extLst>
          </p:cNvPr>
          <p:cNvSpPr/>
          <p:nvPr/>
        </p:nvSpPr>
        <p:spPr>
          <a:xfrm>
            <a:off x="2038350" y="3183327"/>
            <a:ext cx="17453982" cy="46525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s-AR" sz="4800" b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Muchos tipos distintos de P-A disponibles</a:t>
            </a:r>
          </a:p>
          <a:p>
            <a:pPr algn="l"/>
            <a:endParaRPr lang="en-CA" sz="4800" b="0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l" rtl="0">
              <a:spcBef>
                <a:spcPts val="1000"/>
              </a:spcBef>
            </a:pPr>
            <a:r>
              <a:rPr lang="es-AR" sz="4800" b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Agregar polvo reactivo a la muestra de agua, incubar 24-48 horas, leer los resultados</a:t>
            </a:r>
          </a:p>
          <a:p>
            <a:pPr algn="l"/>
            <a:br>
              <a:rPr lang="en-CA" sz="4800" b="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</a:br>
            <a:endParaRPr lang="en-CA" sz="4800" b="0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pic>
        <p:nvPicPr>
          <p:cNvPr id="1026" name="Picture 2" descr="https://lh6.googleusercontent.com/3ALHjNbhrCF6SNIjQEZ6PBAS4UJAEW9Vf4YMFr4d9i-fVSi0LkVzzObU8bIX-oijXQVe0RyuGVveLwA3-tXLZK3VnH4e1SrtvFXNtxDDtl8f8nwd3LX7MoyMk-tT8OiZ7Z-L_5wo">
            <a:extLst>
              <a:ext uri="{FF2B5EF4-FFF2-40B4-BE49-F238E27FC236}">
                <a16:creationId xmlns:a16="http://schemas.microsoft.com/office/drawing/2014/main" id="{72F214F4-D00F-EB4E-ABD7-0B249EF7AE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6196" y="6255016"/>
            <a:ext cx="14650224" cy="5896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C6962C2-B026-7447-A00D-F17CC8458A35}"/>
              </a:ext>
            </a:extLst>
          </p:cNvPr>
          <p:cNvSpPr/>
          <p:nvPr/>
        </p:nvSpPr>
        <p:spPr>
          <a:xfrm>
            <a:off x="3816196" y="12176500"/>
            <a:ext cx="44753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rtl="0"/>
            <a:r>
              <a:rPr lang="es-AR" sz="3200" b="0">
                <a:solidFill>
                  <a:srgbClr val="5C5C5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Negativo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D02DBC4-E623-F347-B155-437A1916D7C7}"/>
              </a:ext>
            </a:extLst>
          </p:cNvPr>
          <p:cNvSpPr/>
          <p:nvPr/>
        </p:nvSpPr>
        <p:spPr>
          <a:xfrm>
            <a:off x="8142869" y="12176500"/>
            <a:ext cx="44753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rtl="0"/>
            <a:r>
              <a:rPr lang="es-AR" sz="3200" b="0">
                <a:solidFill>
                  <a:srgbClr val="5C5C5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Positivo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325C117-88C3-9D40-A150-B1E766099880}"/>
              </a:ext>
            </a:extLst>
          </p:cNvPr>
          <p:cNvSpPr/>
          <p:nvPr/>
        </p:nvSpPr>
        <p:spPr>
          <a:xfrm>
            <a:off x="13317035" y="12176500"/>
            <a:ext cx="44753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rtl="0"/>
            <a:r>
              <a:rPr lang="es-AR" sz="3200" b="0">
                <a:solidFill>
                  <a:srgbClr val="5C5C5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Positivo para E. coli</a:t>
            </a:r>
          </a:p>
        </p:txBody>
      </p:sp>
    </p:spTree>
    <p:extLst>
      <p:ext uri="{BB962C8B-B14F-4D97-AF65-F5344CB8AC3E}">
        <p14:creationId xmlns:p14="http://schemas.microsoft.com/office/powerpoint/2010/main" val="2075607759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0B49579-3484-3446-BFA1-93649A13968B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rtl="0"/>
            <a:fld id="{86CB4B4D-7CA3-9044-876B-883B54F8677D}" type="slidenum">
              <a:rPr/>
              <a:pPr/>
              <a:t>6</a:t>
            </a:fld>
            <a:endParaRPr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C66DF39-C3B9-2544-AC07-5860793E3C2C}"/>
              </a:ext>
            </a:extLst>
          </p:cNvPr>
          <p:cNvSpPr/>
          <p:nvPr/>
        </p:nvSpPr>
        <p:spPr>
          <a:xfrm>
            <a:off x="2038350" y="1550765"/>
            <a:ext cx="135287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s-AR" sz="6000">
                <a:solidFill>
                  <a:schemeClr val="tx1"/>
                </a:solidFill>
                <a:latin typeface="Lato" panose="020F0502020204030203" pitchFamily="34" charset="0"/>
              </a:rPr>
              <a:t>Presencia-ausencia (P-A)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E5CA1D6-F51F-6A44-BB36-7000E13D4484}"/>
              </a:ext>
            </a:extLst>
          </p:cNvPr>
          <p:cNvSpPr/>
          <p:nvPr/>
        </p:nvSpPr>
        <p:spPr>
          <a:xfrm>
            <a:off x="2038349" y="2960303"/>
            <a:ext cx="20777045" cy="51492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lnSpc>
                <a:spcPct val="150000"/>
              </a:lnSpc>
            </a:pPr>
            <a:r>
              <a:rPr lang="es-AR" sz="4500" b="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Algunos análisis de P-A  utilizan bacterias productoras de sulfuro de hidrógeno (H</a:t>
            </a:r>
            <a:r>
              <a:rPr lang="es-AR" sz="4500" b="0" baseline="-250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</a:t>
            </a:r>
            <a:r>
              <a:rPr lang="es-AR" sz="4500" b="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 ) como indicadores</a:t>
            </a:r>
          </a:p>
          <a:p>
            <a:pPr algn="l" rtl="0">
              <a:lnSpc>
                <a:spcPct val="150000"/>
              </a:lnSpc>
            </a:pPr>
            <a:r>
              <a:rPr lang="es-AR" sz="4500" b="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Agregar la muestra de agua en la botella de análisis con la tira reactiva e incubar durante 24-48 horas</a:t>
            </a:r>
          </a:p>
          <a:p>
            <a:pPr algn="l" rtl="0">
              <a:lnSpc>
                <a:spcPct val="150000"/>
              </a:lnSpc>
            </a:pPr>
            <a:r>
              <a:rPr lang="es-AR" sz="4500" b="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 cambio a color negro indica una probable contaminación fecal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C6962C2-B026-7447-A00D-F17CC8458A35}"/>
              </a:ext>
            </a:extLst>
          </p:cNvPr>
          <p:cNvSpPr/>
          <p:nvPr/>
        </p:nvSpPr>
        <p:spPr>
          <a:xfrm>
            <a:off x="6005837" y="12165235"/>
            <a:ext cx="44753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rtl="0"/>
            <a:r>
              <a:rPr lang="es-AR" sz="3200" b="0" dirty="0">
                <a:solidFill>
                  <a:srgbClr val="5C5C5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Negativo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325C117-88C3-9D40-A150-B1E766099880}"/>
              </a:ext>
            </a:extLst>
          </p:cNvPr>
          <p:cNvSpPr/>
          <p:nvPr/>
        </p:nvSpPr>
        <p:spPr>
          <a:xfrm>
            <a:off x="11902482" y="11950796"/>
            <a:ext cx="44753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rtl="0"/>
            <a:r>
              <a:rPr lang="es-AR" sz="3200" b="0" dirty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Positivo para bacterias productoras de H</a:t>
            </a:r>
            <a:r>
              <a:rPr lang="es-AR" sz="3200" b="0" baseline="-25000" dirty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</a:t>
            </a:r>
            <a:r>
              <a:rPr lang="es-AR" sz="3200" b="0" dirty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</a:t>
            </a:r>
          </a:p>
        </p:txBody>
      </p:sp>
      <p:pic>
        <p:nvPicPr>
          <p:cNvPr id="2052" name="Picture 4" descr="https://lh5.googleusercontent.com/D2ZYZ0bxqBtI92NRCIjMlFvbhdxGk7PIbavW8mG3SMNOPykI3y03Rbd-wsPKJCAGS6qr9osemYKEe4-G5Tr3BbtNGpN59paOkLBELo2j3tALDNdcgzI0mjjCsUKT2YxTIxuevHUT">
            <a:extLst>
              <a:ext uri="{FF2B5EF4-FFF2-40B4-BE49-F238E27FC236}">
                <a16:creationId xmlns:a16="http://schemas.microsoft.com/office/drawing/2014/main" id="{1B6D2ED0-48E9-A142-A602-D529E3BD55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6043" y="8066251"/>
            <a:ext cx="8851590" cy="3927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9631496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0B49579-3484-3446-BFA1-93649A13968B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rtl="0"/>
            <a:fld id="{86CB4B4D-7CA3-9044-876B-883B54F8677D}" type="slidenum">
              <a:rPr/>
              <a:pPr/>
              <a:t>7</a:t>
            </a:fld>
            <a:endParaRPr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C66DF39-C3B9-2544-AC07-5860793E3C2C}"/>
              </a:ext>
            </a:extLst>
          </p:cNvPr>
          <p:cNvSpPr/>
          <p:nvPr/>
        </p:nvSpPr>
        <p:spPr>
          <a:xfrm>
            <a:off x="2038350" y="1550765"/>
            <a:ext cx="1498355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s-AR" sz="6000" dirty="0">
                <a:solidFill>
                  <a:schemeClr val="tx1"/>
                </a:solidFill>
                <a:latin typeface="Lato" panose="020F0502020204030203" pitchFamily="34" charset="0"/>
              </a:rPr>
              <a:t>Método del número más probable (NMP)</a:t>
            </a:r>
          </a:p>
        </p:txBody>
      </p:sp>
      <p:pic>
        <p:nvPicPr>
          <p:cNvPr id="3074" name="Picture 2" descr="https://lh6.googleusercontent.com/6hxGt13TwSO73UM7Qq_W-LY0UPYLI9NWCeY0fX7EKyhnCrwV6GyFjpdhFVMgIOb8FpA1zVFOx8BNOCpSdVRhPBvPKwuO_hHqGuO3OTi7mXs0anlEYJzeYJUalhcy6jU3bTphQNPq">
            <a:extLst>
              <a:ext uri="{FF2B5EF4-FFF2-40B4-BE49-F238E27FC236}">
                <a16:creationId xmlns:a16="http://schemas.microsoft.com/office/drawing/2014/main" id="{C26D44B6-11DC-D94B-8000-6994ED4C92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349" y="3751504"/>
            <a:ext cx="5343757" cy="5343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https://lh4.googleusercontent.com/z7KjxzgnmBr5FS8XX0GQPSk9bfhYCwt6zcSkSKr8Hv83uM_td6O1xG8bv9zzjlkHHlkhfibj623LLPuaRsl-BBnXztjA2qVTrMJvm-NvwVttWSn_YIQPhlVSalZYP0FFElBqSrzc">
            <a:extLst>
              <a:ext uri="{FF2B5EF4-FFF2-40B4-BE49-F238E27FC236}">
                <a16:creationId xmlns:a16="http://schemas.microsoft.com/office/drawing/2014/main" id="{0C2F0031-14AB-7742-B4BD-BF4098D1CC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2537" y="2672533"/>
            <a:ext cx="5253990" cy="6586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lh5.googleusercontent.com/Hz4KUzR4N-Jy6j5hTOr1bT9Oj07tIdmf9XIqDXy7mEDADKBel7xVFM0vm0y5ANgjQijRKYPTT2pyjHleOAV6NZ0wvPX2S9RP7uMIeWCqbtLqe-7ZDg2Arkfb3rbsCfyvDJMAf-0l">
            <a:extLst>
              <a:ext uri="{FF2B5EF4-FFF2-40B4-BE49-F238E27FC236}">
                <a16:creationId xmlns:a16="http://schemas.microsoft.com/office/drawing/2014/main" id="{CCE7B7AF-5C57-2148-9B8D-98DF6CD7BE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6958" y="3025478"/>
            <a:ext cx="6202612" cy="5881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18EEC2C-DA9E-284A-9141-F8F9CA0D0049}"/>
              </a:ext>
            </a:extLst>
          </p:cNvPr>
          <p:cNvSpPr/>
          <p:nvPr/>
        </p:nvSpPr>
        <p:spPr>
          <a:xfrm>
            <a:off x="2145237" y="9210857"/>
            <a:ext cx="581251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lnSpc>
                <a:spcPct val="150000"/>
              </a:lnSpc>
            </a:pPr>
            <a:r>
              <a:rPr lang="es-AR" sz="4800" b="0">
                <a:solidFill>
                  <a:schemeClr val="tx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Tubos para NMP</a:t>
            </a:r>
          </a:p>
          <a:p>
            <a:pPr marL="457200" indent="-457200" algn="l" rtl="0" fontAlgn="base">
              <a:buFont typeface="Arial" panose="020B0604020202020204" pitchFamily="34" charset="0"/>
              <a:buChar char="•"/>
            </a:pPr>
            <a:r>
              <a:rPr lang="es-AR" sz="3200" b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Varias muestras de la misma muestra de agua</a:t>
            </a:r>
          </a:p>
          <a:p>
            <a:pPr marL="457200" indent="-457200" algn="l" rtl="0" fontAlgn="base">
              <a:buFont typeface="Arial" panose="020B0604020202020204" pitchFamily="34" charset="0"/>
              <a:buChar char="•"/>
            </a:pPr>
            <a:r>
              <a:rPr lang="es-AR" sz="3200" b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Generalmente se utilizan de 3 a 10 tubos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766D8E0-8FDD-3244-ABF5-BE3560BB52D8}"/>
              </a:ext>
            </a:extLst>
          </p:cNvPr>
          <p:cNvSpPr/>
          <p:nvPr/>
        </p:nvSpPr>
        <p:spPr>
          <a:xfrm>
            <a:off x="8746759" y="9210857"/>
            <a:ext cx="581251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lnSpc>
                <a:spcPct val="150000"/>
              </a:lnSpc>
            </a:pPr>
            <a:r>
              <a:rPr lang="es-AR" sz="4800" b="0">
                <a:solidFill>
                  <a:schemeClr val="tx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Bandeja de muestras para NMP</a:t>
            </a:r>
          </a:p>
          <a:p>
            <a:pPr marL="457200" indent="-457200" algn="l" rtl="0" fontAlgn="base">
              <a:buFont typeface="Arial" panose="020B0604020202020204" pitchFamily="34" charset="0"/>
              <a:buChar char="•"/>
            </a:pPr>
            <a:r>
              <a:rPr lang="es-AR" sz="3200" b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Varias muestras de la misma muestra de agua</a:t>
            </a:r>
          </a:p>
          <a:p>
            <a:pPr marL="457200" indent="-457200" algn="l" rtl="0" fontAlgn="base">
              <a:buFont typeface="Arial" panose="020B0604020202020204" pitchFamily="34" charset="0"/>
              <a:buChar char="•"/>
            </a:pPr>
            <a:r>
              <a:rPr lang="es-AR" sz="3200" b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Generalmente se utilizan de 10 a 96 orificios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880D94F-FF27-1542-9497-858FDF811547}"/>
              </a:ext>
            </a:extLst>
          </p:cNvPr>
          <p:cNvSpPr/>
          <p:nvPr/>
        </p:nvSpPr>
        <p:spPr>
          <a:xfrm>
            <a:off x="15686233" y="9210857"/>
            <a:ext cx="630397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lnSpc>
                <a:spcPct val="150000"/>
              </a:lnSpc>
            </a:pPr>
            <a:r>
              <a:rPr lang="es-AR" sz="4800" b="0">
                <a:solidFill>
                  <a:schemeClr val="tx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Tabla de estadísticas</a:t>
            </a:r>
          </a:p>
          <a:p>
            <a:pPr marL="457200" indent="-457200" algn="l" rtl="0" fontAlgn="base">
              <a:buFont typeface="Arial" panose="020B0604020202020204" pitchFamily="34" charset="0"/>
              <a:buChar char="•"/>
            </a:pPr>
            <a:r>
              <a:rPr lang="es-AR" sz="3200" b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Se basa en la cantidad de tubos u orificios positivos</a:t>
            </a:r>
          </a:p>
          <a:p>
            <a:pPr marL="457200" indent="-457200" algn="l" rtl="0" fontAlgn="base">
              <a:buFont typeface="Arial" panose="020B0604020202020204" pitchFamily="34" charset="0"/>
              <a:buChar char="•"/>
            </a:pPr>
            <a:r>
              <a:rPr lang="es-AR" sz="3200" b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La tabla indica el número más probable en UFC/100 mL</a:t>
            </a:r>
          </a:p>
        </p:txBody>
      </p:sp>
    </p:spTree>
    <p:extLst>
      <p:ext uri="{BB962C8B-B14F-4D97-AF65-F5344CB8AC3E}">
        <p14:creationId xmlns:p14="http://schemas.microsoft.com/office/powerpoint/2010/main" val="1291462297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0B49579-3484-3446-BFA1-93649A13968B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rtl="0"/>
            <a:fld id="{86CB4B4D-7CA3-9044-876B-883B54F8677D}" type="slidenum">
              <a:rPr/>
              <a:pPr/>
              <a:t>8</a:t>
            </a:fld>
            <a:endParaRPr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C66DF39-C3B9-2544-AC07-5860793E3C2C}"/>
              </a:ext>
            </a:extLst>
          </p:cNvPr>
          <p:cNvSpPr/>
          <p:nvPr/>
        </p:nvSpPr>
        <p:spPr>
          <a:xfrm>
            <a:off x="2038350" y="1550765"/>
            <a:ext cx="135287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s-AR" sz="6000">
                <a:solidFill>
                  <a:schemeClr val="tx1"/>
                </a:solidFill>
                <a:latin typeface="Lato" panose="020F0502020204030203" pitchFamily="34" charset="0"/>
              </a:rPr>
              <a:t>Filtración por membrana (FPM)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18EEC2C-DA9E-284A-9141-F8F9CA0D0049}"/>
              </a:ext>
            </a:extLst>
          </p:cNvPr>
          <p:cNvSpPr/>
          <p:nvPr/>
        </p:nvSpPr>
        <p:spPr>
          <a:xfrm>
            <a:off x="2145236" y="9210857"/>
            <a:ext cx="1877445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lnSpc>
                <a:spcPct val="150000"/>
              </a:lnSpc>
            </a:pPr>
            <a:r>
              <a:rPr lang="es-AR" sz="4800" b="0">
                <a:solidFill>
                  <a:schemeClr val="tx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Método de filtración por membrana</a:t>
            </a:r>
          </a:p>
          <a:p>
            <a:pPr marL="457200" indent="-457200" algn="l" rtl="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AR" sz="3200" b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Método más preciso y reconocido internacionalmente</a:t>
            </a:r>
          </a:p>
          <a:p>
            <a:pPr marL="457200" indent="-457200" algn="l" rtl="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AR" sz="3200" b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 tamaño y color de las colonias dependen del tipo de bacteria y el medio de cultivo que se utilice</a:t>
            </a:r>
          </a:p>
          <a:p>
            <a:pPr marL="457200" indent="-457200" algn="l" rtl="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AR" sz="3200" b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Resultados informados por unidades formadoras de colonias por 100 mL de muestra (UFC/100mL)</a:t>
            </a:r>
          </a:p>
        </p:txBody>
      </p:sp>
      <p:pic>
        <p:nvPicPr>
          <p:cNvPr id="4098" name="Picture 2" descr="https://lh5.googleusercontent.com/dIka1syssqnhUIZnwHgJOo5vKQhKZ89NlJF_iWZZvrynEtxwHZns9ILztY-qXw2V7Ckq3GEcjQVWjfFHAaS4pYJ2a4LZYf2R6A4MXAWMRT7knmhyb8bBTmh3U-knPi4TNQ2TXc1O">
            <a:extLst>
              <a:ext uri="{FF2B5EF4-FFF2-40B4-BE49-F238E27FC236}">
                <a16:creationId xmlns:a16="http://schemas.microsoft.com/office/drawing/2014/main" id="{8598FB58-CF47-CC45-BAD3-5B4884F0BD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796" y="3192912"/>
            <a:ext cx="15017904" cy="5391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019514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lh3.googleusercontent.com/WKapz-sXtaw98itWuBSGCUNNofiuRRWDFUFHUz_zCEBvUVD7U7Lb37LiGTv7uFn0HMpvRLmoQDYPYGZiwaSedLv5rXIBf7bZQh4WohSXfeCeplyi0CzmOjvH4sz51KGzaJZuy3N1">
            <a:extLst>
              <a:ext uri="{FF2B5EF4-FFF2-40B4-BE49-F238E27FC236}">
                <a16:creationId xmlns:a16="http://schemas.microsoft.com/office/drawing/2014/main" id="{28EDBD92-49EF-9344-9D00-EF76BB4405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10" r="17850"/>
          <a:stretch/>
        </p:blipFill>
        <p:spPr bwMode="auto">
          <a:xfrm>
            <a:off x="12471759" y="1253049"/>
            <a:ext cx="9974912" cy="10633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0B49579-3484-3446-BFA1-93649A13968B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rtl="0"/>
            <a:fld id="{86CB4B4D-7CA3-9044-876B-883B54F8677D}" type="slidenum">
              <a:rPr/>
              <a:pPr/>
              <a:t>9</a:t>
            </a:fld>
            <a:endParaRPr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C66DF39-C3B9-2544-AC07-5860793E3C2C}"/>
              </a:ext>
            </a:extLst>
          </p:cNvPr>
          <p:cNvSpPr/>
          <p:nvPr/>
        </p:nvSpPr>
        <p:spPr>
          <a:xfrm>
            <a:off x="2038350" y="1550765"/>
            <a:ext cx="135287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s-AR" sz="6000">
                <a:solidFill>
                  <a:schemeClr val="tx1"/>
                </a:solidFill>
                <a:latin typeface="Lato" panose="020F0502020204030203" pitchFamily="34" charset="0"/>
              </a:rPr>
              <a:t>Kits portátiles para análisis en campo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9F8A78F-F3D7-9846-9B3D-8807113A4690}"/>
              </a:ext>
            </a:extLst>
          </p:cNvPr>
          <p:cNvSpPr/>
          <p:nvPr/>
        </p:nvSpPr>
        <p:spPr>
          <a:xfrm>
            <a:off x="2038350" y="3675978"/>
            <a:ext cx="12192000" cy="7125027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 rtl="0"/>
            <a:r>
              <a:rPr lang="es-AR" sz="4800" b="0">
                <a:solidFill>
                  <a:srgbClr val="5C5C5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Existen distintos kits portátiles para análisis en campo </a:t>
            </a:r>
            <a:br>
              <a:rPr lang="en-CA" sz="4800" b="0" dirty="0">
                <a:solidFill>
                  <a:srgbClr val="5C5C5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s-AR" sz="4800" b="0">
                <a:solidFill>
                  <a:srgbClr val="5C5C5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disponibles para realizar análisis microbiológicos</a:t>
            </a:r>
            <a:br>
              <a:rPr lang="en-CA" sz="4800" b="0" dirty="0">
                <a:solidFill>
                  <a:srgbClr val="5C5C5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br>
              <a:rPr lang="en-CA" sz="4800" b="0" dirty="0">
                <a:solidFill>
                  <a:srgbClr val="5C5C5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s-AR" sz="4800" b="0">
                <a:solidFill>
                  <a:srgbClr val="5C5C5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Ejemplos:</a:t>
            </a:r>
          </a:p>
          <a:p>
            <a:pPr algn="l" rtl="0">
              <a:spcBef>
                <a:spcPts val="1000"/>
              </a:spcBef>
            </a:pPr>
            <a:r>
              <a:rPr lang="es-AR" sz="4800" b="0">
                <a:solidFill>
                  <a:srgbClr val="5C5C5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Palintest (Wagtech) </a:t>
            </a:r>
          </a:p>
          <a:p>
            <a:pPr algn="l" rtl="0">
              <a:spcBef>
                <a:spcPts val="1000"/>
              </a:spcBef>
            </a:pPr>
            <a:r>
              <a:rPr lang="es-AR" sz="4800" b="0">
                <a:solidFill>
                  <a:srgbClr val="5C5C5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Delagua </a:t>
            </a:r>
          </a:p>
          <a:p>
            <a:pPr algn="l" rtl="0">
              <a:spcBef>
                <a:spcPts val="1000"/>
              </a:spcBef>
            </a:pPr>
            <a:r>
              <a:rPr lang="es-AR" sz="4800" b="0">
                <a:solidFill>
                  <a:srgbClr val="5C5C5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Hach</a:t>
            </a:r>
          </a:p>
          <a:p>
            <a:pPr algn="l"/>
            <a:br>
              <a:rPr lang="en-CA" sz="4800" b="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endParaRPr lang="en-CA" sz="4800" b="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75722D4-AE11-994A-ADB8-1BDCC84BC2D8}"/>
              </a:ext>
            </a:extLst>
          </p:cNvPr>
          <p:cNvSpPr/>
          <p:nvPr/>
        </p:nvSpPr>
        <p:spPr>
          <a:xfrm>
            <a:off x="12471759" y="11623198"/>
            <a:ext cx="9974912" cy="523220"/>
          </a:xfrm>
          <a:prstGeom prst="rect">
            <a:avLst/>
          </a:prstGeom>
          <a:solidFill>
            <a:srgbClr val="52B6A6"/>
          </a:solidFill>
        </p:spPr>
        <p:txBody>
          <a:bodyPr wrap="square" anchor="ctr">
            <a:spAutoFit/>
          </a:bodyPr>
          <a:lstStyle/>
          <a:p>
            <a:pPr rtl="0"/>
            <a:r>
              <a:rPr lang="es-AR" sz="2800" b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Fuente: Palintest.com</a:t>
            </a:r>
          </a:p>
        </p:txBody>
      </p:sp>
    </p:spTree>
    <p:extLst>
      <p:ext uri="{BB962C8B-B14F-4D97-AF65-F5344CB8AC3E}">
        <p14:creationId xmlns:p14="http://schemas.microsoft.com/office/powerpoint/2010/main" val="1236158225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13958</TotalTime>
  <Words>709</Words>
  <Application>Microsoft Macintosh PowerPoint</Application>
  <PresentationFormat>Custom</PresentationFormat>
  <Paragraphs>104</Paragraphs>
  <Slides>12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Arial</vt:lpstr>
      <vt:lpstr>Calibri</vt:lpstr>
      <vt:lpstr>Helvetica Neue</vt:lpstr>
      <vt:lpstr>Helvetica Neue Light</vt:lpstr>
      <vt:lpstr>Helvetica Neue Medium</vt:lpstr>
      <vt:lpstr>Lato</vt:lpstr>
      <vt:lpstr>Lato Heavy</vt:lpstr>
      <vt:lpstr>Lato Light</vt:lpstr>
      <vt:lpstr>Lato Medium</vt:lpstr>
      <vt:lpstr>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Mike Grant</cp:lastModifiedBy>
  <cp:revision>97</cp:revision>
  <dcterms:modified xsi:type="dcterms:W3CDTF">2022-10-26T17:10:38Z</dcterms:modified>
</cp:coreProperties>
</file>