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77" r:id="rId2"/>
    <p:sldId id="256" r:id="rId3"/>
    <p:sldId id="257" r:id="rId4"/>
    <p:sldId id="274" r:id="rId5"/>
    <p:sldId id="259" r:id="rId6"/>
    <p:sldId id="260" r:id="rId7"/>
    <p:sldId id="262" r:id="rId8"/>
    <p:sldId id="266" r:id="rId9"/>
    <p:sldId id="267" r:id="rId10"/>
    <p:sldId id="276" r:id="rId11"/>
    <p:sldId id="268" r:id="rId12"/>
    <p:sldId id="271" r:id="rId13"/>
    <p:sldId id="272" r:id="rId14"/>
    <p:sldId id="273" r:id="rId15"/>
    <p:sldId id="275"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15" autoAdjust="0"/>
  </p:normalViewPr>
  <p:slideViewPr>
    <p:cSldViewPr>
      <p:cViewPr varScale="1">
        <p:scale>
          <a:sx n="62" d="100"/>
          <a:sy n="62"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D26262-62AC-4F4F-86B1-63586338B2EC}" type="datetimeFigureOut">
              <a:rPr lang="en-CA" smtClean="0"/>
              <a:t>13/04/2014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038A0-B979-4225-ABCA-490FECA964D6}" type="slidenum">
              <a:rPr lang="en-CA" smtClean="0"/>
              <a:t>‹#›</a:t>
            </a:fld>
            <a:endParaRPr lang="en-CA"/>
          </a:p>
        </p:txBody>
      </p:sp>
    </p:spTree>
    <p:extLst>
      <p:ext uri="{BB962C8B-B14F-4D97-AF65-F5344CB8AC3E}">
        <p14:creationId xmlns:p14="http://schemas.microsoft.com/office/powerpoint/2010/main" val="70177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youtube.com/watch?v=gEwzDydciW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fld id="{1733F7D9-936A-4C88-AF24-DC3DE377A249}" type="slidenum">
              <a:rPr/>
              <a:pPr rtl="0" eaLnBrk="1" hangingPunct="1"/>
              <a:t>4</a:t>
            </a:fld>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171450" indent="-171450" algn="l" rtl="0" eaLnBrk="1" hangingPunct="1">
              <a:buFont typeface="Arial" panose="020B0604020202020204" pitchFamily="34" charset="0"/>
              <a:buChar char="•"/>
            </a:pPr>
            <a:r>
              <a:rPr sz="1000" b="0">
                <a:solidFill>
                  <a:srgbClr val="FF0000"/>
                </a:solidFill>
              </a:rPr>
              <a:t>Cette diapositive est facultative mais elle illustre</a:t>
            </a:r>
            <a:r>
              <a:rPr sz="1000" b="0" baseline="0">
                <a:solidFill>
                  <a:srgbClr val="FF0000"/>
                </a:solidFill>
              </a:rPr>
              <a:t>bien la façon dont les bactéries forment des colonies</a:t>
            </a:r>
          </a:p>
          <a:p>
            <a:pPr marL="171450" indent="-171450" algn="l" rtl="0" eaLnBrk="1" hangingPunct="1">
              <a:buFont typeface="Arial" panose="020B0604020202020204" pitchFamily="34" charset="0"/>
              <a:buChar char="•"/>
            </a:pPr>
            <a:r>
              <a:rPr sz="1000" b="0">
                <a:solidFill>
                  <a:srgbClr val="FF0000"/>
                </a:solidFill>
              </a:rPr>
              <a:t>Cette</a:t>
            </a:r>
            <a:r>
              <a:rPr sz="1000" b="0" baseline="0">
                <a:solidFill>
                  <a:srgbClr val="FF0000"/>
                </a:solidFill>
              </a:rPr>
              <a:t>vidéo est disponible en ligne sur </a:t>
            </a:r>
            <a:r>
              <a:rPr sz="1200" u="sng" kern="1200">
                <a:solidFill>
                  <a:schemeClr val="tx1"/>
                </a:solidFill>
                <a:latin typeface="+mn-lt"/>
                <a:ea typeface="+mn-ea"/>
                <a:cs typeface="+mn-cs"/>
                <a:hlinkClick r:id="rId3"/>
              </a:rPr>
              <a:t>www.youtube.com/watch?v=gEwzDydciWc</a:t>
            </a:r>
            <a:r>
              <a:rPr sz="1200" kern="1200">
                <a:solidFill>
                  <a:schemeClr val="tx1"/>
                </a:solidFill>
                <a:latin typeface="+mn-lt"/>
                <a:ea typeface="+mn-ea"/>
                <a:cs typeface="+mn-cs"/>
              </a:rPr>
              <a:t> </a:t>
            </a:r>
          </a:p>
          <a:p>
            <a:pPr marL="171450" indent="-171450" algn="l" rtl="0" eaLnBrk="1" hangingPunct="1">
              <a:buFont typeface="Arial" panose="020B0604020202020204" pitchFamily="34" charset="0"/>
              <a:buChar char="•"/>
            </a:pPr>
            <a:r>
              <a:rPr sz="1000" b="0">
                <a:solidFill>
                  <a:srgbClr val="FF0000"/>
                </a:solidFill>
              </a:rPr>
              <a:t>Autrement, si vous avez accès à la vidéo hors-ligne, faites un clic droit</a:t>
            </a:r>
            <a:r>
              <a:rPr sz="1000" b="0" baseline="0">
                <a:solidFill>
                  <a:srgbClr val="FF0000"/>
                </a:solidFill>
              </a:rPr>
              <a:t> sur le lien dans la diapositive et un clic gauche sur "Modifier le lien hypertexte", puis trouvez le bon lien vers le fichier</a:t>
            </a:r>
          </a:p>
          <a:p>
            <a:pPr marL="171450" indent="-171450" algn="l" rtl="0" eaLnBrk="1" hangingPunct="1">
              <a:buFont typeface="Arial" panose="020B0604020202020204" pitchFamily="34" charset="0"/>
              <a:buChar char="•"/>
            </a:pPr>
            <a:r>
              <a:rPr sz="1000" b="0" baseline="0">
                <a:solidFill>
                  <a:srgbClr val="FF0000"/>
                </a:solidFill>
              </a:rPr>
              <a:t>Vous pourrez ensuite cliquer sur le lien en mode diaporama pour lire la vidéo </a:t>
            </a:r>
          </a:p>
          <a:p>
            <a:pPr algn="l" eaLnBrk="1" hangingPunct="1"/>
            <a:endParaRPr lang="en-US" altLang="en-US" sz="1000" b="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001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a:latin typeface="Arial" panose="020B0604020202020204" pitchFamily="34" charset="0"/>
                <a:cs typeface="Arial" panose="020B0604020202020204" pitchFamily="34" charset="0"/>
              </a:rPr>
              <a:t>Les Coliformes Totaux comprennent</a:t>
            </a:r>
            <a:r>
              <a:rPr sz="1000" baseline="0">
                <a:latin typeface="Arial" panose="020B0604020202020204" pitchFamily="34" charset="0"/>
                <a:cs typeface="Arial" panose="020B0604020202020204" pitchFamily="34" charset="0"/>
              </a:rPr>
              <a:t> à la fois les coliformes généraux et </a:t>
            </a:r>
            <a:r>
              <a:rPr sz="1000" i="1" baseline="0">
                <a:latin typeface="Arial" panose="020B0604020202020204" pitchFamily="34" charset="0"/>
                <a:cs typeface="Arial" panose="020B0604020202020204" pitchFamily="34" charset="0"/>
              </a:rPr>
              <a:t>E. coli </a:t>
            </a:r>
            <a:r>
              <a:rPr sz="1000" baseline="0">
                <a:latin typeface="Arial" panose="020B0604020202020204" pitchFamily="34" charset="0"/>
                <a:cs typeface="Arial" panose="020B0604020202020204" pitchFamily="34" charset="0"/>
              </a:rPr>
              <a:t>(car </a:t>
            </a:r>
            <a:r>
              <a:rPr sz="1000" i="1" baseline="0">
                <a:latin typeface="Arial" panose="020B0604020202020204" pitchFamily="34" charset="0"/>
                <a:cs typeface="Arial" panose="020B0604020202020204" pitchFamily="34" charset="0"/>
              </a:rPr>
              <a:t>E. coli </a:t>
            </a:r>
            <a:r>
              <a:rPr sz="1000" baseline="0">
                <a:latin typeface="Arial" panose="020B0604020202020204" pitchFamily="34" charset="0"/>
                <a:cs typeface="Arial" panose="020B0604020202020204" pitchFamily="34" charset="0"/>
              </a:rPr>
              <a:t>appartient à la famille des coliformes). Vous devez donc compter les colonies rouges et bleues pour obtenir le nombre total de coliformes.</a:t>
            </a:r>
          </a:p>
          <a:p>
            <a:pPr marL="171450" indent="-171450">
              <a:buFont typeface="Arial" panose="020B0604020202020204" pitchFamily="34" charset="0"/>
              <a:buChar char="•"/>
            </a:pPr>
            <a:endParaRPr lang="en-CA" sz="1000" baseline="0" dirty="0" smtClean="0">
              <a:latin typeface="Arial" panose="020B0604020202020204" pitchFamily="34" charset="0"/>
              <a:cs typeface="Arial" panose="020B0604020202020204" pitchFamily="34" charset="0"/>
            </a:endParaRPr>
          </a:p>
          <a:p>
            <a:pPr marL="171450" indent="-171450" rtl="0">
              <a:buFont typeface="Arial" panose="020B0604020202020204" pitchFamily="34" charset="0"/>
              <a:buChar char="•"/>
            </a:pPr>
            <a:r>
              <a:rPr/>
              <a:t>Le fond</a:t>
            </a:r>
            <a:r>
              <a:rPr baseline="0"/>
              <a:t> est bleu clair. </a:t>
            </a:r>
          </a:p>
        </p:txBody>
      </p:sp>
      <p:sp>
        <p:nvSpPr>
          <p:cNvPr id="4" name="Slide Number Placeholder 3"/>
          <p:cNvSpPr>
            <a:spLocks noGrp="1"/>
          </p:cNvSpPr>
          <p:nvPr>
            <p:ph type="sldNum" sz="quarter" idx="10"/>
          </p:nvPr>
        </p:nvSpPr>
        <p:spPr/>
        <p:txBody>
          <a:bodyPr/>
          <a:lstStyle/>
          <a:p>
            <a:pPr rtl="0"/>
            <a:fld id="{2B8038A0-B979-4225-ABCA-490FECA964D6}" type="slidenum">
              <a:rPr/>
              <a:t>5</a:t>
            </a:fld>
            <a:endParaRPr/>
          </a:p>
        </p:txBody>
      </p:sp>
    </p:spTree>
    <p:extLst>
      <p:ext uri="{BB962C8B-B14F-4D97-AF65-F5344CB8AC3E}">
        <p14:creationId xmlns:p14="http://schemas.microsoft.com/office/powerpoint/2010/main" val="354979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Les Coliformes Totaux comprennent</a:t>
            </a:r>
            <a:r>
              <a:rPr sz="1000" baseline="0">
                <a:latin typeface="Arial" panose="020B0604020202020204" pitchFamily="34" charset="0"/>
                <a:cs typeface="Arial" panose="020B0604020202020204" pitchFamily="34" charset="0"/>
              </a:rPr>
              <a:t> les coliformes généraux et E. coli (car E. coli appartient à la famille des coliformes), donc vous devez comptes les colonies roses, bleues et violettes pour obtenir le nombre total des coliformes.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dirty="0" smtClean="0">
              <a:latin typeface="Arial" panose="020B0604020202020204" pitchFamily="34" charset="0"/>
              <a:cs typeface="Arial" panose="020B0604020202020204" pitchFamily="34" charset="0"/>
            </a:endParaRPr>
          </a:p>
          <a:p>
            <a:pPr marL="171450" indent="-171450" rtl="0">
              <a:buFont typeface="Arial" panose="020B0604020202020204" pitchFamily="34" charset="0"/>
              <a:buChar char="•"/>
            </a:pPr>
            <a:r>
              <a:rPr sz="1000">
                <a:latin typeface="Arial" panose="020B0604020202020204" pitchFamily="34" charset="0"/>
                <a:cs typeface="Arial" panose="020B0604020202020204" pitchFamily="34" charset="0"/>
              </a:rPr>
              <a:t>Le fond est blanc. </a:t>
            </a:r>
          </a:p>
        </p:txBody>
      </p:sp>
      <p:sp>
        <p:nvSpPr>
          <p:cNvPr id="4" name="Slide Number Placeholder 3"/>
          <p:cNvSpPr>
            <a:spLocks noGrp="1"/>
          </p:cNvSpPr>
          <p:nvPr>
            <p:ph type="sldNum" sz="quarter" idx="10"/>
          </p:nvPr>
        </p:nvSpPr>
        <p:spPr/>
        <p:txBody>
          <a:bodyPr/>
          <a:lstStyle/>
          <a:p>
            <a:pPr rtl="0"/>
            <a:fld id="{2B8038A0-B979-4225-ABCA-490FECA964D6}" type="slidenum">
              <a:rPr/>
              <a:t>6</a:t>
            </a:fld>
            <a:endParaRPr/>
          </a:p>
        </p:txBody>
      </p:sp>
    </p:spTree>
    <p:extLst>
      <p:ext uri="{BB962C8B-B14F-4D97-AF65-F5344CB8AC3E}">
        <p14:creationId xmlns:p14="http://schemas.microsoft.com/office/powerpoint/2010/main" val="158747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i="0">
                <a:latin typeface="Arial" panose="020B0604020202020204" pitchFamily="34" charset="0"/>
                <a:cs typeface="Arial" panose="020B0604020202020204" pitchFamily="34" charset="0"/>
              </a:rPr>
              <a:t>Le fond est rose</a:t>
            </a:r>
          </a:p>
          <a:p>
            <a:pPr marL="171450" indent="-171450">
              <a:buFont typeface="Arial" panose="020B0604020202020204" pitchFamily="34" charset="0"/>
              <a:buChar char="•"/>
            </a:pPr>
            <a:endParaRPr lang="en-CA" sz="1000" i="0" dirty="0" smtClean="0">
              <a:latin typeface="Arial" panose="020B0604020202020204" pitchFamily="34" charset="0"/>
              <a:cs typeface="Arial" panose="020B0604020202020204" pitchFamily="34" charset="0"/>
            </a:endParaRPr>
          </a:p>
          <a:p>
            <a:pPr marL="171450" indent="-171450" rtl="0">
              <a:buFont typeface="Arial" panose="020B0604020202020204" pitchFamily="34" charset="0"/>
              <a:buChar char="•"/>
            </a:pPr>
            <a:r>
              <a:rPr sz="1000" i="0">
                <a:latin typeface="Arial" panose="020B0604020202020204" pitchFamily="34" charset="0"/>
                <a:cs typeface="Arial" panose="020B0604020202020204" pitchFamily="34" charset="0"/>
              </a:rPr>
              <a:t>Seules les colonies jaunes sont comptées</a:t>
            </a:r>
          </a:p>
          <a:p>
            <a:pPr marL="171450" indent="-171450">
              <a:buFont typeface="Arial" panose="020B0604020202020204" pitchFamily="34" charset="0"/>
              <a:buChar char="•"/>
            </a:pPr>
            <a:endParaRPr lang="en-CA" sz="1000" i="0" baseline="0" dirty="0" smtClean="0">
              <a:latin typeface="Arial" panose="020B0604020202020204" pitchFamily="34" charset="0"/>
              <a:cs typeface="Arial" panose="020B0604020202020204" pitchFamily="34" charset="0"/>
            </a:endParaRPr>
          </a:p>
          <a:p>
            <a:pPr marL="171450" indent="-171450" rtl="0">
              <a:buFont typeface="Arial" panose="020B0604020202020204" pitchFamily="34" charset="0"/>
              <a:buChar char="•"/>
            </a:pPr>
            <a:r>
              <a:rPr sz="1000" i="0">
                <a:latin typeface="Arial" panose="020B0604020202020204" pitchFamily="34" charset="0"/>
                <a:cs typeface="Arial" panose="020B0604020202020204" pitchFamily="34" charset="0"/>
              </a:rPr>
              <a:t>Limite :</a:t>
            </a:r>
            <a:r>
              <a:rPr sz="1000" i="0" baseline="0">
                <a:latin typeface="Arial" panose="020B0604020202020204" pitchFamily="34" charset="0"/>
                <a:cs typeface="Arial" panose="020B0604020202020204" pitchFamily="34" charset="0"/>
              </a:rPr>
              <a:t> </a:t>
            </a:r>
            <a:r>
              <a:rPr sz="1000" i="0" kern="1200">
                <a:solidFill>
                  <a:schemeClr val="tx1"/>
                </a:solidFill>
                <a:latin typeface="Arial" panose="020B0604020202020204" pitchFamily="34" charset="0"/>
                <a:ea typeface="+mn-ea"/>
                <a:cs typeface="Arial" panose="020B0604020202020204" pitchFamily="34" charset="0"/>
              </a:rPr>
              <a:t>Les colonies cultivées dans du MLSB doivent être comptées dans les 15 min suivant la sortie de l'incubateur en raison de la disparition des couleurs</a:t>
            </a:r>
          </a:p>
        </p:txBody>
      </p:sp>
      <p:sp>
        <p:nvSpPr>
          <p:cNvPr id="4" name="Slide Number Placeholder 3"/>
          <p:cNvSpPr>
            <a:spLocks noGrp="1"/>
          </p:cNvSpPr>
          <p:nvPr>
            <p:ph type="sldNum" sz="quarter" idx="10"/>
          </p:nvPr>
        </p:nvSpPr>
        <p:spPr/>
        <p:txBody>
          <a:bodyPr/>
          <a:lstStyle/>
          <a:p>
            <a:pPr rtl="0"/>
            <a:fld id="{2B8038A0-B979-4225-ABCA-490FECA964D6}" type="slidenum">
              <a:rPr/>
              <a:t>7</a:t>
            </a:fld>
            <a:endParaRPr/>
          </a:p>
        </p:txBody>
      </p:sp>
    </p:spTree>
    <p:extLst>
      <p:ext uri="{BB962C8B-B14F-4D97-AF65-F5344CB8AC3E}">
        <p14:creationId xmlns:p14="http://schemas.microsoft.com/office/powerpoint/2010/main" val="1587470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0">
                <a:latin typeface="Arial" panose="020B0604020202020204" pitchFamily="34" charset="0"/>
                <a:cs typeface="Arial" panose="020B0604020202020204" pitchFamily="34" charset="0"/>
              </a:rPr>
              <a:t>Si les plaques sont TNTC (Trop nombreuses pour être comptées), il faudra diluer votre échantillon d'eau la prochaine fois</a:t>
            </a:r>
          </a:p>
          <a:p>
            <a:endParaRPr lang="en-CA" dirty="0"/>
          </a:p>
        </p:txBody>
      </p:sp>
      <p:sp>
        <p:nvSpPr>
          <p:cNvPr id="4" name="Slide Number Placeholder 3"/>
          <p:cNvSpPr>
            <a:spLocks noGrp="1"/>
          </p:cNvSpPr>
          <p:nvPr>
            <p:ph type="sldNum" sz="quarter" idx="10"/>
          </p:nvPr>
        </p:nvSpPr>
        <p:spPr/>
        <p:txBody>
          <a:bodyPr/>
          <a:lstStyle/>
          <a:p>
            <a:pPr rtl="0"/>
            <a:fld id="{2B8038A0-B979-4225-ABCA-490FECA964D6}" type="slidenum">
              <a:rPr/>
              <a:t>11</a:t>
            </a:fld>
            <a:endParaRPr/>
          </a:p>
        </p:txBody>
      </p:sp>
    </p:spTree>
    <p:extLst>
      <p:ext uri="{BB962C8B-B14F-4D97-AF65-F5344CB8AC3E}">
        <p14:creationId xmlns:p14="http://schemas.microsoft.com/office/powerpoint/2010/main" val="3934259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Séparez les participants en groupes de deux</a:t>
            </a:r>
            <a:r>
              <a:rPr sz="1000" i="0" kern="1200" baseline="0">
                <a:solidFill>
                  <a:schemeClr val="tx1"/>
                </a:solidFill>
                <a:latin typeface="Arial" panose="020B0604020202020204" pitchFamily="34" charset="0"/>
                <a:ea typeface="+mn-ea"/>
                <a:cs typeface="Arial" panose="020B0604020202020204" pitchFamily="34" charset="0"/>
              </a:rPr>
              <a:t> et</a:t>
            </a:r>
            <a:r>
              <a:rPr sz="1000" i="0" kern="1200">
                <a:solidFill>
                  <a:schemeClr val="tx1"/>
                </a:solidFill>
                <a:latin typeface="Arial" panose="020B0604020202020204" pitchFamily="34" charset="0"/>
                <a:ea typeface="+mn-ea"/>
                <a:cs typeface="Arial" panose="020B0604020202020204" pitchFamily="34" charset="0"/>
              </a:rPr>
              <a:t>distribuez des Fiches Guides de Couleur des Colonies Coliscan.</a:t>
            </a:r>
          </a:p>
          <a:p>
            <a:pPr marL="171450" lvl="0"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Demandez aux partenaires de dénombrer les E. coli (bleu sombre/violet), puis les colonies de coliformes généraux (rose)</a:t>
            </a:r>
          </a:p>
          <a:p>
            <a:pPr marL="171450" lvl="0"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Notez les résultats sur le tableau à feuilles mobiles sous le titre Exercice de Décompte de Colonies (conservez les résultats pour le Plan de Leçon 13 : Contrôle de la Qualité).</a:t>
            </a:r>
          </a:p>
          <a:p>
            <a:pPr marL="171450" lvl="0"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Discutez des différences dans les résultats (variations dans les techniques de décompte).</a:t>
            </a:r>
          </a:p>
          <a:p>
            <a:pPr marL="628650" lvl="1"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Différentes perceptions des couleurs</a:t>
            </a:r>
          </a:p>
          <a:p>
            <a:pPr marL="628650" lvl="1"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Interprétation subjective des couleurs</a:t>
            </a:r>
          </a:p>
          <a:p>
            <a:pPr marL="628650" lvl="1"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La taille des colonies peut être difficile à détecter </a:t>
            </a:r>
          </a:p>
          <a:p>
            <a:pPr marL="628650" lvl="1"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Différences de vue</a:t>
            </a:r>
          </a:p>
          <a:p>
            <a:pPr marL="628650" lvl="1"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Éclairage</a:t>
            </a:r>
          </a:p>
          <a:p>
            <a:pPr marL="171450" lvl="0" indent="-171450" rtl="0">
              <a:buFont typeface="Arial" panose="020B0604020202020204" pitchFamily="34" charset="0"/>
              <a:buChar char="•"/>
            </a:pPr>
            <a:r>
              <a:rPr sz="1000" i="0" kern="1200">
                <a:solidFill>
                  <a:schemeClr val="tx1"/>
                </a:solidFill>
                <a:latin typeface="Arial" panose="020B0604020202020204" pitchFamily="34" charset="0"/>
                <a:ea typeface="+mn-ea"/>
                <a:cs typeface="Arial" panose="020B0604020202020204" pitchFamily="34" charset="0"/>
              </a:rPr>
              <a:t>La réponse à l'exercice est </a:t>
            </a:r>
            <a:r>
              <a:rPr sz="1000" b="0" i="0" u="none" kern="1200">
                <a:solidFill>
                  <a:schemeClr val="tx1"/>
                </a:solidFill>
                <a:latin typeface="Arial" panose="020B0604020202020204" pitchFamily="34" charset="0"/>
                <a:ea typeface="+mn-ea"/>
                <a:cs typeface="Arial" panose="020B0604020202020204" pitchFamily="34" charset="0"/>
              </a:rPr>
              <a:t>: </a:t>
            </a:r>
            <a:r>
              <a:rPr sz="1000" b="1" i="0" u="sng" kern="1200">
                <a:solidFill>
                  <a:schemeClr val="tx1"/>
                </a:solidFill>
                <a:latin typeface="Arial" panose="020B0604020202020204" pitchFamily="34" charset="0"/>
                <a:ea typeface="+mn-ea"/>
                <a:cs typeface="Arial" panose="020B0604020202020204" pitchFamily="34" charset="0"/>
              </a:rPr>
              <a:t>22 E. coli et 30 coliformes généraux</a:t>
            </a:r>
          </a:p>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2B8038A0-B979-4225-ABCA-490FECA964D6}" type="slidenum">
              <a:rPr/>
              <a:t>12</a:t>
            </a:fld>
            <a:endParaRPr/>
          </a:p>
        </p:txBody>
      </p:sp>
    </p:spTree>
    <p:extLst>
      <p:ext uri="{BB962C8B-B14F-4D97-AF65-F5344CB8AC3E}">
        <p14:creationId xmlns:p14="http://schemas.microsoft.com/office/powerpoint/2010/main" val="1111745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2B8038A0-B979-4225-ABCA-490FECA964D6}" type="slidenum">
              <a:rPr/>
              <a:t>13</a:t>
            </a:fld>
            <a:endParaRPr/>
          </a:p>
        </p:txBody>
      </p:sp>
    </p:spTree>
    <p:extLst>
      <p:ext uri="{BB962C8B-B14F-4D97-AF65-F5344CB8AC3E}">
        <p14:creationId xmlns:p14="http://schemas.microsoft.com/office/powerpoint/2010/main" val="1111745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sz="1000" b="1" i="0" u="sng" kern="1200">
                <a:solidFill>
                  <a:schemeClr val="tx1"/>
                </a:solidFill>
                <a:latin typeface="Arial" panose="020B0604020202020204" pitchFamily="34" charset="0"/>
                <a:ea typeface="+mn-ea"/>
                <a:cs typeface="Arial" panose="020B0604020202020204" pitchFamily="34" charset="0"/>
              </a:rPr>
              <a:t>La réponse à l'exercice est : 22 E. coli et 30 coliformes généraux</a:t>
            </a:r>
          </a:p>
          <a:p>
            <a:pPr marL="171450" lvl="0" indent="-171450">
              <a:buFont typeface="Arial" panose="020B0604020202020204" pitchFamily="34" charset="0"/>
              <a:buChar char="•"/>
            </a:pPr>
            <a:endParaRPr lang="en-CA" sz="1000" b="1" i="0" u="sng" kern="1200" dirty="0" smtClean="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2B8038A0-B979-4225-ABCA-490FECA964D6}" type="slidenum">
              <a:rPr/>
              <a:t>14</a:t>
            </a:fld>
            <a:endParaRPr/>
          </a:p>
        </p:txBody>
      </p:sp>
    </p:spTree>
    <p:extLst>
      <p:ext uri="{BB962C8B-B14F-4D97-AF65-F5344CB8AC3E}">
        <p14:creationId xmlns:p14="http://schemas.microsoft.com/office/powerpoint/2010/main" val="1111745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i="0">
                <a:latin typeface="Arial" panose="020B0604020202020204" pitchFamily="34" charset="0"/>
                <a:cs typeface="Arial" panose="020B0604020202020204" pitchFamily="34" charset="0"/>
              </a:rPr>
              <a:t>N'oubliez pas</a:t>
            </a:r>
            <a:r>
              <a:rPr sz="1000" i="0" baseline="0">
                <a:latin typeface="Arial" panose="020B0604020202020204" pitchFamily="34" charset="0"/>
                <a:cs typeface="Arial" panose="020B0604020202020204" pitchFamily="34" charset="0"/>
              </a:rPr>
              <a:t> de compter les colonies dans les 15 minutes suivant la sortie des boites de Pétri de l'incubateur, pour éviter l'atténuation des couleurs</a:t>
            </a:r>
          </a:p>
        </p:txBody>
      </p:sp>
      <p:sp>
        <p:nvSpPr>
          <p:cNvPr id="4" name="Slide Number Placeholder 3"/>
          <p:cNvSpPr>
            <a:spLocks noGrp="1"/>
          </p:cNvSpPr>
          <p:nvPr>
            <p:ph type="sldNum" sz="quarter" idx="10"/>
          </p:nvPr>
        </p:nvSpPr>
        <p:spPr/>
        <p:txBody>
          <a:bodyPr/>
          <a:lstStyle/>
          <a:p>
            <a:pPr rtl="0"/>
            <a:fld id="{2B8038A0-B979-4225-ABCA-490FECA964D6}" type="slidenum">
              <a:rPr/>
              <a:t>15</a:t>
            </a:fld>
            <a:endParaRPr/>
          </a:p>
        </p:txBody>
      </p:sp>
    </p:spTree>
    <p:extLst>
      <p:ext uri="{BB962C8B-B14F-4D97-AF65-F5344CB8AC3E}">
        <p14:creationId xmlns:p14="http://schemas.microsoft.com/office/powerpoint/2010/main" val="111174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457200" y="1600200"/>
            <a:ext cx="8229600" cy="4525963"/>
          </a:xfrm>
        </p:spPr>
        <p:txBody>
          <a:bodyPr/>
          <a:lstStyle/>
          <a:p>
            <a:pPr lvl="0"/>
            <a:endParaRPr lang="en-CA"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xfrm>
            <a:off x="7020272" y="6381328"/>
            <a:ext cx="2133600" cy="476250"/>
          </a:xfrm>
          <a:prstGeom prst="rect">
            <a:avLst/>
          </a:prstGeom>
          <a:ln/>
        </p:spPr>
        <p:txBody>
          <a:bodyPr/>
          <a:lstStyle>
            <a:lvl1pPr algn="r">
              <a:defRPr sz="1400"/>
            </a:lvl1pPr>
          </a:lstStyle>
          <a:p>
            <a:pPr>
              <a:defRPr/>
            </a:pPr>
            <a:fld id="{1F6ACB13-05F5-4B34-B95F-F3FF469C2A1B}" type="slidenum">
              <a:rPr lang="en-US" altLang="en-US" smtClean="0"/>
              <a:pPr>
                <a:defRPr/>
              </a:pPr>
              <a:t>‹#›</a:t>
            </a:fld>
            <a:endParaRPr lang="en-US" altLang="en-US"/>
          </a:p>
        </p:txBody>
      </p:sp>
    </p:spTree>
    <p:extLst>
      <p:ext uri="{BB962C8B-B14F-4D97-AF65-F5344CB8AC3E}">
        <p14:creationId xmlns:p14="http://schemas.microsoft.com/office/powerpoint/2010/main" val="6234138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dirty="0"/>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Videos%20and%20Audio/How%20a%20Bacterial%20Colony%20Forms.wmv"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1114118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rtl="0"/>
            <a:r>
              <a:rPr/>
              <a:t>Compteur de colonie ou compteur manuel à clic</a:t>
            </a:r>
          </a:p>
        </p:txBody>
      </p:sp>
      <p:pic>
        <p:nvPicPr>
          <p:cNvPr id="4"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4099" y="1747836"/>
            <a:ext cx="3590925" cy="3362325"/>
          </a:xfrm>
          <a:prstGeom prst="rect">
            <a:avLst/>
          </a:prstGeom>
        </p:spPr>
      </p:pic>
      <p:sp>
        <p:nvSpPr>
          <p:cNvPr id="6" name="TextBox 5"/>
          <p:cNvSpPr txBox="1"/>
          <p:nvPr/>
        </p:nvSpPr>
        <p:spPr>
          <a:xfrm>
            <a:off x="5436096" y="5078619"/>
            <a:ext cx="2952328" cy="584775"/>
          </a:xfrm>
          <a:prstGeom prst="rect">
            <a:avLst/>
          </a:prstGeom>
          <a:noFill/>
        </p:spPr>
        <p:txBody>
          <a:bodyPr wrap="square" rtlCol="0">
            <a:spAutoFit/>
          </a:bodyPr>
          <a:lstStyle/>
          <a:p>
            <a:pPr rtl="0"/>
            <a:r>
              <a:rPr sz="1600" b="1"/>
              <a:t>Compteur manuel à clic </a:t>
            </a:r>
          </a:p>
          <a:p>
            <a:pPr rtl="0"/>
            <a:r>
              <a:rPr sz="1600"/>
              <a:t>Crédit : Gadget Plus</a:t>
            </a:r>
          </a:p>
        </p:txBody>
      </p:sp>
      <p:sp>
        <p:nvSpPr>
          <p:cNvPr id="7" name="TextBox 6"/>
          <p:cNvSpPr txBox="1"/>
          <p:nvPr/>
        </p:nvSpPr>
        <p:spPr>
          <a:xfrm>
            <a:off x="611560" y="1747837"/>
            <a:ext cx="3528392" cy="2246769"/>
          </a:xfrm>
          <a:prstGeom prst="rect">
            <a:avLst/>
          </a:prstGeom>
          <a:noFill/>
        </p:spPr>
        <p:txBody>
          <a:bodyPr wrap="square" rtlCol="0">
            <a:spAutoFit/>
          </a:bodyPr>
          <a:lstStyle/>
          <a:p>
            <a:pPr marL="285750" indent="-285750" rtl="0">
              <a:buFont typeface="Arial" panose="020B0604020202020204" pitchFamily="34" charset="0"/>
              <a:buChar char="•"/>
            </a:pPr>
            <a:r>
              <a:rPr sz="2800"/>
              <a:t>Il est utile d'utiliser un compteur manuel pour les grands nombres de colonies, si disponible</a:t>
            </a:r>
          </a:p>
        </p:txBody>
      </p:sp>
      <p:sp>
        <p:nvSpPr>
          <p:cNvPr id="8" name="Slide Number Placeholder 7"/>
          <p:cNvSpPr>
            <a:spLocks noGrp="1"/>
          </p:cNvSpPr>
          <p:nvPr>
            <p:ph type="sldNum" sz="quarter" idx="12"/>
          </p:nvPr>
        </p:nvSpPr>
        <p:spPr>
          <a:xfrm>
            <a:off x="7046912" y="6409134"/>
            <a:ext cx="2133600" cy="476250"/>
          </a:xfrm>
        </p:spPr>
        <p:txBody>
          <a:bodyPr/>
          <a:lstStyle/>
          <a:p>
            <a:pPr algn="r" rtl="0"/>
            <a:fld id="{696D6939-B8AB-415C-8E07-37773906FC33}" type="slidenum">
              <a:rPr sz="1400"/>
              <a:pPr algn="r" rtl="0"/>
              <a:t>10</a:t>
            </a:fld>
            <a:endParaRPr sz="1400"/>
          </a:p>
        </p:txBody>
      </p:sp>
    </p:spTree>
    <p:extLst>
      <p:ext uri="{BB962C8B-B14F-4D97-AF65-F5344CB8AC3E}">
        <p14:creationId xmlns:p14="http://schemas.microsoft.com/office/powerpoint/2010/main" val="3020780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Décompte des colonies</a:t>
            </a:r>
          </a:p>
        </p:txBody>
      </p:sp>
      <p:sp>
        <p:nvSpPr>
          <p:cNvPr id="6" name="Rectangle 3"/>
          <p:cNvSpPr txBox="1">
            <a:spLocks noChangeArrowheads="1"/>
          </p:cNvSpPr>
          <p:nvPr/>
        </p:nvSpPr>
        <p:spPr>
          <a:xfrm>
            <a:off x="457200" y="1484784"/>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kern="0"/>
              <a:t>Enregistrer les résultats sous forme d'unités formatrices de colonies (UFC) par 100 mL</a:t>
            </a:r>
          </a:p>
          <a:p>
            <a:pPr lvl="1" rtl="0">
              <a:lnSpc>
                <a:spcPct val="90000"/>
              </a:lnSpc>
            </a:pPr>
            <a:r>
              <a:rPr kern="0"/>
              <a:t>Ex : 55 UFC/100 mL</a:t>
            </a:r>
          </a:p>
          <a:p>
            <a:pPr rtl="0">
              <a:lnSpc>
                <a:spcPct val="90000"/>
              </a:lnSpc>
            </a:pPr>
            <a:r>
              <a:rPr kern="0"/>
              <a:t>Il est préférable d'avoir entre 20 et 80 colonies par Pétri</a:t>
            </a:r>
          </a:p>
          <a:p>
            <a:pPr rtl="0">
              <a:lnSpc>
                <a:spcPct val="90000"/>
              </a:lnSpc>
            </a:pPr>
            <a:r>
              <a:rPr kern="0"/>
              <a:t>Les échantillons de plus de 200 colonies sont considérés </a:t>
            </a:r>
            <a:r>
              <a:rPr u="sng" kern="0"/>
              <a:t>trop nombreux pour être comptés</a:t>
            </a:r>
            <a:r>
              <a:rPr kern="0"/>
              <a:t> (TNTC)</a:t>
            </a:r>
          </a:p>
        </p:txBody>
      </p:sp>
      <p:sp>
        <p:nvSpPr>
          <p:cNvPr id="3" name="Slide Number Placeholder 2"/>
          <p:cNvSpPr>
            <a:spLocks noGrp="1"/>
          </p:cNvSpPr>
          <p:nvPr>
            <p:ph type="sldNum" sz="quarter" idx="12"/>
          </p:nvPr>
        </p:nvSpPr>
        <p:spPr/>
        <p:txBody>
          <a:bodyPr/>
          <a:lstStyle/>
          <a:p>
            <a:pPr rtl="0"/>
            <a:fld id="{90C5138D-4C5F-48AF-A64F-FBCEEBACA0DF}" type="slidenum">
              <a:rPr/>
              <a:pPr rtl="0"/>
              <a:t>11</a:t>
            </a:fld>
            <a:endParaRPr/>
          </a:p>
        </p:txBody>
      </p:sp>
    </p:spTree>
    <p:extLst>
      <p:ext uri="{BB962C8B-B14F-4D97-AF65-F5344CB8AC3E}">
        <p14:creationId xmlns:p14="http://schemas.microsoft.com/office/powerpoint/2010/main" val="178301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500"/>
                                        <p:tgtEl>
                                          <p:spTgt spid="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Exercice de décompte des colonies</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rtl="0"/>
            <a:r>
              <a:rPr/>
              <a:t>A deux, étudiez le Guide de décompte de colonies Coliscan</a:t>
            </a:r>
          </a:p>
          <a:p>
            <a:pPr lvl="0" rtl="0"/>
            <a:r>
              <a:rPr/>
              <a:t>Dénombrez les </a:t>
            </a:r>
            <a:r>
              <a:rPr i="1"/>
              <a:t>E. coli</a:t>
            </a:r>
            <a:r>
              <a:rPr/>
              <a:t> (bleu sombre/violet), puis les colonies de coliformes généraux (rose)</a:t>
            </a:r>
          </a:p>
          <a:p>
            <a:pPr rtl="0"/>
            <a:r>
              <a:rPr/>
              <a:t>Les résultats seront notés sur le tableau à feuilles mobiles </a:t>
            </a:r>
          </a:p>
          <a:p>
            <a:pPr rtl="0"/>
            <a:r>
              <a:rPr/>
              <a:t>Y a-t-il des différences dans les résultats ?</a:t>
            </a:r>
          </a:p>
          <a:p>
            <a:pPr rtl="0"/>
            <a:r>
              <a:rPr/>
              <a:t>Si oui, des différences dans les résultats.</a:t>
            </a:r>
          </a:p>
        </p:txBody>
      </p:sp>
      <p:sp>
        <p:nvSpPr>
          <p:cNvPr id="3" name="Slide Number Placeholder 2"/>
          <p:cNvSpPr>
            <a:spLocks noGrp="1"/>
          </p:cNvSpPr>
          <p:nvPr>
            <p:ph type="sldNum" sz="quarter" idx="12"/>
          </p:nvPr>
        </p:nvSpPr>
        <p:spPr/>
        <p:txBody>
          <a:bodyPr/>
          <a:lstStyle/>
          <a:p>
            <a:pPr rtl="0"/>
            <a:fld id="{90C5138D-4C5F-48AF-A64F-FBCEEBACA0DF}" type="slidenum">
              <a:rPr/>
              <a:pPr rtl="0"/>
              <a:t>12</a:t>
            </a:fld>
            <a:endParaRPr/>
          </a:p>
        </p:txBody>
      </p:sp>
    </p:spTree>
    <p:extLst>
      <p:ext uri="{BB962C8B-B14F-4D97-AF65-F5344CB8AC3E}">
        <p14:creationId xmlns:p14="http://schemas.microsoft.com/office/powerpoint/2010/main" val="2712084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dirty="0" err="1"/>
              <a:t>Exercice</a:t>
            </a:r>
            <a:r>
              <a:rPr b="1" kern="0" dirty="0"/>
              <a:t> de </a:t>
            </a:r>
            <a:r>
              <a:rPr b="1" kern="0" dirty="0" err="1"/>
              <a:t>décompte</a:t>
            </a:r>
            <a:r>
              <a:rPr b="1" kern="0" dirty="0"/>
              <a:t> des colonies</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5850" y="1700808"/>
            <a:ext cx="3944342" cy="3944342"/>
          </a:xfrm>
          <a:prstGeom prst="rect">
            <a:avLst/>
          </a:prstGeom>
        </p:spPr>
      </p:pic>
      <p:sp>
        <p:nvSpPr>
          <p:cNvPr id="4" name="Slide Number Placeholder 3"/>
          <p:cNvSpPr>
            <a:spLocks noGrp="1"/>
          </p:cNvSpPr>
          <p:nvPr>
            <p:ph type="sldNum" sz="quarter" idx="12"/>
          </p:nvPr>
        </p:nvSpPr>
        <p:spPr/>
        <p:txBody>
          <a:bodyPr/>
          <a:lstStyle/>
          <a:p>
            <a:pPr rtl="0"/>
            <a:fld id="{90C5138D-4C5F-48AF-A64F-FBCEEBACA0DF}" type="slidenum">
              <a:rPr/>
              <a:pPr rtl="0"/>
              <a:t>13</a:t>
            </a:fld>
            <a:endParaRPr/>
          </a:p>
        </p:txBody>
      </p:sp>
      <p:sp>
        <p:nvSpPr>
          <p:cNvPr id="7" name="Rectangle 6"/>
          <p:cNvSpPr/>
          <p:nvPr/>
        </p:nvSpPr>
        <p:spPr>
          <a:xfrm>
            <a:off x="3264591" y="5785505"/>
            <a:ext cx="3313728" cy="646331"/>
          </a:xfrm>
          <a:prstGeom prst="rect">
            <a:avLst/>
          </a:prstGeom>
        </p:spPr>
        <p:txBody>
          <a:bodyPr wrap="none">
            <a:spAutoFit/>
          </a:bodyPr>
          <a:lstStyle/>
          <a:p>
            <a:pPr rtl="0"/>
            <a:r>
              <a:rPr kern="0">
                <a:solidFill>
                  <a:srgbClr val="000000"/>
                </a:solidFill>
              </a:rPr>
              <a:t>Colonies Coliscan dans une boite de Pétri </a:t>
            </a:r>
          </a:p>
          <a:p>
            <a:pPr rtl="0"/>
            <a:r>
              <a:rPr kern="0">
                <a:solidFill>
                  <a:srgbClr val="000000"/>
                </a:solidFill>
              </a:rPr>
              <a:t>(Crédit : Micrology Labs)</a:t>
            </a:r>
          </a:p>
        </p:txBody>
      </p:sp>
    </p:spTree>
    <p:extLst>
      <p:ext uri="{BB962C8B-B14F-4D97-AF65-F5344CB8AC3E}">
        <p14:creationId xmlns:p14="http://schemas.microsoft.com/office/powerpoint/2010/main" val="802074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Exercice de décompte des colonies</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sp>
        <p:nvSpPr>
          <p:cNvPr id="7" name="Rectangle 3"/>
          <p:cNvSpPr txBox="1">
            <a:spLocks noChangeArrowheads="1"/>
          </p:cNvSpPr>
          <p:nvPr/>
        </p:nvSpPr>
        <p:spPr>
          <a:xfrm>
            <a:off x="609600" y="17526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rtl="0"/>
            <a:r>
              <a:rPr/>
              <a:t>Réponse :</a:t>
            </a:r>
          </a:p>
          <a:p>
            <a:pPr lvl="1" rtl="0"/>
            <a:r>
              <a:rPr sz="3200" b="1">
                <a:latin typeface="Arial" panose="020B0604020202020204" pitchFamily="34" charset="0"/>
                <a:cs typeface="Arial" panose="020B0604020202020204" pitchFamily="34" charset="0"/>
              </a:rPr>
              <a:t>22 </a:t>
            </a:r>
            <a:r>
              <a:rPr sz="3200" b="1" i="1">
                <a:latin typeface="Arial" panose="020B0604020202020204" pitchFamily="34" charset="0"/>
                <a:cs typeface="Arial" panose="020B0604020202020204" pitchFamily="34" charset="0"/>
              </a:rPr>
              <a:t>E. coli </a:t>
            </a:r>
          </a:p>
          <a:p>
            <a:pPr lvl="1" rtl="0"/>
            <a:r>
              <a:rPr sz="3200" b="1">
                <a:latin typeface="Arial" panose="020B0604020202020204" pitchFamily="34" charset="0"/>
                <a:cs typeface="Arial" panose="020B0604020202020204" pitchFamily="34" charset="0"/>
              </a:rPr>
              <a:t>30 coliformes généraux</a:t>
            </a:r>
          </a:p>
          <a:p>
            <a:pPr marL="457200" lvl="1" indent="0">
              <a:buNone/>
            </a:pPr>
            <a:endParaRPr lang="en-CA" b="1" dirty="0">
              <a:latin typeface="Arial" panose="020B0604020202020204" pitchFamily="34" charset="0"/>
              <a:cs typeface="Arial" panose="020B0604020202020204" pitchFamily="34" charset="0"/>
            </a:endParaRPr>
          </a:p>
          <a:p>
            <a:pPr lvl="1"/>
            <a:endParaRPr lang="en-CA" dirty="0" smtClean="0"/>
          </a:p>
          <a:p>
            <a:pPr lvl="1"/>
            <a:endParaRPr lang="en-CA" dirty="0"/>
          </a:p>
        </p:txBody>
      </p:sp>
      <p:sp>
        <p:nvSpPr>
          <p:cNvPr id="3" name="Slide Number Placeholder 2"/>
          <p:cNvSpPr>
            <a:spLocks noGrp="1"/>
          </p:cNvSpPr>
          <p:nvPr>
            <p:ph type="sldNum" sz="quarter" idx="12"/>
          </p:nvPr>
        </p:nvSpPr>
        <p:spPr/>
        <p:txBody>
          <a:bodyPr/>
          <a:lstStyle/>
          <a:p>
            <a:pPr rtl="0"/>
            <a:fld id="{90C5138D-4C5F-48AF-A64F-FBCEEBACA0DF}" type="slidenum">
              <a:rPr/>
              <a:pPr rtl="0"/>
              <a:t>14</a:t>
            </a:fld>
            <a:endParaRPr/>
          </a:p>
        </p:txBody>
      </p:sp>
    </p:spTree>
    <p:extLst>
      <p:ext uri="{BB962C8B-B14F-4D97-AF65-F5344CB8AC3E}">
        <p14:creationId xmlns:p14="http://schemas.microsoft.com/office/powerpoint/2010/main" val="13792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a:t>Révision</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sp>
        <p:nvSpPr>
          <p:cNvPr id="7" name="Rectangle 3"/>
          <p:cNvSpPr txBox="1">
            <a:spLocks noChangeArrowheads="1"/>
          </p:cNvSpPr>
          <p:nvPr/>
        </p:nvSpPr>
        <p:spPr>
          <a:xfrm>
            <a:off x="609600" y="17526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rtl="0"/>
            <a:r>
              <a:rPr/>
              <a:t>De quelle couleur sont les coliformes fécaux cultivés dans du MLSB?</a:t>
            </a:r>
          </a:p>
          <a:p>
            <a:pPr lvl="0" rtl="0"/>
            <a:r>
              <a:rPr/>
              <a:t>Réponse :</a:t>
            </a:r>
          </a:p>
          <a:p>
            <a:pPr lvl="1" rtl="0"/>
            <a:r>
              <a:rPr sz="3200" b="1">
                <a:latin typeface="Arial" panose="020B0604020202020204" pitchFamily="34" charset="0"/>
                <a:cs typeface="Arial" panose="020B0604020202020204" pitchFamily="34" charset="0"/>
              </a:rPr>
              <a:t>Jaune	</a:t>
            </a:r>
          </a:p>
          <a:p>
            <a:pPr marL="457200" lvl="1" indent="0">
              <a:buNone/>
            </a:pPr>
            <a:endParaRPr lang="en-CA" b="1" dirty="0">
              <a:latin typeface="Arial" panose="020B0604020202020204" pitchFamily="34" charset="0"/>
              <a:cs typeface="Arial" panose="020B0604020202020204" pitchFamily="34" charset="0"/>
            </a:endParaRPr>
          </a:p>
          <a:p>
            <a:pPr lvl="1"/>
            <a:endParaRPr lang="en-CA" dirty="0" smtClean="0"/>
          </a:p>
          <a:p>
            <a:pPr lvl="1"/>
            <a:endParaRPr lang="en-CA" dirty="0"/>
          </a:p>
        </p:txBody>
      </p:sp>
      <p:sp>
        <p:nvSpPr>
          <p:cNvPr id="3" name="Slide Number Placeholder 2"/>
          <p:cNvSpPr>
            <a:spLocks noGrp="1"/>
          </p:cNvSpPr>
          <p:nvPr>
            <p:ph type="sldNum" sz="quarter" idx="12"/>
          </p:nvPr>
        </p:nvSpPr>
        <p:spPr/>
        <p:txBody>
          <a:bodyPr/>
          <a:lstStyle/>
          <a:p>
            <a:pPr rtl="0"/>
            <a:fld id="{90C5138D-4C5F-48AF-A64F-FBCEEBACA0DF}" type="slidenum">
              <a:rPr/>
              <a:pPr rtl="0"/>
              <a:t>15</a:t>
            </a:fld>
            <a:endParaRPr/>
          </a:p>
        </p:txBody>
      </p:sp>
    </p:spTree>
    <p:extLst>
      <p:ext uri="{BB962C8B-B14F-4D97-AF65-F5344CB8AC3E}">
        <p14:creationId xmlns:p14="http://schemas.microsoft.com/office/powerpoint/2010/main" val="39438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560" y="1844824"/>
            <a:ext cx="7772400" cy="1470025"/>
          </a:xfrm>
        </p:spPr>
        <p:txBody>
          <a:bodyPr/>
          <a:lstStyle/>
          <a:p>
            <a:pPr rtl="0"/>
            <a:r>
              <a:rPr b="1">
                <a:solidFill>
                  <a:schemeClr val="accent2"/>
                </a:solidFill>
              </a:rPr>
              <a:t>Décompte des colonies</a:t>
            </a: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Attentes d’apprentissage</a:t>
            </a:r>
          </a:p>
        </p:txBody>
      </p:sp>
      <p:sp>
        <p:nvSpPr>
          <p:cNvPr id="3075" name="Rectangle 3"/>
          <p:cNvSpPr>
            <a:spLocks noGrp="1" noChangeArrowheads="1"/>
          </p:cNvSpPr>
          <p:nvPr>
            <p:ph type="body" idx="4294967295"/>
          </p:nvPr>
        </p:nvSpPr>
        <p:spPr>
          <a:xfrm>
            <a:off x="467544" y="1567333"/>
            <a:ext cx="8229600" cy="4525963"/>
          </a:xfrm>
        </p:spPr>
        <p:txBody>
          <a:bodyPr/>
          <a:lstStyle/>
          <a:p>
            <a:pPr marL="514350" lvl="0" indent="-514350" rtl="0">
              <a:buFont typeface="+mj-lt"/>
              <a:buAutoNum type="arabicPeriod"/>
            </a:pPr>
            <a:r>
              <a:rPr/>
              <a:t>Compter les colonies bactériennes </a:t>
            </a:r>
          </a:p>
          <a:p>
            <a:pPr marL="514350" lvl="0" indent="-514350" rtl="0">
              <a:buFont typeface="+mj-lt"/>
              <a:buAutoNum type="arabicPeriod"/>
            </a:pPr>
            <a:r>
              <a:rPr/>
              <a:t>Discuter des erreurs et variations dans les décomptes de colonies </a:t>
            </a:r>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6974904" y="6381750"/>
            <a:ext cx="2133600" cy="476250"/>
          </a:xfrm>
        </p:spPr>
        <p:txBody>
          <a:bodyPr/>
          <a:lstStyle/>
          <a:p>
            <a:pPr algn="r" rtl="0"/>
            <a:fld id="{696D6939-B8AB-415C-8E07-37773906FC33}" type="slidenum">
              <a:rPr sz="1400"/>
              <a:pPr algn="r" rtl="0"/>
              <a:t>3</a:t>
            </a:fld>
            <a:endParaRPr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p:nvPr>
        </p:nvSpPr>
        <p:spPr>
          <a:xfrm>
            <a:off x="457200" y="2971800"/>
            <a:ext cx="8229600" cy="1143000"/>
          </a:xfrm>
        </p:spPr>
        <p:txBody>
          <a:bodyPr/>
          <a:lstStyle/>
          <a:p>
            <a:pPr rtl="0" eaLnBrk="1" hangingPunct="1"/>
            <a:r>
              <a:rPr>
                <a:hlinkClick r:id="rId3" action="ppaction://hlinkfile"/>
              </a:rPr>
              <a:t>Comment se forme une colonie bactérienne</a:t>
            </a:r>
          </a:p>
        </p:txBody>
      </p:sp>
      <p:sp>
        <p:nvSpPr>
          <p:cNvPr id="2" name="Slide Number Placeholder 1"/>
          <p:cNvSpPr>
            <a:spLocks noGrp="1"/>
          </p:cNvSpPr>
          <p:nvPr>
            <p:ph type="sldNum" sz="quarter" idx="12"/>
          </p:nvPr>
        </p:nvSpPr>
        <p:spPr/>
        <p:txBody>
          <a:bodyPr/>
          <a:lstStyle/>
          <a:p>
            <a:pPr rtl="0">
              <a:defRPr/>
            </a:pPr>
            <a:fld id="{1F6ACB13-05F5-4B34-B95F-F3FF469C2A1B}" type="slidenum">
              <a:rPr/>
              <a:pPr rtl="0">
                <a:defRPr/>
              </a:pPr>
              <a:t>4</a:t>
            </a:fld>
            <a:endParaRPr/>
          </a:p>
        </p:txBody>
      </p:sp>
      <p:pic>
        <p:nvPicPr>
          <p:cNvPr id="4" name="Picture 4" descr="CAWST Colour - no text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8435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Boîte de Pétri (m-ColiBlue24)</a:t>
            </a:r>
          </a:p>
        </p:txBody>
      </p:sp>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a:xfrm>
            <a:off x="339725" y="1736990"/>
            <a:ext cx="3873500" cy="38412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7"/>
          <p:cNvSpPr txBox="1">
            <a:spLocks noChangeArrowheads="1"/>
          </p:cNvSpPr>
          <p:nvPr/>
        </p:nvSpPr>
        <p:spPr>
          <a:xfrm>
            <a:off x="4427984" y="1124744"/>
            <a:ext cx="4536504"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800" kern="0" dirty="0">
                <a:solidFill>
                  <a:srgbClr val="000000"/>
                </a:solidFill>
              </a:rPr>
              <a:t>Milieu de culture m-</a:t>
            </a:r>
            <a:r>
              <a:rPr sz="2800" kern="0" dirty="0" err="1">
                <a:solidFill>
                  <a:srgbClr val="000000"/>
                </a:solidFill>
              </a:rPr>
              <a:t>ColiBlue24</a:t>
            </a:r>
            <a:r>
              <a:rPr sz="2800" kern="0" dirty="0">
                <a:solidFill>
                  <a:srgbClr val="000000"/>
                </a:solidFill>
              </a:rPr>
              <a:t> (</a:t>
            </a:r>
            <a:r>
              <a:rPr sz="2800" kern="0" dirty="0" err="1">
                <a:solidFill>
                  <a:srgbClr val="000000"/>
                </a:solidFill>
              </a:rPr>
              <a:t>liquide</a:t>
            </a:r>
            <a:r>
              <a:rPr sz="2800" kern="0" dirty="0">
                <a:solidFill>
                  <a:srgbClr val="000000"/>
                </a:solidFill>
              </a:rPr>
              <a:t> bleu)</a:t>
            </a:r>
          </a:p>
          <a:p>
            <a:pPr rtl="0"/>
            <a:r>
              <a:rPr sz="2800" kern="0" dirty="0" err="1">
                <a:solidFill>
                  <a:srgbClr val="000000"/>
                </a:solidFill>
              </a:rPr>
              <a:t>Les</a:t>
            </a:r>
            <a:r>
              <a:rPr sz="2800" i="1" kern="0" dirty="0" err="1">
                <a:solidFill>
                  <a:srgbClr val="000000"/>
                </a:solidFill>
              </a:rPr>
              <a:t>E</a:t>
            </a:r>
            <a:r>
              <a:rPr sz="2800" i="1" kern="0" dirty="0">
                <a:solidFill>
                  <a:srgbClr val="000000"/>
                </a:solidFill>
              </a:rPr>
              <a:t>. coli</a:t>
            </a:r>
            <a:r>
              <a:rPr sz="2800" kern="0" dirty="0">
                <a:solidFill>
                  <a:srgbClr val="000000"/>
                </a:solidFill>
              </a:rPr>
              <a:t> </a:t>
            </a:r>
            <a:r>
              <a:rPr sz="2800" kern="0" dirty="0" err="1">
                <a:solidFill>
                  <a:srgbClr val="000000"/>
                </a:solidFill>
              </a:rPr>
              <a:t>apparaissent</a:t>
            </a:r>
            <a:r>
              <a:rPr sz="2800" kern="0" dirty="0">
                <a:solidFill>
                  <a:srgbClr val="000000"/>
                </a:solidFill>
              </a:rPr>
              <a:t> </a:t>
            </a:r>
            <a:r>
              <a:rPr sz="2800" kern="0" dirty="0" err="1">
                <a:solidFill>
                  <a:srgbClr val="000000"/>
                </a:solidFill>
              </a:rPr>
              <a:t>comme</a:t>
            </a:r>
            <a:r>
              <a:rPr sz="2800" kern="0" dirty="0">
                <a:solidFill>
                  <a:srgbClr val="000000"/>
                </a:solidFill>
              </a:rPr>
              <a:t> des points </a:t>
            </a:r>
            <a:r>
              <a:rPr sz="2800" b="1" kern="0" dirty="0">
                <a:solidFill>
                  <a:srgbClr val="000000"/>
                </a:solidFill>
              </a:rPr>
              <a:t>bleus</a:t>
            </a:r>
            <a:r>
              <a:rPr sz="2800" kern="0" dirty="0">
                <a:solidFill>
                  <a:srgbClr val="000000"/>
                </a:solidFill>
              </a:rPr>
              <a:t>  </a:t>
            </a:r>
          </a:p>
          <a:p>
            <a:pPr rtl="0"/>
            <a:r>
              <a:rPr sz="2800" kern="0" dirty="0">
                <a:solidFill>
                  <a:srgbClr val="000000"/>
                </a:solidFill>
              </a:rPr>
              <a:t>Les </a:t>
            </a:r>
            <a:r>
              <a:rPr sz="2800" kern="0" dirty="0" err="1">
                <a:solidFill>
                  <a:srgbClr val="000000"/>
                </a:solidFill>
              </a:rPr>
              <a:t>coliformes</a:t>
            </a:r>
            <a:r>
              <a:rPr sz="2800" kern="0" dirty="0">
                <a:solidFill>
                  <a:srgbClr val="000000"/>
                </a:solidFill>
              </a:rPr>
              <a:t> </a:t>
            </a:r>
            <a:r>
              <a:rPr sz="2800" kern="0" dirty="0" err="1">
                <a:solidFill>
                  <a:srgbClr val="000000"/>
                </a:solidFill>
              </a:rPr>
              <a:t>généraux</a:t>
            </a:r>
            <a:r>
              <a:rPr sz="2800" u="sng" kern="0" dirty="0">
                <a:solidFill>
                  <a:srgbClr val="000000"/>
                </a:solidFill>
              </a:rPr>
              <a:t> </a:t>
            </a:r>
            <a:r>
              <a:rPr sz="2800" kern="0" dirty="0" err="1">
                <a:solidFill>
                  <a:srgbClr val="000000"/>
                </a:solidFill>
              </a:rPr>
              <a:t>apparaissent</a:t>
            </a:r>
            <a:r>
              <a:rPr sz="2800" kern="0" dirty="0">
                <a:solidFill>
                  <a:srgbClr val="000000"/>
                </a:solidFill>
              </a:rPr>
              <a:t> </a:t>
            </a:r>
            <a:r>
              <a:rPr sz="2800" kern="0" dirty="0" err="1">
                <a:solidFill>
                  <a:srgbClr val="000000"/>
                </a:solidFill>
              </a:rPr>
              <a:t>comme</a:t>
            </a:r>
            <a:r>
              <a:rPr sz="2800" kern="0" dirty="0">
                <a:solidFill>
                  <a:srgbClr val="000000"/>
                </a:solidFill>
              </a:rPr>
              <a:t> des </a:t>
            </a:r>
            <a:r>
              <a:rPr sz="2800" b="1" kern="0" dirty="0">
                <a:solidFill>
                  <a:srgbClr val="000000"/>
                </a:solidFill>
              </a:rPr>
              <a:t>points</a:t>
            </a:r>
            <a:r>
              <a:rPr sz="2800" kern="0" dirty="0">
                <a:solidFill>
                  <a:srgbClr val="000000"/>
                </a:solidFill>
              </a:rPr>
              <a:t> rouges</a:t>
            </a:r>
          </a:p>
          <a:p>
            <a:pPr rtl="0"/>
            <a:r>
              <a:rPr sz="2800" kern="0" dirty="0" err="1">
                <a:solidFill>
                  <a:srgbClr val="000000"/>
                </a:solidFill>
              </a:rPr>
              <a:t>Coliformes</a:t>
            </a:r>
            <a:r>
              <a:rPr sz="2800" kern="0" dirty="0">
                <a:solidFill>
                  <a:srgbClr val="000000"/>
                </a:solidFill>
              </a:rPr>
              <a:t> </a:t>
            </a:r>
            <a:r>
              <a:rPr sz="2800" kern="0" dirty="0" err="1">
                <a:solidFill>
                  <a:srgbClr val="000000"/>
                </a:solidFill>
              </a:rPr>
              <a:t>totaux</a:t>
            </a:r>
            <a:r>
              <a:rPr sz="2800" kern="0" dirty="0">
                <a:solidFill>
                  <a:srgbClr val="000000"/>
                </a:solidFill>
              </a:rPr>
              <a:t> = points bleus + rouges</a:t>
            </a:r>
          </a:p>
        </p:txBody>
      </p:sp>
      <p:sp>
        <p:nvSpPr>
          <p:cNvPr id="3" name="Slide Number Placeholder 2"/>
          <p:cNvSpPr>
            <a:spLocks noGrp="1"/>
          </p:cNvSpPr>
          <p:nvPr>
            <p:ph type="sldNum" sz="quarter" idx="12"/>
          </p:nvPr>
        </p:nvSpPr>
        <p:spPr/>
        <p:txBody>
          <a:bodyPr/>
          <a:lstStyle/>
          <a:p>
            <a:pPr rtl="0"/>
            <a:fld id="{90C5138D-4C5F-48AF-A64F-FBCEEBACA0DF}" type="slidenum">
              <a:rPr/>
              <a:pPr rtl="0"/>
              <a:t>5</a:t>
            </a:fld>
            <a:endParaRPr/>
          </a:p>
        </p:txBody>
      </p:sp>
      <p:sp>
        <p:nvSpPr>
          <p:cNvPr id="4" name="Rectangle 3"/>
          <p:cNvSpPr/>
          <p:nvPr/>
        </p:nvSpPr>
        <p:spPr>
          <a:xfrm>
            <a:off x="604639" y="5578210"/>
            <a:ext cx="3813865" cy="646331"/>
          </a:xfrm>
          <a:prstGeom prst="rect">
            <a:avLst/>
          </a:prstGeom>
        </p:spPr>
        <p:txBody>
          <a:bodyPr wrap="none">
            <a:spAutoFit/>
          </a:bodyPr>
          <a:lstStyle/>
          <a:p>
            <a:pPr rtl="0"/>
            <a:r>
              <a:rPr kern="0">
                <a:solidFill>
                  <a:srgbClr val="000000"/>
                </a:solidFill>
              </a:rPr>
              <a:t>Colonies M-ColiBlue 24 dans une boite de Pétri </a:t>
            </a:r>
          </a:p>
          <a:p>
            <a:pPr rtl="0"/>
            <a:r>
              <a:rPr kern="0">
                <a:solidFill>
                  <a:srgbClr val="000000"/>
                </a:solidFill>
              </a:rPr>
              <a:t>(Crédit : Hach)</a:t>
            </a:r>
          </a:p>
        </p:txBody>
      </p:sp>
    </p:spTree>
    <p:extLst>
      <p:ext uri="{BB962C8B-B14F-4D97-AF65-F5344CB8AC3E}">
        <p14:creationId xmlns:p14="http://schemas.microsoft.com/office/powerpoint/2010/main" val="2490413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Boîte de Pétri (Coliscan)</a:t>
            </a:r>
          </a:p>
        </p:txBody>
      </p:sp>
      <p:sp>
        <p:nvSpPr>
          <p:cNvPr id="6" name="Rectangle 4"/>
          <p:cNvSpPr txBox="1">
            <a:spLocks noChangeArrowheads="1"/>
          </p:cNvSpPr>
          <p:nvPr/>
        </p:nvSpPr>
        <p:spPr>
          <a:xfrm>
            <a:off x="4724400" y="1124744"/>
            <a:ext cx="4267200"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400" kern="0" dirty="0" err="1">
                <a:solidFill>
                  <a:srgbClr val="000000"/>
                </a:solidFill>
              </a:rPr>
              <a:t>Média</a:t>
            </a:r>
            <a:r>
              <a:rPr sz="2400" kern="0" dirty="0">
                <a:solidFill>
                  <a:srgbClr val="000000"/>
                </a:solidFill>
              </a:rPr>
              <a:t> </a:t>
            </a:r>
            <a:r>
              <a:rPr sz="2400" kern="0" dirty="0" err="1">
                <a:solidFill>
                  <a:srgbClr val="000000"/>
                </a:solidFill>
              </a:rPr>
              <a:t>Coliscan</a:t>
            </a:r>
            <a:r>
              <a:rPr sz="2400" kern="0" dirty="0">
                <a:solidFill>
                  <a:srgbClr val="000000"/>
                </a:solidFill>
              </a:rPr>
              <a:t> (</a:t>
            </a:r>
            <a:r>
              <a:rPr sz="2400" kern="0" dirty="0" err="1">
                <a:solidFill>
                  <a:srgbClr val="000000"/>
                </a:solidFill>
              </a:rPr>
              <a:t>liquide</a:t>
            </a:r>
            <a:r>
              <a:rPr sz="2400" kern="0" dirty="0">
                <a:solidFill>
                  <a:srgbClr val="000000"/>
                </a:solidFill>
              </a:rPr>
              <a:t> de </a:t>
            </a:r>
            <a:r>
              <a:rPr sz="2400" kern="0" dirty="0" err="1">
                <a:solidFill>
                  <a:srgbClr val="000000"/>
                </a:solidFill>
              </a:rPr>
              <a:t>couleur</a:t>
            </a:r>
            <a:r>
              <a:rPr sz="2400" kern="0" dirty="0">
                <a:solidFill>
                  <a:srgbClr val="000000"/>
                </a:solidFill>
              </a:rPr>
              <a:t> </a:t>
            </a:r>
            <a:r>
              <a:rPr sz="2400" kern="0" dirty="0" err="1">
                <a:solidFill>
                  <a:srgbClr val="000000"/>
                </a:solidFill>
              </a:rPr>
              <a:t>jaune</a:t>
            </a:r>
            <a:r>
              <a:rPr sz="2400" kern="0" dirty="0">
                <a:solidFill>
                  <a:srgbClr val="000000"/>
                </a:solidFill>
              </a:rPr>
              <a:t> </a:t>
            </a:r>
            <a:r>
              <a:rPr sz="2400" kern="0" dirty="0" err="1">
                <a:solidFill>
                  <a:srgbClr val="000000"/>
                </a:solidFill>
              </a:rPr>
              <a:t>claire</a:t>
            </a:r>
            <a:r>
              <a:rPr sz="2400" kern="0" dirty="0">
                <a:solidFill>
                  <a:srgbClr val="000000"/>
                </a:solidFill>
              </a:rPr>
              <a:t>)</a:t>
            </a:r>
          </a:p>
          <a:p>
            <a:pPr rtl="0"/>
            <a:r>
              <a:rPr sz="2400" kern="0" dirty="0" err="1">
                <a:solidFill>
                  <a:srgbClr val="000000"/>
                </a:solidFill>
              </a:rPr>
              <a:t>Les</a:t>
            </a:r>
            <a:r>
              <a:rPr sz="2400" i="1" kern="0" dirty="0" err="1">
                <a:solidFill>
                  <a:srgbClr val="000000"/>
                </a:solidFill>
              </a:rPr>
              <a:t>E</a:t>
            </a:r>
            <a:r>
              <a:rPr sz="2400" i="1" kern="0" dirty="0">
                <a:solidFill>
                  <a:srgbClr val="000000"/>
                </a:solidFill>
              </a:rPr>
              <a:t>. coli</a:t>
            </a:r>
            <a:r>
              <a:rPr sz="2400" kern="0" dirty="0">
                <a:solidFill>
                  <a:srgbClr val="000000"/>
                </a:solidFill>
              </a:rPr>
              <a:t> </a:t>
            </a:r>
            <a:r>
              <a:rPr sz="2400" kern="0" dirty="0" err="1">
                <a:solidFill>
                  <a:srgbClr val="000000"/>
                </a:solidFill>
              </a:rPr>
              <a:t>apparaissent</a:t>
            </a:r>
            <a:r>
              <a:rPr sz="2400" kern="0" dirty="0">
                <a:solidFill>
                  <a:srgbClr val="000000"/>
                </a:solidFill>
              </a:rPr>
              <a:t> </a:t>
            </a:r>
            <a:r>
              <a:rPr sz="2400" kern="0" dirty="0" err="1">
                <a:solidFill>
                  <a:srgbClr val="000000"/>
                </a:solidFill>
              </a:rPr>
              <a:t>comme</a:t>
            </a:r>
            <a:r>
              <a:rPr sz="2400" kern="0" dirty="0">
                <a:solidFill>
                  <a:srgbClr val="000000"/>
                </a:solidFill>
              </a:rPr>
              <a:t> des points </a:t>
            </a:r>
            <a:r>
              <a:rPr sz="2400" b="1" kern="0" dirty="0">
                <a:solidFill>
                  <a:srgbClr val="000000"/>
                </a:solidFill>
              </a:rPr>
              <a:t>bleus </a:t>
            </a:r>
            <a:r>
              <a:rPr sz="2400" b="1" kern="0" dirty="0" err="1">
                <a:solidFill>
                  <a:srgbClr val="000000"/>
                </a:solidFill>
              </a:rPr>
              <a:t>sombres</a:t>
            </a:r>
            <a:r>
              <a:rPr sz="2400" b="1" kern="0" dirty="0">
                <a:solidFill>
                  <a:srgbClr val="000000"/>
                </a:solidFill>
              </a:rPr>
              <a:t> </a:t>
            </a:r>
            <a:r>
              <a:rPr sz="2400" kern="0" dirty="0">
                <a:solidFill>
                  <a:srgbClr val="000000"/>
                </a:solidFill>
              </a:rPr>
              <a:t>à </a:t>
            </a:r>
            <a:r>
              <a:rPr sz="2400" b="1" kern="0" dirty="0">
                <a:solidFill>
                  <a:srgbClr val="000000"/>
                </a:solidFill>
              </a:rPr>
              <a:t>violets</a:t>
            </a:r>
            <a:r>
              <a:rPr sz="2400" kern="0" dirty="0">
                <a:solidFill>
                  <a:srgbClr val="000000"/>
                </a:solidFill>
              </a:rPr>
              <a:t>  </a:t>
            </a:r>
          </a:p>
          <a:p>
            <a:pPr rtl="0"/>
            <a:r>
              <a:rPr sz="2400" kern="0" dirty="0">
                <a:solidFill>
                  <a:srgbClr val="000000"/>
                </a:solidFill>
              </a:rPr>
              <a:t>Les </a:t>
            </a:r>
            <a:r>
              <a:rPr sz="2400" kern="0" dirty="0" err="1">
                <a:solidFill>
                  <a:srgbClr val="000000"/>
                </a:solidFill>
              </a:rPr>
              <a:t>coliformes</a:t>
            </a:r>
            <a:r>
              <a:rPr sz="2400" kern="0" dirty="0">
                <a:solidFill>
                  <a:srgbClr val="000000"/>
                </a:solidFill>
              </a:rPr>
              <a:t> </a:t>
            </a:r>
            <a:r>
              <a:rPr sz="2400" kern="0" dirty="0" err="1">
                <a:solidFill>
                  <a:srgbClr val="000000"/>
                </a:solidFill>
              </a:rPr>
              <a:t>généraux</a:t>
            </a:r>
            <a:r>
              <a:rPr sz="2400" u="sng" kern="0" dirty="0">
                <a:solidFill>
                  <a:srgbClr val="000000"/>
                </a:solidFill>
              </a:rPr>
              <a:t> </a:t>
            </a:r>
            <a:r>
              <a:rPr sz="2400" kern="0" dirty="0" err="1">
                <a:solidFill>
                  <a:srgbClr val="000000"/>
                </a:solidFill>
              </a:rPr>
              <a:t>apparaissent</a:t>
            </a:r>
            <a:r>
              <a:rPr sz="2400" kern="0" dirty="0">
                <a:solidFill>
                  <a:srgbClr val="000000"/>
                </a:solidFill>
              </a:rPr>
              <a:t> </a:t>
            </a:r>
            <a:r>
              <a:rPr sz="2400" kern="0" dirty="0" err="1">
                <a:solidFill>
                  <a:srgbClr val="000000"/>
                </a:solidFill>
              </a:rPr>
              <a:t>comme</a:t>
            </a:r>
            <a:r>
              <a:rPr sz="2400" kern="0" dirty="0">
                <a:solidFill>
                  <a:srgbClr val="000000"/>
                </a:solidFill>
              </a:rPr>
              <a:t> des </a:t>
            </a:r>
            <a:r>
              <a:rPr sz="2400" b="1" kern="0" dirty="0">
                <a:solidFill>
                  <a:srgbClr val="000000"/>
                </a:solidFill>
              </a:rPr>
              <a:t>points</a:t>
            </a:r>
            <a:r>
              <a:rPr sz="2400" kern="0" dirty="0">
                <a:solidFill>
                  <a:srgbClr val="000000"/>
                </a:solidFill>
              </a:rPr>
              <a:t> roses</a:t>
            </a:r>
          </a:p>
          <a:p>
            <a:pPr rtl="0"/>
            <a:r>
              <a:rPr sz="2400" kern="0" dirty="0" err="1">
                <a:solidFill>
                  <a:srgbClr val="000000"/>
                </a:solidFill>
              </a:rPr>
              <a:t>Coliformes</a:t>
            </a:r>
            <a:r>
              <a:rPr sz="2400" kern="0" dirty="0">
                <a:solidFill>
                  <a:srgbClr val="000000"/>
                </a:solidFill>
              </a:rPr>
              <a:t> </a:t>
            </a:r>
            <a:r>
              <a:rPr sz="2400" kern="0" dirty="0" err="1">
                <a:solidFill>
                  <a:srgbClr val="000000"/>
                </a:solidFill>
              </a:rPr>
              <a:t>totaux</a:t>
            </a:r>
            <a:r>
              <a:rPr sz="2400" kern="0" dirty="0">
                <a:solidFill>
                  <a:srgbClr val="000000"/>
                </a:solidFill>
              </a:rPr>
              <a:t> = points bleus </a:t>
            </a:r>
            <a:r>
              <a:rPr sz="2400" kern="0" dirty="0" err="1">
                <a:solidFill>
                  <a:srgbClr val="000000"/>
                </a:solidFill>
              </a:rPr>
              <a:t>sombres</a:t>
            </a:r>
            <a:r>
              <a:rPr sz="2400" kern="0" dirty="0">
                <a:solidFill>
                  <a:srgbClr val="000000"/>
                </a:solidFill>
              </a:rPr>
              <a:t>/violets + roses</a:t>
            </a:r>
          </a:p>
          <a:p>
            <a:endParaRPr lang="en-US" altLang="en-US" sz="2400" kern="0" dirty="0" smtClean="0">
              <a:solidFill>
                <a:srgbClr val="000000"/>
              </a:solidFill>
            </a:endParaRPr>
          </a:p>
        </p:txBody>
      </p:sp>
      <p:pic>
        <p:nvPicPr>
          <p:cNvPr id="7" name="Picture 9"/>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91601" y="1600200"/>
            <a:ext cx="3322147"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rtl="0"/>
            <a:fld id="{90C5138D-4C5F-48AF-A64F-FBCEEBACA0DF}" type="slidenum">
              <a:rPr/>
              <a:pPr rtl="0"/>
              <a:t>6</a:t>
            </a:fld>
            <a:endParaRPr/>
          </a:p>
        </p:txBody>
      </p:sp>
      <p:sp>
        <p:nvSpPr>
          <p:cNvPr id="4" name="Rectangle 3"/>
          <p:cNvSpPr/>
          <p:nvPr/>
        </p:nvSpPr>
        <p:spPr>
          <a:xfrm>
            <a:off x="719320" y="4933950"/>
            <a:ext cx="3294428" cy="646331"/>
          </a:xfrm>
          <a:prstGeom prst="rect">
            <a:avLst/>
          </a:prstGeom>
        </p:spPr>
        <p:txBody>
          <a:bodyPr wrap="square">
            <a:spAutoFit/>
          </a:bodyPr>
          <a:lstStyle/>
          <a:p>
            <a:pPr rtl="0"/>
            <a:r>
              <a:rPr kern="0">
                <a:solidFill>
                  <a:srgbClr val="000000"/>
                </a:solidFill>
              </a:rPr>
              <a:t>Colonies Coliscan dans une boite de Pétri </a:t>
            </a:r>
          </a:p>
          <a:p>
            <a:pPr rtl="0"/>
            <a:r>
              <a:rPr kern="0">
                <a:solidFill>
                  <a:srgbClr val="000000"/>
                </a:solidFill>
              </a:rPr>
              <a:t>(Crédit : Micrology Labs)</a:t>
            </a:r>
          </a:p>
        </p:txBody>
      </p:sp>
    </p:spTree>
    <p:extLst>
      <p:ext uri="{BB962C8B-B14F-4D97-AF65-F5344CB8AC3E}">
        <p14:creationId xmlns:p14="http://schemas.microsoft.com/office/powerpoint/2010/main" val="2441088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Boîte de Pétri (MLSB)</a:t>
            </a:r>
          </a:p>
        </p:txBody>
      </p:sp>
      <p:sp>
        <p:nvSpPr>
          <p:cNvPr id="6" name="Rectangle 4"/>
          <p:cNvSpPr txBox="1">
            <a:spLocks noChangeArrowheads="1"/>
          </p:cNvSpPr>
          <p:nvPr/>
        </p:nvSpPr>
        <p:spPr>
          <a:xfrm>
            <a:off x="4635729" y="1068680"/>
            <a:ext cx="4355871"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400" kern="0" dirty="0">
                <a:solidFill>
                  <a:srgbClr val="000000"/>
                </a:solidFill>
              </a:rPr>
              <a:t>Milieu de culture Membrane Lauryl Sulfate (</a:t>
            </a:r>
            <a:r>
              <a:rPr sz="2400" kern="0" dirty="0" err="1">
                <a:solidFill>
                  <a:srgbClr val="000000"/>
                </a:solidFill>
              </a:rPr>
              <a:t>MLSB</a:t>
            </a:r>
            <a:r>
              <a:rPr sz="2400" kern="0" dirty="0">
                <a:solidFill>
                  <a:srgbClr val="000000"/>
                </a:solidFill>
              </a:rPr>
              <a:t>) (</a:t>
            </a:r>
            <a:r>
              <a:rPr sz="2400" kern="0" dirty="0" err="1">
                <a:solidFill>
                  <a:srgbClr val="000000"/>
                </a:solidFill>
              </a:rPr>
              <a:t>liquide</a:t>
            </a:r>
            <a:r>
              <a:rPr sz="2400" kern="0" dirty="0">
                <a:solidFill>
                  <a:srgbClr val="000000"/>
                </a:solidFill>
              </a:rPr>
              <a:t> rouge magenta)</a:t>
            </a:r>
          </a:p>
          <a:p>
            <a:pPr rtl="0"/>
            <a:r>
              <a:rPr sz="2400" kern="0" dirty="0" err="1">
                <a:solidFill>
                  <a:srgbClr val="000000"/>
                </a:solidFill>
              </a:rPr>
              <a:t>Les</a:t>
            </a:r>
            <a:r>
              <a:rPr sz="2400" i="1" kern="0" dirty="0" err="1">
                <a:solidFill>
                  <a:srgbClr val="000000"/>
                </a:solidFill>
              </a:rPr>
              <a:t>E</a:t>
            </a:r>
            <a:r>
              <a:rPr sz="2400" i="1" kern="0" dirty="0">
                <a:solidFill>
                  <a:srgbClr val="000000"/>
                </a:solidFill>
              </a:rPr>
              <a:t>. coli</a:t>
            </a:r>
            <a:r>
              <a:rPr sz="2400" kern="0" dirty="0">
                <a:solidFill>
                  <a:srgbClr val="000000"/>
                </a:solidFill>
              </a:rPr>
              <a:t> </a:t>
            </a:r>
            <a:r>
              <a:rPr sz="2400" kern="0" dirty="0" err="1">
                <a:solidFill>
                  <a:srgbClr val="000000"/>
                </a:solidFill>
              </a:rPr>
              <a:t>apparaissent</a:t>
            </a:r>
            <a:r>
              <a:rPr sz="2400" kern="0" dirty="0">
                <a:solidFill>
                  <a:srgbClr val="000000"/>
                </a:solidFill>
              </a:rPr>
              <a:t> </a:t>
            </a:r>
            <a:r>
              <a:rPr sz="2400" kern="0" dirty="0" err="1">
                <a:solidFill>
                  <a:srgbClr val="000000"/>
                </a:solidFill>
              </a:rPr>
              <a:t>comme</a:t>
            </a:r>
            <a:r>
              <a:rPr sz="2400" kern="0" dirty="0">
                <a:solidFill>
                  <a:srgbClr val="000000"/>
                </a:solidFill>
              </a:rPr>
              <a:t> des points </a:t>
            </a:r>
            <a:r>
              <a:rPr sz="2400" b="1" kern="0" dirty="0" err="1">
                <a:solidFill>
                  <a:srgbClr val="000000"/>
                </a:solidFill>
              </a:rPr>
              <a:t>jaune</a:t>
            </a:r>
            <a:r>
              <a:rPr sz="2400" b="1" kern="0" dirty="0">
                <a:solidFill>
                  <a:srgbClr val="000000"/>
                </a:solidFill>
              </a:rPr>
              <a:t> </a:t>
            </a:r>
            <a:r>
              <a:rPr sz="2400" b="1" kern="0" dirty="0" err="1">
                <a:solidFill>
                  <a:srgbClr val="000000"/>
                </a:solidFill>
              </a:rPr>
              <a:t>vif</a:t>
            </a:r>
            <a:r>
              <a:rPr sz="2400" kern="0" dirty="0">
                <a:solidFill>
                  <a:srgbClr val="000000"/>
                </a:solidFill>
              </a:rPr>
              <a:t> </a:t>
            </a:r>
            <a:r>
              <a:rPr sz="2400" kern="0" dirty="0" err="1">
                <a:solidFill>
                  <a:srgbClr val="000000"/>
                </a:solidFill>
              </a:rPr>
              <a:t>lorsqu'elles</a:t>
            </a:r>
            <a:r>
              <a:rPr sz="2400" kern="0" dirty="0">
                <a:solidFill>
                  <a:srgbClr val="000000"/>
                </a:solidFill>
              </a:rPr>
              <a:t> </a:t>
            </a:r>
            <a:r>
              <a:rPr sz="2400" kern="0" dirty="0" err="1">
                <a:solidFill>
                  <a:srgbClr val="000000"/>
                </a:solidFill>
              </a:rPr>
              <a:t>sont</a:t>
            </a:r>
            <a:r>
              <a:rPr sz="2400" kern="0" dirty="0">
                <a:solidFill>
                  <a:srgbClr val="000000"/>
                </a:solidFill>
              </a:rPr>
              <a:t> </a:t>
            </a:r>
            <a:r>
              <a:rPr sz="2400" kern="0" dirty="0" err="1">
                <a:solidFill>
                  <a:srgbClr val="000000"/>
                </a:solidFill>
              </a:rPr>
              <a:t>incubées</a:t>
            </a:r>
            <a:r>
              <a:rPr sz="2400" kern="0" dirty="0">
                <a:solidFill>
                  <a:srgbClr val="000000"/>
                </a:solidFill>
              </a:rPr>
              <a:t> à </a:t>
            </a:r>
            <a:r>
              <a:rPr sz="2400" kern="0" dirty="0" err="1">
                <a:solidFill>
                  <a:srgbClr val="000000"/>
                </a:solidFill>
              </a:rPr>
              <a:t>44°C</a:t>
            </a:r>
            <a:endParaRPr sz="2400" kern="0" dirty="0">
              <a:solidFill>
                <a:srgbClr val="000000"/>
              </a:solidFill>
            </a:endParaRPr>
          </a:p>
          <a:p>
            <a:pPr rtl="0"/>
            <a:r>
              <a:rPr sz="2400" kern="0" dirty="0">
                <a:solidFill>
                  <a:srgbClr val="000000"/>
                </a:solidFill>
              </a:rPr>
              <a:t>Les </a:t>
            </a:r>
            <a:r>
              <a:rPr sz="2400" kern="0" dirty="0" err="1">
                <a:solidFill>
                  <a:srgbClr val="000000"/>
                </a:solidFill>
              </a:rPr>
              <a:t>coliformes</a:t>
            </a:r>
            <a:r>
              <a:rPr sz="2400" kern="0" dirty="0">
                <a:solidFill>
                  <a:srgbClr val="000000"/>
                </a:solidFill>
              </a:rPr>
              <a:t> </a:t>
            </a:r>
            <a:r>
              <a:rPr sz="2400" kern="0" dirty="0" err="1">
                <a:solidFill>
                  <a:srgbClr val="000000"/>
                </a:solidFill>
              </a:rPr>
              <a:t>généraux</a:t>
            </a:r>
            <a:r>
              <a:rPr sz="2400" kern="0" dirty="0">
                <a:solidFill>
                  <a:srgbClr val="000000"/>
                </a:solidFill>
              </a:rPr>
              <a:t> </a:t>
            </a:r>
            <a:r>
              <a:rPr sz="2400" kern="0" dirty="0" err="1">
                <a:solidFill>
                  <a:srgbClr val="000000"/>
                </a:solidFill>
              </a:rPr>
              <a:t>apparaissent</a:t>
            </a:r>
            <a:r>
              <a:rPr sz="2400" kern="0" dirty="0">
                <a:solidFill>
                  <a:srgbClr val="000000"/>
                </a:solidFill>
              </a:rPr>
              <a:t> </a:t>
            </a:r>
            <a:r>
              <a:rPr sz="2400" kern="0" dirty="0" err="1">
                <a:solidFill>
                  <a:srgbClr val="000000"/>
                </a:solidFill>
              </a:rPr>
              <a:t>comme</a:t>
            </a:r>
            <a:r>
              <a:rPr sz="2400" kern="0" dirty="0">
                <a:solidFill>
                  <a:srgbClr val="000000"/>
                </a:solidFill>
              </a:rPr>
              <a:t> des points </a:t>
            </a:r>
            <a:r>
              <a:rPr sz="2400" b="1" kern="0" dirty="0" err="1">
                <a:solidFill>
                  <a:srgbClr val="000000"/>
                </a:solidFill>
              </a:rPr>
              <a:t>jaune</a:t>
            </a:r>
            <a:r>
              <a:rPr sz="2400" b="1" kern="0" dirty="0">
                <a:solidFill>
                  <a:srgbClr val="000000"/>
                </a:solidFill>
              </a:rPr>
              <a:t> </a:t>
            </a:r>
            <a:r>
              <a:rPr sz="2400" b="1" kern="0" dirty="0" err="1">
                <a:solidFill>
                  <a:srgbClr val="000000"/>
                </a:solidFill>
              </a:rPr>
              <a:t>vif</a:t>
            </a:r>
            <a:r>
              <a:rPr sz="2400" b="1" kern="0" dirty="0">
                <a:solidFill>
                  <a:srgbClr val="000000"/>
                </a:solidFill>
              </a:rPr>
              <a:t> </a:t>
            </a:r>
            <a:r>
              <a:rPr sz="2400" kern="0" dirty="0" err="1">
                <a:solidFill>
                  <a:srgbClr val="000000"/>
                </a:solidFill>
              </a:rPr>
              <a:t>lorsqu'ils</a:t>
            </a:r>
            <a:r>
              <a:rPr sz="2400" kern="0" dirty="0">
                <a:solidFill>
                  <a:srgbClr val="000000"/>
                </a:solidFill>
              </a:rPr>
              <a:t> </a:t>
            </a:r>
            <a:r>
              <a:rPr sz="2400" kern="0" dirty="0" err="1">
                <a:solidFill>
                  <a:srgbClr val="000000"/>
                </a:solidFill>
              </a:rPr>
              <a:t>sont</a:t>
            </a:r>
            <a:r>
              <a:rPr sz="2400" kern="0" dirty="0">
                <a:solidFill>
                  <a:srgbClr val="000000"/>
                </a:solidFill>
              </a:rPr>
              <a:t> </a:t>
            </a:r>
            <a:r>
              <a:rPr sz="2400" kern="0" dirty="0" err="1">
                <a:solidFill>
                  <a:srgbClr val="000000"/>
                </a:solidFill>
              </a:rPr>
              <a:t>incubés</a:t>
            </a:r>
            <a:r>
              <a:rPr sz="2400" kern="0" dirty="0">
                <a:solidFill>
                  <a:srgbClr val="000000"/>
                </a:solidFill>
              </a:rPr>
              <a:t> à </a:t>
            </a:r>
            <a:r>
              <a:rPr sz="2400" kern="0" dirty="0" err="1">
                <a:solidFill>
                  <a:srgbClr val="000000"/>
                </a:solidFill>
              </a:rPr>
              <a:t>37°C</a:t>
            </a:r>
            <a:endParaRPr sz="2400" kern="0" dirty="0">
              <a:solidFill>
                <a:srgbClr val="000000"/>
              </a:solidFill>
            </a:endParaRPr>
          </a:p>
          <a:p>
            <a:endParaRPr lang="en-CA" altLang="en-US" sz="2800" kern="0" dirty="0">
              <a:solidFill>
                <a:srgbClr val="000000"/>
              </a:solidFill>
            </a:endParaRPr>
          </a:p>
        </p:txBody>
      </p:sp>
      <p:pic>
        <p:nvPicPr>
          <p:cNvPr id="7" name="Picture 9"/>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39552" y="1629936"/>
            <a:ext cx="3944128" cy="3887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rtl="0"/>
            <a:fld id="{90C5138D-4C5F-48AF-A64F-FBCEEBACA0DF}" type="slidenum">
              <a:rPr/>
              <a:pPr rtl="0"/>
              <a:t>7</a:t>
            </a:fld>
            <a:endParaRPr/>
          </a:p>
        </p:txBody>
      </p:sp>
      <p:sp>
        <p:nvSpPr>
          <p:cNvPr id="4" name="Rectangle 3"/>
          <p:cNvSpPr/>
          <p:nvPr/>
        </p:nvSpPr>
        <p:spPr>
          <a:xfrm>
            <a:off x="457200" y="5549240"/>
            <a:ext cx="4572000" cy="646331"/>
          </a:xfrm>
          <a:prstGeom prst="rect">
            <a:avLst/>
          </a:prstGeom>
        </p:spPr>
        <p:txBody>
          <a:bodyPr>
            <a:spAutoFit/>
          </a:bodyPr>
          <a:lstStyle/>
          <a:p>
            <a:pPr rtl="0"/>
            <a:r>
              <a:rPr/>
              <a:t>Colonies MLSB dans une boite de Pétri</a:t>
            </a:r>
          </a:p>
          <a:p>
            <a:pPr rtl="0"/>
            <a:r>
              <a:rPr/>
              <a:t>(Crédit : UK Environment Agency)</a:t>
            </a:r>
          </a:p>
        </p:txBody>
      </p:sp>
    </p:spTree>
    <p:extLst>
      <p:ext uri="{BB962C8B-B14F-4D97-AF65-F5344CB8AC3E}">
        <p14:creationId xmlns:p14="http://schemas.microsoft.com/office/powerpoint/2010/main" val="478130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Comment compter les colonies ?</a:t>
            </a:r>
          </a:p>
        </p:txBody>
      </p:sp>
      <p:sp>
        <p:nvSpPr>
          <p:cNvPr id="6" name="Rectangle 3"/>
          <p:cNvSpPr txBox="1">
            <a:spLocks noChangeArrowheads="1"/>
          </p:cNvSpPr>
          <p:nvPr/>
        </p:nvSpPr>
        <p:spPr>
          <a:xfrm>
            <a:off x="457200" y="14478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kern="0"/>
              <a:t>Utilisez les lignes horizontales de la grille</a:t>
            </a:r>
          </a:p>
          <a:p>
            <a:pPr rtl="0"/>
            <a:r>
              <a:rPr kern="0"/>
              <a:t>Comptez toutes les colonies de la couleur que vous recherchez</a:t>
            </a:r>
          </a:p>
          <a:p>
            <a:pPr rtl="0"/>
            <a:r>
              <a:rPr kern="0"/>
              <a:t>Allez de haut en bas/gauche à droite jusqu'à ce que toutes les mailles du quadrillage soient couvertes</a:t>
            </a:r>
          </a:p>
        </p:txBody>
      </p:sp>
      <p:sp>
        <p:nvSpPr>
          <p:cNvPr id="3" name="Slide Number Placeholder 2"/>
          <p:cNvSpPr>
            <a:spLocks noGrp="1"/>
          </p:cNvSpPr>
          <p:nvPr>
            <p:ph type="sldNum" sz="quarter" idx="12"/>
          </p:nvPr>
        </p:nvSpPr>
        <p:spPr/>
        <p:txBody>
          <a:bodyPr/>
          <a:lstStyle/>
          <a:p>
            <a:pPr rtl="0"/>
            <a:fld id="{90C5138D-4C5F-48AF-A64F-FBCEEBACA0DF}" type="slidenum">
              <a:rPr/>
              <a:pPr rtl="0"/>
              <a:t>8</a:t>
            </a:fld>
            <a:endParaRPr/>
          </a:p>
        </p:txBody>
      </p:sp>
    </p:spTree>
    <p:extLst>
      <p:ext uri="{BB962C8B-B14F-4D97-AF65-F5344CB8AC3E}">
        <p14:creationId xmlns:p14="http://schemas.microsoft.com/office/powerpoint/2010/main" val="2941814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Décompte de colonies</a:t>
            </a:r>
          </a:p>
        </p:txBody>
      </p:sp>
      <p:pic>
        <p:nvPicPr>
          <p:cNvPr id="6" name="Picture 72" descr="te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24000"/>
            <a:ext cx="777240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rtl="0"/>
            <a:fld id="{90C5138D-4C5F-48AF-A64F-FBCEEBACA0DF}" type="slidenum">
              <a:rPr/>
              <a:pPr rtl="0"/>
              <a:t>9</a:t>
            </a:fld>
            <a:endParaRPr/>
          </a:p>
        </p:txBody>
      </p:sp>
    </p:spTree>
    <p:extLst>
      <p:ext uri="{BB962C8B-B14F-4D97-AF65-F5344CB8AC3E}">
        <p14:creationId xmlns:p14="http://schemas.microsoft.com/office/powerpoint/2010/main" val="41583665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43537d0861f1925244cd74096e73553bcaf0ab"/>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167</TotalTime>
  <Words>935</Words>
  <Application>Microsoft Office PowerPoint</Application>
  <PresentationFormat>On-screen Show (4:3)</PresentationFormat>
  <Paragraphs>153</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Template_Powerpoint Presentation_2012</vt:lpstr>
      <vt:lpstr>PowerPoint Presentation</vt:lpstr>
      <vt:lpstr>Décompte des colonies</vt:lpstr>
      <vt:lpstr>Attentes d’apprentissage</vt:lpstr>
      <vt:lpstr>Comment se forme une colonie bactérienne</vt:lpstr>
      <vt:lpstr>PowerPoint Presentation</vt:lpstr>
      <vt:lpstr>PowerPoint Presentation</vt:lpstr>
      <vt:lpstr>PowerPoint Presentation</vt:lpstr>
      <vt:lpstr>PowerPoint Presentation</vt:lpstr>
      <vt:lpstr>PowerPoint Presentation</vt:lpstr>
      <vt:lpstr>Compteur de colonie ou compteur manuel à clic</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39</cp:revision>
  <dcterms:created xsi:type="dcterms:W3CDTF">2013-10-17T20:20:44Z</dcterms:created>
  <dcterms:modified xsi:type="dcterms:W3CDTF">2014-04-14T03:24:49Z</dcterms:modified>
</cp:coreProperties>
</file>