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33" r:id="rId2"/>
    <p:sldId id="334" r:id="rId3"/>
    <p:sldId id="256" r:id="rId4"/>
    <p:sldId id="257" r:id="rId5"/>
    <p:sldId id="312" r:id="rId6"/>
    <p:sldId id="313" r:id="rId7"/>
    <p:sldId id="315" r:id="rId8"/>
    <p:sldId id="316" r:id="rId9"/>
    <p:sldId id="317" r:id="rId10"/>
    <p:sldId id="318" r:id="rId11"/>
    <p:sldId id="319" r:id="rId12"/>
    <p:sldId id="320" r:id="rId13"/>
    <p:sldId id="269" r:id="rId14"/>
    <p:sldId id="270" r:id="rId15"/>
    <p:sldId id="275" r:id="rId16"/>
    <p:sldId id="325" r:id="rId17"/>
    <p:sldId id="276" r:id="rId18"/>
    <p:sldId id="277" r:id="rId19"/>
    <p:sldId id="278" r:id="rId20"/>
    <p:sldId id="287" r:id="rId21"/>
    <p:sldId id="288" r:id="rId22"/>
    <p:sldId id="324" r:id="rId23"/>
    <p:sldId id="326" r:id="rId24"/>
    <p:sldId id="321" r:id="rId25"/>
    <p:sldId id="330" r:id="rId26"/>
    <p:sldId id="323" r:id="rId27"/>
    <p:sldId id="327" r:id="rId28"/>
    <p:sldId id="322" r:id="rId29"/>
    <p:sldId id="331" r:id="rId30"/>
    <p:sldId id="332" r:id="rId31"/>
    <p:sldId id="328" r:id="rId32"/>
    <p:sldId id="329" r:id="rId33"/>
    <p:sldId id="29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76805" autoAdjust="0"/>
  </p:normalViewPr>
  <p:slideViewPr>
    <p:cSldViewPr>
      <p:cViewPr varScale="1">
        <p:scale>
          <a:sx n="89" d="100"/>
          <a:sy n="89" d="100"/>
        </p:scale>
        <p:origin x="-2262" y="-102"/>
      </p:cViewPr>
      <p:guideLst>
        <p:guide orient="horz" pos="2160"/>
        <p:guide pos="2880"/>
      </p:guideLst>
    </p:cSldViewPr>
  </p:slideViewPr>
  <p:outlineViewPr>
    <p:cViewPr>
      <p:scale>
        <a:sx n="33" d="100"/>
        <a:sy n="33" d="100"/>
      </p:scale>
      <p:origin x="0" y="187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Arial" pitchFamily="-109" charset="0"/>
                <a:cs typeface="Arial" pitchFamily="-109"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F06806C9-E9AF-4BCB-9840-72392037BCE9}" type="datetime1">
              <a:rPr lang="en-US"/>
              <a:pPr>
                <a:defRPr/>
              </a:pPr>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Arial" pitchFamily="-109" charset="0"/>
                <a:cs typeface="Arial" pitchFamily="-109"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BAD9FE-E89E-4B19-91A9-9577A7424B8B}" type="slidenum">
              <a:rPr lang="en-US"/>
              <a:pPr/>
              <a:t>‹#›</a:t>
            </a:fld>
            <a:endParaRPr lang="en-US"/>
          </a:p>
        </p:txBody>
      </p:sp>
    </p:spTree>
    <p:extLst>
      <p:ext uri="{BB962C8B-B14F-4D97-AF65-F5344CB8AC3E}">
        <p14:creationId xmlns:p14="http://schemas.microsoft.com/office/powerpoint/2010/main" val="22263738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youtube.com/watch?v=DY9DNWcqxI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smtClean="0">
                <a:ea typeface="ＭＳ Ｐゴシック" panose="020B0600070205080204" pitchFamily="34" charset="-128"/>
              </a:rPr>
              <a:t>This is a long PowerPoint presentation.</a:t>
            </a:r>
            <a:r>
              <a:rPr lang="en-CA" baseline="0" dirty="0" smtClean="0">
                <a:ea typeface="ＭＳ Ｐゴシック" panose="020B0600070205080204" pitchFamily="34" charset="-128"/>
              </a:rPr>
              <a:t> Choose the diseases that are more common in the country / region and present only those slides.</a:t>
            </a:r>
            <a:endParaRPr lang="en-CA" dirty="0" smtClean="0">
              <a:ea typeface="ＭＳ Ｐゴシック" panose="020B0600070205080204"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226CAF-8461-418F-9CF4-11072FB8E667}" type="slidenum">
              <a:rPr lang="en-US"/>
              <a:pPr eaLnBrk="1" hangingPunct="1"/>
              <a:t>3</a:t>
            </a:fld>
            <a:endParaRPr lang="en-US"/>
          </a:p>
        </p:txBody>
      </p:sp>
    </p:spTree>
    <p:extLst>
      <p:ext uri="{BB962C8B-B14F-4D97-AF65-F5344CB8AC3E}">
        <p14:creationId xmlns:p14="http://schemas.microsoft.com/office/powerpoint/2010/main" val="258218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CA0FE6-6A61-43DC-942D-ECD2DA99BB7E}" type="slidenum">
              <a:rPr lang="en-US" altLang="en-US"/>
              <a:pPr eaLnBrk="1" hangingPunct="1"/>
              <a:t>12</a:t>
            </a:fld>
            <a:endParaRPr lang="en-US" altLang="en-US"/>
          </a:p>
        </p:txBody>
      </p:sp>
      <p:sp>
        <p:nvSpPr>
          <p:cNvPr id="43011" name="Rectangle 2"/>
          <p:cNvSpPr>
            <a:spLocks noGrp="1" noRot="1" noChangeAspect="1" noChangeArrowheads="1" noTextEdit="1"/>
          </p:cNvSpPr>
          <p:nvPr>
            <p:ph type="sldImg"/>
          </p:nvPr>
        </p:nvSpPr>
        <p:spPr>
          <a:xfrm>
            <a:off x="1143000" y="685800"/>
            <a:ext cx="4573588" cy="3430588"/>
          </a:xfrm>
          <a:ln/>
        </p:spPr>
      </p:sp>
      <p:sp>
        <p:nvSpPr>
          <p:cNvPr id="43012" name="Rectangle 3"/>
          <p:cNvSpPr>
            <a:spLocks noGrp="1" noChangeArrowheads="1"/>
          </p:cNvSpPr>
          <p:nvPr>
            <p:ph type="body" idx="1"/>
          </p:nvPr>
        </p:nvSpPr>
        <p:spPr>
          <a:xfrm>
            <a:off x="685800" y="4340225"/>
            <a:ext cx="5486400" cy="4117975"/>
          </a:xfrm>
          <a:noFill/>
        </p:spPr>
        <p:txBody>
          <a:bodyPr/>
          <a:lstStyle/>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Helminths, more commonly known as worms or flukes, require a host body to survive and are generally passed in human and animal feces. They spend part of their life in hosts that live in water before being transmitted to humans. Many types of worms can live for several years and weaken their host by using up their food.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For most </a:t>
            </a:r>
            <a:r>
              <a:rPr lang="en-CA" sz="1000" kern="1200" dirty="0" err="1" smtClean="0">
                <a:solidFill>
                  <a:schemeClr val="tx1"/>
                </a:solidFill>
                <a:effectLst/>
                <a:latin typeface="Arial" panose="020B0604020202020204" pitchFamily="34" charset="0"/>
                <a:ea typeface="+mn-ea"/>
                <a:cs typeface="Arial" panose="020B0604020202020204" pitchFamily="34" charset="0"/>
              </a:rPr>
              <a:t>helminths</a:t>
            </a:r>
            <a:r>
              <a:rPr lang="en-CA" sz="1000" kern="1200" dirty="0" smtClean="0">
                <a:solidFill>
                  <a:schemeClr val="tx1"/>
                </a:solidFill>
                <a:effectLst/>
                <a:latin typeface="Arial" panose="020B0604020202020204" pitchFamily="34" charset="0"/>
                <a:ea typeface="+mn-ea"/>
                <a:cs typeface="Arial" panose="020B0604020202020204" pitchFamily="34" charset="0"/>
              </a:rPr>
              <a:t>, drinking water is not a significant route of transmission. Helminths normally pass through people’s skin when they bathe or swim in contaminated water or are in contact</a:t>
            </a:r>
            <a:r>
              <a:rPr lang="en-CA" sz="1000" kern="1200" baseline="0" dirty="0" smtClean="0">
                <a:solidFill>
                  <a:schemeClr val="tx1"/>
                </a:solidFill>
                <a:effectLst/>
                <a:latin typeface="Arial" panose="020B0604020202020204" pitchFamily="34" charset="0"/>
                <a:ea typeface="+mn-ea"/>
                <a:cs typeface="Arial" panose="020B0604020202020204" pitchFamily="34" charset="0"/>
              </a:rPr>
              <a:t> with contaminated soil</a:t>
            </a:r>
            <a:r>
              <a:rPr lang="en-CA" sz="1000" kern="1200" dirty="0" smtClean="0">
                <a:solidFill>
                  <a:schemeClr val="tx1"/>
                </a:solidFill>
                <a:effectLst/>
                <a:latin typeface="Arial" panose="020B0604020202020204" pitchFamily="34" charset="0"/>
                <a:ea typeface="+mn-ea"/>
                <a:cs typeface="Arial" panose="020B0604020202020204" pitchFamily="34" charset="0"/>
              </a:rPr>
              <a:t>, and do not normally infect people by drinking water.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There are two exceptions: guinea worm and liver flukes. They both need intermediate hosts to complete their life cycles, but are transmitted through drinking water by different mechanisms.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Other helminths can be transmitted through water contact (e.g., </a:t>
            </a:r>
            <a:r>
              <a:rPr lang="en-CA" sz="1000" kern="1200" dirty="0" err="1" smtClean="0">
                <a:solidFill>
                  <a:schemeClr val="tx1"/>
                </a:solidFill>
                <a:effectLst/>
                <a:latin typeface="Arial" panose="020B0604020202020204" pitchFamily="34" charset="0"/>
                <a:ea typeface="+mn-ea"/>
                <a:cs typeface="Arial" panose="020B0604020202020204" pitchFamily="34" charset="0"/>
              </a:rPr>
              <a:t>schistosomiasis</a:t>
            </a:r>
            <a:r>
              <a:rPr lang="en-CA" sz="1000" kern="1200" dirty="0" smtClean="0">
                <a:solidFill>
                  <a:schemeClr val="tx1"/>
                </a:solidFill>
                <a:effectLst/>
                <a:latin typeface="Arial" panose="020B0604020202020204" pitchFamily="34" charset="0"/>
                <a:ea typeface="+mn-ea"/>
                <a:cs typeface="Arial" panose="020B0604020202020204" pitchFamily="34" charset="0"/>
              </a:rPr>
              <a:t> also called bilharzia) or are associated with using untreated wastewater in agriculture (e.g., </a:t>
            </a:r>
            <a:r>
              <a:rPr lang="en-CA" sz="1000" kern="1200" dirty="0" err="1" smtClean="0">
                <a:solidFill>
                  <a:schemeClr val="tx1"/>
                </a:solidFill>
                <a:effectLst/>
                <a:latin typeface="Arial" panose="020B0604020202020204" pitchFamily="34" charset="0"/>
                <a:ea typeface="+mn-ea"/>
                <a:cs typeface="Arial" panose="020B0604020202020204" pitchFamily="34" charset="0"/>
              </a:rPr>
              <a:t>ascariasis</a:t>
            </a:r>
            <a:r>
              <a:rPr lang="en-CA" sz="1000" kern="1200" dirty="0" smtClean="0">
                <a:solidFill>
                  <a:schemeClr val="tx1"/>
                </a:solidFill>
                <a:effectLst/>
                <a:latin typeface="Arial" panose="020B0604020202020204" pitchFamily="34" charset="0"/>
                <a:ea typeface="+mn-ea"/>
                <a:cs typeface="Arial" panose="020B0604020202020204" pitchFamily="34" charset="0"/>
              </a:rPr>
              <a:t>, hookworm), but are not usually transmitted through drinking water</a:t>
            </a:r>
            <a:endParaRPr lang="en-US"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20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panose="020B0600070205080204"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1F0E9A-1C72-4012-B80A-75AD5C3372E4}" type="slidenum">
              <a:rPr lang="en-US"/>
              <a:pPr eaLnBrk="1" hangingPunct="1"/>
              <a:t>13</a:t>
            </a:fld>
            <a:endParaRPr lang="en-US"/>
          </a:p>
        </p:txBody>
      </p:sp>
    </p:spTree>
    <p:extLst>
      <p:ext uri="{BB962C8B-B14F-4D97-AF65-F5344CB8AC3E}">
        <p14:creationId xmlns:p14="http://schemas.microsoft.com/office/powerpoint/2010/main" val="4058447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panose="020B0600070205080204"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A4A3F4-F947-47A5-9027-DBAB5CE71B55}" type="slidenum">
              <a:rPr lang="en-US"/>
              <a:pPr eaLnBrk="1" hangingPunct="1"/>
              <a:t>14</a:t>
            </a:fld>
            <a:endParaRPr lang="en-US"/>
          </a:p>
        </p:txBody>
      </p:sp>
    </p:spTree>
    <p:extLst>
      <p:ext uri="{BB962C8B-B14F-4D97-AF65-F5344CB8AC3E}">
        <p14:creationId xmlns:p14="http://schemas.microsoft.com/office/powerpoint/2010/main" val="3349017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ea typeface="ＭＳ Ｐゴシック"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FF8DA6-1820-4C93-B018-1BA4EC011989}" type="slidenum">
              <a:rPr lang="en-US"/>
              <a:pPr eaLnBrk="1" hangingPunct="1"/>
              <a:t>15</a:t>
            </a:fld>
            <a:endParaRPr lang="en-US"/>
          </a:p>
        </p:txBody>
      </p:sp>
    </p:spTree>
    <p:extLst>
      <p:ext uri="{BB962C8B-B14F-4D97-AF65-F5344CB8AC3E}">
        <p14:creationId xmlns:p14="http://schemas.microsoft.com/office/powerpoint/2010/main" val="3553765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smtClean="0">
                <a:ea typeface="ＭＳ Ｐゴシック" panose="020B0600070205080204" pitchFamily="34" charset="-128"/>
              </a:rPr>
              <a:t>Explain</a:t>
            </a:r>
            <a:r>
              <a:rPr lang="en-CA" baseline="0" dirty="0" smtClean="0">
                <a:ea typeface="ＭＳ Ｐゴシック" panose="020B0600070205080204" pitchFamily="34" charset="-128"/>
              </a:rPr>
              <a:t> that there are numerous diseases related to environmental sanitation. Only some of them representing different environmental sanitation transmission routes will be discussed in the following slides. </a:t>
            </a:r>
            <a:endParaRPr lang="en-CA" dirty="0" smtClean="0">
              <a:ea typeface="ＭＳ Ｐゴシック"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FF8DA6-1820-4C93-B018-1BA4EC011989}" type="slidenum">
              <a:rPr lang="en-US"/>
              <a:pPr eaLnBrk="1" hangingPunct="1"/>
              <a:t>16</a:t>
            </a:fld>
            <a:endParaRPr lang="en-US"/>
          </a:p>
        </p:txBody>
      </p:sp>
    </p:spTree>
    <p:extLst>
      <p:ext uri="{BB962C8B-B14F-4D97-AF65-F5344CB8AC3E}">
        <p14:creationId xmlns:p14="http://schemas.microsoft.com/office/powerpoint/2010/main" val="2210641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ea typeface="ＭＳ Ｐゴシック" panose="020B0600070205080204"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43C9A3-503E-4332-BACC-0B0BAD23BE5C}" type="slidenum">
              <a:rPr lang="en-US"/>
              <a:pPr eaLnBrk="1" hangingPunct="1"/>
              <a:t>17</a:t>
            </a:fld>
            <a:endParaRPr lang="en-US"/>
          </a:p>
        </p:txBody>
      </p:sp>
    </p:spTree>
    <p:extLst>
      <p:ext uri="{BB962C8B-B14F-4D97-AF65-F5344CB8AC3E}">
        <p14:creationId xmlns:p14="http://schemas.microsoft.com/office/powerpoint/2010/main" val="282131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indent="0" eaLnBrk="1" hangingPunct="1">
              <a:lnSpc>
                <a:spcPct val="80000"/>
              </a:lnSpc>
              <a:buFont typeface="Arial" panose="020B0604020202020204" pitchFamily="34" charset="0"/>
              <a:buNone/>
            </a:pPr>
            <a:r>
              <a:rPr lang="en-CA" sz="1100" b="0" dirty="0" smtClean="0">
                <a:ea typeface="ＭＳ Ｐゴシック" panose="020B0600070205080204" pitchFamily="34" charset="-128"/>
              </a:rPr>
              <a:t>Scope of the Problem:</a:t>
            </a:r>
          </a:p>
          <a:p>
            <a:pPr marL="171450" indent="-171450" eaLnBrk="1" hangingPunct="1">
              <a:lnSpc>
                <a:spcPct val="80000"/>
              </a:lnSpc>
              <a:buFont typeface="Arial" panose="020B0604020202020204" pitchFamily="34" charset="0"/>
              <a:buChar char="•"/>
            </a:pPr>
            <a:r>
              <a:rPr lang="en-CA" sz="1100" b="0" dirty="0" smtClean="0">
                <a:ea typeface="ＭＳ Ｐゴシック" panose="020B0600070205080204" pitchFamily="34" charset="-128"/>
              </a:rPr>
              <a:t>Cholera is prevalent in countries that lack access to safe drinking water and sanitation. </a:t>
            </a:r>
          </a:p>
          <a:p>
            <a:pPr marL="171450" indent="-171450" eaLnBrk="1" hangingPunct="1">
              <a:lnSpc>
                <a:spcPct val="80000"/>
              </a:lnSpc>
              <a:buFont typeface="Arial" panose="020B0604020202020204" pitchFamily="34" charset="0"/>
              <a:buChar char="•"/>
            </a:pPr>
            <a:r>
              <a:rPr lang="en-CA" sz="1100" b="0" dirty="0" smtClean="0">
                <a:ea typeface="ＭＳ Ｐゴシック" panose="020B0600070205080204" pitchFamily="34" charset="-128"/>
              </a:rPr>
              <a:t>Globally, cholera incidence has increased steadily since 2005 with cholera outbreaks affecting several continents, including Sub-Saharan Africa, Asia, and more recently in the Caribbean (Haiti and the Dominican Republic). Cholera continues to pose a serious public health problem among developing world populations that have no access to adequate water and sanitation resources (WHO, 2013). </a:t>
            </a:r>
          </a:p>
          <a:p>
            <a:pPr marL="171450" indent="-171450" eaLnBrk="1" hangingPunct="1">
              <a:lnSpc>
                <a:spcPct val="80000"/>
              </a:lnSpc>
              <a:buFont typeface="Arial" panose="020B0604020202020204" pitchFamily="34" charset="0"/>
              <a:buChar char="•"/>
            </a:pPr>
            <a:r>
              <a:rPr lang="en-CA" sz="1100" b="0" dirty="0" smtClean="0">
                <a:ea typeface="ＭＳ Ｐゴシック" panose="020B0600070205080204" pitchFamily="34" charset="-128"/>
              </a:rPr>
              <a:t>Between 178,000-589,000 cholera cases were reported annually to the WHO from 2007-2011 (WHO, 2012). However, the true number of cholera cases is known to be much higher. These numbers are severely underestimated, as many countries do not report or underreport the number of cholera cases. The cases of cholera officially reported do not account for the estimated 500,000-700,000 cases that are called acute watery diarrhea instead of cholera. These cases occur in vast areas of Central and Southeast Asia, and in some African countries, leading to great underestimation of the global burden of this disease (WHO, 2013). </a:t>
            </a:r>
          </a:p>
          <a:p>
            <a:pPr marL="171450" indent="-171450" eaLnBrk="1" hangingPunct="1">
              <a:lnSpc>
                <a:spcPct val="80000"/>
              </a:lnSpc>
              <a:buFont typeface="Arial" panose="020B0604020202020204" pitchFamily="34" charset="0"/>
              <a:buChar char="•"/>
            </a:pPr>
            <a:endParaRPr lang="en-CA"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CA"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US"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US" sz="1100" b="0" dirty="0" smtClean="0">
              <a:ea typeface="ＭＳ Ｐゴシック" panose="020B0600070205080204" pitchFamily="34" charset="-128"/>
            </a:endParaRPr>
          </a:p>
          <a:p>
            <a:pPr eaLnBrk="1" hangingPunct="1">
              <a:lnSpc>
                <a:spcPct val="80000"/>
              </a:lnSpc>
            </a:pPr>
            <a:endParaRPr lang="en-US" sz="1100" b="0" dirty="0" smtClean="0">
              <a:ea typeface="ＭＳ Ｐゴシック" panose="020B0600070205080204" pitchFamily="34" charset="-128"/>
            </a:endParaRPr>
          </a:p>
          <a:p>
            <a:pPr eaLnBrk="1" hangingPunct="1">
              <a:lnSpc>
                <a:spcPct val="80000"/>
              </a:lnSpc>
            </a:pPr>
            <a:r>
              <a:rPr lang="en-US" sz="1100" b="0" dirty="0" smtClean="0">
                <a:ea typeface="ＭＳ Ｐゴシック" panose="020B0600070205080204" pitchFamily="34" charset="-128"/>
              </a:rPr>
              <a:t>Symptoms:</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Cholera is an acute infection of the intestine, which begins suddenly with painless watery diarrhea, nausea and vomiting. Most people who become infected have very mild diarrhea or symptom-free infection.</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Malnourished people in particular experience more severe symptoms. </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Severe cholera cases present with profuse diarrhea and vomiting. </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Severe, untreated cholera can lead to rapid dehydration and death. </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If untreated, 50% of people with severe cholera will die, but prompt and adequate treatment reduces this to less than 1% of cases.</a:t>
            </a:r>
          </a:p>
          <a:p>
            <a:pPr eaLnBrk="1" hangingPunct="1">
              <a:lnSpc>
                <a:spcPct val="80000"/>
              </a:lnSpc>
            </a:pPr>
            <a:endParaRPr lang="en-US" sz="1100" b="0" dirty="0" smtClean="0">
              <a:ea typeface="ＭＳ Ｐゴシック" panose="020B0600070205080204" pitchFamily="34" charset="-128"/>
            </a:endParaRPr>
          </a:p>
          <a:p>
            <a:pPr eaLnBrk="1" hangingPunct="1">
              <a:lnSpc>
                <a:spcPct val="80000"/>
              </a:lnSpc>
            </a:pPr>
            <a:r>
              <a:rPr lang="en-US" sz="1100" b="0" dirty="0" smtClean="0">
                <a:ea typeface="ＭＳ Ｐゴシック" panose="020B0600070205080204" pitchFamily="34" charset="-128"/>
              </a:rPr>
              <a:t>Cause:</a:t>
            </a:r>
          </a:p>
          <a:p>
            <a:pPr marL="171450" indent="-171450" eaLnBrk="1" hangingPunct="1">
              <a:lnSpc>
                <a:spcPct val="80000"/>
              </a:lnSpc>
              <a:buFont typeface="Arial" panose="020B0604020202020204" pitchFamily="34" charset="0"/>
              <a:buChar char="•"/>
            </a:pPr>
            <a:r>
              <a:rPr lang="en-US" sz="1100" b="0" dirty="0" smtClean="0">
                <a:ea typeface="ＭＳ Ｐゴシック" panose="020B0600070205080204" pitchFamily="34" charset="-128"/>
              </a:rPr>
              <a:t>Cholera is caused by the bacterium Vibrio </a:t>
            </a:r>
            <a:r>
              <a:rPr lang="en-US" sz="1100" b="0" dirty="0" err="1" smtClean="0">
                <a:ea typeface="ＭＳ Ｐゴシック" panose="020B0600070205080204" pitchFamily="34" charset="-128"/>
              </a:rPr>
              <a:t>cholerae</a:t>
            </a:r>
            <a:r>
              <a:rPr lang="en-US" sz="1100" b="0" dirty="0" smtClean="0">
                <a:ea typeface="ＭＳ Ｐゴシック" panose="020B0600070205080204" pitchFamily="34" charset="-128"/>
              </a:rPr>
              <a:t>. </a:t>
            </a:r>
          </a:p>
          <a:p>
            <a:pPr eaLnBrk="1" hangingPunct="1">
              <a:lnSpc>
                <a:spcPct val="80000"/>
              </a:lnSpc>
            </a:pPr>
            <a:endParaRPr lang="en-US" sz="1100" b="0" dirty="0" smtClean="0">
              <a:ea typeface="ＭＳ Ｐゴシック" panose="020B0600070205080204"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A86594-1311-4E3E-B770-071BA44AA165}" type="slidenum">
              <a:rPr lang="en-US"/>
              <a:pPr eaLnBrk="1" hangingPunct="1"/>
              <a:t>18</a:t>
            </a:fld>
            <a:endParaRPr lang="en-US"/>
          </a:p>
        </p:txBody>
      </p:sp>
    </p:spTree>
    <p:extLst>
      <p:ext uri="{BB962C8B-B14F-4D97-AF65-F5344CB8AC3E}">
        <p14:creationId xmlns:p14="http://schemas.microsoft.com/office/powerpoint/2010/main" val="71498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dirty="0" smtClean="0">
                <a:ea typeface="ＭＳ Ｐゴシック" panose="020B0600070205080204" pitchFamily="34" charset="-128"/>
              </a:rPr>
              <a:t>Transmission:</a:t>
            </a:r>
          </a:p>
          <a:p>
            <a:pPr marL="171450" indent="-171450" eaLnBrk="1" hangingPunct="1">
              <a:buFont typeface="Arial" panose="020B0604020202020204" pitchFamily="34" charset="0"/>
              <a:buChar char="•"/>
            </a:pPr>
            <a:r>
              <a:rPr lang="en-CA" dirty="0" smtClean="0">
                <a:ea typeface="ＭＳ Ｐゴシック" panose="020B0600070205080204" pitchFamily="34" charset="-128"/>
              </a:rPr>
              <a:t>People become infected after eating food or drinking water that has been contaminated by the feces of infected persons. </a:t>
            </a:r>
          </a:p>
          <a:p>
            <a:pPr marL="171450" indent="-171450" eaLnBrk="1" hangingPunct="1">
              <a:buFont typeface="Arial" panose="020B0604020202020204" pitchFamily="34" charset="0"/>
              <a:buChar char="•"/>
            </a:pPr>
            <a:r>
              <a:rPr lang="en-CA" dirty="0" smtClean="0">
                <a:ea typeface="ＭＳ Ｐゴシック" panose="020B0600070205080204" pitchFamily="34" charset="-128"/>
              </a:rPr>
              <a:t>Raw or undercooked seafood may be a source of infection in areas where cholera is prevalent and sanitation is poor. </a:t>
            </a:r>
          </a:p>
          <a:p>
            <a:pPr marL="171450" indent="-171450" eaLnBrk="1" hangingPunct="1">
              <a:buFont typeface="Arial" panose="020B0604020202020204" pitchFamily="34" charset="0"/>
              <a:buChar char="•"/>
            </a:pPr>
            <a:r>
              <a:rPr lang="en-CA" dirty="0" smtClean="0">
                <a:ea typeface="ＭＳ Ｐゴシック" panose="020B0600070205080204" pitchFamily="34" charset="-128"/>
              </a:rPr>
              <a:t>Vegetables and fruit that have been washed with water contaminated by feces may also transmit the infection if </a:t>
            </a:r>
            <a:r>
              <a:rPr lang="en-CA" i="1" dirty="0" smtClean="0">
                <a:ea typeface="ＭＳ Ｐゴシック" panose="020B0600070205080204" pitchFamily="34" charset="-128"/>
              </a:rPr>
              <a:t>V. </a:t>
            </a:r>
            <a:r>
              <a:rPr lang="en-CA" i="1" dirty="0" err="1" smtClean="0">
                <a:ea typeface="ＭＳ Ｐゴシック" panose="020B0600070205080204" pitchFamily="34" charset="-128"/>
              </a:rPr>
              <a:t>cholerae</a:t>
            </a:r>
            <a:r>
              <a:rPr lang="en-CA" i="1" dirty="0" smtClean="0">
                <a:ea typeface="ＭＳ Ｐゴシック" panose="020B0600070205080204" pitchFamily="34" charset="-128"/>
              </a:rPr>
              <a:t> </a:t>
            </a:r>
            <a:r>
              <a:rPr lang="en-CA" dirty="0" smtClean="0">
                <a:ea typeface="ＭＳ Ｐゴシック" panose="020B0600070205080204" pitchFamily="34" charset="-128"/>
              </a:rPr>
              <a:t>is present.</a:t>
            </a:r>
          </a:p>
          <a:p>
            <a:pPr eaLnBrk="1" hangingPunct="1"/>
            <a:endParaRPr lang="en-US" dirty="0" smtClean="0">
              <a:ea typeface="ＭＳ Ｐゴシック" panose="020B0600070205080204" pitchFamily="34" charset="-128"/>
            </a:endParaRPr>
          </a:p>
          <a:p>
            <a:pPr eaLnBrk="1" hangingPunct="1"/>
            <a:r>
              <a:rPr lang="en-US" dirty="0" smtClean="0">
                <a:ea typeface="ＭＳ Ｐゴシック" panose="020B0600070205080204" pitchFamily="34" charset="-128"/>
              </a:rPr>
              <a:t>Prevention:</a:t>
            </a:r>
          </a:p>
          <a:p>
            <a:pPr marL="171450" indent="-171450" eaLnBrk="1" hangingPunct="1">
              <a:buFont typeface="Arial" panose="020B0604020202020204" pitchFamily="34" charset="0"/>
              <a:buChar char="•"/>
            </a:pPr>
            <a:r>
              <a:rPr lang="en-US" dirty="0" smtClean="0">
                <a:ea typeface="ＭＳ Ｐゴシック" panose="020B0600070205080204" pitchFamily="34" charset="-128"/>
              </a:rPr>
              <a:t>Safe drinking water</a:t>
            </a:r>
          </a:p>
          <a:p>
            <a:pPr marL="171450" indent="-171450" eaLnBrk="1" hangingPunct="1">
              <a:buFont typeface="Arial" panose="020B0604020202020204" pitchFamily="34" charset="0"/>
              <a:buChar char="•"/>
            </a:pPr>
            <a:r>
              <a:rPr lang="en-US" dirty="0" smtClean="0">
                <a:ea typeface="ＭＳ Ｐゴシック" panose="020B0600070205080204" pitchFamily="34" charset="-128"/>
              </a:rPr>
              <a:t>Proper personal hygiene</a:t>
            </a:r>
          </a:p>
          <a:p>
            <a:pPr marL="171450" indent="-171450" eaLnBrk="1" hangingPunct="1">
              <a:buFont typeface="Arial" panose="020B0604020202020204" pitchFamily="34" charset="0"/>
              <a:buChar char="•"/>
            </a:pPr>
            <a:r>
              <a:rPr lang="en-US" dirty="0" smtClean="0">
                <a:ea typeface="ＭＳ Ｐゴシック" panose="020B0600070205080204" pitchFamily="34" charset="-128"/>
              </a:rPr>
              <a:t>Proper food hygiene</a:t>
            </a:r>
          </a:p>
          <a:p>
            <a:pPr marL="171450" indent="-171450" eaLnBrk="1" hangingPunct="1">
              <a:buFont typeface="Arial" panose="020B0604020202020204" pitchFamily="34" charset="0"/>
              <a:buChar char="•"/>
            </a:pPr>
            <a:r>
              <a:rPr lang="en-US" dirty="0" smtClean="0">
                <a:ea typeface="ＭＳ Ｐゴシック" panose="020B0600070205080204" pitchFamily="34" charset="-128"/>
              </a:rPr>
              <a:t>Hygienic disposal of human excreta</a:t>
            </a:r>
          </a:p>
          <a:p>
            <a:pPr marL="171450" indent="-171450" eaLnBrk="1" hangingPunct="1">
              <a:buFont typeface="Arial" panose="020B0604020202020204" pitchFamily="34" charset="0"/>
              <a:buChar char="•"/>
            </a:pPr>
            <a:r>
              <a:rPr lang="en-US" dirty="0" smtClean="0">
                <a:ea typeface="ＭＳ Ｐゴシック" panose="020B0600070205080204" pitchFamily="34" charset="-128"/>
              </a:rPr>
              <a:t>Treatment of cholera consists mainly in replacement of lost fluids and salts. The use of oral rehydration salts (ORS) is the quickest and most efficient way of doing this. Most people recover in 3 to 6 days. If the infected person becomes severely dehydrated, intravenous fluids can be given. </a:t>
            </a:r>
          </a:p>
          <a:p>
            <a:pPr marL="171450" indent="-171450" eaLnBrk="1" hangingPunct="1">
              <a:buFont typeface="Arial" panose="020B0604020202020204" pitchFamily="34" charset="0"/>
              <a:buChar char="•"/>
            </a:pPr>
            <a:endParaRPr lang="en-US" dirty="0" smtClean="0">
              <a:ea typeface="ＭＳ Ｐゴシック" panose="020B0600070205080204"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87BB7B-D2DD-4969-BD53-E56CD97D1371}" type="slidenum">
              <a:rPr lang="en-US"/>
              <a:pPr eaLnBrk="1" hangingPunct="1"/>
              <a:t>19</a:t>
            </a:fld>
            <a:endParaRPr lang="en-US"/>
          </a:p>
        </p:txBody>
      </p:sp>
    </p:spTree>
    <p:extLst>
      <p:ext uri="{BB962C8B-B14F-4D97-AF65-F5344CB8AC3E}">
        <p14:creationId xmlns:p14="http://schemas.microsoft.com/office/powerpoint/2010/main" val="379940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marL="0" indent="0" eaLnBrk="1" hangingPunct="1">
              <a:lnSpc>
                <a:spcPct val="80000"/>
              </a:lnSpc>
              <a:buFont typeface="Arial" panose="020B0604020202020204" pitchFamily="34" charset="0"/>
              <a:buNone/>
            </a:pPr>
            <a:r>
              <a:rPr lang="en-CA" sz="1000" b="0" dirty="0" smtClean="0">
                <a:ea typeface="ＭＳ Ｐゴシック" panose="020B0600070205080204" pitchFamily="34" charset="-128"/>
              </a:rPr>
              <a:t>Scope of Problem:</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Also commonly known as Bilharzia.</a:t>
            </a:r>
          </a:p>
          <a:p>
            <a:pPr marL="171450" indent="-171450" eaLnBrk="1" hangingPunct="1">
              <a:lnSpc>
                <a:spcPct val="80000"/>
              </a:lnSpc>
              <a:buFont typeface="Arial" panose="020B0604020202020204" pitchFamily="34" charset="0"/>
              <a:buChar char="•"/>
            </a:pPr>
            <a:r>
              <a:rPr lang="en-CA" sz="1000" b="0" dirty="0" err="1" smtClean="0">
                <a:ea typeface="ＭＳ Ｐゴシック" panose="020B0600070205080204" pitchFamily="34" charset="-128"/>
              </a:rPr>
              <a:t>Schistosomiasis</a:t>
            </a:r>
            <a:r>
              <a:rPr lang="en-CA" sz="1000" b="0" dirty="0" smtClean="0">
                <a:ea typeface="ＭＳ Ｐゴシック" panose="020B0600070205080204" pitchFamily="34" charset="-128"/>
              </a:rPr>
              <a:t> is considered the second most important parasitic infection after malaria in terms of public health and economic impact. </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Endemic in 76 countries, most of which are in Africa. </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Other regions affected are: the Americas (Brazil, Suriname and Venezuela, as well as several Caribbean islands); the Eastern Mediterranean (Islamic Republic of Iran, Iraq, Saudi Arabia, Syrian Arab Republic and Yemen; and eastern Asia (Cambodia, China, Indonesia, Japan, Lao People's Democratic Republic and the Philippines.</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At least 600 million people are at risk of infection and 200 million are infected with </a:t>
            </a:r>
            <a:r>
              <a:rPr lang="en-CA" sz="1000" b="0" dirty="0" err="1" smtClean="0">
                <a:ea typeface="ＭＳ Ｐゴシック" panose="020B0600070205080204" pitchFamily="34" charset="-128"/>
              </a:rPr>
              <a:t>schistosomiasis</a:t>
            </a:r>
            <a:r>
              <a:rPr lang="en-CA" sz="1000" b="0" dirty="0" smtClean="0">
                <a:ea typeface="ＭＳ Ｐゴシック" panose="020B0600070205080204" pitchFamily="34" charset="-128"/>
              </a:rPr>
              <a:t>. </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Of these 20 million have severe disease and 120 million have symptoms. </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An estimated 80% of transmission takes place in sub-Saharan Africa.</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Picture shows distended belly due to enlargement of spleen.</a:t>
            </a:r>
          </a:p>
          <a:p>
            <a:pPr marL="171450" indent="-171450" eaLnBrk="1" hangingPunct="1">
              <a:lnSpc>
                <a:spcPct val="80000"/>
              </a:lnSpc>
              <a:buFont typeface="Arial" panose="020B0604020202020204" pitchFamily="34" charset="0"/>
              <a:buChar char="•"/>
            </a:pPr>
            <a:endParaRPr lang="en-CA" sz="1000" b="0" dirty="0" smtClean="0">
              <a:ea typeface="ＭＳ Ｐゴシック" panose="020B0600070205080204" pitchFamily="34" charset="-128"/>
            </a:endParaRPr>
          </a:p>
          <a:p>
            <a:pPr marL="0" indent="0" eaLnBrk="1" hangingPunct="1">
              <a:lnSpc>
                <a:spcPct val="80000"/>
              </a:lnSpc>
              <a:buFont typeface="Arial" panose="020B0604020202020204" pitchFamily="34" charset="0"/>
              <a:buNone/>
            </a:pPr>
            <a:r>
              <a:rPr lang="en-CA" sz="1000" b="0" dirty="0" smtClean="0">
                <a:ea typeface="ＭＳ Ｐゴシック" panose="020B0600070205080204" pitchFamily="34" charset="-128"/>
              </a:rPr>
              <a:t>Symptoms:</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Long term infection with flat worms living in the veins of the host.  </a:t>
            </a:r>
          </a:p>
          <a:p>
            <a:pPr marL="171450" indent="-171450" eaLnBrk="1" hangingPunct="1">
              <a:lnSpc>
                <a:spcPct val="80000"/>
              </a:lnSpc>
              <a:buFont typeface="Arial" panose="020B0604020202020204" pitchFamily="34" charset="0"/>
              <a:buChar char="•"/>
            </a:pPr>
            <a:r>
              <a:rPr lang="en-CA" sz="1000" b="0" dirty="0" smtClean="0">
                <a:ea typeface="ＭＳ Ｐゴシック" panose="020B0600070205080204" pitchFamily="34" charset="-128"/>
              </a:rPr>
              <a:t>Worms lay eggs which cause damage to various organs. Different strains affect different parts of the body including the liver, the digestive tract, and the urinary tract.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The signs following infection are rashes or itchy skin.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Two months after infection, fever, chills, cough and muscle aches may occur, as the parasites mature.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Untreated infections can result in blood in urine and stools, and enlarged liver and spleen.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In children there is a negative impact in terms of growth, nutritional status and cognitive development.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Chronic infection leads to diseases of the liver, kidneys and bladder. </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Occasionally, the nervous system is affected causing seizures, paralysis or spinal cord inflammation.</a:t>
            </a:r>
          </a:p>
          <a:p>
            <a:pPr marL="171450" indent="-171450" eaLnBrk="1" hangingPunct="1">
              <a:lnSpc>
                <a:spcPct val="80000"/>
              </a:lnSpc>
              <a:buFont typeface="Arial" panose="020B0604020202020204" pitchFamily="34" charset="0"/>
              <a:buChar char="•"/>
            </a:pPr>
            <a:endParaRPr lang="en-US" sz="1000" b="0" dirty="0" smtClean="0">
              <a:ea typeface="ＭＳ Ｐゴシック" panose="020B0600070205080204" pitchFamily="34" charset="-128"/>
            </a:endParaRPr>
          </a:p>
          <a:p>
            <a:pPr marL="0" indent="0" eaLnBrk="1" hangingPunct="1">
              <a:lnSpc>
                <a:spcPct val="80000"/>
              </a:lnSpc>
              <a:buFont typeface="Arial" panose="020B0604020202020204" pitchFamily="34" charset="0"/>
              <a:buNone/>
            </a:pPr>
            <a:r>
              <a:rPr lang="en-US" sz="1000" b="0" dirty="0" smtClean="0">
                <a:ea typeface="ＭＳ Ｐゴシック" panose="020B0600070205080204" pitchFamily="34" charset="-128"/>
              </a:rPr>
              <a:t>Pathogens:</a:t>
            </a:r>
          </a:p>
          <a:p>
            <a:pPr marL="171450" indent="-171450" eaLnBrk="1" hangingPunct="1">
              <a:lnSpc>
                <a:spcPct val="80000"/>
              </a:lnSpc>
              <a:buFont typeface="Arial" panose="020B0604020202020204" pitchFamily="34" charset="0"/>
              <a:buChar char="•"/>
            </a:pPr>
            <a:r>
              <a:rPr lang="en-US" sz="1000" b="0" dirty="0" smtClean="0">
                <a:ea typeface="ＭＳ Ｐゴシック" panose="020B0600070205080204" pitchFamily="34" charset="-128"/>
              </a:rPr>
              <a:t>Schistosomiasis infection in humans</a:t>
            </a:r>
            <a:r>
              <a:rPr lang="en-US" sz="1000" b="0" baseline="0" dirty="0" smtClean="0">
                <a:ea typeface="ＭＳ Ｐゴシック" panose="020B0600070205080204" pitchFamily="34" charset="-128"/>
              </a:rPr>
              <a:t> </a:t>
            </a:r>
            <a:r>
              <a:rPr lang="en-US" sz="1000" b="0" dirty="0" smtClean="0">
                <a:ea typeface="ＭＳ Ｐゴシック" panose="020B0600070205080204" pitchFamily="34" charset="-128"/>
              </a:rPr>
              <a:t>is caused by three main species of flatworm, namely </a:t>
            </a:r>
            <a:r>
              <a:rPr lang="en-US" sz="1000" b="0" i="1" dirty="0" err="1" smtClean="0">
                <a:ea typeface="ＭＳ Ｐゴシック" panose="020B0600070205080204" pitchFamily="34" charset="-128"/>
              </a:rPr>
              <a:t>Schistosoma</a:t>
            </a:r>
            <a:r>
              <a:rPr lang="en-US" sz="1000" b="0" i="1" dirty="0" smtClean="0">
                <a:ea typeface="ＭＳ Ｐゴシック" panose="020B0600070205080204" pitchFamily="34" charset="-128"/>
              </a:rPr>
              <a:t> </a:t>
            </a:r>
            <a:r>
              <a:rPr lang="en-US" sz="1000" b="0" i="1" dirty="0" err="1" smtClean="0">
                <a:ea typeface="ＭＳ Ｐゴシック" panose="020B0600070205080204" pitchFamily="34" charset="-128"/>
              </a:rPr>
              <a:t>haematobium</a:t>
            </a:r>
            <a:r>
              <a:rPr lang="en-US" sz="1000" b="0" dirty="0" smtClean="0">
                <a:ea typeface="ＭＳ Ｐゴシック" panose="020B0600070205080204" pitchFamily="34" charset="-128"/>
              </a:rPr>
              <a:t>, </a:t>
            </a:r>
            <a:r>
              <a:rPr lang="en-US" sz="1000" b="0" i="1" dirty="0" smtClean="0">
                <a:ea typeface="ＭＳ Ｐゴシック" panose="020B0600070205080204" pitchFamily="34" charset="-128"/>
              </a:rPr>
              <a:t>S. </a:t>
            </a:r>
            <a:r>
              <a:rPr lang="en-US" sz="1000" b="0" i="1" dirty="0" err="1" smtClean="0">
                <a:ea typeface="ＭＳ Ｐゴシック" panose="020B0600070205080204" pitchFamily="34" charset="-128"/>
              </a:rPr>
              <a:t>japonicum</a:t>
            </a:r>
            <a:r>
              <a:rPr lang="en-US" sz="1000" b="0" dirty="0" smtClean="0">
                <a:ea typeface="ＭＳ Ｐゴシック" panose="020B0600070205080204" pitchFamily="34" charset="-128"/>
              </a:rPr>
              <a:t>, and </a:t>
            </a:r>
            <a:r>
              <a:rPr lang="en-US" sz="1000" b="0" i="1" dirty="0" smtClean="0">
                <a:ea typeface="ＭＳ Ｐゴシック" panose="020B0600070205080204" pitchFamily="34" charset="-128"/>
              </a:rPr>
              <a:t>S. </a:t>
            </a:r>
            <a:r>
              <a:rPr lang="en-US" sz="1000" b="0" i="1" dirty="0" err="1" smtClean="0">
                <a:ea typeface="ＭＳ Ｐゴシック" panose="020B0600070205080204" pitchFamily="34" charset="-128"/>
              </a:rPr>
              <a:t>mansoni</a:t>
            </a:r>
            <a:r>
              <a:rPr lang="en-US" sz="1000" b="0" dirty="0" smtClean="0">
                <a:ea typeface="ＭＳ Ｐゴシック" panose="020B0600070205080204" pitchFamily="34" charset="-128"/>
              </a:rPr>
              <a:t>.</a:t>
            </a:r>
          </a:p>
          <a:p>
            <a:pPr marL="171450" indent="-171450" eaLnBrk="1" hangingPunct="1">
              <a:lnSpc>
                <a:spcPct val="80000"/>
              </a:lnSpc>
              <a:buFont typeface="Arial" panose="020B0604020202020204" pitchFamily="34" charset="0"/>
              <a:buChar char="•"/>
            </a:pPr>
            <a:endParaRPr lang="en-US" sz="1000" b="0" dirty="0" smtClean="0">
              <a:ea typeface="ＭＳ Ｐゴシック" panose="020B0600070205080204" pitchFamily="34" charset="-128"/>
            </a:endParaRPr>
          </a:p>
          <a:p>
            <a:pPr marL="0" indent="0" eaLnBrk="1" hangingPunct="1">
              <a:lnSpc>
                <a:spcPct val="80000"/>
              </a:lnSpc>
              <a:buFont typeface="Arial" panose="020B0604020202020204" pitchFamily="34" charset="0"/>
              <a:buNone/>
            </a:pPr>
            <a:endParaRPr lang="en-US" sz="1000" b="0" dirty="0" smtClean="0">
              <a:ea typeface="ＭＳ Ｐゴシック" panose="020B0600070205080204"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17091E-8771-4FE2-ABDE-97FF40E828D4}" type="slidenum">
              <a:rPr lang="en-US"/>
              <a:pPr eaLnBrk="1" hangingPunct="1"/>
              <a:t>20</a:t>
            </a:fld>
            <a:endParaRPr lang="en-US"/>
          </a:p>
        </p:txBody>
      </p:sp>
    </p:spTree>
    <p:extLst>
      <p:ext uri="{BB962C8B-B14F-4D97-AF65-F5344CB8AC3E}">
        <p14:creationId xmlns:p14="http://schemas.microsoft.com/office/powerpoint/2010/main" val="3312281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lnSpc>
                <a:spcPct val="80000"/>
              </a:lnSpc>
            </a:pPr>
            <a:r>
              <a:rPr lang="en-US" sz="900" b="0" dirty="0" smtClean="0">
                <a:ea typeface="ＭＳ Ｐゴシック" panose="020B0600070205080204" pitchFamily="34" charset="-128"/>
              </a:rPr>
              <a:t>Transmission:</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Infection occurs when free-swimming larvae penetrate human skin.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The larvae develop in fresh-water snails.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Humans are infected when they enter larvae-infested water for domestic, occupational and recreational purposes.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After skin penetration, the larvae transform and are carried by the blood to the veins draining the intestines or the bladder where they mature, mate and produce eggs.</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Eggs cause damage to various tissues, particularly the bladder and liver.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The reaction to the eggs in tissues causes inflammation and disease.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When infected humans excrete parasite eggs with feces or urine into water, the eggs hatch releasing larvae that in turn infect aquatic snails.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In the snail the parasite transforms and divides into second-generation larvae which are released into fresh water ready to infect humans.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Those who work in irrigation or fishing are at increased risk for </a:t>
            </a:r>
            <a:r>
              <a:rPr lang="en-US" sz="900" b="0" dirty="0" err="1" smtClean="0">
                <a:ea typeface="ＭＳ Ｐゴシック" panose="020B0600070205080204" pitchFamily="34" charset="-128"/>
              </a:rPr>
              <a:t>schistosomiasis</a:t>
            </a:r>
            <a:r>
              <a:rPr lang="en-US" sz="900" b="0" dirty="0" smtClean="0">
                <a:ea typeface="ＭＳ Ｐゴシック" panose="020B0600070205080204" pitchFamily="34" charset="-128"/>
              </a:rPr>
              <a:t>.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With the increase in wilderness or “off-track” tourism, more tourists are becoming infected.</a:t>
            </a:r>
          </a:p>
          <a:p>
            <a:pPr marL="171450" indent="-171450" eaLnBrk="1" hangingPunct="1">
              <a:lnSpc>
                <a:spcPct val="80000"/>
              </a:lnSpc>
              <a:buFont typeface="Arial" panose="020B0604020202020204" pitchFamily="34" charset="0"/>
              <a:buChar char="•"/>
            </a:pPr>
            <a:r>
              <a:rPr lang="en-CA" sz="900" b="0" dirty="0" smtClean="0">
                <a:ea typeface="ＭＳ Ｐゴシック" panose="020B0600070205080204" pitchFamily="34" charset="-128"/>
              </a:rPr>
              <a:t>In Asia, cattle and water buffalo can be important reservoir hosts. </a:t>
            </a:r>
          </a:p>
          <a:p>
            <a:pPr marL="171450" indent="-171450" eaLnBrk="1" hangingPunct="1">
              <a:lnSpc>
                <a:spcPct val="80000"/>
              </a:lnSpc>
              <a:buFont typeface="Arial" panose="020B0604020202020204" pitchFamily="34" charset="0"/>
              <a:buChar char="•"/>
            </a:pPr>
            <a:r>
              <a:rPr lang="en-CA" sz="900" b="0" dirty="0" smtClean="0">
                <a:ea typeface="ＭＳ Ｐゴシック" panose="020B0600070205080204" pitchFamily="34" charset="-128"/>
              </a:rPr>
              <a:t>Water resource schemes for power generation and irrigation have resulted in a tremendous increase in the transmission and outbreaks of </a:t>
            </a:r>
            <a:r>
              <a:rPr lang="en-CA" sz="900" b="0" dirty="0" err="1" smtClean="0">
                <a:ea typeface="ＭＳ Ｐゴシック" panose="020B0600070205080204" pitchFamily="34" charset="-128"/>
              </a:rPr>
              <a:t>schistosomiasis</a:t>
            </a:r>
            <a:r>
              <a:rPr lang="en-CA" sz="900" b="0" dirty="0" smtClean="0">
                <a:ea typeface="ＭＳ Ｐゴシック" panose="020B0600070205080204" pitchFamily="34" charset="-128"/>
              </a:rPr>
              <a:t> in several African countries. </a:t>
            </a:r>
          </a:p>
          <a:p>
            <a:pPr marL="171450" indent="-171450" eaLnBrk="1" hangingPunct="1">
              <a:lnSpc>
                <a:spcPct val="80000"/>
              </a:lnSpc>
              <a:buFont typeface="Arial" panose="020B0604020202020204" pitchFamily="34" charset="0"/>
              <a:buChar char="•"/>
            </a:pPr>
            <a:r>
              <a:rPr lang="en-CA" sz="900" b="0" dirty="0" smtClean="0">
                <a:ea typeface="ＭＳ Ｐゴシック" panose="020B0600070205080204" pitchFamily="34" charset="-128"/>
              </a:rPr>
              <a:t>In northern Senegal, an area without intestinal </a:t>
            </a:r>
            <a:r>
              <a:rPr lang="en-CA" sz="900" b="0" dirty="0" err="1" smtClean="0">
                <a:ea typeface="ＭＳ Ｐゴシック" panose="020B0600070205080204" pitchFamily="34" charset="-128"/>
              </a:rPr>
              <a:t>schistosomiasis</a:t>
            </a:r>
            <a:r>
              <a:rPr lang="en-CA" sz="900" b="0" dirty="0" smtClean="0">
                <a:ea typeface="ＭＳ Ｐゴシック" panose="020B0600070205080204" pitchFamily="34" charset="-128"/>
              </a:rPr>
              <a:t> before the building of the </a:t>
            </a:r>
            <a:r>
              <a:rPr lang="en-CA" sz="900" b="0" dirty="0" err="1" smtClean="0">
                <a:ea typeface="ＭＳ Ｐゴシック" panose="020B0600070205080204" pitchFamily="34" charset="-128"/>
              </a:rPr>
              <a:t>Diama</a:t>
            </a:r>
            <a:r>
              <a:rPr lang="en-CA" sz="900" b="0" dirty="0" smtClean="0">
                <a:ea typeface="ＭＳ Ｐゴシック" panose="020B0600070205080204" pitchFamily="34" charset="-128"/>
              </a:rPr>
              <a:t> dam in 1986, virtually the whole population had become infected by 1994.</a:t>
            </a:r>
            <a:endParaRPr lang="en-US" sz="9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US" sz="900" b="0" dirty="0" smtClean="0">
              <a:ea typeface="ＭＳ Ｐゴシック" panose="020B0600070205080204" pitchFamily="34" charset="-128"/>
            </a:endParaRPr>
          </a:p>
          <a:p>
            <a:pPr marL="0" indent="0" eaLnBrk="1" hangingPunct="1">
              <a:lnSpc>
                <a:spcPct val="80000"/>
              </a:lnSpc>
              <a:buFont typeface="Arial" panose="020B0604020202020204" pitchFamily="34" charset="0"/>
              <a:buNone/>
            </a:pPr>
            <a:r>
              <a:rPr lang="en-US" sz="900" b="0" dirty="0" smtClean="0">
                <a:ea typeface="ＭＳ Ｐゴシック" panose="020B0600070205080204" pitchFamily="34" charset="-128"/>
              </a:rPr>
              <a:t>Prevention:</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Improved sanitation and potable water minimizes contamination of and reduces contact with fresh water, thus limiting transmission.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Environmental modification preventing snail vectors and limiting human water contact offers long-term control of </a:t>
            </a:r>
            <a:r>
              <a:rPr lang="en-US" sz="900" b="0" dirty="0" err="1" smtClean="0">
                <a:ea typeface="ＭＳ Ｐゴシック" panose="020B0600070205080204" pitchFamily="34" charset="-128"/>
              </a:rPr>
              <a:t>schistosomiasis</a:t>
            </a:r>
            <a:r>
              <a:rPr lang="en-US" sz="900" b="0" dirty="0" smtClean="0">
                <a:ea typeface="ＭＳ Ｐゴシック" panose="020B0600070205080204" pitchFamily="34" charset="-128"/>
              </a:rPr>
              <a:t>.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Health education is a fundamental component that ensures community participation in control interventions.</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In areas of high prevalence and intensity of infection, chemotherapy with </a:t>
            </a:r>
            <a:r>
              <a:rPr lang="en-US" sz="900" b="0" dirty="0" err="1" smtClean="0">
                <a:ea typeface="ＭＳ Ｐゴシック" panose="020B0600070205080204" pitchFamily="34" charset="-128"/>
              </a:rPr>
              <a:t>praziquantel</a:t>
            </a:r>
            <a:r>
              <a:rPr lang="en-US" sz="900" b="0" dirty="0" smtClean="0">
                <a:ea typeface="ＭＳ Ｐゴシック" panose="020B0600070205080204" pitchFamily="34" charset="-128"/>
              </a:rPr>
              <a:t>, targeted at school-age children and high-risk groups, offers the most efficient way to achieve the recommended strategy for morbidity control. </a:t>
            </a:r>
          </a:p>
          <a:p>
            <a:pPr marL="171450" indent="-171450" eaLnBrk="1" hangingPunct="1">
              <a:lnSpc>
                <a:spcPct val="80000"/>
              </a:lnSpc>
              <a:buFont typeface="Arial" panose="020B0604020202020204" pitchFamily="34" charset="0"/>
              <a:buChar char="•"/>
            </a:pPr>
            <a:r>
              <a:rPr lang="en-US" sz="900" b="0" dirty="0" smtClean="0">
                <a:ea typeface="ＭＳ Ｐゴシック" panose="020B0600070205080204" pitchFamily="34" charset="-128"/>
              </a:rPr>
              <a:t>Proper health impact assessment of new irrigation schemes and other water resources projects will provide a solid basis for the incorporation of health safeguards at design and construction plans.</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4A4A4C-48BE-4B87-8CEB-61F07C171F7B}" type="slidenum">
              <a:rPr lang="en-US"/>
              <a:pPr eaLnBrk="1" hangingPunct="1"/>
              <a:t>21</a:t>
            </a:fld>
            <a:endParaRPr lang="en-US"/>
          </a:p>
        </p:txBody>
      </p:sp>
    </p:spTree>
    <p:extLst>
      <p:ext uri="{BB962C8B-B14F-4D97-AF65-F5344CB8AC3E}">
        <p14:creationId xmlns:p14="http://schemas.microsoft.com/office/powerpoint/2010/main" val="57003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5460D6-56D5-40CE-8821-10AB92705C3A}" type="slidenum">
              <a:rPr lang="en-US"/>
              <a:pPr eaLnBrk="1" hangingPunct="1"/>
              <a:t>4</a:t>
            </a:fld>
            <a:endParaRPr lang="en-US"/>
          </a:p>
        </p:txBody>
      </p:sp>
    </p:spTree>
    <p:extLst>
      <p:ext uri="{BB962C8B-B14F-4D97-AF65-F5344CB8AC3E}">
        <p14:creationId xmlns:p14="http://schemas.microsoft.com/office/powerpoint/2010/main" val="300279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dirty="0" smtClean="0"/>
              <a:t>Scope</a:t>
            </a:r>
            <a:r>
              <a:rPr lang="en-CA" baseline="0" dirty="0" smtClean="0"/>
              <a:t> of Problem:</a:t>
            </a:r>
          </a:p>
          <a:p>
            <a:pPr marL="171450" indent="-171450">
              <a:buFont typeface="Arial" panose="020B0604020202020204" pitchFamily="34" charset="0"/>
              <a:buChar char="•"/>
            </a:pPr>
            <a:r>
              <a:rPr lang="en-CA" dirty="0" smtClean="0"/>
              <a:t>Trachoma affects about 21.4 million people of whom about 2.2 million are visually impaired and 1.2 </a:t>
            </a:r>
            <a:r>
              <a:rPr lang="en-CA" dirty="0" err="1" smtClean="0"/>
              <a:t>milion</a:t>
            </a:r>
            <a:r>
              <a:rPr lang="en-CA" dirty="0" smtClean="0"/>
              <a:t> are blind. </a:t>
            </a:r>
          </a:p>
          <a:p>
            <a:pPr marL="171450" indent="-171450">
              <a:buFont typeface="Arial" panose="020B0604020202020204" pitchFamily="34" charset="0"/>
              <a:buChar char="•"/>
            </a:pPr>
            <a:r>
              <a:rPr lang="en-CA" dirty="0" smtClean="0"/>
              <a:t>It was once endemic in most countries. It is responsible, at present, for more than 3% of the world’s blindness but the number keeps changing due to the effect of socioeconomic development and current control programmes for this disease. </a:t>
            </a:r>
          </a:p>
          <a:p>
            <a:pPr marL="171450" indent="-171450">
              <a:buFont typeface="Arial" panose="020B0604020202020204" pitchFamily="34" charset="0"/>
              <a:buChar char="•"/>
            </a:pPr>
            <a:r>
              <a:rPr lang="en-CA" dirty="0" smtClean="0"/>
              <a:t>Trachoma continues to be </a:t>
            </a:r>
            <a:r>
              <a:rPr lang="en-CA" dirty="0" err="1" smtClean="0"/>
              <a:t>hyperendemic</a:t>
            </a:r>
            <a:r>
              <a:rPr lang="en-CA" dirty="0" smtClean="0"/>
              <a:t> in many of the poorest and most remote poor rural areas of Africa, Asia, Central and South America, Australia and the Middle East. </a:t>
            </a:r>
          </a:p>
          <a:p>
            <a:pPr marL="171450" indent="-171450">
              <a:buFont typeface="Arial" panose="020B0604020202020204" pitchFamily="34" charset="0"/>
              <a:buChar char="•"/>
            </a:pPr>
            <a:r>
              <a:rPr lang="en-CA" dirty="0" smtClean="0"/>
              <a:t>Most common in pre-school children with prevalence rates as high as 60-90%. Adult women are at much greater risk of developing the blinding complication of trachoma than are adult men. This increased risk has been explained by the fact that women generally spend a greater time in close contact with small children, who are the main reservoir of infection.</a:t>
            </a:r>
          </a:p>
          <a:p>
            <a:pPr marL="171450" indent="-171450">
              <a:buFont typeface="Arial" panose="020B0604020202020204" pitchFamily="34" charset="0"/>
              <a:buChar char="•"/>
            </a:pPr>
            <a:r>
              <a:rPr lang="en-CA" dirty="0" smtClean="0"/>
              <a:t>The World</a:t>
            </a:r>
            <a:r>
              <a:rPr lang="en-CA" baseline="0" dirty="0" smtClean="0"/>
              <a:t> </a:t>
            </a:r>
            <a:r>
              <a:rPr lang="en-CA" dirty="0" smtClean="0"/>
              <a:t>Health Organization has set a global goal to eliminate blinding trachoma by the year 2020.</a:t>
            </a:r>
            <a:r>
              <a:rPr lang="en-CA" baseline="0" dirty="0" smtClean="0"/>
              <a:t> The estimated number of people affected by trachoma has fallen from 360 million people in 1985 to approximately 80 million people today.</a:t>
            </a:r>
            <a:endParaRPr lang="en-CA" dirty="0" smtClean="0"/>
          </a:p>
          <a:p>
            <a:endParaRPr lang="en-CA" dirty="0" smtClean="0"/>
          </a:p>
          <a:p>
            <a:r>
              <a:rPr lang="en-CA" dirty="0" smtClean="0"/>
              <a:t>Symptoms:</a:t>
            </a:r>
          </a:p>
          <a:p>
            <a:pPr marL="171450" indent="-171450">
              <a:buFont typeface="Arial" panose="020B0604020202020204" pitchFamily="34" charset="0"/>
              <a:buChar char="•"/>
            </a:pPr>
            <a:r>
              <a:rPr lang="en-CA" dirty="0" smtClean="0"/>
              <a:t>Infection often begins during infancy or childhood and can become chronic. If left untreated, the infection eventually causes the eyelid to turn inwards, which in turn causes the eyelashes to rub on the eyeball, resulting in intense pain and scarring of the front of the eye. This ultimately leads to irreversible blindness, typically between 30 and 40 years of age.</a:t>
            </a:r>
            <a:endParaRPr lang="en-CA" dirty="0"/>
          </a:p>
        </p:txBody>
      </p:sp>
      <p:sp>
        <p:nvSpPr>
          <p:cNvPr id="4" name="Slide Number Placeholder 3"/>
          <p:cNvSpPr>
            <a:spLocks noGrp="1"/>
          </p:cNvSpPr>
          <p:nvPr>
            <p:ph type="sldNum" sz="quarter" idx="10"/>
          </p:nvPr>
        </p:nvSpPr>
        <p:spPr/>
        <p:txBody>
          <a:bodyPr/>
          <a:lstStyle/>
          <a:p>
            <a:fld id="{6EBAD9FE-E89E-4B19-91A9-9577A7424B8B}" type="slidenum">
              <a:rPr lang="en-US" smtClean="0"/>
              <a:pPr/>
              <a:t>22</a:t>
            </a:fld>
            <a:endParaRPr lang="en-US"/>
          </a:p>
        </p:txBody>
      </p:sp>
    </p:spTree>
    <p:extLst>
      <p:ext uri="{BB962C8B-B14F-4D97-AF65-F5344CB8AC3E}">
        <p14:creationId xmlns:p14="http://schemas.microsoft.com/office/powerpoint/2010/main" val="3458999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Transmission:</a:t>
            </a:r>
          </a:p>
          <a:p>
            <a:pPr marL="171450" indent="-171450">
              <a:buFont typeface="Arial" panose="020B0604020202020204" pitchFamily="34" charset="0"/>
              <a:buChar char="•"/>
            </a:pPr>
            <a:r>
              <a:rPr lang="en-CA" dirty="0" smtClean="0"/>
              <a:t>The infection is spread through contact with eye discharge from the infected person on towels, handkerchiefs, fingers, etc. and by flies. Infection spreads from person to person, and is frequently passed from child to child and from child to mother,</a:t>
            </a:r>
            <a:r>
              <a:rPr lang="en-CA" baseline="0" dirty="0" smtClean="0"/>
              <a:t> </a:t>
            </a:r>
            <a:r>
              <a:rPr lang="en-CA" dirty="0" smtClean="0"/>
              <a:t>especially where there are shortages of water, numerous flies, and crowded living conditions.</a:t>
            </a:r>
          </a:p>
          <a:p>
            <a:pPr marL="171450" indent="-171450">
              <a:buFont typeface="Arial" panose="020B0604020202020204" pitchFamily="34" charset="0"/>
              <a:buChar char="•"/>
            </a:pPr>
            <a:endParaRPr lang="en-CA" dirty="0" smtClean="0"/>
          </a:p>
          <a:p>
            <a:pPr marL="0" indent="0">
              <a:buFont typeface="Arial" panose="020B0604020202020204" pitchFamily="34" charset="0"/>
              <a:buNone/>
            </a:pPr>
            <a:r>
              <a:rPr lang="en-CA" dirty="0" smtClean="0"/>
              <a:t>Prevention:</a:t>
            </a:r>
          </a:p>
          <a:p>
            <a:pPr marL="171450" indent="-171450">
              <a:buFont typeface="Arial" panose="020B0604020202020204" pitchFamily="34" charset="0"/>
              <a:buChar char="•"/>
            </a:pPr>
            <a:r>
              <a:rPr lang="en-CA" dirty="0" smtClean="0"/>
              <a:t>Blinding trachoma is avoidable. The strategy to eliminate the disease is based on:</a:t>
            </a:r>
          </a:p>
          <a:p>
            <a:pPr marL="628650" lvl="1" indent="-171450">
              <a:buFont typeface="Arial" panose="020B0604020202020204" pitchFamily="34" charset="0"/>
              <a:buChar char="•"/>
            </a:pPr>
            <a:r>
              <a:rPr lang="en-CA" dirty="0" smtClean="0"/>
              <a:t>eyelid surgery</a:t>
            </a:r>
          </a:p>
          <a:p>
            <a:pPr marL="628650" lvl="1" indent="-171450">
              <a:buFont typeface="Arial" panose="020B0604020202020204" pitchFamily="34" charset="0"/>
              <a:buChar char="•"/>
            </a:pPr>
            <a:r>
              <a:rPr lang="en-CA" dirty="0" smtClean="0"/>
              <a:t>antibiotics to treat the infection</a:t>
            </a:r>
          </a:p>
          <a:p>
            <a:pPr marL="628650" lvl="1" indent="-171450">
              <a:buFont typeface="Arial" panose="020B0604020202020204" pitchFamily="34" charset="0"/>
              <a:buChar char="•"/>
            </a:pPr>
            <a:r>
              <a:rPr lang="en-CA" dirty="0" smtClean="0"/>
              <a:t>education about facial cleanliness and personal hygiene</a:t>
            </a:r>
          </a:p>
          <a:p>
            <a:pPr marL="628650" lvl="1" indent="-171450">
              <a:buFont typeface="Arial" panose="020B0604020202020204" pitchFamily="34" charset="0"/>
              <a:buChar char="•"/>
            </a:pPr>
            <a:r>
              <a:rPr lang="en-CA" dirty="0" smtClean="0"/>
              <a:t>environmental improvements</a:t>
            </a:r>
            <a:endParaRPr lang="en-CA" dirty="0"/>
          </a:p>
        </p:txBody>
      </p:sp>
      <p:sp>
        <p:nvSpPr>
          <p:cNvPr id="4" name="Slide Number Placeholder 3"/>
          <p:cNvSpPr>
            <a:spLocks noGrp="1"/>
          </p:cNvSpPr>
          <p:nvPr>
            <p:ph type="sldNum" sz="quarter" idx="10"/>
          </p:nvPr>
        </p:nvSpPr>
        <p:spPr/>
        <p:txBody>
          <a:bodyPr/>
          <a:lstStyle/>
          <a:p>
            <a:fld id="{6EBAD9FE-E89E-4B19-91A9-9577A7424B8B}" type="slidenum">
              <a:rPr lang="en-US" smtClean="0"/>
              <a:pPr/>
              <a:t>23</a:t>
            </a:fld>
            <a:endParaRPr lang="en-US"/>
          </a:p>
        </p:txBody>
      </p:sp>
    </p:spTree>
    <p:extLst>
      <p:ext uri="{BB962C8B-B14F-4D97-AF65-F5344CB8AC3E}">
        <p14:creationId xmlns:p14="http://schemas.microsoft.com/office/powerpoint/2010/main" val="3388108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Scope of Problem:</a:t>
            </a:r>
          </a:p>
          <a:p>
            <a:pPr marL="171450" indent="-171450">
              <a:buFont typeface="Arial" panose="020B0604020202020204" pitchFamily="34" charset="0"/>
              <a:buChar char="•"/>
            </a:pPr>
            <a:r>
              <a:rPr lang="en-CA" dirty="0" smtClean="0"/>
              <a:t>More than 1.5 billion people, or 24% of the world's population are infected with soil-transmitted </a:t>
            </a:r>
            <a:r>
              <a:rPr lang="en-CA" dirty="0" err="1" smtClean="0"/>
              <a:t>helminth</a:t>
            </a:r>
            <a:r>
              <a:rPr lang="en-CA" dirty="0" smtClean="0"/>
              <a:t> infections worldwide. Infections are widely distributed in tropical and subtropical areas, with the greatest numbers occurring in sub-Saharan Africa, the Americas, China and east Asia.</a:t>
            </a:r>
          </a:p>
          <a:p>
            <a:pPr marL="171450" indent="-171450">
              <a:buFont typeface="Arial" panose="020B0604020202020204" pitchFamily="34" charset="0"/>
              <a:buChar char="•"/>
            </a:pPr>
            <a:r>
              <a:rPr lang="en-CA" dirty="0" smtClean="0"/>
              <a:t>Over 270 million preschool-age children and over 600 million school-age children live in areas where these parasites are intensively transmitted, and are in need of treatment and preventive interventions..</a:t>
            </a:r>
          </a:p>
          <a:p>
            <a:endParaRPr lang="en-CA" dirty="0" smtClean="0"/>
          </a:p>
          <a:p>
            <a:r>
              <a:rPr lang="en-CA" dirty="0" smtClean="0"/>
              <a:t>Symptoms:</a:t>
            </a:r>
          </a:p>
          <a:p>
            <a:pPr marL="171450" indent="-171450">
              <a:buFont typeface="Arial" panose="020B0604020202020204" pitchFamily="34" charset="0"/>
              <a:buChar char="•"/>
            </a:pPr>
            <a:r>
              <a:rPr lang="en-CA" dirty="0" smtClean="0"/>
              <a:t>Infected children are physically, nutritionally and cognitively impaired.</a:t>
            </a:r>
          </a:p>
          <a:p>
            <a:pPr marL="171450" indent="-171450">
              <a:buFont typeface="Arial" panose="020B0604020202020204" pitchFamily="34" charset="0"/>
              <a:buChar char="•"/>
            </a:pPr>
            <a:r>
              <a:rPr lang="en-CA" dirty="0" smtClean="0"/>
              <a:t>The worms feed on host tissues, including blood, which leads to a loss of iron and protein.</a:t>
            </a:r>
          </a:p>
          <a:p>
            <a:pPr marL="171450" indent="-171450">
              <a:buFont typeface="Arial" panose="020B0604020202020204" pitchFamily="34" charset="0"/>
              <a:buChar char="•"/>
            </a:pPr>
            <a:r>
              <a:rPr lang="en-CA" dirty="0" smtClean="0"/>
              <a:t>The worms increase </a:t>
            </a:r>
            <a:r>
              <a:rPr lang="en-CA" dirty="0" err="1" smtClean="0"/>
              <a:t>malabsorption</a:t>
            </a:r>
            <a:r>
              <a:rPr lang="en-CA" dirty="0" smtClean="0"/>
              <a:t> of nutrients. In addition, roundworm may possibly compete for vitamin A in the intestine.</a:t>
            </a:r>
          </a:p>
          <a:p>
            <a:pPr marL="171450" indent="-171450">
              <a:buFont typeface="Arial" panose="020B0604020202020204" pitchFamily="34" charset="0"/>
              <a:buChar char="•"/>
            </a:pPr>
            <a:endParaRPr lang="en-CA" dirty="0" smtClean="0"/>
          </a:p>
          <a:p>
            <a:pPr marL="0" indent="0">
              <a:buFont typeface="Arial" panose="020B0604020202020204" pitchFamily="34" charset="0"/>
              <a:buNone/>
            </a:pPr>
            <a:r>
              <a:rPr lang="en-CA" dirty="0" smtClean="0"/>
              <a:t>Pathogen:</a:t>
            </a:r>
          </a:p>
          <a:p>
            <a:pPr marL="171450" indent="-171450">
              <a:buFont typeface="Arial" panose="020B0604020202020204" pitchFamily="34" charset="0"/>
              <a:buChar char="•"/>
            </a:pPr>
            <a:r>
              <a:rPr lang="en-CA" dirty="0" err="1" smtClean="0"/>
              <a:t>Helminth</a:t>
            </a:r>
            <a:r>
              <a:rPr lang="en-CA" dirty="0" smtClean="0"/>
              <a:t>,</a:t>
            </a:r>
            <a:r>
              <a:rPr lang="en-CA" baseline="0" dirty="0" smtClean="0"/>
              <a:t> roundworm (</a:t>
            </a:r>
            <a:r>
              <a:rPr lang="en-CA" i="1" baseline="0" dirty="0" smtClean="0"/>
              <a:t>Ascaris </a:t>
            </a:r>
            <a:r>
              <a:rPr lang="en-CA" i="1" baseline="0" dirty="0" err="1" smtClean="0"/>
              <a:t>lumbricoides</a:t>
            </a:r>
            <a:r>
              <a:rPr lang="en-CA" baseline="0" dirty="0" smtClean="0"/>
              <a:t>)</a:t>
            </a:r>
            <a:endParaRPr lang="en-CA" dirty="0" smtClean="0"/>
          </a:p>
          <a:p>
            <a:endParaRPr lang="en-CA" dirty="0"/>
          </a:p>
        </p:txBody>
      </p:sp>
      <p:sp>
        <p:nvSpPr>
          <p:cNvPr id="4" name="Slide Number Placeholder 3"/>
          <p:cNvSpPr>
            <a:spLocks noGrp="1"/>
          </p:cNvSpPr>
          <p:nvPr>
            <p:ph type="sldNum" sz="quarter" idx="10"/>
          </p:nvPr>
        </p:nvSpPr>
        <p:spPr/>
        <p:txBody>
          <a:bodyPr/>
          <a:lstStyle/>
          <a:p>
            <a:fld id="{6EBAD9FE-E89E-4B19-91A9-9577A7424B8B}" type="slidenum">
              <a:rPr lang="en-US" smtClean="0"/>
              <a:pPr/>
              <a:t>24</a:t>
            </a:fld>
            <a:endParaRPr lang="en-US"/>
          </a:p>
        </p:txBody>
      </p:sp>
    </p:spTree>
    <p:extLst>
      <p:ext uri="{BB962C8B-B14F-4D97-AF65-F5344CB8AC3E}">
        <p14:creationId xmlns:p14="http://schemas.microsoft.com/office/powerpoint/2010/main" val="1664651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Transmission:</a:t>
            </a:r>
          </a:p>
          <a:p>
            <a:pPr marL="171450" indent="-171450">
              <a:buFont typeface="Arial" panose="020B0604020202020204" pitchFamily="34" charset="0"/>
              <a:buChar char="•"/>
            </a:pPr>
            <a:r>
              <a:rPr lang="en-CA" dirty="0" smtClean="0"/>
              <a:t>Transmitted by eggs that are passed in the feces of infected people. Adult worms live in the intestine where they produce thousands of eggs each day. In areas that lack adequate sanitation or</a:t>
            </a:r>
            <a:r>
              <a:rPr lang="en-CA" baseline="0" dirty="0" smtClean="0"/>
              <a:t> where raw human feces are used as fertilizer</a:t>
            </a:r>
            <a:r>
              <a:rPr lang="en-CA" dirty="0" smtClean="0"/>
              <a:t>, these eggs contaminate the soil. </a:t>
            </a:r>
          </a:p>
          <a:p>
            <a:pPr marL="171450" indent="-171450">
              <a:buFont typeface="Arial" panose="020B0604020202020204" pitchFamily="34" charset="0"/>
              <a:buChar char="•"/>
            </a:pPr>
            <a:r>
              <a:rPr lang="en-CA" dirty="0" smtClean="0"/>
              <a:t>Eggs that are attached to vegetables are ingested when the vegetables are not carefully cooked, washed or peeled.</a:t>
            </a:r>
          </a:p>
          <a:p>
            <a:pPr marL="171450" indent="-171450">
              <a:buFont typeface="Arial" panose="020B0604020202020204" pitchFamily="34" charset="0"/>
              <a:buChar char="•"/>
            </a:pPr>
            <a:r>
              <a:rPr lang="en-CA" dirty="0" smtClean="0"/>
              <a:t>Eggs are ingested from contaminated water sources</a:t>
            </a:r>
          </a:p>
          <a:p>
            <a:pPr marL="171450" indent="-171450">
              <a:buFont typeface="Arial" panose="020B0604020202020204" pitchFamily="34" charset="0"/>
              <a:buChar char="•"/>
            </a:pPr>
            <a:r>
              <a:rPr lang="en-CA" dirty="0" smtClean="0"/>
              <a:t>Eggs are ingested by children who play in soil and then put their hands in their mouths without washing them.</a:t>
            </a:r>
          </a:p>
          <a:p>
            <a:pPr marL="171450" indent="-171450">
              <a:buFont typeface="Arial" panose="020B0604020202020204" pitchFamily="34" charset="0"/>
              <a:buChar char="•"/>
            </a:pPr>
            <a:r>
              <a:rPr lang="en-CA" dirty="0" smtClean="0"/>
              <a:t>No transmission from fresh feces, because eggs passed in feces need about three weeks to mature in the soil before they become infective. </a:t>
            </a:r>
          </a:p>
          <a:p>
            <a:pPr marL="171450" indent="-171450">
              <a:buFont typeface="Arial" panose="020B0604020202020204" pitchFamily="34" charset="0"/>
              <a:buChar char="•"/>
            </a:pPr>
            <a:endParaRPr lang="en-CA" dirty="0" smtClean="0"/>
          </a:p>
          <a:p>
            <a:r>
              <a:rPr lang="en-CA" dirty="0" smtClean="0"/>
              <a:t>Prevention:</a:t>
            </a:r>
          </a:p>
          <a:p>
            <a:pPr marL="171450" indent="-171450">
              <a:buFont typeface="Arial" panose="020B0604020202020204" pitchFamily="34" charset="0"/>
              <a:buChar char="•"/>
            </a:pPr>
            <a:r>
              <a:rPr lang="en-CA" dirty="0" smtClean="0"/>
              <a:t>Health education to prevent reinfection</a:t>
            </a:r>
          </a:p>
          <a:p>
            <a:pPr marL="171450" indent="-171450">
              <a:buFont typeface="Arial" panose="020B0604020202020204" pitchFamily="34" charset="0"/>
              <a:buChar char="•"/>
            </a:pPr>
            <a:r>
              <a:rPr lang="en-CA" dirty="0" smtClean="0"/>
              <a:t>Improved sanitation to reduce soil contamination with infective eggs</a:t>
            </a:r>
          </a:p>
          <a:p>
            <a:pPr marL="171450" indent="-171450">
              <a:buFont typeface="Arial" panose="020B0604020202020204" pitchFamily="34" charset="0"/>
              <a:buChar char="•"/>
            </a:pPr>
            <a:r>
              <a:rPr lang="en-CA" dirty="0" smtClean="0"/>
              <a:t>Treatment of excreta before being used as agricultural fertilizer</a:t>
            </a:r>
          </a:p>
          <a:p>
            <a:pPr marL="171450" indent="-171450">
              <a:buFont typeface="Arial" panose="020B0604020202020204" pitchFamily="34" charset="0"/>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fld id="{6EBAD9FE-E89E-4B19-91A9-9577A7424B8B}" type="slidenum">
              <a:rPr lang="en-US" smtClean="0"/>
              <a:pPr/>
              <a:t>25</a:t>
            </a:fld>
            <a:endParaRPr lang="en-US"/>
          </a:p>
        </p:txBody>
      </p:sp>
    </p:spTree>
    <p:extLst>
      <p:ext uri="{BB962C8B-B14F-4D97-AF65-F5344CB8AC3E}">
        <p14:creationId xmlns:p14="http://schemas.microsoft.com/office/powerpoint/2010/main" val="1174178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Scope of Problem:</a:t>
            </a:r>
          </a:p>
          <a:p>
            <a:pPr marL="171450" indent="-171450">
              <a:buFont typeface="Arial" panose="020B0604020202020204" pitchFamily="34" charset="0"/>
              <a:buChar char="•"/>
            </a:pPr>
            <a:r>
              <a:rPr lang="en-CA" dirty="0" smtClean="0"/>
              <a:t>About 3.3 billion people – half of the world's population – are at risk of malaria. People living in the poorest countries are the most vulnerable to malaria.</a:t>
            </a:r>
          </a:p>
          <a:p>
            <a:pPr marL="171450" indent="-171450">
              <a:buFont typeface="Arial" panose="020B0604020202020204" pitchFamily="34" charset="0"/>
              <a:buChar char="•"/>
            </a:pPr>
            <a:r>
              <a:rPr lang="en-CA" dirty="0" smtClean="0"/>
              <a:t>In 2010, there were about 219 million malaria cases and an estimated 660 000 malaria deaths. </a:t>
            </a:r>
          </a:p>
          <a:p>
            <a:pPr marL="171450" indent="-171450">
              <a:buFont typeface="Arial" panose="020B0604020202020204" pitchFamily="34" charset="0"/>
              <a:buChar char="•"/>
            </a:pPr>
            <a:r>
              <a:rPr lang="en-CA" dirty="0" smtClean="0"/>
              <a:t>In 2010, 90% of all malaria deaths occurred in the Africa, mostly among children under five years of age (WHO, 2013).</a:t>
            </a:r>
          </a:p>
          <a:p>
            <a:pPr marL="171450" indent="-171450">
              <a:buFont typeface="Arial" panose="020B0604020202020204" pitchFamily="34" charset="0"/>
              <a:buChar char="•"/>
            </a:pPr>
            <a:endParaRPr lang="en-CA" dirty="0" smtClean="0"/>
          </a:p>
          <a:p>
            <a:pPr marL="0" indent="0">
              <a:buFont typeface="Arial" panose="020B0604020202020204" pitchFamily="34" charset="0"/>
              <a:buNone/>
            </a:pPr>
            <a:r>
              <a:rPr lang="en-CA" dirty="0" smtClean="0"/>
              <a:t>Symptoms:</a:t>
            </a:r>
          </a:p>
          <a:p>
            <a:pPr marL="171450" indent="-171450">
              <a:buFont typeface="Arial" panose="020B0604020202020204" pitchFamily="34" charset="0"/>
              <a:buChar char="•"/>
            </a:pPr>
            <a:r>
              <a:rPr lang="en-CA" dirty="0" smtClean="0"/>
              <a:t>Fever, headache,</a:t>
            </a:r>
            <a:r>
              <a:rPr lang="en-CA" baseline="0" dirty="0" smtClean="0"/>
              <a:t> v</a:t>
            </a:r>
            <a:r>
              <a:rPr lang="en-CA" dirty="0" smtClean="0"/>
              <a:t>omiting 10 and 15 days after mosquito bite</a:t>
            </a:r>
          </a:p>
          <a:p>
            <a:pPr marL="171450" indent="-171450">
              <a:buFont typeface="Arial" panose="020B0604020202020204" pitchFamily="34" charset="0"/>
              <a:buChar char="•"/>
            </a:pPr>
            <a:r>
              <a:rPr lang="en-CA" dirty="0" smtClean="0"/>
              <a:t>If not treated, malaria can quickly become life-threatening by disrupting the blood supply to vital organs.</a:t>
            </a:r>
          </a:p>
          <a:p>
            <a:pPr marL="171450" indent="-171450">
              <a:buFont typeface="Arial" panose="020B0604020202020204" pitchFamily="34" charset="0"/>
              <a:buChar char="•"/>
            </a:pPr>
            <a:r>
              <a:rPr lang="en-CA" dirty="0" smtClean="0"/>
              <a:t>In many parts of the world, the parasites have developed resistance to a number of malaria medicines.</a:t>
            </a:r>
          </a:p>
          <a:p>
            <a:pPr marL="0" indent="0">
              <a:buFont typeface="Arial" panose="020B0604020202020204" pitchFamily="34" charset="0"/>
              <a:buNone/>
            </a:pPr>
            <a:endParaRPr lang="en-CA" dirty="0" smtClean="0"/>
          </a:p>
          <a:p>
            <a:pPr marL="0" indent="0">
              <a:buFont typeface="Arial" panose="020B0604020202020204" pitchFamily="34" charset="0"/>
              <a:buNone/>
            </a:pPr>
            <a:r>
              <a:rPr lang="en-CA" dirty="0" smtClean="0"/>
              <a:t>Pathogen:</a:t>
            </a:r>
          </a:p>
          <a:p>
            <a:pPr marL="171450" indent="-171450">
              <a:buFont typeface="Arial" panose="020B0604020202020204" pitchFamily="34" charset="0"/>
              <a:buChar char="•"/>
            </a:pPr>
            <a:r>
              <a:rPr lang="en-CA" dirty="0" smtClean="0"/>
              <a:t>Caused by a protozoa called Plasmodium</a:t>
            </a:r>
            <a:endParaRPr lang="en-CA" dirty="0"/>
          </a:p>
        </p:txBody>
      </p:sp>
      <p:sp>
        <p:nvSpPr>
          <p:cNvPr id="4" name="Slide Number Placeholder 3"/>
          <p:cNvSpPr>
            <a:spLocks noGrp="1"/>
          </p:cNvSpPr>
          <p:nvPr>
            <p:ph type="sldNum" sz="quarter" idx="10"/>
          </p:nvPr>
        </p:nvSpPr>
        <p:spPr/>
        <p:txBody>
          <a:bodyPr/>
          <a:lstStyle/>
          <a:p>
            <a:fld id="{6EBAD9FE-E89E-4B19-91A9-9577A7424B8B}" type="slidenum">
              <a:rPr lang="en-US" smtClean="0"/>
              <a:pPr/>
              <a:t>26</a:t>
            </a:fld>
            <a:endParaRPr lang="en-US"/>
          </a:p>
        </p:txBody>
      </p:sp>
    </p:spTree>
    <p:extLst>
      <p:ext uri="{BB962C8B-B14F-4D97-AF65-F5344CB8AC3E}">
        <p14:creationId xmlns:p14="http://schemas.microsoft.com/office/powerpoint/2010/main" val="1284285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Transmission:</a:t>
            </a:r>
          </a:p>
          <a:p>
            <a:pPr marL="171450" indent="-171450">
              <a:buFont typeface="Arial" panose="020B0604020202020204" pitchFamily="34" charset="0"/>
              <a:buChar char="•"/>
            </a:pPr>
            <a:r>
              <a:rPr lang="en-CA" dirty="0" smtClean="0"/>
              <a:t>Transmitted via the bites of infected Anopheles</a:t>
            </a:r>
            <a:r>
              <a:rPr lang="en-CA" baseline="0" dirty="0" smtClean="0"/>
              <a:t> </a:t>
            </a:r>
            <a:r>
              <a:rPr lang="en-CA" dirty="0" smtClean="0"/>
              <a:t>mosquitoes. In the human body, the protozoa multiply in the liver, and then infect red blood cells.</a:t>
            </a:r>
          </a:p>
          <a:p>
            <a:pPr marL="0" indent="0">
              <a:buFont typeface="Arial" panose="020B0604020202020204" pitchFamily="34" charset="0"/>
              <a:buNone/>
            </a:pPr>
            <a:endParaRPr lang="en-CA" dirty="0" smtClean="0"/>
          </a:p>
          <a:p>
            <a:pPr marL="0" indent="0">
              <a:buFont typeface="Arial" panose="020B0604020202020204" pitchFamily="34" charset="0"/>
              <a:buNone/>
            </a:pPr>
            <a:r>
              <a:rPr lang="en-CA" dirty="0" smtClean="0"/>
              <a:t>Prevention:</a:t>
            </a:r>
          </a:p>
          <a:p>
            <a:pPr marL="171450" indent="-171450">
              <a:buFont typeface="Arial" panose="020B0604020202020204" pitchFamily="34" charset="0"/>
              <a:buChar char="•"/>
            </a:pPr>
            <a:r>
              <a:rPr lang="en-CA" dirty="0" smtClean="0"/>
              <a:t>Bed nets</a:t>
            </a:r>
          </a:p>
          <a:p>
            <a:pPr marL="171450" indent="-171450">
              <a:buFont typeface="Arial" panose="020B0604020202020204" pitchFamily="34" charset="0"/>
              <a:buChar char="•"/>
            </a:pPr>
            <a:r>
              <a:rPr lang="en-CA" dirty="0" smtClean="0"/>
              <a:t>Indoor residual spraying</a:t>
            </a:r>
          </a:p>
          <a:p>
            <a:pPr marL="171450" indent="-171450">
              <a:buFont typeface="Arial" panose="020B0604020202020204" pitchFamily="34" charset="0"/>
              <a:buChar char="•"/>
            </a:pPr>
            <a:r>
              <a:rPr lang="en-CA" dirty="0" smtClean="0"/>
              <a:t>Wastewater disposal to reduce mosquito breeding </a:t>
            </a:r>
          </a:p>
          <a:p>
            <a:pPr marL="171450" indent="-171450">
              <a:buFont typeface="Arial" panose="020B0604020202020204" pitchFamily="34" charset="0"/>
              <a:buChar char="•"/>
            </a:pPr>
            <a:r>
              <a:rPr lang="en-CA" dirty="0" smtClean="0"/>
              <a:t>Personal protection</a:t>
            </a:r>
            <a:r>
              <a:rPr lang="en-CA" baseline="0" dirty="0" smtClean="0"/>
              <a:t>: </a:t>
            </a:r>
            <a:r>
              <a:rPr lang="en-CA" dirty="0" smtClean="0"/>
              <a:t>Repellents, cover up (long sleeves, long trousers long skirts/wrappers</a:t>
            </a:r>
            <a:r>
              <a:rPr lang="en-CA" baseline="0" dirty="0" smtClean="0"/>
              <a:t>, b</a:t>
            </a:r>
            <a:r>
              <a:rPr lang="en-CA" dirty="0" smtClean="0"/>
              <a:t>ehaviour (avoid areas and times when mosquitoes bite)</a:t>
            </a:r>
          </a:p>
        </p:txBody>
      </p:sp>
      <p:sp>
        <p:nvSpPr>
          <p:cNvPr id="4" name="Slide Number Placeholder 3"/>
          <p:cNvSpPr>
            <a:spLocks noGrp="1"/>
          </p:cNvSpPr>
          <p:nvPr>
            <p:ph type="sldNum" sz="quarter" idx="10"/>
          </p:nvPr>
        </p:nvSpPr>
        <p:spPr/>
        <p:txBody>
          <a:bodyPr/>
          <a:lstStyle/>
          <a:p>
            <a:fld id="{6EBAD9FE-E89E-4B19-91A9-9577A7424B8B}" type="slidenum">
              <a:rPr lang="en-US" smtClean="0"/>
              <a:pPr/>
              <a:t>27</a:t>
            </a:fld>
            <a:endParaRPr lang="en-US"/>
          </a:p>
        </p:txBody>
      </p:sp>
    </p:spTree>
    <p:extLst>
      <p:ext uri="{BB962C8B-B14F-4D97-AF65-F5344CB8AC3E}">
        <p14:creationId xmlns:p14="http://schemas.microsoft.com/office/powerpoint/2010/main" val="3029568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dirty="0" smtClean="0"/>
              <a:t>Scope of Problem:</a:t>
            </a:r>
          </a:p>
          <a:p>
            <a:pPr marL="171450" indent="-171450">
              <a:buFont typeface="Arial" panose="020B0604020202020204" pitchFamily="34" charset="0"/>
              <a:buChar char="•"/>
            </a:pPr>
            <a:r>
              <a:rPr lang="en-CA" dirty="0" err="1" smtClean="0"/>
              <a:t>Leishmaniasis</a:t>
            </a:r>
            <a:r>
              <a:rPr lang="en-CA" dirty="0" smtClean="0"/>
              <a:t> threatens about 350 million men, women and children in 88 countries around the world. </a:t>
            </a:r>
          </a:p>
          <a:p>
            <a:pPr marL="171450" indent="-171450">
              <a:buFont typeface="Arial" panose="020B0604020202020204" pitchFamily="34" charset="0"/>
              <a:buChar char="•"/>
            </a:pPr>
            <a:r>
              <a:rPr lang="en-CA" dirty="0" smtClean="0"/>
              <a:t>As many as 12 million people are believed to be currently infected, with about 1–2 million estimated new cases occurring every year.</a:t>
            </a:r>
          </a:p>
          <a:p>
            <a:pPr marL="171450" indent="-171450">
              <a:buFont typeface="Arial" panose="020B0604020202020204" pitchFamily="34" charset="0"/>
              <a:buChar char="•"/>
            </a:pPr>
            <a:r>
              <a:rPr lang="en-CA" dirty="0" smtClean="0"/>
              <a:t>90% of all visceral </a:t>
            </a:r>
            <a:r>
              <a:rPr lang="en-CA" dirty="0" err="1" smtClean="0"/>
              <a:t>leishmaniasis</a:t>
            </a:r>
            <a:r>
              <a:rPr lang="en-CA" dirty="0" smtClean="0"/>
              <a:t> cases occur in Bangladesh, Brazil, India, Nepal and Sudan.</a:t>
            </a:r>
          </a:p>
          <a:p>
            <a:pPr marL="171450" indent="-171450">
              <a:buFont typeface="Arial" panose="020B0604020202020204" pitchFamily="34" charset="0"/>
              <a:buChar char="•"/>
            </a:pPr>
            <a:r>
              <a:rPr lang="en-CA" dirty="0" smtClean="0"/>
              <a:t>90% of </a:t>
            </a:r>
            <a:r>
              <a:rPr lang="en-CA" dirty="0" err="1" smtClean="0"/>
              <a:t>mucocutaneous</a:t>
            </a:r>
            <a:r>
              <a:rPr lang="en-CA" dirty="0" smtClean="0"/>
              <a:t> </a:t>
            </a:r>
            <a:r>
              <a:rPr lang="en-CA" dirty="0" err="1" smtClean="0"/>
              <a:t>leishmaniasis</a:t>
            </a:r>
            <a:r>
              <a:rPr lang="en-CA" dirty="0" smtClean="0"/>
              <a:t> occurs in Bolivia, Brazil and Peru.</a:t>
            </a:r>
          </a:p>
          <a:p>
            <a:pPr marL="171450" indent="-171450">
              <a:buFont typeface="Arial" panose="020B0604020202020204" pitchFamily="34" charset="0"/>
              <a:buChar char="•"/>
            </a:pPr>
            <a:r>
              <a:rPr lang="en-CA" dirty="0" smtClean="0"/>
              <a:t>90% of cutaneous </a:t>
            </a:r>
            <a:r>
              <a:rPr lang="en-CA" dirty="0" err="1" smtClean="0"/>
              <a:t>leishmaniasis</a:t>
            </a:r>
            <a:r>
              <a:rPr lang="en-CA" dirty="0" smtClean="0"/>
              <a:t> cases occur in Afghanistan, Brazil, Iran, Peru, Saudi Arabia and Syria.</a:t>
            </a:r>
          </a:p>
          <a:p>
            <a:pPr marL="171450" indent="-171450">
              <a:buFont typeface="Arial" panose="020B0604020202020204" pitchFamily="34" charset="0"/>
              <a:buChar char="•"/>
            </a:pPr>
            <a:endParaRPr lang="en-CA" dirty="0" smtClean="0"/>
          </a:p>
          <a:p>
            <a:pPr marL="0" indent="0">
              <a:buFont typeface="Arial" panose="020B0604020202020204" pitchFamily="34" charset="0"/>
              <a:buNone/>
            </a:pPr>
            <a:r>
              <a:rPr lang="en-CA" dirty="0" smtClean="0"/>
              <a:t>Symptoms:</a:t>
            </a:r>
          </a:p>
          <a:p>
            <a:pPr marL="171450" indent="-171450">
              <a:buFont typeface="Arial" panose="020B0604020202020204" pitchFamily="34" charset="0"/>
              <a:buChar char="•"/>
            </a:pPr>
            <a:r>
              <a:rPr lang="en-CA" dirty="0" smtClean="0"/>
              <a:t>The disease can have a wide range of clinical symptoms, which may be cutaneous, </a:t>
            </a:r>
            <a:r>
              <a:rPr lang="en-CA" dirty="0" err="1" smtClean="0"/>
              <a:t>mucocutaneous</a:t>
            </a:r>
            <a:r>
              <a:rPr lang="en-CA" dirty="0" smtClean="0"/>
              <a:t> or visceral. </a:t>
            </a:r>
          </a:p>
          <a:p>
            <a:pPr marL="171450" indent="-171450">
              <a:buFont typeface="Arial" panose="020B0604020202020204" pitchFamily="34" charset="0"/>
              <a:buChar char="•"/>
            </a:pPr>
            <a:r>
              <a:rPr lang="en-CA" dirty="0" smtClean="0"/>
              <a:t>Cutaneous </a:t>
            </a:r>
            <a:r>
              <a:rPr lang="en-CA" dirty="0" err="1" smtClean="0"/>
              <a:t>leishmaniasis</a:t>
            </a:r>
            <a:r>
              <a:rPr lang="en-CA" dirty="0" smtClean="0"/>
              <a:t> is the most common form. Produces ulcers on the exposed parts of the body, such as the face, arms and legs. There may be a large number of lesions – sometimes up to 200 – which can cause serious disability. When the ulcers heal, they invariably leave permanent scars, which are often the cause of serious social prejudice.</a:t>
            </a:r>
          </a:p>
          <a:p>
            <a:pPr marL="171450" indent="-171450">
              <a:buFont typeface="Arial" panose="020B0604020202020204" pitchFamily="34" charset="0"/>
              <a:buChar char="•"/>
            </a:pPr>
            <a:r>
              <a:rPr lang="en-CA" dirty="0" err="1" smtClean="0"/>
              <a:t>Mucocutaneous</a:t>
            </a:r>
            <a:r>
              <a:rPr lang="en-CA" dirty="0" smtClean="0"/>
              <a:t> </a:t>
            </a:r>
            <a:r>
              <a:rPr lang="en-CA" dirty="0" err="1" smtClean="0"/>
              <a:t>leishmaniasis</a:t>
            </a:r>
            <a:r>
              <a:rPr lang="en-CA" dirty="0" smtClean="0"/>
              <a:t>, the lesions can lead to partial or total destruction of the mucous membranes of the nose, mouth and throat cavities and surrounding tissues. This disabling form of </a:t>
            </a:r>
            <a:r>
              <a:rPr lang="en-CA" dirty="0" err="1" smtClean="0"/>
              <a:t>leishmaniasis</a:t>
            </a:r>
            <a:r>
              <a:rPr lang="en-CA" dirty="0" smtClean="0"/>
              <a:t> can lead to the sufferer being rejected by the community.</a:t>
            </a:r>
          </a:p>
          <a:p>
            <a:pPr marL="171450" indent="-171450">
              <a:buFont typeface="Arial" panose="020B0604020202020204" pitchFamily="34" charset="0"/>
              <a:buChar char="•"/>
            </a:pPr>
            <a:r>
              <a:rPr lang="en-CA" dirty="0" smtClean="0"/>
              <a:t>Visceral </a:t>
            </a:r>
            <a:r>
              <a:rPr lang="en-CA" dirty="0" err="1" smtClean="0"/>
              <a:t>leishmaniasis</a:t>
            </a:r>
            <a:r>
              <a:rPr lang="en-CA" dirty="0" smtClean="0"/>
              <a:t> is the most severe form.</a:t>
            </a:r>
            <a:r>
              <a:rPr lang="en-CA" baseline="0" dirty="0" smtClean="0"/>
              <a:t> Also known as </a:t>
            </a:r>
            <a:r>
              <a:rPr lang="en-CA" baseline="0" dirty="0" err="1" smtClean="0"/>
              <a:t>kala-azar</a:t>
            </a:r>
            <a:r>
              <a:rPr lang="en-CA" baseline="0" dirty="0" smtClean="0"/>
              <a:t>, is characterized by irregular bouts of fever, substantial weight loss, swelling of the spleen and liver, and anaemia (which may be serious). If the disease is not treated, the fatality rate in developing countries can be as high as 100% within 2 years.</a:t>
            </a:r>
          </a:p>
          <a:p>
            <a:pPr marL="171450" indent="-171450">
              <a:buFont typeface="Arial" panose="020B0604020202020204" pitchFamily="34" charset="0"/>
              <a:buChar char="•"/>
            </a:pPr>
            <a:endParaRPr lang="en-CA" baseline="0" dirty="0" smtClean="0"/>
          </a:p>
          <a:p>
            <a:pPr marL="0" indent="0">
              <a:buFont typeface="Arial" panose="020B0604020202020204" pitchFamily="34" charset="0"/>
              <a:buNone/>
            </a:pPr>
            <a:r>
              <a:rPr lang="en-CA" baseline="0" dirty="0" smtClean="0"/>
              <a:t>Pathogen:</a:t>
            </a:r>
          </a:p>
          <a:p>
            <a:pPr marL="171450" indent="-171450">
              <a:buFont typeface="Arial" panose="020B0604020202020204" pitchFamily="34" charset="0"/>
              <a:buChar char="•"/>
            </a:pPr>
            <a:r>
              <a:rPr lang="en-CA" dirty="0" err="1" smtClean="0"/>
              <a:t>Leishmaniasis</a:t>
            </a:r>
            <a:r>
              <a:rPr lang="en-CA" dirty="0" smtClean="0"/>
              <a:t> is caused by protozoa belonging to the genus </a:t>
            </a:r>
            <a:r>
              <a:rPr lang="en-CA" i="1" dirty="0" err="1" smtClean="0"/>
              <a:t>Leishmania</a:t>
            </a:r>
            <a:r>
              <a:rPr lang="en-CA" dirty="0" smtClean="0"/>
              <a:t>. </a:t>
            </a:r>
            <a:endParaRPr lang="en-CA" dirty="0"/>
          </a:p>
        </p:txBody>
      </p:sp>
      <p:sp>
        <p:nvSpPr>
          <p:cNvPr id="4" name="Slide Number Placeholder 3"/>
          <p:cNvSpPr>
            <a:spLocks noGrp="1"/>
          </p:cNvSpPr>
          <p:nvPr>
            <p:ph type="sldNum" sz="quarter" idx="10"/>
          </p:nvPr>
        </p:nvSpPr>
        <p:spPr/>
        <p:txBody>
          <a:bodyPr/>
          <a:lstStyle/>
          <a:p>
            <a:fld id="{6EBAD9FE-E89E-4B19-91A9-9577A7424B8B}" type="slidenum">
              <a:rPr lang="en-US" smtClean="0"/>
              <a:pPr/>
              <a:t>28</a:t>
            </a:fld>
            <a:endParaRPr lang="en-US"/>
          </a:p>
        </p:txBody>
      </p:sp>
    </p:spTree>
    <p:extLst>
      <p:ext uri="{BB962C8B-B14F-4D97-AF65-F5344CB8AC3E}">
        <p14:creationId xmlns:p14="http://schemas.microsoft.com/office/powerpoint/2010/main" val="4061311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dirty="0" smtClean="0"/>
              <a:t>Transmission:</a:t>
            </a:r>
          </a:p>
          <a:p>
            <a:pPr marL="171450" indent="-171450">
              <a:buFont typeface="Arial" panose="020B0604020202020204" pitchFamily="34" charset="0"/>
              <a:buChar char="•"/>
            </a:pPr>
            <a:r>
              <a:rPr lang="en-CA" dirty="0" smtClean="0"/>
              <a:t>Protozoa</a:t>
            </a:r>
            <a:r>
              <a:rPr lang="en-CA" baseline="0" dirty="0" smtClean="0"/>
              <a:t> </a:t>
            </a:r>
            <a:r>
              <a:rPr lang="en-CA" dirty="0" smtClean="0"/>
              <a:t>are transmitted by the bite of a tiny</a:t>
            </a:r>
            <a:r>
              <a:rPr lang="en-CA" baseline="0" dirty="0" smtClean="0"/>
              <a:t> (</a:t>
            </a:r>
            <a:r>
              <a:rPr lang="en-CA" dirty="0" smtClean="0"/>
              <a:t>only 2–3 mm long)</a:t>
            </a:r>
            <a:r>
              <a:rPr lang="en-CA" baseline="0" dirty="0" smtClean="0"/>
              <a:t> </a:t>
            </a:r>
            <a:r>
              <a:rPr lang="en-CA" dirty="0" smtClean="0"/>
              <a:t>insect vector, the phlebotomine sandfly.</a:t>
            </a:r>
          </a:p>
          <a:p>
            <a:pPr marL="171450" indent="-171450">
              <a:buFont typeface="Arial" panose="020B0604020202020204" pitchFamily="34" charset="0"/>
              <a:buChar char="•"/>
            </a:pPr>
            <a:r>
              <a:rPr lang="en-CA" dirty="0" smtClean="0"/>
              <a:t>There are some 500 known phlebotomine species, but only about 30 have been found to transmit </a:t>
            </a:r>
            <a:r>
              <a:rPr lang="en-CA" dirty="0" err="1" smtClean="0"/>
              <a:t>leishmaniasis</a:t>
            </a:r>
            <a:r>
              <a:rPr lang="en-CA" dirty="0" smtClean="0"/>
              <a:t>. </a:t>
            </a:r>
          </a:p>
          <a:p>
            <a:pPr marL="171450" indent="-171450">
              <a:buFont typeface="Arial" panose="020B0604020202020204" pitchFamily="34" charset="0"/>
              <a:buChar char="•"/>
            </a:pPr>
            <a:r>
              <a:rPr lang="en-CA" dirty="0" smtClean="0"/>
              <a:t>Only the female sandfly transmits the parasites. Female sandflies need blood for their eggs to develop, and become infected with the </a:t>
            </a:r>
            <a:r>
              <a:rPr lang="en-CA" dirty="0" err="1" smtClean="0"/>
              <a:t>Leishmania</a:t>
            </a:r>
            <a:r>
              <a:rPr lang="en-CA" dirty="0" smtClean="0"/>
              <a:t> parasites when they suck blood from an infected person or animal. Over a period of between 4 and 25 days, the parasites develop in the sandfly. When the infectious female sandfly then feeds on a fresh source of blood, it inoculates the person or animal with the parasite, and the transmission cycle is completed.</a:t>
            </a:r>
          </a:p>
          <a:p>
            <a:pPr marL="171450" indent="-171450">
              <a:buFont typeface="Arial" panose="020B0604020202020204" pitchFamily="34" charset="0"/>
              <a:buChar char="•"/>
            </a:pPr>
            <a:r>
              <a:rPr lang="en-CA" dirty="0" err="1" smtClean="0"/>
              <a:t>Leishmaniasis</a:t>
            </a:r>
            <a:r>
              <a:rPr lang="en-CA" dirty="0" smtClean="0"/>
              <a:t> is a poverty-related disease. It affects the poorest of the poor and is associated with malnutrition, displacement, poor housing, illiteracy, gender discrimination, weakness of the immune system and lack of resources.</a:t>
            </a:r>
          </a:p>
          <a:p>
            <a:pPr marL="171450" indent="-171450">
              <a:buFont typeface="Arial" panose="020B0604020202020204" pitchFamily="34" charset="0"/>
              <a:buChar char="•"/>
            </a:pPr>
            <a:endParaRPr lang="en-CA" dirty="0" smtClean="0"/>
          </a:p>
          <a:p>
            <a:pPr marL="0" indent="0">
              <a:buFont typeface="Arial" panose="020B0604020202020204" pitchFamily="34" charset="0"/>
              <a:buNone/>
            </a:pPr>
            <a:r>
              <a:rPr lang="en-CA" dirty="0" smtClean="0"/>
              <a:t>Prevention:</a:t>
            </a:r>
          </a:p>
          <a:p>
            <a:pPr marL="171450" indent="-171450">
              <a:buFont typeface="Arial" panose="020B0604020202020204" pitchFamily="34" charset="0"/>
              <a:buChar char="•"/>
            </a:pPr>
            <a:r>
              <a:rPr lang="en-CA" dirty="0" smtClean="0"/>
              <a:t>The female sandfly lays its eggs in the burrows of certain rodents, the bark of old trees, ruined buildings, cracks in the walls of houses, animal shelters and household rubbish, where the larvae can find the organic matter, heat and humidity they need to develop.</a:t>
            </a:r>
            <a:endParaRPr lang="en-CA" dirty="0"/>
          </a:p>
        </p:txBody>
      </p:sp>
      <p:sp>
        <p:nvSpPr>
          <p:cNvPr id="4" name="Slide Number Placeholder 3"/>
          <p:cNvSpPr>
            <a:spLocks noGrp="1"/>
          </p:cNvSpPr>
          <p:nvPr>
            <p:ph type="sldNum" sz="quarter" idx="10"/>
          </p:nvPr>
        </p:nvSpPr>
        <p:spPr/>
        <p:txBody>
          <a:bodyPr/>
          <a:lstStyle/>
          <a:p>
            <a:fld id="{6EBAD9FE-E89E-4B19-91A9-9577A7424B8B}" type="slidenum">
              <a:rPr lang="en-US" smtClean="0"/>
              <a:pPr/>
              <a:t>29</a:t>
            </a:fld>
            <a:endParaRPr lang="en-US"/>
          </a:p>
        </p:txBody>
      </p:sp>
    </p:spTree>
    <p:extLst>
      <p:ext uri="{BB962C8B-B14F-4D97-AF65-F5344CB8AC3E}">
        <p14:creationId xmlns:p14="http://schemas.microsoft.com/office/powerpoint/2010/main" val="2708532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dirty="0" smtClean="0"/>
              <a:t>Scope of Problem:</a:t>
            </a:r>
          </a:p>
          <a:p>
            <a:pPr marL="171450" indent="-171450">
              <a:buFont typeface="Arial" panose="020B0604020202020204" pitchFamily="34" charset="0"/>
              <a:buChar char="•"/>
            </a:pPr>
            <a:r>
              <a:rPr lang="en-CA" dirty="0" smtClean="0"/>
              <a:t>One of the oldest identifiable diseases known to humans, plague remains endemic in many areas around the world. It is still widely distributed in the tropics and subtropics and in warmer areas of temperate countries. </a:t>
            </a:r>
          </a:p>
          <a:p>
            <a:pPr marL="171450" indent="-171450">
              <a:buFont typeface="Arial" panose="020B0604020202020204" pitchFamily="34" charset="0"/>
              <a:buChar char="•"/>
            </a:pPr>
            <a:r>
              <a:rPr lang="en-CA" dirty="0" smtClean="0"/>
              <a:t>Wild rodent plague is present in central, eastern and southern Africa, South America, the western part of North America and in large areas of Asia. In some areas, contact between wild and domestic rats is common, resulting in sporadic cases of human plague and occasional outbreaks.</a:t>
            </a:r>
          </a:p>
          <a:p>
            <a:pPr marL="171450" indent="-171450">
              <a:buFont typeface="Arial" panose="020B0604020202020204" pitchFamily="34" charset="0"/>
              <a:buChar char="•"/>
            </a:pPr>
            <a:r>
              <a:rPr lang="en-CA" dirty="0" smtClean="0"/>
              <a:t>Plague cases remain largely under-reported for several reasons: the reluctance of certain endemic countries to declare cases, the lack of diagnosis because the clinical picture of cases is not very specific and the absence of laboratory confirmation.</a:t>
            </a:r>
          </a:p>
          <a:p>
            <a:pPr marL="171450" indent="-171450">
              <a:buFont typeface="Arial" panose="020B0604020202020204" pitchFamily="34" charset="0"/>
              <a:buChar char="•"/>
            </a:pPr>
            <a:r>
              <a:rPr lang="en-CA" dirty="0" smtClean="0"/>
              <a:t>During 1989-2003, 38,310 cases (2,845 deaths) were recorded in 25 countries.</a:t>
            </a:r>
          </a:p>
          <a:p>
            <a:pPr marL="171450" indent="-171450">
              <a:buFont typeface="Arial" panose="020B0604020202020204" pitchFamily="34" charset="0"/>
              <a:buChar char="•"/>
            </a:pPr>
            <a:r>
              <a:rPr lang="en-CA" dirty="0" smtClean="0"/>
              <a:t>Outbreaks of plague are often linked to poverty, civil disturbances and war.</a:t>
            </a:r>
          </a:p>
          <a:p>
            <a:endParaRPr lang="en-CA" dirty="0" smtClean="0"/>
          </a:p>
          <a:p>
            <a:r>
              <a:rPr lang="en-CA" dirty="0" smtClean="0"/>
              <a:t>Symptoms:</a:t>
            </a:r>
          </a:p>
          <a:p>
            <a:pPr marL="171450" indent="-171450">
              <a:buFont typeface="Arial" panose="020B0604020202020204" pitchFamily="34" charset="0"/>
              <a:buChar char="•"/>
            </a:pPr>
            <a:r>
              <a:rPr lang="en-CA" dirty="0" smtClean="0"/>
              <a:t>Bubonic form of plague, which is characterized by a bubo, i.e. a swelling of the lymph node draining the flea bite site. Initial symptoms of bubonic plague appear 7–10 days after infection.</a:t>
            </a:r>
          </a:p>
          <a:p>
            <a:pPr marL="171450" indent="-171450">
              <a:buFont typeface="Arial" panose="020B0604020202020204" pitchFamily="34" charset="0"/>
              <a:buChar char="•"/>
            </a:pPr>
            <a:r>
              <a:rPr lang="en-CA" dirty="0" smtClean="0"/>
              <a:t>If the bacteria reach the lungs, the patient develops pneumonia (pneumonic plague), which is then transmissible from person to person through infected droplets spread by coughing. </a:t>
            </a:r>
          </a:p>
          <a:p>
            <a:pPr marL="171450" indent="-171450">
              <a:buFont typeface="Arial" panose="020B0604020202020204" pitchFamily="34" charset="0"/>
              <a:buChar char="•"/>
            </a:pPr>
            <a:r>
              <a:rPr lang="en-CA" dirty="0" smtClean="0"/>
              <a:t>If diagnosed early, bubonic plague can be successfully treated with antibiotics. Pneumonic plague, on the other hand, is one of the most deadly infectious diseases; patients can die 24 hours after infection. The mortality rate depends on how soon treatment is started, but is always very high.</a:t>
            </a:r>
          </a:p>
          <a:p>
            <a:endParaRPr lang="en-CA" dirty="0" smtClean="0"/>
          </a:p>
          <a:p>
            <a:r>
              <a:rPr lang="en-CA" dirty="0" smtClean="0"/>
              <a:t>Pathogen:</a:t>
            </a:r>
          </a:p>
          <a:p>
            <a:pPr marL="171450" indent="-171450">
              <a:buFont typeface="Arial" panose="020B0604020202020204" pitchFamily="34" charset="0"/>
              <a:buChar char="•"/>
            </a:pPr>
            <a:r>
              <a:rPr lang="en-CA" dirty="0" smtClean="0"/>
              <a:t>Bacterial (Yersinia </a:t>
            </a:r>
            <a:r>
              <a:rPr lang="en-CA" dirty="0" err="1" smtClean="0"/>
              <a:t>pestis</a:t>
            </a:r>
            <a:r>
              <a:rPr lang="en-CA" dirty="0" smtClean="0"/>
              <a:t>)</a:t>
            </a:r>
            <a:endParaRPr lang="en-CA" dirty="0"/>
          </a:p>
        </p:txBody>
      </p:sp>
      <p:sp>
        <p:nvSpPr>
          <p:cNvPr id="4" name="Slide Number Placeholder 3"/>
          <p:cNvSpPr>
            <a:spLocks noGrp="1"/>
          </p:cNvSpPr>
          <p:nvPr>
            <p:ph type="sldNum" sz="quarter" idx="10"/>
          </p:nvPr>
        </p:nvSpPr>
        <p:spPr/>
        <p:txBody>
          <a:bodyPr/>
          <a:lstStyle/>
          <a:p>
            <a:fld id="{6EBAD9FE-E89E-4B19-91A9-9577A7424B8B}" type="slidenum">
              <a:rPr lang="en-US" smtClean="0"/>
              <a:pPr/>
              <a:t>30</a:t>
            </a:fld>
            <a:endParaRPr lang="en-US"/>
          </a:p>
        </p:txBody>
      </p:sp>
    </p:spTree>
    <p:extLst>
      <p:ext uri="{BB962C8B-B14F-4D97-AF65-F5344CB8AC3E}">
        <p14:creationId xmlns:p14="http://schemas.microsoft.com/office/powerpoint/2010/main" val="2644381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Transmission:</a:t>
            </a:r>
          </a:p>
          <a:p>
            <a:pPr marL="171450" indent="-171450">
              <a:buFont typeface="Arial" panose="020B0604020202020204" pitchFamily="34" charset="0"/>
              <a:buChar char="•"/>
            </a:pPr>
            <a:r>
              <a:rPr lang="en-CA" dirty="0" smtClean="0"/>
              <a:t>Spread from one rodent to another by flea parasites and to humans by the bite of infected flea.</a:t>
            </a:r>
          </a:p>
          <a:p>
            <a:pPr marL="171450" indent="-171450">
              <a:buFont typeface="Arial" panose="020B0604020202020204" pitchFamily="34" charset="0"/>
              <a:buChar char="•"/>
            </a:pPr>
            <a:r>
              <a:rPr lang="en-CA" dirty="0" smtClean="0"/>
              <a:t>Direct person-to-person transmission does not occur except in the case of pneumonic plague, when respiratory droplets may transfer the infection from the patient to others in close contact.</a:t>
            </a:r>
          </a:p>
          <a:p>
            <a:pPr marL="171450" indent="-171450">
              <a:buFont typeface="Arial" panose="020B0604020202020204" pitchFamily="34" charset="0"/>
              <a:buChar char="•"/>
            </a:pPr>
            <a:endParaRPr lang="en-CA" dirty="0" smtClean="0"/>
          </a:p>
          <a:p>
            <a:pPr marL="0" indent="0">
              <a:buFont typeface="Arial" panose="020B0604020202020204" pitchFamily="34" charset="0"/>
              <a:buNone/>
            </a:pPr>
            <a:r>
              <a:rPr lang="en-CA" dirty="0" smtClean="0"/>
              <a:t>Prevention:</a:t>
            </a:r>
          </a:p>
          <a:p>
            <a:pPr marL="171450" indent="-171450">
              <a:buFont typeface="Arial" panose="020B0604020202020204" pitchFamily="34" charset="0"/>
              <a:buChar char="•"/>
            </a:pPr>
            <a:r>
              <a:rPr lang="en-CA" dirty="0" smtClean="0"/>
              <a:t>Rodent control</a:t>
            </a:r>
          </a:p>
          <a:p>
            <a:pPr marL="171450" indent="-171450">
              <a:buFont typeface="Arial" panose="020B0604020202020204" pitchFamily="34" charset="0"/>
              <a:buChar char="•"/>
            </a:pPr>
            <a:r>
              <a:rPr lang="en-CA" dirty="0" smtClean="0"/>
              <a:t>Solid waste</a:t>
            </a:r>
            <a:r>
              <a:rPr lang="en-CA" baseline="0" dirty="0" smtClean="0"/>
              <a:t> management to reduce attraction of rodents</a:t>
            </a:r>
            <a:endParaRPr lang="en-CA" dirty="0"/>
          </a:p>
        </p:txBody>
      </p:sp>
      <p:sp>
        <p:nvSpPr>
          <p:cNvPr id="4" name="Slide Number Placeholder 3"/>
          <p:cNvSpPr>
            <a:spLocks noGrp="1"/>
          </p:cNvSpPr>
          <p:nvPr>
            <p:ph type="sldNum" sz="quarter" idx="10"/>
          </p:nvPr>
        </p:nvSpPr>
        <p:spPr/>
        <p:txBody>
          <a:bodyPr/>
          <a:lstStyle/>
          <a:p>
            <a:fld id="{6EBAD9FE-E89E-4B19-91A9-9577A7424B8B}" type="slidenum">
              <a:rPr lang="en-US" smtClean="0"/>
              <a:pPr/>
              <a:t>31</a:t>
            </a:fld>
            <a:endParaRPr lang="en-US"/>
          </a:p>
        </p:txBody>
      </p:sp>
    </p:spTree>
    <p:extLst>
      <p:ext uri="{BB962C8B-B14F-4D97-AF65-F5344CB8AC3E}">
        <p14:creationId xmlns:p14="http://schemas.microsoft.com/office/powerpoint/2010/main" val="339342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Ask participants</a:t>
            </a:r>
            <a:r>
              <a:rPr lang="en-US" sz="1000" kern="1200" baseline="0" dirty="0" smtClean="0">
                <a:solidFill>
                  <a:schemeClr val="tx1"/>
                </a:solidFill>
                <a:effectLst/>
                <a:latin typeface="Arial" panose="020B0604020202020204" pitchFamily="34" charset="0"/>
                <a:ea typeface="+mn-ea"/>
                <a:cs typeface="Arial" panose="020B0604020202020204" pitchFamily="34" charset="0"/>
              </a:rPr>
              <a:t> to explain a pathogen before showing the answer.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Water naturally contains many living things.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Most are harmless or even beneficial, but others can cause illness.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Living things that cause disease are also known as </a:t>
            </a:r>
            <a:r>
              <a:rPr lang="en-US" sz="1000" b="1" kern="1200" dirty="0" smtClean="0">
                <a:solidFill>
                  <a:schemeClr val="tx1"/>
                </a:solidFill>
                <a:effectLst/>
                <a:latin typeface="Arial" panose="020B0604020202020204" pitchFamily="34" charset="0"/>
                <a:ea typeface="+mn-ea"/>
                <a:cs typeface="Arial" panose="020B0604020202020204" pitchFamily="34" charset="0"/>
              </a:rPr>
              <a:t>pathogens</a:t>
            </a:r>
            <a:r>
              <a:rPr lang="en-US" sz="1000" kern="1200" dirty="0" smtClean="0">
                <a:solidFill>
                  <a:schemeClr val="tx1"/>
                </a:solidFill>
                <a:effectLst/>
                <a:latin typeface="Arial" panose="020B0604020202020204" pitchFamily="34" charset="0"/>
                <a:ea typeface="+mn-ea"/>
                <a:cs typeface="Arial" panose="020B0604020202020204"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Arial" panose="020B0604020202020204" pitchFamily="34" charset="0"/>
                <a:ea typeface="+mn-ea"/>
                <a:cs typeface="Arial" panose="020B0604020202020204" pitchFamily="34" charset="0"/>
              </a:rPr>
              <a:t>They are sometimes called other names, such as microorganisms, microbes or bugs, depending on the local language and country.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Although there are several contaminants in water that may be harmful to humans, the first priority is to ensure that drinking water is free of pathogens</a:t>
            </a: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3C8DC47-A447-435D-B31E-09F486250D12}" type="slidenum">
              <a:rPr lang="en-CA" smtClean="0"/>
              <a:t>5</a:t>
            </a:fld>
            <a:endParaRPr lang="en-CA"/>
          </a:p>
        </p:txBody>
      </p:sp>
    </p:spTree>
    <p:extLst>
      <p:ext uri="{BB962C8B-B14F-4D97-AF65-F5344CB8AC3E}">
        <p14:creationId xmlns:p14="http://schemas.microsoft.com/office/powerpoint/2010/main" val="755962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dirty="0" smtClean="0">
                <a:ea typeface="ＭＳ Ｐゴシック" panose="020B0600070205080204" pitchFamily="34" charset="-128"/>
              </a:rPr>
              <a:t>Ask participants</a:t>
            </a:r>
            <a:r>
              <a:rPr lang="en-CA" baseline="0" dirty="0" smtClean="0">
                <a:ea typeface="ＭＳ Ｐゴシック" panose="020B0600070205080204" pitchFamily="34" charset="-128"/>
              </a:rPr>
              <a:t> to list some diseases caused by poor environmental sanitation.</a:t>
            </a:r>
            <a:endParaRPr lang="en-CA" dirty="0" smtClean="0">
              <a:ea typeface="ＭＳ Ｐゴシック"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FF8DA6-1820-4C93-B018-1BA4EC011989}" type="slidenum">
              <a:rPr lang="en-US"/>
              <a:pPr eaLnBrk="1" hangingPunct="1"/>
              <a:t>32</a:t>
            </a:fld>
            <a:endParaRPr lang="en-US"/>
          </a:p>
        </p:txBody>
      </p:sp>
    </p:spTree>
    <p:extLst>
      <p:ext uri="{BB962C8B-B14F-4D97-AF65-F5344CB8AC3E}">
        <p14:creationId xmlns:p14="http://schemas.microsoft.com/office/powerpoint/2010/main" val="1647646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anose="020B0600070205080204"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DC7902-FC97-4892-B3D2-B7B89CC39ECA}" type="slidenum">
              <a:rPr lang="en-US"/>
              <a:pPr eaLnBrk="1" hangingPunct="1"/>
              <a:t>33</a:t>
            </a:fld>
            <a:endParaRPr lang="en-US"/>
          </a:p>
        </p:txBody>
      </p:sp>
    </p:spTree>
    <p:extLst>
      <p:ext uri="{BB962C8B-B14F-4D97-AF65-F5344CB8AC3E}">
        <p14:creationId xmlns:p14="http://schemas.microsoft.com/office/powerpoint/2010/main" val="261611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8629CC-9E7B-4CC4-BF5E-628D2D5CF480}" type="slidenum">
              <a:rPr lang="en-US" altLang="en-US"/>
              <a:pPr eaLnBrk="1" hangingPunct="1"/>
              <a:t>6</a:t>
            </a:fld>
            <a:endParaRPr lang="en-US" altLang="en-US"/>
          </a:p>
        </p:txBody>
      </p:sp>
      <p:sp>
        <p:nvSpPr>
          <p:cNvPr id="36867" name="Rectangle 2"/>
          <p:cNvSpPr>
            <a:spLocks noGrp="1" noRot="1" noChangeAspect="1" noChangeArrowheads="1" noTextEdit="1"/>
          </p:cNvSpPr>
          <p:nvPr>
            <p:ph type="sldImg"/>
          </p:nvPr>
        </p:nvSpPr>
        <p:spPr>
          <a:xfrm>
            <a:off x="1143000" y="685800"/>
            <a:ext cx="4573588" cy="3430588"/>
          </a:xfrm>
          <a:ln/>
        </p:spPr>
      </p:sp>
      <p:sp>
        <p:nvSpPr>
          <p:cNvPr id="36868" name="Rectangle 3"/>
          <p:cNvSpPr>
            <a:spLocks noGrp="1" noChangeArrowheads="1"/>
          </p:cNvSpPr>
          <p:nvPr>
            <p:ph type="body" idx="1"/>
          </p:nvPr>
        </p:nvSpPr>
        <p:spPr>
          <a:noFill/>
        </p:spPr>
        <p:txBody>
          <a:bodyPr/>
          <a:lstStyle/>
          <a:p>
            <a:pPr eaLnBrk="1" hangingPunct="1"/>
            <a:r>
              <a:rPr lang="en-US" altLang="en-US" sz="1000" b="1" dirty="0" smtClean="0">
                <a:latin typeface="Arial" panose="020B0604020202020204" pitchFamily="34" charset="0"/>
                <a:cs typeface="Arial" panose="020B0604020202020204" pitchFamily="34" charset="0"/>
              </a:rPr>
              <a:t>Examples of pathogens</a:t>
            </a:r>
            <a:r>
              <a:rPr lang="en-US" altLang="en-US" sz="1000" b="1" baseline="0" dirty="0" smtClean="0">
                <a:latin typeface="Arial" panose="020B0604020202020204" pitchFamily="34" charset="0"/>
                <a:cs typeface="Arial" panose="020B0604020202020204" pitchFamily="34" charset="0"/>
              </a:rPr>
              <a:t> transmitted through drinking water</a:t>
            </a:r>
            <a:endParaRPr lang="en-US" altLang="en-US" sz="1000" b="1" dirty="0" smtClean="0">
              <a:latin typeface="Arial" panose="020B0604020202020204" pitchFamily="34" charset="0"/>
              <a:cs typeface="Arial" panose="020B0604020202020204" pitchFamily="34" charset="0"/>
            </a:endParaRPr>
          </a:p>
          <a:p>
            <a:pPr eaLnBrk="1" hangingPunct="1"/>
            <a:endParaRPr lang="en-US" altLang="en-US" sz="1000" b="1"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1000" dirty="0" smtClean="0">
                <a:latin typeface="Arial" panose="020B0604020202020204" pitchFamily="34" charset="0"/>
                <a:cs typeface="Arial" panose="020B0604020202020204" pitchFamily="34" charset="0"/>
              </a:rPr>
              <a:t>Viruses, e.g. hepatitis A and</a:t>
            </a:r>
            <a:r>
              <a:rPr lang="en-US" altLang="en-US" sz="1000" baseline="0" dirty="0" smtClean="0">
                <a:latin typeface="Arial" panose="020B0604020202020204" pitchFamily="34" charset="0"/>
                <a:cs typeface="Arial" panose="020B0604020202020204" pitchFamily="34" charset="0"/>
              </a:rPr>
              <a:t> E</a:t>
            </a:r>
            <a:endParaRPr lang="en-US"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1000" dirty="0" smtClean="0">
                <a:latin typeface="Arial" panose="020B0604020202020204" pitchFamily="34" charset="0"/>
                <a:cs typeface="Arial" panose="020B0604020202020204" pitchFamily="34" charset="0"/>
              </a:rPr>
              <a:t>Bacteria, e.g. cholera, typhoid,</a:t>
            </a:r>
            <a:r>
              <a:rPr lang="en-US" altLang="en-US" sz="1000" baseline="0" dirty="0" smtClean="0">
                <a:latin typeface="Arial" panose="020B0604020202020204" pitchFamily="34" charset="0"/>
                <a:cs typeface="Arial" panose="020B0604020202020204" pitchFamily="34" charset="0"/>
              </a:rPr>
              <a:t> </a:t>
            </a:r>
            <a:r>
              <a:rPr lang="en-US" altLang="en-US" sz="1000" dirty="0" smtClean="0">
                <a:latin typeface="Arial" panose="020B0604020202020204" pitchFamily="34" charset="0"/>
                <a:cs typeface="Arial" panose="020B0604020202020204" pitchFamily="34" charset="0"/>
              </a:rPr>
              <a:t>shigellosis – diarrhea is the major symptom of </a:t>
            </a:r>
            <a:r>
              <a:rPr lang="en-CA" altLang="en-US" sz="1000" dirty="0" smtClean="0">
                <a:latin typeface="Arial" panose="020B0604020202020204" pitchFamily="34" charset="0"/>
                <a:cs typeface="Arial" panose="020B0604020202020204" pitchFamily="34" charset="0"/>
              </a:rPr>
              <a:t>most common water-related diseases caused by pathogenic bacteria</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1000" dirty="0" smtClean="0">
                <a:latin typeface="Arial" panose="020B0604020202020204" pitchFamily="34" charset="0"/>
                <a:cs typeface="Arial" panose="020B0604020202020204" pitchFamily="34" charset="0"/>
              </a:rPr>
              <a:t>Protozoa, e.g. Entamoeba </a:t>
            </a:r>
            <a:r>
              <a:rPr lang="en-US" altLang="en-US" sz="1000" dirty="0" err="1" smtClean="0">
                <a:latin typeface="Arial" panose="020B0604020202020204" pitchFamily="34" charset="0"/>
                <a:cs typeface="Arial" panose="020B0604020202020204" pitchFamily="34" charset="0"/>
              </a:rPr>
              <a:t>histolytica</a:t>
            </a:r>
            <a:r>
              <a:rPr lang="en-US" altLang="en-US" sz="1000" dirty="0" smtClean="0">
                <a:latin typeface="Arial" panose="020B0604020202020204" pitchFamily="34" charset="0"/>
                <a:cs typeface="Arial" panose="020B0604020202020204" pitchFamily="34" charset="0"/>
              </a:rPr>
              <a:t>,</a:t>
            </a:r>
            <a:r>
              <a:rPr lang="en-US" altLang="en-US" sz="1000" baseline="0" dirty="0" smtClean="0">
                <a:latin typeface="Arial" panose="020B0604020202020204" pitchFamily="34" charset="0"/>
                <a:cs typeface="Arial" panose="020B0604020202020204" pitchFamily="34" charset="0"/>
              </a:rPr>
              <a:t> C</a:t>
            </a:r>
            <a:r>
              <a:rPr lang="en-US" altLang="en-US" sz="1000" dirty="0" smtClean="0">
                <a:latin typeface="Arial" panose="020B0604020202020204" pitchFamily="34" charset="0"/>
                <a:cs typeface="Arial" panose="020B0604020202020204" pitchFamily="34" charset="0"/>
              </a:rPr>
              <a:t>ryptosporidium</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US" altLang="en-US" sz="1000" dirty="0" smtClean="0">
                <a:latin typeface="Arial" panose="020B0604020202020204" pitchFamily="34" charset="0"/>
                <a:cs typeface="Arial" panose="020B0604020202020204" pitchFamily="34" charset="0"/>
              </a:rPr>
              <a:t>Helminths</a:t>
            </a:r>
            <a:r>
              <a:rPr lang="en-US" altLang="en-US" sz="1000" baseline="0" dirty="0" smtClean="0">
                <a:latin typeface="Arial" panose="020B0604020202020204" pitchFamily="34" charset="0"/>
                <a:cs typeface="Arial" panose="020B0604020202020204" pitchFamily="34" charset="0"/>
              </a:rPr>
              <a:t> </a:t>
            </a:r>
            <a:r>
              <a:rPr lang="en-CA" altLang="en-US" sz="1000" dirty="0" smtClean="0">
                <a:latin typeface="Arial" panose="020B0604020202020204" pitchFamily="34" charset="0"/>
                <a:cs typeface="Arial" panose="020B0604020202020204" pitchFamily="34" charset="0"/>
              </a:rPr>
              <a:t>normally pass through people’s skin when they bathe or swim in contaminated water, and do not normally infect people by drinking water. There are two exceptions: </a:t>
            </a:r>
            <a:r>
              <a:rPr lang="en-US" altLang="en-US" sz="1000" dirty="0" smtClean="0">
                <a:latin typeface="Arial" panose="020B0604020202020204" pitchFamily="34" charset="0"/>
                <a:cs typeface="Arial" panose="020B0604020202020204" pitchFamily="34" charset="0"/>
              </a:rPr>
              <a:t>e.g. </a:t>
            </a:r>
            <a:r>
              <a:rPr lang="en-US" altLang="en-US" sz="1000" dirty="0" err="1" smtClean="0">
                <a:latin typeface="Arial" panose="020B0604020202020204" pitchFamily="34" charset="0"/>
                <a:cs typeface="Arial" panose="020B0604020202020204" pitchFamily="34" charset="0"/>
              </a:rPr>
              <a:t>Dracunculus</a:t>
            </a:r>
            <a:r>
              <a:rPr lang="en-US" altLang="en-US" sz="1000" dirty="0" smtClean="0">
                <a:latin typeface="Arial" panose="020B0604020202020204" pitchFamily="34" charset="0"/>
                <a:cs typeface="Arial" panose="020B0604020202020204" pitchFamily="34" charset="0"/>
              </a:rPr>
              <a:t> </a:t>
            </a:r>
            <a:r>
              <a:rPr lang="en-US" altLang="en-US" sz="1000" dirty="0" err="1" smtClean="0">
                <a:latin typeface="Arial" panose="020B0604020202020204" pitchFamily="34" charset="0"/>
                <a:cs typeface="Arial" panose="020B0604020202020204" pitchFamily="34" charset="0"/>
              </a:rPr>
              <a:t>medinensis</a:t>
            </a:r>
            <a:r>
              <a:rPr lang="en-US" altLang="en-US" sz="1000" dirty="0" smtClean="0">
                <a:latin typeface="Arial" panose="020B0604020202020204" pitchFamily="34" charset="0"/>
                <a:cs typeface="Arial" panose="020B0604020202020204" pitchFamily="34" charset="0"/>
              </a:rPr>
              <a:t> (guinea worm) and </a:t>
            </a:r>
            <a:r>
              <a:rPr lang="en-US" altLang="en-US" sz="1000" dirty="0" err="1" smtClean="0">
                <a:latin typeface="Arial" panose="020B0604020202020204" pitchFamily="34" charset="0"/>
                <a:cs typeface="Arial" panose="020B0604020202020204" pitchFamily="34" charset="0"/>
              </a:rPr>
              <a:t>Fasciola</a:t>
            </a:r>
            <a:r>
              <a:rPr lang="en-US" altLang="en-US" sz="1000" dirty="0" smtClean="0">
                <a:latin typeface="Arial" panose="020B0604020202020204" pitchFamily="34" charset="0"/>
                <a:cs typeface="Arial" panose="020B0604020202020204" pitchFamily="34" charset="0"/>
              </a:rPr>
              <a:t> (liver flukes)</a:t>
            </a:r>
          </a:p>
        </p:txBody>
      </p:sp>
    </p:spTree>
    <p:extLst>
      <p:ext uri="{BB962C8B-B14F-4D97-AF65-F5344CB8AC3E}">
        <p14:creationId xmlns:p14="http://schemas.microsoft.com/office/powerpoint/2010/main" val="129934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A2593C-E103-441B-839A-2CFB67005E0C}" type="slidenum">
              <a:rPr lang="en-US" altLang="en-US"/>
              <a:pPr eaLnBrk="1" hangingPunct="1"/>
              <a:t>7</a:t>
            </a:fld>
            <a:endParaRPr lang="en-US" altLang="en-US"/>
          </a:p>
        </p:txBody>
      </p:sp>
      <p:sp>
        <p:nvSpPr>
          <p:cNvPr id="37891" name="Rectangle 2"/>
          <p:cNvSpPr>
            <a:spLocks noGrp="1" noRot="1" noChangeAspect="1" noChangeArrowheads="1" noTextEdit="1"/>
          </p:cNvSpPr>
          <p:nvPr>
            <p:ph type="sldImg"/>
          </p:nvPr>
        </p:nvSpPr>
        <p:spPr>
          <a:xfrm>
            <a:off x="1143000" y="685800"/>
            <a:ext cx="4573588" cy="3430588"/>
          </a:xfrm>
          <a:ln/>
        </p:spPr>
      </p:sp>
      <p:sp>
        <p:nvSpPr>
          <p:cNvPr id="37892" name="Rectangle 3"/>
          <p:cNvSpPr>
            <a:spLocks noGrp="1" noChangeArrowheads="1"/>
          </p:cNvSpPr>
          <p:nvPr>
            <p:ph type="body" idx="1"/>
          </p:nvPr>
        </p:nvSpPr>
        <p:spPr>
          <a:xfrm>
            <a:off x="685800" y="4340225"/>
            <a:ext cx="5486400" cy="4117975"/>
          </a:xfrm>
          <a:noFill/>
        </p:spPr>
        <p:txBody>
          <a:bodyPr/>
          <a:lstStyle/>
          <a:p>
            <a:pPr marL="171450" indent="-171450" eaLnBrk="1" hangingPunct="1">
              <a:buFont typeface="Arial" panose="020B0604020202020204" pitchFamily="34" charset="0"/>
              <a:buChar char="•"/>
            </a:pPr>
            <a:r>
              <a:rPr lang="en-CA" altLang="en-US" dirty="0" smtClean="0"/>
              <a:t>Representation of the relative sizes of different pathogens</a:t>
            </a:r>
            <a:r>
              <a:rPr lang="en-CA" altLang="en-US" dirty="0" smtClean="0"/>
              <a:t>.</a:t>
            </a:r>
          </a:p>
          <a:p>
            <a:pPr marL="171450" indent="-171450" eaLnBrk="1" hangingPunct="1">
              <a:buFont typeface="Arial" panose="020B0604020202020204" pitchFamily="34" charset="0"/>
              <a:buChar char="•"/>
            </a:pPr>
            <a:r>
              <a:rPr lang="en-CA" altLang="en-US" dirty="0" smtClean="0"/>
              <a:t>Can</a:t>
            </a:r>
            <a:r>
              <a:rPr lang="en-CA" altLang="en-US" baseline="0" dirty="0" smtClean="0"/>
              <a:t> also show the PowerPoint “How Big?” to demonstrate the sizes with animation</a:t>
            </a:r>
            <a:endParaRPr lang="en-CA" altLang="en-US" dirty="0" smtClean="0"/>
          </a:p>
          <a:p>
            <a:pPr eaLnBrk="1" hangingPunct="1"/>
            <a:endParaRPr lang="en-CA" altLang="en-US" dirty="0" smtClean="0"/>
          </a:p>
        </p:txBody>
      </p:sp>
    </p:spTree>
    <p:extLst>
      <p:ext uri="{BB962C8B-B14F-4D97-AF65-F5344CB8AC3E}">
        <p14:creationId xmlns:p14="http://schemas.microsoft.com/office/powerpoint/2010/main" val="270676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4AF06C-85AF-411D-B045-16C1E41FD918}" type="slidenum">
              <a:rPr lang="en-US" altLang="en-US"/>
              <a:pPr eaLnBrk="1" hangingPunct="1"/>
              <a:t>8</a:t>
            </a:fld>
            <a:endParaRPr lang="en-US" altLang="en-US"/>
          </a:p>
        </p:txBody>
      </p:sp>
      <p:sp>
        <p:nvSpPr>
          <p:cNvPr id="39939" name="Rectangle 2"/>
          <p:cNvSpPr>
            <a:spLocks noGrp="1" noRot="1" noChangeAspect="1" noChangeArrowheads="1" noTextEdit="1"/>
          </p:cNvSpPr>
          <p:nvPr>
            <p:ph type="sldImg"/>
          </p:nvPr>
        </p:nvSpPr>
        <p:spPr>
          <a:xfrm>
            <a:off x="1143000" y="685800"/>
            <a:ext cx="4573588" cy="3430588"/>
          </a:xfrm>
          <a:ln/>
        </p:spPr>
      </p:sp>
      <p:sp>
        <p:nvSpPr>
          <p:cNvPr id="39940" name="Rectangle 3"/>
          <p:cNvSpPr>
            <a:spLocks noGrp="1" noChangeArrowheads="1"/>
          </p:cNvSpPr>
          <p:nvPr>
            <p:ph type="body" idx="1"/>
          </p:nvPr>
        </p:nvSpPr>
        <p:spPr>
          <a:noFill/>
        </p:spPr>
        <p:txBody>
          <a:bodyPr/>
          <a:lstStyle/>
          <a:p>
            <a:pPr marL="171450" indent="-171450" eaLnBrk="1" hangingPunct="1">
              <a:buFont typeface="Arial" panose="020B0604020202020204" pitchFamily="34" charset="0"/>
              <a:buChar char="•"/>
            </a:pPr>
            <a:r>
              <a:rPr lang="en-CA" sz="1000" kern="1200" dirty="0" smtClean="0">
                <a:solidFill>
                  <a:schemeClr val="tx1"/>
                </a:solidFill>
                <a:effectLst/>
                <a:latin typeface="+mn-lt"/>
                <a:ea typeface="+mn-ea"/>
                <a:cs typeface="+mn-cs"/>
              </a:rPr>
              <a:t>Viruses are unable to reproduce by themselves and must use another living thing (e.g., other microorganism, animal or human) to make more viruses. This disrupts the functions or causes the death of the living thing.</a:t>
            </a:r>
          </a:p>
          <a:p>
            <a:pPr marL="171450" indent="-171450" eaLnBrk="1" hangingPunct="1">
              <a:buFont typeface="Arial" panose="020B0604020202020204" pitchFamily="34" charset="0"/>
              <a:buChar char="•"/>
            </a:pPr>
            <a:endParaRPr lang="en-CA" sz="1000" kern="1200" dirty="0" smtClean="0">
              <a:solidFill>
                <a:schemeClr val="tx1"/>
              </a:solidFill>
              <a:effectLst/>
              <a:latin typeface="+mn-lt"/>
              <a:ea typeface="+mn-ea"/>
              <a:cs typeface="+mn-cs"/>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It is difficult and expensive to study viruses, so we know less about them than other pathogens.</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Water cannot spread the human immunodeficiency virus (HIV) and influenza viruses. Water does not provide the environment needed for these viruses to survive.</a:t>
            </a:r>
          </a:p>
          <a:p>
            <a:pPr marL="0" indent="0" eaLnBrk="1" hangingPunct="1">
              <a:buFont typeface="Arial" panose="020B0604020202020204" pitchFamily="34" charset="0"/>
              <a:buNone/>
            </a:pPr>
            <a:endParaRPr lang="en-CA"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1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A9A3FC-343C-42E5-9FD6-A922EBAEF307}" type="slidenum">
              <a:rPr lang="en-US" altLang="en-US"/>
              <a:pPr eaLnBrk="1" hangingPunct="1"/>
              <a:t>9</a:t>
            </a:fld>
            <a:endParaRPr lang="en-US" altLang="en-US"/>
          </a:p>
        </p:txBody>
      </p:sp>
      <p:sp>
        <p:nvSpPr>
          <p:cNvPr id="40963" name="Rectangle 2"/>
          <p:cNvSpPr>
            <a:spLocks noGrp="1" noRot="1" noChangeAspect="1" noChangeArrowheads="1" noTextEdit="1"/>
          </p:cNvSpPr>
          <p:nvPr>
            <p:ph type="sldImg"/>
          </p:nvPr>
        </p:nvSpPr>
        <p:spPr>
          <a:xfrm>
            <a:off x="1143000" y="685800"/>
            <a:ext cx="4573588" cy="3430588"/>
          </a:xfrm>
          <a:ln/>
        </p:spPr>
      </p:sp>
      <p:sp>
        <p:nvSpPr>
          <p:cNvPr id="40964" name="Rectangle 3"/>
          <p:cNvSpPr>
            <a:spLocks noGrp="1" noChangeArrowheads="1"/>
          </p:cNvSpPr>
          <p:nvPr>
            <p:ph type="body" idx="1"/>
          </p:nvPr>
        </p:nvSpPr>
        <p:spPr>
          <a:xfrm>
            <a:off x="685800" y="4340225"/>
            <a:ext cx="5486400" cy="4117975"/>
          </a:xfrm>
          <a:noFill/>
        </p:spPr>
        <p:txBody>
          <a:bodyPr/>
          <a:lstStyle/>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Bacteria are very small, single-celled organisms that are present everywhere and are the most common living things found in human and animal feces. </a:t>
            </a: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Drinking water that contains feces is the main cause of water-related diseases. </a:t>
            </a: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CA" sz="1000" kern="1200" dirty="0" smtClean="0">
                <a:solidFill>
                  <a:schemeClr val="tx1"/>
                </a:solidFill>
                <a:effectLst/>
                <a:latin typeface="Arial" panose="020B0604020202020204" pitchFamily="34" charset="0"/>
                <a:ea typeface="+mn-ea"/>
                <a:cs typeface="Arial" panose="020B0604020202020204" pitchFamily="34" charset="0"/>
              </a:rPr>
              <a:t>The most common water-related diseases caused by pathogenic bacteria have diarrhea as a major symptom, including </a:t>
            </a:r>
            <a:r>
              <a:rPr lang="en-CA" sz="1000" b="1" kern="1200" dirty="0" smtClean="0">
                <a:solidFill>
                  <a:schemeClr val="tx1"/>
                </a:solidFill>
                <a:effectLst/>
                <a:latin typeface="Arial" panose="020B0604020202020204" pitchFamily="34" charset="0"/>
                <a:ea typeface="+mn-ea"/>
                <a:cs typeface="Arial" panose="020B0604020202020204" pitchFamily="34" charset="0"/>
              </a:rPr>
              <a:t>cholera, typhoid</a:t>
            </a:r>
            <a:r>
              <a:rPr lang="en-CA" sz="1000" kern="1200" dirty="0" smtClean="0">
                <a:solidFill>
                  <a:schemeClr val="tx1"/>
                </a:solidFill>
                <a:effectLst/>
                <a:latin typeface="Arial" panose="020B0604020202020204" pitchFamily="34" charset="0"/>
                <a:ea typeface="+mn-ea"/>
                <a:cs typeface="Arial" panose="020B0604020202020204" pitchFamily="34" charset="0"/>
              </a:rPr>
              <a:t>,</a:t>
            </a:r>
            <a:r>
              <a:rPr lang="en-CA" sz="1000" b="1" kern="1200" dirty="0" smtClean="0">
                <a:solidFill>
                  <a:schemeClr val="tx1"/>
                </a:solidFill>
                <a:effectLst/>
                <a:latin typeface="Arial" panose="020B0604020202020204" pitchFamily="34" charset="0"/>
                <a:ea typeface="+mn-ea"/>
                <a:cs typeface="Arial" panose="020B0604020202020204" pitchFamily="34" charset="0"/>
              </a:rPr>
              <a:t> </a:t>
            </a:r>
            <a:r>
              <a:rPr lang="en-CA" sz="1000" kern="1200" dirty="0" smtClean="0">
                <a:solidFill>
                  <a:schemeClr val="tx1"/>
                </a:solidFill>
                <a:effectLst/>
                <a:latin typeface="Arial" panose="020B0604020202020204" pitchFamily="34" charset="0"/>
                <a:ea typeface="+mn-ea"/>
                <a:cs typeface="Arial" panose="020B0604020202020204" pitchFamily="34" charset="0"/>
              </a:rPr>
              <a:t>and </a:t>
            </a:r>
            <a:r>
              <a:rPr lang="en-CA" sz="1000" b="1" kern="1200" dirty="0" smtClean="0">
                <a:solidFill>
                  <a:schemeClr val="tx1"/>
                </a:solidFill>
                <a:effectLst/>
                <a:latin typeface="Arial" panose="020B0604020202020204" pitchFamily="34" charset="0"/>
                <a:ea typeface="+mn-ea"/>
                <a:cs typeface="Arial" panose="020B0604020202020204" pitchFamily="34" charset="0"/>
              </a:rPr>
              <a:t>shigellosis (dysentery</a:t>
            </a:r>
            <a:r>
              <a:rPr lang="en-CA" sz="1000" kern="1200" dirty="0" smtClean="0">
                <a:solidFill>
                  <a:schemeClr val="tx1"/>
                </a:solidFill>
                <a:effectLst/>
                <a:latin typeface="Arial" panose="020B0604020202020204" pitchFamily="34" charset="0"/>
                <a:ea typeface="+mn-ea"/>
                <a:cs typeface="Arial" panose="020B0604020202020204" pitchFamily="34" charset="0"/>
              </a:rPr>
              <a:t>)</a:t>
            </a: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Most of the organisms found in feces are bacteria. There are several billion bacteria in every gram of feces.</a:t>
            </a: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The diseases they cause generally spread rapidly, and consequently bacteria have been responsible for most of the world’s major epidemics derived from water.</a:t>
            </a: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E. coli bacteria have </a:t>
            </a:r>
            <a:r>
              <a:rPr lang="en-CA" sz="1200" b="0" i="1" kern="1200" dirty="0" smtClean="0">
                <a:solidFill>
                  <a:schemeClr val="tx1"/>
                </a:solidFill>
                <a:effectLst/>
                <a:latin typeface="+mn-lt"/>
                <a:ea typeface="+mn-ea"/>
                <a:cs typeface="+mn-cs"/>
              </a:rPr>
              <a:t>flagella </a:t>
            </a:r>
            <a:r>
              <a:rPr lang="en-CA" sz="1200" b="0" i="0" kern="1200" dirty="0" smtClean="0">
                <a:solidFill>
                  <a:schemeClr val="tx1"/>
                </a:solidFill>
                <a:effectLst/>
                <a:latin typeface="+mn-lt"/>
                <a:ea typeface="+mn-ea"/>
                <a:cs typeface="+mn-cs"/>
              </a:rPr>
              <a:t>(flagellum</a:t>
            </a:r>
            <a:r>
              <a:rPr lang="en-CA" sz="1200" b="0" i="0" kern="1200" baseline="0" dirty="0" smtClean="0">
                <a:solidFill>
                  <a:schemeClr val="tx1"/>
                </a:solidFill>
                <a:effectLst/>
                <a:latin typeface="+mn-lt"/>
                <a:ea typeface="+mn-ea"/>
                <a:cs typeface="+mn-cs"/>
              </a:rPr>
              <a:t> singular) whip like structures that allow them to move through </a:t>
            </a:r>
            <a:r>
              <a:rPr lang="en-CA" sz="1200" b="0" i="0" kern="1200" baseline="0" smtClean="0">
                <a:solidFill>
                  <a:schemeClr val="tx1"/>
                </a:solidFill>
                <a:effectLst/>
                <a:latin typeface="+mn-lt"/>
                <a:ea typeface="+mn-ea"/>
                <a:cs typeface="+mn-cs"/>
              </a:rPr>
              <a:t>their environment.</a:t>
            </a:r>
            <a:endParaRPr lang="en-CA" altLang="en-US" sz="1000"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pPr>
            <a:r>
              <a:rPr lang="en-CA" altLang="en-US" sz="1000" dirty="0" smtClean="0">
                <a:latin typeface="Arial" panose="020B0604020202020204" pitchFamily="34" charset="0"/>
                <a:cs typeface="Arial" panose="020B0604020202020204" pitchFamily="34" charset="0"/>
              </a:rPr>
              <a:t>There are many more bacteria that do not normally cause disease – e.g. yeasts, cheese, beer.  </a:t>
            </a:r>
          </a:p>
        </p:txBody>
      </p:sp>
    </p:spTree>
    <p:extLst>
      <p:ext uri="{BB962C8B-B14F-4D97-AF65-F5344CB8AC3E}">
        <p14:creationId xmlns:p14="http://schemas.microsoft.com/office/powerpoint/2010/main" val="22036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33F7D9-936A-4C88-AF24-DC3DE377A249}" type="slidenum">
              <a:rPr lang="en-US" altLang="en-US"/>
              <a:pPr eaLnBrk="1" hangingPunct="1"/>
              <a:t>10</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marL="171450" indent="-171450" algn="l" eaLnBrk="1" hangingPunct="1">
              <a:buFont typeface="Arial" panose="020B0604020202020204" pitchFamily="34" charset="0"/>
              <a:buChar char="•"/>
            </a:pPr>
            <a:r>
              <a:rPr lang="en-US" altLang="en-US" b="0" dirty="0" smtClean="0">
                <a:solidFill>
                  <a:srgbClr val="FF0000"/>
                </a:solidFill>
              </a:rPr>
              <a:t>This slide is optional but is</a:t>
            </a:r>
            <a:r>
              <a:rPr lang="en-US" altLang="en-US" b="0" baseline="0" dirty="0" smtClean="0">
                <a:solidFill>
                  <a:srgbClr val="FF0000"/>
                </a:solidFill>
              </a:rPr>
              <a:t> a good visual for how bacteria reproduce</a:t>
            </a:r>
            <a:endParaRPr lang="en-US" altLang="en-US" b="0" dirty="0" smtClean="0">
              <a:solidFill>
                <a:srgbClr val="FF0000"/>
              </a:solidFill>
            </a:endParaRPr>
          </a:p>
          <a:p>
            <a:pPr marL="171450" indent="-171450" algn="l" eaLnBrk="1" hangingPunct="1">
              <a:buFont typeface="Arial" panose="020B0604020202020204" pitchFamily="34" charset="0"/>
              <a:buChar char="•"/>
            </a:pPr>
            <a:r>
              <a:rPr lang="en-US" altLang="en-US" b="0" dirty="0" smtClean="0">
                <a:solidFill>
                  <a:srgbClr val="FF0000"/>
                </a:solidFill>
              </a:rPr>
              <a:t>Th</a:t>
            </a:r>
            <a:r>
              <a:rPr lang="en-US" altLang="en-US" b="0" baseline="0" dirty="0" smtClean="0">
                <a:solidFill>
                  <a:srgbClr val="FF0000"/>
                </a:solidFill>
              </a:rPr>
              <a:t>is video is available online at </a:t>
            </a:r>
            <a:r>
              <a:rPr lang="en-US" sz="1200" u="sng" kern="1200" dirty="0" smtClean="0">
                <a:solidFill>
                  <a:schemeClr val="tx1"/>
                </a:solidFill>
                <a:effectLst/>
                <a:latin typeface="+mn-lt"/>
                <a:ea typeface="+mn-ea"/>
                <a:cs typeface="+mn-cs"/>
                <a:hlinkClick r:id="rId3"/>
              </a:rPr>
              <a:t>http://www.youtube.com/watch?v=DY9DNWcqxI4</a:t>
            </a:r>
            <a:endParaRPr lang="en-US" sz="1200" u="sng" kern="1200" dirty="0" smtClean="0">
              <a:solidFill>
                <a:schemeClr val="tx1"/>
              </a:solidFill>
              <a:effectLst/>
              <a:latin typeface="+mn-lt"/>
              <a:ea typeface="+mn-ea"/>
              <a:cs typeface="+mn-cs"/>
            </a:endParaRPr>
          </a:p>
          <a:p>
            <a:pPr marL="171450" indent="-171450" algn="l" eaLnBrk="1" hangingPunct="1">
              <a:buFont typeface="Arial" panose="020B0604020202020204" pitchFamily="34" charset="0"/>
              <a:buChar char="•"/>
            </a:pPr>
            <a:r>
              <a:rPr lang="en-US" altLang="en-US" b="0" dirty="0" smtClean="0">
                <a:solidFill>
                  <a:srgbClr val="FF0000"/>
                </a:solidFill>
              </a:rPr>
              <a:t>Alternatively, if you have access to the off line video, right</a:t>
            </a:r>
            <a:r>
              <a:rPr lang="en-US" altLang="en-US" b="0" baseline="0" dirty="0" smtClean="0">
                <a:solidFill>
                  <a:srgbClr val="FF0000"/>
                </a:solidFill>
              </a:rPr>
              <a:t> click on the link in the slide and left click on ‘Edit Hyperlink’, then find the correct link to the file</a:t>
            </a:r>
          </a:p>
          <a:p>
            <a:pPr marL="171450" indent="-171450" algn="l" eaLnBrk="1" hangingPunct="1">
              <a:buFont typeface="Arial" panose="020B0604020202020204" pitchFamily="34" charset="0"/>
              <a:buChar char="•"/>
            </a:pPr>
            <a:r>
              <a:rPr lang="en-US" altLang="en-US" b="0" baseline="0" dirty="0" smtClean="0">
                <a:solidFill>
                  <a:srgbClr val="FF0000"/>
                </a:solidFill>
              </a:rPr>
              <a:t>You will then be able to click on the link in slideshow mode to play the video </a:t>
            </a:r>
            <a:endParaRPr lang="en-US" altLang="en-US" b="0" dirty="0" smtClean="0">
              <a:solidFill>
                <a:srgbClr val="FF0000"/>
              </a:solidFill>
            </a:endParaRPr>
          </a:p>
        </p:txBody>
      </p:sp>
    </p:spTree>
    <p:extLst>
      <p:ext uri="{BB962C8B-B14F-4D97-AF65-F5344CB8AC3E}">
        <p14:creationId xmlns:p14="http://schemas.microsoft.com/office/powerpoint/2010/main" val="189361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18CF04-15BA-4D36-A059-3C2D73C4BBA9}" type="slidenum">
              <a:rPr lang="en-US" altLang="en-US"/>
              <a:pPr eaLnBrk="1" hangingPunct="1"/>
              <a:t>11</a:t>
            </a:fld>
            <a:endParaRPr lang="en-US" altLang="en-US"/>
          </a:p>
        </p:txBody>
      </p:sp>
      <p:sp>
        <p:nvSpPr>
          <p:cNvPr id="41987" name="Rectangle 2"/>
          <p:cNvSpPr>
            <a:spLocks noGrp="1" noRot="1" noChangeAspect="1" noChangeArrowheads="1" noTextEdit="1"/>
          </p:cNvSpPr>
          <p:nvPr>
            <p:ph type="sldImg"/>
          </p:nvPr>
        </p:nvSpPr>
        <p:spPr>
          <a:xfrm>
            <a:off x="1143000" y="685800"/>
            <a:ext cx="4573588" cy="3430588"/>
          </a:xfrm>
          <a:ln/>
        </p:spPr>
      </p:sp>
      <p:sp>
        <p:nvSpPr>
          <p:cNvPr id="41988" name="Rectangle 3"/>
          <p:cNvSpPr>
            <a:spLocks noGrp="1" noChangeArrowheads="1"/>
          </p:cNvSpPr>
          <p:nvPr>
            <p:ph type="body" idx="1"/>
          </p:nvPr>
        </p:nvSpPr>
        <p:spPr>
          <a:xfrm>
            <a:off x="685800" y="4340225"/>
            <a:ext cx="5486400" cy="4117975"/>
          </a:xfrm>
          <a:noFill/>
        </p:spPr>
        <p:txBody>
          <a:bodyPr/>
          <a:lstStyle/>
          <a:p>
            <a:pPr marL="171450" indent="-171450" eaLnBrk="1" hangingPunct="1">
              <a:buFont typeface="Arial" panose="020B0604020202020204" pitchFamily="34" charset="0"/>
              <a:buChar char="•"/>
            </a:pPr>
            <a:r>
              <a:rPr lang="en-US" altLang="en-US" dirty="0" smtClean="0"/>
              <a:t>Protozoa are larger than bacteria or viruses.</a:t>
            </a:r>
          </a:p>
          <a:p>
            <a:pPr marL="171450" indent="-171450" eaLnBrk="1" hangingPunct="1">
              <a:buFont typeface="Arial" panose="020B0604020202020204" pitchFamily="34" charset="0"/>
              <a:buChar char="•"/>
            </a:pPr>
            <a:r>
              <a:rPr lang="en-CA" altLang="en-US" dirty="0" smtClean="0">
                <a:cs typeface="Times New Roman" pitchFamily="18" charset="0"/>
              </a:rPr>
              <a:t>Some protozoa</a:t>
            </a:r>
            <a:r>
              <a:rPr lang="en-CA" altLang="en-US" baseline="0" dirty="0" smtClean="0">
                <a:cs typeface="Times New Roman" pitchFamily="18" charset="0"/>
              </a:rPr>
              <a:t> can</a:t>
            </a:r>
            <a:r>
              <a:rPr lang="en-CA" altLang="en-US" dirty="0" smtClean="0">
                <a:cs typeface="Times New Roman" pitchFamily="18" charset="0"/>
              </a:rPr>
              <a:t> form cysts which let them stay alive without a host and survive in harsh environments. The protozoa cysts become active once the environmental conditions are optimal for their development. The cysts are also highly resistant to disinfection methods used in water treatment</a:t>
            </a:r>
          </a:p>
          <a:p>
            <a:pPr marL="171450" indent="-171450" eaLnBrk="1" hangingPunct="1">
              <a:buFont typeface="Arial" panose="020B0604020202020204" pitchFamily="34" charset="0"/>
              <a:buChar char="•"/>
            </a:pPr>
            <a:r>
              <a:rPr lang="en-CA" altLang="en-US" dirty="0" smtClean="0">
                <a:cs typeface="Times New Roman" pitchFamily="18" charset="0"/>
              </a:rPr>
              <a:t>Most of the major waterborne disease epidemics in the North America over the last ten years are due to protozoa. This is because they can survive the chlorination process used in municipal water treatment plants.</a:t>
            </a:r>
          </a:p>
          <a:p>
            <a:pPr marL="171450" indent="-171450" eaLnBrk="1" hangingPunct="1">
              <a:buFont typeface="Arial" panose="020B0604020202020204" pitchFamily="34" charset="0"/>
              <a:buChar char="•"/>
            </a:pPr>
            <a:r>
              <a:rPr lang="en-CA" altLang="en-US" dirty="0" smtClean="0">
                <a:cs typeface="Times New Roman" pitchFamily="18" charset="0"/>
              </a:rPr>
              <a:t>Three of the more well known protozoa are Entamoeba </a:t>
            </a:r>
            <a:r>
              <a:rPr lang="en-CA" altLang="en-US" dirty="0" err="1" smtClean="0">
                <a:cs typeface="Times New Roman" pitchFamily="18" charset="0"/>
              </a:rPr>
              <a:t>histolytica</a:t>
            </a:r>
            <a:r>
              <a:rPr lang="en-CA" altLang="en-US" dirty="0" smtClean="0">
                <a:cs typeface="Times New Roman" pitchFamily="18" charset="0"/>
              </a:rPr>
              <a:t> ,</a:t>
            </a:r>
            <a:r>
              <a:rPr lang="en-CA" altLang="en-US" baseline="0" dirty="0" smtClean="0">
                <a:cs typeface="Times New Roman" pitchFamily="18" charset="0"/>
              </a:rPr>
              <a:t> </a:t>
            </a:r>
            <a:r>
              <a:rPr lang="en-CA" altLang="en-US" dirty="0" smtClean="0">
                <a:cs typeface="Times New Roman" pitchFamily="18" charset="0"/>
              </a:rPr>
              <a:t>Cryptosporidium and Giardia.</a:t>
            </a:r>
            <a:endParaRPr lang="en-US" altLang="en-US" dirty="0" smtClean="0"/>
          </a:p>
        </p:txBody>
      </p:sp>
    </p:spTree>
    <p:extLst>
      <p:ext uri="{BB962C8B-B14F-4D97-AF65-F5344CB8AC3E}">
        <p14:creationId xmlns:p14="http://schemas.microsoft.com/office/powerpoint/2010/main" val="46677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17F257-4E71-40FF-A9A7-534E9DF8F0CC}" type="slidenum">
              <a:rPr lang="en-US"/>
              <a:pPr/>
              <a:t>‹#›</a:t>
            </a:fld>
            <a:endParaRPr lang="en-US"/>
          </a:p>
        </p:txBody>
      </p:sp>
    </p:spTree>
    <p:extLst>
      <p:ext uri="{BB962C8B-B14F-4D97-AF65-F5344CB8AC3E}">
        <p14:creationId xmlns:p14="http://schemas.microsoft.com/office/powerpoint/2010/main" val="166874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F293CE-2059-4E42-A719-72B05EDDCB9E}" type="slidenum">
              <a:rPr lang="en-US"/>
              <a:pPr/>
              <a:t>‹#›</a:t>
            </a:fld>
            <a:endParaRPr lang="en-US"/>
          </a:p>
        </p:txBody>
      </p:sp>
    </p:spTree>
    <p:extLst>
      <p:ext uri="{BB962C8B-B14F-4D97-AF65-F5344CB8AC3E}">
        <p14:creationId xmlns:p14="http://schemas.microsoft.com/office/powerpoint/2010/main" val="302126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8A0C46-469D-4417-904D-645292C25043}" type="slidenum">
              <a:rPr lang="en-US"/>
              <a:pPr/>
              <a:t>‹#›</a:t>
            </a:fld>
            <a:endParaRPr lang="en-US"/>
          </a:p>
        </p:txBody>
      </p:sp>
    </p:spTree>
    <p:extLst>
      <p:ext uri="{BB962C8B-B14F-4D97-AF65-F5344CB8AC3E}">
        <p14:creationId xmlns:p14="http://schemas.microsoft.com/office/powerpoint/2010/main" val="121457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7020272" y="6381328"/>
            <a:ext cx="2133600" cy="476250"/>
          </a:xfrm>
          <a:prstGeom prst="rect">
            <a:avLst/>
          </a:prstGeom>
          <a:ln/>
        </p:spPr>
        <p:txBody>
          <a:bodyPr/>
          <a:lstStyle>
            <a:lvl1pPr algn="r">
              <a:defRPr sz="1400"/>
            </a:lvl1pPr>
          </a:lstStyle>
          <a:p>
            <a:pPr>
              <a:defRPr/>
            </a:pPr>
            <a:fld id="{1F6ACB13-05F5-4B34-B95F-F3FF469C2A1B}" type="slidenum">
              <a:rPr lang="en-US" altLang="en-US" smtClean="0"/>
              <a:pPr>
                <a:defRPr/>
              </a:pPr>
              <a:t>‹#›</a:t>
            </a:fld>
            <a:endParaRPr lang="en-US" altLang="en-US"/>
          </a:p>
        </p:txBody>
      </p:sp>
    </p:spTree>
    <p:extLst>
      <p:ext uri="{BB962C8B-B14F-4D97-AF65-F5344CB8AC3E}">
        <p14:creationId xmlns:p14="http://schemas.microsoft.com/office/powerpoint/2010/main" val="13900610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D5D9F0-EA4F-4294-BDF0-8D458164F937}" type="slidenum">
              <a:rPr lang="en-US"/>
              <a:pPr/>
              <a:t>‹#›</a:t>
            </a:fld>
            <a:endParaRPr lang="en-US"/>
          </a:p>
        </p:txBody>
      </p:sp>
    </p:spTree>
    <p:extLst>
      <p:ext uri="{BB962C8B-B14F-4D97-AF65-F5344CB8AC3E}">
        <p14:creationId xmlns:p14="http://schemas.microsoft.com/office/powerpoint/2010/main" val="208955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1321D3-4123-49E6-BBFC-BF48CB00F1C9}" type="slidenum">
              <a:rPr lang="en-US"/>
              <a:pPr/>
              <a:t>‹#›</a:t>
            </a:fld>
            <a:endParaRPr lang="en-US"/>
          </a:p>
        </p:txBody>
      </p:sp>
    </p:spTree>
    <p:extLst>
      <p:ext uri="{BB962C8B-B14F-4D97-AF65-F5344CB8AC3E}">
        <p14:creationId xmlns:p14="http://schemas.microsoft.com/office/powerpoint/2010/main" val="103602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5D855C-7320-46B3-AA25-9AEBDE6A108D}" type="slidenum">
              <a:rPr lang="en-US"/>
              <a:pPr/>
              <a:t>‹#›</a:t>
            </a:fld>
            <a:endParaRPr lang="en-US"/>
          </a:p>
        </p:txBody>
      </p:sp>
    </p:spTree>
    <p:extLst>
      <p:ext uri="{BB962C8B-B14F-4D97-AF65-F5344CB8AC3E}">
        <p14:creationId xmlns:p14="http://schemas.microsoft.com/office/powerpoint/2010/main" val="413194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FD1F7A6-C874-45A3-89F6-01CACFD03EB1}" type="slidenum">
              <a:rPr lang="en-US"/>
              <a:pPr/>
              <a:t>‹#›</a:t>
            </a:fld>
            <a:endParaRPr lang="en-US"/>
          </a:p>
        </p:txBody>
      </p:sp>
    </p:spTree>
    <p:extLst>
      <p:ext uri="{BB962C8B-B14F-4D97-AF65-F5344CB8AC3E}">
        <p14:creationId xmlns:p14="http://schemas.microsoft.com/office/powerpoint/2010/main" val="263974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1B3671-4027-49FB-8FB9-A773A73558CB}" type="slidenum">
              <a:rPr lang="en-US"/>
              <a:pPr/>
              <a:t>‹#›</a:t>
            </a:fld>
            <a:endParaRPr lang="en-US"/>
          </a:p>
        </p:txBody>
      </p:sp>
    </p:spTree>
    <p:extLst>
      <p:ext uri="{BB962C8B-B14F-4D97-AF65-F5344CB8AC3E}">
        <p14:creationId xmlns:p14="http://schemas.microsoft.com/office/powerpoint/2010/main" val="233497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961665E-A566-4861-9FDE-56AEDD6E5609}" type="slidenum">
              <a:rPr lang="en-US"/>
              <a:pPr/>
              <a:t>‹#›</a:t>
            </a:fld>
            <a:endParaRPr lang="en-US"/>
          </a:p>
        </p:txBody>
      </p:sp>
    </p:spTree>
    <p:extLst>
      <p:ext uri="{BB962C8B-B14F-4D97-AF65-F5344CB8AC3E}">
        <p14:creationId xmlns:p14="http://schemas.microsoft.com/office/powerpoint/2010/main" val="407605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2FEC6A-9EE0-45B3-8992-F26669A29603}" type="slidenum">
              <a:rPr lang="en-US"/>
              <a:pPr/>
              <a:t>‹#›</a:t>
            </a:fld>
            <a:endParaRPr lang="en-US"/>
          </a:p>
        </p:txBody>
      </p:sp>
    </p:spTree>
    <p:extLst>
      <p:ext uri="{BB962C8B-B14F-4D97-AF65-F5344CB8AC3E}">
        <p14:creationId xmlns:p14="http://schemas.microsoft.com/office/powerpoint/2010/main" val="199268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F0C766-3C04-48DE-8AF9-3E0C7EC01459}" type="slidenum">
              <a:rPr lang="en-US"/>
              <a:pPr/>
              <a:t>‹#›</a:t>
            </a:fld>
            <a:endParaRPr lang="en-US"/>
          </a:p>
        </p:txBody>
      </p:sp>
    </p:spTree>
    <p:extLst>
      <p:ext uri="{BB962C8B-B14F-4D97-AF65-F5344CB8AC3E}">
        <p14:creationId xmlns:p14="http://schemas.microsoft.com/office/powerpoint/2010/main" val="209311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DA8E0C-BA9C-47AF-96CA-8B749018357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Videos%20and%20Audio/Bacteria%20in%20Action.wmv"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hyperlink" Target="How%20big%20-%20cell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2823497" y="0"/>
            <a:ext cx="3552825" cy="1002665"/>
          </a:xfrm>
          <a:prstGeom prst="rect">
            <a:avLst/>
          </a:prstGeom>
          <a:noFill/>
          <a:ln>
            <a:noFill/>
          </a:ln>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424 Aviation Road NE</a:t>
            </a:r>
          </a:p>
          <a:p>
            <a:pPr algn="ctr">
              <a:tabLst>
                <a:tab pos="1196975" algn="l"/>
              </a:tabLst>
            </a:pPr>
            <a:r>
              <a:rPr lang="en-US" sz="1100" dirty="0"/>
              <a:t>Calgary, Alberta, T2E 8H6, Canada</a:t>
            </a:r>
          </a:p>
          <a:p>
            <a:pPr algn="ctr">
              <a:tabLst>
                <a:tab pos="1196975" algn="l"/>
              </a:tabLst>
            </a:pPr>
            <a:r>
              <a:rPr lang="en-US" sz="1100" dirty="0"/>
              <a:t>Phone: + 1 (403) 243-3285, Fax: + 1 (403) 243-6199</a:t>
            </a:r>
          </a:p>
          <a:p>
            <a:pPr algn="ctr">
              <a:tabLst>
                <a:tab pos="1196975" algn="l"/>
              </a:tabLst>
            </a:pPr>
            <a:r>
              <a:rPr lang="en-US" sz="1100" dirty="0"/>
              <a:t>E-mail: resources@cawst.org, Website: www.cawst.org</a:t>
            </a:r>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132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type="title"/>
          </p:nvPr>
        </p:nvSpPr>
        <p:spPr>
          <a:xfrm>
            <a:off x="457200" y="2971800"/>
            <a:ext cx="8229600" cy="1143000"/>
          </a:xfrm>
        </p:spPr>
        <p:txBody>
          <a:bodyPr/>
          <a:lstStyle/>
          <a:p>
            <a:pPr eaLnBrk="1" hangingPunct="1"/>
            <a:r>
              <a:rPr lang="en-US" altLang="en-US" dirty="0" smtClean="0">
                <a:hlinkClick r:id="rId3" action="ppaction://hlinkfile"/>
              </a:rPr>
              <a:t>Bacteria in Action</a:t>
            </a:r>
            <a:endParaRPr lang="en-US" altLang="en-US" dirty="0" smtClean="0">
              <a:hlinkClick r:id="rId4" action="ppaction://hlinkfile"/>
            </a:endParaRPr>
          </a:p>
        </p:txBody>
      </p:sp>
      <p:pic>
        <p:nvPicPr>
          <p:cNvPr id="5"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684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CA" altLang="en-US" b="1" dirty="0" smtClean="0">
                <a:solidFill>
                  <a:schemeClr val="accent2"/>
                </a:solidFill>
              </a:rPr>
              <a:t>Protozoa</a:t>
            </a:r>
            <a:endParaRPr lang="en-US" altLang="en-US" sz="3400" dirty="0" smtClean="0">
              <a:solidFill>
                <a:schemeClr val="accent2"/>
              </a:solidFill>
            </a:endParaRPr>
          </a:p>
        </p:txBody>
      </p:sp>
      <p:sp>
        <p:nvSpPr>
          <p:cNvPr id="10245" name="Rectangle 3"/>
          <p:cNvSpPr>
            <a:spLocks noGrp="1" noChangeArrowheads="1"/>
          </p:cNvSpPr>
          <p:nvPr>
            <p:ph type="body" idx="4294967295"/>
          </p:nvPr>
        </p:nvSpPr>
        <p:spPr>
          <a:xfrm>
            <a:off x="2568700" y="1418626"/>
            <a:ext cx="6694438" cy="2449512"/>
          </a:xfrm>
        </p:spPr>
        <p:txBody>
          <a:bodyPr/>
          <a:lstStyle/>
          <a:p>
            <a:pPr eaLnBrk="1" hangingPunct="1"/>
            <a:r>
              <a:rPr lang="en-CA" altLang="en-US" sz="2800" dirty="0" smtClean="0"/>
              <a:t>Some need a host to survive</a:t>
            </a:r>
          </a:p>
          <a:p>
            <a:pPr eaLnBrk="1" hangingPunct="1"/>
            <a:r>
              <a:rPr lang="en-CA" altLang="en-US" sz="2800" dirty="0" smtClean="0"/>
              <a:t>Form cysts resistant to chlorine</a:t>
            </a:r>
          </a:p>
          <a:p>
            <a:pPr eaLnBrk="1" hangingPunct="1"/>
            <a:r>
              <a:rPr lang="en-CA" altLang="en-US" sz="2800" dirty="0" smtClean="0"/>
              <a:t>Some can stay alive outside of a host</a:t>
            </a:r>
          </a:p>
          <a:p>
            <a:r>
              <a:rPr lang="en-CA" altLang="en-US" sz="2800" i="1" dirty="0"/>
              <a:t>Entamoeba </a:t>
            </a:r>
            <a:r>
              <a:rPr lang="en-CA" altLang="en-US" sz="2800" i="1" dirty="0" err="1" smtClean="0"/>
              <a:t>histolytica</a:t>
            </a:r>
            <a:r>
              <a:rPr lang="en-CA" altLang="en-US" sz="2800" i="1" dirty="0" smtClean="0"/>
              <a:t>, Cryptosporidium, Giardia</a:t>
            </a:r>
          </a:p>
          <a:p>
            <a:pPr marL="0" indent="0">
              <a:buNone/>
            </a:pPr>
            <a:endParaRPr lang="en-CA" altLang="en-US" sz="2800" i="1" dirty="0"/>
          </a:p>
          <a:p>
            <a:pPr eaLnBrk="1" hangingPunct="1"/>
            <a:endParaRPr lang="en-CA" altLang="en-US" sz="2400" dirty="0" smtClean="0"/>
          </a:p>
        </p:txBody>
      </p:sp>
      <p:pic>
        <p:nvPicPr>
          <p:cNvPr id="10246" name="Picture 4" descr="crypto"/>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86732" y="1334286"/>
            <a:ext cx="1967483" cy="1626527"/>
          </a:xfr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24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2194" y="3531330"/>
            <a:ext cx="2360502" cy="175014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0248" name="Rectangle 6"/>
          <p:cNvSpPr>
            <a:spLocks noChangeArrowheads="1"/>
          </p:cNvSpPr>
          <p:nvPr/>
        </p:nvSpPr>
        <p:spPr bwMode="auto">
          <a:xfrm>
            <a:off x="395288" y="4508500"/>
            <a:ext cx="4105275"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en-CA" altLang="en-US" sz="2400" i="1" dirty="0"/>
          </a:p>
        </p:txBody>
      </p:sp>
      <p:sp>
        <p:nvSpPr>
          <p:cNvPr id="2" name="TextBox 1"/>
          <p:cNvSpPr txBox="1"/>
          <p:nvPr/>
        </p:nvSpPr>
        <p:spPr>
          <a:xfrm>
            <a:off x="227952" y="3038134"/>
            <a:ext cx="2183506" cy="338554"/>
          </a:xfrm>
          <a:prstGeom prst="rect">
            <a:avLst/>
          </a:prstGeom>
          <a:noFill/>
        </p:spPr>
        <p:txBody>
          <a:bodyPr wrap="square" rtlCol="0">
            <a:spAutoFit/>
          </a:bodyPr>
          <a:lstStyle/>
          <a:p>
            <a:r>
              <a:rPr lang="en-CA" sz="1600" dirty="0" smtClean="0"/>
              <a:t>Cryptosporidium cyst</a:t>
            </a:r>
            <a:endParaRPr lang="en-CA" sz="1600" dirty="0"/>
          </a:p>
        </p:txBody>
      </p:sp>
      <p:sp>
        <p:nvSpPr>
          <p:cNvPr id="11" name="TextBox 10"/>
          <p:cNvSpPr txBox="1"/>
          <p:nvPr/>
        </p:nvSpPr>
        <p:spPr>
          <a:xfrm>
            <a:off x="283373" y="5332133"/>
            <a:ext cx="2183506" cy="553998"/>
          </a:xfrm>
          <a:prstGeom prst="rect">
            <a:avLst/>
          </a:prstGeom>
          <a:noFill/>
        </p:spPr>
        <p:txBody>
          <a:bodyPr wrap="square" rtlCol="0">
            <a:spAutoFit/>
          </a:bodyPr>
          <a:lstStyle/>
          <a:p>
            <a:r>
              <a:rPr lang="en-CA" sz="1600" dirty="0" smtClean="0"/>
              <a:t>Giardia (side view)</a:t>
            </a:r>
          </a:p>
          <a:p>
            <a:r>
              <a:rPr lang="en-CA" sz="1400" dirty="0" smtClean="0"/>
              <a:t>(Credit: CDC, 1982)</a:t>
            </a:r>
            <a:endParaRPr lang="en-CA" sz="14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0200" y="4581128"/>
            <a:ext cx="2305232" cy="1732218"/>
          </a:xfrm>
          <a:prstGeom prst="rect">
            <a:avLst/>
          </a:prstGeom>
          <a:ln>
            <a:solidFill>
              <a:srgbClr val="000000"/>
            </a:solidFill>
          </a:ln>
        </p:spPr>
      </p:pic>
      <p:sp>
        <p:nvSpPr>
          <p:cNvPr id="13" name="TextBox 12"/>
          <p:cNvSpPr txBox="1"/>
          <p:nvPr/>
        </p:nvSpPr>
        <p:spPr>
          <a:xfrm>
            <a:off x="2927077" y="6309320"/>
            <a:ext cx="2797051" cy="553998"/>
          </a:xfrm>
          <a:prstGeom prst="rect">
            <a:avLst/>
          </a:prstGeom>
          <a:noFill/>
        </p:spPr>
        <p:txBody>
          <a:bodyPr wrap="square" rtlCol="0">
            <a:spAutoFit/>
          </a:bodyPr>
          <a:lstStyle/>
          <a:p>
            <a:r>
              <a:rPr lang="en-CA" sz="1600" dirty="0" smtClean="0"/>
              <a:t>Giardia (top view)</a:t>
            </a:r>
          </a:p>
          <a:p>
            <a:r>
              <a:rPr lang="en-CA" sz="1400" dirty="0" smtClean="0"/>
              <a:t>(Credit: Mount Sinai Hospital)</a:t>
            </a:r>
            <a:endParaRPr lang="en-CA" sz="1400"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3275" y="4581128"/>
            <a:ext cx="2160178" cy="1732218"/>
          </a:xfrm>
          <a:prstGeom prst="rect">
            <a:avLst/>
          </a:prstGeom>
          <a:ln>
            <a:solidFill>
              <a:srgbClr val="000000"/>
            </a:solidFill>
          </a:ln>
        </p:spPr>
      </p:pic>
      <p:sp>
        <p:nvSpPr>
          <p:cNvPr id="6" name="Rectangle 5"/>
          <p:cNvSpPr/>
          <p:nvPr/>
        </p:nvSpPr>
        <p:spPr>
          <a:xfrm>
            <a:off x="5915919" y="6317289"/>
            <a:ext cx="2613216" cy="553998"/>
          </a:xfrm>
          <a:prstGeom prst="rect">
            <a:avLst/>
          </a:prstGeom>
        </p:spPr>
        <p:txBody>
          <a:bodyPr wrap="none">
            <a:spAutoFit/>
          </a:bodyPr>
          <a:lstStyle/>
          <a:p>
            <a:r>
              <a:rPr lang="en-CA" altLang="en-US" sz="1600" i="1" dirty="0" err="1"/>
              <a:t>Entamoeba</a:t>
            </a:r>
            <a:r>
              <a:rPr lang="en-CA" altLang="en-US" sz="1600" i="1" dirty="0"/>
              <a:t> </a:t>
            </a:r>
            <a:r>
              <a:rPr lang="en-CA" altLang="en-US" sz="1600" i="1" dirty="0" err="1" smtClean="0"/>
              <a:t>histolytica</a:t>
            </a:r>
            <a:endParaRPr lang="en-CA" altLang="en-US" sz="1600" i="1" dirty="0" smtClean="0"/>
          </a:p>
          <a:p>
            <a:r>
              <a:rPr lang="en-CA" altLang="en-US" sz="1400" dirty="0" smtClean="0"/>
              <a:t>(Credit: Science Photo Library)</a:t>
            </a:r>
            <a:endParaRPr lang="en-CA" altLang="en-US" sz="1400" dirty="0"/>
          </a:p>
        </p:txBody>
      </p:sp>
      <p:pic>
        <p:nvPicPr>
          <p:cNvPr id="15" name="Picture 4" descr="CAWST Colour - no text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706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611" y="3573016"/>
            <a:ext cx="2981399" cy="2002245"/>
          </a:xfrm>
          <a:prstGeom prst="rect">
            <a:avLst/>
          </a:prstGeom>
          <a:ln>
            <a:solidFill>
              <a:srgbClr val="000000"/>
            </a:solidFill>
          </a:ln>
        </p:spPr>
      </p:pic>
      <p:sp>
        <p:nvSpPr>
          <p:cNvPr id="11268" name="Rectangle 2"/>
          <p:cNvSpPr>
            <a:spLocks noGrp="1" noChangeArrowheads="1"/>
          </p:cNvSpPr>
          <p:nvPr>
            <p:ph type="title"/>
          </p:nvPr>
        </p:nvSpPr>
        <p:spPr/>
        <p:txBody>
          <a:bodyPr/>
          <a:lstStyle/>
          <a:p>
            <a:pPr eaLnBrk="1" hangingPunct="1"/>
            <a:r>
              <a:rPr lang="en-US" altLang="en-US" sz="4000" b="1" smtClean="0">
                <a:solidFill>
                  <a:schemeClr val="accent2"/>
                </a:solidFill>
              </a:rPr>
              <a:t>Helminths </a:t>
            </a:r>
            <a:endParaRPr lang="en-US" altLang="en-US" sz="3400" smtClean="0">
              <a:solidFill>
                <a:schemeClr val="accent2"/>
              </a:solidFill>
            </a:endParaRPr>
          </a:p>
        </p:txBody>
      </p:sp>
      <p:sp>
        <p:nvSpPr>
          <p:cNvPr id="11269" name="Rectangle 3"/>
          <p:cNvSpPr>
            <a:spLocks noGrp="1" noChangeArrowheads="1"/>
          </p:cNvSpPr>
          <p:nvPr>
            <p:ph type="body" idx="4294967295"/>
          </p:nvPr>
        </p:nvSpPr>
        <p:spPr>
          <a:xfrm>
            <a:off x="251520" y="1556792"/>
            <a:ext cx="5374501" cy="3528703"/>
          </a:xfrm>
        </p:spPr>
        <p:txBody>
          <a:bodyPr/>
          <a:lstStyle/>
          <a:p>
            <a:pPr>
              <a:lnSpc>
                <a:spcPct val="90000"/>
              </a:lnSpc>
            </a:pPr>
            <a:r>
              <a:rPr lang="en-CA" altLang="en-US" sz="2800" dirty="0" err="1"/>
              <a:t>Schistosomiasis</a:t>
            </a:r>
            <a:r>
              <a:rPr lang="en-CA" altLang="en-US" sz="2800" dirty="0"/>
              <a:t> (bilharzia) </a:t>
            </a:r>
          </a:p>
          <a:p>
            <a:pPr>
              <a:lnSpc>
                <a:spcPct val="90000"/>
              </a:lnSpc>
            </a:pPr>
            <a:r>
              <a:rPr lang="en-CA" altLang="en-US" sz="2800" i="1" dirty="0" err="1" smtClean="0"/>
              <a:t>Dracunculus</a:t>
            </a:r>
            <a:r>
              <a:rPr lang="en-CA" altLang="en-US" sz="2800" i="1" dirty="0" smtClean="0"/>
              <a:t> </a:t>
            </a:r>
            <a:r>
              <a:rPr lang="en-CA" altLang="en-US" sz="2800" i="1" dirty="0" err="1"/>
              <a:t>medinensis</a:t>
            </a:r>
            <a:r>
              <a:rPr lang="en-CA" altLang="en-US" sz="2800" i="1" dirty="0"/>
              <a:t> </a:t>
            </a:r>
            <a:r>
              <a:rPr lang="en-CA" altLang="en-US" sz="2800" dirty="0"/>
              <a:t>(guinea worm) </a:t>
            </a:r>
            <a:endParaRPr lang="en-CA" altLang="en-US" sz="2800" dirty="0" smtClean="0"/>
          </a:p>
          <a:p>
            <a:pPr>
              <a:lnSpc>
                <a:spcPct val="90000"/>
              </a:lnSpc>
            </a:pPr>
            <a:r>
              <a:rPr lang="en-CA" altLang="en-US" sz="2800" i="1" dirty="0" err="1" smtClean="0"/>
              <a:t>Fasciola</a:t>
            </a:r>
            <a:r>
              <a:rPr lang="en-CA" altLang="en-US" sz="2800" i="1" dirty="0" smtClean="0"/>
              <a:t> </a:t>
            </a:r>
            <a:r>
              <a:rPr lang="en-CA" altLang="en-US" sz="2800" dirty="0"/>
              <a:t>(liver flukes</a:t>
            </a:r>
            <a:r>
              <a:rPr lang="en-CA" altLang="en-US" sz="2800" dirty="0" smtClean="0"/>
              <a:t>) </a:t>
            </a:r>
          </a:p>
          <a:p>
            <a:pPr eaLnBrk="1" hangingPunct="1">
              <a:lnSpc>
                <a:spcPct val="90000"/>
              </a:lnSpc>
            </a:pPr>
            <a:r>
              <a:rPr lang="en-CA" altLang="en-US" sz="2800" dirty="0" smtClean="0"/>
              <a:t>Round worm</a:t>
            </a:r>
          </a:p>
          <a:p>
            <a:pPr eaLnBrk="1" hangingPunct="1">
              <a:lnSpc>
                <a:spcPct val="90000"/>
              </a:lnSpc>
            </a:pPr>
            <a:r>
              <a:rPr lang="en-CA" altLang="en-US" sz="2800" dirty="0" smtClean="0"/>
              <a:t>Hook worm</a:t>
            </a:r>
          </a:p>
          <a:p>
            <a:pPr eaLnBrk="1" hangingPunct="1">
              <a:lnSpc>
                <a:spcPct val="90000"/>
              </a:lnSpc>
            </a:pPr>
            <a:r>
              <a:rPr lang="en-CA" altLang="en-US" sz="2800" dirty="0" smtClean="0"/>
              <a:t>Tape worm</a:t>
            </a:r>
          </a:p>
          <a:p>
            <a:pPr eaLnBrk="1" hangingPunct="1">
              <a:lnSpc>
                <a:spcPct val="90000"/>
              </a:lnSpc>
            </a:pPr>
            <a:endParaRPr lang="en-CA" altLang="en-US" sz="2800" dirty="0" smtClean="0"/>
          </a:p>
          <a:p>
            <a:pPr eaLnBrk="1" hangingPunct="1">
              <a:lnSpc>
                <a:spcPct val="90000"/>
              </a:lnSpc>
            </a:pPr>
            <a:endParaRPr lang="en-CA" altLang="en-US" sz="2800" dirty="0" smtClean="0"/>
          </a:p>
        </p:txBody>
      </p:sp>
      <p:sp>
        <p:nvSpPr>
          <p:cNvPr id="10" name="Rectangle 5"/>
          <p:cNvSpPr>
            <a:spLocks noChangeArrowheads="1"/>
          </p:cNvSpPr>
          <p:nvPr/>
        </p:nvSpPr>
        <p:spPr bwMode="auto">
          <a:xfrm>
            <a:off x="6084168" y="5569765"/>
            <a:ext cx="26845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600" dirty="0" smtClean="0">
                <a:cs typeface="Arial" charset="0"/>
              </a:rPr>
              <a:t>Guinea Worm</a:t>
            </a:r>
            <a:endParaRPr lang="en-CA" altLang="en-US" sz="1600" b="1" dirty="0">
              <a:cs typeface="Arial" charset="0"/>
            </a:endParaRPr>
          </a:p>
        </p:txBody>
      </p:sp>
      <p:sp>
        <p:nvSpPr>
          <p:cNvPr id="3" name="Rectangle 2"/>
          <p:cNvSpPr/>
          <p:nvPr/>
        </p:nvSpPr>
        <p:spPr>
          <a:xfrm>
            <a:off x="2917173" y="5874693"/>
            <a:ext cx="1932806" cy="523220"/>
          </a:xfrm>
          <a:prstGeom prst="rect">
            <a:avLst/>
          </a:prstGeom>
        </p:spPr>
        <p:txBody>
          <a:bodyPr wrap="square">
            <a:spAutoFit/>
          </a:bodyPr>
          <a:lstStyle/>
          <a:p>
            <a:r>
              <a:rPr lang="en-CA" sz="1400" dirty="0" smtClean="0"/>
              <a:t>(Credit: Houseman, BIODIDAC)</a:t>
            </a:r>
            <a:endParaRPr lang="en-CA" sz="1400" dirty="0"/>
          </a:p>
        </p:txBody>
      </p:sp>
      <p:sp>
        <p:nvSpPr>
          <p:cNvPr id="5" name="Rectangle 4"/>
          <p:cNvSpPr/>
          <p:nvPr/>
        </p:nvSpPr>
        <p:spPr>
          <a:xfrm>
            <a:off x="6084168" y="5885036"/>
            <a:ext cx="2592288" cy="523220"/>
          </a:xfrm>
          <a:prstGeom prst="rect">
            <a:avLst/>
          </a:prstGeom>
        </p:spPr>
        <p:txBody>
          <a:bodyPr wrap="square">
            <a:spAutoFit/>
          </a:bodyPr>
          <a:lstStyle/>
          <a:p>
            <a:r>
              <a:rPr lang="en-CA" sz="1400" dirty="0" smtClean="0"/>
              <a:t>(Credit: </a:t>
            </a:r>
            <a:r>
              <a:rPr lang="en-CA" sz="1400" dirty="0" err="1" smtClean="0"/>
              <a:t>Gubb</a:t>
            </a:r>
            <a:r>
              <a:rPr lang="en-CA" sz="1400" dirty="0" smtClean="0"/>
              <a:t>, The </a:t>
            </a:r>
            <a:r>
              <a:rPr lang="en-CA" sz="1400" dirty="0"/>
              <a:t>Carter </a:t>
            </a:r>
            <a:r>
              <a:rPr lang="en-CA" sz="1400" dirty="0" smtClean="0"/>
              <a:t>Center, Ghana</a:t>
            </a:r>
            <a:r>
              <a:rPr lang="en-CA" sz="1400" dirty="0"/>
              <a:t>, 2007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43779" y="1903147"/>
            <a:ext cx="4407007" cy="2926229"/>
          </a:xfrm>
          <a:prstGeom prst="rect">
            <a:avLst/>
          </a:prstGeom>
          <a:ln>
            <a:solidFill>
              <a:srgbClr val="000000"/>
            </a:solidFill>
          </a:ln>
        </p:spPr>
      </p:pic>
      <p:sp>
        <p:nvSpPr>
          <p:cNvPr id="15" name="Rectangle 5"/>
          <p:cNvSpPr>
            <a:spLocks noChangeArrowheads="1"/>
          </p:cNvSpPr>
          <p:nvPr/>
        </p:nvSpPr>
        <p:spPr bwMode="auto">
          <a:xfrm>
            <a:off x="2917173" y="5624248"/>
            <a:ext cx="21084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sz="1600" dirty="0" smtClean="0">
                <a:cs typeface="Arial" charset="0"/>
              </a:rPr>
              <a:t>Liver Fluke</a:t>
            </a:r>
            <a:endParaRPr lang="en-CA" altLang="en-US" sz="1600" b="1" dirty="0">
              <a:cs typeface="Arial" charset="0"/>
            </a:endParaRPr>
          </a:p>
        </p:txBody>
      </p:sp>
      <p:pic>
        <p:nvPicPr>
          <p:cNvPr id="13"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224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smtClean="0">
                <a:solidFill>
                  <a:schemeClr val="accent2"/>
                </a:solidFill>
              </a:rPr>
              <a:t>Review</a:t>
            </a:r>
          </a:p>
        </p:txBody>
      </p:sp>
      <p:sp>
        <p:nvSpPr>
          <p:cNvPr id="14339" name="Rectangle 3"/>
          <p:cNvSpPr>
            <a:spLocks noGrp="1" noChangeArrowheads="1"/>
          </p:cNvSpPr>
          <p:nvPr>
            <p:ph type="body" idx="1"/>
          </p:nvPr>
        </p:nvSpPr>
        <p:spPr/>
        <p:txBody>
          <a:bodyPr/>
          <a:lstStyle/>
          <a:p>
            <a:pPr marL="514350" indent="-514350" algn="ctr" eaLnBrk="1" hangingPunct="1">
              <a:buFontTx/>
              <a:buAutoNum type="arabicPeriod"/>
            </a:pPr>
            <a:r>
              <a:rPr lang="en-US" sz="4400" dirty="0" smtClean="0"/>
              <a:t>What is a pathogen?</a:t>
            </a:r>
          </a:p>
          <a:p>
            <a:pPr marL="514350" indent="-514350" algn="ctr" eaLnBrk="1" hangingPunct="1">
              <a:buFontTx/>
              <a:buNone/>
            </a:pPr>
            <a:endParaRPr lang="en-US" sz="4400" dirty="0" smtClean="0"/>
          </a:p>
          <a:p>
            <a:pPr marL="514350" indent="-514350" algn="ctr" eaLnBrk="1" hangingPunct="1">
              <a:buFontTx/>
              <a:buNone/>
            </a:pPr>
            <a:r>
              <a:rPr lang="en-CA" sz="4400" i="1" dirty="0"/>
              <a:t>Any living organism that </a:t>
            </a:r>
            <a:endParaRPr lang="en-CA" sz="4400" i="1" dirty="0" smtClean="0"/>
          </a:p>
          <a:p>
            <a:pPr marL="514350" indent="-514350" algn="ctr" eaLnBrk="1" hangingPunct="1">
              <a:buFontTx/>
              <a:buNone/>
            </a:pPr>
            <a:r>
              <a:rPr lang="en-CA" sz="4400" i="1" dirty="0" smtClean="0"/>
              <a:t>causes disease </a:t>
            </a:r>
            <a:endParaRPr lang="en-US" sz="4400" i="1" dirty="0" smtClean="0"/>
          </a:p>
        </p:txBody>
      </p:sp>
      <p:pic>
        <p:nvPicPr>
          <p:cNvPr id="1843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solidFill>
                  <a:schemeClr val="accent2"/>
                </a:solidFill>
              </a:rPr>
              <a:t>Review</a:t>
            </a:r>
          </a:p>
        </p:txBody>
      </p:sp>
      <p:sp>
        <p:nvSpPr>
          <p:cNvPr id="14339" name="Rectangle 3"/>
          <p:cNvSpPr>
            <a:spLocks noGrp="1" noChangeArrowheads="1"/>
          </p:cNvSpPr>
          <p:nvPr>
            <p:ph type="body" idx="1"/>
          </p:nvPr>
        </p:nvSpPr>
        <p:spPr/>
        <p:txBody>
          <a:bodyPr/>
          <a:lstStyle/>
          <a:p>
            <a:pPr algn="ctr" eaLnBrk="1" hangingPunct="1">
              <a:buFontTx/>
              <a:buNone/>
              <a:defRPr/>
            </a:pPr>
            <a:r>
              <a:rPr lang="en-US" sz="3600" dirty="0" smtClean="0"/>
              <a:t>2. What are the four types of pathogens in order from smallest to largest?</a:t>
            </a:r>
          </a:p>
          <a:p>
            <a:pPr eaLnBrk="1" hangingPunct="1">
              <a:buFontTx/>
              <a:buNone/>
              <a:defRPr/>
            </a:pPr>
            <a:endParaRPr lang="en-US" sz="3600" dirty="0" smtClean="0"/>
          </a:p>
          <a:p>
            <a:pPr marL="1314450" lvl="2" indent="-514350" eaLnBrk="1" hangingPunct="1">
              <a:buFont typeface="+mj-lt"/>
              <a:buAutoNum type="arabicPeriod"/>
              <a:defRPr/>
            </a:pPr>
            <a:r>
              <a:rPr lang="en-US" sz="3600" i="1" dirty="0" smtClean="0"/>
              <a:t>Viruses</a:t>
            </a:r>
          </a:p>
          <a:p>
            <a:pPr marL="1314450" lvl="2" indent="-514350" eaLnBrk="1" hangingPunct="1">
              <a:buFont typeface="+mj-lt"/>
              <a:buAutoNum type="arabicPeriod"/>
              <a:defRPr/>
            </a:pPr>
            <a:r>
              <a:rPr lang="en-US" sz="3600" i="1" dirty="0"/>
              <a:t>B</a:t>
            </a:r>
            <a:r>
              <a:rPr lang="en-US" sz="3600" i="1" dirty="0" smtClean="0"/>
              <a:t>acteria</a:t>
            </a:r>
          </a:p>
          <a:p>
            <a:pPr marL="1314450" lvl="2" indent="-514350" eaLnBrk="1" hangingPunct="1">
              <a:buFont typeface="+mj-lt"/>
              <a:buAutoNum type="arabicPeriod"/>
              <a:defRPr/>
            </a:pPr>
            <a:r>
              <a:rPr lang="en-US" sz="3600" i="1" dirty="0"/>
              <a:t>P</a:t>
            </a:r>
            <a:r>
              <a:rPr lang="en-US" sz="3600" i="1" dirty="0" smtClean="0"/>
              <a:t>rotozoa</a:t>
            </a:r>
          </a:p>
          <a:p>
            <a:pPr marL="1314450" lvl="2" indent="-514350" eaLnBrk="1" hangingPunct="1">
              <a:buFont typeface="+mj-lt"/>
              <a:buAutoNum type="arabicPeriod"/>
              <a:defRPr/>
            </a:pPr>
            <a:r>
              <a:rPr lang="en-US" sz="3600" i="1" dirty="0"/>
              <a:t>H</a:t>
            </a:r>
            <a:r>
              <a:rPr lang="en-US" sz="3600" i="1" dirty="0" smtClean="0"/>
              <a:t>elminths</a:t>
            </a:r>
          </a:p>
        </p:txBody>
      </p:sp>
      <p:pic>
        <p:nvPicPr>
          <p:cNvPr id="1946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33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4339">
                                            <p:txEl>
                                              <p:pRg st="0" end="0"/>
                                            </p:txEl>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p:cTn id="13"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15" dur="500" fill="hold"/>
                                        <p:tgtEl>
                                          <p:spTgt spid="14339">
                                            <p:txEl>
                                              <p:pRg st="2" end="2"/>
                                            </p:txEl>
                                          </p:spTgt>
                                        </p:tgtEl>
                                        <p:attrNameLst>
                                          <p:attrName>style.rotation</p:attrName>
                                        </p:attrNameLst>
                                      </p:cBhvr>
                                      <p:tavLst>
                                        <p:tav tm="0">
                                          <p:val>
                                            <p:fltVal val="360"/>
                                          </p:val>
                                        </p:tav>
                                        <p:tav tm="100000">
                                          <p:val>
                                            <p:fltVal val="0"/>
                                          </p:val>
                                        </p:tav>
                                      </p:tavLst>
                                    </p:anim>
                                    <p:animEffect transition="in" filter="fade">
                                      <p:cBhvr>
                                        <p:cTn id="16" dur="500"/>
                                        <p:tgtEl>
                                          <p:spTgt spid="14339">
                                            <p:txEl>
                                              <p:pRg st="2" end="2"/>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p:cTn id="19"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21" dur="500" fill="hold"/>
                                        <p:tgtEl>
                                          <p:spTgt spid="14339">
                                            <p:txEl>
                                              <p:pRg st="3" end="3"/>
                                            </p:txEl>
                                          </p:spTgt>
                                        </p:tgtEl>
                                        <p:attrNameLst>
                                          <p:attrName>style.rotation</p:attrName>
                                        </p:attrNameLst>
                                      </p:cBhvr>
                                      <p:tavLst>
                                        <p:tav tm="0">
                                          <p:val>
                                            <p:fltVal val="360"/>
                                          </p:val>
                                        </p:tav>
                                        <p:tav tm="100000">
                                          <p:val>
                                            <p:fltVal val="0"/>
                                          </p:val>
                                        </p:tav>
                                      </p:tavLst>
                                    </p:anim>
                                    <p:animEffect transition="in" filter="fade">
                                      <p:cBhvr>
                                        <p:cTn id="22" dur="500"/>
                                        <p:tgtEl>
                                          <p:spTgt spid="14339">
                                            <p:txEl>
                                              <p:pRg st="3" end="3"/>
                                            </p:txEl>
                                          </p:spTgt>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p:cTn id="25"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27" dur="500" fill="hold"/>
                                        <p:tgtEl>
                                          <p:spTgt spid="14339">
                                            <p:txEl>
                                              <p:pRg st="4" end="4"/>
                                            </p:txEl>
                                          </p:spTgt>
                                        </p:tgtEl>
                                        <p:attrNameLst>
                                          <p:attrName>style.rotation</p:attrName>
                                        </p:attrNameLst>
                                      </p:cBhvr>
                                      <p:tavLst>
                                        <p:tav tm="0">
                                          <p:val>
                                            <p:fltVal val="360"/>
                                          </p:val>
                                        </p:tav>
                                        <p:tav tm="100000">
                                          <p:val>
                                            <p:fltVal val="0"/>
                                          </p:val>
                                        </p:tav>
                                      </p:tavLst>
                                    </p:anim>
                                    <p:animEffect transition="in" filter="fade">
                                      <p:cBhvr>
                                        <p:cTn id="28" dur="500"/>
                                        <p:tgtEl>
                                          <p:spTgt spid="14339">
                                            <p:txEl>
                                              <p:pRg st="4" end="4"/>
                                            </p:txEl>
                                          </p:spTgt>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p:cTn id="31"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14339">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dirty="0" smtClean="0">
                <a:solidFill>
                  <a:schemeClr val="accent2"/>
                </a:solidFill>
              </a:rPr>
              <a:t>Diseases related to Environmental Sanitation </a:t>
            </a:r>
          </a:p>
        </p:txBody>
      </p:sp>
      <p:sp>
        <p:nvSpPr>
          <p:cNvPr id="23555" name="Rectangle 3"/>
          <p:cNvSpPr>
            <a:spLocks noGrp="1" noChangeArrowheads="1"/>
          </p:cNvSpPr>
          <p:nvPr>
            <p:ph type="body" idx="1"/>
          </p:nvPr>
        </p:nvSpPr>
        <p:spPr>
          <a:xfrm>
            <a:off x="457200" y="1740048"/>
            <a:ext cx="8229600" cy="4713288"/>
          </a:xfrm>
        </p:spPr>
        <p:txBody>
          <a:bodyPr/>
          <a:lstStyle/>
          <a:p>
            <a:pPr lvl="0"/>
            <a:r>
              <a:rPr lang="en-US" sz="2800" dirty="0"/>
              <a:t>Drinking water contaminated with </a:t>
            </a:r>
            <a:r>
              <a:rPr lang="en-US" sz="2800" dirty="0" smtClean="0"/>
              <a:t>excreta</a:t>
            </a:r>
          </a:p>
          <a:p>
            <a:pPr lvl="0"/>
            <a:r>
              <a:rPr lang="en-US" sz="2800" dirty="0" smtClean="0"/>
              <a:t>Washing </a:t>
            </a:r>
            <a:r>
              <a:rPr lang="en-US" sz="2800" dirty="0"/>
              <a:t>in water contaminated with </a:t>
            </a:r>
            <a:r>
              <a:rPr lang="en-US" sz="2800" dirty="0" smtClean="0"/>
              <a:t>excreta</a:t>
            </a:r>
          </a:p>
          <a:p>
            <a:pPr lvl="0"/>
            <a:r>
              <a:rPr lang="en-US" sz="2800" dirty="0" smtClean="0"/>
              <a:t>Lack </a:t>
            </a:r>
            <a:r>
              <a:rPr lang="en-US" sz="2800" dirty="0"/>
              <a:t>of water for basic hygiene </a:t>
            </a:r>
            <a:endParaRPr lang="en-US" sz="2800" dirty="0" smtClean="0"/>
          </a:p>
          <a:p>
            <a:pPr lvl="0"/>
            <a:r>
              <a:rPr lang="en-CA" sz="2800" dirty="0"/>
              <a:t>Contact with soil contaminated with excreta</a:t>
            </a:r>
          </a:p>
          <a:p>
            <a:pPr lvl="0"/>
            <a:r>
              <a:rPr lang="en-US" sz="2800" dirty="0" smtClean="0"/>
              <a:t>Insects </a:t>
            </a:r>
            <a:r>
              <a:rPr lang="en-US" sz="2800" dirty="0"/>
              <a:t>that breed or live in standing </a:t>
            </a:r>
            <a:r>
              <a:rPr lang="en-US" sz="2800" dirty="0" smtClean="0"/>
              <a:t>water</a:t>
            </a:r>
          </a:p>
          <a:p>
            <a:pPr lvl="0"/>
            <a:r>
              <a:rPr lang="en-US" sz="2800" dirty="0" smtClean="0"/>
              <a:t>Insects </a:t>
            </a:r>
            <a:r>
              <a:rPr lang="en-US" sz="2800" dirty="0"/>
              <a:t>that breed or live </a:t>
            </a:r>
            <a:r>
              <a:rPr lang="en-US" sz="2800" dirty="0" smtClean="0"/>
              <a:t>in animal excreta</a:t>
            </a:r>
          </a:p>
          <a:p>
            <a:pPr lvl="0"/>
            <a:r>
              <a:rPr lang="en-US" sz="2800" dirty="0" smtClean="0"/>
              <a:t>Rodents that breed or live in unsanitary conditions</a:t>
            </a:r>
            <a:endParaRPr lang="en-CA" sz="2800" dirty="0"/>
          </a:p>
        </p:txBody>
      </p:sp>
      <p:pic>
        <p:nvPicPr>
          <p:cNvPr id="2355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6638"/>
            <a:ext cx="11874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dirty="0" smtClean="0">
                <a:solidFill>
                  <a:schemeClr val="accent2"/>
                </a:solidFill>
              </a:rPr>
              <a:t>Diseases Related to Environmental Sanitation</a:t>
            </a:r>
          </a:p>
        </p:txBody>
      </p:sp>
      <p:pic>
        <p:nvPicPr>
          <p:cNvPr id="2355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6638"/>
            <a:ext cx="11874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9531" y="2369336"/>
            <a:ext cx="3718783" cy="584775"/>
          </a:xfrm>
          <a:prstGeom prst="rect">
            <a:avLst/>
          </a:prstGeom>
          <a:noFill/>
        </p:spPr>
        <p:txBody>
          <a:bodyPr wrap="square" rtlCol="0">
            <a:spAutoFit/>
          </a:bodyPr>
          <a:lstStyle/>
          <a:p>
            <a:r>
              <a:rPr lang="en-CA" sz="3200" b="1" dirty="0" err="1"/>
              <a:t>Schistosomiasis</a:t>
            </a:r>
            <a:endParaRPr lang="en-CA" sz="3200" b="1" dirty="0"/>
          </a:p>
        </p:txBody>
      </p:sp>
      <p:sp>
        <p:nvSpPr>
          <p:cNvPr id="6" name="TextBox 5"/>
          <p:cNvSpPr txBox="1"/>
          <p:nvPr/>
        </p:nvSpPr>
        <p:spPr>
          <a:xfrm>
            <a:off x="5592673" y="3917600"/>
            <a:ext cx="2736304" cy="584775"/>
          </a:xfrm>
          <a:prstGeom prst="rect">
            <a:avLst/>
          </a:prstGeom>
          <a:noFill/>
        </p:spPr>
        <p:txBody>
          <a:bodyPr wrap="square" rtlCol="0">
            <a:spAutoFit/>
          </a:bodyPr>
          <a:lstStyle/>
          <a:p>
            <a:r>
              <a:rPr lang="en-CA" sz="3200" b="1" dirty="0" smtClean="0"/>
              <a:t>Typhoid</a:t>
            </a:r>
            <a:endParaRPr lang="en-CA" sz="3200" b="1" dirty="0"/>
          </a:p>
        </p:txBody>
      </p:sp>
      <p:sp>
        <p:nvSpPr>
          <p:cNvPr id="7" name="TextBox 6"/>
          <p:cNvSpPr txBox="1"/>
          <p:nvPr/>
        </p:nvSpPr>
        <p:spPr>
          <a:xfrm>
            <a:off x="622860" y="4068483"/>
            <a:ext cx="2736304" cy="584775"/>
          </a:xfrm>
          <a:prstGeom prst="rect">
            <a:avLst/>
          </a:prstGeom>
          <a:noFill/>
        </p:spPr>
        <p:txBody>
          <a:bodyPr wrap="square" rtlCol="0">
            <a:spAutoFit/>
          </a:bodyPr>
          <a:lstStyle/>
          <a:p>
            <a:r>
              <a:rPr lang="en-CA" sz="3200" b="1" dirty="0" smtClean="0"/>
              <a:t>Dysentery</a:t>
            </a:r>
            <a:endParaRPr lang="en-CA" sz="3200" b="1" dirty="0"/>
          </a:p>
        </p:txBody>
      </p:sp>
      <p:sp>
        <p:nvSpPr>
          <p:cNvPr id="8" name="TextBox 7"/>
          <p:cNvSpPr txBox="1"/>
          <p:nvPr/>
        </p:nvSpPr>
        <p:spPr>
          <a:xfrm>
            <a:off x="4330343" y="2493278"/>
            <a:ext cx="2736304" cy="584775"/>
          </a:xfrm>
          <a:prstGeom prst="rect">
            <a:avLst/>
          </a:prstGeom>
          <a:noFill/>
        </p:spPr>
        <p:txBody>
          <a:bodyPr wrap="square" rtlCol="0">
            <a:spAutoFit/>
          </a:bodyPr>
          <a:lstStyle/>
          <a:p>
            <a:r>
              <a:rPr lang="en-CA" sz="3200" b="1" dirty="0" smtClean="0"/>
              <a:t>Giardiasis</a:t>
            </a:r>
            <a:endParaRPr lang="en-CA" sz="3200" b="1" dirty="0"/>
          </a:p>
        </p:txBody>
      </p:sp>
      <p:sp>
        <p:nvSpPr>
          <p:cNvPr id="9" name="TextBox 8"/>
          <p:cNvSpPr txBox="1"/>
          <p:nvPr/>
        </p:nvSpPr>
        <p:spPr>
          <a:xfrm>
            <a:off x="1106934" y="5569343"/>
            <a:ext cx="3672408" cy="584775"/>
          </a:xfrm>
          <a:prstGeom prst="rect">
            <a:avLst/>
          </a:prstGeom>
          <a:noFill/>
        </p:spPr>
        <p:txBody>
          <a:bodyPr wrap="square" rtlCol="0">
            <a:spAutoFit/>
          </a:bodyPr>
          <a:lstStyle/>
          <a:p>
            <a:r>
              <a:rPr lang="en-CA" sz="3200" b="1" dirty="0" smtClean="0"/>
              <a:t>Cryptosporidiosis</a:t>
            </a:r>
            <a:endParaRPr lang="en-CA" sz="3200" b="1" dirty="0"/>
          </a:p>
        </p:txBody>
      </p:sp>
      <p:sp>
        <p:nvSpPr>
          <p:cNvPr id="10" name="TextBox 9"/>
          <p:cNvSpPr txBox="1"/>
          <p:nvPr/>
        </p:nvSpPr>
        <p:spPr>
          <a:xfrm>
            <a:off x="6370916" y="3036455"/>
            <a:ext cx="2736304" cy="584775"/>
          </a:xfrm>
          <a:prstGeom prst="rect">
            <a:avLst/>
          </a:prstGeom>
          <a:noFill/>
        </p:spPr>
        <p:txBody>
          <a:bodyPr wrap="square" rtlCol="0">
            <a:spAutoFit/>
          </a:bodyPr>
          <a:lstStyle/>
          <a:p>
            <a:r>
              <a:rPr lang="en-CA" sz="3200" b="1" dirty="0" smtClean="0"/>
              <a:t>Trachoma</a:t>
            </a:r>
            <a:endParaRPr lang="en-CA" sz="3200" b="1" dirty="0"/>
          </a:p>
        </p:txBody>
      </p:sp>
      <p:sp>
        <p:nvSpPr>
          <p:cNvPr id="11" name="TextBox 10"/>
          <p:cNvSpPr txBox="1"/>
          <p:nvPr/>
        </p:nvSpPr>
        <p:spPr>
          <a:xfrm>
            <a:off x="403219" y="3188531"/>
            <a:ext cx="2736304" cy="584775"/>
          </a:xfrm>
          <a:prstGeom prst="rect">
            <a:avLst/>
          </a:prstGeom>
          <a:noFill/>
        </p:spPr>
        <p:txBody>
          <a:bodyPr wrap="square" rtlCol="0">
            <a:spAutoFit/>
          </a:bodyPr>
          <a:lstStyle/>
          <a:p>
            <a:r>
              <a:rPr lang="en-CA" sz="3200" b="1" dirty="0" smtClean="0"/>
              <a:t>Scabies</a:t>
            </a:r>
            <a:endParaRPr lang="en-CA" sz="3200" b="1" dirty="0"/>
          </a:p>
        </p:txBody>
      </p:sp>
      <p:sp>
        <p:nvSpPr>
          <p:cNvPr id="12" name="TextBox 11"/>
          <p:cNvSpPr txBox="1"/>
          <p:nvPr/>
        </p:nvSpPr>
        <p:spPr>
          <a:xfrm>
            <a:off x="5408443" y="1636286"/>
            <a:ext cx="3121977" cy="584775"/>
          </a:xfrm>
          <a:prstGeom prst="rect">
            <a:avLst/>
          </a:prstGeom>
          <a:noFill/>
        </p:spPr>
        <p:txBody>
          <a:bodyPr wrap="square" rtlCol="0">
            <a:spAutoFit/>
          </a:bodyPr>
          <a:lstStyle/>
          <a:p>
            <a:r>
              <a:rPr lang="en-CA" sz="3200" b="1" dirty="0" smtClean="0"/>
              <a:t>Guinea worm</a:t>
            </a:r>
            <a:endParaRPr lang="en-CA" sz="3200" b="1" dirty="0"/>
          </a:p>
        </p:txBody>
      </p:sp>
      <p:sp>
        <p:nvSpPr>
          <p:cNvPr id="13" name="TextBox 12"/>
          <p:cNvSpPr txBox="1"/>
          <p:nvPr/>
        </p:nvSpPr>
        <p:spPr>
          <a:xfrm>
            <a:off x="5390855" y="4990413"/>
            <a:ext cx="2736304" cy="584775"/>
          </a:xfrm>
          <a:prstGeom prst="rect">
            <a:avLst/>
          </a:prstGeom>
          <a:noFill/>
        </p:spPr>
        <p:txBody>
          <a:bodyPr wrap="square" rtlCol="0">
            <a:spAutoFit/>
          </a:bodyPr>
          <a:lstStyle/>
          <a:p>
            <a:r>
              <a:rPr lang="en-CA" sz="3200" b="1" dirty="0"/>
              <a:t>Ascariasis </a:t>
            </a:r>
          </a:p>
        </p:txBody>
      </p:sp>
      <p:sp>
        <p:nvSpPr>
          <p:cNvPr id="14" name="TextBox 13"/>
          <p:cNvSpPr txBox="1"/>
          <p:nvPr/>
        </p:nvSpPr>
        <p:spPr>
          <a:xfrm>
            <a:off x="458697" y="4969113"/>
            <a:ext cx="2736304" cy="584775"/>
          </a:xfrm>
          <a:prstGeom prst="rect">
            <a:avLst/>
          </a:prstGeom>
          <a:noFill/>
        </p:spPr>
        <p:txBody>
          <a:bodyPr wrap="square" rtlCol="0">
            <a:spAutoFit/>
          </a:bodyPr>
          <a:lstStyle/>
          <a:p>
            <a:r>
              <a:rPr lang="en-CA" sz="3200" b="1" dirty="0" smtClean="0"/>
              <a:t>Hook worm</a:t>
            </a:r>
            <a:endParaRPr lang="en-CA" sz="3200" b="1" dirty="0"/>
          </a:p>
        </p:txBody>
      </p:sp>
      <p:sp>
        <p:nvSpPr>
          <p:cNvPr id="15" name="TextBox 14"/>
          <p:cNvSpPr txBox="1"/>
          <p:nvPr/>
        </p:nvSpPr>
        <p:spPr>
          <a:xfrm>
            <a:off x="2586594" y="3325568"/>
            <a:ext cx="3970811" cy="584775"/>
          </a:xfrm>
          <a:prstGeom prst="rect">
            <a:avLst/>
          </a:prstGeom>
          <a:noFill/>
        </p:spPr>
        <p:txBody>
          <a:bodyPr wrap="square" rtlCol="0">
            <a:spAutoFit/>
          </a:bodyPr>
          <a:lstStyle/>
          <a:p>
            <a:r>
              <a:rPr lang="en-CA" sz="3200" b="1" dirty="0" err="1" smtClean="0"/>
              <a:t>Leishmaniasis</a:t>
            </a:r>
            <a:endParaRPr lang="en-CA" sz="3200" b="1" dirty="0"/>
          </a:p>
        </p:txBody>
      </p:sp>
      <p:sp>
        <p:nvSpPr>
          <p:cNvPr id="16" name="TextBox 15"/>
          <p:cNvSpPr txBox="1"/>
          <p:nvPr/>
        </p:nvSpPr>
        <p:spPr>
          <a:xfrm>
            <a:off x="2784390" y="1731845"/>
            <a:ext cx="2736304" cy="584775"/>
          </a:xfrm>
          <a:prstGeom prst="rect">
            <a:avLst/>
          </a:prstGeom>
          <a:noFill/>
        </p:spPr>
        <p:txBody>
          <a:bodyPr wrap="square" rtlCol="0">
            <a:spAutoFit/>
          </a:bodyPr>
          <a:lstStyle/>
          <a:p>
            <a:r>
              <a:rPr lang="en-CA" sz="3200" b="1" dirty="0" smtClean="0"/>
              <a:t>Cholera</a:t>
            </a:r>
            <a:endParaRPr lang="en-CA" sz="3200" b="1" dirty="0"/>
          </a:p>
        </p:txBody>
      </p:sp>
      <p:sp>
        <p:nvSpPr>
          <p:cNvPr id="18" name="TextBox 17"/>
          <p:cNvSpPr txBox="1"/>
          <p:nvPr/>
        </p:nvSpPr>
        <p:spPr>
          <a:xfrm>
            <a:off x="6082884" y="5770838"/>
            <a:ext cx="3312368" cy="584775"/>
          </a:xfrm>
          <a:prstGeom prst="rect">
            <a:avLst/>
          </a:prstGeom>
          <a:noFill/>
        </p:spPr>
        <p:txBody>
          <a:bodyPr wrap="square" rtlCol="0">
            <a:spAutoFit/>
          </a:bodyPr>
          <a:lstStyle/>
          <a:p>
            <a:r>
              <a:rPr lang="en-CA" sz="3200" b="1" dirty="0" smtClean="0"/>
              <a:t>Dengue fever</a:t>
            </a:r>
            <a:endParaRPr lang="en-CA" sz="3200" b="1" dirty="0"/>
          </a:p>
        </p:txBody>
      </p:sp>
      <p:sp>
        <p:nvSpPr>
          <p:cNvPr id="19" name="TextBox 18"/>
          <p:cNvSpPr txBox="1"/>
          <p:nvPr/>
        </p:nvSpPr>
        <p:spPr>
          <a:xfrm>
            <a:off x="2962191" y="4467168"/>
            <a:ext cx="2736304" cy="584775"/>
          </a:xfrm>
          <a:prstGeom prst="rect">
            <a:avLst/>
          </a:prstGeom>
          <a:noFill/>
        </p:spPr>
        <p:txBody>
          <a:bodyPr wrap="square" rtlCol="0">
            <a:spAutoFit/>
          </a:bodyPr>
          <a:lstStyle/>
          <a:p>
            <a:r>
              <a:rPr lang="en-CA" sz="3200" b="1" dirty="0" smtClean="0"/>
              <a:t>Yellow fever</a:t>
            </a:r>
            <a:endParaRPr lang="en-CA" sz="3200" b="1" dirty="0"/>
          </a:p>
        </p:txBody>
      </p:sp>
      <p:sp>
        <p:nvSpPr>
          <p:cNvPr id="20" name="TextBox 19"/>
          <p:cNvSpPr txBox="1"/>
          <p:nvPr/>
        </p:nvSpPr>
        <p:spPr>
          <a:xfrm>
            <a:off x="6732240" y="2298863"/>
            <a:ext cx="2736304" cy="584775"/>
          </a:xfrm>
          <a:prstGeom prst="rect">
            <a:avLst/>
          </a:prstGeom>
          <a:noFill/>
        </p:spPr>
        <p:txBody>
          <a:bodyPr wrap="square" rtlCol="0">
            <a:spAutoFit/>
          </a:bodyPr>
          <a:lstStyle/>
          <a:p>
            <a:r>
              <a:rPr lang="en-CA" sz="3200" b="1" dirty="0" smtClean="0"/>
              <a:t>Shigellosis</a:t>
            </a:r>
            <a:endParaRPr lang="en-CA" sz="3200" b="1" dirty="0"/>
          </a:p>
        </p:txBody>
      </p:sp>
      <p:sp>
        <p:nvSpPr>
          <p:cNvPr id="21" name="TextBox 20"/>
          <p:cNvSpPr txBox="1"/>
          <p:nvPr/>
        </p:nvSpPr>
        <p:spPr>
          <a:xfrm>
            <a:off x="3604592" y="6164248"/>
            <a:ext cx="2736304" cy="584775"/>
          </a:xfrm>
          <a:prstGeom prst="rect">
            <a:avLst/>
          </a:prstGeom>
          <a:noFill/>
        </p:spPr>
        <p:txBody>
          <a:bodyPr wrap="square" rtlCol="0">
            <a:spAutoFit/>
          </a:bodyPr>
          <a:lstStyle/>
          <a:p>
            <a:r>
              <a:rPr lang="en-CA" sz="3200" b="1" dirty="0" smtClean="0"/>
              <a:t>Hantavirus</a:t>
            </a:r>
            <a:endParaRPr lang="en-CA" sz="3200" b="1" dirty="0"/>
          </a:p>
        </p:txBody>
      </p:sp>
      <p:sp>
        <p:nvSpPr>
          <p:cNvPr id="22" name="TextBox 21"/>
          <p:cNvSpPr txBox="1"/>
          <p:nvPr/>
        </p:nvSpPr>
        <p:spPr>
          <a:xfrm>
            <a:off x="530464" y="1614635"/>
            <a:ext cx="2736304" cy="584775"/>
          </a:xfrm>
          <a:prstGeom prst="rect">
            <a:avLst/>
          </a:prstGeom>
          <a:noFill/>
        </p:spPr>
        <p:txBody>
          <a:bodyPr wrap="square" rtlCol="0">
            <a:spAutoFit/>
          </a:bodyPr>
          <a:lstStyle/>
          <a:p>
            <a:r>
              <a:rPr lang="en-CA" sz="3200" b="1" dirty="0" smtClean="0"/>
              <a:t>Plague</a:t>
            </a:r>
            <a:endParaRPr lang="en-CA" sz="3200" b="1" dirty="0"/>
          </a:p>
        </p:txBody>
      </p:sp>
    </p:spTree>
    <p:extLst>
      <p:ext uri="{BB962C8B-B14F-4D97-AF65-F5344CB8AC3E}">
        <p14:creationId xmlns:p14="http://schemas.microsoft.com/office/powerpoint/2010/main" val="11047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smtClean="0">
                <a:solidFill>
                  <a:schemeClr val="accent2"/>
                </a:solidFill>
              </a:rPr>
              <a:t>Questions</a:t>
            </a:r>
          </a:p>
        </p:txBody>
      </p:sp>
      <p:sp>
        <p:nvSpPr>
          <p:cNvPr id="24579" name="Rectangle 3"/>
          <p:cNvSpPr>
            <a:spLocks noGrp="1" noChangeArrowheads="1"/>
          </p:cNvSpPr>
          <p:nvPr>
            <p:ph type="body" idx="1"/>
          </p:nvPr>
        </p:nvSpPr>
        <p:spPr/>
        <p:txBody>
          <a:bodyPr/>
          <a:lstStyle/>
          <a:p>
            <a:pPr marL="2171700" lvl="4" indent="-34290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000" dirty="0" smtClean="0">
                <a:solidFill>
                  <a:srgbClr val="000000"/>
                </a:solidFill>
              </a:rPr>
              <a:t>Symptoms?</a:t>
            </a:r>
          </a:p>
          <a:p>
            <a:pPr marL="2171700" lvl="4" indent="-34290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000" dirty="0" smtClean="0">
                <a:solidFill>
                  <a:srgbClr val="000000"/>
                </a:solidFill>
              </a:rPr>
              <a:t>Pathogen?</a:t>
            </a:r>
          </a:p>
          <a:p>
            <a:pPr marL="2171700" lvl="4" indent="-34290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000" dirty="0" smtClean="0">
                <a:solidFill>
                  <a:srgbClr val="000000"/>
                </a:solidFill>
              </a:rPr>
              <a:t>Transmission?</a:t>
            </a:r>
          </a:p>
          <a:p>
            <a:pPr marL="2171700" lvl="4" indent="-34290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000" dirty="0" smtClean="0">
                <a:solidFill>
                  <a:srgbClr val="000000"/>
                </a:solidFill>
              </a:rPr>
              <a:t>Prevention?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4000" dirty="0" smtClean="0"/>
          </a:p>
        </p:txBody>
      </p:sp>
      <p:pic>
        <p:nvPicPr>
          <p:cNvPr id="2458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smtClean="0">
                <a:solidFill>
                  <a:schemeClr val="accent2"/>
                </a:solidFill>
              </a:rPr>
              <a:t>Cholera</a:t>
            </a:r>
          </a:p>
        </p:txBody>
      </p:sp>
      <p:sp>
        <p:nvSpPr>
          <p:cNvPr id="25603" name="Rectangle 3"/>
          <p:cNvSpPr>
            <a:spLocks noGrp="1" noChangeArrowheads="1"/>
          </p:cNvSpPr>
          <p:nvPr>
            <p:ph type="body" idx="1"/>
          </p:nvPr>
        </p:nvSpPr>
        <p:spPr>
          <a:xfrm>
            <a:off x="457200" y="1600200"/>
            <a:ext cx="4186808" cy="4525963"/>
          </a:xfrm>
        </p:spPr>
        <p:txBody>
          <a:bodyPr/>
          <a:lstStyle/>
          <a:p>
            <a:pPr marL="514350" indent="-514350" eaLnBrk="1" hangingPunct="1">
              <a:buFontTx/>
              <a:buAutoNum type="arabicPeriod"/>
              <a:defRPr/>
            </a:pPr>
            <a:r>
              <a:rPr lang="en-US" dirty="0" smtClean="0"/>
              <a:t>Symptoms: </a:t>
            </a:r>
          </a:p>
          <a:p>
            <a:pPr eaLnBrk="1" hangingPunct="1">
              <a:defRPr/>
            </a:pPr>
            <a:r>
              <a:rPr lang="en-US" dirty="0"/>
              <a:t>W</a:t>
            </a:r>
            <a:r>
              <a:rPr lang="en-US" dirty="0" smtClean="0"/>
              <a:t>atery diarrhea</a:t>
            </a:r>
          </a:p>
          <a:p>
            <a:pPr eaLnBrk="1" hangingPunct="1">
              <a:defRPr/>
            </a:pPr>
            <a:r>
              <a:rPr lang="en-US" dirty="0" smtClean="0"/>
              <a:t>Nausea, vomiting</a:t>
            </a:r>
          </a:p>
          <a:p>
            <a:pPr eaLnBrk="1" hangingPunct="1">
              <a:defRPr/>
            </a:pPr>
            <a:r>
              <a:rPr lang="en-US" dirty="0" smtClean="0"/>
              <a:t>Can lead to death</a:t>
            </a:r>
          </a:p>
          <a:p>
            <a:pPr marL="0" indent="0" eaLnBrk="1" hangingPunct="1">
              <a:buNone/>
              <a:defRPr/>
            </a:pPr>
            <a:endParaRPr lang="en-US" dirty="0" smtClean="0"/>
          </a:p>
          <a:p>
            <a:pPr marL="514350" indent="-514350" eaLnBrk="1" hangingPunct="1">
              <a:buFontTx/>
              <a:buNone/>
              <a:defRPr/>
            </a:pPr>
            <a:r>
              <a:rPr lang="en-US" dirty="0" smtClean="0"/>
              <a:t>2. Pathogen: Bacteria</a:t>
            </a:r>
            <a:r>
              <a:rPr lang="en-US" i="1" dirty="0"/>
              <a:t> </a:t>
            </a:r>
            <a:r>
              <a:rPr lang="en-US" i="1" dirty="0" smtClean="0"/>
              <a:t>(Vibrio </a:t>
            </a:r>
            <a:r>
              <a:rPr lang="en-US" i="1" dirty="0" err="1" smtClean="0"/>
              <a:t>cholerae</a:t>
            </a:r>
            <a:r>
              <a:rPr lang="en-US" i="1" dirty="0" smtClean="0"/>
              <a:t>)</a:t>
            </a:r>
            <a:endParaRPr lang="en-US" dirty="0" smtClean="0"/>
          </a:p>
        </p:txBody>
      </p:sp>
      <p:pic>
        <p:nvPicPr>
          <p:cNvPr id="2662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112_choler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84784"/>
            <a:ext cx="4477792" cy="29374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9"/>
          <p:cNvSpPr txBox="1">
            <a:spLocks noChangeArrowheads="1"/>
          </p:cNvSpPr>
          <p:nvPr/>
        </p:nvSpPr>
        <p:spPr bwMode="auto">
          <a:xfrm>
            <a:off x="6948264" y="4489362"/>
            <a:ext cx="2701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dirty="0" smtClean="0"/>
              <a:t>(Credit: Connect.in.com)</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smtClean="0">
                <a:solidFill>
                  <a:schemeClr val="accent2"/>
                </a:solidFill>
              </a:rPr>
              <a:t>Cholera</a:t>
            </a:r>
          </a:p>
        </p:txBody>
      </p:sp>
      <p:sp>
        <p:nvSpPr>
          <p:cNvPr id="26627" name="Rectangle 3"/>
          <p:cNvSpPr>
            <a:spLocks noGrp="1" noChangeArrowheads="1"/>
          </p:cNvSpPr>
          <p:nvPr>
            <p:ph type="body" idx="1"/>
          </p:nvPr>
        </p:nvSpPr>
        <p:spPr/>
        <p:txBody>
          <a:bodyPr/>
          <a:lstStyle/>
          <a:p>
            <a:pPr marL="514350" indent="-514350" eaLnBrk="1" hangingPunct="1">
              <a:buFontTx/>
              <a:buNone/>
              <a:defRPr/>
            </a:pPr>
            <a:r>
              <a:rPr lang="en-US" dirty="0" smtClean="0"/>
              <a:t>3. Transmission: </a:t>
            </a:r>
            <a:endParaRPr lang="en-US" dirty="0"/>
          </a:p>
          <a:p>
            <a:pPr eaLnBrk="1" hangingPunct="1">
              <a:defRPr/>
            </a:pPr>
            <a:r>
              <a:rPr lang="en-US" dirty="0" smtClean="0"/>
              <a:t>Water and food contaminated with feces</a:t>
            </a:r>
          </a:p>
          <a:p>
            <a:pPr marL="514350" indent="-514350" eaLnBrk="1" hangingPunct="1">
              <a:buFontTx/>
              <a:buNone/>
              <a:defRPr/>
            </a:pPr>
            <a:r>
              <a:rPr lang="en-US" dirty="0" smtClean="0"/>
              <a:t>4. Prevention: </a:t>
            </a:r>
          </a:p>
          <a:p>
            <a:pPr eaLnBrk="1" hangingPunct="1">
              <a:defRPr/>
            </a:pPr>
            <a:r>
              <a:rPr lang="en-US" dirty="0" smtClean="0"/>
              <a:t>Sanitation facilities (e.g., latrines)</a:t>
            </a:r>
          </a:p>
          <a:p>
            <a:pPr eaLnBrk="1" hangingPunct="1">
              <a:defRPr/>
            </a:pPr>
            <a:r>
              <a:rPr lang="en-US" dirty="0" smtClean="0"/>
              <a:t>Proper hygiene practices</a:t>
            </a:r>
          </a:p>
          <a:p>
            <a:pPr eaLnBrk="1" hangingPunct="1">
              <a:defRPr/>
            </a:pPr>
            <a:r>
              <a:rPr lang="en-US" dirty="0" smtClean="0"/>
              <a:t>Safe drinking water and food</a:t>
            </a:r>
          </a:p>
        </p:txBody>
      </p:sp>
      <p:pic>
        <p:nvPicPr>
          <p:cNvPr id="2765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8888" y="1484313"/>
            <a:ext cx="6481762" cy="4228850"/>
          </a:xfrm>
          <a:prstGeom prst="rect">
            <a:avLst/>
          </a:prstGeom>
        </p:spPr>
        <p:txBody>
          <a:bodyPr>
            <a:spAutoFit/>
          </a:bodyPr>
          <a:lstStyle/>
          <a:p>
            <a:pPr algn="ctr">
              <a:spcBef>
                <a:spcPct val="20000"/>
              </a:spcBef>
              <a:defRPr/>
            </a:pPr>
            <a:r>
              <a:rPr lang="en-US" sz="3200" kern="0" dirty="0">
                <a:solidFill>
                  <a:srgbClr val="000000"/>
                </a:solidFill>
                <a:latin typeface="Arial"/>
                <a:ea typeface="+mn-ea"/>
                <a:cs typeface="Arial"/>
              </a:rPr>
              <a:t>This presentation is used with Lesson Plan </a:t>
            </a:r>
            <a:r>
              <a:rPr lang="en-US" sz="3200" kern="0" dirty="0" smtClean="0">
                <a:latin typeface="Arial"/>
                <a:ea typeface="+mn-ea"/>
                <a:cs typeface="Arial"/>
              </a:rPr>
              <a:t>5</a:t>
            </a:r>
            <a:r>
              <a:rPr lang="en-US" sz="3200" kern="0" dirty="0" smtClean="0">
                <a:solidFill>
                  <a:srgbClr val="000000"/>
                </a:solidFill>
                <a:latin typeface="Arial"/>
                <a:ea typeface="+mn-ea"/>
                <a:cs typeface="Arial"/>
              </a:rPr>
              <a:t>: Disease Transmission in </a:t>
            </a:r>
            <a:r>
              <a:rPr lang="en-US" sz="3200" kern="0" dirty="0">
                <a:solidFill>
                  <a:srgbClr val="000000"/>
                </a:solidFill>
                <a:latin typeface="Arial"/>
                <a:ea typeface="+mn-ea"/>
                <a:cs typeface="Arial"/>
              </a:rPr>
              <a:t>the </a:t>
            </a:r>
            <a:r>
              <a:rPr lang="en-US" sz="3200" kern="0" dirty="0" smtClean="0">
                <a:solidFill>
                  <a:srgbClr val="000000"/>
                </a:solidFill>
                <a:latin typeface="Arial"/>
                <a:ea typeface="+mn-ea"/>
                <a:cs typeface="Arial"/>
              </a:rPr>
              <a:t>Introduction to Environmental Sanitation Trainer </a:t>
            </a:r>
            <a:r>
              <a:rPr lang="en-US" sz="3200" kern="0" dirty="0">
                <a:solidFill>
                  <a:srgbClr val="000000"/>
                </a:solidFill>
                <a:latin typeface="Arial"/>
                <a:ea typeface="+mn-ea"/>
                <a:cs typeface="Arial"/>
              </a:rPr>
              <a:t>Manual. </a:t>
            </a:r>
          </a:p>
          <a:p>
            <a:pPr>
              <a:spcBef>
                <a:spcPct val="20000"/>
              </a:spcBef>
              <a:defRPr/>
            </a:pPr>
            <a:endParaRPr lang="en-US" sz="3200" kern="0" dirty="0">
              <a:solidFill>
                <a:srgbClr val="000000"/>
              </a:solidFill>
              <a:latin typeface="Arial"/>
              <a:ea typeface="+mn-ea"/>
              <a:cs typeface="Arial"/>
            </a:endParaRPr>
          </a:p>
          <a:p>
            <a:pPr algn="ctr">
              <a:spcBef>
                <a:spcPct val="20000"/>
              </a:spcBef>
              <a:defRPr/>
            </a:pPr>
            <a:r>
              <a:rPr lang="en-US" sz="3200" kern="0" dirty="0">
                <a:solidFill>
                  <a:srgbClr val="000000"/>
                </a:solidFill>
                <a:latin typeface="Arial"/>
                <a:ea typeface="+mn-ea"/>
                <a:cs typeface="Arial"/>
              </a:rPr>
              <a:t>Available at </a:t>
            </a:r>
            <a:r>
              <a:rPr lang="en-US" sz="3200" kern="0" dirty="0">
                <a:solidFill>
                  <a:srgbClr val="000000"/>
                </a:solidFill>
                <a:latin typeface="Arial"/>
                <a:ea typeface="+mn-ea"/>
                <a:cs typeface="Arial"/>
                <a:hlinkClick r:id="rId2"/>
              </a:rPr>
              <a:t>www.cawst.org/resources</a:t>
            </a:r>
            <a:endParaRPr lang="en-US" sz="3200" kern="0" dirty="0">
              <a:solidFill>
                <a:srgbClr val="000000"/>
              </a:solidFill>
              <a:latin typeface="Arial"/>
              <a:ea typeface="+mn-ea"/>
              <a:cs typeface="Arial"/>
            </a:endParaRP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879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b="1" dirty="0" smtClean="0">
                <a:solidFill>
                  <a:schemeClr val="accent2"/>
                </a:solidFill>
              </a:rPr>
              <a:t>Schistosomiasis</a:t>
            </a:r>
          </a:p>
        </p:txBody>
      </p:sp>
      <p:sp>
        <p:nvSpPr>
          <p:cNvPr id="40963" name="Rectangle 3"/>
          <p:cNvSpPr>
            <a:spLocks noGrp="1" noChangeArrowheads="1"/>
          </p:cNvSpPr>
          <p:nvPr>
            <p:ph type="body" idx="1"/>
          </p:nvPr>
        </p:nvSpPr>
        <p:spPr>
          <a:xfrm>
            <a:off x="468313" y="1428750"/>
            <a:ext cx="5378747" cy="4525963"/>
          </a:xfrm>
        </p:spPr>
        <p:txBody>
          <a:bodyPr/>
          <a:lstStyle/>
          <a:p>
            <a:pPr marL="514350" indent="-514350" eaLnBrk="1" hangingPunct="1">
              <a:buFontTx/>
              <a:buAutoNum type="arabicPeriod"/>
              <a:defRPr/>
            </a:pPr>
            <a:r>
              <a:rPr lang="en-US" dirty="0" smtClean="0"/>
              <a:t>Symptoms: </a:t>
            </a:r>
          </a:p>
          <a:p>
            <a:pPr eaLnBrk="1" hangingPunct="1">
              <a:defRPr/>
            </a:pPr>
            <a:r>
              <a:rPr lang="en-US" dirty="0" smtClean="0"/>
              <a:t>Rashes and itchy skin </a:t>
            </a:r>
          </a:p>
          <a:p>
            <a:pPr eaLnBrk="1" hangingPunct="1">
              <a:defRPr/>
            </a:pPr>
            <a:r>
              <a:rPr lang="en-US" dirty="0" smtClean="0"/>
              <a:t>Fever, chills, cough, muscle aches</a:t>
            </a:r>
          </a:p>
          <a:p>
            <a:pPr eaLnBrk="1" hangingPunct="1">
              <a:defRPr/>
            </a:pPr>
            <a:r>
              <a:rPr lang="en-US" dirty="0" smtClean="0"/>
              <a:t>Blood in urine and stools</a:t>
            </a:r>
          </a:p>
          <a:p>
            <a:pPr marL="514350" indent="-514350" eaLnBrk="1" hangingPunct="1">
              <a:buFontTx/>
              <a:buNone/>
              <a:defRPr/>
            </a:pPr>
            <a:r>
              <a:rPr lang="en-US" dirty="0" smtClean="0"/>
              <a:t>2. Pathogen: </a:t>
            </a:r>
            <a:r>
              <a:rPr lang="en-US" dirty="0" err="1" smtClean="0">
                <a:solidFill>
                  <a:srgbClr val="000000"/>
                </a:solidFill>
              </a:rPr>
              <a:t>Helminth</a:t>
            </a:r>
            <a:r>
              <a:rPr lang="en-US" dirty="0" smtClean="0">
                <a:solidFill>
                  <a:srgbClr val="000000"/>
                </a:solidFill>
              </a:rPr>
              <a:t> (</a:t>
            </a:r>
            <a:r>
              <a:rPr lang="en-US" i="1" dirty="0" err="1" smtClean="0">
                <a:ea typeface="ＭＳ Ｐゴシック" pitchFamily="-109" charset="-128"/>
              </a:rPr>
              <a:t>Schistosoma</a:t>
            </a:r>
            <a:r>
              <a:rPr lang="en-US" i="1" dirty="0" smtClean="0">
                <a:ea typeface="ＭＳ Ｐゴシック" pitchFamily="-109" charset="-128"/>
              </a:rPr>
              <a:t> </a:t>
            </a:r>
            <a:r>
              <a:rPr lang="en-US" i="1" dirty="0" err="1" smtClean="0">
                <a:ea typeface="ＭＳ Ｐゴシック" pitchFamily="-109" charset="-128"/>
              </a:rPr>
              <a:t>haematobium</a:t>
            </a:r>
            <a:r>
              <a:rPr lang="en-US" i="1" dirty="0" smtClean="0">
                <a:ea typeface="ＭＳ Ｐゴシック" pitchFamily="-109" charset="-128"/>
              </a:rPr>
              <a:t>)</a:t>
            </a:r>
            <a:endParaRPr lang="en-US" dirty="0" smtClean="0"/>
          </a:p>
        </p:txBody>
      </p:sp>
      <p:pic>
        <p:nvPicPr>
          <p:cNvPr id="4198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502" y="1342831"/>
            <a:ext cx="2368486" cy="350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Schistosomia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212" y="4869160"/>
            <a:ext cx="1759948" cy="175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6542426" y="4869160"/>
            <a:ext cx="22344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dirty="0" smtClean="0"/>
              <a:t>(Credit: www.path.cam.ac.uk) </a:t>
            </a:r>
            <a:endParaRPr lang="en-US" sz="1200" dirty="0"/>
          </a:p>
        </p:txBody>
      </p:sp>
      <p:sp>
        <p:nvSpPr>
          <p:cNvPr id="8" name="Rectangle 10"/>
          <p:cNvSpPr>
            <a:spLocks noChangeArrowheads="1"/>
          </p:cNvSpPr>
          <p:nvPr/>
        </p:nvSpPr>
        <p:spPr bwMode="auto">
          <a:xfrm>
            <a:off x="5980510" y="6352109"/>
            <a:ext cx="30684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dirty="0" smtClean="0"/>
              <a:t>(Credit: Natural </a:t>
            </a:r>
            <a:r>
              <a:rPr lang="en-US" sz="1200" dirty="0"/>
              <a:t>History Museum, </a:t>
            </a:r>
            <a:r>
              <a:rPr lang="en-US" sz="1200" dirty="0" smtClean="0"/>
              <a:t>London) </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b="1" dirty="0" smtClean="0">
                <a:solidFill>
                  <a:schemeClr val="accent2"/>
                </a:solidFill>
              </a:rPr>
              <a:t>Schistosomiasis</a:t>
            </a:r>
          </a:p>
        </p:txBody>
      </p:sp>
      <p:sp>
        <p:nvSpPr>
          <p:cNvPr id="41987" name="Rectangle 3"/>
          <p:cNvSpPr>
            <a:spLocks noGrp="1" noChangeArrowheads="1"/>
          </p:cNvSpPr>
          <p:nvPr>
            <p:ph type="body" idx="1"/>
          </p:nvPr>
        </p:nvSpPr>
        <p:spPr>
          <a:xfrm>
            <a:off x="457200" y="1600200"/>
            <a:ext cx="8579296" cy="4525963"/>
          </a:xfrm>
        </p:spPr>
        <p:txBody>
          <a:bodyPr/>
          <a:lstStyle/>
          <a:p>
            <a:pPr marL="514350" indent="-514350" eaLnBrk="1" hangingPunct="1">
              <a:buFontTx/>
              <a:buNone/>
              <a:defRPr/>
            </a:pPr>
            <a:r>
              <a:rPr lang="en-US" dirty="0" smtClean="0"/>
              <a:t>3. Transmission: </a:t>
            </a:r>
          </a:p>
          <a:p>
            <a:pPr eaLnBrk="1" hangingPunct="1">
              <a:defRPr/>
            </a:pPr>
            <a:r>
              <a:rPr lang="en-US" dirty="0" smtClean="0">
                <a:ea typeface="ＭＳ Ｐゴシック" pitchFamily="-109" charset="-128"/>
              </a:rPr>
              <a:t>Bathing or swimming in water contaminated with feces or urine</a:t>
            </a:r>
          </a:p>
          <a:p>
            <a:pPr marL="514350" indent="-514350" eaLnBrk="1" hangingPunct="1">
              <a:buFontTx/>
              <a:buNone/>
              <a:defRPr/>
            </a:pPr>
            <a:r>
              <a:rPr lang="en-US" dirty="0" smtClean="0"/>
              <a:t>4. Prevention: </a:t>
            </a:r>
          </a:p>
          <a:p>
            <a:pPr eaLnBrk="1" hangingPunct="1">
              <a:defRPr/>
            </a:pPr>
            <a:r>
              <a:rPr lang="en-US" dirty="0" smtClean="0"/>
              <a:t>Sanitation facilities</a:t>
            </a:r>
          </a:p>
          <a:p>
            <a:pPr eaLnBrk="1" hangingPunct="1">
              <a:defRPr/>
            </a:pPr>
            <a:r>
              <a:rPr lang="en-CA" dirty="0"/>
              <a:t>H</a:t>
            </a:r>
            <a:r>
              <a:rPr lang="en-CA" dirty="0" smtClean="0"/>
              <a:t>ygiene </a:t>
            </a:r>
            <a:r>
              <a:rPr lang="en-CA" dirty="0"/>
              <a:t>education and </a:t>
            </a:r>
            <a:r>
              <a:rPr lang="en-CA" dirty="0" smtClean="0"/>
              <a:t>practices</a:t>
            </a:r>
          </a:p>
          <a:p>
            <a:pPr eaLnBrk="1" hangingPunct="1">
              <a:defRPr/>
            </a:pPr>
            <a:r>
              <a:rPr lang="en-CA" dirty="0" smtClean="0"/>
              <a:t>Design of water resources projects</a:t>
            </a:r>
            <a:endParaRPr lang="en-CA" dirty="0"/>
          </a:p>
          <a:p>
            <a:pPr eaLnBrk="1" hangingPunct="1">
              <a:defRPr/>
            </a:pPr>
            <a:endParaRPr lang="en-US" dirty="0" smtClean="0"/>
          </a:p>
        </p:txBody>
      </p:sp>
      <p:pic>
        <p:nvPicPr>
          <p:cNvPr id="4301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solidFill>
              </a:rPr>
              <a:t>Trachoma</a:t>
            </a:r>
            <a:endParaRPr lang="en-CA" b="1" dirty="0">
              <a:solidFill>
                <a:schemeClr val="accent2"/>
              </a:solidFill>
            </a:endParaRPr>
          </a:p>
        </p:txBody>
      </p:sp>
      <p:sp>
        <p:nvSpPr>
          <p:cNvPr id="3" name="Content Placeholder 2"/>
          <p:cNvSpPr>
            <a:spLocks noGrp="1"/>
          </p:cNvSpPr>
          <p:nvPr>
            <p:ph idx="1"/>
          </p:nvPr>
        </p:nvSpPr>
        <p:spPr>
          <a:xfrm>
            <a:off x="457200" y="1600201"/>
            <a:ext cx="5338936" cy="3622701"/>
          </a:xfrm>
        </p:spPr>
        <p:txBody>
          <a:bodyPr/>
          <a:lstStyle/>
          <a:p>
            <a:pPr marL="514350" indent="-514350">
              <a:buFont typeface="+mj-lt"/>
              <a:buAutoNum type="arabicPeriod"/>
            </a:pPr>
            <a:r>
              <a:rPr lang="en-CA" dirty="0" smtClean="0"/>
              <a:t>Symptoms:</a:t>
            </a:r>
          </a:p>
          <a:p>
            <a:r>
              <a:rPr lang="en-CA" dirty="0" smtClean="0"/>
              <a:t>Eye discharge</a:t>
            </a:r>
          </a:p>
          <a:p>
            <a:r>
              <a:rPr lang="en-CA" dirty="0" smtClean="0"/>
              <a:t>Blurred </a:t>
            </a:r>
            <a:r>
              <a:rPr lang="en-CA" dirty="0"/>
              <a:t>vision</a:t>
            </a:r>
          </a:p>
          <a:p>
            <a:r>
              <a:rPr lang="en-CA" dirty="0" smtClean="0"/>
              <a:t>Severe eye pain</a:t>
            </a:r>
            <a:endParaRPr lang="en-CA" dirty="0"/>
          </a:p>
          <a:p>
            <a:r>
              <a:rPr lang="en-CA" dirty="0" smtClean="0"/>
              <a:t>Itchiness </a:t>
            </a:r>
            <a:r>
              <a:rPr lang="en-CA" dirty="0"/>
              <a:t>in the eyes</a:t>
            </a:r>
            <a:endParaRPr lang="en-CA" dirty="0" smtClean="0"/>
          </a:p>
          <a:p>
            <a:r>
              <a:rPr lang="en-CA" dirty="0" smtClean="0"/>
              <a:t>Irreversible blindness</a:t>
            </a:r>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030" y="1764407"/>
            <a:ext cx="3579770" cy="2452235"/>
          </a:xfrm>
          <a:prstGeom prst="rect">
            <a:avLst/>
          </a:prstGeom>
          <a:ln>
            <a:solidFill>
              <a:schemeClr val="tx1"/>
            </a:solidFill>
          </a:ln>
        </p:spPr>
      </p:pic>
      <p:sp>
        <p:nvSpPr>
          <p:cNvPr id="7" name="Rectangle 10"/>
          <p:cNvSpPr>
            <a:spLocks noChangeArrowheads="1"/>
          </p:cNvSpPr>
          <p:nvPr/>
        </p:nvSpPr>
        <p:spPr bwMode="auto">
          <a:xfrm>
            <a:off x="7596336" y="4399205"/>
            <a:ext cx="1202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dirty="0" smtClean="0"/>
              <a:t>(Credit: WHO) </a:t>
            </a:r>
            <a:endParaRPr lang="en-US" sz="1200" dirty="0"/>
          </a:p>
        </p:txBody>
      </p:sp>
      <p:sp>
        <p:nvSpPr>
          <p:cNvPr id="8" name="Rectangle 7"/>
          <p:cNvSpPr/>
          <p:nvPr/>
        </p:nvSpPr>
        <p:spPr>
          <a:xfrm>
            <a:off x="439552" y="5405465"/>
            <a:ext cx="8704447" cy="584775"/>
          </a:xfrm>
          <a:prstGeom prst="rect">
            <a:avLst/>
          </a:prstGeom>
        </p:spPr>
        <p:txBody>
          <a:bodyPr wrap="square">
            <a:spAutoFit/>
          </a:bodyPr>
          <a:lstStyle/>
          <a:p>
            <a:pPr marL="0" indent="0">
              <a:buNone/>
            </a:pPr>
            <a:r>
              <a:rPr lang="en-CA" sz="3200" dirty="0" smtClean="0"/>
              <a:t>2. </a:t>
            </a:r>
            <a:r>
              <a:rPr lang="en-CA" sz="3200" dirty="0"/>
              <a:t>Pathogen: Bacteria (</a:t>
            </a:r>
            <a:r>
              <a:rPr lang="en-CA" sz="3200" i="1" dirty="0"/>
              <a:t>Chlamydia trachomatis)</a:t>
            </a:r>
          </a:p>
        </p:txBody>
      </p:sp>
    </p:spTree>
    <p:extLst>
      <p:ext uri="{BB962C8B-B14F-4D97-AF65-F5344CB8AC3E}">
        <p14:creationId xmlns:p14="http://schemas.microsoft.com/office/powerpoint/2010/main" val="3603532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solidFill>
              </a:rPr>
              <a:t>Trachoma</a:t>
            </a:r>
            <a:endParaRPr lang="en-CA" b="1" dirty="0">
              <a:solidFill>
                <a:schemeClr val="accent2"/>
              </a:solidFill>
            </a:endParaRPr>
          </a:p>
        </p:txBody>
      </p:sp>
      <p:sp>
        <p:nvSpPr>
          <p:cNvPr id="3" name="Content Placeholder 2"/>
          <p:cNvSpPr>
            <a:spLocks noGrp="1"/>
          </p:cNvSpPr>
          <p:nvPr>
            <p:ph idx="1"/>
          </p:nvPr>
        </p:nvSpPr>
        <p:spPr>
          <a:xfrm>
            <a:off x="529893" y="1351309"/>
            <a:ext cx="8229600" cy="4525963"/>
          </a:xfrm>
        </p:spPr>
        <p:txBody>
          <a:bodyPr/>
          <a:lstStyle/>
          <a:p>
            <a:pPr marL="0" indent="0">
              <a:buNone/>
            </a:pPr>
            <a:r>
              <a:rPr lang="en-CA" dirty="0" smtClean="0"/>
              <a:t>3. Transmission:</a:t>
            </a:r>
          </a:p>
          <a:p>
            <a:r>
              <a:rPr lang="en-CA" dirty="0" smtClean="0"/>
              <a:t>Person-to-person</a:t>
            </a:r>
          </a:p>
          <a:p>
            <a:r>
              <a:rPr lang="en-CA" dirty="0" smtClean="0"/>
              <a:t>Eye discharge on </a:t>
            </a:r>
          </a:p>
          <a:p>
            <a:pPr marL="0" indent="0">
              <a:buNone/>
            </a:pPr>
            <a:r>
              <a:rPr lang="en-CA" dirty="0"/>
              <a:t> </a:t>
            </a:r>
            <a:r>
              <a:rPr lang="en-CA" dirty="0" smtClean="0"/>
              <a:t>  fingers, flies</a:t>
            </a:r>
          </a:p>
          <a:p>
            <a:pPr marL="0" indent="0">
              <a:buNone/>
            </a:pPr>
            <a:r>
              <a:rPr lang="en-CA" dirty="0" smtClean="0"/>
              <a:t>4. Prevention:</a:t>
            </a:r>
          </a:p>
          <a:p>
            <a:r>
              <a:rPr lang="en-CA" dirty="0" smtClean="0"/>
              <a:t>Facial cleanliness and personal hygiene</a:t>
            </a:r>
          </a:p>
          <a:p>
            <a:r>
              <a:rPr lang="en-CA" dirty="0" smtClean="0"/>
              <a:t>Adequate water supply for hygiene</a:t>
            </a:r>
          </a:p>
          <a:p>
            <a:r>
              <a:rPr lang="en-CA" dirty="0"/>
              <a:t>D</a:t>
            </a:r>
            <a:r>
              <a:rPr lang="en-CA" dirty="0" smtClean="0"/>
              <a:t>isposal </a:t>
            </a:r>
            <a:r>
              <a:rPr lang="en-CA" dirty="0"/>
              <a:t>of </a:t>
            </a:r>
            <a:r>
              <a:rPr lang="en-CA" dirty="0" smtClean="0"/>
              <a:t>human </a:t>
            </a:r>
            <a:r>
              <a:rPr lang="en-CA" dirty="0"/>
              <a:t>waste </a:t>
            </a:r>
            <a:r>
              <a:rPr lang="en-CA" dirty="0" smtClean="0"/>
              <a:t>to </a:t>
            </a:r>
            <a:r>
              <a:rPr lang="en-CA" dirty="0"/>
              <a:t>reduce </a:t>
            </a:r>
            <a:r>
              <a:rPr lang="en-CA" dirty="0" smtClean="0"/>
              <a:t>flies</a:t>
            </a:r>
            <a:endParaRPr lang="en-CA"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8342" y="1417638"/>
            <a:ext cx="4278458" cy="2477002"/>
          </a:xfrm>
          <a:prstGeom prst="rect">
            <a:avLst/>
          </a:prstGeom>
          <a:ln>
            <a:solidFill>
              <a:schemeClr val="tx1"/>
            </a:solidFill>
          </a:ln>
        </p:spPr>
      </p:pic>
      <p:sp>
        <p:nvSpPr>
          <p:cNvPr id="6" name="Rectangle 10"/>
          <p:cNvSpPr>
            <a:spLocks noChangeArrowheads="1"/>
          </p:cNvSpPr>
          <p:nvPr/>
        </p:nvSpPr>
        <p:spPr bwMode="auto">
          <a:xfrm>
            <a:off x="6091364" y="4077202"/>
            <a:ext cx="26837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dirty="0" smtClean="0"/>
              <a:t>(Credit: UK National Health Service) </a:t>
            </a:r>
            <a:endParaRPr lang="en-US" sz="1200" dirty="0"/>
          </a:p>
        </p:txBody>
      </p:sp>
    </p:spTree>
    <p:extLst>
      <p:ext uri="{BB962C8B-B14F-4D97-AF65-F5344CB8AC3E}">
        <p14:creationId xmlns:p14="http://schemas.microsoft.com/office/powerpoint/2010/main" val="2508105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accent2"/>
                </a:solidFill>
              </a:rPr>
              <a:t>Ascariasis </a:t>
            </a:r>
          </a:p>
        </p:txBody>
      </p:sp>
      <p:sp>
        <p:nvSpPr>
          <p:cNvPr id="3" name="Content Placeholder 2"/>
          <p:cNvSpPr>
            <a:spLocks noGrp="1"/>
          </p:cNvSpPr>
          <p:nvPr>
            <p:ph idx="1"/>
          </p:nvPr>
        </p:nvSpPr>
        <p:spPr>
          <a:xfrm>
            <a:off x="251520" y="1464277"/>
            <a:ext cx="5040560" cy="4525963"/>
          </a:xfrm>
        </p:spPr>
        <p:txBody>
          <a:bodyPr/>
          <a:lstStyle/>
          <a:p>
            <a:pPr marL="514350" indent="-514350">
              <a:buFont typeface="+mj-lt"/>
              <a:buAutoNum type="arabicPeriod"/>
            </a:pPr>
            <a:r>
              <a:rPr lang="en-CA" dirty="0" smtClean="0"/>
              <a:t>Symptoms:</a:t>
            </a:r>
          </a:p>
          <a:p>
            <a:r>
              <a:rPr lang="en-CA" dirty="0" smtClean="0"/>
              <a:t>Often no symptoms</a:t>
            </a:r>
          </a:p>
          <a:p>
            <a:r>
              <a:rPr lang="en-CA" dirty="0" smtClean="0"/>
              <a:t>Diarrhea</a:t>
            </a:r>
            <a:r>
              <a:rPr lang="en-CA" dirty="0"/>
              <a:t>, abdominal </a:t>
            </a:r>
            <a:r>
              <a:rPr lang="en-CA" dirty="0" smtClean="0"/>
              <a:t>pain, </a:t>
            </a:r>
            <a:r>
              <a:rPr lang="en-CA" dirty="0"/>
              <a:t>general </a:t>
            </a:r>
            <a:r>
              <a:rPr lang="en-CA" dirty="0" smtClean="0"/>
              <a:t>malaise, weakness</a:t>
            </a:r>
          </a:p>
          <a:p>
            <a:r>
              <a:rPr lang="en-CA" dirty="0" smtClean="0"/>
              <a:t>Impairs nutrition, growth, physical development</a:t>
            </a:r>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371787"/>
            <a:ext cx="3168352" cy="3168352"/>
          </a:xfrm>
          <a:prstGeom prst="rect">
            <a:avLst/>
          </a:prstGeom>
          <a:ln>
            <a:solidFill>
              <a:schemeClr val="tx1"/>
            </a:solidFill>
          </a:ln>
        </p:spPr>
      </p:pic>
      <p:sp>
        <p:nvSpPr>
          <p:cNvPr id="6" name="Rectangle 10"/>
          <p:cNvSpPr>
            <a:spLocks noChangeArrowheads="1"/>
          </p:cNvSpPr>
          <p:nvPr/>
        </p:nvSpPr>
        <p:spPr bwMode="auto">
          <a:xfrm>
            <a:off x="5155372" y="4622018"/>
            <a:ext cx="37208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dirty="0" smtClean="0"/>
              <a:t>Adult female roundworm</a:t>
            </a:r>
          </a:p>
          <a:p>
            <a:r>
              <a:rPr lang="en-US" sz="1400" dirty="0" smtClean="0"/>
              <a:t>(Credit: CDC Division of Parasitic Diseases) </a:t>
            </a:r>
            <a:endParaRPr lang="en-US" sz="1400" dirty="0"/>
          </a:p>
        </p:txBody>
      </p:sp>
      <p:sp>
        <p:nvSpPr>
          <p:cNvPr id="8" name="Rectangle 7"/>
          <p:cNvSpPr/>
          <p:nvPr/>
        </p:nvSpPr>
        <p:spPr>
          <a:xfrm>
            <a:off x="251520" y="5405465"/>
            <a:ext cx="9533048" cy="584775"/>
          </a:xfrm>
          <a:prstGeom prst="rect">
            <a:avLst/>
          </a:prstGeom>
        </p:spPr>
        <p:txBody>
          <a:bodyPr wrap="square">
            <a:spAutoFit/>
          </a:bodyPr>
          <a:lstStyle/>
          <a:p>
            <a:pPr marL="0" indent="0">
              <a:buNone/>
            </a:pPr>
            <a:r>
              <a:rPr lang="en-CA" sz="3200" dirty="0" smtClean="0"/>
              <a:t>2. </a:t>
            </a:r>
            <a:r>
              <a:rPr lang="en-CA" sz="3200" dirty="0"/>
              <a:t>Pathogen: </a:t>
            </a:r>
            <a:r>
              <a:rPr lang="en-CA" sz="3200" dirty="0" smtClean="0"/>
              <a:t>Roundworm (</a:t>
            </a:r>
            <a:r>
              <a:rPr lang="en-CA" sz="3200" i="1" dirty="0"/>
              <a:t>Ascaris </a:t>
            </a:r>
            <a:r>
              <a:rPr lang="en-CA" sz="3200" i="1" dirty="0" err="1"/>
              <a:t>lumbricoides</a:t>
            </a:r>
            <a:r>
              <a:rPr lang="en-CA" sz="3200" i="1" dirty="0"/>
              <a:t>)</a:t>
            </a:r>
          </a:p>
        </p:txBody>
      </p:sp>
    </p:spTree>
    <p:extLst>
      <p:ext uri="{BB962C8B-B14F-4D97-AF65-F5344CB8AC3E}">
        <p14:creationId xmlns:p14="http://schemas.microsoft.com/office/powerpoint/2010/main" val="889719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accent2"/>
                </a:solidFill>
              </a:rPr>
              <a:t>Ascariasis </a:t>
            </a:r>
          </a:p>
        </p:txBody>
      </p:sp>
      <p:sp>
        <p:nvSpPr>
          <p:cNvPr id="3" name="Content Placeholder 2"/>
          <p:cNvSpPr>
            <a:spLocks noGrp="1"/>
          </p:cNvSpPr>
          <p:nvPr>
            <p:ph idx="1"/>
          </p:nvPr>
        </p:nvSpPr>
        <p:spPr>
          <a:xfrm>
            <a:off x="457200" y="1412776"/>
            <a:ext cx="8229600" cy="4525963"/>
          </a:xfrm>
        </p:spPr>
        <p:txBody>
          <a:bodyPr/>
          <a:lstStyle/>
          <a:p>
            <a:pPr marL="0" indent="0">
              <a:buNone/>
            </a:pPr>
            <a:r>
              <a:rPr lang="en-CA" dirty="0" smtClean="0"/>
              <a:t>3. Transmission:</a:t>
            </a:r>
          </a:p>
          <a:p>
            <a:r>
              <a:rPr lang="en-CA" dirty="0" smtClean="0"/>
              <a:t>Water or food contaminated with eggs</a:t>
            </a:r>
          </a:p>
          <a:p>
            <a:r>
              <a:rPr lang="en-CA" dirty="0" smtClean="0"/>
              <a:t>Children who play in contaminated soil and then put their hands in their mouths</a:t>
            </a:r>
          </a:p>
          <a:p>
            <a:pPr marL="0" indent="0">
              <a:buNone/>
            </a:pPr>
            <a:r>
              <a:rPr lang="en-CA" dirty="0" smtClean="0"/>
              <a:t>4. Prevention</a:t>
            </a:r>
          </a:p>
          <a:p>
            <a:r>
              <a:rPr lang="en-CA" dirty="0"/>
              <a:t>S</a:t>
            </a:r>
            <a:r>
              <a:rPr lang="en-CA" dirty="0" smtClean="0"/>
              <a:t>anitation to reduce soil contamination with infective eggs</a:t>
            </a:r>
          </a:p>
          <a:p>
            <a:r>
              <a:rPr lang="en-CA" dirty="0" smtClean="0"/>
              <a:t>Treating excreta before using as fertilizer</a:t>
            </a:r>
            <a:endParaRPr lang="en-CA"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256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solidFill>
              </a:rPr>
              <a:t>Malaria</a:t>
            </a:r>
            <a:endParaRPr lang="en-CA" b="1" dirty="0">
              <a:solidFill>
                <a:schemeClr val="accent2"/>
              </a:solidFill>
            </a:endParaRPr>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457200" y="1600200"/>
            <a:ext cx="4906888" cy="4525963"/>
          </a:xfrm>
        </p:spPr>
        <p:txBody>
          <a:bodyPr/>
          <a:lstStyle/>
          <a:p>
            <a:pPr marL="514350" indent="-514350">
              <a:buFont typeface="+mj-lt"/>
              <a:buAutoNum type="arabicPeriod"/>
            </a:pPr>
            <a:r>
              <a:rPr lang="en-CA" dirty="0" smtClean="0"/>
              <a:t>Symptoms:</a:t>
            </a:r>
          </a:p>
          <a:p>
            <a:r>
              <a:rPr lang="en-CA" dirty="0" smtClean="0"/>
              <a:t>Fever, headache, vomiting 10-15 </a:t>
            </a:r>
            <a:r>
              <a:rPr lang="en-CA" dirty="0"/>
              <a:t>days after </a:t>
            </a:r>
            <a:r>
              <a:rPr lang="en-CA" dirty="0" smtClean="0"/>
              <a:t>mosquito bite</a:t>
            </a:r>
          </a:p>
          <a:p>
            <a:r>
              <a:rPr lang="en-CA" dirty="0" smtClean="0"/>
              <a:t>Can disrupt blood </a:t>
            </a:r>
            <a:r>
              <a:rPr lang="en-CA" dirty="0"/>
              <a:t>supply to vital organs</a:t>
            </a:r>
            <a:endParaRPr lang="en-CA" dirty="0" smtClean="0"/>
          </a:p>
          <a:p>
            <a:pPr marL="0" indent="0">
              <a:buNone/>
            </a:pPr>
            <a:r>
              <a:rPr lang="en-CA" dirty="0" smtClean="0"/>
              <a:t>2. Pathogen: </a:t>
            </a:r>
            <a:r>
              <a:rPr lang="en-CA" dirty="0"/>
              <a:t>Protozoa (</a:t>
            </a:r>
            <a:r>
              <a:rPr lang="en-CA" dirty="0" smtClean="0"/>
              <a:t>Plasmodium)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550" y="1373188"/>
            <a:ext cx="3524250" cy="4752975"/>
          </a:xfrm>
          <a:prstGeom prst="rect">
            <a:avLst/>
          </a:prstGeom>
          <a:ln>
            <a:solidFill>
              <a:schemeClr val="tx1"/>
            </a:solidFill>
          </a:ln>
        </p:spPr>
      </p:pic>
      <p:sp>
        <p:nvSpPr>
          <p:cNvPr id="8" name="Rectangle 10"/>
          <p:cNvSpPr>
            <a:spLocks noChangeArrowheads="1"/>
          </p:cNvSpPr>
          <p:nvPr/>
        </p:nvSpPr>
        <p:spPr bwMode="auto">
          <a:xfrm>
            <a:off x="5076056" y="6165304"/>
            <a:ext cx="23903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dirty="0" smtClean="0"/>
              <a:t>Malaria patients in India</a:t>
            </a:r>
          </a:p>
          <a:p>
            <a:r>
              <a:rPr lang="en-US" sz="1400" dirty="0" smtClean="0"/>
              <a:t>(Credit: </a:t>
            </a:r>
            <a:r>
              <a:rPr lang="en-US" sz="1400" dirty="0" err="1" smtClean="0"/>
              <a:t>Rediff</a:t>
            </a:r>
            <a:r>
              <a:rPr lang="en-US" sz="1400" dirty="0" smtClean="0"/>
              <a:t> News, 2010) </a:t>
            </a:r>
            <a:endParaRPr lang="en-US" sz="1400" dirty="0"/>
          </a:p>
        </p:txBody>
      </p:sp>
    </p:spTree>
    <p:extLst>
      <p:ext uri="{BB962C8B-B14F-4D97-AF65-F5344CB8AC3E}">
        <p14:creationId xmlns:p14="http://schemas.microsoft.com/office/powerpoint/2010/main" val="3060207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lies mosquitoes"/>
          <p:cNvPicPr>
            <a:picLocks noChangeAspect="1" noChangeArrowheads="1"/>
          </p:cNvPicPr>
          <p:nvPr/>
        </p:nvPicPr>
        <p:blipFill>
          <a:blip r:embed="rId3">
            <a:extLst>
              <a:ext uri="{28A0092B-C50C-407E-A947-70E740481C1C}">
                <a14:useLocalDpi xmlns:a14="http://schemas.microsoft.com/office/drawing/2010/main" val="0"/>
              </a:ext>
            </a:extLst>
          </a:blip>
          <a:srcRect r="51111" b="48000"/>
          <a:stretch>
            <a:fillRect/>
          </a:stretch>
        </p:blipFill>
        <p:spPr bwMode="auto">
          <a:xfrm>
            <a:off x="6156176" y="2132856"/>
            <a:ext cx="1705755"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CA" b="1" dirty="0" smtClean="0">
                <a:solidFill>
                  <a:schemeClr val="accent2"/>
                </a:solidFill>
              </a:rPr>
              <a:t>Malaria</a:t>
            </a:r>
            <a:endParaRPr lang="en-CA" b="1" dirty="0">
              <a:solidFill>
                <a:schemeClr val="accent2"/>
              </a:solidFill>
            </a:endParaRPr>
          </a:p>
        </p:txBody>
      </p:sp>
      <p:sp>
        <p:nvSpPr>
          <p:cNvPr id="3" name="Content Placeholder 2"/>
          <p:cNvSpPr>
            <a:spLocks noGrp="1"/>
          </p:cNvSpPr>
          <p:nvPr>
            <p:ph idx="1"/>
          </p:nvPr>
        </p:nvSpPr>
        <p:spPr>
          <a:xfrm>
            <a:off x="529894" y="1340768"/>
            <a:ext cx="8156906" cy="4525963"/>
          </a:xfrm>
        </p:spPr>
        <p:txBody>
          <a:bodyPr/>
          <a:lstStyle/>
          <a:p>
            <a:pPr marL="0" indent="0">
              <a:buNone/>
            </a:pPr>
            <a:r>
              <a:rPr lang="en-CA" dirty="0" smtClean="0"/>
              <a:t>3. Transmission:</a:t>
            </a:r>
          </a:p>
          <a:p>
            <a:r>
              <a:rPr lang="en-CA" dirty="0" smtClean="0"/>
              <a:t>Bite from </a:t>
            </a:r>
            <a:r>
              <a:rPr lang="en-CA" dirty="0"/>
              <a:t>infected </a:t>
            </a:r>
            <a:r>
              <a:rPr lang="en-CA" dirty="0" smtClean="0"/>
              <a:t>Anopheles mosquito</a:t>
            </a:r>
          </a:p>
          <a:p>
            <a:pPr marL="0" indent="0">
              <a:buNone/>
            </a:pPr>
            <a:r>
              <a:rPr lang="en-CA" dirty="0" smtClean="0"/>
              <a:t>4. Prevention:</a:t>
            </a:r>
          </a:p>
          <a:p>
            <a:r>
              <a:rPr lang="en-CA" dirty="0" smtClean="0"/>
              <a:t>Bed nets</a:t>
            </a:r>
          </a:p>
          <a:p>
            <a:r>
              <a:rPr lang="en-CA" dirty="0" smtClean="0"/>
              <a:t>Indoor </a:t>
            </a:r>
            <a:r>
              <a:rPr lang="en-CA" dirty="0"/>
              <a:t>residual spraying</a:t>
            </a:r>
          </a:p>
          <a:p>
            <a:r>
              <a:rPr lang="en-CA" dirty="0" smtClean="0"/>
              <a:t>Wastewater management to </a:t>
            </a:r>
            <a:r>
              <a:rPr lang="en-CA" dirty="0"/>
              <a:t>reduce </a:t>
            </a:r>
            <a:r>
              <a:rPr lang="en-CA" dirty="0" smtClean="0"/>
              <a:t>mosquito breeding </a:t>
            </a:r>
          </a:p>
          <a:p>
            <a:r>
              <a:rPr lang="en-CA" dirty="0" smtClean="0"/>
              <a:t>Personal: Cover up, repellent, behaviour</a:t>
            </a:r>
            <a:endParaRPr lang="en-CA" dirty="0"/>
          </a:p>
        </p:txBody>
      </p:sp>
      <p:pic>
        <p:nvPicPr>
          <p:cNvPr id="4"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544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err="1" smtClean="0">
                <a:solidFill>
                  <a:schemeClr val="accent2"/>
                </a:solidFill>
              </a:rPr>
              <a:t>Leishmaniasis</a:t>
            </a:r>
            <a:endParaRPr lang="en-CA" b="1" dirty="0">
              <a:solidFill>
                <a:schemeClr val="accent2"/>
              </a:solidFill>
            </a:endParaRPr>
          </a:p>
        </p:txBody>
      </p:sp>
      <p:sp>
        <p:nvSpPr>
          <p:cNvPr id="3" name="Content Placeholder 2"/>
          <p:cNvSpPr>
            <a:spLocks noGrp="1"/>
          </p:cNvSpPr>
          <p:nvPr>
            <p:ph idx="1"/>
          </p:nvPr>
        </p:nvSpPr>
        <p:spPr>
          <a:xfrm>
            <a:off x="457200" y="1124744"/>
            <a:ext cx="5626968" cy="4525963"/>
          </a:xfrm>
        </p:spPr>
        <p:txBody>
          <a:bodyPr/>
          <a:lstStyle/>
          <a:p>
            <a:pPr marL="514350" indent="-514350">
              <a:buFont typeface="+mj-lt"/>
              <a:buAutoNum type="arabicPeriod"/>
            </a:pPr>
            <a:r>
              <a:rPr lang="en-CA" dirty="0" smtClean="0"/>
              <a:t>Symptoms:</a:t>
            </a:r>
          </a:p>
          <a:p>
            <a:r>
              <a:rPr lang="en-CA" dirty="0"/>
              <a:t>Cutaneous </a:t>
            </a:r>
            <a:r>
              <a:rPr lang="en-CA" dirty="0" smtClean="0"/>
              <a:t>– most common, skin ulcers</a:t>
            </a:r>
          </a:p>
          <a:p>
            <a:r>
              <a:rPr lang="en-CA" dirty="0" err="1" smtClean="0"/>
              <a:t>Mucocutaneous</a:t>
            </a:r>
            <a:r>
              <a:rPr lang="en-CA" dirty="0" smtClean="0"/>
              <a:t> – destruction of nose, mouth, throat </a:t>
            </a:r>
          </a:p>
          <a:p>
            <a:r>
              <a:rPr lang="en-CA" dirty="0" smtClean="0"/>
              <a:t>Visceral – most severe, affects vital organs</a:t>
            </a:r>
            <a:endParaRPr lang="en-CA"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2492896"/>
            <a:ext cx="2992287" cy="2244215"/>
          </a:xfrm>
          <a:prstGeom prst="rect">
            <a:avLst/>
          </a:prstGeom>
          <a:ln>
            <a:solidFill>
              <a:schemeClr val="tx1"/>
            </a:solidFill>
          </a:ln>
        </p:spPr>
      </p:pic>
      <p:sp>
        <p:nvSpPr>
          <p:cNvPr id="6" name="Rectangle 10"/>
          <p:cNvSpPr>
            <a:spLocks noChangeArrowheads="1"/>
          </p:cNvSpPr>
          <p:nvPr/>
        </p:nvSpPr>
        <p:spPr bwMode="auto">
          <a:xfrm>
            <a:off x="5868144" y="4777988"/>
            <a:ext cx="21755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dirty="0" smtClean="0"/>
              <a:t>Cutaneous </a:t>
            </a:r>
            <a:r>
              <a:rPr lang="en-US" sz="1400" dirty="0" err="1" smtClean="0"/>
              <a:t>leishmaniasis</a:t>
            </a:r>
            <a:endParaRPr lang="en-US" sz="1400" dirty="0" smtClean="0"/>
          </a:p>
          <a:p>
            <a:r>
              <a:rPr lang="en-US" sz="1400" dirty="0" smtClean="0"/>
              <a:t>(Credit: WHO) </a:t>
            </a:r>
            <a:endParaRPr lang="en-US" sz="1400" dirty="0"/>
          </a:p>
        </p:txBody>
      </p:sp>
      <p:sp>
        <p:nvSpPr>
          <p:cNvPr id="7" name="Rectangle 6"/>
          <p:cNvSpPr/>
          <p:nvPr/>
        </p:nvSpPr>
        <p:spPr>
          <a:xfrm>
            <a:off x="439553" y="5445224"/>
            <a:ext cx="8704447" cy="584775"/>
          </a:xfrm>
          <a:prstGeom prst="rect">
            <a:avLst/>
          </a:prstGeom>
        </p:spPr>
        <p:txBody>
          <a:bodyPr wrap="square">
            <a:spAutoFit/>
          </a:bodyPr>
          <a:lstStyle/>
          <a:p>
            <a:pPr marL="0" indent="0">
              <a:buNone/>
            </a:pPr>
            <a:r>
              <a:rPr lang="en-CA" sz="3200" dirty="0" smtClean="0"/>
              <a:t>2. </a:t>
            </a:r>
            <a:r>
              <a:rPr lang="en-CA" sz="3200" dirty="0"/>
              <a:t>Pathogen: </a:t>
            </a:r>
            <a:r>
              <a:rPr lang="en-CA" sz="3200" dirty="0" smtClean="0"/>
              <a:t>Protozoa (</a:t>
            </a:r>
            <a:r>
              <a:rPr lang="en-CA" sz="3200" i="1" dirty="0" err="1" smtClean="0"/>
              <a:t>Leishmania</a:t>
            </a:r>
            <a:r>
              <a:rPr lang="en-CA" sz="3200" i="1" dirty="0" smtClean="0"/>
              <a:t>)</a:t>
            </a:r>
            <a:endParaRPr lang="en-CA" sz="3200" i="1" dirty="0"/>
          </a:p>
        </p:txBody>
      </p:sp>
    </p:spTree>
    <p:extLst>
      <p:ext uri="{BB962C8B-B14F-4D97-AF65-F5344CB8AC3E}">
        <p14:creationId xmlns:p14="http://schemas.microsoft.com/office/powerpoint/2010/main" val="3943389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err="1" smtClean="0">
                <a:solidFill>
                  <a:schemeClr val="accent2"/>
                </a:solidFill>
              </a:rPr>
              <a:t>Leishmaniasis</a:t>
            </a:r>
            <a:endParaRPr lang="en-CA" b="1" dirty="0">
              <a:solidFill>
                <a:schemeClr val="accent2"/>
              </a:solidFill>
            </a:endParaRPr>
          </a:p>
        </p:txBody>
      </p:sp>
      <p:sp>
        <p:nvSpPr>
          <p:cNvPr id="3" name="Content Placeholder 2"/>
          <p:cNvSpPr>
            <a:spLocks noGrp="1"/>
          </p:cNvSpPr>
          <p:nvPr>
            <p:ph idx="1"/>
          </p:nvPr>
        </p:nvSpPr>
        <p:spPr/>
        <p:txBody>
          <a:bodyPr/>
          <a:lstStyle/>
          <a:p>
            <a:pPr marL="0" indent="0">
              <a:buNone/>
            </a:pPr>
            <a:r>
              <a:rPr lang="en-CA" dirty="0" smtClean="0"/>
              <a:t>3. Transmission:</a:t>
            </a:r>
          </a:p>
          <a:p>
            <a:r>
              <a:rPr lang="en-CA" dirty="0"/>
              <a:t>B</a:t>
            </a:r>
            <a:r>
              <a:rPr lang="en-CA" dirty="0" smtClean="0"/>
              <a:t>ite from sandfly</a:t>
            </a:r>
          </a:p>
          <a:p>
            <a:pPr marL="0" indent="0">
              <a:buNone/>
            </a:pPr>
            <a:r>
              <a:rPr lang="en-CA" dirty="0" smtClean="0"/>
              <a:t>4. Prevention:</a:t>
            </a:r>
          </a:p>
          <a:p>
            <a:r>
              <a:rPr lang="en-CA" dirty="0" smtClean="0"/>
              <a:t>Animal excreta management</a:t>
            </a:r>
          </a:p>
          <a:p>
            <a:r>
              <a:rPr lang="en-CA" dirty="0" smtClean="0"/>
              <a:t>Solid waste management</a:t>
            </a:r>
          </a:p>
          <a:p>
            <a:r>
              <a:rPr lang="en-CA" dirty="0" smtClean="0"/>
              <a:t>Bed nets</a:t>
            </a:r>
          </a:p>
          <a:p>
            <a:r>
              <a:rPr lang="en-CA" dirty="0"/>
              <a:t>Indoor residual spraying</a:t>
            </a:r>
          </a:p>
          <a:p>
            <a:endParaRPr lang="en-CA" dirty="0" smtClean="0"/>
          </a:p>
          <a:p>
            <a:endParaRPr lang="en-CA" dirty="0" smtClean="0"/>
          </a:p>
          <a:p>
            <a:endParaRPr lang="en-CA"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518" y="2317948"/>
            <a:ext cx="2709970" cy="1984574"/>
          </a:xfrm>
          <a:prstGeom prst="rect">
            <a:avLst/>
          </a:prstGeom>
          <a:ln>
            <a:solidFill>
              <a:schemeClr val="tx1"/>
            </a:solidFill>
          </a:ln>
        </p:spPr>
      </p:pic>
      <p:sp>
        <p:nvSpPr>
          <p:cNvPr id="6" name="Rectangle 10"/>
          <p:cNvSpPr>
            <a:spLocks noChangeArrowheads="1"/>
          </p:cNvSpPr>
          <p:nvPr/>
        </p:nvSpPr>
        <p:spPr bwMode="auto">
          <a:xfrm>
            <a:off x="6227509" y="4393803"/>
            <a:ext cx="20168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dirty="0" err="1" smtClean="0"/>
              <a:t>Sandfly</a:t>
            </a:r>
            <a:r>
              <a:rPr lang="en-US" sz="1400" dirty="0" smtClean="0"/>
              <a:t> (Credit: WHO) </a:t>
            </a:r>
            <a:endParaRPr lang="en-US" sz="1400" dirty="0"/>
          </a:p>
        </p:txBody>
      </p:sp>
    </p:spTree>
    <p:extLst>
      <p:ext uri="{BB962C8B-B14F-4D97-AF65-F5344CB8AC3E}">
        <p14:creationId xmlns:p14="http://schemas.microsoft.com/office/powerpoint/2010/main" val="1529481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b="1" dirty="0" smtClean="0">
                <a:solidFill>
                  <a:schemeClr val="accent2"/>
                </a:solidFill>
              </a:rPr>
              <a:t>Environmental Sanitation</a:t>
            </a:r>
            <a:br>
              <a:rPr lang="en-US" b="1" dirty="0" smtClean="0">
                <a:solidFill>
                  <a:schemeClr val="accent2"/>
                </a:solidFill>
              </a:rPr>
            </a:br>
            <a:r>
              <a:rPr lang="en-US" b="1" dirty="0" smtClean="0">
                <a:solidFill>
                  <a:schemeClr val="accent2"/>
                </a:solidFill>
              </a:rPr>
              <a:t>Disease Transmission</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09350" y="4429524"/>
            <a:ext cx="7140358" cy="2428476"/>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solidFill>
              </a:rPr>
              <a:t>Plague</a:t>
            </a:r>
            <a:endParaRPr lang="en-CA" b="1" dirty="0">
              <a:solidFill>
                <a:schemeClr val="accent2"/>
              </a:solidFill>
            </a:endParaRPr>
          </a:p>
        </p:txBody>
      </p:sp>
      <p:sp>
        <p:nvSpPr>
          <p:cNvPr id="3" name="Content Placeholder 2"/>
          <p:cNvSpPr>
            <a:spLocks noGrp="1"/>
          </p:cNvSpPr>
          <p:nvPr>
            <p:ph idx="1"/>
          </p:nvPr>
        </p:nvSpPr>
        <p:spPr>
          <a:xfrm>
            <a:off x="457200" y="1600200"/>
            <a:ext cx="4978896" cy="4525963"/>
          </a:xfrm>
        </p:spPr>
        <p:txBody>
          <a:bodyPr/>
          <a:lstStyle/>
          <a:p>
            <a:pPr marL="514350" indent="-514350">
              <a:buAutoNum type="arabicPeriod"/>
            </a:pPr>
            <a:r>
              <a:rPr lang="en-CA" dirty="0" smtClean="0"/>
              <a:t>Symptoms:</a:t>
            </a:r>
          </a:p>
          <a:p>
            <a:r>
              <a:rPr lang="en-CA" dirty="0"/>
              <a:t>Bubonic </a:t>
            </a:r>
            <a:r>
              <a:rPr lang="en-CA" dirty="0" smtClean="0"/>
              <a:t>plague – swollen lymph nodes</a:t>
            </a:r>
            <a:endParaRPr lang="en-CA" dirty="0"/>
          </a:p>
          <a:p>
            <a:r>
              <a:rPr lang="en-CA" dirty="0"/>
              <a:t>Pneumonic </a:t>
            </a:r>
            <a:r>
              <a:rPr lang="en-CA" dirty="0" smtClean="0"/>
              <a:t>plague – deadly infectious disease</a:t>
            </a:r>
            <a:endParaRPr lang="en-CA" dirty="0"/>
          </a:p>
          <a:p>
            <a:pPr marL="0" indent="0">
              <a:buNone/>
            </a:pPr>
            <a:r>
              <a:rPr lang="en-CA" dirty="0" smtClean="0"/>
              <a:t>2. Pathogen</a:t>
            </a:r>
            <a:r>
              <a:rPr lang="en-CA" dirty="0"/>
              <a:t>: Bacteria (</a:t>
            </a:r>
            <a:r>
              <a:rPr lang="en-CA" i="1" dirty="0"/>
              <a:t>Yersinia </a:t>
            </a:r>
            <a:r>
              <a:rPr lang="en-CA" i="1" dirty="0" err="1" smtClean="0"/>
              <a:t>pestis</a:t>
            </a:r>
            <a:r>
              <a:rPr lang="en-CA" dirty="0" smtClean="0"/>
              <a:t>) </a:t>
            </a:r>
          </a:p>
          <a:p>
            <a:pPr marL="0" indent="0">
              <a:buNone/>
            </a:pPr>
            <a:endParaRPr lang="en-CA"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664" y="1704662"/>
            <a:ext cx="3875816" cy="2732450"/>
          </a:xfrm>
          <a:prstGeom prst="rect">
            <a:avLst/>
          </a:prstGeom>
          <a:ln>
            <a:solidFill>
              <a:schemeClr val="tx1"/>
            </a:solidFill>
          </a:ln>
        </p:spPr>
      </p:pic>
      <p:sp>
        <p:nvSpPr>
          <p:cNvPr id="6" name="Rectangle 10"/>
          <p:cNvSpPr>
            <a:spLocks noChangeArrowheads="1"/>
          </p:cNvSpPr>
          <p:nvPr/>
        </p:nvSpPr>
        <p:spPr bwMode="auto">
          <a:xfrm>
            <a:off x="4954577" y="4534530"/>
            <a:ext cx="1877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dirty="0" smtClean="0"/>
              <a:t>Swollen lymph nodes</a:t>
            </a:r>
          </a:p>
          <a:p>
            <a:r>
              <a:rPr lang="en-US" sz="1400" dirty="0" smtClean="0"/>
              <a:t>(Credit: CDC) </a:t>
            </a:r>
            <a:endParaRPr lang="en-US" sz="1400" dirty="0"/>
          </a:p>
        </p:txBody>
      </p:sp>
    </p:spTree>
    <p:extLst>
      <p:ext uri="{BB962C8B-B14F-4D97-AF65-F5344CB8AC3E}">
        <p14:creationId xmlns:p14="http://schemas.microsoft.com/office/powerpoint/2010/main" val="3703366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846138"/>
            <a:ext cx="3096344" cy="276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CA" b="1" dirty="0" smtClean="0">
                <a:solidFill>
                  <a:schemeClr val="accent2"/>
                </a:solidFill>
              </a:rPr>
              <a:t>Plague</a:t>
            </a:r>
            <a:endParaRPr lang="en-CA" b="1" dirty="0">
              <a:solidFill>
                <a:schemeClr val="accent2"/>
              </a:solidFill>
            </a:endParaRPr>
          </a:p>
        </p:txBody>
      </p:sp>
      <p:sp>
        <p:nvSpPr>
          <p:cNvPr id="3" name="Content Placeholder 2"/>
          <p:cNvSpPr>
            <a:spLocks noGrp="1"/>
          </p:cNvSpPr>
          <p:nvPr>
            <p:ph idx="1"/>
          </p:nvPr>
        </p:nvSpPr>
        <p:spPr>
          <a:xfrm>
            <a:off x="457199" y="1063277"/>
            <a:ext cx="6779097" cy="4525963"/>
          </a:xfrm>
        </p:spPr>
        <p:txBody>
          <a:bodyPr/>
          <a:lstStyle/>
          <a:p>
            <a:pPr marL="0" indent="0">
              <a:buNone/>
            </a:pPr>
            <a:r>
              <a:rPr lang="en-CA" dirty="0" smtClean="0"/>
              <a:t>3. Transmission:</a:t>
            </a:r>
          </a:p>
          <a:p>
            <a:r>
              <a:rPr lang="en-CA" dirty="0"/>
              <a:t>O</a:t>
            </a:r>
            <a:r>
              <a:rPr lang="en-CA" dirty="0" smtClean="0"/>
              <a:t>ne </a:t>
            </a:r>
            <a:r>
              <a:rPr lang="en-CA" dirty="0"/>
              <a:t>rodent to another by </a:t>
            </a:r>
            <a:r>
              <a:rPr lang="en-CA" dirty="0" smtClean="0"/>
              <a:t>fleas, to </a:t>
            </a:r>
            <a:r>
              <a:rPr lang="en-CA" dirty="0"/>
              <a:t>humans </a:t>
            </a:r>
            <a:r>
              <a:rPr lang="en-CA" dirty="0" smtClean="0"/>
              <a:t>from bite </a:t>
            </a:r>
            <a:r>
              <a:rPr lang="en-CA" dirty="0"/>
              <a:t>of infected </a:t>
            </a:r>
            <a:r>
              <a:rPr lang="en-CA" dirty="0" smtClean="0"/>
              <a:t>flea</a:t>
            </a:r>
          </a:p>
          <a:p>
            <a:r>
              <a:rPr lang="en-CA" dirty="0" smtClean="0"/>
              <a:t>Person-to-person </a:t>
            </a:r>
            <a:r>
              <a:rPr lang="en-CA" dirty="0"/>
              <a:t>transmission </a:t>
            </a:r>
            <a:r>
              <a:rPr lang="en-CA" dirty="0" smtClean="0"/>
              <a:t>for pneumonic plague</a:t>
            </a:r>
          </a:p>
          <a:p>
            <a:pPr marL="0" indent="0">
              <a:buNone/>
            </a:pPr>
            <a:r>
              <a:rPr lang="en-CA" dirty="0" smtClean="0"/>
              <a:t>4. Prevention:</a:t>
            </a:r>
          </a:p>
          <a:p>
            <a:r>
              <a:rPr lang="en-CA" dirty="0" smtClean="0"/>
              <a:t>Rodent control</a:t>
            </a:r>
          </a:p>
          <a:p>
            <a:r>
              <a:rPr lang="en-CA" dirty="0" smtClean="0"/>
              <a:t>Solid waste management</a:t>
            </a:r>
          </a:p>
          <a:p>
            <a:pPr marL="0" indent="0">
              <a:buNone/>
            </a:pPr>
            <a:endParaRPr lang="en-CA" dirty="0"/>
          </a:p>
        </p:txBody>
      </p:sp>
      <p:pic>
        <p:nvPicPr>
          <p:cNvPr id="4"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3827870"/>
            <a:ext cx="2302147" cy="2469874"/>
          </a:xfrm>
          <a:prstGeom prst="rect">
            <a:avLst/>
          </a:prstGeom>
          <a:ln>
            <a:solidFill>
              <a:schemeClr val="tx1"/>
            </a:solidFill>
          </a:ln>
        </p:spPr>
      </p:pic>
      <p:sp>
        <p:nvSpPr>
          <p:cNvPr id="7" name="Rectangle 10"/>
          <p:cNvSpPr>
            <a:spLocks noChangeArrowheads="1"/>
          </p:cNvSpPr>
          <p:nvPr/>
        </p:nvSpPr>
        <p:spPr bwMode="auto">
          <a:xfrm>
            <a:off x="6599279" y="6392078"/>
            <a:ext cx="1717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400" dirty="0" smtClean="0"/>
              <a:t>Flea (Credit: CDC) </a:t>
            </a:r>
            <a:endParaRPr lang="en-US" sz="1400" dirty="0"/>
          </a:p>
        </p:txBody>
      </p:sp>
    </p:spTree>
    <p:extLst>
      <p:ext uri="{BB962C8B-B14F-4D97-AF65-F5344CB8AC3E}">
        <p14:creationId xmlns:p14="http://schemas.microsoft.com/office/powerpoint/2010/main" val="3751332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8697" y="-64514"/>
            <a:ext cx="8229600" cy="1143000"/>
          </a:xfrm>
        </p:spPr>
        <p:txBody>
          <a:bodyPr/>
          <a:lstStyle/>
          <a:p>
            <a:pPr eaLnBrk="1" hangingPunct="1"/>
            <a:r>
              <a:rPr lang="en-US" b="1" dirty="0" smtClean="0">
                <a:solidFill>
                  <a:schemeClr val="accent2"/>
                </a:solidFill>
              </a:rPr>
              <a:t>Review</a:t>
            </a:r>
          </a:p>
        </p:txBody>
      </p:sp>
      <p:pic>
        <p:nvPicPr>
          <p:cNvPr id="2355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6638"/>
            <a:ext cx="11874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9531" y="2369336"/>
            <a:ext cx="3718783" cy="584775"/>
          </a:xfrm>
          <a:prstGeom prst="rect">
            <a:avLst/>
          </a:prstGeom>
          <a:noFill/>
        </p:spPr>
        <p:txBody>
          <a:bodyPr wrap="square" rtlCol="0">
            <a:spAutoFit/>
          </a:bodyPr>
          <a:lstStyle/>
          <a:p>
            <a:r>
              <a:rPr lang="en-CA" sz="3200" b="1" dirty="0" err="1"/>
              <a:t>Schistosomiasis</a:t>
            </a:r>
            <a:endParaRPr lang="en-CA" sz="3200" b="1" dirty="0"/>
          </a:p>
        </p:txBody>
      </p:sp>
      <p:sp>
        <p:nvSpPr>
          <p:cNvPr id="6" name="TextBox 5"/>
          <p:cNvSpPr txBox="1"/>
          <p:nvPr/>
        </p:nvSpPr>
        <p:spPr>
          <a:xfrm>
            <a:off x="5592673" y="3917600"/>
            <a:ext cx="2736304" cy="584775"/>
          </a:xfrm>
          <a:prstGeom prst="rect">
            <a:avLst/>
          </a:prstGeom>
          <a:noFill/>
        </p:spPr>
        <p:txBody>
          <a:bodyPr wrap="square" rtlCol="0">
            <a:spAutoFit/>
          </a:bodyPr>
          <a:lstStyle/>
          <a:p>
            <a:r>
              <a:rPr lang="en-CA" sz="3200" b="1" dirty="0" smtClean="0"/>
              <a:t>Typhoid</a:t>
            </a:r>
            <a:endParaRPr lang="en-CA" sz="3200" b="1" dirty="0"/>
          </a:p>
        </p:txBody>
      </p:sp>
      <p:sp>
        <p:nvSpPr>
          <p:cNvPr id="7" name="TextBox 6"/>
          <p:cNvSpPr txBox="1"/>
          <p:nvPr/>
        </p:nvSpPr>
        <p:spPr>
          <a:xfrm>
            <a:off x="622860" y="4068483"/>
            <a:ext cx="2736304" cy="584775"/>
          </a:xfrm>
          <a:prstGeom prst="rect">
            <a:avLst/>
          </a:prstGeom>
          <a:noFill/>
        </p:spPr>
        <p:txBody>
          <a:bodyPr wrap="square" rtlCol="0">
            <a:spAutoFit/>
          </a:bodyPr>
          <a:lstStyle/>
          <a:p>
            <a:r>
              <a:rPr lang="en-CA" sz="3200" b="1" dirty="0" smtClean="0"/>
              <a:t>Dysentery</a:t>
            </a:r>
            <a:endParaRPr lang="en-CA" sz="3200" b="1" dirty="0"/>
          </a:p>
        </p:txBody>
      </p:sp>
      <p:sp>
        <p:nvSpPr>
          <p:cNvPr id="8" name="TextBox 7"/>
          <p:cNvSpPr txBox="1"/>
          <p:nvPr/>
        </p:nvSpPr>
        <p:spPr>
          <a:xfrm>
            <a:off x="4330343" y="2493278"/>
            <a:ext cx="2736304" cy="584775"/>
          </a:xfrm>
          <a:prstGeom prst="rect">
            <a:avLst/>
          </a:prstGeom>
          <a:noFill/>
        </p:spPr>
        <p:txBody>
          <a:bodyPr wrap="square" rtlCol="0">
            <a:spAutoFit/>
          </a:bodyPr>
          <a:lstStyle/>
          <a:p>
            <a:r>
              <a:rPr lang="en-CA" sz="3200" b="1" dirty="0" smtClean="0"/>
              <a:t>Giardiasis</a:t>
            </a:r>
            <a:endParaRPr lang="en-CA" sz="3200" b="1" dirty="0"/>
          </a:p>
        </p:txBody>
      </p:sp>
      <p:sp>
        <p:nvSpPr>
          <p:cNvPr id="9" name="TextBox 8"/>
          <p:cNvSpPr txBox="1"/>
          <p:nvPr/>
        </p:nvSpPr>
        <p:spPr>
          <a:xfrm>
            <a:off x="1106934" y="5569343"/>
            <a:ext cx="3672408" cy="584775"/>
          </a:xfrm>
          <a:prstGeom prst="rect">
            <a:avLst/>
          </a:prstGeom>
          <a:noFill/>
        </p:spPr>
        <p:txBody>
          <a:bodyPr wrap="square" rtlCol="0">
            <a:spAutoFit/>
          </a:bodyPr>
          <a:lstStyle/>
          <a:p>
            <a:r>
              <a:rPr lang="en-CA" sz="3200" b="1" dirty="0" smtClean="0"/>
              <a:t>Cryptosporidiosis</a:t>
            </a:r>
            <a:endParaRPr lang="en-CA" sz="3200" b="1" dirty="0"/>
          </a:p>
        </p:txBody>
      </p:sp>
      <p:sp>
        <p:nvSpPr>
          <p:cNvPr id="10" name="TextBox 9"/>
          <p:cNvSpPr txBox="1"/>
          <p:nvPr/>
        </p:nvSpPr>
        <p:spPr>
          <a:xfrm>
            <a:off x="6370916" y="3036455"/>
            <a:ext cx="2736304" cy="584775"/>
          </a:xfrm>
          <a:prstGeom prst="rect">
            <a:avLst/>
          </a:prstGeom>
          <a:noFill/>
        </p:spPr>
        <p:txBody>
          <a:bodyPr wrap="square" rtlCol="0">
            <a:spAutoFit/>
          </a:bodyPr>
          <a:lstStyle/>
          <a:p>
            <a:r>
              <a:rPr lang="en-CA" sz="3200" b="1" dirty="0" smtClean="0"/>
              <a:t>Trachoma</a:t>
            </a:r>
            <a:endParaRPr lang="en-CA" sz="3200" b="1" dirty="0"/>
          </a:p>
        </p:txBody>
      </p:sp>
      <p:sp>
        <p:nvSpPr>
          <p:cNvPr id="11" name="TextBox 10"/>
          <p:cNvSpPr txBox="1"/>
          <p:nvPr/>
        </p:nvSpPr>
        <p:spPr>
          <a:xfrm>
            <a:off x="403219" y="3188531"/>
            <a:ext cx="2736304" cy="584775"/>
          </a:xfrm>
          <a:prstGeom prst="rect">
            <a:avLst/>
          </a:prstGeom>
          <a:noFill/>
        </p:spPr>
        <p:txBody>
          <a:bodyPr wrap="square" rtlCol="0">
            <a:spAutoFit/>
          </a:bodyPr>
          <a:lstStyle/>
          <a:p>
            <a:r>
              <a:rPr lang="en-CA" sz="3200" b="1" dirty="0" smtClean="0"/>
              <a:t>Scabies</a:t>
            </a:r>
            <a:endParaRPr lang="en-CA" sz="3200" b="1" dirty="0"/>
          </a:p>
        </p:txBody>
      </p:sp>
      <p:sp>
        <p:nvSpPr>
          <p:cNvPr id="12" name="TextBox 11"/>
          <p:cNvSpPr txBox="1"/>
          <p:nvPr/>
        </p:nvSpPr>
        <p:spPr>
          <a:xfrm>
            <a:off x="5408443" y="1636286"/>
            <a:ext cx="3121977" cy="584775"/>
          </a:xfrm>
          <a:prstGeom prst="rect">
            <a:avLst/>
          </a:prstGeom>
          <a:noFill/>
        </p:spPr>
        <p:txBody>
          <a:bodyPr wrap="square" rtlCol="0">
            <a:spAutoFit/>
          </a:bodyPr>
          <a:lstStyle/>
          <a:p>
            <a:r>
              <a:rPr lang="en-CA" sz="3200" b="1" dirty="0" smtClean="0"/>
              <a:t>Guinea worm</a:t>
            </a:r>
            <a:endParaRPr lang="en-CA" sz="3200" b="1" dirty="0"/>
          </a:p>
        </p:txBody>
      </p:sp>
      <p:sp>
        <p:nvSpPr>
          <p:cNvPr id="13" name="TextBox 12"/>
          <p:cNvSpPr txBox="1"/>
          <p:nvPr/>
        </p:nvSpPr>
        <p:spPr>
          <a:xfrm>
            <a:off x="5390855" y="4990413"/>
            <a:ext cx="2736304" cy="584775"/>
          </a:xfrm>
          <a:prstGeom prst="rect">
            <a:avLst/>
          </a:prstGeom>
          <a:noFill/>
        </p:spPr>
        <p:txBody>
          <a:bodyPr wrap="square" rtlCol="0">
            <a:spAutoFit/>
          </a:bodyPr>
          <a:lstStyle/>
          <a:p>
            <a:r>
              <a:rPr lang="en-CA" sz="3200" b="1" dirty="0"/>
              <a:t>Ascariasis </a:t>
            </a:r>
          </a:p>
        </p:txBody>
      </p:sp>
      <p:sp>
        <p:nvSpPr>
          <p:cNvPr id="14" name="TextBox 13"/>
          <p:cNvSpPr txBox="1"/>
          <p:nvPr/>
        </p:nvSpPr>
        <p:spPr>
          <a:xfrm>
            <a:off x="458697" y="4969113"/>
            <a:ext cx="2736304" cy="584775"/>
          </a:xfrm>
          <a:prstGeom prst="rect">
            <a:avLst/>
          </a:prstGeom>
          <a:noFill/>
        </p:spPr>
        <p:txBody>
          <a:bodyPr wrap="square" rtlCol="0">
            <a:spAutoFit/>
          </a:bodyPr>
          <a:lstStyle/>
          <a:p>
            <a:r>
              <a:rPr lang="en-CA" sz="3200" b="1" dirty="0" smtClean="0"/>
              <a:t>Hook worm</a:t>
            </a:r>
            <a:endParaRPr lang="en-CA" sz="3200" b="1" dirty="0"/>
          </a:p>
        </p:txBody>
      </p:sp>
      <p:sp>
        <p:nvSpPr>
          <p:cNvPr id="15" name="TextBox 14"/>
          <p:cNvSpPr txBox="1"/>
          <p:nvPr/>
        </p:nvSpPr>
        <p:spPr>
          <a:xfrm>
            <a:off x="2586594" y="3325568"/>
            <a:ext cx="3970811" cy="584775"/>
          </a:xfrm>
          <a:prstGeom prst="rect">
            <a:avLst/>
          </a:prstGeom>
          <a:noFill/>
        </p:spPr>
        <p:txBody>
          <a:bodyPr wrap="square" rtlCol="0">
            <a:spAutoFit/>
          </a:bodyPr>
          <a:lstStyle/>
          <a:p>
            <a:r>
              <a:rPr lang="en-CA" sz="3200" b="1" dirty="0" err="1" smtClean="0"/>
              <a:t>Leishmaniasis</a:t>
            </a:r>
            <a:endParaRPr lang="en-CA" sz="3200" b="1" dirty="0"/>
          </a:p>
        </p:txBody>
      </p:sp>
      <p:sp>
        <p:nvSpPr>
          <p:cNvPr id="16" name="TextBox 15"/>
          <p:cNvSpPr txBox="1"/>
          <p:nvPr/>
        </p:nvSpPr>
        <p:spPr>
          <a:xfrm>
            <a:off x="2784390" y="1731845"/>
            <a:ext cx="2736304" cy="584775"/>
          </a:xfrm>
          <a:prstGeom prst="rect">
            <a:avLst/>
          </a:prstGeom>
          <a:noFill/>
        </p:spPr>
        <p:txBody>
          <a:bodyPr wrap="square" rtlCol="0">
            <a:spAutoFit/>
          </a:bodyPr>
          <a:lstStyle/>
          <a:p>
            <a:r>
              <a:rPr lang="en-CA" sz="3200" b="1" dirty="0" smtClean="0"/>
              <a:t>Cholera</a:t>
            </a:r>
            <a:endParaRPr lang="en-CA" sz="3200" b="1" dirty="0"/>
          </a:p>
        </p:txBody>
      </p:sp>
      <p:sp>
        <p:nvSpPr>
          <p:cNvPr id="18" name="TextBox 17"/>
          <p:cNvSpPr txBox="1"/>
          <p:nvPr/>
        </p:nvSpPr>
        <p:spPr>
          <a:xfrm>
            <a:off x="6082884" y="5770838"/>
            <a:ext cx="3312368" cy="584775"/>
          </a:xfrm>
          <a:prstGeom prst="rect">
            <a:avLst/>
          </a:prstGeom>
          <a:noFill/>
        </p:spPr>
        <p:txBody>
          <a:bodyPr wrap="square" rtlCol="0">
            <a:spAutoFit/>
          </a:bodyPr>
          <a:lstStyle/>
          <a:p>
            <a:r>
              <a:rPr lang="en-CA" sz="3200" b="1" dirty="0" smtClean="0"/>
              <a:t>Dengue fever</a:t>
            </a:r>
            <a:endParaRPr lang="en-CA" sz="3200" b="1" dirty="0"/>
          </a:p>
        </p:txBody>
      </p:sp>
      <p:sp>
        <p:nvSpPr>
          <p:cNvPr id="19" name="TextBox 18"/>
          <p:cNvSpPr txBox="1"/>
          <p:nvPr/>
        </p:nvSpPr>
        <p:spPr>
          <a:xfrm>
            <a:off x="2962191" y="4467168"/>
            <a:ext cx="2736304" cy="584775"/>
          </a:xfrm>
          <a:prstGeom prst="rect">
            <a:avLst/>
          </a:prstGeom>
          <a:noFill/>
        </p:spPr>
        <p:txBody>
          <a:bodyPr wrap="square" rtlCol="0">
            <a:spAutoFit/>
          </a:bodyPr>
          <a:lstStyle/>
          <a:p>
            <a:r>
              <a:rPr lang="en-CA" sz="3200" b="1" dirty="0" smtClean="0"/>
              <a:t>Yellow fever</a:t>
            </a:r>
            <a:endParaRPr lang="en-CA" sz="3200" b="1" dirty="0"/>
          </a:p>
        </p:txBody>
      </p:sp>
      <p:sp>
        <p:nvSpPr>
          <p:cNvPr id="20" name="TextBox 19"/>
          <p:cNvSpPr txBox="1"/>
          <p:nvPr/>
        </p:nvSpPr>
        <p:spPr>
          <a:xfrm>
            <a:off x="6732240" y="2298863"/>
            <a:ext cx="2736304" cy="584775"/>
          </a:xfrm>
          <a:prstGeom prst="rect">
            <a:avLst/>
          </a:prstGeom>
          <a:noFill/>
        </p:spPr>
        <p:txBody>
          <a:bodyPr wrap="square" rtlCol="0">
            <a:spAutoFit/>
          </a:bodyPr>
          <a:lstStyle/>
          <a:p>
            <a:r>
              <a:rPr lang="en-CA" sz="3200" b="1" dirty="0" smtClean="0"/>
              <a:t>Shigellosis</a:t>
            </a:r>
            <a:endParaRPr lang="en-CA" sz="3200" b="1" dirty="0"/>
          </a:p>
        </p:txBody>
      </p:sp>
      <p:sp>
        <p:nvSpPr>
          <p:cNvPr id="21" name="TextBox 20"/>
          <p:cNvSpPr txBox="1"/>
          <p:nvPr/>
        </p:nvSpPr>
        <p:spPr>
          <a:xfrm>
            <a:off x="3604592" y="6164248"/>
            <a:ext cx="2736304" cy="584775"/>
          </a:xfrm>
          <a:prstGeom prst="rect">
            <a:avLst/>
          </a:prstGeom>
          <a:noFill/>
        </p:spPr>
        <p:txBody>
          <a:bodyPr wrap="square" rtlCol="0">
            <a:spAutoFit/>
          </a:bodyPr>
          <a:lstStyle/>
          <a:p>
            <a:r>
              <a:rPr lang="en-CA" sz="3200" b="1" dirty="0" smtClean="0"/>
              <a:t>Hantavirus</a:t>
            </a:r>
            <a:endParaRPr lang="en-CA" sz="3200" b="1" dirty="0"/>
          </a:p>
        </p:txBody>
      </p:sp>
      <p:sp>
        <p:nvSpPr>
          <p:cNvPr id="22" name="TextBox 21"/>
          <p:cNvSpPr txBox="1"/>
          <p:nvPr/>
        </p:nvSpPr>
        <p:spPr>
          <a:xfrm>
            <a:off x="530464" y="1614635"/>
            <a:ext cx="2736304" cy="584775"/>
          </a:xfrm>
          <a:prstGeom prst="rect">
            <a:avLst/>
          </a:prstGeom>
          <a:noFill/>
        </p:spPr>
        <p:txBody>
          <a:bodyPr wrap="square" rtlCol="0">
            <a:spAutoFit/>
          </a:bodyPr>
          <a:lstStyle/>
          <a:p>
            <a:r>
              <a:rPr lang="en-CA" sz="3200" b="1" dirty="0" smtClean="0"/>
              <a:t>Plague</a:t>
            </a:r>
            <a:endParaRPr lang="en-CA" sz="3200" b="1" dirty="0"/>
          </a:p>
        </p:txBody>
      </p:sp>
      <p:sp>
        <p:nvSpPr>
          <p:cNvPr id="23" name="TextBox 22"/>
          <p:cNvSpPr txBox="1"/>
          <p:nvPr/>
        </p:nvSpPr>
        <p:spPr>
          <a:xfrm>
            <a:off x="247737" y="773964"/>
            <a:ext cx="8648523" cy="1077218"/>
          </a:xfrm>
          <a:prstGeom prst="rect">
            <a:avLst/>
          </a:prstGeom>
          <a:noFill/>
        </p:spPr>
        <p:txBody>
          <a:bodyPr wrap="square" rtlCol="0">
            <a:spAutoFit/>
          </a:bodyPr>
          <a:lstStyle/>
          <a:p>
            <a:pPr algn="ctr"/>
            <a:r>
              <a:rPr lang="en-CA" sz="3200" dirty="0" smtClean="0"/>
              <a:t>1. List some diseases caused by poor environmental sanitation.</a:t>
            </a:r>
            <a:endParaRPr lang="en-CA" sz="3200" dirty="0"/>
          </a:p>
        </p:txBody>
      </p:sp>
    </p:spTree>
    <p:extLst>
      <p:ext uri="{BB962C8B-B14F-4D97-AF65-F5344CB8AC3E}">
        <p14:creationId xmlns:p14="http://schemas.microsoft.com/office/powerpoint/2010/main" val="179051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dirty="0" smtClean="0">
                <a:solidFill>
                  <a:schemeClr val="accent2"/>
                </a:solidFill>
              </a:rPr>
              <a:t>Review</a:t>
            </a:r>
          </a:p>
        </p:txBody>
      </p:sp>
      <p:sp>
        <p:nvSpPr>
          <p:cNvPr id="14339" name="Rectangle 3"/>
          <p:cNvSpPr>
            <a:spLocks noGrp="1" noChangeArrowheads="1"/>
          </p:cNvSpPr>
          <p:nvPr>
            <p:ph idx="1"/>
          </p:nvPr>
        </p:nvSpPr>
        <p:spPr>
          <a:xfrm>
            <a:off x="457200" y="1340768"/>
            <a:ext cx="8229600" cy="4525963"/>
          </a:xfrm>
        </p:spPr>
        <p:txBody>
          <a:bodyPr/>
          <a:lstStyle/>
          <a:p>
            <a:pPr eaLnBrk="1" hangingPunct="1">
              <a:buFontTx/>
              <a:buNone/>
            </a:pPr>
            <a:r>
              <a:rPr lang="en-US" dirty="0" smtClean="0"/>
              <a:t>2. How can environmental sanitation help to prevent disease transmission?</a:t>
            </a:r>
            <a:endParaRPr lang="en-US" i="1" dirty="0" smtClean="0"/>
          </a:p>
        </p:txBody>
      </p:sp>
      <p:pic>
        <p:nvPicPr>
          <p:cNvPr id="5120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2542252"/>
            <a:ext cx="8064896" cy="3046988"/>
          </a:xfrm>
          <a:prstGeom prst="rect">
            <a:avLst/>
          </a:prstGeom>
        </p:spPr>
        <p:txBody>
          <a:bodyPr wrap="square">
            <a:spAutoFit/>
          </a:bodyPr>
          <a:lstStyle/>
          <a:p>
            <a:pPr marL="800100" lvl="1" indent="-342900" eaLnBrk="1" hangingPunct="1">
              <a:buFont typeface="Arial" panose="020B0604020202020204" pitchFamily="34" charset="0"/>
              <a:buChar char="•"/>
            </a:pPr>
            <a:r>
              <a:rPr lang="en-US" sz="2400" dirty="0"/>
              <a:t>Drinking safe water</a:t>
            </a:r>
          </a:p>
          <a:p>
            <a:pPr marL="800100" lvl="1" indent="-342900" eaLnBrk="1" hangingPunct="1">
              <a:buFont typeface="Arial" panose="020B0604020202020204" pitchFamily="34" charset="0"/>
              <a:buChar char="•"/>
            </a:pPr>
            <a:r>
              <a:rPr lang="en-US" sz="2400" dirty="0"/>
              <a:t>Using latrines to safely dispose excreta</a:t>
            </a:r>
          </a:p>
          <a:p>
            <a:pPr marL="800100" lvl="1" indent="-342900" eaLnBrk="1" hangingPunct="1">
              <a:buFont typeface="Arial" panose="020B0604020202020204" pitchFamily="34" charset="0"/>
              <a:buChar char="•"/>
            </a:pPr>
            <a:r>
              <a:rPr lang="en-US" sz="2400" dirty="0"/>
              <a:t>Disposing wastewater to remove standing water</a:t>
            </a:r>
          </a:p>
          <a:p>
            <a:pPr marL="800100" lvl="1" indent="-342900" eaLnBrk="1" hangingPunct="1">
              <a:buFont typeface="Arial" panose="020B0604020202020204" pitchFamily="34" charset="0"/>
              <a:buChar char="•"/>
            </a:pPr>
            <a:r>
              <a:rPr lang="en-US" sz="2400" dirty="0"/>
              <a:t>Cleaning out drainage channels</a:t>
            </a:r>
          </a:p>
          <a:p>
            <a:pPr marL="800100" lvl="1" indent="-342900" eaLnBrk="1" hangingPunct="1">
              <a:buFont typeface="Arial" panose="020B0604020202020204" pitchFamily="34" charset="0"/>
              <a:buChar char="•"/>
            </a:pPr>
            <a:r>
              <a:rPr lang="en-US" sz="2400" dirty="0"/>
              <a:t>Treating and disposing solid waste</a:t>
            </a:r>
          </a:p>
          <a:p>
            <a:pPr marL="800100" lvl="1" indent="-342900" eaLnBrk="1" hangingPunct="1">
              <a:buFont typeface="Arial" panose="020B0604020202020204" pitchFamily="34" charset="0"/>
              <a:buChar char="•"/>
            </a:pPr>
            <a:r>
              <a:rPr lang="en-US" sz="2400" dirty="0"/>
              <a:t>Managing animal excreta</a:t>
            </a:r>
          </a:p>
          <a:p>
            <a:pPr marL="800100" lvl="1" indent="-342900" eaLnBrk="1" hangingPunct="1">
              <a:buFont typeface="Arial" panose="020B0604020202020204" pitchFamily="34" charset="0"/>
              <a:buChar char="•"/>
            </a:pPr>
            <a:r>
              <a:rPr lang="en-US" sz="2400" dirty="0"/>
              <a:t>Using insecticides and bed nets</a:t>
            </a:r>
          </a:p>
          <a:p>
            <a:pPr marL="800100" lvl="1" indent="-342900" eaLnBrk="1" hangingPunct="1">
              <a:buFont typeface="Arial" panose="020B0604020202020204" pitchFamily="34" charset="0"/>
              <a:buChar char="•"/>
            </a:pPr>
            <a:r>
              <a:rPr lang="en-US" sz="2400" dirty="0"/>
              <a:t>Rodent control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slide(fromBottom)">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solidFill>
                  <a:schemeClr val="accent2"/>
                </a:solidFill>
              </a:rPr>
              <a:t>Learning Outcomes</a:t>
            </a:r>
          </a:p>
        </p:txBody>
      </p:sp>
      <p:sp>
        <p:nvSpPr>
          <p:cNvPr id="14339" name="Rectangle 3"/>
          <p:cNvSpPr>
            <a:spLocks noGrp="1" noChangeArrowheads="1"/>
          </p:cNvSpPr>
          <p:nvPr>
            <p:ph type="body" idx="1"/>
          </p:nvPr>
        </p:nvSpPr>
        <p:spPr/>
        <p:txBody>
          <a:bodyPr/>
          <a:lstStyle/>
          <a:p>
            <a:pPr marL="514350" indent="-514350">
              <a:buFontTx/>
              <a:buAutoNum type="arabicPeriod"/>
            </a:pPr>
            <a:r>
              <a:rPr lang="en-US" dirty="0" smtClean="0"/>
              <a:t>Identify the four types of pathogens</a:t>
            </a:r>
            <a:r>
              <a:rPr lang="en-US" dirty="0"/>
              <a:t>.</a:t>
            </a:r>
            <a:endParaRPr lang="en-US" i="1" dirty="0" smtClean="0"/>
          </a:p>
          <a:p>
            <a:pPr marL="514350" indent="-514350">
              <a:buFontTx/>
              <a:buAutoNum type="arabicPeriod"/>
            </a:pPr>
            <a:r>
              <a:rPr lang="en-US" dirty="0" smtClean="0"/>
              <a:t>Identify </a:t>
            </a:r>
            <a:r>
              <a:rPr lang="en-US" dirty="0"/>
              <a:t>different transmission routes of </a:t>
            </a:r>
            <a:r>
              <a:rPr lang="en-US" dirty="0" smtClean="0"/>
              <a:t>diseases.</a:t>
            </a:r>
          </a:p>
          <a:p>
            <a:pPr marL="514350" indent="-514350">
              <a:buFontTx/>
              <a:buAutoNum type="arabicPeriod"/>
            </a:pPr>
            <a:r>
              <a:rPr lang="en-US" dirty="0" smtClean="0"/>
              <a:t>Identify diseases related </a:t>
            </a:r>
            <a:r>
              <a:rPr lang="en-US" dirty="0"/>
              <a:t>to environmental </a:t>
            </a:r>
            <a:r>
              <a:rPr lang="en-US" dirty="0" smtClean="0"/>
              <a:t>sanitation.</a:t>
            </a:r>
            <a:endParaRPr lang="en-CA" dirty="0"/>
          </a:p>
          <a:p>
            <a:pPr marL="514350" indent="-514350">
              <a:buFontTx/>
              <a:buAutoNum type="arabicPeriod"/>
            </a:pPr>
            <a:r>
              <a:rPr lang="en-US" dirty="0" smtClean="0"/>
              <a:t>Explain </a:t>
            </a:r>
            <a:r>
              <a:rPr lang="en-US" dirty="0"/>
              <a:t>how environmental sanitation can prevent the transmission of diseases.</a:t>
            </a:r>
            <a:endParaRPr lang="en-CA" dirty="0"/>
          </a:p>
          <a:p>
            <a:pPr marL="514350" indent="-514350">
              <a:buFontTx/>
              <a:buNone/>
            </a:pPr>
            <a:endParaRPr lang="en-US" dirty="0" smtClean="0"/>
          </a:p>
          <a:p>
            <a:pPr marL="514350" indent="-514350" eaLnBrk="1" hangingPunct="1">
              <a:buFontTx/>
              <a:buNone/>
            </a:pPr>
            <a:endParaRPr lang="en-US" dirty="0" smtClean="0"/>
          </a:p>
        </p:txBody>
      </p:sp>
      <p:pic>
        <p:nvPicPr>
          <p:cNvPr id="512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solidFill>
              </a:rPr>
              <a:t>What is a Pathogen?</a:t>
            </a:r>
            <a:endParaRPr lang="en-CA" b="1" dirty="0">
              <a:solidFill>
                <a:schemeClr val="accent2"/>
              </a:solidFill>
            </a:endParaRPr>
          </a:p>
        </p:txBody>
      </p:sp>
      <p:sp>
        <p:nvSpPr>
          <p:cNvPr id="6" name="Rectangle 3"/>
          <p:cNvSpPr txBox="1">
            <a:spLocks noChangeArrowheads="1"/>
          </p:cNvSpPr>
          <p:nvPr/>
        </p:nvSpPr>
        <p:spPr>
          <a:xfrm>
            <a:off x="457200" y="2348880"/>
            <a:ext cx="8229600" cy="2193107"/>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514350" indent="-514350" algn="ctr">
              <a:buFontTx/>
              <a:buNone/>
            </a:pPr>
            <a:r>
              <a:rPr lang="en-CA" sz="4400" i="1" dirty="0"/>
              <a:t>Any living organism that </a:t>
            </a:r>
            <a:endParaRPr lang="en-CA" sz="4400" i="1" dirty="0" smtClean="0"/>
          </a:p>
          <a:p>
            <a:pPr marL="514350" indent="-514350" algn="ctr">
              <a:buFontTx/>
              <a:buNone/>
            </a:pPr>
            <a:r>
              <a:rPr lang="en-CA" sz="4400" i="1" dirty="0" smtClean="0"/>
              <a:t>causes disease </a:t>
            </a:r>
            <a:endParaRPr lang="en-US" sz="4400" i="1" kern="0" dirty="0"/>
          </a:p>
        </p:txBody>
      </p:sp>
      <p:pic>
        <p:nvPicPr>
          <p:cNvPr id="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0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altLang="en-US" sz="4000" b="1" dirty="0" smtClean="0">
                <a:solidFill>
                  <a:schemeClr val="accent2"/>
                </a:solidFill>
              </a:rPr>
              <a:t>Types of Pathogens</a:t>
            </a:r>
          </a:p>
        </p:txBody>
      </p:sp>
      <p:sp>
        <p:nvSpPr>
          <p:cNvPr id="110595" name="Rectangle 3"/>
          <p:cNvSpPr>
            <a:spLocks noGrp="1" noChangeArrowheads="1"/>
          </p:cNvSpPr>
          <p:nvPr>
            <p:ph type="body" idx="4294967295"/>
          </p:nvPr>
        </p:nvSpPr>
        <p:spPr>
          <a:xfrm>
            <a:off x="446856" y="1528787"/>
            <a:ext cx="8229600" cy="4708525"/>
          </a:xfrm>
        </p:spPr>
        <p:txBody>
          <a:bodyPr/>
          <a:lstStyle/>
          <a:p>
            <a:pPr marL="457200" indent="-457200">
              <a:lnSpc>
                <a:spcPct val="90000"/>
              </a:lnSpc>
              <a:buFont typeface="Wingdings" pitchFamily="2" charset="2"/>
              <a:buAutoNum type="arabicPeriod"/>
            </a:pPr>
            <a:r>
              <a:rPr lang="en-US" altLang="en-US" b="1" dirty="0" smtClean="0">
                <a:solidFill>
                  <a:schemeClr val="accent2"/>
                </a:solidFill>
              </a:rPr>
              <a:t>Viruses:</a:t>
            </a:r>
            <a:r>
              <a:rPr lang="en-US" altLang="en-US" dirty="0"/>
              <a:t> </a:t>
            </a:r>
            <a:r>
              <a:rPr lang="en-US" altLang="en-US" sz="2800" dirty="0" smtClean="0"/>
              <a:t>(0.02 – 0.2 microns), </a:t>
            </a:r>
            <a:r>
              <a:rPr lang="en-CA" altLang="en-US" sz="2800" dirty="0" smtClean="0"/>
              <a:t>unable </a:t>
            </a:r>
            <a:r>
              <a:rPr lang="en-CA" altLang="en-US" sz="2800" dirty="0"/>
              <a:t>to reproduce by </a:t>
            </a:r>
            <a:r>
              <a:rPr lang="en-CA" altLang="en-US" sz="2800" dirty="0" smtClean="0"/>
              <a:t>themselves</a:t>
            </a:r>
          </a:p>
          <a:p>
            <a:pPr marL="457200" indent="-457200">
              <a:lnSpc>
                <a:spcPct val="90000"/>
              </a:lnSpc>
              <a:buFont typeface="Wingdings" pitchFamily="2" charset="2"/>
              <a:buAutoNum type="arabicPeriod"/>
            </a:pPr>
            <a:r>
              <a:rPr lang="en-US" altLang="en-US" b="1" dirty="0" smtClean="0">
                <a:solidFill>
                  <a:schemeClr val="accent2"/>
                </a:solidFill>
              </a:rPr>
              <a:t>Bacteria:</a:t>
            </a:r>
            <a:r>
              <a:rPr lang="en-US" altLang="en-US" dirty="0" smtClean="0"/>
              <a:t> (</a:t>
            </a:r>
            <a:r>
              <a:rPr lang="en-US" altLang="en-US" sz="2800" dirty="0" smtClean="0"/>
              <a:t>0.2 – 5 microns), </a:t>
            </a:r>
            <a:r>
              <a:rPr lang="en-CA" altLang="en-US" sz="2800" dirty="0" smtClean="0"/>
              <a:t>most </a:t>
            </a:r>
            <a:r>
              <a:rPr lang="en-CA" altLang="en-US" sz="2800" dirty="0"/>
              <a:t>common living things found in human and animal </a:t>
            </a:r>
            <a:r>
              <a:rPr lang="en-CA" altLang="en-US" sz="2800" dirty="0" smtClean="0"/>
              <a:t>feces</a:t>
            </a:r>
          </a:p>
          <a:p>
            <a:pPr marL="457200" indent="-457200">
              <a:lnSpc>
                <a:spcPct val="90000"/>
              </a:lnSpc>
              <a:buFont typeface="Wingdings" pitchFamily="2" charset="2"/>
              <a:buAutoNum type="arabicPeriod"/>
            </a:pPr>
            <a:r>
              <a:rPr lang="en-US" altLang="en-US" b="1" dirty="0" smtClean="0">
                <a:solidFill>
                  <a:schemeClr val="accent2"/>
                </a:solidFill>
              </a:rPr>
              <a:t>Protozoa:</a:t>
            </a:r>
            <a:r>
              <a:rPr lang="en-US" altLang="en-US" dirty="0" smtClean="0"/>
              <a:t> </a:t>
            </a:r>
            <a:r>
              <a:rPr lang="en-US" altLang="en-US" sz="2800" dirty="0" smtClean="0"/>
              <a:t>(4 – 20 microns), may be able to form cysts </a:t>
            </a:r>
          </a:p>
          <a:p>
            <a:pPr marL="457200" indent="-457200">
              <a:lnSpc>
                <a:spcPct val="90000"/>
              </a:lnSpc>
              <a:buFont typeface="Wingdings" pitchFamily="2" charset="2"/>
              <a:buAutoNum type="arabicPeriod"/>
            </a:pPr>
            <a:r>
              <a:rPr lang="en-US" altLang="en-US" b="1" dirty="0" smtClean="0">
                <a:solidFill>
                  <a:schemeClr val="accent2"/>
                </a:solidFill>
              </a:rPr>
              <a:t>Helminths:</a:t>
            </a:r>
            <a:r>
              <a:rPr lang="en-US" altLang="en-US" sz="2800" dirty="0" smtClean="0"/>
              <a:t> (40 – 100 microns), </a:t>
            </a:r>
            <a:r>
              <a:rPr lang="en-US" altLang="en-US" dirty="0" smtClean="0"/>
              <a:t>w</a:t>
            </a:r>
            <a:r>
              <a:rPr lang="en-US" altLang="en-US" sz="2800" dirty="0" smtClean="0"/>
              <a:t>orms and flukes, </a:t>
            </a:r>
            <a:r>
              <a:rPr lang="en-CA" altLang="en-US" sz="2800" dirty="0"/>
              <a:t>require a host </a:t>
            </a:r>
            <a:r>
              <a:rPr lang="en-CA" altLang="en-US" sz="2800" dirty="0" smtClean="0"/>
              <a:t>and passed </a:t>
            </a:r>
            <a:r>
              <a:rPr lang="en-CA" altLang="en-US" sz="2800" dirty="0"/>
              <a:t>in human and animal feces</a:t>
            </a:r>
            <a:endParaRPr lang="en-US" altLang="en-US" sz="2800" dirty="0" smtClean="0"/>
          </a:p>
        </p:txBody>
      </p:sp>
      <p:pic>
        <p:nvPicPr>
          <p:cNvPr id="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494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CA" altLang="en-US" sz="4000" b="1" smtClean="0">
                <a:solidFill>
                  <a:schemeClr val="accent2"/>
                </a:solidFill>
              </a:rPr>
              <a:t>Size Comparison</a:t>
            </a:r>
          </a:p>
        </p:txBody>
      </p:sp>
      <p:sp>
        <p:nvSpPr>
          <p:cNvPr id="112643" name="Oval 3"/>
          <p:cNvSpPr>
            <a:spLocks noChangeArrowheads="1"/>
          </p:cNvSpPr>
          <p:nvPr/>
        </p:nvSpPr>
        <p:spPr bwMode="auto">
          <a:xfrm>
            <a:off x="4714875" y="1484313"/>
            <a:ext cx="71438"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4" name="Text Box 4"/>
          <p:cNvSpPr txBox="1">
            <a:spLocks noChangeArrowheads="1"/>
          </p:cNvSpPr>
          <p:nvPr/>
        </p:nvSpPr>
        <p:spPr bwMode="auto">
          <a:xfrm>
            <a:off x="5291138" y="1341438"/>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a:cs typeface="Arial" charset="0"/>
              </a:rPr>
              <a:t>Virus (0.02 to 0.2 micron)</a:t>
            </a:r>
          </a:p>
        </p:txBody>
      </p:sp>
      <p:sp>
        <p:nvSpPr>
          <p:cNvPr id="112645" name="Oval 5"/>
          <p:cNvSpPr>
            <a:spLocks noChangeArrowheads="1"/>
          </p:cNvSpPr>
          <p:nvPr/>
        </p:nvSpPr>
        <p:spPr bwMode="auto">
          <a:xfrm>
            <a:off x="4354513" y="1773238"/>
            <a:ext cx="863600"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6" name="Oval 6"/>
          <p:cNvSpPr>
            <a:spLocks noChangeArrowheads="1"/>
          </p:cNvSpPr>
          <p:nvPr/>
        </p:nvSpPr>
        <p:spPr bwMode="auto">
          <a:xfrm>
            <a:off x="754063" y="3357563"/>
            <a:ext cx="8064500" cy="23764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7" name="Text Box 7"/>
          <p:cNvSpPr txBox="1">
            <a:spLocks noChangeArrowheads="1"/>
          </p:cNvSpPr>
          <p:nvPr/>
        </p:nvSpPr>
        <p:spPr bwMode="auto">
          <a:xfrm>
            <a:off x="6444208" y="4149725"/>
            <a:ext cx="22330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dirty="0" err="1">
                <a:cs typeface="Arial" charset="0"/>
              </a:rPr>
              <a:t>Helminth</a:t>
            </a:r>
            <a:endParaRPr lang="en-CA" altLang="en-US" dirty="0">
              <a:cs typeface="Arial" charset="0"/>
            </a:endParaRPr>
          </a:p>
          <a:p>
            <a:pPr eaLnBrk="1" hangingPunct="1"/>
            <a:r>
              <a:rPr lang="en-CA" altLang="en-US" dirty="0" smtClean="0">
                <a:cs typeface="Arial" charset="0"/>
              </a:rPr>
              <a:t>(40 </a:t>
            </a:r>
            <a:r>
              <a:rPr lang="en-CA" altLang="en-US" dirty="0">
                <a:cs typeface="Arial" charset="0"/>
              </a:rPr>
              <a:t>to 100 </a:t>
            </a:r>
            <a:r>
              <a:rPr lang="en-CA" altLang="en-US" dirty="0" smtClean="0">
                <a:cs typeface="Arial" charset="0"/>
              </a:rPr>
              <a:t>microns)</a:t>
            </a:r>
            <a:endParaRPr lang="en-CA" altLang="en-US" dirty="0">
              <a:cs typeface="Arial" charset="0"/>
            </a:endParaRPr>
          </a:p>
        </p:txBody>
      </p:sp>
      <p:sp>
        <p:nvSpPr>
          <p:cNvPr id="6156" name="Rectangle 10"/>
          <p:cNvSpPr>
            <a:spLocks noChangeArrowheads="1"/>
          </p:cNvSpPr>
          <p:nvPr/>
        </p:nvSpPr>
        <p:spPr bwMode="auto">
          <a:xfrm>
            <a:off x="-36513" y="765175"/>
            <a:ext cx="1609726"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600" b="1">
                <a:solidFill>
                  <a:srgbClr val="CC3300"/>
                </a:solidFill>
                <a:latin typeface="Tahoma" pitchFamily="34" charset="0"/>
                <a:cs typeface="Arial" charset="0"/>
              </a:rPr>
              <a:t>Smallest</a:t>
            </a:r>
            <a:endParaRPr lang="en-US" altLang="en-US" sz="2600" b="1">
              <a:solidFill>
                <a:srgbClr val="CC3300"/>
              </a:solidFill>
              <a:latin typeface="Tahoma" pitchFamily="34" charset="0"/>
              <a:cs typeface="Arial" charset="0"/>
            </a:endParaRPr>
          </a:p>
        </p:txBody>
      </p:sp>
      <p:pic>
        <p:nvPicPr>
          <p:cNvPr id="6157" name="Picture 11" descr="Frex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189038"/>
            <a:ext cx="514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Rectangle 12"/>
          <p:cNvSpPr>
            <a:spLocks noChangeArrowheads="1"/>
          </p:cNvSpPr>
          <p:nvPr/>
        </p:nvSpPr>
        <p:spPr bwMode="auto">
          <a:xfrm>
            <a:off x="34925" y="2708275"/>
            <a:ext cx="14255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600" b="1">
                <a:solidFill>
                  <a:srgbClr val="CC3300"/>
                </a:solidFill>
                <a:latin typeface="Tahoma" pitchFamily="34" charset="0"/>
                <a:cs typeface="Arial" charset="0"/>
              </a:rPr>
              <a:t>Largest</a:t>
            </a:r>
            <a:endParaRPr lang="en-US" altLang="en-US" sz="2600" b="1">
              <a:solidFill>
                <a:srgbClr val="CC3300"/>
              </a:solidFill>
              <a:latin typeface="Tahoma" pitchFamily="34" charset="0"/>
              <a:cs typeface="Arial" charset="0"/>
            </a:endParaRPr>
          </a:p>
        </p:txBody>
      </p:sp>
      <p:sp>
        <p:nvSpPr>
          <p:cNvPr id="6159" name="Rectangle 13"/>
          <p:cNvSpPr>
            <a:spLocks noChangeArrowheads="1"/>
          </p:cNvSpPr>
          <p:nvPr/>
        </p:nvSpPr>
        <p:spPr bwMode="auto">
          <a:xfrm>
            <a:off x="1258888" y="1484313"/>
            <a:ext cx="1238250" cy="211137"/>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en-US" b="1">
                <a:solidFill>
                  <a:srgbClr val="001753"/>
                </a:solidFill>
                <a:latin typeface="Tahoma" pitchFamily="34" charset="0"/>
                <a:cs typeface="Arial" charset="0"/>
              </a:rPr>
              <a:t>Virus</a:t>
            </a:r>
          </a:p>
        </p:txBody>
      </p:sp>
      <p:sp>
        <p:nvSpPr>
          <p:cNvPr id="6160" name="Rectangle 14"/>
          <p:cNvSpPr>
            <a:spLocks noChangeArrowheads="1"/>
          </p:cNvSpPr>
          <p:nvPr/>
        </p:nvSpPr>
        <p:spPr bwMode="auto">
          <a:xfrm>
            <a:off x="1258888" y="1785938"/>
            <a:ext cx="1238250" cy="211137"/>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en-US" b="1">
                <a:solidFill>
                  <a:srgbClr val="001753"/>
                </a:solidFill>
                <a:latin typeface="Tahoma" pitchFamily="34" charset="0"/>
                <a:cs typeface="Arial" charset="0"/>
              </a:rPr>
              <a:t>Bacteria</a:t>
            </a:r>
          </a:p>
        </p:txBody>
      </p:sp>
      <p:sp>
        <p:nvSpPr>
          <p:cNvPr id="6161" name="Rectangle 15"/>
          <p:cNvSpPr>
            <a:spLocks noChangeArrowheads="1"/>
          </p:cNvSpPr>
          <p:nvPr/>
        </p:nvSpPr>
        <p:spPr bwMode="auto">
          <a:xfrm>
            <a:off x="1258888" y="2089150"/>
            <a:ext cx="1238250" cy="211138"/>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en-US" b="1">
                <a:solidFill>
                  <a:srgbClr val="001753"/>
                </a:solidFill>
                <a:latin typeface="Tahoma" pitchFamily="34" charset="0"/>
                <a:cs typeface="Arial" charset="0"/>
              </a:rPr>
              <a:t>Protozoa</a:t>
            </a:r>
          </a:p>
        </p:txBody>
      </p:sp>
      <p:sp>
        <p:nvSpPr>
          <p:cNvPr id="6162" name="Rectangle 16"/>
          <p:cNvSpPr>
            <a:spLocks noChangeArrowheads="1"/>
          </p:cNvSpPr>
          <p:nvPr/>
        </p:nvSpPr>
        <p:spPr bwMode="auto">
          <a:xfrm>
            <a:off x="1258888" y="2392363"/>
            <a:ext cx="1238250" cy="209550"/>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it-IT" altLang="en-US" b="1">
                <a:solidFill>
                  <a:srgbClr val="001753"/>
                </a:solidFill>
                <a:latin typeface="Tahoma" pitchFamily="34" charset="0"/>
                <a:cs typeface="Arial" charset="0"/>
              </a:rPr>
              <a:t>Helminth</a:t>
            </a:r>
          </a:p>
        </p:txBody>
      </p:sp>
      <p:sp>
        <p:nvSpPr>
          <p:cNvPr id="112657" name="Rectangle 17"/>
          <p:cNvSpPr>
            <a:spLocks noChangeArrowheads="1"/>
          </p:cNvSpPr>
          <p:nvPr/>
        </p:nvSpPr>
        <p:spPr bwMode="auto">
          <a:xfrm>
            <a:off x="5291138" y="1917700"/>
            <a:ext cx="286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CA" altLang="en-US">
                <a:cs typeface="Arial" charset="0"/>
              </a:rPr>
              <a:t>Bacteria (0.2 to 5 microns)</a:t>
            </a:r>
          </a:p>
        </p:txBody>
      </p:sp>
      <p:sp>
        <p:nvSpPr>
          <p:cNvPr id="112658" name="Oval 18"/>
          <p:cNvSpPr>
            <a:spLocks noChangeArrowheads="1"/>
          </p:cNvSpPr>
          <p:nvPr/>
        </p:nvSpPr>
        <p:spPr bwMode="auto">
          <a:xfrm>
            <a:off x="2843213" y="2565400"/>
            <a:ext cx="4030662" cy="14398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59" name="Text Box 19"/>
          <p:cNvSpPr txBox="1">
            <a:spLocks noChangeArrowheads="1"/>
          </p:cNvSpPr>
          <p:nvPr/>
        </p:nvSpPr>
        <p:spPr bwMode="auto">
          <a:xfrm>
            <a:off x="6877050" y="2636838"/>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tLang="en-US" dirty="0">
                <a:cs typeface="Arial" charset="0"/>
              </a:rPr>
              <a:t>Protozoa</a:t>
            </a:r>
          </a:p>
          <a:p>
            <a:pPr eaLnBrk="1" hangingPunct="1"/>
            <a:r>
              <a:rPr lang="en-CA" altLang="en-US" dirty="0" smtClean="0">
                <a:cs typeface="Arial" charset="0"/>
              </a:rPr>
              <a:t>(4 </a:t>
            </a:r>
            <a:r>
              <a:rPr lang="en-CA" altLang="en-US" dirty="0">
                <a:cs typeface="Arial" charset="0"/>
              </a:rPr>
              <a:t>to 20 </a:t>
            </a:r>
            <a:r>
              <a:rPr lang="en-CA" altLang="en-US" dirty="0" smtClean="0">
                <a:cs typeface="Arial" charset="0"/>
              </a:rPr>
              <a:t>microns)</a:t>
            </a:r>
            <a:endParaRPr lang="en-CA" altLang="en-US" dirty="0">
              <a:cs typeface="Arial" charset="0"/>
            </a:endParaRPr>
          </a:p>
        </p:txBody>
      </p:sp>
      <p:pic>
        <p:nvPicPr>
          <p:cNvPr id="22"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422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5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P spid="112644" grpId="0"/>
      <p:bldP spid="112645" grpId="0" animBg="1"/>
      <p:bldP spid="112646" grpId="0" animBg="1"/>
      <p:bldP spid="112647" grpId="0"/>
      <p:bldP spid="112657" grpId="0"/>
      <p:bldP spid="112658" grpId="0" animBg="1"/>
      <p:bldP spid="1126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a:lstStyle/>
          <a:p>
            <a:pPr eaLnBrk="1" hangingPunct="1"/>
            <a:r>
              <a:rPr lang="en-US" altLang="en-US" b="1" dirty="0" smtClean="0">
                <a:solidFill>
                  <a:schemeClr val="accent2"/>
                </a:solidFill>
              </a:rPr>
              <a:t>Viruses</a:t>
            </a:r>
            <a:endParaRPr lang="en-US" altLang="en-US" sz="3400" dirty="0" smtClean="0">
              <a:solidFill>
                <a:schemeClr val="accent2"/>
              </a:solidFill>
            </a:endParaRPr>
          </a:p>
        </p:txBody>
      </p:sp>
      <p:sp>
        <p:nvSpPr>
          <p:cNvPr id="8198" name="Text Box 5"/>
          <p:cNvSpPr txBox="1">
            <a:spLocks noChangeArrowheads="1"/>
          </p:cNvSpPr>
          <p:nvPr/>
        </p:nvSpPr>
        <p:spPr bwMode="auto">
          <a:xfrm>
            <a:off x="6324370" y="3726234"/>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dirty="0">
                <a:cs typeface="Arial" charset="0"/>
              </a:rPr>
              <a:t>Hepatitis A</a:t>
            </a: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116" y="1249734"/>
            <a:ext cx="2476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Rectangle 8"/>
          <p:cNvSpPr>
            <a:spLocks noChangeArrowheads="1"/>
          </p:cNvSpPr>
          <p:nvPr/>
        </p:nvSpPr>
        <p:spPr bwMode="auto">
          <a:xfrm>
            <a:off x="518641" y="1249734"/>
            <a:ext cx="6573639" cy="44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Bef>
                <a:spcPct val="20000"/>
              </a:spcBef>
              <a:buFontTx/>
              <a:buChar char="•"/>
            </a:pPr>
            <a:r>
              <a:rPr lang="en-CA" altLang="en-US" sz="3200" dirty="0" smtClean="0">
                <a:latin typeface="+mn-lt"/>
                <a:cs typeface="Times New Roman" pitchFamily="18" charset="0"/>
              </a:rPr>
              <a:t>Hepatitis A and E </a:t>
            </a:r>
          </a:p>
          <a:p>
            <a:pPr marL="342900" indent="-342900" eaLnBrk="1" hangingPunct="1">
              <a:spcBef>
                <a:spcPct val="20000"/>
              </a:spcBef>
              <a:buFontTx/>
              <a:buChar char="•"/>
            </a:pPr>
            <a:r>
              <a:rPr lang="en-CA" altLang="en-US" sz="3200" dirty="0" smtClean="0">
                <a:latin typeface="+mn-lt"/>
                <a:cs typeface="Times New Roman" pitchFamily="18" charset="0"/>
              </a:rPr>
              <a:t>Unable </a:t>
            </a:r>
            <a:r>
              <a:rPr lang="en-CA" altLang="en-US" sz="3200" dirty="0">
                <a:latin typeface="+mn-lt"/>
                <a:cs typeface="Times New Roman" pitchFamily="18" charset="0"/>
              </a:rPr>
              <a:t>to reproduce by </a:t>
            </a:r>
            <a:r>
              <a:rPr lang="en-CA" altLang="en-US" sz="3200" dirty="0" smtClean="0">
                <a:latin typeface="+mn-lt"/>
                <a:cs typeface="Times New Roman" pitchFamily="18" charset="0"/>
              </a:rPr>
              <a:t>themselves</a:t>
            </a:r>
          </a:p>
          <a:p>
            <a:pPr marL="342900" indent="-342900" eaLnBrk="1" hangingPunct="1">
              <a:spcBef>
                <a:spcPct val="20000"/>
              </a:spcBef>
              <a:buFontTx/>
              <a:buChar char="•"/>
            </a:pPr>
            <a:r>
              <a:rPr lang="en-CA" altLang="en-US" sz="3200" dirty="0">
                <a:latin typeface="+mn-lt"/>
                <a:cs typeface="Times New Roman" pitchFamily="18" charset="0"/>
              </a:rPr>
              <a:t>M</a:t>
            </a:r>
            <a:r>
              <a:rPr lang="en-CA" altLang="en-US" sz="3200" dirty="0" smtClean="0">
                <a:latin typeface="+mn-lt"/>
                <a:cs typeface="Times New Roman" pitchFamily="18" charset="0"/>
              </a:rPr>
              <a:t>ust </a:t>
            </a:r>
            <a:r>
              <a:rPr lang="en-CA" altLang="en-US" sz="3200" dirty="0">
                <a:latin typeface="+mn-lt"/>
                <a:cs typeface="Times New Roman" pitchFamily="18" charset="0"/>
              </a:rPr>
              <a:t>use another living thing </a:t>
            </a:r>
            <a:r>
              <a:rPr lang="en-CA" altLang="en-US" sz="3200" dirty="0" smtClean="0">
                <a:latin typeface="+mn-lt"/>
                <a:cs typeface="Times New Roman" pitchFamily="18" charset="0"/>
              </a:rPr>
              <a:t>called a host</a:t>
            </a:r>
          </a:p>
          <a:p>
            <a:pPr lvl="1" eaLnBrk="1" hangingPunct="1">
              <a:spcBef>
                <a:spcPct val="20000"/>
              </a:spcBef>
            </a:pPr>
            <a:r>
              <a:rPr lang="en-CA" altLang="en-US" sz="3200" dirty="0" smtClean="0">
                <a:latin typeface="+mn-lt"/>
                <a:cs typeface="Times New Roman" pitchFamily="18" charset="0"/>
              </a:rPr>
              <a:t>- Microorganism</a:t>
            </a:r>
            <a:r>
              <a:rPr lang="en-CA" altLang="en-US" sz="3200" dirty="0">
                <a:latin typeface="+mn-lt"/>
                <a:cs typeface="Times New Roman" pitchFamily="18" charset="0"/>
              </a:rPr>
              <a:t>, </a:t>
            </a:r>
            <a:r>
              <a:rPr lang="en-CA" altLang="en-US" sz="3200" dirty="0" smtClean="0">
                <a:latin typeface="+mn-lt"/>
                <a:cs typeface="Times New Roman" pitchFamily="18" charset="0"/>
              </a:rPr>
              <a:t>animal, human</a:t>
            </a:r>
          </a:p>
          <a:p>
            <a:pPr marL="342900" indent="-342900" eaLnBrk="1" hangingPunct="1">
              <a:spcBef>
                <a:spcPct val="20000"/>
              </a:spcBef>
              <a:buFontTx/>
              <a:buChar char="•"/>
            </a:pPr>
            <a:r>
              <a:rPr lang="en-GB" altLang="en-US" sz="3200" dirty="0" smtClean="0">
                <a:latin typeface="+mn-lt"/>
                <a:cs typeface="Times New Roman" pitchFamily="18" charset="0"/>
              </a:rPr>
              <a:t>Water cannot spread HIV or influenza viruses</a:t>
            </a:r>
            <a:endParaRPr lang="en-US" altLang="en-US" sz="3200" dirty="0">
              <a:latin typeface="+mn-lt"/>
              <a:cs typeface="Times New Roman" pitchFamily="18" charset="0"/>
            </a:endParaRPr>
          </a:p>
        </p:txBody>
      </p:sp>
      <p:pic>
        <p:nvPicPr>
          <p:cNvPr id="8"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059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0" y="118774"/>
            <a:ext cx="9144000" cy="838200"/>
          </a:xfrm>
        </p:spPr>
        <p:txBody>
          <a:bodyPr/>
          <a:lstStyle/>
          <a:p>
            <a:pPr eaLnBrk="1" hangingPunct="1"/>
            <a:r>
              <a:rPr lang="en-US" altLang="en-US" b="1" dirty="0" smtClean="0">
                <a:solidFill>
                  <a:schemeClr val="accent2"/>
                </a:solidFill>
              </a:rPr>
              <a:t>Bacteria</a:t>
            </a:r>
            <a:endParaRPr lang="en-US" altLang="en-US" sz="3600" dirty="0" smtClean="0">
              <a:solidFill>
                <a:schemeClr val="accent2"/>
              </a:solidFill>
            </a:endParaRPr>
          </a:p>
        </p:txBody>
      </p:sp>
      <p:sp>
        <p:nvSpPr>
          <p:cNvPr id="9222" name="Text Box 5"/>
          <p:cNvSpPr txBox="1">
            <a:spLocks noChangeArrowheads="1"/>
          </p:cNvSpPr>
          <p:nvPr/>
        </p:nvSpPr>
        <p:spPr bwMode="auto">
          <a:xfrm>
            <a:off x="5328694" y="3717762"/>
            <a:ext cx="1368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dirty="0" smtClean="0">
                <a:cs typeface="Arial" charset="0"/>
              </a:rPr>
              <a:t>Cholera</a:t>
            </a:r>
            <a:endParaRPr lang="en-US" altLang="en-US" dirty="0">
              <a:cs typeface="Arial" charset="0"/>
            </a:endParaRPr>
          </a:p>
        </p:txBody>
      </p:sp>
      <p:sp>
        <p:nvSpPr>
          <p:cNvPr id="9223" name="Rectangle 6"/>
          <p:cNvSpPr>
            <a:spLocks noChangeArrowheads="1"/>
          </p:cNvSpPr>
          <p:nvPr/>
        </p:nvSpPr>
        <p:spPr bwMode="auto">
          <a:xfrm>
            <a:off x="1341233" y="4437062"/>
            <a:ext cx="7802767"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pPr>
            <a:r>
              <a:rPr lang="en-CA" altLang="en-US" sz="2800" dirty="0"/>
              <a:t>Most </a:t>
            </a:r>
            <a:r>
              <a:rPr lang="en-CA" altLang="en-US" sz="2800" dirty="0" smtClean="0"/>
              <a:t>common living thing found </a:t>
            </a:r>
            <a:r>
              <a:rPr lang="en-CA" altLang="en-US" sz="2800" dirty="0"/>
              <a:t>in </a:t>
            </a:r>
            <a:r>
              <a:rPr lang="en-CA" altLang="en-US" sz="2800" dirty="0" smtClean="0"/>
              <a:t>feces</a:t>
            </a:r>
            <a:r>
              <a:rPr lang="en-CA" altLang="en-US" sz="2800" dirty="0"/>
              <a:t> </a:t>
            </a:r>
            <a:r>
              <a:rPr lang="en-CA" altLang="en-US" sz="2800" dirty="0" smtClean="0"/>
              <a:t>      </a:t>
            </a:r>
          </a:p>
          <a:p>
            <a:pPr lvl="1" eaLnBrk="1" hangingPunct="1">
              <a:lnSpc>
                <a:spcPct val="90000"/>
              </a:lnSpc>
            </a:pPr>
            <a:r>
              <a:rPr lang="en-CA" altLang="en-US" sz="2400" dirty="0" smtClean="0"/>
              <a:t>1 gram </a:t>
            </a:r>
            <a:r>
              <a:rPr lang="en-CA" altLang="en-US" sz="2400" dirty="0"/>
              <a:t>= billions of </a:t>
            </a:r>
            <a:r>
              <a:rPr lang="en-CA" altLang="en-US" sz="2400" dirty="0" smtClean="0"/>
              <a:t>bacteria</a:t>
            </a:r>
          </a:p>
          <a:p>
            <a:pPr eaLnBrk="1" hangingPunct="1">
              <a:lnSpc>
                <a:spcPct val="90000"/>
              </a:lnSpc>
            </a:pPr>
            <a:r>
              <a:rPr lang="en-CA" altLang="en-US" sz="2800" dirty="0" smtClean="0"/>
              <a:t>Diarrhea is the major symptom of water-related diseases</a:t>
            </a:r>
          </a:p>
          <a:p>
            <a:pPr lvl="1" eaLnBrk="1" hangingPunct="1">
              <a:lnSpc>
                <a:spcPct val="90000"/>
              </a:lnSpc>
            </a:pPr>
            <a:r>
              <a:rPr lang="en-CA" altLang="en-US" sz="2400" dirty="0" smtClean="0"/>
              <a:t>Cholera, typhoid, shigellosis</a:t>
            </a:r>
            <a:endParaRPr lang="en-CA" altLang="en-US" sz="2400" dirty="0"/>
          </a:p>
        </p:txBody>
      </p:sp>
      <p:pic>
        <p:nvPicPr>
          <p:cNvPr id="92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134036"/>
            <a:ext cx="3313862" cy="25202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233" y="932488"/>
            <a:ext cx="2504543" cy="3052184"/>
          </a:xfrm>
          <a:prstGeom prst="rect">
            <a:avLst/>
          </a:prstGeom>
          <a:ln>
            <a:solidFill>
              <a:schemeClr val="tx1"/>
            </a:solidFill>
          </a:ln>
        </p:spPr>
      </p:pic>
      <p:sp>
        <p:nvSpPr>
          <p:cNvPr id="12" name="Text Box 5"/>
          <p:cNvSpPr txBox="1">
            <a:spLocks noChangeArrowheads="1"/>
          </p:cNvSpPr>
          <p:nvPr/>
        </p:nvSpPr>
        <p:spPr bwMode="auto">
          <a:xfrm>
            <a:off x="1585392" y="4026201"/>
            <a:ext cx="2016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i="1" dirty="0" smtClean="0">
                <a:cs typeface="Arial" charset="0"/>
              </a:rPr>
              <a:t>Escherichia coli</a:t>
            </a:r>
            <a:endParaRPr lang="en-US" altLang="en-US" i="1" dirty="0">
              <a:cs typeface="Arial" charset="0"/>
            </a:endParaRPr>
          </a:p>
        </p:txBody>
      </p:sp>
      <p:pic>
        <p:nvPicPr>
          <p:cNvPr id="10"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057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1209</TotalTime>
  <Words>4907</Words>
  <Application>Microsoft Office PowerPoint</Application>
  <PresentationFormat>On-screen Show (4:3)</PresentationFormat>
  <Paragraphs>555</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Template_PowerPoint Presentation</vt:lpstr>
      <vt:lpstr>PowerPoint Presentation</vt:lpstr>
      <vt:lpstr>PowerPoint Presentation</vt:lpstr>
      <vt:lpstr>Environmental Sanitation Disease Transmission</vt:lpstr>
      <vt:lpstr>Learning Outcomes</vt:lpstr>
      <vt:lpstr>What is a Pathogen?</vt:lpstr>
      <vt:lpstr>Types of Pathogens</vt:lpstr>
      <vt:lpstr>Size Comparison</vt:lpstr>
      <vt:lpstr>Viruses</vt:lpstr>
      <vt:lpstr>Bacteria</vt:lpstr>
      <vt:lpstr>Bacteria in Action</vt:lpstr>
      <vt:lpstr>Protozoa</vt:lpstr>
      <vt:lpstr>Helminths </vt:lpstr>
      <vt:lpstr>Review</vt:lpstr>
      <vt:lpstr>Review</vt:lpstr>
      <vt:lpstr>Diseases related to Environmental Sanitation </vt:lpstr>
      <vt:lpstr>Diseases Related to Environmental Sanitation</vt:lpstr>
      <vt:lpstr>Questions</vt:lpstr>
      <vt:lpstr>Cholera</vt:lpstr>
      <vt:lpstr>Cholera</vt:lpstr>
      <vt:lpstr>Schistosomiasis</vt:lpstr>
      <vt:lpstr>Schistosomiasis</vt:lpstr>
      <vt:lpstr>Trachoma</vt:lpstr>
      <vt:lpstr>Trachoma</vt:lpstr>
      <vt:lpstr>Ascariasis </vt:lpstr>
      <vt:lpstr>Ascariasis </vt:lpstr>
      <vt:lpstr>Malaria</vt:lpstr>
      <vt:lpstr>Malaria</vt:lpstr>
      <vt:lpstr>Leishmaniasis</vt:lpstr>
      <vt:lpstr>Leishmaniasis</vt:lpstr>
      <vt:lpstr>Plague</vt:lpstr>
      <vt:lpstr>Plague</vt:lpstr>
      <vt:lpstr>Review</vt:lpstr>
      <vt:lpstr>Review</vt:lpstr>
    </vt:vector>
  </TitlesOfParts>
  <Company>CMH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CAWST</dc:creator>
  <cp:lastModifiedBy>Lee Boudreau</cp:lastModifiedBy>
  <cp:revision>104</cp:revision>
  <dcterms:created xsi:type="dcterms:W3CDTF">2010-03-20T15:20:53Z</dcterms:created>
  <dcterms:modified xsi:type="dcterms:W3CDTF">2014-10-22T21:31:06Z</dcterms:modified>
</cp:coreProperties>
</file>