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90" r:id="rId2"/>
  </p:sldMasterIdLst>
  <p:notesMasterIdLst>
    <p:notesMasterId r:id="rId50"/>
  </p:notesMasterIdLst>
  <p:sldIdLst>
    <p:sldId id="320" r:id="rId3"/>
    <p:sldId id="319" r:id="rId4"/>
    <p:sldId id="289" r:id="rId5"/>
    <p:sldId id="257" r:id="rId6"/>
    <p:sldId id="305" r:id="rId7"/>
    <p:sldId id="306" r:id="rId8"/>
    <p:sldId id="307" r:id="rId9"/>
    <p:sldId id="314" r:id="rId10"/>
    <p:sldId id="264" r:id="rId11"/>
    <p:sldId id="316" r:id="rId12"/>
    <p:sldId id="258" r:id="rId13"/>
    <p:sldId id="260" r:id="rId14"/>
    <p:sldId id="291" r:id="rId15"/>
    <p:sldId id="259" r:id="rId16"/>
    <p:sldId id="290" r:id="rId17"/>
    <p:sldId id="295" r:id="rId18"/>
    <p:sldId id="261" r:id="rId19"/>
    <p:sldId id="271" r:id="rId20"/>
    <p:sldId id="297" r:id="rId21"/>
    <p:sldId id="298" r:id="rId22"/>
    <p:sldId id="272" r:id="rId23"/>
    <p:sldId id="299" r:id="rId24"/>
    <p:sldId id="308" r:id="rId25"/>
    <p:sldId id="309" r:id="rId26"/>
    <p:sldId id="313" r:id="rId27"/>
    <p:sldId id="315" r:id="rId28"/>
    <p:sldId id="266" r:id="rId29"/>
    <p:sldId id="268" r:id="rId30"/>
    <p:sldId id="293" r:id="rId31"/>
    <p:sldId id="296" r:id="rId32"/>
    <p:sldId id="267" r:id="rId33"/>
    <p:sldId id="292" r:id="rId34"/>
    <p:sldId id="273" r:id="rId35"/>
    <p:sldId id="274" r:id="rId36"/>
    <p:sldId id="300" r:id="rId37"/>
    <p:sldId id="301" r:id="rId38"/>
    <p:sldId id="275" r:id="rId39"/>
    <p:sldId id="302" r:id="rId40"/>
    <p:sldId id="311" r:id="rId41"/>
    <p:sldId id="312" r:id="rId42"/>
    <p:sldId id="287" r:id="rId43"/>
    <p:sldId id="269" r:id="rId44"/>
    <p:sldId id="317" r:id="rId45"/>
    <p:sldId id="277" r:id="rId46"/>
    <p:sldId id="294" r:id="rId47"/>
    <p:sldId id="280" r:id="rId48"/>
    <p:sldId id="27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27" autoAdjust="0"/>
  </p:normalViewPr>
  <p:slideViewPr>
    <p:cSldViewPr snapToGrid="0">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E56217A-367F-4044-A073-74CF156BEE54}" type="datetime1">
              <a:rPr lang="en-US"/>
              <a:pPr>
                <a:defRPr/>
              </a:pPr>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E8156E-373A-446F-8C5D-D20DB543170D}" type="slidenum">
              <a:rPr lang="en-US"/>
              <a:pPr>
                <a:defRPr/>
              </a:pPr>
              <a:t>‹#›</a:t>
            </a:fld>
            <a:endParaRPr lang="en-US"/>
          </a:p>
        </p:txBody>
      </p:sp>
    </p:spTree>
    <p:extLst>
      <p:ext uri="{BB962C8B-B14F-4D97-AF65-F5344CB8AC3E}">
        <p14:creationId xmlns:p14="http://schemas.microsoft.com/office/powerpoint/2010/main" val="12995175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p>
        </p:txBody>
      </p:sp>
      <p:sp>
        <p:nvSpPr>
          <p:cNvPr id="26628" name="Slide Number Placehold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bg1"/>
                </a:solidFill>
                <a:latin typeface="Arial" charset="0"/>
                <a:ea typeface="Microsoft YaHei" charset="-122"/>
              </a:defRPr>
            </a:lvl1pPr>
            <a:lvl2pPr eaLnBrk="0">
              <a:tabLst>
                <a:tab pos="634643" algn="l"/>
                <a:tab pos="1269286" algn="l"/>
                <a:tab pos="1903929" algn="l"/>
                <a:tab pos="2538573" algn="l"/>
              </a:tabLst>
              <a:defRPr>
                <a:solidFill>
                  <a:schemeClr val="bg1"/>
                </a:solidFill>
                <a:latin typeface="Arial" charset="0"/>
                <a:ea typeface="Microsoft YaHei" charset="-122"/>
              </a:defRPr>
            </a:lvl2pPr>
            <a:lvl3pPr eaLnBrk="0">
              <a:tabLst>
                <a:tab pos="634643" algn="l"/>
                <a:tab pos="1269286" algn="l"/>
                <a:tab pos="1903929" algn="l"/>
                <a:tab pos="2538573" algn="l"/>
              </a:tabLst>
              <a:defRPr>
                <a:solidFill>
                  <a:schemeClr val="bg1"/>
                </a:solidFill>
                <a:latin typeface="Arial" charset="0"/>
                <a:ea typeface="Microsoft YaHei" charset="-122"/>
              </a:defRPr>
            </a:lvl3pPr>
            <a:lvl4pPr eaLnBrk="0">
              <a:tabLst>
                <a:tab pos="634643" algn="l"/>
                <a:tab pos="1269286" algn="l"/>
                <a:tab pos="1903929" algn="l"/>
                <a:tab pos="2538573" algn="l"/>
              </a:tabLst>
              <a:defRPr>
                <a:solidFill>
                  <a:schemeClr val="bg1"/>
                </a:solidFill>
                <a:latin typeface="Arial" charset="0"/>
                <a:ea typeface="Microsoft YaHei" charset="-122"/>
              </a:defRPr>
            </a:lvl4pPr>
            <a:lvl5pPr eaLnBrk="0">
              <a:tabLst>
                <a:tab pos="634643" algn="l"/>
                <a:tab pos="1269286" algn="l"/>
                <a:tab pos="1903929" algn="l"/>
                <a:tab pos="2538573"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9pPr>
          </a:lstStyle>
          <a:p>
            <a:pPr eaLnBrk="1"/>
            <a:fld id="{9CE3C867-BAE5-4729-B0F0-E3F6BB36BC8D}" type="slidenum">
              <a:rPr lang="en-US" altLang="en-US">
                <a:solidFill>
                  <a:srgbClr val="000000"/>
                </a:solidFill>
                <a:latin typeface="Times New Roman" pitchFamily="16" charset="0"/>
              </a:rPr>
              <a:pPr eaLnBrk="1"/>
              <a:t>1</a:t>
            </a:fld>
            <a:endParaRPr lang="en-US" altLang="en-US">
              <a:solidFill>
                <a:srgbClr val="000000"/>
              </a:solidFill>
              <a:latin typeface="Times New Roman" pitchFamily="16" charset="0"/>
            </a:endParaRPr>
          </a:p>
        </p:txBody>
      </p:sp>
    </p:spTree>
    <p:extLst>
      <p:ext uri="{BB962C8B-B14F-4D97-AF65-F5344CB8AC3E}">
        <p14:creationId xmlns:p14="http://schemas.microsoft.com/office/powerpoint/2010/main" val="323417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24D673-5191-4FD7-A0AB-040CE55843FF}" type="slidenum">
              <a:rPr/>
              <a:pPr rtl="0" eaLnBrk="1" hangingPunct="1"/>
              <a:t>12</a:t>
            </a:fld>
            <a:endParaRPr/>
          </a:p>
        </p:txBody>
      </p:sp>
    </p:spTree>
    <p:extLst>
      <p:ext uri="{BB962C8B-B14F-4D97-AF65-F5344CB8AC3E}">
        <p14:creationId xmlns:p14="http://schemas.microsoft.com/office/powerpoint/2010/main" val="332285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3E63F9A-6208-44A5-A968-C29DEBCEEC3C}" type="slidenum">
              <a:rPr/>
              <a:pPr rtl="0" eaLnBrk="1" hangingPunct="1"/>
              <a:t>14</a:t>
            </a:fld>
            <a:endParaRPr/>
          </a:p>
        </p:txBody>
      </p:sp>
    </p:spTree>
    <p:extLst>
      <p:ext uri="{BB962C8B-B14F-4D97-AF65-F5344CB8AC3E}">
        <p14:creationId xmlns:p14="http://schemas.microsoft.com/office/powerpoint/2010/main" val="194394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Basado en la proporción de la población mundial que todavía usa fuentes de agua no mejoradas, estimula la inclusión de incrementar el acceso a fuentes de agua mejorada como parte de los objetivos de desarrollo del milenio (ODM) de naciones unidas.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Los ODM han fomentado el enfoque a nivel mundial en aumentar el acceso al agua segura y otras cuestiones de importancia.</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Todas estas cuestiones son las que hacen que el ciclo de la pobreza se perpetúe, lo que afecta a mil millones de personas en todo el mundo. </a:t>
            </a:r>
          </a:p>
          <a:p>
            <a:pPr eaLnBrk="1" hangingPunct="1">
              <a:spcBef>
                <a:spcPct val="0"/>
              </a:spcBef>
            </a:pP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DA46AB-5912-48AE-BDCB-8E49B1B9E5B5}" type="slidenum">
              <a:rPr/>
              <a:pPr rtl="0" eaLnBrk="1" hangingPunct="1"/>
              <a:t>17</a:t>
            </a:fld>
            <a:endParaRPr/>
          </a:p>
        </p:txBody>
      </p:sp>
    </p:spTree>
    <p:extLst>
      <p:ext uri="{BB962C8B-B14F-4D97-AF65-F5344CB8AC3E}">
        <p14:creationId xmlns:p14="http://schemas.microsoft.com/office/powerpoint/2010/main" val="221257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Progreso al 2006:</a:t>
            </a:r>
          </a:p>
          <a:p>
            <a:pPr rtl="0" eaLnBrk="1" hangingPunct="1">
              <a:spcBef>
                <a:spcPct val="0"/>
              </a:spcBef>
            </a:pPr>
            <a:r>
              <a:rPr>
                <a:ea typeface="ＭＳ Ｐゴシック" pitchFamily="34" charset="-128"/>
              </a:rPr>
              <a:t>La cantidad de personas con acceso seguro a agua ascendió de 4,1 mil millones en 1990 hasta los 5,7 mil millones en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Disponible en:</a:t>
            </a:r>
          </a:p>
          <a:p>
            <a:pPr rtl="0" eaLnBrk="1" hangingPunct="1">
              <a:spcBef>
                <a:spcPct val="0"/>
              </a:spcBef>
            </a:pPr>
            <a:r>
              <a:rPr u="sng">
                <a:ea typeface="ＭＳ Ｐゴシック" pitchFamily="34" charset="-128"/>
                <a:hlinkClick r:id="rId3"/>
              </a:rPr>
              <a:t>http://www.wssinfo.org/fileadmin/user_upload/resources/JMP-report-2012-en.pdf</a:t>
            </a:r>
          </a:p>
          <a:p>
            <a:pPr eaLnBrk="1" hangingPunct="1">
              <a:spcBef>
                <a:spcPct val="0"/>
              </a:spcBef>
            </a:pPr>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0EB0441-5A4D-4E76-B891-3DA29541CC7D}" type="slidenum">
              <a:rPr/>
              <a:pPr rtl="0" eaLnBrk="1" hangingPunct="1"/>
              <a:t>18</a:t>
            </a:fld>
            <a:endParaRPr/>
          </a:p>
        </p:txBody>
      </p:sp>
    </p:spTree>
    <p:extLst>
      <p:ext uri="{BB962C8B-B14F-4D97-AF65-F5344CB8AC3E}">
        <p14:creationId xmlns:p14="http://schemas.microsoft.com/office/powerpoint/2010/main" val="89096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Basado en la proporción de la población mundial que todavía usa fuentes de agua no mejoradas, estimula la inclusión de incrementar el acceso a fuentes de agua mejorada como parte de los objetivos de desarrollo del milenio (ODM) de naciones unidas.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Los ODM han fomentado el enfoque a nivel mundial en aumentar el acceso al agua segura y otras cuestiones de importancia.</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Todas estas cuestiones son las que hacen que el ciclo de la pobreza se perpetúe, lo que afecta a mil millones de personas en todo el mundo. </a:t>
            </a:r>
          </a:p>
          <a:p>
            <a:pPr eaLnBrk="1" hangingPunct="1">
              <a:spcBef>
                <a:spcPct val="0"/>
              </a:spcBef>
            </a:pPr>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F359C19-6EF4-4E70-BA0B-4C4CC8C8F149}" type="slidenum">
              <a:rPr/>
              <a:pPr rtl="0" eaLnBrk="1" hangingPunct="1"/>
              <a:t>19</a:t>
            </a:fld>
            <a:endParaRPr/>
          </a:p>
        </p:txBody>
      </p:sp>
    </p:spTree>
    <p:extLst>
      <p:ext uri="{BB962C8B-B14F-4D97-AF65-F5344CB8AC3E}">
        <p14:creationId xmlns:p14="http://schemas.microsoft.com/office/powerpoint/2010/main" val="306248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Progreso al 2006:</a:t>
            </a:r>
          </a:p>
          <a:p>
            <a:pPr rtl="0" eaLnBrk="1" hangingPunct="1">
              <a:spcBef>
                <a:spcPct val="0"/>
              </a:spcBef>
            </a:pPr>
            <a:r>
              <a:rPr>
                <a:ea typeface="ＭＳ Ｐゴシック" pitchFamily="34" charset="-128"/>
              </a:rPr>
              <a:t>La cantidad de personas con acceso seguro a agua ascendió de 4,1 mil millones en 1990 hasta los 5,7 mil millones en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Disponible en:</a:t>
            </a:r>
          </a:p>
          <a:p>
            <a:pPr rtl="0" eaLnBrk="1" hangingPunct="1">
              <a:spcBef>
                <a:spcPct val="0"/>
              </a:spcBef>
            </a:pPr>
            <a:r>
              <a:rPr u="sng">
                <a:ea typeface="ＭＳ Ｐゴシック" pitchFamily="34" charset="-128"/>
                <a:hlinkClick r:id="rId3"/>
              </a:rPr>
              <a:t>http://www.wssinfo.org/fileadmin/user_upload/resources/JMP-report-2012-en.pdf</a:t>
            </a:r>
          </a:p>
          <a:p>
            <a:pPr eaLnBrk="1" hangingPunct="1">
              <a:spcBef>
                <a:spcPct val="0"/>
              </a:spcBef>
            </a:pPr>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997DC1E-37E3-4BD4-B2C7-CFD498A2101D}" type="slidenum">
              <a:rPr/>
              <a:pPr rtl="0" eaLnBrk="1" hangingPunct="1"/>
              <a:t>20</a:t>
            </a:fld>
            <a:endParaRPr/>
          </a:p>
        </p:txBody>
      </p:sp>
    </p:spTree>
    <p:extLst>
      <p:ext uri="{BB962C8B-B14F-4D97-AF65-F5344CB8AC3E}">
        <p14:creationId xmlns:p14="http://schemas.microsoft.com/office/powerpoint/2010/main" val="275389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Información recopilada desde 1990 hasta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Aumento de la cantidad de fuentes de agua mejoradas.</a:t>
            </a:r>
          </a:p>
          <a:p>
            <a:pPr rtl="0" eaLnBrk="1" hangingPunct="1">
              <a:spcBef>
                <a:spcPct val="0"/>
              </a:spcBef>
            </a:pPr>
            <a:r>
              <a:rPr>
                <a:ea typeface="ＭＳ Ｐゴシック" pitchFamily="34" charset="-128"/>
              </a:rPr>
              <a:t>Reducción de la cantidad de fuentes de agua no mejoradas.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 mayor concentración de las fuentes de agua no mejoradas está en el África subsahariana. </a:t>
            </a:r>
          </a:p>
          <a:p>
            <a:pPr rtl="0" eaLnBrk="1" hangingPunct="1">
              <a:spcBef>
                <a:spcPct val="0"/>
              </a:spcBef>
            </a:pPr>
            <a:r>
              <a:rPr>
                <a:ea typeface="ＭＳ Ｐゴシック" pitchFamily="34" charset="-128"/>
              </a:rPr>
              <a:t>Una gran concentración también en todas partes de Asia.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C643CF5-FB0F-4790-9989-B80FA94F8B27}" type="slidenum">
              <a:rPr/>
              <a:pPr rtl="0" eaLnBrk="1" hangingPunct="1"/>
              <a:t>21</a:t>
            </a:fld>
            <a:endParaRPr/>
          </a:p>
        </p:txBody>
      </p:sp>
    </p:spTree>
    <p:extLst>
      <p:ext uri="{BB962C8B-B14F-4D97-AF65-F5344CB8AC3E}">
        <p14:creationId xmlns:p14="http://schemas.microsoft.com/office/powerpoint/2010/main" val="1713485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Información recopilada desde 1990 hasta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Aumento de la cantidad de fuentes de agua mejoradas.</a:t>
            </a:r>
          </a:p>
          <a:p>
            <a:pPr rtl="0" eaLnBrk="1" hangingPunct="1">
              <a:spcBef>
                <a:spcPct val="0"/>
              </a:spcBef>
            </a:pPr>
            <a:r>
              <a:rPr>
                <a:ea typeface="ＭＳ Ｐゴシック" pitchFamily="34" charset="-128"/>
              </a:rPr>
              <a:t>Reducción de la cantidad de fuentes de agua no mejoradas.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 mayor concentración de las fuentes de agua no mejoradas está en el África subsahariana. </a:t>
            </a:r>
          </a:p>
          <a:p>
            <a:pPr rtl="0" eaLnBrk="1" hangingPunct="1">
              <a:spcBef>
                <a:spcPct val="0"/>
              </a:spcBef>
            </a:pPr>
            <a:r>
              <a:rPr>
                <a:ea typeface="ＭＳ Ｐゴシック" pitchFamily="34" charset="-128"/>
              </a:rPr>
              <a:t>Una gran concentración también en todas partes de Asia.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E2CDF6-99B1-4675-ACBC-083E204CE1BD}" type="slidenum">
              <a:rPr/>
              <a:pPr rtl="0" eaLnBrk="1" hangingPunct="1"/>
              <a:t>22</a:t>
            </a:fld>
            <a:endParaRPr/>
          </a:p>
        </p:txBody>
      </p:sp>
    </p:spTree>
    <p:extLst>
      <p:ext uri="{BB962C8B-B14F-4D97-AF65-F5344CB8AC3E}">
        <p14:creationId xmlns:p14="http://schemas.microsoft.com/office/powerpoint/2010/main" val="39271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4F6A53-320D-407C-88A1-ACF92204B4E7}" type="slidenum">
              <a:rPr/>
              <a:pPr rtl="0" eaLnBrk="1" hangingPunct="1"/>
              <a:t>23</a:t>
            </a:fld>
            <a:endParaRPr/>
          </a:p>
        </p:txBody>
      </p:sp>
    </p:spTree>
    <p:extLst>
      <p:ext uri="{BB962C8B-B14F-4D97-AF65-F5344CB8AC3E}">
        <p14:creationId xmlns:p14="http://schemas.microsoft.com/office/powerpoint/2010/main" val="287280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802E3CF-27DF-4180-8236-5720615274E6}" type="slidenum">
              <a:rPr/>
              <a:pPr rtl="0" eaLnBrk="1" hangingPunct="1"/>
              <a:t>24</a:t>
            </a:fld>
            <a:endParaRPr/>
          </a:p>
        </p:txBody>
      </p:sp>
    </p:spTree>
    <p:extLst>
      <p:ext uri="{BB962C8B-B14F-4D97-AF65-F5344CB8AC3E}">
        <p14:creationId xmlns:p14="http://schemas.microsoft.com/office/powerpoint/2010/main" val="416404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08F4C43-3BA9-4227-BB0A-1F37ED3289F3}" type="slidenum">
              <a:rPr/>
              <a:pPr rtl="0" eaLnBrk="1" hangingPunct="1"/>
              <a:t>4</a:t>
            </a:fld>
            <a:endParaRPr/>
          </a:p>
        </p:txBody>
      </p:sp>
    </p:spTree>
    <p:extLst>
      <p:ext uri="{BB962C8B-B14F-4D97-AF65-F5344CB8AC3E}">
        <p14:creationId xmlns:p14="http://schemas.microsoft.com/office/powerpoint/2010/main" val="183399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88EB2CB-6B09-4E40-8C91-AC560AE09233}" type="slidenum">
              <a:rPr/>
              <a:pPr rtl="0" eaLnBrk="1" hangingPunct="1"/>
              <a:t>25</a:t>
            </a:fld>
            <a:endParaRPr/>
          </a:p>
        </p:txBody>
      </p:sp>
    </p:spTree>
    <p:extLst>
      <p:ext uri="{BB962C8B-B14F-4D97-AF65-F5344CB8AC3E}">
        <p14:creationId xmlns:p14="http://schemas.microsoft.com/office/powerpoint/2010/main" val="116461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26</a:t>
            </a:fld>
            <a:endParaRPr/>
          </a:p>
        </p:txBody>
      </p:sp>
    </p:spTree>
    <p:extLst>
      <p:ext uri="{BB962C8B-B14F-4D97-AF65-F5344CB8AC3E}">
        <p14:creationId xmlns:p14="http://schemas.microsoft.com/office/powerpoint/2010/main" val="127690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Nota: El hecho de que alguien tenga acceso a una letrina segura NO significa que la usará. </a:t>
            </a:r>
          </a:p>
          <a:p>
            <a:pPr rtl="0" eaLnBrk="1" hangingPunct="1"/>
            <a:r>
              <a:rPr>
                <a:ea typeface="ＭＳ Ｐゴシック" pitchFamily="34" charset="-128"/>
              </a:rPr>
              <a:t>El monitoreo de los ODM NO controla cuántas personas realmente utilizan las instalaciones. </a:t>
            </a:r>
          </a:p>
          <a:p>
            <a:pPr rtl="0" eaLnBrk="1" hangingPunct="1"/>
            <a:r>
              <a:rPr>
                <a:ea typeface="ＭＳ Ｐゴシック" pitchFamily="34" charset="-128"/>
              </a:rPr>
              <a:t>Existe una escala de instalaciones sanitarias seguras y atractivas.  Cavar un hoyo y cubrir las heces no se considera como saneamiento mejorado, pero es mejor que la defecación al aire libre.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27</a:t>
            </a:fld>
            <a:endParaRPr/>
          </a:p>
        </p:txBody>
      </p:sp>
    </p:spTree>
    <p:extLst>
      <p:ext uri="{BB962C8B-B14F-4D97-AF65-F5344CB8AC3E}">
        <p14:creationId xmlns:p14="http://schemas.microsoft.com/office/powerpoint/2010/main" val="3882553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Las instalaciones de saneamiento no mejoradas no aseguran la separación higiénica de los excrementos humanos del contacto humano. Se incluyen:</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Letrinas de pozo sin losas o plataformas o pozos abiertos;</a:t>
            </a:r>
          </a:p>
          <a:p>
            <a:pPr rtl="0" eaLnBrk="1" hangingPunct="1">
              <a:spcBef>
                <a:spcPct val="0"/>
              </a:spcBef>
            </a:pPr>
            <a:r>
              <a:rPr>
                <a:ea typeface="ＭＳ Ｐゴシック" pitchFamily="34" charset="-128"/>
              </a:rPr>
              <a:t>Letrina colgante (cae al agua)</a:t>
            </a:r>
          </a:p>
          <a:p>
            <a:pPr rtl="0" eaLnBrk="1" hangingPunct="1">
              <a:spcBef>
                <a:spcPct val="0"/>
              </a:spcBef>
            </a:pPr>
            <a:r>
              <a:rPr>
                <a:ea typeface="ＭＳ Ｐゴシック" pitchFamily="34" charset="-128"/>
              </a:rPr>
              <a:t>Letrinas de balde</a:t>
            </a:r>
          </a:p>
          <a:p>
            <a:pPr rtl="0" eaLnBrk="1" hangingPunct="1">
              <a:spcBef>
                <a:spcPct val="0"/>
              </a:spcBef>
            </a:pPr>
            <a:r>
              <a:rPr>
                <a:ea typeface="ＭＳ Ｐゴシック" pitchFamily="34" charset="-128"/>
              </a:rPr>
              <a:t>Defecación al aire libre en campos, bosques, matorrales, masa de agua u otros espacios abiertos, o la eliminación de heces humanas junto con otros tipos de desechos sólidos.</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Existe un debate sobre si las letrinas compartidas o públicas son “no mejoradas”.</a:t>
            </a:r>
            <a:r>
              <a:rPr baseline="0">
                <a:ea typeface="ＭＳ Ｐゴシック" pitchFamily="34" charset="-128"/>
              </a:rPr>
              <a:t> Si estas instalaciones no son mantenidas adecuadamente (mantenidas limpias), no serán higiénicas y por lo tanto no serán seguras. Si las letrinas son compartidas entre algunas familias que se conocen entre sí, es más probable que las mantengan limpias.</a:t>
            </a:r>
          </a:p>
          <a:p>
            <a:pPr eaLnBrk="1" hangingPunct="1">
              <a:spcBef>
                <a:spcPct val="0"/>
              </a:spcBef>
            </a:pPr>
            <a:endParaRPr lang="en-US" dirty="0"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4402CDF-EB49-4F26-94CC-41D268E291BA}" type="slidenum">
              <a:rPr/>
              <a:pPr rtl="0" eaLnBrk="1" hangingPunct="1"/>
              <a:t>28</a:t>
            </a:fld>
            <a:endParaRPr/>
          </a:p>
        </p:txBody>
      </p:sp>
    </p:spTree>
    <p:extLst>
      <p:ext uri="{BB962C8B-B14F-4D97-AF65-F5344CB8AC3E}">
        <p14:creationId xmlns:p14="http://schemas.microsoft.com/office/powerpoint/2010/main" val="38475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El saneamiento mejorado incluye las instalaciones de saneamiento que separan higiénicamente los excrementos humanos del contacto humano.</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El acceso al saneamiento básico se mide en función del indicador indirecto: </a:t>
            </a:r>
          </a:p>
          <a:p>
            <a:pPr rtl="0" eaLnBrk="1" hangingPunct="1">
              <a:spcBef>
                <a:spcPct val="0"/>
              </a:spcBef>
            </a:pPr>
            <a:r>
              <a:rPr>
                <a:ea typeface="ＭＳ Ｐゴシック" pitchFamily="34" charset="-128"/>
              </a:rPr>
              <a:t>porcentaje de personas que usan instalaciones mejoradas de saneamiento (como aquellas que tienen conexiones cloacales, fosas sépticas, letrinas de sifón, letrinas de pozo mejoradas y ventiladas y letrinas con losa o pozos cubiertos)</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Las instalaciones de saneamiento compartidas son otro tipo aceptable de instalaciones mejoradas de saneamiento que comparten dos domicilios o más. Las instalaciones compartidas incluyen baños públicos y no se consideran mejoradas.</a:t>
            </a:r>
          </a:p>
          <a:p>
            <a:pPr eaLnBrk="1" hangingPunct="1">
              <a:spcBef>
                <a:spcPct val="0"/>
              </a:spcBef>
            </a:pP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B6AFDF-9311-4E40-8982-B301CDFC3825}" type="slidenum">
              <a:rPr/>
              <a:pPr rtl="0" eaLnBrk="1" hangingPunct="1"/>
              <a:t>31</a:t>
            </a:fld>
            <a:endParaRPr/>
          </a:p>
        </p:txBody>
      </p:sp>
    </p:spTree>
    <p:extLst>
      <p:ext uri="{BB962C8B-B14F-4D97-AF65-F5344CB8AC3E}">
        <p14:creationId xmlns:p14="http://schemas.microsoft.com/office/powerpoint/2010/main" val="355990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Basado en la proporción de la población mundial que aún usa fuentes no mejoradas de agua, el estimular la inclusión del aumento al acceso a fuentes de agua mejoradas es parte de los Objetivos de Desarrollo del Milenio (ODM) del Programa de las Naciones Unidas para el Desarrollo (PNUD).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Los ODM han fomentado el enfoque a nivel mundial en aumentar el acceso al agua segura y otras cuestiones de importancia.</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Todas estas cuestiones son las que hacen que el ciclo de la pobreza se perpetúe, lo que afecta a mil millones de personas en todo el mundo. </a:t>
            </a:r>
          </a:p>
          <a:p>
            <a:pPr eaLnBrk="1" hangingPunct="1">
              <a:spcBef>
                <a:spcPct val="0"/>
              </a:spcBef>
            </a:pPr>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97574EC-4310-45B6-A025-0F2933559D4F}" type="slidenum">
              <a:rPr/>
              <a:pPr rtl="0" eaLnBrk="1" hangingPunct="1"/>
              <a:t>33</a:t>
            </a:fld>
            <a:endParaRPr/>
          </a:p>
        </p:txBody>
      </p:sp>
    </p:spTree>
    <p:extLst>
      <p:ext uri="{BB962C8B-B14F-4D97-AF65-F5344CB8AC3E}">
        <p14:creationId xmlns:p14="http://schemas.microsoft.com/office/powerpoint/2010/main" val="263905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Señale las áreas del mundo que no están encaminadas para alcanzar los objetivos de saneamiento: Asia y África. También partes de Europa y América del Sur.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Hay muchos más países que no están encaminados hacia las instalaciones de saneamiento mejoradas que los que no cuentan con fuentes mejoradas de agua.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Pregunte: H</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1926534-42FE-4AAA-98D2-A23BFBD98A2C}" type="slidenum">
              <a:rPr/>
              <a:pPr rtl="0" eaLnBrk="1" hangingPunct="1"/>
              <a:t>34</a:t>
            </a:fld>
            <a:endParaRPr/>
          </a:p>
        </p:txBody>
      </p:sp>
    </p:spTree>
    <p:extLst>
      <p:ext uri="{BB962C8B-B14F-4D97-AF65-F5344CB8AC3E}">
        <p14:creationId xmlns:p14="http://schemas.microsoft.com/office/powerpoint/2010/main" val="1316354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Basado en la proporción de la población mundial que aún usa fuentes no mejoradas de agua, el estimular la inclusión del aumento al acceso a fuentes de agua mejoradas es parte de los Objetivos de Desarrollo del Milenio (ODM) del Programa de las Naciones Unidas para el Desarrollo (PNUD).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Los ODM han fomentado el enfoque a nivel mundial en aumentar el acceso al agua segura y otras cuestiones de importancia.</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Todas estas cuestiones son las que hacen que el ciclo de la pobreza se perpetúe, lo que afecta a mil millones de personas en todo el mundo. </a:t>
            </a:r>
          </a:p>
          <a:p>
            <a:pPr eaLnBrk="1" hangingPunct="1">
              <a:spcBef>
                <a:spcPct val="0"/>
              </a:spcBef>
            </a:pP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327E5BD-2D93-4221-A0D1-EA0AC585106D}" type="slidenum">
              <a:rPr/>
              <a:pPr rtl="0" eaLnBrk="1" hangingPunct="1"/>
              <a:t>35</a:t>
            </a:fld>
            <a:endParaRPr/>
          </a:p>
        </p:txBody>
      </p:sp>
    </p:spTree>
    <p:extLst>
      <p:ext uri="{BB962C8B-B14F-4D97-AF65-F5344CB8AC3E}">
        <p14:creationId xmlns:p14="http://schemas.microsoft.com/office/powerpoint/2010/main" val="892409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Señale las áreas del mundo que no están encaminadas para alcanzar los objetivos de saneamiento: Asia y África. También partes de Europa y América del Sur.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Hay muchos más países que no están encaminados hacia las instalaciones de saneamiento mejoradas que los que no cuentan con fuentes mejoradas de agua.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Pregunte: H</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0AF105D-00A7-4D9E-BFBA-57CB7A997F32}" type="slidenum">
              <a:rPr/>
              <a:pPr rtl="0" eaLnBrk="1" hangingPunct="1"/>
              <a:t>36</a:t>
            </a:fld>
            <a:endParaRPr/>
          </a:p>
        </p:txBody>
      </p:sp>
    </p:spTree>
    <p:extLst>
      <p:ext uri="{BB962C8B-B14F-4D97-AF65-F5344CB8AC3E}">
        <p14:creationId xmlns:p14="http://schemas.microsoft.com/office/powerpoint/2010/main" val="3572535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133BC4-20B9-400D-A0EA-57B2901DCB89}" type="slidenum">
              <a:rPr/>
              <a:pPr rtl="0" eaLnBrk="1" hangingPunct="1"/>
              <a:t>37</a:t>
            </a:fld>
            <a:endParaRPr/>
          </a:p>
        </p:txBody>
      </p:sp>
    </p:spTree>
    <p:extLst>
      <p:ext uri="{BB962C8B-B14F-4D97-AF65-F5344CB8AC3E}">
        <p14:creationId xmlns:p14="http://schemas.microsoft.com/office/powerpoint/2010/main" val="15092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154E3B-58E3-4F86-A967-3DF92046567D}" type="slidenum">
              <a:rPr/>
              <a:pPr rtl="0" eaLnBrk="1" hangingPunct="1"/>
              <a:t>5</a:t>
            </a:fld>
            <a:endParaRPr/>
          </a:p>
        </p:txBody>
      </p:sp>
    </p:spTree>
    <p:extLst>
      <p:ext uri="{BB962C8B-B14F-4D97-AF65-F5344CB8AC3E}">
        <p14:creationId xmlns:p14="http://schemas.microsoft.com/office/powerpoint/2010/main" val="366407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Señale las áreas del mundo que no están encaminadas para alcanzar los objetivos de saneamiento: Asia y África. También partes de Europa y América del Sur.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Hay muchos más países que no están encaminados hacia las instalaciones de saneamiento mejoradas que los que no cuentan con fuentes mejoradas de agua.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Pregunte: H</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127387C-8A36-41D0-BE51-0BEF4EFF58C6}" type="slidenum">
              <a:rPr/>
              <a:pPr rtl="0" eaLnBrk="1" hangingPunct="1"/>
              <a:t>38</a:t>
            </a:fld>
            <a:endParaRPr/>
          </a:p>
        </p:txBody>
      </p:sp>
    </p:spTree>
    <p:extLst>
      <p:ext uri="{BB962C8B-B14F-4D97-AF65-F5344CB8AC3E}">
        <p14:creationId xmlns:p14="http://schemas.microsoft.com/office/powerpoint/2010/main" val="3070893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Africa y Asia</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E51D74-C87E-4FA5-8228-9F0F23FE4D5E}" type="slidenum">
              <a:rPr/>
              <a:pPr rtl="0" eaLnBrk="1" hangingPunct="1"/>
              <a:t>39</a:t>
            </a:fld>
            <a:endParaRPr/>
          </a:p>
        </p:txBody>
      </p:sp>
    </p:spTree>
    <p:extLst>
      <p:ext uri="{BB962C8B-B14F-4D97-AF65-F5344CB8AC3E}">
        <p14:creationId xmlns:p14="http://schemas.microsoft.com/office/powerpoint/2010/main" val="2736435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50450A1-A7CC-40F7-B943-B79C5D889CDC}" type="slidenum">
              <a:rPr/>
              <a:pPr rtl="0" eaLnBrk="1" hangingPunct="1"/>
              <a:t>40</a:t>
            </a:fld>
            <a:endParaRPr/>
          </a:p>
        </p:txBody>
      </p:sp>
    </p:spTree>
    <p:extLst>
      <p:ext uri="{BB962C8B-B14F-4D97-AF65-F5344CB8AC3E}">
        <p14:creationId xmlns:p14="http://schemas.microsoft.com/office/powerpoint/2010/main" val="1220746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A16DF3-5BF4-44A8-BC77-2631BABC9865}" type="slidenum">
              <a:rPr/>
              <a:pPr rtl="0" eaLnBrk="1" hangingPunct="1"/>
              <a:t>41</a:t>
            </a:fld>
            <a:endParaRPr/>
          </a:p>
        </p:txBody>
      </p:sp>
    </p:spTree>
    <p:extLst>
      <p:ext uri="{BB962C8B-B14F-4D97-AF65-F5344CB8AC3E}">
        <p14:creationId xmlns:p14="http://schemas.microsoft.com/office/powerpoint/2010/main" val="1309001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Sin tener instalaciones de saneamiento mejoradas la oportunidad de contaminar el agua es todavía alta. </a:t>
            </a:r>
          </a:p>
          <a:p>
            <a:pPr rtl="0" eaLnBrk="1" hangingPunct="1">
              <a:spcBef>
                <a:spcPct val="0"/>
              </a:spcBef>
            </a:pPr>
            <a:r>
              <a:rPr>
                <a:ea typeface="ＭＳ Ｐゴシック" pitchFamily="34" charset="-128"/>
              </a:rPr>
              <a:t>Incluso si se cuenta con una fuente mejorada de agua pero no se acompaña con una mejora en el saneamiento, la salud no mejoraría. </a:t>
            </a:r>
          </a:p>
          <a:p>
            <a:pPr rtl="0" eaLnBrk="1" hangingPunct="1">
              <a:spcBef>
                <a:spcPct val="0"/>
              </a:spcBef>
            </a:pPr>
            <a:r>
              <a:rPr>
                <a:ea typeface="ＭＳ Ｐゴシック" pitchFamily="34" charset="-128"/>
              </a:rPr>
              <a:t>Si se proporciona más agua (cantidad),</a:t>
            </a:r>
            <a:r>
              <a:rPr baseline="0">
                <a:ea typeface="ＭＳ Ｐゴシック" pitchFamily="34" charset="-128"/>
              </a:rPr>
              <a:t> eso podría generar más problemas de saneamiento (drenaje, mosquitos)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42</a:t>
            </a:fld>
            <a:endParaRPr/>
          </a:p>
        </p:txBody>
      </p:sp>
    </p:spTree>
    <p:extLst>
      <p:ext uri="{BB962C8B-B14F-4D97-AF65-F5344CB8AC3E}">
        <p14:creationId xmlns:p14="http://schemas.microsoft.com/office/powerpoint/2010/main" val="1906189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rtl="0" eaLnBrk="1" hangingPunct="1">
              <a:buNone/>
              <a:defRPr/>
            </a:pPr>
            <a:r>
              <a:rPr sz="1200"/>
              <a:t>Puede que usted oiga algo acerca de los ODM (en el</a:t>
            </a:r>
            <a:r>
              <a:rPr sz="1200" baseline="0"/>
              <a:t> contexto de </a:t>
            </a:r>
            <a:r>
              <a:rPr sz="1200"/>
              <a:t>prioridades de financiadores/donantes, o en los discursos de gobiernos internacionales y ONG)</a:t>
            </a:r>
          </a:p>
          <a:p>
            <a:pPr marL="0" indent="0" rtl="0" eaLnBrk="1" hangingPunct="1">
              <a:buNone/>
              <a:defRPr/>
            </a:pPr>
            <a:r>
              <a:rPr sz="1200"/>
              <a:t>No es</a:t>
            </a:r>
            <a:r>
              <a:rPr sz="1200" baseline="0"/>
              <a:t> la responsabilidad de una ONG informar sobre el ogro de los ODM - eso se monitorea por los gobiernos nacionales</a:t>
            </a:r>
          </a:p>
          <a:p>
            <a:pPr marL="0" indent="0" eaLnBrk="1" hangingPunct="1">
              <a:buNone/>
              <a:defRPr/>
            </a:pPr>
            <a:endParaRPr lang="en-US" sz="1200" baseline="0" dirty="0" smtClean="0"/>
          </a:p>
          <a:p>
            <a:pPr marL="0" indent="0" rtl="0" eaLnBrk="1" hangingPunct="1">
              <a:buNone/>
              <a:defRPr/>
            </a:pPr>
            <a:r>
              <a:rPr sz="1200" baseline="0"/>
              <a:t>Las metas para después del 2015 están en proceso de definición (al 2012). </a:t>
            </a:r>
          </a:p>
          <a:p>
            <a:pPr marL="0" indent="0" rtl="0" eaLnBrk="1" hangingPunct="1">
              <a:buNone/>
              <a:defRPr/>
            </a:pPr>
            <a:r>
              <a:rPr sz="1200" baseline="0"/>
              <a:t>-Agua de consumo: En este momento, parece que todavía tendremos las definiciones de fuentes de agua "mejoradas" y "no mejoradas", pero también se contemplarán temas de acceso, asequibilidad y equidad - so los más pobres y las poblaciones rurales están obteniendo acceso al mismo ritmo que los ricos y las poblaciones urbanas. Puede que se use un enfoque de "escala" - reconociendo un nivel básico de servicio/acceso, y un nivel más alto, más conveniente, de servicio/acceso.</a:t>
            </a:r>
          </a:p>
          <a:p>
            <a:pPr marL="0" indent="0" eaLnBrk="1" hangingPunct="1">
              <a:buNone/>
              <a:defRPr/>
            </a:pPr>
            <a:endParaRPr lang="en-US" sz="1200" baseline="0" dirty="0" smtClean="0"/>
          </a:p>
          <a:p>
            <a:pPr marL="0" indent="0" rtl="0" eaLnBrk="1" hangingPunct="1">
              <a:buNone/>
              <a:defRPr/>
            </a:pPr>
            <a:r>
              <a:rPr sz="1200" baseline="0"/>
              <a:t>-Saneamiento: habrá más énfasis en poner fin a la defecación al aire libre, la cobertura y uso de letrinas (si la comunidad entera tiene acceso o no, si los más pobres tienen acceso o no, y si todo el mundo usa las letrinas), la cadena del saneamiento (si las letrinas se vacían y si los residuos son eliminados de forma segura o reutlizados), y que haya letrinas en todos los colegios y unidades sanitarias.</a:t>
            </a:r>
          </a:p>
          <a:p>
            <a:pPr marL="0" indent="0" eaLnBrk="1" hangingPunct="1">
              <a:buNone/>
              <a:defRPr/>
            </a:pPr>
            <a:endParaRPr lang="en-US" sz="1200" baseline="0" dirty="0" smtClean="0"/>
          </a:p>
          <a:p>
            <a:pPr marL="0" indent="0" rtl="0" eaLnBrk="1" hangingPunct="1">
              <a:buNone/>
              <a:defRPr/>
            </a:pPr>
            <a:r>
              <a:rPr sz="1200" baseline="0"/>
              <a:t>-También puede que se incluyan metas para la higiene y equidad.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43</a:t>
            </a:fld>
            <a:endParaRPr/>
          </a:p>
        </p:txBody>
      </p:sp>
    </p:spTree>
    <p:extLst>
      <p:ext uri="{BB962C8B-B14F-4D97-AF65-F5344CB8AC3E}">
        <p14:creationId xmlns:p14="http://schemas.microsoft.com/office/powerpoint/2010/main" val="1192025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Propagación de la enfermedad = problemas de salud = incapaz de ir a la escuela = incapaz de trabajar = falta de productividad = falta de crecimiento económico = pobreza.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4F7571F-D825-404E-AB3D-09FFF803197A}" type="slidenum">
              <a:rPr/>
              <a:pPr rtl="0" eaLnBrk="1" hangingPunct="1"/>
              <a:t>44</a:t>
            </a:fld>
            <a:endParaRPr/>
          </a:p>
        </p:txBody>
      </p:sp>
    </p:spTree>
    <p:extLst>
      <p:ext uri="{BB962C8B-B14F-4D97-AF65-F5344CB8AC3E}">
        <p14:creationId xmlns:p14="http://schemas.microsoft.com/office/powerpoint/2010/main" val="3072555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rtl="0" eaLnBrk="1" fontAlgn="auto" hangingPunct="1">
              <a:spcBef>
                <a:spcPts val="0"/>
              </a:spcBef>
              <a:spcAft>
                <a:spcPts val="0"/>
              </a:spcAft>
              <a:defRPr/>
            </a:pPr>
            <a:r>
              <a:rPr>
                <a:ea typeface="+mn-ea"/>
              </a:rPr>
              <a:t>Guíe el debate dentro del marco del taller: </a:t>
            </a:r>
          </a:p>
          <a:p>
            <a:pPr eaLnBrk="1" fontAlgn="auto" hangingPunct="1">
              <a:spcBef>
                <a:spcPts val="0"/>
              </a:spcBef>
              <a:spcAft>
                <a:spcPts val="0"/>
              </a:spcAft>
              <a:defRPr/>
            </a:pPr>
            <a:endParaRPr lang="en-US" dirty="0" smtClean="0">
              <a:ea typeface="+mn-ea"/>
            </a:endParaRPr>
          </a:p>
          <a:p>
            <a:pPr marL="228600" indent="-228600" rtl="0" eaLnBrk="1" fontAlgn="auto" hangingPunct="1">
              <a:spcBef>
                <a:spcPts val="0"/>
              </a:spcBef>
              <a:spcAft>
                <a:spcPts val="0"/>
              </a:spcAft>
              <a:buFontTx/>
              <a:buAutoNum type="arabicPeriod"/>
              <a:defRPr/>
            </a:pPr>
            <a:r>
              <a:rPr>
                <a:ea typeface="+mn-ea"/>
              </a:rPr>
              <a:t>Mejorar el acceso al agua segura.</a:t>
            </a:r>
          </a:p>
          <a:p>
            <a:pPr marL="228600" indent="-228600" rtl="0" eaLnBrk="1" fontAlgn="auto" hangingPunct="1">
              <a:spcBef>
                <a:spcPts val="0"/>
              </a:spcBef>
              <a:spcAft>
                <a:spcPts val="0"/>
              </a:spcAft>
              <a:buFontTx/>
              <a:buAutoNum type="arabicPeriod"/>
              <a:defRPr/>
            </a:pPr>
            <a:r>
              <a:rPr>
                <a:ea typeface="+mn-ea"/>
              </a:rPr>
              <a:t>Instalaciones de saneamiento básicas</a:t>
            </a:r>
          </a:p>
          <a:p>
            <a:pPr marL="228600" indent="-228600" rtl="0" eaLnBrk="1" fontAlgn="auto" hangingPunct="1">
              <a:spcBef>
                <a:spcPts val="0"/>
              </a:spcBef>
              <a:spcAft>
                <a:spcPts val="0"/>
              </a:spcAft>
              <a:buFontTx/>
              <a:buAutoNum type="arabicPeriod"/>
              <a:defRPr/>
            </a:pPr>
            <a:r>
              <a:rPr>
                <a:ea typeface="+mn-ea"/>
              </a:rPr>
              <a:t>Educación para la higiene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738E4A9-4A86-466D-98F8-A56A58F6265A}" type="slidenum">
              <a:rPr/>
              <a:pPr rtl="0" eaLnBrk="1" hangingPunct="1"/>
              <a:t>46</a:t>
            </a:fld>
            <a:endParaRPr/>
          </a:p>
        </p:txBody>
      </p:sp>
    </p:spTree>
    <p:extLst>
      <p:ext uri="{BB962C8B-B14F-4D97-AF65-F5344CB8AC3E}">
        <p14:creationId xmlns:p14="http://schemas.microsoft.com/office/powerpoint/2010/main" val="1045716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eaLnBrk="1" hangingPunct="1">
              <a:lnSpc>
                <a:spcPct val="90000"/>
              </a:lnSpc>
              <a:spcBef>
                <a:spcPct val="0"/>
              </a:spcBef>
            </a:pPr>
            <a:r>
              <a:rPr>
                <a:ea typeface="ＭＳ Ｐゴシック" pitchFamily="34" charset="-128"/>
              </a:rPr>
              <a:t>Podría orientar el debate hacia:</a:t>
            </a:r>
          </a:p>
          <a:p>
            <a:pPr eaLnBrk="1" hangingPunct="1">
              <a:lnSpc>
                <a:spcPct val="90000"/>
              </a:lnSpc>
              <a:spcBef>
                <a:spcPct val="0"/>
              </a:spcBef>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Tratamiento de agua a nivel domiciliar como opuesto al tratamiento comunitario del agua – como si hay falta de saneamiento, si el tratamiento del agua se hace en el punto de uso, hay menos oportunidad de expandir la enfermedad.</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Implementación y prácticas de saneamiento mejorado combinadas con la implementación del TANDAS. </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Administración mejorada de sistemas:</a:t>
            </a:r>
          </a:p>
          <a:p>
            <a:pPr marL="990600" lvl="1" indent="-533400" rtl="0" eaLnBrk="1" hangingPunct="1">
              <a:lnSpc>
                <a:spcPct val="80000"/>
              </a:lnSpc>
              <a:spcBef>
                <a:spcPct val="0"/>
              </a:spcBef>
              <a:buFontTx/>
              <a:buChar char="•"/>
            </a:pPr>
            <a:r>
              <a:rPr sz="2400">
                <a:ea typeface="ＭＳ Ｐゴシック" pitchFamily="34" charset="-128"/>
              </a:rPr>
              <a:t>Descentralización de la responsabilidad y propiedad</a:t>
            </a:r>
          </a:p>
          <a:p>
            <a:pPr marL="990600" lvl="1" indent="-533400" rtl="0" eaLnBrk="1" hangingPunct="1">
              <a:lnSpc>
                <a:spcPct val="80000"/>
              </a:lnSpc>
              <a:spcBef>
                <a:spcPct val="0"/>
              </a:spcBef>
              <a:buFontTx/>
              <a:buChar char="•"/>
            </a:pPr>
            <a:r>
              <a:rPr sz="2400">
                <a:ea typeface="ＭＳ Ｐゴシック" pitchFamily="34" charset="-128"/>
              </a:rPr>
              <a:t>Desarrollo de capacidad comunitaria</a:t>
            </a:r>
          </a:p>
          <a:p>
            <a:pPr marL="990600" lvl="1" indent="-533400" rtl="0" eaLnBrk="1" hangingPunct="1">
              <a:lnSpc>
                <a:spcPct val="80000"/>
              </a:lnSpc>
              <a:spcBef>
                <a:spcPct val="0"/>
              </a:spcBef>
              <a:buFontTx/>
              <a:buChar char="•"/>
            </a:pPr>
            <a:r>
              <a:rPr sz="2400">
                <a:ea typeface="ＭＳ Ｐゴシック" pitchFamily="34" charset="-128"/>
              </a:rPr>
              <a:t>Redes de abastecimiento eficiente de piezas de reemplazo</a:t>
            </a:r>
          </a:p>
          <a:p>
            <a:pPr marL="990600" lvl="1" indent="-533400" rtl="0" eaLnBrk="1" hangingPunct="1">
              <a:lnSpc>
                <a:spcPct val="80000"/>
              </a:lnSpc>
              <a:spcBef>
                <a:spcPct val="0"/>
              </a:spcBef>
              <a:buFontTx/>
              <a:buChar char="•"/>
            </a:pPr>
            <a:r>
              <a:rPr sz="2400">
                <a:ea typeface="ＭＳ Ｐゴシック" pitchFamily="34" charset="-128"/>
              </a:rPr>
              <a:t>Proporcionar elección de servicio nivela las comunidades (“escaleras de tecnología”)</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4. Recolecte otras ideas de los participantes. </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Revisar las expectativas de aprendizaje junto al grupo entero. Pregúnteles a los participantes si se han cumplido o no las expectativas. De no ser así, ofrecerles alternativas para que puedan encontrar el tipo de información que buscaban o identificar los pasos a seguir para continuar informándose sobre el tema.</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88B3AAD-4AAC-47C8-BF51-285BB1128F37}" type="slidenum">
              <a:rPr/>
              <a:pPr rtl="0" eaLnBrk="1" hangingPunct="1"/>
              <a:t>47</a:t>
            </a:fld>
            <a:endParaRPr/>
          </a:p>
        </p:txBody>
      </p:sp>
    </p:spTree>
    <p:extLst>
      <p:ext uri="{BB962C8B-B14F-4D97-AF65-F5344CB8AC3E}">
        <p14:creationId xmlns:p14="http://schemas.microsoft.com/office/powerpoint/2010/main" val="96981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0CAE78F-5B66-41E3-B7BD-BCCCFDE9B5BD}" type="slidenum">
              <a:rPr/>
              <a:pPr rtl="0" eaLnBrk="1" hangingPunct="1"/>
              <a:t>6</a:t>
            </a:fld>
            <a:endParaRPr/>
          </a:p>
        </p:txBody>
      </p:sp>
    </p:spTree>
    <p:extLst>
      <p:ext uri="{BB962C8B-B14F-4D97-AF65-F5344CB8AC3E}">
        <p14:creationId xmlns:p14="http://schemas.microsoft.com/office/powerpoint/2010/main" val="29875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819961-311F-4B0F-A1FE-44F5CEAE3B46}" type="slidenum">
              <a:rPr/>
              <a:pPr rtl="0" eaLnBrk="1" hangingPunct="1"/>
              <a:t>7</a:t>
            </a:fld>
            <a:endParaRPr/>
          </a:p>
        </p:txBody>
      </p:sp>
    </p:spTree>
    <p:extLst>
      <p:ext uri="{BB962C8B-B14F-4D97-AF65-F5344CB8AC3E}">
        <p14:creationId xmlns:p14="http://schemas.microsoft.com/office/powerpoint/2010/main" val="95930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eaLnBrk="1" hangingPunct="1">
              <a:spcBef>
                <a:spcPct val="0"/>
              </a:spcBef>
            </a:pPr>
            <a:r>
              <a:rPr b="1">
                <a:ea typeface="ＭＳ Ｐゴシック" pitchFamily="34" charset="-128"/>
              </a:rPr>
              <a:t>Es bueno saber sobre los ODM. Han servido de inspiración para que la comunidad internacional corra atrás de los problemas más urgentes de desarrollo.  Es posible que usted oiga algo sobre ellos durante su trabajo en desarrollo. Pero no tienen mucho impacto en su trabajo en el terreno.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Sobre los ODM:</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En septiembre de 2000, 189 jefes de estado firmaron la Declaración del Milenio de las Naciones Unidas y aprobaron un marco para el desarrollo.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El plan era para países y colaboradores para el desarrollo para trabajar juntos para aumentar el acceso a los recursos necesarios para reducir la pobreza y el hambre, las enfermedades, la desigualdad de género, la falta de educación y la falta de acceso a agua limpia y la degradación ambiental.</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Ellos establecieron 8 objetivos de desarrollo del Milenio (ODM), fijados como objetivos para 2015 e identificaron un número de indicadores para monitorear el progreso, varios de los cuales están relacionados directamente con la salud.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Todos los objetivos y sus metas se pueden medir en términos de progreso desde 1990. Los informes sobre el progreso hacia los ODM han subrayado la importancia de trabajar con los países para generar datos más confiables y oportunos. Los datos disponibles en la actualidad muestran que mientras algunos países han obtenido impresionantes ganancias en alcanzar las metas relacionadas con la salud, otros se están quedando atrás. A menudo los países que tienen el menor progreso son los afectados por altos niveles de VIH/SIDA, dificultades económicas o conflictos.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BFBB26F-86A9-4561-96CD-8D67455F50B9}" type="slidenum">
              <a:rPr/>
              <a:pPr rtl="0" eaLnBrk="1" hangingPunct="1"/>
              <a:t>8</a:t>
            </a:fld>
            <a:endParaRPr/>
          </a:p>
        </p:txBody>
      </p:sp>
    </p:spTree>
    <p:extLst>
      <p:ext uri="{BB962C8B-B14F-4D97-AF65-F5344CB8AC3E}">
        <p14:creationId xmlns:p14="http://schemas.microsoft.com/office/powerpoint/2010/main" val="399949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Irónicamente, el agua potable y el saneamiento son necesarios</a:t>
            </a:r>
            <a:r>
              <a:rPr baseline="0">
                <a:ea typeface="ＭＳ Ｐゴシック" pitchFamily="34" charset="-128"/>
              </a:rPr>
              <a:t> para alcanzar todos los otros objetivos, sin embargo ¡solo se menciona como una meta escondida dentro del objetivo nº 7 sobre el medio ambiente!</a:t>
            </a:r>
          </a:p>
          <a:p>
            <a:pPr eaLnBrk="1" hangingPunct="1"/>
            <a:endParaRPr lang="en-US" baseline="0" dirty="0" smtClean="0">
              <a:ea typeface="ＭＳ Ｐゴシック" pitchFamily="34" charset="-128"/>
            </a:endParaRPr>
          </a:p>
          <a:p>
            <a:pPr rtl="0" eaLnBrk="1" hangingPunct="1"/>
            <a:r>
              <a:rPr baseline="0">
                <a:ea typeface="ＭＳ Ｐゴシック" pitchFamily="34" charset="-128"/>
              </a:rPr>
              <a:t>En 2012, se anunció que la meta para el agua potable se había alcanzado. No se espera que se cumpla la meta de saneamiento antes del 2015. </a:t>
            </a:r>
          </a:p>
          <a:p>
            <a:pPr eaLnBrk="1" hangingPunct="1"/>
            <a:endParaRPr lang="en-US" baseline="0" dirty="0" smtClean="0">
              <a:ea typeface="ＭＳ Ｐゴシック" pitchFamily="34" charset="-128"/>
            </a:endParaRPr>
          </a:p>
          <a:p>
            <a:pPr rtl="0" eaLnBrk="1" hangingPunct="1"/>
            <a:r>
              <a:rPr baseline="0">
                <a:ea typeface="ＭＳ Ｐゴシック" pitchFamily="34" charset="-128"/>
              </a:rPr>
              <a:t>¿Qué significa "acceso"? ¿Cómo se mide? ¿Quién mide?</a:t>
            </a: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CA" dirty="0"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776738D-A0F7-4847-A7F5-006CA5EAB271}" type="slidenum">
              <a:rPr/>
              <a:pPr rtl="0" eaLnBrk="1" hangingPunct="1"/>
              <a:t>9</a:t>
            </a:fld>
            <a:endParaRPr/>
          </a:p>
        </p:txBody>
      </p:sp>
    </p:spTree>
    <p:extLst>
      <p:ext uri="{BB962C8B-B14F-4D97-AF65-F5344CB8AC3E}">
        <p14:creationId xmlns:p14="http://schemas.microsoft.com/office/powerpoint/2010/main" val="120483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10</a:t>
            </a:fld>
            <a:endParaRPr/>
          </a:p>
        </p:txBody>
      </p:sp>
    </p:spTree>
    <p:extLst>
      <p:ext uri="{BB962C8B-B14F-4D97-AF65-F5344CB8AC3E}">
        <p14:creationId xmlns:p14="http://schemas.microsoft.com/office/powerpoint/2010/main" val="67020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Nota: el simple hecho de tener acceso a una fuente de agua mejorada NO significa que el agua esté segura para beber. Puede que esté contaminada.</a:t>
            </a:r>
          </a:p>
          <a:p>
            <a:pPr rtl="0" eaLnBrk="1" hangingPunct="1"/>
            <a:r>
              <a:rPr>
                <a:ea typeface="ＭＳ Ｐゴシック" pitchFamily="34" charset="-128"/>
              </a:rPr>
              <a:t>El monitoreo de los ODM NO controla la calidad del agua de las fuentes mejoradas. TAMPOCO controla si la gente utiliza esas fuentes siempre.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FB75549-12FC-4874-BA5E-380B419C7CAA}" type="slidenum">
              <a:rPr/>
              <a:pPr rtl="0" eaLnBrk="1" hangingPunct="1"/>
              <a:t>11</a:t>
            </a:fld>
            <a:endParaRPr/>
          </a:p>
        </p:txBody>
      </p:sp>
    </p:spTree>
    <p:extLst>
      <p:ext uri="{BB962C8B-B14F-4D97-AF65-F5344CB8AC3E}">
        <p14:creationId xmlns:p14="http://schemas.microsoft.com/office/powerpoint/2010/main" val="282901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pPr>
              <a:defRPr/>
            </a:pPr>
            <a:fld id="{EC978F00-C28C-4544-B82B-3E6DB96E6AB0}" type="slidenum">
              <a:rPr lang="en-US"/>
              <a:pPr>
                <a:defRPr/>
              </a:pPr>
              <a:t>‹#›</a:t>
            </a:fld>
            <a:endParaRPr lang="en-US"/>
          </a:p>
        </p:txBody>
      </p:sp>
    </p:spTree>
    <p:extLst>
      <p:ext uri="{BB962C8B-B14F-4D97-AF65-F5344CB8AC3E}">
        <p14:creationId xmlns:p14="http://schemas.microsoft.com/office/powerpoint/2010/main" val="19715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F954-5646-42FF-AF4A-17DE3FB5D627}" type="slidenum">
              <a:rPr lang="en-US"/>
              <a:pPr>
                <a:defRPr/>
              </a:pPr>
              <a:t>‹#›</a:t>
            </a:fld>
            <a:endParaRPr lang="en-US"/>
          </a:p>
        </p:txBody>
      </p:sp>
    </p:spTree>
    <p:extLst>
      <p:ext uri="{BB962C8B-B14F-4D97-AF65-F5344CB8AC3E}">
        <p14:creationId xmlns:p14="http://schemas.microsoft.com/office/powerpoint/2010/main" val="27764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A1B45-C457-4894-B753-476D61C07AA5}" type="slidenum">
              <a:rPr lang="en-US"/>
              <a:pPr>
                <a:defRPr/>
              </a:pPr>
              <a:t>‹#›</a:t>
            </a:fld>
            <a:endParaRPr lang="en-US"/>
          </a:p>
        </p:txBody>
      </p:sp>
    </p:spTree>
    <p:extLst>
      <p:ext uri="{BB962C8B-B14F-4D97-AF65-F5344CB8AC3E}">
        <p14:creationId xmlns:p14="http://schemas.microsoft.com/office/powerpoint/2010/main" val="176340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C6A6E0B-8A9D-4387-9271-4ED03BF45EAC}" type="slidenum">
              <a:rPr lang="en-US"/>
              <a:pPr>
                <a:defRPr/>
              </a:pPr>
              <a:t>‹#›</a:t>
            </a:fld>
            <a:endParaRPr lang="en-US"/>
          </a:p>
        </p:txBody>
      </p:sp>
    </p:spTree>
    <p:extLst>
      <p:ext uri="{BB962C8B-B14F-4D97-AF65-F5344CB8AC3E}">
        <p14:creationId xmlns:p14="http://schemas.microsoft.com/office/powerpoint/2010/main" val="240628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EAB7B9EA-D63C-437C-9847-F1398B30F86F}" type="slidenum">
              <a:rPr lang="en-US"/>
              <a:pPr>
                <a:defRPr/>
              </a:pPr>
              <a:t>‹#›</a:t>
            </a:fld>
            <a:endParaRPr lang="en-US"/>
          </a:p>
        </p:txBody>
      </p:sp>
    </p:spTree>
    <p:extLst>
      <p:ext uri="{BB962C8B-B14F-4D97-AF65-F5344CB8AC3E}">
        <p14:creationId xmlns:p14="http://schemas.microsoft.com/office/powerpoint/2010/main" val="11443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822065DA-B256-4158-9515-FA725A7A41F6}" type="slidenum">
              <a:rPr lang="en-US"/>
              <a:pPr>
                <a:defRPr/>
              </a:pPr>
              <a:t>‹#›</a:t>
            </a:fld>
            <a:endParaRPr lang="en-US"/>
          </a:p>
        </p:txBody>
      </p:sp>
    </p:spTree>
    <p:extLst>
      <p:ext uri="{BB962C8B-B14F-4D97-AF65-F5344CB8AC3E}">
        <p14:creationId xmlns:p14="http://schemas.microsoft.com/office/powerpoint/2010/main" val="3087849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7B3EDB1-A3F4-4A1C-A70E-6D46611E3B2A}" type="slidenum">
              <a:rPr lang="en-US"/>
              <a:pPr>
                <a:defRPr/>
              </a:pPr>
              <a:t>‹#›</a:t>
            </a:fld>
            <a:endParaRPr lang="en-US"/>
          </a:p>
        </p:txBody>
      </p:sp>
    </p:spTree>
    <p:extLst>
      <p:ext uri="{BB962C8B-B14F-4D97-AF65-F5344CB8AC3E}">
        <p14:creationId xmlns:p14="http://schemas.microsoft.com/office/powerpoint/2010/main" val="32511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8"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B67A3DE-B535-4788-BF37-EDEE4C26B214}" type="slidenum">
              <a:rPr lang="en-US"/>
              <a:pPr>
                <a:defRPr/>
              </a:pPr>
              <a:t>‹#›</a:t>
            </a:fld>
            <a:endParaRPr lang="en-US"/>
          </a:p>
        </p:txBody>
      </p:sp>
    </p:spTree>
    <p:extLst>
      <p:ext uri="{BB962C8B-B14F-4D97-AF65-F5344CB8AC3E}">
        <p14:creationId xmlns:p14="http://schemas.microsoft.com/office/powerpoint/2010/main" val="110434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4"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41BF25C-2B83-42DC-A94F-79E7A93A04A8}" type="slidenum">
              <a:rPr lang="en-US"/>
              <a:pPr>
                <a:defRPr/>
              </a:pPr>
              <a:t>‹#›</a:t>
            </a:fld>
            <a:endParaRPr lang="en-US"/>
          </a:p>
        </p:txBody>
      </p:sp>
    </p:spTree>
    <p:extLst>
      <p:ext uri="{BB962C8B-B14F-4D97-AF65-F5344CB8AC3E}">
        <p14:creationId xmlns:p14="http://schemas.microsoft.com/office/powerpoint/2010/main" val="808236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3"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248B6EAB-DBC6-46EA-AD96-8AD9AE6F959C}" type="slidenum">
              <a:rPr lang="en-US"/>
              <a:pPr>
                <a:defRPr/>
              </a:pPr>
              <a:t>‹#›</a:t>
            </a:fld>
            <a:endParaRPr lang="en-US"/>
          </a:p>
        </p:txBody>
      </p:sp>
    </p:spTree>
    <p:extLst>
      <p:ext uri="{BB962C8B-B14F-4D97-AF65-F5344CB8AC3E}">
        <p14:creationId xmlns:p14="http://schemas.microsoft.com/office/powerpoint/2010/main" val="3901563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3CB280B7-5964-47A5-A06B-B9EB20A19375}" type="slidenum">
              <a:rPr lang="en-US"/>
              <a:pPr>
                <a:defRPr/>
              </a:pPr>
              <a:t>‹#›</a:t>
            </a:fld>
            <a:endParaRPr lang="en-US"/>
          </a:p>
        </p:txBody>
      </p:sp>
    </p:spTree>
    <p:extLst>
      <p:ext uri="{BB962C8B-B14F-4D97-AF65-F5344CB8AC3E}">
        <p14:creationId xmlns:p14="http://schemas.microsoft.com/office/powerpoint/2010/main" val="253081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264525" y="6462713"/>
            <a:ext cx="422275" cy="258762"/>
          </a:xfrm>
        </p:spPr>
        <p:txBody>
          <a:bodyPr/>
          <a:lstStyle>
            <a:lvl1pPr>
              <a:defRPr/>
            </a:lvl1pPr>
          </a:lstStyle>
          <a:p>
            <a:pPr>
              <a:defRPr/>
            </a:pPr>
            <a:fld id="{FC5D24B0-4E78-40EB-9E24-1A622CB14165}" type="slidenum">
              <a:rPr lang="en-US"/>
              <a:pPr>
                <a:defRPr/>
              </a:pPr>
              <a:t>‹#›</a:t>
            </a:fld>
            <a:endParaRPr lang="en-US"/>
          </a:p>
        </p:txBody>
      </p:sp>
    </p:spTree>
    <p:extLst>
      <p:ext uri="{BB962C8B-B14F-4D97-AF65-F5344CB8AC3E}">
        <p14:creationId xmlns:p14="http://schemas.microsoft.com/office/powerpoint/2010/main" val="289134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914485B0-9CB1-4BEF-89FA-9165152CB8CC}" type="slidenum">
              <a:rPr lang="en-US"/>
              <a:pPr>
                <a:defRPr/>
              </a:pPr>
              <a:t>‹#›</a:t>
            </a:fld>
            <a:endParaRPr lang="en-US"/>
          </a:p>
        </p:txBody>
      </p:sp>
    </p:spTree>
    <p:extLst>
      <p:ext uri="{BB962C8B-B14F-4D97-AF65-F5344CB8AC3E}">
        <p14:creationId xmlns:p14="http://schemas.microsoft.com/office/powerpoint/2010/main" val="397732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A54A96EB-609D-4892-8054-FABBDCED9968}" type="slidenum">
              <a:rPr lang="en-US"/>
              <a:pPr>
                <a:defRPr/>
              </a:pPr>
              <a:t>‹#›</a:t>
            </a:fld>
            <a:endParaRPr lang="en-US"/>
          </a:p>
        </p:txBody>
      </p:sp>
    </p:spTree>
    <p:extLst>
      <p:ext uri="{BB962C8B-B14F-4D97-AF65-F5344CB8AC3E}">
        <p14:creationId xmlns:p14="http://schemas.microsoft.com/office/powerpoint/2010/main" val="279398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03762A8-0307-41D0-AD98-D9552695C820}" type="slidenum">
              <a:rPr lang="en-US"/>
              <a:pPr>
                <a:defRPr/>
              </a:pPr>
              <a:t>‹#›</a:t>
            </a:fld>
            <a:endParaRPr lang="en-US"/>
          </a:p>
        </p:txBody>
      </p:sp>
    </p:spTree>
    <p:extLst>
      <p:ext uri="{BB962C8B-B14F-4D97-AF65-F5344CB8AC3E}">
        <p14:creationId xmlns:p14="http://schemas.microsoft.com/office/powerpoint/2010/main" val="2463661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F92D6FE-3950-4F88-AC75-64AC1E6FD6E2}" type="slidenum">
              <a:rPr lang="en-US"/>
              <a:pPr>
                <a:defRPr/>
              </a:pPr>
              <a:t>‹#›</a:t>
            </a:fld>
            <a:endParaRPr lang="en-US"/>
          </a:p>
        </p:txBody>
      </p:sp>
    </p:spTree>
    <p:extLst>
      <p:ext uri="{BB962C8B-B14F-4D97-AF65-F5344CB8AC3E}">
        <p14:creationId xmlns:p14="http://schemas.microsoft.com/office/powerpoint/2010/main" val="60016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A938B-BA86-4659-929B-2A0F551F5B2C}" type="slidenum">
              <a:rPr lang="en-US"/>
              <a:pPr>
                <a:defRPr/>
              </a:pPr>
              <a:t>‹#›</a:t>
            </a:fld>
            <a:endParaRPr lang="en-US"/>
          </a:p>
        </p:txBody>
      </p:sp>
    </p:spTree>
    <p:extLst>
      <p:ext uri="{BB962C8B-B14F-4D97-AF65-F5344CB8AC3E}">
        <p14:creationId xmlns:p14="http://schemas.microsoft.com/office/powerpoint/2010/main" val="11876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7BA1F-3F6C-4E9F-BF1E-59FFF56B1EFE}" type="slidenum">
              <a:rPr lang="en-US"/>
              <a:pPr>
                <a:defRPr/>
              </a:pPr>
              <a:t>‹#›</a:t>
            </a:fld>
            <a:endParaRPr lang="en-US"/>
          </a:p>
        </p:txBody>
      </p:sp>
    </p:spTree>
    <p:extLst>
      <p:ext uri="{BB962C8B-B14F-4D97-AF65-F5344CB8AC3E}">
        <p14:creationId xmlns:p14="http://schemas.microsoft.com/office/powerpoint/2010/main" val="253205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7F130-2857-45F7-B71F-9EEC742B6977}" type="slidenum">
              <a:rPr lang="en-US"/>
              <a:pPr>
                <a:defRPr/>
              </a:pPr>
              <a:t>‹#›</a:t>
            </a:fld>
            <a:endParaRPr lang="en-US"/>
          </a:p>
        </p:txBody>
      </p:sp>
    </p:spTree>
    <p:extLst>
      <p:ext uri="{BB962C8B-B14F-4D97-AF65-F5344CB8AC3E}">
        <p14:creationId xmlns:p14="http://schemas.microsoft.com/office/powerpoint/2010/main" val="349291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5841E-953E-470F-AF9E-F166B4C606FC}" type="slidenum">
              <a:rPr lang="en-US"/>
              <a:pPr>
                <a:defRPr/>
              </a:pPr>
              <a:t>‹#›</a:t>
            </a:fld>
            <a:endParaRPr lang="en-US"/>
          </a:p>
        </p:txBody>
      </p:sp>
    </p:spTree>
    <p:extLst>
      <p:ext uri="{BB962C8B-B14F-4D97-AF65-F5344CB8AC3E}">
        <p14:creationId xmlns:p14="http://schemas.microsoft.com/office/powerpoint/2010/main" val="36000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FD97E-D79A-4921-A382-833F8F9537C3}" type="slidenum">
              <a:rPr lang="en-US"/>
              <a:pPr>
                <a:defRPr/>
              </a:pPr>
              <a:t>‹#›</a:t>
            </a:fld>
            <a:endParaRPr lang="en-US"/>
          </a:p>
        </p:txBody>
      </p:sp>
    </p:spTree>
    <p:extLst>
      <p:ext uri="{BB962C8B-B14F-4D97-AF65-F5344CB8AC3E}">
        <p14:creationId xmlns:p14="http://schemas.microsoft.com/office/powerpoint/2010/main" val="428691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FCFC9-35D3-42E1-946A-85DCB2960B4F}" type="slidenum">
              <a:rPr lang="en-US"/>
              <a:pPr>
                <a:defRPr/>
              </a:pPr>
              <a:t>‹#›</a:t>
            </a:fld>
            <a:endParaRPr lang="en-US"/>
          </a:p>
        </p:txBody>
      </p:sp>
    </p:spTree>
    <p:extLst>
      <p:ext uri="{BB962C8B-B14F-4D97-AF65-F5344CB8AC3E}">
        <p14:creationId xmlns:p14="http://schemas.microsoft.com/office/powerpoint/2010/main" val="332373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E86A3-2E39-41A4-8ADC-51517EE9FE5D}" type="slidenum">
              <a:rPr lang="en-US"/>
              <a:pPr>
                <a:defRPr/>
              </a:pPr>
              <a:t>‹#›</a:t>
            </a:fld>
            <a:endParaRPr lang="en-US"/>
          </a:p>
        </p:txBody>
      </p:sp>
    </p:spTree>
    <p:extLst>
      <p:ext uri="{BB962C8B-B14F-4D97-AF65-F5344CB8AC3E}">
        <p14:creationId xmlns:p14="http://schemas.microsoft.com/office/powerpoint/2010/main" val="377936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86E064-473D-49A4-9483-D09D0E699E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hangingPunct="1">
              <a:lnSpc>
                <a:spcPct val="100000"/>
              </a:lnSpc>
              <a:buClrTx/>
              <a:buSzTx/>
              <a:buFontTx/>
              <a:buNone/>
              <a:defRPr sz="1400">
                <a:solidFill>
                  <a:srgbClr val="000000"/>
                </a:solidFill>
                <a:latin typeface="Arial" pitchFamily="34" charset="0"/>
              </a:defRPr>
            </a:lvl1pPr>
          </a:lstStyle>
          <a:p>
            <a:pPr>
              <a:defRPr/>
            </a:pPr>
            <a:r>
              <a:rPr lang="en-US">
                <a:ea typeface="Microsoft YaHei" charset="-122"/>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hangingPunct="1">
              <a:lnSpc>
                <a:spcPct val="100000"/>
              </a:lnSpc>
              <a:buClrTx/>
              <a:buSzTx/>
              <a:buFontTx/>
              <a:buNone/>
              <a:defRPr sz="1400">
                <a:solidFill>
                  <a:srgbClr val="000000"/>
                </a:solidFill>
                <a:latin typeface="Arial" pitchFamily="34" charset="0"/>
              </a:defRPr>
            </a:lvl1pPr>
          </a:lstStyle>
          <a:p>
            <a:pPr>
              <a:defRPr/>
            </a:pPr>
            <a:endParaRPr lang="en-US">
              <a:ea typeface="Microsoft YaHei" charset="-122"/>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hangingPunct="1">
              <a:lnSpc>
                <a:spcPct val="100000"/>
              </a:lnSpc>
              <a:buClrTx/>
              <a:buSzTx/>
              <a:buFontTx/>
              <a:buNone/>
              <a:defRPr sz="1400">
                <a:solidFill>
                  <a:srgbClr val="000000"/>
                </a:solidFill>
                <a:latin typeface="Arial" pitchFamily="34" charset="0"/>
              </a:defRPr>
            </a:lvl1pPr>
          </a:lstStyle>
          <a:p>
            <a:pPr>
              <a:defRPr/>
            </a:pPr>
            <a:fld id="{6F34EED1-4E0D-4A3D-9CEA-48CAEEA599E0}" type="slidenum">
              <a:rPr lang="en-US">
                <a:ea typeface="Microsoft YaHei" charset="-122"/>
              </a:rPr>
              <a:pPr>
                <a:defRPr/>
              </a:pPr>
              <a:t>‹#›</a:t>
            </a:fld>
            <a:endParaRPr lang="en-US">
              <a:ea typeface="Microsoft YaHei" charset="-122"/>
            </a:endParaRPr>
          </a:p>
        </p:txBody>
      </p:sp>
    </p:spTree>
    <p:extLst>
      <p:ext uri="{BB962C8B-B14F-4D97-AF65-F5344CB8AC3E}">
        <p14:creationId xmlns:p14="http://schemas.microsoft.com/office/powerpoint/2010/main" val="54287108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ndp.org/mdg/goal1.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ndp.org/mdg/goal3.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a:defRPr/>
            </a:pP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12, 2916 – </a:t>
            </a:r>
            <a:r>
              <a:rPr lang="es-SV" sz="1100" dirty="0" err="1">
                <a:solidFill>
                  <a:srgbClr val="000000"/>
                </a:solidFill>
                <a:latin typeface="Arial"/>
                <a:ea typeface="Microsoft YaHei" charset="-122"/>
              </a:rPr>
              <a:t>5</a:t>
            </a:r>
            <a:r>
              <a:rPr lang="es-SV" sz="1100" baseline="30000" dirty="0" err="1">
                <a:solidFill>
                  <a:srgbClr val="000000"/>
                </a:solidFill>
                <a:latin typeface="Arial"/>
                <a:ea typeface="Microsoft YaHei" charset="-122"/>
              </a:rPr>
              <a:t>th</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Avenue</a:t>
            </a: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Calgary, Alberta, </a:t>
            </a:r>
            <a:r>
              <a:rPr lang="es-SV" sz="1100" dirty="0" err="1">
                <a:solidFill>
                  <a:srgbClr val="000000"/>
                </a:solidFill>
                <a:latin typeface="Arial"/>
                <a:ea typeface="Microsoft YaHei" charset="-122"/>
              </a:rPr>
              <a:t>T2A</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6K4</a:t>
            </a:r>
            <a:r>
              <a:rPr lang="es-SV" sz="1100" dirty="0">
                <a:solidFill>
                  <a:srgbClr val="000000"/>
                </a:solidFill>
                <a:latin typeface="Arial"/>
                <a:ea typeface="Microsoft YaHei" charset="-122"/>
              </a:rPr>
              <a:t>, Canadá</a:t>
            </a:r>
          </a:p>
          <a:p>
            <a:pPr algn="ctr">
              <a:tabLst>
                <a:tab pos="1196975" algn="l"/>
              </a:tabLst>
              <a:defRPr/>
            </a:pPr>
            <a:r>
              <a:rPr lang="es-SV" sz="1100" dirty="0">
                <a:solidFill>
                  <a:srgbClr val="000000"/>
                </a:solidFill>
                <a:latin typeface="Arial"/>
                <a:ea typeface="Microsoft YaHei" charset="-122"/>
              </a:rPr>
              <a:t>Teléfono: + 1 (403) 243-3285, fax: + 1 (403) 243-6199</a:t>
            </a:r>
          </a:p>
          <a:p>
            <a:pPr algn="ctr">
              <a:tabLst>
                <a:tab pos="1196975" algn="l"/>
              </a:tabLst>
              <a:defRPr/>
            </a:pPr>
            <a:r>
              <a:rPr lang="es-SV" sz="1100" dirty="0">
                <a:solidFill>
                  <a:srgbClr val="000000"/>
                </a:solidFill>
                <a:latin typeface="Arial"/>
                <a:ea typeface="Microsoft YaHei" charset="-122"/>
                <a:hlinkClick r:id="rId4"/>
              </a:rPr>
              <a:t>Correo electrónico: cawst@cawst.org, sitio web: </a:t>
            </a:r>
            <a:r>
              <a:rPr lang="es-SV" sz="1100" dirty="0">
                <a:solidFill>
                  <a:srgbClr val="000000"/>
                </a:solidFill>
                <a:latin typeface="Arial"/>
                <a:ea typeface="Microsoft YaHei" charset="-122"/>
              </a:rPr>
              <a:t>www.cawst.org</a:t>
            </a:r>
          </a:p>
          <a:p>
            <a:pPr algn="ctr">
              <a:tabLst>
                <a:tab pos="1196975" algn="l"/>
              </a:tabLst>
              <a:defRPr/>
            </a:pPr>
            <a:endParaRPr lang="es-SV" sz="1100" dirty="0">
              <a:solidFill>
                <a:srgbClr val="000000"/>
              </a:solidFill>
              <a:latin typeface="Arial"/>
              <a:ea typeface="Microsoft YaHei" charset="-122"/>
            </a:endParaRPr>
          </a:p>
          <a:p>
            <a:pPr>
              <a:defRPr/>
            </a:pPr>
            <a:r>
              <a:rPr lang="es-SV" sz="850" dirty="0">
                <a:solidFill>
                  <a:srgbClr val="000000"/>
                </a:solidFill>
                <a:latin typeface="Arial"/>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a:ea typeface="Microsoft YaHei" charset="-122"/>
              </a:rPr>
              <a:t>Second</a:t>
            </a:r>
            <a:r>
              <a:rPr lang="es-SV" sz="850" dirty="0">
                <a:solidFill>
                  <a:srgbClr val="000000"/>
                </a:solidFill>
                <a:latin typeface="Arial"/>
                <a:ea typeface="Microsoft YaHei" charset="-122"/>
              </a:rPr>
              <a:t> Street, Suite 300, San Francisco, California 94105, Estados Unidos. </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Usted es libre de:</a:t>
            </a:r>
          </a:p>
          <a:p>
            <a:pPr marL="2000250" lvl="4" indent="-171450">
              <a:buFont typeface="Arial" pitchFamily="34" charset="0"/>
              <a:buChar char="•"/>
              <a:defRPr/>
            </a:pPr>
            <a:r>
              <a:rPr lang="es-SV" sz="850" dirty="0">
                <a:solidFill>
                  <a:srgbClr val="000000"/>
                </a:solidFill>
                <a:latin typeface="Arial"/>
                <a:ea typeface="Microsoft YaHei" charset="-122"/>
              </a:rPr>
              <a:t>Compartir – copiar, distribuir y difundir este documento.</a:t>
            </a:r>
          </a:p>
          <a:p>
            <a:pPr marL="2000250" lvl="4" indent="-171450">
              <a:buFont typeface="Arial" pitchFamily="34" charset="0"/>
              <a:buChar char="•"/>
              <a:defRPr/>
            </a:pPr>
            <a:r>
              <a:rPr lang="es-SV" sz="850" dirty="0">
                <a:solidFill>
                  <a:srgbClr val="000000"/>
                </a:solidFill>
                <a:latin typeface="Arial"/>
                <a:ea typeface="Microsoft YaHei" charset="-122"/>
              </a:rPr>
              <a:t>Editar – adaptar este documento.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Bajo las siguientes condiciones:</a:t>
            </a:r>
          </a:p>
          <a:p>
            <a:pPr marL="2000250" lvl="4" indent="-171450">
              <a:buFont typeface="Arial" pitchFamily="34" charset="0"/>
              <a:buChar char="•"/>
              <a:defRPr/>
            </a:pPr>
            <a:r>
              <a:rPr lang="es-SV" sz="850" dirty="0">
                <a:solidFill>
                  <a:srgbClr val="000000"/>
                </a:solidFill>
                <a:latin typeface="Arial"/>
                <a:ea typeface="Microsoft YaHei" charset="-122"/>
              </a:rPr>
              <a:t>Atribución. Deberá atribuírsele a CAWST el crédito de ser la fuente original del documento. Por favor, incluya la dirección a nuestro sitio web: www.cawst.org.</a:t>
            </a:r>
          </a:p>
          <a:p>
            <a:pPr algn="ctr">
              <a:tabLst>
                <a:tab pos="1196975" algn="l"/>
              </a:tabLst>
              <a:defRPr/>
            </a:pPr>
            <a:endParaRPr lang="es-SV" sz="700" dirty="0">
              <a:solidFill>
                <a:srgbClr val="000000"/>
              </a:solidFill>
              <a:latin typeface="Arial"/>
              <a:ea typeface="Microsoft YaHei" charset="-122"/>
            </a:endParaRPr>
          </a:p>
          <a:p>
            <a:pPr>
              <a:tabLst>
                <a:tab pos="1196975" algn="l"/>
              </a:tabLst>
              <a:defRPr/>
            </a:pPr>
            <a:r>
              <a:rPr lang="es-SV" sz="850" dirty="0">
                <a:solidFill>
                  <a:srgbClr val="000000"/>
                </a:solidFill>
                <a:latin typeface="Arial"/>
                <a:ea typeface="Microsoft YaHei" charset="-122"/>
              </a:rPr>
              <a:t>CAWST actualizará este documento periódicamente. Por ese motivo, no se recomienda que lo almacene para descargarlo desde su sitio web.</a:t>
            </a:r>
          </a:p>
          <a:p>
            <a:pPr>
              <a:tabLst>
                <a:tab pos="1196975" algn="l"/>
              </a:tabLst>
              <a:defRPr/>
            </a:pPr>
            <a:endParaRPr lang="es-SV" sz="8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0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2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defRPr/>
            </a:pPr>
            <a:r>
              <a:rPr lang="es-SV" sz="900" b="1" dirty="0">
                <a:solidFill>
                  <a:srgbClr val="000000"/>
                </a:solidFill>
                <a:latin typeface="Arial"/>
                <a:ea typeface="Microsoft YaHei" charset="-122"/>
              </a:rPr>
              <a:t> </a:t>
            </a:r>
            <a:r>
              <a:rPr lang="es-SV" sz="900" dirty="0">
                <a:solidFill>
                  <a:srgbClr val="000000"/>
                </a:solidFill>
                <a:latin typeface="Arial"/>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a:defRPr/>
            </a:pPr>
            <a:r>
              <a:rPr b="1" dirty="0">
                <a:solidFill>
                  <a:srgbClr val="000000"/>
                </a:solidFill>
                <a:latin typeface="Arial"/>
                <a:ea typeface="Microsoft YaHei" charset="-122"/>
              </a:rPr>
              <a:t> </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Manténgase</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actualizado</a:t>
            </a:r>
            <a:r>
              <a:rPr sz="1100" b="1" dirty="0">
                <a:solidFill>
                  <a:srgbClr val="000000"/>
                </a:solidFill>
                <a:latin typeface="Arial"/>
                <a:ea typeface="Microsoft YaHei" charset="-122"/>
              </a:rPr>
              <a:t> y </a:t>
            </a:r>
            <a:r>
              <a:rPr sz="1100" b="1" dirty="0" err="1">
                <a:solidFill>
                  <a:srgbClr val="000000"/>
                </a:solidFill>
                <a:latin typeface="Arial"/>
                <a:ea typeface="Microsoft YaHei" charset="-122"/>
              </a:rPr>
              <a:t>obtenga</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apoyo</a:t>
            </a:r>
            <a:r>
              <a:rPr sz="1100" b="1"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Últimas</a:t>
            </a:r>
            <a:r>
              <a:rPr sz="1100" dirty="0">
                <a:solidFill>
                  <a:srgbClr val="000000"/>
                </a:solidFill>
                <a:latin typeface="Arial"/>
                <a:ea typeface="Microsoft YaHei" charset="-122"/>
              </a:rPr>
              <a:t> </a:t>
            </a:r>
            <a:r>
              <a:rPr sz="1100" dirty="0" err="1">
                <a:solidFill>
                  <a:srgbClr val="000000"/>
                </a:solidFill>
                <a:latin typeface="Arial"/>
                <a:ea typeface="Microsoft YaHei" charset="-122"/>
              </a:rPr>
              <a:t>actualizaciones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Otros</a:t>
            </a:r>
            <a:r>
              <a:rPr sz="1100" dirty="0">
                <a:solidFill>
                  <a:srgbClr val="000000"/>
                </a:solidFill>
                <a:latin typeface="Arial"/>
                <a:ea typeface="Microsoft YaHei" charset="-122"/>
              </a:rPr>
              <a:t> </a:t>
            </a:r>
            <a:r>
              <a:rPr sz="1100" dirty="0" err="1">
                <a:solidFill>
                  <a:srgbClr val="000000"/>
                </a:solidFill>
                <a:latin typeface="Arial"/>
                <a:ea typeface="Microsoft YaHei" charset="-122"/>
              </a:rPr>
              <a:t>talleres</a:t>
            </a:r>
            <a:r>
              <a:rPr sz="1100" dirty="0">
                <a:solidFill>
                  <a:srgbClr val="000000"/>
                </a:solidFill>
                <a:latin typeface="Arial"/>
                <a:ea typeface="Microsoft YaHei" charset="-122"/>
              </a:rPr>
              <a:t> y </a:t>
            </a:r>
            <a:r>
              <a:rPr sz="1100" dirty="0" err="1">
                <a:solidFill>
                  <a:srgbClr val="000000"/>
                </a:solidFill>
                <a:latin typeface="Arial"/>
                <a:ea typeface="Microsoft YaHei" charset="-122"/>
              </a:rPr>
              <a:t>recursos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capacitación</a:t>
            </a:r>
            <a:r>
              <a:rPr sz="1100" dirty="0">
                <a:solidFill>
                  <a:srgbClr val="000000"/>
                </a:solidFill>
                <a:latin typeface="Arial"/>
                <a:ea typeface="Microsoft YaHei" charset="-122"/>
              </a:rPr>
              <a:t> </a:t>
            </a:r>
            <a:r>
              <a:rPr sz="1100" dirty="0" err="1">
                <a:solidFill>
                  <a:srgbClr val="000000"/>
                </a:solidFill>
                <a:latin typeface="Arial"/>
                <a:ea typeface="Microsoft YaHei" charset="-122"/>
              </a:rPr>
              <a:t>relacionados</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Apoyo</a:t>
            </a:r>
            <a:r>
              <a:rPr sz="1100" dirty="0">
                <a:solidFill>
                  <a:srgbClr val="000000"/>
                </a:solidFill>
                <a:latin typeface="Arial"/>
                <a:ea typeface="Microsoft YaHei" charset="-122"/>
              </a:rPr>
              <a:t> </a:t>
            </a:r>
            <a:r>
              <a:rPr sz="1100" dirty="0" err="1">
                <a:solidFill>
                  <a:srgbClr val="000000"/>
                </a:solidFill>
                <a:latin typeface="Arial"/>
                <a:ea typeface="Microsoft YaHei" charset="-122"/>
              </a:rPr>
              <a:t>sobre</a:t>
            </a:r>
            <a:r>
              <a:rPr sz="1100" dirty="0">
                <a:solidFill>
                  <a:srgbClr val="000000"/>
                </a:solidFill>
                <a:latin typeface="Arial"/>
                <a:ea typeface="Microsoft YaHei" charset="-122"/>
              </a:rPr>
              <a:t> el </a:t>
            </a:r>
            <a:r>
              <a:rPr sz="1100" dirty="0" err="1">
                <a:solidFill>
                  <a:srgbClr val="000000"/>
                </a:solidFill>
                <a:latin typeface="Arial"/>
                <a:ea typeface="Microsoft YaHei" charset="-122"/>
              </a:rPr>
              <a:t>uso</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 para </a:t>
            </a:r>
            <a:r>
              <a:rPr sz="1100" dirty="0" err="1">
                <a:solidFill>
                  <a:srgbClr val="000000"/>
                </a:solidFill>
                <a:latin typeface="Arial"/>
                <a:ea typeface="Microsoft YaHei" charset="-122"/>
              </a:rPr>
              <a:t>su</a:t>
            </a:r>
            <a:r>
              <a:rPr sz="1100" dirty="0">
                <a:solidFill>
                  <a:srgbClr val="000000"/>
                </a:solidFill>
                <a:latin typeface="Arial"/>
                <a:ea typeface="Microsoft YaHei" charset="-122"/>
              </a:rPr>
              <a:t> </a:t>
            </a:r>
            <a:r>
              <a:rPr sz="1100" dirty="0" err="1">
                <a:solidFill>
                  <a:srgbClr val="000000"/>
                </a:solidFill>
                <a:latin typeface="Arial"/>
                <a:ea typeface="Microsoft YaHei" charset="-122"/>
              </a:rPr>
              <a:t>trabajo</a:t>
            </a:r>
            <a:r>
              <a:rPr sz="1100" dirty="0">
                <a:solidFill>
                  <a:srgbClr val="000000"/>
                </a:solidFill>
                <a:latin typeface="Arial"/>
                <a:ea typeface="Microsoft YaHei" charset="-122"/>
              </a:rPr>
              <a:t>.</a:t>
            </a:r>
          </a:p>
          <a:p>
            <a:pPr>
              <a:defRPr/>
            </a:pPr>
            <a:r>
              <a:rPr sz="1100" dirty="0">
                <a:solidFill>
                  <a:srgbClr val="000000"/>
                </a:solidFill>
                <a:latin typeface="Arial"/>
                <a:ea typeface="Microsoft YaHei" charset="-122"/>
              </a:rPr>
              <a:t> </a:t>
            </a:r>
          </a:p>
          <a:p>
            <a:pPr>
              <a:defRPr/>
            </a:pPr>
            <a:endParaRPr lang="en-GB"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CAWST </a:t>
            </a:r>
            <a:r>
              <a:rPr sz="1100" i="1" dirty="0" err="1">
                <a:solidFill>
                  <a:srgbClr val="000000"/>
                </a:solidFill>
                <a:latin typeface="Arial"/>
                <a:ea typeface="Microsoft YaHei" charset="-122"/>
              </a:rPr>
              <a:t>provee</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mentoría</a:t>
            </a:r>
            <a:r>
              <a:rPr sz="1100" i="1" dirty="0">
                <a:solidFill>
                  <a:srgbClr val="000000"/>
                </a:solidFill>
                <a:latin typeface="Arial"/>
                <a:ea typeface="Microsoft YaHei" charset="-122"/>
              </a:rPr>
              <a:t> y</a:t>
            </a:r>
          </a:p>
          <a:p>
            <a:pPr>
              <a:defRPr/>
            </a:pPr>
            <a:r>
              <a:rPr sz="1100" i="1" dirty="0" err="1">
                <a:solidFill>
                  <a:srgbClr val="000000"/>
                </a:solidFill>
                <a:latin typeface="Arial"/>
                <a:ea typeface="Microsoft YaHei" charset="-122"/>
              </a:rPr>
              <a:t>asesoramiento</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sobre</a:t>
            </a:r>
            <a:r>
              <a:rPr sz="1100" i="1" dirty="0">
                <a:solidFill>
                  <a:srgbClr val="000000"/>
                </a:solidFill>
                <a:latin typeface="Arial"/>
                <a:ea typeface="Microsoft YaHei" charset="-122"/>
              </a:rPr>
              <a:t> el </a:t>
            </a:r>
            <a:r>
              <a:rPr sz="1100" i="1" dirty="0" err="1">
                <a:solidFill>
                  <a:srgbClr val="000000"/>
                </a:solidFill>
                <a:latin typeface="Arial"/>
                <a:ea typeface="Microsoft YaHei" charset="-122"/>
              </a:rPr>
              <a:t>uso</a:t>
            </a:r>
            <a:r>
              <a:rPr sz="1100" i="1" dirty="0">
                <a:solidFill>
                  <a:srgbClr val="000000"/>
                </a:solidFill>
                <a:latin typeface="Arial"/>
                <a:ea typeface="Microsoft YaHei" charset="-122"/>
              </a:rPr>
              <a:t> de </a:t>
            </a:r>
            <a:r>
              <a:rPr sz="1100" i="1" dirty="0" err="1">
                <a:solidFill>
                  <a:srgbClr val="000000"/>
                </a:solidFill>
                <a:latin typeface="Arial"/>
                <a:ea typeface="Microsoft YaHei" charset="-122"/>
              </a:rPr>
              <a:t>sus</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materiales</a:t>
            </a:r>
            <a:endParaRPr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de </a:t>
            </a:r>
            <a:r>
              <a:rPr sz="1100" i="1" dirty="0" err="1">
                <a:solidFill>
                  <a:srgbClr val="000000"/>
                </a:solidFill>
                <a:latin typeface="Arial"/>
                <a:ea typeface="Microsoft YaHei" charset="-122"/>
              </a:rPr>
              <a:t>capacitación</a:t>
            </a:r>
            <a:r>
              <a:rPr sz="1100" i="1" dirty="0">
                <a:solidFill>
                  <a:srgbClr val="000000"/>
                </a:solidFill>
                <a:latin typeface="Arial"/>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48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ODM:</a:t>
            </a:r>
            <a:r>
              <a:rPr lang="en-US" b="1" dirty="0" smtClean="0">
                <a:solidFill>
                  <a:schemeClr val="accent2"/>
                </a:solidFill>
              </a:rPr>
              <a:t/>
            </a:r>
            <a:br>
              <a:rPr lang="en-US" b="1" dirty="0" smtClean="0">
                <a:solidFill>
                  <a:schemeClr val="accent2"/>
                </a:solidFill>
              </a:rPr>
            </a:br>
            <a:r>
              <a:rPr b="1">
                <a:solidFill>
                  <a:schemeClr val="accent2"/>
                </a:solidFill>
              </a:rPr>
              <a:t>Agua potable segura</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10</a:t>
            </a:fld>
            <a:endParaRPr/>
          </a:p>
        </p:txBody>
      </p:sp>
    </p:spTree>
    <p:extLst>
      <p:ext uri="{BB962C8B-B14F-4D97-AF65-F5344CB8AC3E}">
        <p14:creationId xmlns:p14="http://schemas.microsoft.com/office/powerpoint/2010/main" val="418414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0" eaLnBrk="1" hangingPunct="1"/>
            <a:r>
              <a:rPr b="1">
                <a:solidFill>
                  <a:schemeClr val="accent2"/>
                </a:solidFill>
              </a:rPr>
              <a:t>Acceso al </a:t>
            </a:r>
            <a:r>
              <a:rPr lang="en-US" b="1" smtClean="0">
                <a:solidFill>
                  <a:schemeClr val="accent2"/>
                </a:solidFill>
              </a:rPr>
              <a:t/>
            </a:r>
            <a:br>
              <a:rPr lang="en-US" b="1" smtClean="0">
                <a:solidFill>
                  <a:schemeClr val="accent2"/>
                </a:solidFill>
              </a:rPr>
            </a:br>
            <a:r>
              <a:rPr b="1">
                <a:solidFill>
                  <a:schemeClr val="accent2"/>
                </a:solidFill>
              </a:rPr>
              <a:t>agua potable</a:t>
            </a:r>
          </a:p>
        </p:txBody>
      </p:sp>
      <p:sp>
        <p:nvSpPr>
          <p:cNvPr id="9219" name="Rectangle 3"/>
          <p:cNvSpPr>
            <a:spLocks noGrp="1" noChangeArrowheads="1"/>
          </p:cNvSpPr>
          <p:nvPr>
            <p:ph type="body" idx="1"/>
          </p:nvPr>
        </p:nvSpPr>
        <p:spPr/>
        <p:txBody>
          <a:bodyPr/>
          <a:lstStyle/>
          <a:p>
            <a:pPr algn="ctr" eaLnBrk="1" hangingPunct="1">
              <a:buFontTx/>
              <a:buNone/>
              <a:defRPr/>
            </a:pPr>
            <a:endParaRPr lang="en-US" dirty="0" smtClean="0"/>
          </a:p>
          <a:p>
            <a:pPr rtl="0" eaLnBrk="1" hangingPunct="1">
              <a:buFontTx/>
              <a:buNone/>
              <a:defRPr/>
            </a:pPr>
            <a:r>
              <a:rPr sz="4400"/>
              <a:t>Qué se controla:</a:t>
            </a:r>
          </a:p>
          <a:p>
            <a:pPr indent="-3175" rtl="0" eaLnBrk="1" hangingPunct="1">
              <a:buFontTx/>
              <a:buNone/>
              <a:defRPr/>
            </a:pPr>
            <a:r>
              <a:rPr sz="4400"/>
              <a:t>La cantidad de personas con acceso a fuentes de agua "mejoradas" vs. "no mejoradas"</a:t>
            </a:r>
          </a:p>
          <a:p>
            <a:pPr algn="ctr" eaLnBrk="1" hangingPunct="1">
              <a:buFontTx/>
              <a:buNone/>
              <a:defRPr/>
            </a:pPr>
            <a:endParaRPr 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CA5B54A-2BAF-4BC5-B0F8-4187C4996E43}" type="slidenum">
              <a:rPr/>
              <a:pPr rtl="0" eaLnBrk="1" hangingPunct="1"/>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7163"/>
            <a:ext cx="8229600" cy="1143000"/>
          </a:xfrm>
        </p:spPr>
        <p:txBody>
          <a:bodyPr/>
          <a:lstStyle/>
          <a:p>
            <a:pPr rtl="0" eaLnBrk="1" hangingPunct="1"/>
            <a:r>
              <a:rPr b="1">
                <a:solidFill>
                  <a:schemeClr val="accent2"/>
                </a:solidFill>
              </a:rPr>
              <a:t>¿Qué es una "fuente de agua no mejorada”?</a:t>
            </a:r>
          </a:p>
        </p:txBody>
      </p:sp>
      <p:sp>
        <p:nvSpPr>
          <p:cNvPr id="10243" name="Rectangle 3"/>
          <p:cNvSpPr>
            <a:spLocks noGrp="1" noChangeArrowheads="1"/>
          </p:cNvSpPr>
          <p:nvPr>
            <p:ph type="body" idx="1"/>
          </p:nvPr>
        </p:nvSpPr>
        <p:spPr>
          <a:xfrm>
            <a:off x="127000" y="1468438"/>
            <a:ext cx="8870950" cy="4529137"/>
          </a:xfrm>
        </p:spPr>
        <p:txBody>
          <a:bodyPr/>
          <a:lstStyle/>
          <a:p>
            <a:pPr rtl="0" eaLnBrk="1" hangingPunct="1">
              <a:defRPr/>
            </a:pPr>
            <a:r>
              <a:rPr sz="2800" dirty="0"/>
              <a:t>Los </a:t>
            </a:r>
            <a:r>
              <a:rPr sz="2800" dirty="0" err="1"/>
              <a:t>tipos</a:t>
            </a:r>
            <a:r>
              <a:rPr sz="2800" dirty="0"/>
              <a:t> de </a:t>
            </a:r>
            <a:r>
              <a:rPr sz="2800" dirty="0" err="1"/>
              <a:t>tecnologías</a:t>
            </a:r>
            <a:r>
              <a:rPr sz="2800" dirty="0"/>
              <a:t> y </a:t>
            </a:r>
            <a:r>
              <a:rPr sz="2800" dirty="0" err="1"/>
              <a:t>niveles</a:t>
            </a:r>
            <a:r>
              <a:rPr sz="2800" dirty="0"/>
              <a:t> de </a:t>
            </a:r>
            <a:r>
              <a:rPr sz="2800" dirty="0" err="1"/>
              <a:t>servicio</a:t>
            </a:r>
            <a:r>
              <a:rPr sz="2800" dirty="0"/>
              <a:t> que son </a:t>
            </a:r>
            <a:r>
              <a:rPr sz="2800" u="sng" dirty="0" err="1"/>
              <a:t>menos</a:t>
            </a:r>
            <a:r>
              <a:rPr sz="2800" u="sng" dirty="0"/>
              <a:t> </a:t>
            </a:r>
            <a:r>
              <a:rPr sz="2800" u="sng" dirty="0" err="1"/>
              <a:t>propensos</a:t>
            </a:r>
            <a:r>
              <a:rPr sz="2800" dirty="0"/>
              <a:t> a </a:t>
            </a:r>
            <a:r>
              <a:rPr sz="2800" dirty="0" err="1"/>
              <a:t>proporcionar</a:t>
            </a:r>
            <a:r>
              <a:rPr sz="2800" dirty="0"/>
              <a:t> </a:t>
            </a:r>
            <a:r>
              <a:rPr sz="2800" dirty="0" err="1"/>
              <a:t>agua</a:t>
            </a:r>
            <a:r>
              <a:rPr sz="2800" dirty="0"/>
              <a:t> </a:t>
            </a:r>
            <a:r>
              <a:rPr sz="2800" dirty="0" err="1"/>
              <a:t>segura</a:t>
            </a:r>
            <a:r>
              <a:rPr sz="2800" dirty="0"/>
              <a:t>, que </a:t>
            </a:r>
            <a:r>
              <a:rPr sz="2800" dirty="0" err="1"/>
              <a:t>podrían</a:t>
            </a:r>
            <a:r>
              <a:rPr sz="2800" dirty="0"/>
              <a:t> no </a:t>
            </a:r>
            <a:r>
              <a:rPr sz="2800" dirty="0" err="1"/>
              <a:t>ser</a:t>
            </a:r>
            <a:r>
              <a:rPr sz="2800" dirty="0"/>
              <a:t> </a:t>
            </a:r>
            <a:r>
              <a:rPr sz="2800" dirty="0" err="1"/>
              <a:t>confiables</a:t>
            </a:r>
            <a:r>
              <a:rPr sz="2800" dirty="0"/>
              <a:t>, o que </a:t>
            </a:r>
            <a:r>
              <a:rPr sz="2800" dirty="0" err="1"/>
              <a:t>podrían</a:t>
            </a:r>
            <a:r>
              <a:rPr sz="2800" dirty="0"/>
              <a:t> no </a:t>
            </a:r>
            <a:r>
              <a:rPr sz="2800" dirty="0" err="1"/>
              <a:t>ser</a:t>
            </a:r>
            <a:r>
              <a:rPr sz="2800" dirty="0"/>
              <a:t> </a:t>
            </a:r>
            <a:r>
              <a:rPr sz="2800" dirty="0" err="1"/>
              <a:t>sostenibles</a:t>
            </a:r>
            <a:r>
              <a:rPr sz="2800" dirty="0"/>
              <a:t> a </a:t>
            </a:r>
            <a:r>
              <a:rPr sz="2800" dirty="0" err="1"/>
              <a:t>nivel</a:t>
            </a:r>
            <a:r>
              <a:rPr sz="2800" dirty="0"/>
              <a:t> </a:t>
            </a:r>
            <a:r>
              <a:rPr sz="2800" dirty="0" err="1"/>
              <a:t>ambiental</a:t>
            </a:r>
            <a:r>
              <a:rPr sz="2800" dirty="0"/>
              <a:t>.</a:t>
            </a:r>
          </a:p>
          <a:p>
            <a:pPr marL="1035050" indent="-3175" rtl="0" eaLnBrk="1" hangingPunct="1">
              <a:buFontTx/>
              <a:buNone/>
              <a:defRPr/>
            </a:pPr>
            <a:r>
              <a:rPr sz="2800" dirty="0" err="1"/>
              <a:t>Ejemplos</a:t>
            </a:r>
            <a:r>
              <a:rPr sz="2800" dirty="0"/>
              <a:t>:</a:t>
            </a:r>
          </a:p>
          <a:p>
            <a:pPr marL="1035050" indent="-3175" rtl="0">
              <a:lnSpc>
                <a:spcPct val="80000"/>
              </a:lnSpc>
              <a:defRPr/>
            </a:pPr>
            <a:r>
              <a:rPr sz="2800" dirty="0" err="1"/>
              <a:t>Pozo</a:t>
            </a:r>
            <a:r>
              <a:rPr sz="2800" dirty="0"/>
              <a:t> </a:t>
            </a:r>
            <a:r>
              <a:rPr sz="2800" dirty="0" err="1"/>
              <a:t>desprotegido</a:t>
            </a:r>
            <a:r>
              <a:rPr sz="2800" dirty="0"/>
              <a:t> </a:t>
            </a:r>
          </a:p>
          <a:p>
            <a:pPr marL="1035050" indent="-3175" rtl="0">
              <a:lnSpc>
                <a:spcPct val="80000"/>
              </a:lnSpc>
              <a:defRPr/>
            </a:pPr>
            <a:r>
              <a:rPr sz="2800" dirty="0" err="1"/>
              <a:t>Manantial</a:t>
            </a:r>
            <a:r>
              <a:rPr sz="2800" dirty="0"/>
              <a:t> </a:t>
            </a:r>
            <a:r>
              <a:rPr sz="2800" dirty="0" err="1"/>
              <a:t>desprotegido</a:t>
            </a:r>
            <a:r>
              <a:rPr sz="2800" dirty="0"/>
              <a:t> </a:t>
            </a:r>
          </a:p>
          <a:p>
            <a:pPr marL="1035050" indent="-3175" rtl="0">
              <a:lnSpc>
                <a:spcPct val="80000"/>
              </a:lnSpc>
              <a:defRPr/>
            </a:pPr>
            <a:r>
              <a:rPr sz="2800" dirty="0"/>
              <a:t>Ríos o </a:t>
            </a:r>
            <a:r>
              <a:rPr sz="2800" dirty="0" err="1"/>
              <a:t>lagunas</a:t>
            </a:r>
            <a:r>
              <a:rPr sz="2800" dirty="0"/>
              <a:t> </a:t>
            </a:r>
          </a:p>
          <a:p>
            <a:pPr marL="1035050" indent="-3175" rtl="0">
              <a:lnSpc>
                <a:spcPct val="80000"/>
              </a:lnSpc>
              <a:defRPr/>
            </a:pPr>
            <a:r>
              <a:rPr sz="2800" dirty="0"/>
              <a:t>Agua que </a:t>
            </a:r>
            <a:r>
              <a:rPr sz="2800" dirty="0" err="1"/>
              <a:t>provee</a:t>
            </a:r>
            <a:r>
              <a:rPr sz="2800" dirty="0"/>
              <a:t> un </a:t>
            </a:r>
            <a:r>
              <a:rPr sz="2800" dirty="0" err="1"/>
              <a:t>vendedor</a:t>
            </a:r>
            <a:r>
              <a:rPr sz="2800" dirty="0"/>
              <a:t> </a:t>
            </a:r>
          </a:p>
          <a:p>
            <a:pPr marL="1035050" indent="-3175" rtl="0">
              <a:lnSpc>
                <a:spcPct val="80000"/>
              </a:lnSpc>
              <a:defRPr/>
            </a:pPr>
            <a:r>
              <a:rPr sz="2800" dirty="0"/>
              <a:t>Agua </a:t>
            </a:r>
            <a:r>
              <a:rPr sz="2800" dirty="0" err="1"/>
              <a:t>embotellada</a:t>
            </a:r>
            <a:r>
              <a:rPr sz="2800" dirty="0"/>
              <a:t>* </a:t>
            </a:r>
          </a:p>
          <a:p>
            <a:pPr marL="1035050" indent="-3175" rtl="0">
              <a:lnSpc>
                <a:spcPct val="80000"/>
              </a:lnSpc>
              <a:defRPr/>
            </a:pPr>
            <a:r>
              <a:rPr sz="2800" dirty="0"/>
              <a:t>Agua </a:t>
            </a:r>
            <a:r>
              <a:rPr sz="2800" dirty="0" err="1"/>
              <a:t>provista</a:t>
            </a:r>
            <a:r>
              <a:rPr sz="2800" dirty="0"/>
              <a:t> </a:t>
            </a:r>
            <a:r>
              <a:rPr sz="2800" dirty="0" err="1"/>
              <a:t>por</a:t>
            </a:r>
            <a:r>
              <a:rPr sz="2800" dirty="0"/>
              <a:t> un </a:t>
            </a:r>
            <a:r>
              <a:rPr sz="2800" dirty="0" err="1"/>
              <a:t>camión</a:t>
            </a:r>
            <a:r>
              <a:rPr sz="2800" dirty="0"/>
              <a:t> cisterna </a:t>
            </a:r>
          </a:p>
          <a:p>
            <a:pPr eaLnBrk="1" hangingPunct="1">
              <a:buFontTx/>
              <a:buNone/>
              <a:defRPr/>
            </a:pPr>
            <a:endParaRPr lang="en-US" sz="2800"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9DCC82-A729-44E6-BAF4-9517CB022952}" type="slidenum">
              <a:rPr/>
              <a:pPr rtl="0" eaLnBrk="1" hangingPunct="1"/>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5575"/>
            <a:ext cx="3771900" cy="271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Box 6"/>
          <p:cNvSpPr txBox="1">
            <a:spLocks noChangeArrowheads="1"/>
          </p:cNvSpPr>
          <p:nvPr/>
        </p:nvSpPr>
        <p:spPr bwMode="auto">
          <a:xfrm>
            <a:off x="2081213" y="2871788"/>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Río</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55575"/>
            <a:ext cx="3182938" cy="404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8"/>
          <p:cNvSpPr txBox="1">
            <a:spLocks noChangeArrowheads="1"/>
          </p:cNvSpPr>
          <p:nvPr/>
        </p:nvSpPr>
        <p:spPr bwMode="auto">
          <a:xfrm>
            <a:off x="6224588" y="4197350"/>
            <a:ext cx="291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Pozo desprotegido </a:t>
            </a:r>
          </a:p>
        </p:txBody>
      </p:sp>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3581400"/>
            <a:ext cx="34686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5286375" y="6143625"/>
            <a:ext cx="291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Estanque</a:t>
            </a:r>
          </a:p>
        </p:txBody>
      </p:sp>
      <p:sp>
        <p:nvSpPr>
          <p:cNvPr id="153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CD48866-52C3-4522-8BEB-43510B2936E2}" type="slidenum">
              <a:rPr/>
              <a:pPr rtl="0" eaLnBrk="1" hangingPunct="1"/>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b="1" dirty="0">
                <a:solidFill>
                  <a:schemeClr val="accent2"/>
                </a:solidFill>
              </a:rPr>
              <a:t>¿</a:t>
            </a:r>
            <a:r>
              <a:rPr b="1" dirty="0" err="1">
                <a:solidFill>
                  <a:schemeClr val="accent2"/>
                </a:solidFill>
              </a:rPr>
              <a:t>Qué</a:t>
            </a:r>
            <a:r>
              <a:rPr b="1" dirty="0">
                <a:solidFill>
                  <a:schemeClr val="accent2"/>
                </a:solidFill>
              </a:rPr>
              <a:t> </a:t>
            </a:r>
            <a:r>
              <a:rPr b="1" dirty="0" err="1">
                <a:solidFill>
                  <a:schemeClr val="accent2"/>
                </a:solidFill>
              </a:rPr>
              <a:t>es</a:t>
            </a:r>
            <a:r>
              <a:rPr b="1" dirty="0">
                <a:solidFill>
                  <a:schemeClr val="accent2"/>
                </a:solidFill>
              </a:rPr>
              <a:t> </a:t>
            </a:r>
            <a:r>
              <a:rPr b="1" dirty="0" err="1">
                <a:solidFill>
                  <a:schemeClr val="accent2"/>
                </a:solidFill>
              </a:rPr>
              <a:t>una</a:t>
            </a:r>
            <a:r>
              <a:rPr b="1" dirty="0">
                <a:solidFill>
                  <a:schemeClr val="accent2"/>
                </a:solidFill>
              </a:rPr>
              <a:t> </a:t>
            </a:r>
            <a:r>
              <a:rPr b="1" dirty="0" err="1">
                <a:solidFill>
                  <a:schemeClr val="accent2"/>
                </a:solidFill>
              </a:rPr>
              <a:t>fuente</a:t>
            </a:r>
            <a:r>
              <a:rPr b="1" dirty="0">
                <a:solidFill>
                  <a:schemeClr val="accent2"/>
                </a:solidFill>
              </a:rPr>
              <a:t> "</a:t>
            </a:r>
            <a:r>
              <a:rPr b="1" dirty="0" err="1">
                <a:solidFill>
                  <a:schemeClr val="accent2"/>
                </a:solidFill>
              </a:rPr>
              <a:t>mejorada</a:t>
            </a:r>
            <a:r>
              <a:rPr b="1" dirty="0">
                <a:solidFill>
                  <a:schemeClr val="accent2"/>
                </a:solidFill>
              </a:rPr>
              <a:t> de </a:t>
            </a:r>
            <a:r>
              <a:rPr b="1" dirty="0" err="1">
                <a:solidFill>
                  <a:schemeClr val="accent2"/>
                </a:solidFill>
              </a:rPr>
              <a:t>agua</a:t>
            </a:r>
            <a:r>
              <a:rPr b="1" dirty="0">
                <a:solidFill>
                  <a:schemeClr val="accent2"/>
                </a:solidFill>
              </a:rPr>
              <a:t>”?</a:t>
            </a:r>
          </a:p>
        </p:txBody>
      </p:sp>
      <p:sp>
        <p:nvSpPr>
          <p:cNvPr id="12291" name="Rectangle 3"/>
          <p:cNvSpPr>
            <a:spLocks noGrp="1" noChangeArrowheads="1"/>
          </p:cNvSpPr>
          <p:nvPr>
            <p:ph type="body" idx="1"/>
          </p:nvPr>
        </p:nvSpPr>
        <p:spPr>
          <a:xfrm>
            <a:off x="457200" y="1508125"/>
            <a:ext cx="8229600" cy="4873625"/>
          </a:xfrm>
        </p:spPr>
        <p:txBody>
          <a:bodyPr/>
          <a:lstStyle/>
          <a:p>
            <a:pPr rtl="0" eaLnBrk="1" hangingPunct="1">
              <a:defRPr/>
            </a:pPr>
            <a:r>
              <a:rPr dirty="0" err="1"/>
              <a:t>Tipos</a:t>
            </a:r>
            <a:r>
              <a:rPr dirty="0"/>
              <a:t> de </a:t>
            </a:r>
            <a:r>
              <a:rPr dirty="0" err="1"/>
              <a:t>tecnología</a:t>
            </a:r>
            <a:r>
              <a:rPr dirty="0"/>
              <a:t> y </a:t>
            </a:r>
            <a:r>
              <a:rPr dirty="0" err="1"/>
              <a:t>niveles</a:t>
            </a:r>
            <a:r>
              <a:rPr dirty="0"/>
              <a:t> de </a:t>
            </a:r>
            <a:r>
              <a:rPr dirty="0" err="1"/>
              <a:t>servicios</a:t>
            </a:r>
            <a:r>
              <a:rPr dirty="0"/>
              <a:t> que </a:t>
            </a:r>
            <a:r>
              <a:rPr dirty="0" err="1"/>
              <a:t>tienen</a:t>
            </a:r>
            <a:r>
              <a:rPr dirty="0"/>
              <a:t> </a:t>
            </a:r>
            <a:r>
              <a:rPr u="sng" dirty="0" err="1"/>
              <a:t>más</a:t>
            </a:r>
            <a:r>
              <a:rPr u="sng" dirty="0"/>
              <a:t> </a:t>
            </a:r>
            <a:r>
              <a:rPr u="sng" dirty="0" err="1"/>
              <a:t>probabilidad</a:t>
            </a:r>
            <a:r>
              <a:rPr dirty="0"/>
              <a:t> de </a:t>
            </a:r>
            <a:r>
              <a:rPr dirty="0" err="1"/>
              <a:t>proveer</a:t>
            </a:r>
            <a:r>
              <a:rPr dirty="0"/>
              <a:t> </a:t>
            </a:r>
            <a:r>
              <a:rPr dirty="0" err="1"/>
              <a:t>agua</a:t>
            </a:r>
            <a:r>
              <a:rPr dirty="0"/>
              <a:t> </a:t>
            </a:r>
            <a:r>
              <a:rPr dirty="0" err="1"/>
              <a:t>segura</a:t>
            </a:r>
            <a:endParaRPr dirty="0"/>
          </a:p>
          <a:p>
            <a:pPr eaLnBrk="1" hangingPunct="1">
              <a:buFontTx/>
              <a:buNone/>
              <a:defRPr/>
            </a:pPr>
            <a:endParaRPr lang="en-US" sz="1200" dirty="0" smtClean="0"/>
          </a:p>
          <a:p>
            <a:pPr marL="1150938" indent="-3175" rtl="0" eaLnBrk="1" hangingPunct="1">
              <a:buFontTx/>
              <a:buNone/>
              <a:defRPr/>
            </a:pPr>
            <a:r>
              <a:rPr dirty="0" err="1"/>
              <a:t>Ejemplos</a:t>
            </a:r>
            <a:r>
              <a:rPr dirty="0"/>
              <a:t>:</a:t>
            </a:r>
          </a:p>
          <a:p>
            <a:pPr marL="1150938" indent="-3175" rtl="0">
              <a:lnSpc>
                <a:spcPct val="80000"/>
              </a:lnSpc>
              <a:defRPr/>
            </a:pPr>
            <a:r>
              <a:rPr dirty="0" err="1"/>
              <a:t>Conexión</a:t>
            </a:r>
            <a:r>
              <a:rPr dirty="0"/>
              <a:t> </a:t>
            </a:r>
            <a:r>
              <a:rPr dirty="0" err="1"/>
              <a:t>domiciliaria</a:t>
            </a:r>
            <a:r>
              <a:rPr dirty="0"/>
              <a:t> </a:t>
            </a:r>
          </a:p>
          <a:p>
            <a:pPr marL="1150938" indent="-3175" rtl="0">
              <a:lnSpc>
                <a:spcPct val="80000"/>
              </a:lnSpc>
              <a:defRPr/>
            </a:pPr>
            <a:r>
              <a:rPr dirty="0" err="1"/>
              <a:t>Grifo</a:t>
            </a:r>
            <a:r>
              <a:rPr dirty="0"/>
              <a:t> </a:t>
            </a:r>
            <a:r>
              <a:rPr dirty="0" err="1"/>
              <a:t>público</a:t>
            </a:r>
            <a:r>
              <a:rPr dirty="0"/>
              <a:t> </a:t>
            </a:r>
          </a:p>
          <a:p>
            <a:pPr marL="1150938" indent="-3175" rtl="0">
              <a:lnSpc>
                <a:spcPct val="80000"/>
              </a:lnSpc>
              <a:defRPr/>
            </a:pPr>
            <a:r>
              <a:rPr dirty="0" err="1"/>
              <a:t>Pozo</a:t>
            </a:r>
            <a:r>
              <a:rPr dirty="0"/>
              <a:t> </a:t>
            </a:r>
            <a:r>
              <a:rPr dirty="0" err="1"/>
              <a:t>perforado</a:t>
            </a:r>
            <a:r>
              <a:rPr dirty="0"/>
              <a:t> </a:t>
            </a:r>
          </a:p>
          <a:p>
            <a:pPr marL="1150938" indent="-3175" rtl="0">
              <a:lnSpc>
                <a:spcPct val="80000"/>
              </a:lnSpc>
              <a:defRPr/>
            </a:pPr>
            <a:r>
              <a:rPr dirty="0" err="1"/>
              <a:t>Pozo</a:t>
            </a:r>
            <a:r>
              <a:rPr dirty="0"/>
              <a:t> </a:t>
            </a:r>
            <a:r>
              <a:rPr dirty="0" err="1"/>
              <a:t>excavado</a:t>
            </a:r>
            <a:r>
              <a:rPr dirty="0"/>
              <a:t> </a:t>
            </a:r>
            <a:r>
              <a:rPr dirty="0" err="1"/>
              <a:t>protegido</a:t>
            </a:r>
            <a:r>
              <a:rPr dirty="0"/>
              <a:t> </a:t>
            </a:r>
          </a:p>
          <a:p>
            <a:pPr marL="1150938" indent="-3175" rtl="0">
              <a:lnSpc>
                <a:spcPct val="80000"/>
              </a:lnSpc>
              <a:defRPr/>
            </a:pPr>
            <a:r>
              <a:rPr dirty="0" err="1"/>
              <a:t>Manantial</a:t>
            </a:r>
            <a:r>
              <a:rPr dirty="0"/>
              <a:t> </a:t>
            </a:r>
            <a:r>
              <a:rPr dirty="0" err="1"/>
              <a:t>protegido</a:t>
            </a:r>
            <a:r>
              <a:rPr dirty="0"/>
              <a:t> </a:t>
            </a:r>
          </a:p>
          <a:p>
            <a:pPr marL="1150938" indent="-3175" rtl="0">
              <a:lnSpc>
                <a:spcPct val="80000"/>
              </a:lnSpc>
              <a:defRPr/>
            </a:pPr>
            <a:r>
              <a:rPr dirty="0" err="1"/>
              <a:t>Captación</a:t>
            </a:r>
            <a:r>
              <a:rPr dirty="0"/>
              <a:t> de </a:t>
            </a:r>
            <a:r>
              <a:rPr dirty="0" err="1"/>
              <a:t>agua</a:t>
            </a:r>
            <a:r>
              <a:rPr dirty="0"/>
              <a:t> de </a:t>
            </a:r>
            <a:r>
              <a:rPr dirty="0" err="1"/>
              <a:t>lluvia</a:t>
            </a:r>
            <a:endParaRPr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3D939E6-4B68-43BB-AA58-053D6B869669}" type="slidenum">
              <a:rPr/>
              <a:pPr rtl="0" eaLnBrk="1" hangingPunct="1"/>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77875"/>
            <a:ext cx="3657600"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p:cNvSpPr txBox="1">
            <a:spLocks noChangeArrowheads="1"/>
          </p:cNvSpPr>
          <p:nvPr/>
        </p:nvSpPr>
        <p:spPr bwMode="auto">
          <a:xfrm>
            <a:off x="1308100" y="5200650"/>
            <a:ext cx="152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Bomba manual</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777875"/>
            <a:ext cx="3446463"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7"/>
          <p:cNvSpPr txBox="1">
            <a:spLocks noChangeArrowheads="1"/>
          </p:cNvSpPr>
          <p:nvPr/>
        </p:nvSpPr>
        <p:spPr bwMode="auto">
          <a:xfrm>
            <a:off x="4970463" y="5229225"/>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Captación de agua de lluvia</a:t>
            </a:r>
          </a:p>
        </p:txBody>
      </p:sp>
      <p:sp>
        <p:nvSpPr>
          <p:cNvPr id="174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30E806C-0E80-4FB6-A543-3D5744EEF3D8}" type="slidenum">
              <a:rPr/>
              <a:pPr rtl="0" eaLnBrk="1" hangingPunct="1"/>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557338" y="4792663"/>
            <a:ext cx="221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Pozo protegido</a:t>
            </a:r>
          </a:p>
        </p:txBody>
      </p:sp>
      <p:sp>
        <p:nvSpPr>
          <p:cNvPr id="18435" name="TextBox 7"/>
          <p:cNvSpPr txBox="1">
            <a:spLocks noChangeArrowheads="1"/>
          </p:cNvSpPr>
          <p:nvPr/>
        </p:nvSpPr>
        <p:spPr bwMode="auto">
          <a:xfrm>
            <a:off x="5043488" y="3173413"/>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Captación de agua de lluvia</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206500"/>
            <a:ext cx="3209925"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206500"/>
            <a:ext cx="2978150"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8"/>
          <p:cNvSpPr txBox="1">
            <a:spLocks noChangeArrowheads="1"/>
          </p:cNvSpPr>
          <p:nvPr/>
        </p:nvSpPr>
        <p:spPr bwMode="auto">
          <a:xfrm>
            <a:off x="5870575" y="4795838"/>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Grifo público</a:t>
            </a:r>
          </a:p>
        </p:txBody>
      </p:sp>
      <p:sp>
        <p:nvSpPr>
          <p:cNvPr id="184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F5CB4D-B66C-4B64-99C6-64C001274DB9}" type="slidenum">
              <a:rPr/>
              <a:pPr rtl="0" eaLnBrk="1" hangingPunct="1"/>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0B0B32-5813-4A00-B8EE-51B030A91EE9}" type="slidenum">
              <a:rPr/>
              <a:pPr rtl="0" eaLnBrk="1" hangingPunct="1"/>
              <a:t>17</a:t>
            </a:fld>
            <a:endParaRPr/>
          </a:p>
        </p:txBody>
      </p:sp>
      <p:sp>
        <p:nvSpPr>
          <p:cNvPr id="19459"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194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41475"/>
            <a:ext cx="65405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proporción de personas sin acceso a una fuente de agua mejorada aumentó de 76% en 1990, a 89% en 2010.</a:t>
            </a:r>
          </a:p>
        </p:txBody>
      </p:sp>
      <p:sp>
        <p:nvSpPr>
          <p:cNvPr id="19462" name="TextBox 11"/>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Cantidad de personas que obtuvieron acceso a fuentes de agua mejoradas del 1990 al 2010 por región ODM [millones]</a:t>
            </a:r>
          </a:p>
        </p:txBody>
      </p:sp>
      <p:sp>
        <p:nvSpPr>
          <p:cNvPr id="19463" name="TextBox 12"/>
          <p:cNvSpPr txBox="1">
            <a:spLocks noChangeArrowheads="1"/>
          </p:cNvSpPr>
          <p:nvPr/>
        </p:nvSpPr>
        <p:spPr bwMode="auto">
          <a:xfrm>
            <a:off x="206375" y="2141538"/>
            <a:ext cx="1952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0070C0"/>
                </a:solidFill>
              </a:rPr>
              <a:t>Al 2010, se ha alcanzado la meta mundial para el acceso a agua potable mejorada.</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5235D5-C7F9-4B1A-B4DE-0553A79C5A39}" type="slidenum">
              <a:rPr/>
              <a:pPr rtl="0" eaLnBrk="1" hangingPunct="1"/>
              <a:t>18</a:t>
            </a:fld>
            <a:endParaRPr/>
          </a:p>
        </p:txBody>
      </p:sp>
      <p:sp>
        <p:nvSpPr>
          <p:cNvPr id="20483"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l="452" r="949"/>
          <a:stretch>
            <a:fillRect/>
          </a:stretch>
        </p:blipFill>
        <p:spPr bwMode="auto">
          <a:xfrm>
            <a:off x="471488" y="1338263"/>
            <a:ext cx="77914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El progreso hacia la meta ODM de agua potable, al 2010</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EFF485E-BB10-4833-A2F7-4DA0F8F7E7B2}" type="slidenum">
              <a:rPr/>
              <a:pPr rtl="0" eaLnBrk="1" hangingPunct="1"/>
              <a:t>19</a:t>
            </a:fld>
            <a:endParaRPr/>
          </a:p>
        </p:txBody>
      </p:sp>
      <p:sp>
        <p:nvSpPr>
          <p:cNvPr id="21507"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sp>
        <p:nvSpPr>
          <p:cNvPr id="21508"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Es en diez países en donde viven dos tercios de la población mundial sin una fuente de agua potable mejorada.</a:t>
            </a:r>
          </a:p>
        </p:txBody>
      </p:sp>
      <p:sp>
        <p:nvSpPr>
          <p:cNvPr id="21509" name="TextBox 11"/>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Cantidad de personas sin acceso a una fuente de agua potable mejorada, al 2010 [millones]</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1343025"/>
            <a:ext cx="4391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Box 7"/>
          <p:cNvSpPr txBox="1">
            <a:spLocks noChangeArrowheads="1"/>
          </p:cNvSpPr>
          <p:nvPr/>
        </p:nvSpPr>
        <p:spPr bwMode="auto">
          <a:xfrm>
            <a:off x="6053138" y="1587500"/>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FF0000"/>
                </a:solidFill>
              </a:rPr>
              <a:t>780 millones de personas no tienen acceso a una fuente de agua mejorada.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rtl="0">
              <a:defRPr/>
            </a:pPr>
            <a:fld id="{737FD97E-D79A-4921-A382-833F8F9537C3}" type="slidenum">
              <a:rPr/>
              <a:pPr rtl="0">
                <a:defRPr/>
              </a:pPr>
              <a:t>2</a:t>
            </a:fld>
            <a:endParaRPr/>
          </a:p>
        </p:txBody>
      </p:sp>
      <p:sp>
        <p:nvSpPr>
          <p:cNvPr id="3" name="Rectangle 2"/>
          <p:cNvSpPr/>
          <p:nvPr/>
        </p:nvSpPr>
        <p:spPr>
          <a:xfrm>
            <a:off x="1064524" y="1409548"/>
            <a:ext cx="6550925" cy="4228850"/>
          </a:xfrm>
          <a:prstGeom prst="rect">
            <a:avLst/>
          </a:prstGeom>
        </p:spPr>
        <p:txBody>
          <a:bodyPr wrap="square">
            <a:spAutoFit/>
          </a:bodyPr>
          <a:lstStyle/>
          <a:p>
            <a:pPr lvl="0" algn="ctr" rtl="0">
              <a:spcBef>
                <a:spcPct val="20000"/>
              </a:spcBef>
            </a:pPr>
            <a:r>
              <a:rPr sz="3200" kern="0">
                <a:solidFill>
                  <a:srgbClr val="000000"/>
                </a:solidFill>
                <a:latin typeface="Arial"/>
                <a:cs typeface="Arial"/>
              </a:rPr>
              <a:t>Esta presentación se utiliza con el Plan de </a:t>
            </a:r>
            <a:r>
              <a:rPr sz="3200" kern="0">
                <a:latin typeface="Arial"/>
                <a:cs typeface="Arial"/>
              </a:rPr>
              <a:t>lección nº 2: Problemas mundiales y locales relacionados con el agua, del manual del capacitador del taller sobre filtros de bioarena para implementadores de proyectos.</a:t>
            </a:r>
            <a:r>
              <a:rPr sz="3200" kern="0">
                <a:solidFill>
                  <a:srgbClr val="000000"/>
                </a:solidFill>
                <a:latin typeface="Arial"/>
                <a:cs typeface="Arial"/>
              </a:rPr>
              <a:t> </a:t>
            </a:r>
          </a:p>
          <a:p>
            <a:pPr lvl="0">
              <a:spcBef>
                <a:spcPct val="20000"/>
              </a:spcBef>
            </a:pPr>
            <a:endParaRPr lang="en-US" sz="3200" kern="0" dirty="0">
              <a:solidFill>
                <a:srgbClr val="000000"/>
              </a:solidFill>
              <a:latin typeface="Arial"/>
              <a:cs typeface="Arial"/>
            </a:endParaRPr>
          </a:p>
          <a:p>
            <a:pPr lvl="0" algn="ctr" rtl="0">
              <a:spcBef>
                <a:spcPct val="20000"/>
              </a:spcBef>
            </a:pPr>
            <a:r>
              <a:rPr sz="3200" kern="0">
                <a:solidFill>
                  <a:srgbClr val="000000"/>
                </a:solidFill>
                <a:latin typeface="Arial"/>
                <a:cs typeface="Arial"/>
              </a:rPr>
              <a:t>Disponible en </a:t>
            </a:r>
            <a:r>
              <a:rPr sz="3200" kern="0">
                <a:solidFill>
                  <a:srgbClr val="000000"/>
                </a:solidFill>
                <a:latin typeface="Arial"/>
                <a:cs typeface="Arial"/>
                <a:hlinkClick r:id="rId2"/>
              </a:rPr>
              <a:t>www.cawst.org/resources</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57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DD3765F-63B0-4C6E-A894-C5DCF3037A7C}" type="slidenum">
              <a:rPr/>
              <a:pPr rtl="0" eaLnBrk="1" hangingPunct="1"/>
              <a:t>20</a:t>
            </a:fld>
            <a:endParaRPr/>
          </a:p>
        </p:txBody>
      </p:sp>
      <p:sp>
        <p:nvSpPr>
          <p:cNvPr id="22531"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385888"/>
            <a:ext cx="779145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5"/>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Proporción de personas con acceso a una fuente de agua potable mejorada, al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34963"/>
            <a:ext cx="8067675" cy="955675"/>
          </a:xfrm>
        </p:spPr>
        <p:txBody>
          <a:bodyPr rtlCol="0">
            <a:spAutoFit/>
          </a:bodyPr>
          <a:lstStyle/>
          <a:p>
            <a:pPr algn="l" rtl="0">
              <a:defRPr/>
            </a:pPr>
            <a:r>
              <a:rPr sz="2800" kern="1200">
                <a:solidFill>
                  <a:schemeClr val="tx1"/>
                </a:solidFill>
                <a:ea typeface="+mn-ea"/>
              </a:rPr>
              <a:t>Proporción de personas que usan fuentes mejoradas/ no mejoradas, del 1990 al 2010</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B11C001-7267-44FF-8301-ECE7A435A56B}" type="slidenum">
              <a:rPr/>
              <a:pPr rtl="0" eaLnBrk="1" hangingPunct="1"/>
              <a:t>21</a:t>
            </a:fld>
            <a:endParaRPr/>
          </a:p>
        </p:txBody>
      </p:sp>
      <p:sp>
        <p:nvSpPr>
          <p:cNvPr id="23556"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235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7825"/>
            <a:ext cx="7653338"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20650"/>
            <a:ext cx="8067675" cy="1384300"/>
          </a:xfrm>
        </p:spPr>
        <p:txBody>
          <a:bodyPr rtlCol="0">
            <a:spAutoFit/>
          </a:bodyPr>
          <a:lstStyle/>
          <a:p>
            <a:pPr algn="l" rtl="0">
              <a:defRPr/>
            </a:pPr>
            <a:r>
              <a:rPr sz="2800" kern="1200">
                <a:solidFill>
                  <a:schemeClr val="tx1"/>
                </a:solidFill>
                <a:ea typeface="+mn-ea"/>
              </a:rPr>
              <a:t>Proporción de personas con acceso a fuentes de agua mejoradas y no mejoradas en áreas </a:t>
            </a:r>
            <a:r>
              <a:rPr sz="2800" kern="1200">
                <a:solidFill>
                  <a:srgbClr val="0070C0"/>
                </a:solidFill>
                <a:ea typeface="+mn-ea"/>
              </a:rPr>
              <a:t>urbanas</a:t>
            </a:r>
            <a:r>
              <a:rPr sz="2800" kern="1200">
                <a:solidFill>
                  <a:schemeClr val="tx1"/>
                </a:solidFill>
                <a:ea typeface="+mn-ea"/>
              </a:rPr>
              <a:t> y </a:t>
            </a:r>
            <a:r>
              <a:rPr sz="2800" kern="1200">
                <a:solidFill>
                  <a:srgbClr val="0070C0"/>
                </a:solidFill>
                <a:ea typeface="+mn-ea"/>
              </a:rPr>
              <a:t>rurales</a:t>
            </a:r>
            <a:r>
              <a:rPr sz="2800" kern="1200">
                <a:solidFill>
                  <a:schemeClr val="tx1"/>
                </a:solidFill>
                <a:ea typeface="+mn-ea"/>
              </a:rPr>
              <a:t>, del 1990 al 2010</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EC1442A-699A-4E9B-BC3F-3C07476A0DD1}" type="slidenum">
              <a:rPr/>
              <a:pPr rtl="0" eaLnBrk="1" hangingPunct="1"/>
              <a:t>22</a:t>
            </a:fld>
            <a:endParaRPr/>
          </a:p>
        </p:txBody>
      </p:sp>
      <p:sp>
        <p:nvSpPr>
          <p:cNvPr id="24580"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119313"/>
            <a:ext cx="1311275" cy="35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2095500"/>
            <a:ext cx="10541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5"/>
          <p:cNvPicPr>
            <a:picLocks noChangeAspect="1" noChangeArrowheads="1"/>
          </p:cNvPicPr>
          <p:nvPr/>
        </p:nvPicPr>
        <p:blipFill>
          <a:blip r:embed="rId5">
            <a:extLst>
              <a:ext uri="{28A0092B-C50C-407E-A947-70E740481C1C}">
                <a14:useLocalDpi xmlns:a14="http://schemas.microsoft.com/office/drawing/2010/main" val="0"/>
              </a:ext>
            </a:extLst>
          </a:blip>
          <a:srcRect l="38091" r="17477" b="55479"/>
          <a:stretch>
            <a:fillRect/>
          </a:stretch>
        </p:blipFill>
        <p:spPr bwMode="auto">
          <a:xfrm>
            <a:off x="5705475" y="2266950"/>
            <a:ext cx="1306513"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5"/>
          <p:cNvPicPr>
            <a:picLocks noChangeAspect="1" noChangeArrowheads="1"/>
          </p:cNvPicPr>
          <p:nvPr/>
        </p:nvPicPr>
        <p:blipFill>
          <a:blip r:embed="rId5">
            <a:extLst>
              <a:ext uri="{28A0092B-C50C-407E-A947-70E740481C1C}">
                <a14:useLocalDpi xmlns:a14="http://schemas.microsoft.com/office/drawing/2010/main" val="0"/>
              </a:ext>
            </a:extLst>
          </a:blip>
          <a:srcRect r="60909" b="50000"/>
          <a:stretch>
            <a:fillRect/>
          </a:stretch>
        </p:blipFill>
        <p:spPr bwMode="auto">
          <a:xfrm>
            <a:off x="5635625" y="2730500"/>
            <a:ext cx="11493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5"/>
          <p:cNvPicPr>
            <a:picLocks noChangeAspect="1" noChangeArrowheads="1"/>
          </p:cNvPicPr>
          <p:nvPr/>
        </p:nvPicPr>
        <p:blipFill>
          <a:blip r:embed="rId5">
            <a:extLst>
              <a:ext uri="{28A0092B-C50C-407E-A947-70E740481C1C}">
                <a14:useLocalDpi xmlns:a14="http://schemas.microsoft.com/office/drawing/2010/main" val="0"/>
              </a:ext>
            </a:extLst>
          </a:blip>
          <a:srcRect l="52754" t="41132"/>
          <a:stretch>
            <a:fillRect/>
          </a:stretch>
        </p:blipFill>
        <p:spPr bwMode="auto">
          <a:xfrm>
            <a:off x="5695950" y="3270250"/>
            <a:ext cx="1389063"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5"/>
          <p:cNvPicPr>
            <a:picLocks noChangeAspect="1" noChangeArrowheads="1"/>
          </p:cNvPicPr>
          <p:nvPr/>
        </p:nvPicPr>
        <p:blipFill>
          <a:blip r:embed="rId5">
            <a:extLst>
              <a:ext uri="{28A0092B-C50C-407E-A947-70E740481C1C}">
                <a14:useLocalDpi xmlns:a14="http://schemas.microsoft.com/office/drawing/2010/main" val="0"/>
              </a:ext>
            </a:extLst>
          </a:blip>
          <a:srcRect l="1222" t="42323" r="46167" b="8289"/>
          <a:stretch>
            <a:fillRect/>
          </a:stretch>
        </p:blipFill>
        <p:spPr bwMode="auto">
          <a:xfrm>
            <a:off x="5675313" y="3757613"/>
            <a:ext cx="1546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0" eaLnBrk="1" hangingPunct="1"/>
            <a:r>
              <a:rPr b="1">
                <a:solidFill>
                  <a:schemeClr val="accent2"/>
                </a:solidFill>
              </a:rPr>
              <a:t>Piense sobre ello</a:t>
            </a:r>
          </a:p>
        </p:txBody>
      </p:sp>
      <p:sp>
        <p:nvSpPr>
          <p:cNvPr id="20483" name="Rectangle 3"/>
          <p:cNvSpPr>
            <a:spLocks noGrp="1" noChangeArrowheads="1"/>
          </p:cNvSpPr>
          <p:nvPr>
            <p:ph type="body" idx="1"/>
          </p:nvPr>
        </p:nvSpPr>
        <p:spPr/>
        <p:txBody>
          <a:bodyPr/>
          <a:lstStyle/>
          <a:p>
            <a:pPr marL="0" indent="0" algn="ctr" rtl="0" eaLnBrk="1" hangingPunct="1">
              <a:buFontTx/>
              <a:buNone/>
              <a:defRPr/>
            </a:pPr>
            <a:r>
              <a:rPr sz="4400"/>
              <a:t>¿Qué áreas tienen el menor acceso a las fuentes de agua mejoradas?</a:t>
            </a:r>
          </a:p>
          <a:p>
            <a:pPr algn="ctr" eaLnBrk="1" hangingPunct="1">
              <a:buFontTx/>
              <a:buNone/>
              <a:defRPr/>
            </a:pPr>
            <a:endParaRPr lang="en-US" sz="4400" dirty="0" smtClean="0"/>
          </a:p>
          <a:p>
            <a:pPr algn="ctr" eaLnBrk="1" hangingPunct="1">
              <a:buFontTx/>
              <a:buNone/>
              <a:defRPr/>
            </a:pPr>
            <a:endParaRPr lang="en-US" sz="4400" dirty="0" smtClean="0"/>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6986AE7-CBAF-4F30-90FC-DF9B230EC487}" type="slidenum">
              <a:rPr/>
              <a:pPr rtl="0" eaLnBrk="1" hangingPunct="1"/>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eaLnBrk="1" hangingPunct="1"/>
            <a:r>
              <a:rPr b="1">
                <a:solidFill>
                  <a:schemeClr val="accent2"/>
                </a:solidFill>
              </a:rPr>
              <a:t>Problema mundial</a:t>
            </a:r>
          </a:p>
        </p:txBody>
      </p:sp>
      <p:sp>
        <p:nvSpPr>
          <p:cNvPr id="26627" name="Rectangle 3"/>
          <p:cNvSpPr>
            <a:spLocks noGrp="1" noChangeArrowheads="1"/>
          </p:cNvSpPr>
          <p:nvPr>
            <p:ph type="body" idx="1"/>
          </p:nvPr>
        </p:nvSpPr>
        <p:spPr/>
        <p:txBody>
          <a:bodyPr/>
          <a:lstStyle/>
          <a:p>
            <a:pPr algn="ctr" rtl="0" eaLnBrk="1" hangingPunct="1">
              <a:buFontTx/>
              <a:buNone/>
            </a:pPr>
            <a:r>
              <a:rPr sz="4000"/>
              <a:t>Grandes regiones de </a:t>
            </a:r>
          </a:p>
          <a:p>
            <a:pPr algn="ctr" rtl="0" eaLnBrk="1" hangingPunct="1">
              <a:buFontTx/>
              <a:buNone/>
            </a:pPr>
            <a:r>
              <a:rPr sz="4000">
                <a:solidFill>
                  <a:srgbClr val="FF0000"/>
                </a:solidFill>
              </a:rPr>
              <a:t>Africa </a:t>
            </a:r>
            <a:r>
              <a:rPr sz="4000"/>
              <a:t>y </a:t>
            </a:r>
            <a:r>
              <a:rPr sz="4000">
                <a:solidFill>
                  <a:srgbClr val="FF0000"/>
                </a:solidFill>
              </a:rPr>
              <a:t>Asia</a:t>
            </a:r>
          </a:p>
          <a:p>
            <a:pPr algn="ctr" rtl="0" eaLnBrk="1" hangingPunct="1">
              <a:buFontTx/>
              <a:buNone/>
            </a:pPr>
            <a:r>
              <a:rPr sz="4000"/>
              <a:t>sufren más de la </a:t>
            </a:r>
          </a:p>
          <a:p>
            <a:pPr algn="ctr" rtl="0" eaLnBrk="1" hangingPunct="1">
              <a:buFontTx/>
              <a:buNone/>
            </a:pPr>
            <a:r>
              <a:rPr sz="4000"/>
              <a:t>falta de acceso a </a:t>
            </a:r>
          </a:p>
          <a:p>
            <a:pPr algn="ctr" rtl="0" eaLnBrk="1" hangingPunct="1">
              <a:buFontTx/>
              <a:buNone/>
            </a:pPr>
            <a:r>
              <a:rPr sz="4000"/>
              <a:t>fuentes de agua mejoradas </a:t>
            </a:r>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750EEFB-EDB5-436D-8B33-D801A301DE1F}" type="slidenum">
              <a:rPr/>
              <a:pPr rtl="0" eaLnBrk="1" hangingPunct="1"/>
              <a:t>24</a:t>
            </a:fl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¿POR QUÉ?</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Por falta de:</a:t>
            </a:r>
          </a:p>
          <a:p>
            <a:pPr eaLnBrk="1" hangingPunct="1">
              <a:buFontTx/>
              <a:buNone/>
              <a:defRPr/>
            </a:pPr>
            <a:endParaRPr lang="en-US" sz="800" dirty="0" smtClean="0"/>
          </a:p>
          <a:p>
            <a:pPr rtl="0" eaLnBrk="1" hangingPunct="1">
              <a:defRPr/>
            </a:pPr>
            <a:r>
              <a:rPr/>
              <a:t>Financiación</a:t>
            </a:r>
          </a:p>
          <a:p>
            <a:pPr rtl="0" eaLnBrk="1" hangingPunct="1">
              <a:defRPr/>
            </a:pPr>
            <a:r>
              <a:rPr/>
              <a:t>Recursos</a:t>
            </a:r>
          </a:p>
          <a:p>
            <a:pPr rtl="0" eaLnBrk="1" hangingPunct="1">
              <a:defRPr/>
            </a:pPr>
            <a:r>
              <a:rPr/>
              <a:t>Infraestructura</a:t>
            </a:r>
          </a:p>
          <a:p>
            <a:pPr rtl="0" eaLnBrk="1" hangingPunct="1">
              <a:defRPr/>
            </a:pPr>
            <a:r>
              <a:rPr/>
              <a:t>Mantenimiento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Conocimiento</a:t>
            </a:r>
          </a:p>
          <a:p>
            <a:pPr rtl="0" eaLnBrk="1" hangingPunct="1">
              <a:defRPr/>
            </a:pPr>
            <a:r>
              <a:rPr/>
              <a:t>Concientización</a:t>
            </a:r>
          </a:p>
          <a:p>
            <a:pPr rtl="0" eaLnBrk="1" hangingPunct="1">
              <a:defRPr/>
            </a:pPr>
            <a:r>
              <a:rPr/>
              <a:t>Habilidades</a:t>
            </a:r>
          </a:p>
          <a:p>
            <a:pPr rtl="0" eaLnBrk="1" hangingPunct="1">
              <a:defRPr/>
            </a:pPr>
            <a:r>
              <a:rPr/>
              <a:t>Motivación</a:t>
            </a:r>
          </a:p>
          <a:p>
            <a:pPr rtl="0" eaLnBrk="1" hangingPunct="1">
              <a:defRPr/>
            </a:pPr>
            <a:r>
              <a:rPr/>
              <a:t>Prioridad</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38FA1B-ABFF-4F51-A405-EFC860FA61EB}" type="slidenum">
              <a:rPr/>
              <a:pPr rtl="0" eaLnBrk="1" hangingPunct="1"/>
              <a:t>25</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ODM:</a:t>
            </a:r>
            <a:r>
              <a:rPr lang="en-US" b="1" dirty="0" smtClean="0">
                <a:solidFill>
                  <a:schemeClr val="accent2"/>
                </a:solidFill>
              </a:rPr>
              <a:t/>
            </a:r>
            <a:br>
              <a:rPr lang="en-US" b="1" dirty="0" smtClean="0">
                <a:solidFill>
                  <a:schemeClr val="accent2"/>
                </a:solidFill>
              </a:rPr>
            </a:br>
            <a:r>
              <a:rPr b="1">
                <a:solidFill>
                  <a:schemeClr val="accent2"/>
                </a:solidFill>
              </a:rPr>
              <a:t>Saneamiento básico</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26</a:t>
            </a:fld>
            <a:endParaRPr/>
          </a:p>
        </p:txBody>
      </p:sp>
    </p:spTree>
    <p:extLst>
      <p:ext uri="{BB962C8B-B14F-4D97-AF65-F5344CB8AC3E}">
        <p14:creationId xmlns:p14="http://schemas.microsoft.com/office/powerpoint/2010/main" val="3621840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0" eaLnBrk="1" hangingPunct="1"/>
            <a:r>
              <a:rPr b="1">
                <a:solidFill>
                  <a:schemeClr val="accent2"/>
                </a:solidFill>
              </a:rPr>
              <a:t>Acceso a saneamiento básico</a:t>
            </a:r>
          </a:p>
        </p:txBody>
      </p:sp>
      <p:sp>
        <p:nvSpPr>
          <p:cNvPr id="21507" name="Rectangle 3"/>
          <p:cNvSpPr>
            <a:spLocks noGrp="1" noChangeArrowheads="1"/>
          </p:cNvSpPr>
          <p:nvPr>
            <p:ph type="body" idx="1"/>
          </p:nvPr>
        </p:nvSpPr>
        <p:spPr/>
        <p:txBody>
          <a:bodyPr/>
          <a:lstStyle/>
          <a:p>
            <a:pPr marL="3175" indent="-3175" rtl="0" eaLnBrk="1" hangingPunct="1">
              <a:buFontTx/>
              <a:buNone/>
              <a:defRPr/>
            </a:pPr>
            <a:r>
              <a:rPr sz="4400"/>
              <a:t>Qué se controla:</a:t>
            </a:r>
          </a:p>
          <a:p>
            <a:pPr marL="460375" indent="-3175" rtl="0" eaLnBrk="1" hangingPunct="1">
              <a:buFontTx/>
              <a:buNone/>
              <a:defRPr/>
            </a:pPr>
            <a:r>
              <a:rPr sz="4400"/>
              <a:t>Cantidad de personas con acceso a instalaciones sanitarias (letrinas) "mejoradas" vs. "no mejoradas"</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rtl="0" eaLnBrk="1" hangingPunct="1"/>
            <a:r>
              <a:rPr b="1">
                <a:solidFill>
                  <a:schemeClr val="accent2"/>
                </a:solidFill>
              </a:rPr>
              <a:t>¿Qué es una "instalación de saneamiento no mejorada"?</a:t>
            </a:r>
          </a:p>
        </p:txBody>
      </p:sp>
      <p:sp>
        <p:nvSpPr>
          <p:cNvPr id="22531" name="Rectangle 3"/>
          <p:cNvSpPr>
            <a:spLocks noGrp="1" noChangeArrowheads="1"/>
          </p:cNvSpPr>
          <p:nvPr>
            <p:ph type="body" idx="1"/>
          </p:nvPr>
        </p:nvSpPr>
        <p:spPr>
          <a:xfrm>
            <a:off x="218364" y="1600200"/>
            <a:ext cx="8693624" cy="4525963"/>
          </a:xfrm>
        </p:spPr>
        <p:txBody>
          <a:bodyPr/>
          <a:lstStyle/>
          <a:p>
            <a:pPr rtl="0" eaLnBrk="1" hangingPunct="1">
              <a:defRPr/>
            </a:pPr>
            <a:r>
              <a:rPr sz="2800" dirty="0" err="1"/>
              <a:t>Letrinas</a:t>
            </a:r>
            <a:r>
              <a:rPr sz="2800" dirty="0"/>
              <a:t> y </a:t>
            </a:r>
            <a:r>
              <a:rPr sz="2800" dirty="0" err="1"/>
              <a:t>prácticas</a:t>
            </a:r>
            <a:r>
              <a:rPr sz="2800" dirty="0"/>
              <a:t> </a:t>
            </a:r>
            <a:r>
              <a:rPr sz="2800" dirty="0" err="1"/>
              <a:t>en</a:t>
            </a:r>
            <a:r>
              <a:rPr sz="2800" dirty="0"/>
              <a:t> las </a:t>
            </a:r>
            <a:r>
              <a:rPr sz="2800" dirty="0" err="1"/>
              <a:t>cuales</a:t>
            </a:r>
            <a:r>
              <a:rPr sz="2800" dirty="0"/>
              <a:t> </a:t>
            </a:r>
            <a:r>
              <a:rPr sz="2800" dirty="0" err="1"/>
              <a:t>es</a:t>
            </a:r>
            <a:r>
              <a:rPr sz="2800" dirty="0"/>
              <a:t> </a:t>
            </a:r>
            <a:r>
              <a:rPr sz="2800" u="sng" dirty="0" err="1"/>
              <a:t>más</a:t>
            </a:r>
            <a:r>
              <a:rPr sz="2800" u="sng" dirty="0"/>
              <a:t> probable</a:t>
            </a:r>
            <a:r>
              <a:rPr sz="2800" dirty="0"/>
              <a:t> que </a:t>
            </a:r>
            <a:r>
              <a:rPr sz="2800" dirty="0" err="1"/>
              <a:t>haya</a:t>
            </a:r>
            <a:r>
              <a:rPr sz="2800" dirty="0"/>
              <a:t> </a:t>
            </a:r>
            <a:r>
              <a:rPr sz="2800" dirty="0" err="1"/>
              <a:t>contacto</a:t>
            </a:r>
            <a:r>
              <a:rPr sz="2800" dirty="0"/>
              <a:t> entre </a:t>
            </a:r>
            <a:r>
              <a:rPr sz="2800" dirty="0" err="1"/>
              <a:t>los</a:t>
            </a:r>
            <a:r>
              <a:rPr sz="2800" dirty="0"/>
              <a:t> </a:t>
            </a:r>
            <a:r>
              <a:rPr sz="2800" dirty="0" err="1"/>
              <a:t>seres</a:t>
            </a:r>
            <a:r>
              <a:rPr sz="2800" dirty="0"/>
              <a:t> </a:t>
            </a:r>
            <a:r>
              <a:rPr sz="2800" dirty="0" err="1"/>
              <a:t>humanos</a:t>
            </a:r>
            <a:r>
              <a:rPr sz="2800" dirty="0"/>
              <a:t> y </a:t>
            </a:r>
            <a:r>
              <a:rPr sz="2800" dirty="0" err="1"/>
              <a:t>los</a:t>
            </a:r>
            <a:r>
              <a:rPr sz="2800" dirty="0"/>
              <a:t> </a:t>
            </a:r>
            <a:r>
              <a:rPr sz="2800" dirty="0" err="1"/>
              <a:t>excrementos</a:t>
            </a:r>
            <a:r>
              <a:rPr sz="2800" dirty="0"/>
              <a:t>; </a:t>
            </a:r>
            <a:r>
              <a:rPr sz="2800" dirty="0" err="1"/>
              <a:t>inseguras</a:t>
            </a:r>
            <a:r>
              <a:rPr sz="2800" dirty="0"/>
              <a:t> y </a:t>
            </a:r>
            <a:r>
              <a:rPr sz="2800" dirty="0" err="1"/>
              <a:t>antihigiénicas</a:t>
            </a:r>
            <a:endParaRPr sz="2800" dirty="0"/>
          </a:p>
          <a:p>
            <a:pPr marL="347663" indent="-3175" rtl="0" eaLnBrk="1" hangingPunct="1">
              <a:buFontTx/>
              <a:buNone/>
              <a:defRPr/>
            </a:pPr>
            <a:r>
              <a:rPr sz="2800" dirty="0" err="1"/>
              <a:t>Ejemplos</a:t>
            </a:r>
            <a:r>
              <a:rPr sz="2800" dirty="0"/>
              <a:t>:</a:t>
            </a:r>
          </a:p>
          <a:p>
            <a:pPr marL="347663" indent="-3175" rtl="0">
              <a:lnSpc>
                <a:spcPct val="80000"/>
              </a:lnSpc>
              <a:defRPr/>
            </a:pPr>
            <a:r>
              <a:rPr sz="2800" dirty="0" err="1"/>
              <a:t>Fosa</a:t>
            </a:r>
            <a:r>
              <a:rPr sz="2800" dirty="0"/>
              <a:t> </a:t>
            </a:r>
            <a:r>
              <a:rPr sz="2800" dirty="0" err="1"/>
              <a:t>abierta</a:t>
            </a:r>
            <a:r>
              <a:rPr sz="2800" dirty="0"/>
              <a:t> (sin </a:t>
            </a:r>
            <a:r>
              <a:rPr sz="2800" dirty="0" err="1"/>
              <a:t>losa</a:t>
            </a:r>
            <a:r>
              <a:rPr sz="2800" dirty="0"/>
              <a:t>, </a:t>
            </a:r>
            <a:r>
              <a:rPr sz="2800" dirty="0" err="1"/>
              <a:t>desordenada</a:t>
            </a:r>
            <a:r>
              <a:rPr sz="2800" dirty="0"/>
              <a:t> o </a:t>
            </a:r>
            <a:r>
              <a:rPr sz="2800" dirty="0" err="1"/>
              <a:t>insegura</a:t>
            </a:r>
            <a:r>
              <a:rPr sz="2800" dirty="0"/>
              <a:t>)</a:t>
            </a:r>
          </a:p>
          <a:p>
            <a:pPr marL="347663" indent="-3175" rtl="0">
              <a:lnSpc>
                <a:spcPct val="80000"/>
              </a:lnSpc>
              <a:defRPr/>
            </a:pPr>
            <a:r>
              <a:rPr sz="2800" dirty="0" err="1"/>
              <a:t>Letrina</a:t>
            </a:r>
            <a:r>
              <a:rPr sz="2800" dirty="0"/>
              <a:t> de </a:t>
            </a:r>
            <a:r>
              <a:rPr sz="2800" dirty="0" err="1"/>
              <a:t>balde</a:t>
            </a:r>
            <a:endParaRPr sz="2800" dirty="0"/>
          </a:p>
          <a:p>
            <a:pPr marL="347663" indent="-3175" rtl="0">
              <a:lnSpc>
                <a:spcPct val="80000"/>
              </a:lnSpc>
              <a:defRPr/>
            </a:pPr>
            <a:r>
              <a:rPr sz="2800" dirty="0" err="1"/>
              <a:t>Letrina</a:t>
            </a:r>
            <a:r>
              <a:rPr sz="2800" dirty="0"/>
              <a:t> </a:t>
            </a:r>
            <a:r>
              <a:rPr sz="2800" dirty="0" err="1"/>
              <a:t>colgante</a:t>
            </a:r>
            <a:r>
              <a:rPr sz="2800" dirty="0"/>
              <a:t> (</a:t>
            </a:r>
            <a:r>
              <a:rPr sz="2800" dirty="0" err="1"/>
              <a:t>cae</a:t>
            </a:r>
            <a:r>
              <a:rPr sz="2800" dirty="0"/>
              <a:t> al </a:t>
            </a:r>
            <a:r>
              <a:rPr sz="2800" dirty="0" err="1"/>
              <a:t>agua</a:t>
            </a:r>
            <a:r>
              <a:rPr sz="2800" dirty="0"/>
              <a:t>)</a:t>
            </a:r>
          </a:p>
          <a:p>
            <a:pPr marL="347663" indent="-3175" rtl="0">
              <a:lnSpc>
                <a:spcPct val="80000"/>
              </a:lnSpc>
              <a:defRPr/>
            </a:pPr>
            <a:r>
              <a:rPr sz="2800" dirty="0" err="1"/>
              <a:t>Defecación</a:t>
            </a:r>
            <a:r>
              <a:rPr sz="2800" dirty="0"/>
              <a:t> al </a:t>
            </a:r>
            <a:r>
              <a:rPr sz="2800" dirty="0" err="1"/>
              <a:t>aire</a:t>
            </a:r>
            <a:r>
              <a:rPr sz="2800" dirty="0"/>
              <a:t> </a:t>
            </a:r>
            <a:r>
              <a:rPr sz="2800" dirty="0" err="1"/>
              <a:t>libre</a:t>
            </a:r>
            <a:r>
              <a:rPr sz="2800" dirty="0"/>
              <a:t> </a:t>
            </a:r>
          </a:p>
          <a:p>
            <a:pPr marL="347663" indent="-3175" rtl="0">
              <a:lnSpc>
                <a:spcPct val="80000"/>
              </a:lnSpc>
              <a:defRPr/>
            </a:pPr>
            <a:r>
              <a:rPr sz="2800" dirty="0" err="1"/>
              <a:t>Letrina</a:t>
            </a:r>
            <a:r>
              <a:rPr sz="2800" dirty="0"/>
              <a:t> </a:t>
            </a:r>
            <a:r>
              <a:rPr sz="2800" dirty="0" err="1"/>
              <a:t>pública</a:t>
            </a:r>
            <a:r>
              <a:rPr sz="2800" dirty="0"/>
              <a:t> o </a:t>
            </a:r>
            <a:r>
              <a:rPr sz="2800" dirty="0" err="1"/>
              <a:t>compartida</a:t>
            </a:r>
            <a:r>
              <a:rPr sz="2800" dirty="0"/>
              <a:t> (- </a:t>
            </a:r>
            <a:r>
              <a:rPr sz="2800" dirty="0" err="1"/>
              <a:t>debatir</a:t>
            </a:r>
            <a:r>
              <a:rPr sz="2800" dirty="0"/>
              <a: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EDD896D-2E0E-461D-A184-0A62BFB32C2C}" type="slidenum">
              <a:rPr/>
              <a:pPr rtl="0" eaLnBrk="1" hangingPunct="1"/>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65175"/>
            <a:ext cx="3962400" cy="429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2"/>
          <p:cNvSpPr txBox="1">
            <a:spLocks noChangeArrowheads="1"/>
          </p:cNvSpPr>
          <p:nvPr/>
        </p:nvSpPr>
        <p:spPr bwMode="auto">
          <a:xfrm>
            <a:off x="723900" y="505777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a:t>Defecación al aire libre</a:t>
            </a:r>
          </a:p>
        </p:txBody>
      </p:sp>
      <p:sp>
        <p:nvSpPr>
          <p:cNvPr id="30724" name="TextBox 8"/>
          <p:cNvSpPr txBox="1">
            <a:spLocks noChangeArrowheads="1"/>
          </p:cNvSpPr>
          <p:nvPr/>
        </p:nvSpPr>
        <p:spPr bwMode="auto">
          <a:xfrm>
            <a:off x="4465638" y="5057775"/>
            <a:ext cx="4308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a:t>Área de baño abierta</a:t>
            </a:r>
            <a:r>
              <a:rPr lang="en-US"/>
              <a:t/>
            </a:r>
            <a:br>
              <a:rPr lang="en-US"/>
            </a:br>
            <a:r>
              <a:rPr sz="900"/>
              <a:t>(source:guardian.co.uk/commentisfree/2009/ nov/19/world-toilet-day-sanitation)</a:t>
            </a:r>
          </a:p>
        </p:txBody>
      </p:sp>
      <p:sp>
        <p:nvSpPr>
          <p:cNvPr id="307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5FFEF05-DA65-4A57-8430-8C7FAD1161B5}" type="slidenum">
              <a:rPr/>
              <a:pPr rtl="0" eaLnBrk="1" hangingPunct="1"/>
              <a:t>29</a:t>
            </a:fld>
            <a:endParaRPr/>
          </a:p>
        </p:txBody>
      </p:sp>
      <p:pic>
        <p:nvPicPr>
          <p:cNvPr id="307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382713"/>
            <a:ext cx="43815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3250" y="2293938"/>
            <a:ext cx="7772400" cy="1470025"/>
          </a:xfrm>
        </p:spPr>
        <p:txBody>
          <a:bodyPr/>
          <a:lstStyle/>
          <a:p>
            <a:pPr rtl="0"/>
            <a:r>
              <a:rPr b="1">
                <a:solidFill>
                  <a:schemeClr val="accent2"/>
                </a:solidFill>
              </a:rPr>
              <a:t>Problemas mundiales </a:t>
            </a:r>
            <a:r>
              <a:rPr lang="en-US" b="1" smtClean="0">
                <a:solidFill>
                  <a:schemeClr val="accent2"/>
                </a:solidFill>
              </a:rPr>
              <a:t/>
            </a:r>
            <a:br>
              <a:rPr lang="en-US" b="1" smtClean="0">
                <a:solidFill>
                  <a:schemeClr val="accent2"/>
                </a:solidFill>
              </a:rPr>
            </a:br>
            <a:r>
              <a:rPr b="1">
                <a:solidFill>
                  <a:schemeClr val="accent2"/>
                </a:solidFill>
              </a:rPr>
              <a:t>de agua y saneamiento</a:t>
            </a:r>
          </a:p>
        </p:txBody>
      </p:sp>
      <p:pic>
        <p:nvPicPr>
          <p:cNvPr id="512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860425" y="5057775"/>
            <a:ext cx="3321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(Fuente: Flickr, foto por K Tayler)</a:t>
            </a:r>
          </a:p>
        </p:txBody>
      </p:sp>
      <p:sp>
        <p:nvSpPr>
          <p:cNvPr id="31747" name="TextBox 8"/>
          <p:cNvSpPr txBox="1">
            <a:spLocks noChangeArrowheads="1"/>
          </p:cNvSpPr>
          <p:nvPr/>
        </p:nvSpPr>
        <p:spPr bwMode="auto">
          <a:xfrm>
            <a:off x="5083175" y="3589338"/>
            <a:ext cx="3563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(Fuente: defeatdd.org/blog/sustainable-sanitation-peru)</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BF364D-D1E1-45E6-886A-29BCA8BC6FD1}" type="slidenum">
              <a:rPr/>
              <a:pPr rtl="0" eaLnBrk="1" hangingPunct="1"/>
              <a:t>30</a:t>
            </a:fld>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l="7053" r="22192"/>
          <a:stretch>
            <a:fillRect/>
          </a:stretch>
        </p:blipFill>
        <p:spPr bwMode="auto">
          <a:xfrm>
            <a:off x="5349875" y="387350"/>
            <a:ext cx="3032125" cy="321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62075"/>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4576763"/>
            <a:ext cx="1885950" cy="135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Box 8"/>
          <p:cNvSpPr txBox="1">
            <a:spLocks noChangeArrowheads="1"/>
          </p:cNvSpPr>
          <p:nvPr/>
        </p:nvSpPr>
        <p:spPr bwMode="auto">
          <a:xfrm>
            <a:off x="5083175" y="5937250"/>
            <a:ext cx="3563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(Fuente: labspace.open.ac.uk)</a:t>
            </a:r>
          </a:p>
        </p:txBody>
      </p:sp>
      <p:sp>
        <p:nvSpPr>
          <p:cNvPr id="31753" name="Rectangle 1"/>
          <p:cNvSpPr>
            <a:spLocks noChangeArrowheads="1"/>
          </p:cNvSpPr>
          <p:nvPr/>
        </p:nvSpPr>
        <p:spPr bwMode="auto">
          <a:xfrm>
            <a:off x="1330325" y="384175"/>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b="1"/>
              <a:t>Letrinas de fosa no mejoradas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rtl="0" eaLnBrk="1" hangingPunct="1"/>
            <a:r>
              <a:rPr b="1">
                <a:solidFill>
                  <a:schemeClr val="accent2"/>
                </a:solidFill>
              </a:rPr>
              <a:t>¿Qué son las instalaciones de saneamiento mejoradas?</a:t>
            </a:r>
          </a:p>
        </p:txBody>
      </p:sp>
      <p:sp>
        <p:nvSpPr>
          <p:cNvPr id="25603" name="Rectangle 3"/>
          <p:cNvSpPr>
            <a:spLocks noGrp="1" noChangeArrowheads="1"/>
          </p:cNvSpPr>
          <p:nvPr>
            <p:ph type="body" idx="1"/>
          </p:nvPr>
        </p:nvSpPr>
        <p:spPr>
          <a:xfrm>
            <a:off x="484188" y="1606550"/>
            <a:ext cx="8229600" cy="4525963"/>
          </a:xfrm>
        </p:spPr>
        <p:txBody>
          <a:bodyPr/>
          <a:lstStyle/>
          <a:p>
            <a:pPr rtl="0" eaLnBrk="1" hangingPunct="1">
              <a:defRPr/>
            </a:pPr>
            <a:r>
              <a:rPr dirty="0" err="1"/>
              <a:t>Letrinas</a:t>
            </a:r>
            <a:r>
              <a:rPr dirty="0"/>
              <a:t> y </a:t>
            </a:r>
            <a:r>
              <a:rPr dirty="0" err="1"/>
              <a:t>prácticas</a:t>
            </a:r>
            <a:r>
              <a:rPr dirty="0"/>
              <a:t> </a:t>
            </a:r>
            <a:r>
              <a:rPr dirty="0" err="1"/>
              <a:t>en</a:t>
            </a:r>
            <a:r>
              <a:rPr dirty="0"/>
              <a:t> las </a:t>
            </a:r>
            <a:r>
              <a:rPr dirty="0" err="1"/>
              <a:t>cuales</a:t>
            </a:r>
            <a:r>
              <a:rPr dirty="0"/>
              <a:t> </a:t>
            </a:r>
            <a:r>
              <a:rPr dirty="0" err="1"/>
              <a:t>es</a:t>
            </a:r>
            <a:r>
              <a:rPr dirty="0"/>
              <a:t> </a:t>
            </a:r>
            <a:r>
              <a:rPr u="sng" dirty="0" err="1"/>
              <a:t>menos</a:t>
            </a:r>
            <a:r>
              <a:rPr u="sng" dirty="0"/>
              <a:t> probable</a:t>
            </a:r>
            <a:r>
              <a:rPr dirty="0"/>
              <a:t> que </a:t>
            </a:r>
            <a:r>
              <a:rPr dirty="0" err="1"/>
              <a:t>haya</a:t>
            </a:r>
            <a:r>
              <a:rPr dirty="0"/>
              <a:t> </a:t>
            </a:r>
            <a:r>
              <a:rPr dirty="0" err="1"/>
              <a:t>contacto</a:t>
            </a:r>
            <a:r>
              <a:rPr dirty="0"/>
              <a:t> entre </a:t>
            </a:r>
            <a:r>
              <a:rPr dirty="0" err="1"/>
              <a:t>los</a:t>
            </a:r>
            <a:r>
              <a:rPr dirty="0"/>
              <a:t> </a:t>
            </a:r>
            <a:r>
              <a:rPr dirty="0" err="1"/>
              <a:t>seres</a:t>
            </a:r>
            <a:r>
              <a:rPr dirty="0"/>
              <a:t> </a:t>
            </a:r>
            <a:r>
              <a:rPr dirty="0" err="1"/>
              <a:t>humanos</a:t>
            </a:r>
            <a:r>
              <a:rPr dirty="0"/>
              <a:t> y </a:t>
            </a:r>
            <a:r>
              <a:rPr dirty="0" err="1"/>
              <a:t>los</a:t>
            </a:r>
            <a:r>
              <a:rPr dirty="0"/>
              <a:t> </a:t>
            </a:r>
            <a:r>
              <a:rPr dirty="0" err="1"/>
              <a:t>excrementos</a:t>
            </a:r>
            <a:r>
              <a:rPr dirty="0"/>
              <a:t>; </a:t>
            </a:r>
            <a:r>
              <a:rPr dirty="0" err="1"/>
              <a:t>seguras</a:t>
            </a:r>
            <a:r>
              <a:rPr dirty="0"/>
              <a:t> e </a:t>
            </a:r>
            <a:r>
              <a:rPr dirty="0" err="1"/>
              <a:t>higiénicas</a:t>
            </a:r>
            <a:endParaRPr dirty="0"/>
          </a:p>
          <a:p>
            <a:pPr algn="ctr" eaLnBrk="1" hangingPunct="1">
              <a:buFontTx/>
              <a:buNone/>
              <a:defRPr/>
            </a:pPr>
            <a:endParaRPr lang="en-US" sz="1100" dirty="0" smtClean="0"/>
          </a:p>
          <a:p>
            <a:pPr marL="1200150" indent="-3175" rtl="0" eaLnBrk="1" hangingPunct="1">
              <a:buFontTx/>
              <a:buNone/>
              <a:defRPr/>
            </a:pPr>
            <a:r>
              <a:rPr dirty="0" err="1"/>
              <a:t>Ejemplos</a:t>
            </a:r>
            <a:r>
              <a:rPr dirty="0"/>
              <a:t>:</a:t>
            </a:r>
          </a:p>
          <a:p>
            <a:pPr marL="1200150" indent="-3175" rtl="0">
              <a:lnSpc>
                <a:spcPct val="80000"/>
              </a:lnSpc>
              <a:defRPr/>
            </a:pPr>
            <a:r>
              <a:rPr dirty="0" err="1"/>
              <a:t>Conexión</a:t>
            </a:r>
            <a:r>
              <a:rPr dirty="0"/>
              <a:t> a </a:t>
            </a:r>
            <a:r>
              <a:rPr dirty="0" err="1"/>
              <a:t>alcantarillado</a:t>
            </a:r>
            <a:r>
              <a:rPr dirty="0"/>
              <a:t> </a:t>
            </a:r>
            <a:r>
              <a:rPr dirty="0" err="1"/>
              <a:t>público</a:t>
            </a:r>
            <a:endParaRPr dirty="0"/>
          </a:p>
          <a:p>
            <a:pPr marL="1200150" indent="-3175" rtl="0">
              <a:lnSpc>
                <a:spcPct val="80000"/>
              </a:lnSpc>
              <a:defRPr/>
            </a:pPr>
            <a:r>
              <a:rPr dirty="0" err="1"/>
              <a:t>Fosa</a:t>
            </a:r>
            <a:r>
              <a:rPr dirty="0"/>
              <a:t> </a:t>
            </a:r>
            <a:r>
              <a:rPr dirty="0" err="1"/>
              <a:t>séptica</a:t>
            </a:r>
            <a:endParaRPr dirty="0"/>
          </a:p>
          <a:p>
            <a:pPr marL="1200150" indent="-3175" rtl="0">
              <a:lnSpc>
                <a:spcPct val="80000"/>
              </a:lnSpc>
              <a:defRPr/>
            </a:pPr>
            <a:r>
              <a:rPr dirty="0" err="1"/>
              <a:t>Letrina</a:t>
            </a:r>
            <a:r>
              <a:rPr dirty="0"/>
              <a:t> de </a:t>
            </a:r>
            <a:r>
              <a:rPr dirty="0" err="1"/>
              <a:t>descarga</a:t>
            </a:r>
            <a:r>
              <a:rPr dirty="0"/>
              <a:t> manual</a:t>
            </a:r>
          </a:p>
          <a:p>
            <a:pPr marL="1200150" indent="-3175" rtl="0">
              <a:lnSpc>
                <a:spcPct val="80000"/>
              </a:lnSpc>
              <a:defRPr/>
            </a:pPr>
            <a:r>
              <a:rPr dirty="0" err="1"/>
              <a:t>Letrina</a:t>
            </a:r>
            <a:r>
              <a:rPr dirty="0"/>
              <a:t> sanitaria de </a:t>
            </a:r>
            <a:r>
              <a:rPr dirty="0" err="1"/>
              <a:t>fosa</a:t>
            </a:r>
            <a:r>
              <a:rPr dirty="0"/>
              <a:t> simple </a:t>
            </a:r>
          </a:p>
          <a:p>
            <a:pPr marL="1200150" indent="-3175" rtl="0">
              <a:lnSpc>
                <a:spcPct val="80000"/>
              </a:lnSpc>
              <a:defRPr/>
            </a:pPr>
            <a:r>
              <a:rPr dirty="0" err="1"/>
              <a:t>Letrina</a:t>
            </a:r>
            <a:r>
              <a:rPr dirty="0"/>
              <a:t> de </a:t>
            </a:r>
            <a:r>
              <a:rPr dirty="0" err="1"/>
              <a:t>fosa</a:t>
            </a:r>
            <a:r>
              <a:rPr dirty="0"/>
              <a:t> </a:t>
            </a:r>
            <a:r>
              <a:rPr dirty="0" err="1"/>
              <a:t>ventilada</a:t>
            </a:r>
            <a:r>
              <a:rPr dirty="0"/>
              <a:t> (VIP)</a:t>
            </a:r>
          </a:p>
          <a:p>
            <a:pPr eaLnBrk="1" hangingPunct="1">
              <a:defRPr/>
            </a:pPr>
            <a:endParaRPr lang="en-US"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2923CF8-6019-428F-A54D-1A5CFFD3A19A}" type="slidenum">
              <a:rPr/>
              <a:pPr rtl="0" eaLnBrk="1" hangingPunct="1"/>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50900"/>
            <a:ext cx="3806825"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Box 2"/>
          <p:cNvSpPr txBox="1">
            <a:spLocks noChangeArrowheads="1"/>
          </p:cNvSpPr>
          <p:nvPr/>
        </p:nvSpPr>
        <p:spPr bwMode="auto">
          <a:xfrm>
            <a:off x="40005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Letrina de fosa ventilada (VIP)</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850900"/>
            <a:ext cx="3657600"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8"/>
          <p:cNvSpPr txBox="1">
            <a:spLocks noChangeArrowheads="1"/>
          </p:cNvSpPr>
          <p:nvPr/>
        </p:nvSpPr>
        <p:spPr bwMode="auto">
          <a:xfrm>
            <a:off x="580390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Letrina de descarga manual</a:t>
            </a: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7C5A388-B487-40D8-8E56-9A9B33F0E016}" type="slidenum">
              <a:rPr/>
              <a:pPr rtl="0" eaLnBrk="1" hangingPunct="1"/>
              <a:t>32</a:t>
            </a:f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859978-C293-4359-9628-F3F0A74A0B5E}" type="slidenum">
              <a:rPr/>
              <a:pPr rtl="0" eaLnBrk="1" hangingPunct="1"/>
              <a:t>33</a:t>
            </a:fld>
            <a:endParaRPr/>
          </a:p>
        </p:txBody>
      </p:sp>
      <p:sp>
        <p:nvSpPr>
          <p:cNvPr id="34819" name="TextBox 5"/>
          <p:cNvSpPr txBox="1">
            <a:spLocks noChangeArrowheads="1"/>
          </p:cNvSpPr>
          <p:nvPr/>
        </p:nvSpPr>
        <p:spPr bwMode="auto">
          <a:xfrm>
            <a:off x="5915025" y="64960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260600"/>
            <a:ext cx="49720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Box 8"/>
          <p:cNvSpPr txBox="1">
            <a:spLocks noChangeArrowheads="1"/>
          </p:cNvSpPr>
          <p:nvPr/>
        </p:nvSpPr>
        <p:spPr bwMode="auto">
          <a:xfrm>
            <a:off x="942975" y="5715000"/>
            <a:ext cx="676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cobertura del saneamiento aumentó del 49% en 1990 al 63% en el 2010.</a:t>
            </a:r>
          </a:p>
        </p:txBody>
      </p:sp>
      <p:sp>
        <p:nvSpPr>
          <p:cNvPr id="34822" name="TextBox 9"/>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Cantidad de personas que obtuvieron acceso al saneamiento mejorado del 1990 al 2010 por región ODM [millones]</a:t>
            </a:r>
          </a:p>
        </p:txBody>
      </p:sp>
      <p:sp>
        <p:nvSpPr>
          <p:cNvPr id="34823" name="TextBox 10"/>
          <p:cNvSpPr txBox="1">
            <a:spLocks noChangeArrowheads="1"/>
          </p:cNvSpPr>
          <p:nvPr/>
        </p:nvSpPr>
        <p:spPr bwMode="auto">
          <a:xfrm>
            <a:off x="1076325" y="2578100"/>
            <a:ext cx="1954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0070C0"/>
                </a:solidFill>
              </a:rPr>
              <a:t>Al 2010, la meta mundial de saneamiento mejorado no se alcanzará al 2015.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DE9E051-7709-4986-8C79-6D6FD95BE155}" type="slidenum">
              <a:rPr/>
              <a:pPr rtl="0" eaLnBrk="1" hangingPunct="1"/>
              <a:t>34</a:t>
            </a:fld>
            <a:endParaRPr/>
          </a:p>
        </p:txBody>
      </p:sp>
      <p:sp>
        <p:nvSpPr>
          <p:cNvPr id="35843"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233488"/>
            <a:ext cx="73818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Box 8"/>
          <p:cNvSpPr txBox="1">
            <a:spLocks noChangeArrowheads="1"/>
          </p:cNvSpPr>
          <p:nvPr/>
        </p:nvSpPr>
        <p:spPr bwMode="auto">
          <a:xfrm>
            <a:off x="1162050" y="6070600"/>
            <a:ext cx="654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El mundo no va en buen camino para alcanzar la meta de saneamiento.</a:t>
            </a:r>
          </a:p>
        </p:txBody>
      </p:sp>
      <p:sp>
        <p:nvSpPr>
          <p:cNvPr id="35846"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El progreso hacia la meta ODM de saneamiento, al 2010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3A533FF-701C-4A0E-ABDC-380A65852C81}" type="slidenum">
              <a:rPr/>
              <a:pPr rtl="0" eaLnBrk="1" hangingPunct="1"/>
              <a:t>35</a:t>
            </a:fld>
            <a:endParaRPr/>
          </a:p>
        </p:txBody>
      </p:sp>
      <p:sp>
        <p:nvSpPr>
          <p:cNvPr id="36867" name="TextBox 5"/>
          <p:cNvSpPr txBox="1">
            <a:spLocks noChangeArrowheads="1"/>
          </p:cNvSpPr>
          <p:nvPr/>
        </p:nvSpPr>
        <p:spPr bwMode="auto">
          <a:xfrm>
            <a:off x="5761038"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617663"/>
            <a:ext cx="39624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Box 6"/>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Cantidad de personas sin acceso a saneamiento mejorado, al 2010 [millones]</a:t>
            </a:r>
          </a:p>
        </p:txBody>
      </p:sp>
      <p:sp>
        <p:nvSpPr>
          <p:cNvPr id="36870" name="TextBox 7"/>
          <p:cNvSpPr txBox="1">
            <a:spLocks noChangeArrowheads="1"/>
          </p:cNvSpPr>
          <p:nvPr/>
        </p:nvSpPr>
        <p:spPr bwMode="auto">
          <a:xfrm>
            <a:off x="787400" y="2578100"/>
            <a:ext cx="2243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FF0000"/>
                </a:solidFill>
              </a:rPr>
              <a:t>Al 2010, 2,5 mil millones de personas no tienen acceso al saneamiento mejorado.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623D3EE-2717-4F33-823D-93FB3C6B5AA4}" type="slidenum">
              <a:rPr/>
              <a:pPr rtl="0" eaLnBrk="1" hangingPunct="1"/>
              <a:t>36</a:t>
            </a:fld>
            <a:endParaRPr/>
          </a:p>
        </p:txBody>
      </p:sp>
      <p:sp>
        <p:nvSpPr>
          <p:cNvPr id="37891"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sp>
        <p:nvSpPr>
          <p:cNvPr id="37892"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Proporción de personas con saneamiento mejorado, al 2010</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581150"/>
            <a:ext cx="763587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934200" y="0"/>
            <a:ext cx="2209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20CC3BA-0EB8-4DD9-A722-A3ACE5149D72}" type="slidenum">
              <a:rPr/>
              <a:pPr rtl="0" eaLnBrk="1" hangingPunct="1"/>
              <a:t>37</a:t>
            </a:fld>
            <a:endParaRPr/>
          </a:p>
        </p:txBody>
      </p:sp>
      <p:sp>
        <p:nvSpPr>
          <p:cNvPr id="38916" name="TextBox 16"/>
          <p:cNvSpPr txBox="1">
            <a:spLocks noChangeArrowheads="1"/>
          </p:cNvSpPr>
          <p:nvPr/>
        </p:nvSpPr>
        <p:spPr bwMode="auto">
          <a:xfrm>
            <a:off x="5937250"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pic>
        <p:nvPicPr>
          <p:cNvPr id="389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606550"/>
            <a:ext cx="7710487"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Box 1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Proporción de personas que utilizan saneamiento mejorado/no mejorado, al 2010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FE67DD8-E3A8-4B40-B5D2-07D37795067B}" type="slidenum">
              <a:rPr/>
              <a:pPr rtl="0" eaLnBrk="1" hangingPunct="1"/>
              <a:t>38</a:t>
            </a:fld>
            <a:endParaRPr/>
          </a:p>
        </p:txBody>
      </p:sp>
      <p:sp>
        <p:nvSpPr>
          <p:cNvPr id="39939" name="TextBox 7"/>
          <p:cNvSpPr txBox="1">
            <a:spLocks noChangeArrowheads="1"/>
          </p:cNvSpPr>
          <p:nvPr/>
        </p:nvSpPr>
        <p:spPr bwMode="auto">
          <a:xfrm>
            <a:off x="5929313" y="6462713"/>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(Fuente: OMS/UNICEF JMP, 2012) </a:t>
            </a:r>
          </a:p>
        </p:txBody>
      </p:sp>
      <p:sp>
        <p:nvSpPr>
          <p:cNvPr id="39940"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Proporción de personas que practican la defecación al aire libre, al 2010</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658938"/>
            <a:ext cx="73818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0" eaLnBrk="1" hangingPunct="1"/>
            <a:r>
              <a:rPr b="1">
                <a:solidFill>
                  <a:schemeClr val="accent2"/>
                </a:solidFill>
              </a:rPr>
              <a:t>Piense sobre ello</a:t>
            </a:r>
          </a:p>
        </p:txBody>
      </p:sp>
      <p:sp>
        <p:nvSpPr>
          <p:cNvPr id="40963" name="Rectangle 3"/>
          <p:cNvSpPr>
            <a:spLocks noGrp="1" noChangeArrowheads="1"/>
          </p:cNvSpPr>
          <p:nvPr>
            <p:ph type="body" idx="1"/>
          </p:nvPr>
        </p:nvSpPr>
        <p:spPr/>
        <p:txBody>
          <a:bodyPr/>
          <a:lstStyle/>
          <a:p>
            <a:pPr algn="ctr" rtl="0" eaLnBrk="1" hangingPunct="1">
              <a:buFontTx/>
              <a:buNone/>
            </a:pPr>
            <a:r>
              <a:rPr sz="4400"/>
              <a:t>¿Qué regiones son las que tienen menor acceso a servicios de saneamiento mejorados?</a:t>
            </a:r>
          </a:p>
          <a:p>
            <a:pPr algn="ctr" eaLnBrk="1" hangingPunct="1">
              <a:buFontTx/>
              <a:buNone/>
            </a:pPr>
            <a:endParaRPr lang="en-US" sz="4400" smtClean="0"/>
          </a:p>
          <a:p>
            <a:pPr algn="ctr" eaLnBrk="1" hangingPunct="1">
              <a:buFontTx/>
              <a:buNone/>
            </a:pPr>
            <a:endParaRPr lang="en-US" sz="4400" smtClean="0"/>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979938-296A-450B-AA0B-4E752E765DE4}" type="slidenum">
              <a:rPr/>
              <a:pPr rtl="0" eaLnBrk="1" hangingPunct="1"/>
              <a:t>39</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chemeClr val="accent2"/>
                </a:solidFill>
              </a:rPr>
              <a:t>Expectativas de aprendizaje</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pPr>
            <a:r>
              <a:rPr/>
              <a:t>Hablar acerca de los problemas locales y mundiales que tienen que ver con el acceso a agua segura y saneamiento.</a:t>
            </a:r>
          </a:p>
          <a:p>
            <a:pPr marL="514350" indent="-514350" eaLnBrk="1" hangingPunct="1">
              <a:buFontTx/>
              <a:buAutoNum type="arabicPeriod"/>
            </a:pPr>
            <a:endParaRPr lang="en-US" smtClean="0"/>
          </a:p>
          <a:p>
            <a:pPr marL="514350" indent="-514350" rtl="0" eaLnBrk="1" hangingPunct="1">
              <a:buFontTx/>
              <a:buAutoNum type="arabicPeriod"/>
            </a:pPr>
            <a:r>
              <a:rPr/>
              <a:t>Hablar acerca de cómo el agua contaminada y la baja calidad de saneamiento están conectadas con el ciclo de la pobreza, y cómo causan este ciclo. </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C7731AA-D15C-4D1B-BE90-DB5B26F86FE0}" type="slidenum">
              <a:rPr/>
              <a:pPr rtl="0" eaLnBrk="1" hangingPunct="1"/>
              <a:t>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eaLnBrk="1" hangingPunct="1"/>
            <a:r>
              <a:rPr b="1">
                <a:solidFill>
                  <a:schemeClr val="accent2"/>
                </a:solidFill>
              </a:rPr>
              <a:t>Problema mundial</a:t>
            </a:r>
          </a:p>
        </p:txBody>
      </p:sp>
      <p:sp>
        <p:nvSpPr>
          <p:cNvPr id="41987" name="Rectangle 3"/>
          <p:cNvSpPr>
            <a:spLocks noGrp="1" noChangeArrowheads="1"/>
          </p:cNvSpPr>
          <p:nvPr>
            <p:ph type="body" idx="1"/>
          </p:nvPr>
        </p:nvSpPr>
        <p:spPr/>
        <p:txBody>
          <a:bodyPr/>
          <a:lstStyle/>
          <a:p>
            <a:pPr algn="ctr" rtl="0" eaLnBrk="1" hangingPunct="1">
              <a:buFontTx/>
              <a:buNone/>
            </a:pPr>
            <a:r>
              <a:rPr sz="4000"/>
              <a:t>Grandes regiones de </a:t>
            </a:r>
          </a:p>
          <a:p>
            <a:pPr algn="ctr" rtl="0" eaLnBrk="1" hangingPunct="1">
              <a:buFontTx/>
              <a:buNone/>
            </a:pPr>
            <a:r>
              <a:rPr sz="4000">
                <a:solidFill>
                  <a:srgbClr val="FF0000"/>
                </a:solidFill>
              </a:rPr>
              <a:t>Africa </a:t>
            </a:r>
            <a:r>
              <a:rPr sz="4000"/>
              <a:t>y </a:t>
            </a:r>
            <a:r>
              <a:rPr sz="4000">
                <a:solidFill>
                  <a:srgbClr val="FF0000"/>
                </a:solidFill>
              </a:rPr>
              <a:t>Asia</a:t>
            </a:r>
          </a:p>
          <a:p>
            <a:pPr algn="ctr" rtl="0" eaLnBrk="1" hangingPunct="1">
              <a:buFontTx/>
              <a:buNone/>
            </a:pPr>
            <a:r>
              <a:rPr sz="4000"/>
              <a:t>sufren más de la </a:t>
            </a:r>
          </a:p>
          <a:p>
            <a:pPr algn="ctr" rtl="0" eaLnBrk="1" hangingPunct="1">
              <a:buFontTx/>
              <a:buNone/>
            </a:pPr>
            <a:r>
              <a:rPr sz="4000"/>
              <a:t>falta de acceso a </a:t>
            </a:r>
          </a:p>
          <a:p>
            <a:pPr algn="ctr" rtl="0" eaLnBrk="1" hangingPunct="1">
              <a:buFontTx/>
              <a:buNone/>
            </a:pPr>
            <a:r>
              <a:rPr sz="4000"/>
              <a:t>instalaciones de saneamiento mejoradas </a:t>
            </a:r>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6E10E96-B377-44C0-83CE-F7A9B64AEE54}" type="slidenum">
              <a:rPr/>
              <a:pPr rtl="0" eaLnBrk="1" hangingPunct="1"/>
              <a:t>40</a:t>
            </a:f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¿POR QUÉ?</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Por falta de:</a:t>
            </a:r>
          </a:p>
          <a:p>
            <a:pPr eaLnBrk="1" hangingPunct="1">
              <a:buFontTx/>
              <a:buNone/>
              <a:defRPr/>
            </a:pPr>
            <a:endParaRPr lang="en-US" sz="800" dirty="0" smtClean="0"/>
          </a:p>
          <a:p>
            <a:pPr rtl="0" eaLnBrk="1" hangingPunct="1">
              <a:defRPr/>
            </a:pPr>
            <a:r>
              <a:rPr/>
              <a:t>Financiación</a:t>
            </a:r>
          </a:p>
          <a:p>
            <a:pPr rtl="0" eaLnBrk="1" hangingPunct="1">
              <a:defRPr/>
            </a:pPr>
            <a:r>
              <a:rPr/>
              <a:t>Recursos</a:t>
            </a:r>
          </a:p>
          <a:p>
            <a:pPr rtl="0" eaLnBrk="1" hangingPunct="1">
              <a:defRPr/>
            </a:pPr>
            <a:r>
              <a:rPr/>
              <a:t>Infraestructura</a:t>
            </a:r>
          </a:p>
          <a:p>
            <a:pPr rtl="0" eaLnBrk="1" hangingPunct="1">
              <a:defRPr/>
            </a:pPr>
            <a:r>
              <a:rPr/>
              <a:t>Mantenimiento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Conocimiento</a:t>
            </a:r>
          </a:p>
          <a:p>
            <a:pPr rtl="0" eaLnBrk="1" hangingPunct="1">
              <a:defRPr/>
            </a:pPr>
            <a:r>
              <a:rPr/>
              <a:t>Concientización</a:t>
            </a:r>
          </a:p>
          <a:p>
            <a:pPr rtl="0" eaLnBrk="1" hangingPunct="1">
              <a:defRPr/>
            </a:pPr>
            <a:r>
              <a:rPr/>
              <a:t>Habilidades</a:t>
            </a:r>
          </a:p>
          <a:p>
            <a:pPr rtl="0" eaLnBrk="1" hangingPunct="1">
              <a:defRPr/>
            </a:pPr>
            <a:r>
              <a:rPr/>
              <a:t>Motivación</a:t>
            </a:r>
          </a:p>
          <a:p>
            <a:pPr rtl="0" eaLnBrk="1" hangingPunct="1">
              <a:defRPr/>
            </a:pPr>
            <a:r>
              <a:rPr/>
              <a:t>Prioridad</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386B76-FF24-4FE9-807B-97810B151136}" type="slidenum">
              <a:rPr/>
              <a:pPr rtl="0" eaLnBrk="1" hangingPunct="1"/>
              <a:t>41</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Reflexionen...</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sz="3600"/>
              <a:t>¿Cuál es el efecto en la comunidad si se mejora el acceso al agua segura pero persiste la falta de saneamiento básico?</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42</a:t>
            </a:fld>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¿Qué importancia tiene todo esto para mí?</a:t>
            </a:r>
          </a:p>
        </p:txBody>
      </p:sp>
      <p:sp>
        <p:nvSpPr>
          <p:cNvPr id="35843" name="Rectangle 3"/>
          <p:cNvSpPr>
            <a:spLocks noGrp="1" noChangeArrowheads="1"/>
          </p:cNvSpPr>
          <p:nvPr>
            <p:ph type="body" idx="1"/>
          </p:nvPr>
        </p:nvSpPr>
        <p:spPr>
          <a:xfrm>
            <a:off x="457200" y="1787857"/>
            <a:ext cx="8229600" cy="4338306"/>
          </a:xfrm>
        </p:spPr>
        <p:txBody>
          <a:bodyPr/>
          <a:lstStyle/>
          <a:p>
            <a:pPr marL="0" indent="0" algn="ctr" rtl="0" eaLnBrk="1" hangingPunct="1">
              <a:buNone/>
              <a:defRPr/>
            </a:pPr>
            <a:r>
              <a:rPr sz="2800" dirty="0"/>
              <a:t>Lo </a:t>
            </a:r>
            <a:r>
              <a:rPr sz="2800" dirty="0" err="1"/>
              <a:t>importante</a:t>
            </a:r>
            <a:r>
              <a:rPr sz="2800" dirty="0"/>
              <a:t> </a:t>
            </a:r>
            <a:r>
              <a:rPr sz="2800" dirty="0" err="1"/>
              <a:t>es</a:t>
            </a:r>
            <a:r>
              <a:rPr sz="2800" dirty="0"/>
              <a:t> de </a:t>
            </a:r>
            <a:r>
              <a:rPr sz="2800" dirty="0" err="1"/>
              <a:t>hacer</a:t>
            </a:r>
            <a:r>
              <a:rPr sz="2800" dirty="0"/>
              <a:t> que </a:t>
            </a:r>
            <a:r>
              <a:rPr lang="en-US" sz="2800" dirty="0" smtClean="0"/>
              <a:t/>
            </a:r>
            <a:br>
              <a:rPr lang="en-US" sz="2800" dirty="0" smtClean="0"/>
            </a:br>
            <a:r>
              <a:rPr sz="2800" dirty="0" err="1"/>
              <a:t>TODO</a:t>
            </a:r>
            <a:r>
              <a:rPr sz="2800" dirty="0"/>
              <a:t> EL </a:t>
            </a:r>
            <a:r>
              <a:rPr sz="2800" dirty="0" err="1"/>
              <a:t>MUNDO</a:t>
            </a:r>
            <a:r>
              <a:rPr sz="2800" dirty="0"/>
              <a:t>, </a:t>
            </a:r>
            <a:r>
              <a:rPr sz="2800" dirty="0" err="1"/>
              <a:t>EN</a:t>
            </a:r>
            <a:r>
              <a:rPr sz="2800" dirty="0"/>
              <a:t> </a:t>
            </a:r>
            <a:r>
              <a:rPr sz="2800" dirty="0" err="1"/>
              <a:t>TODAS</a:t>
            </a:r>
            <a:r>
              <a:rPr sz="2800" dirty="0"/>
              <a:t> </a:t>
            </a:r>
            <a:r>
              <a:rPr sz="2800" dirty="0" err="1"/>
              <a:t>PARTES</a:t>
            </a:r>
            <a:r>
              <a:rPr sz="2800" dirty="0"/>
              <a:t>, </a:t>
            </a:r>
            <a:r>
              <a:rPr sz="2800" dirty="0" err="1"/>
              <a:t>TENGA</a:t>
            </a:r>
            <a:r>
              <a:rPr sz="2800" dirty="0"/>
              <a:t>:</a:t>
            </a:r>
          </a:p>
          <a:p>
            <a:pPr algn="ctr" rtl="0" eaLnBrk="1" hangingPunct="1">
              <a:buFont typeface="Wingdings" pitchFamily="2" charset="2"/>
              <a:buChar char="ü"/>
              <a:defRPr/>
            </a:pPr>
            <a:r>
              <a:rPr sz="2800" dirty="0"/>
              <a:t>Agua </a:t>
            </a:r>
            <a:r>
              <a:rPr sz="2800" dirty="0" err="1"/>
              <a:t>segura</a:t>
            </a:r>
            <a:r>
              <a:rPr sz="2800" dirty="0"/>
              <a:t> que </a:t>
            </a:r>
            <a:r>
              <a:rPr sz="2800" dirty="0" err="1"/>
              <a:t>es</a:t>
            </a:r>
            <a:r>
              <a:rPr sz="2800" dirty="0"/>
              <a:t> </a:t>
            </a:r>
            <a:r>
              <a:rPr sz="2800" dirty="0" err="1"/>
              <a:t>accesible</a:t>
            </a:r>
            <a:r>
              <a:rPr sz="2800" dirty="0"/>
              <a:t> (no </a:t>
            </a:r>
            <a:r>
              <a:rPr sz="2800" dirty="0" err="1"/>
              <a:t>muy</a:t>
            </a:r>
            <a:r>
              <a:rPr sz="2800" dirty="0"/>
              <a:t> </a:t>
            </a:r>
            <a:r>
              <a:rPr sz="2800" dirty="0" err="1"/>
              <a:t>lejos</a:t>
            </a:r>
            <a:r>
              <a:rPr sz="2800" dirty="0"/>
              <a:t>) y </a:t>
            </a:r>
            <a:r>
              <a:rPr sz="2800" dirty="0" err="1"/>
              <a:t>asequible</a:t>
            </a:r>
            <a:endParaRPr sz="2800" dirty="0"/>
          </a:p>
          <a:p>
            <a:pPr algn="ctr" rtl="0" eaLnBrk="1" hangingPunct="1">
              <a:buFont typeface="Wingdings" pitchFamily="2" charset="2"/>
              <a:buChar char="ü"/>
              <a:defRPr/>
            </a:pPr>
            <a:r>
              <a:rPr sz="2800" dirty="0" err="1"/>
              <a:t>Instalaciones</a:t>
            </a:r>
            <a:r>
              <a:rPr sz="2800" dirty="0"/>
              <a:t> de </a:t>
            </a:r>
            <a:r>
              <a:rPr sz="2800" dirty="0" err="1"/>
              <a:t>saneamiento</a:t>
            </a:r>
            <a:r>
              <a:rPr sz="2800" dirty="0"/>
              <a:t> que </a:t>
            </a:r>
            <a:r>
              <a:rPr sz="2800" dirty="0" err="1"/>
              <a:t>detengan</a:t>
            </a:r>
            <a:r>
              <a:rPr sz="2800" dirty="0"/>
              <a:t> la </a:t>
            </a:r>
            <a:r>
              <a:rPr sz="2800" dirty="0" err="1"/>
              <a:t>transmisión</a:t>
            </a:r>
            <a:r>
              <a:rPr sz="2800" dirty="0"/>
              <a:t> de </a:t>
            </a:r>
            <a:r>
              <a:rPr sz="2800" dirty="0" err="1"/>
              <a:t>enfermedades</a:t>
            </a:r>
            <a:r>
              <a:rPr sz="2800" dirty="0"/>
              <a:t> y que </a:t>
            </a:r>
            <a:r>
              <a:rPr sz="2800" dirty="0" err="1"/>
              <a:t>puedan</a:t>
            </a:r>
            <a:r>
              <a:rPr sz="2800" dirty="0"/>
              <a:t> </a:t>
            </a:r>
            <a:r>
              <a:rPr sz="2800" dirty="0" err="1"/>
              <a:t>ser</a:t>
            </a:r>
            <a:r>
              <a:rPr sz="2800" dirty="0"/>
              <a:t> </a:t>
            </a:r>
            <a:r>
              <a:rPr sz="2800" dirty="0" err="1"/>
              <a:t>utilizadas</a:t>
            </a:r>
            <a:r>
              <a:rPr sz="2800" dirty="0"/>
              <a:t> </a:t>
            </a:r>
            <a:r>
              <a:rPr sz="2800" dirty="0" err="1"/>
              <a:t>por</a:t>
            </a:r>
            <a:r>
              <a:rPr sz="2800" dirty="0"/>
              <a:t> </a:t>
            </a:r>
            <a:r>
              <a:rPr sz="2800" dirty="0" err="1"/>
              <a:t>todo</a:t>
            </a:r>
            <a:r>
              <a:rPr sz="2800" dirty="0"/>
              <a:t> el </a:t>
            </a:r>
            <a:r>
              <a:rPr sz="2800" dirty="0" err="1"/>
              <a:t>mundo</a:t>
            </a:r>
            <a:endParaRPr sz="2800" dirty="0"/>
          </a:p>
          <a:p>
            <a:pPr algn="ctr" rtl="0" eaLnBrk="1" hangingPunct="1">
              <a:buFont typeface="Wingdings" pitchFamily="2" charset="2"/>
              <a:buChar char="ü"/>
              <a:defRPr/>
            </a:pPr>
            <a:r>
              <a:rPr sz="2800" dirty="0" err="1"/>
              <a:t>Prácticas</a:t>
            </a:r>
            <a:r>
              <a:rPr sz="2800" dirty="0"/>
              <a:t> de </a:t>
            </a:r>
            <a:r>
              <a:rPr sz="2800" dirty="0" err="1"/>
              <a:t>higiene</a:t>
            </a:r>
            <a:r>
              <a:rPr sz="2800" dirty="0"/>
              <a:t> </a:t>
            </a:r>
            <a:r>
              <a:rPr sz="2800" dirty="0" err="1"/>
              <a:t>mejoradas</a:t>
            </a:r>
            <a:endParaRPr sz="2800" dirty="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43</a:t>
            </a:fld>
            <a:endParaRPr/>
          </a:p>
        </p:txBody>
      </p:sp>
    </p:spTree>
    <p:extLst>
      <p:ext uri="{BB962C8B-B14F-4D97-AF65-F5344CB8AC3E}">
        <p14:creationId xmlns:p14="http://schemas.microsoft.com/office/powerpoint/2010/main" val="2189305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rtl="0" eaLnBrk="1" hangingPunct="1"/>
            <a:r>
              <a:rPr b="1">
                <a:solidFill>
                  <a:schemeClr val="accent2"/>
                </a:solidFill>
              </a:rPr>
              <a:t>Ciclo de pobreza</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sz="3600"/>
              <a:t>¿Por qué el agua insegura y la falta de saneamiento hacen que el ciclo de pobreza se perpetúe?</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5BF6334-467E-406C-AD02-53A264FDEE4D}" type="slidenum">
              <a:rPr/>
              <a:pPr rtl="0" eaLnBrk="1" hangingPunct="1"/>
              <a:t>44</a:t>
            </a:fld>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rtl="0" eaLnBrk="1" hangingPunct="1"/>
            <a:r>
              <a:rPr b="1">
                <a:solidFill>
                  <a:schemeClr val="accent2"/>
                </a:solidFill>
              </a:rPr>
              <a:t>Ciclo de pobreza</a:t>
            </a:r>
          </a:p>
        </p:txBody>
      </p:sp>
      <p:sp>
        <p:nvSpPr>
          <p:cNvPr id="46083" name="Rectangle 2"/>
          <p:cNvSpPr txBox="1">
            <a:spLocks noChangeArrowheads="1"/>
          </p:cNvSpPr>
          <p:nvPr/>
        </p:nvSpPr>
        <p:spPr bwMode="auto">
          <a:xfrm>
            <a:off x="3078163" y="2957513"/>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rgbClr val="0070C0"/>
                </a:solidFill>
              </a:rPr>
              <a:t>Pobreza</a:t>
            </a:r>
          </a:p>
        </p:txBody>
      </p:sp>
      <p:sp>
        <p:nvSpPr>
          <p:cNvPr id="7" name="Rectangle 2"/>
          <p:cNvSpPr txBox="1">
            <a:spLocks noChangeArrowheads="1"/>
          </p:cNvSpPr>
          <p:nvPr/>
        </p:nvSpPr>
        <p:spPr bwMode="auto">
          <a:xfrm>
            <a:off x="3168650" y="1339850"/>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Propagación</a:t>
            </a:r>
            <a:r>
              <a:rPr sz="2800" b="1" dirty="0"/>
              <a:t> de </a:t>
            </a:r>
            <a:r>
              <a:rPr sz="2800" b="1" dirty="0" err="1"/>
              <a:t>enfermedad</a:t>
            </a:r>
            <a:endParaRPr sz="2800" b="1" dirty="0"/>
          </a:p>
        </p:txBody>
      </p:sp>
      <p:sp>
        <p:nvSpPr>
          <p:cNvPr id="8" name="Notched Right Arrow 7"/>
          <p:cNvSpPr/>
          <p:nvPr/>
        </p:nvSpPr>
        <p:spPr>
          <a:xfrm rot="1778909">
            <a:off x="5789613" y="18526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9" name="Rectangle 2"/>
          <p:cNvSpPr txBox="1">
            <a:spLocks noChangeArrowheads="1"/>
          </p:cNvSpPr>
          <p:nvPr/>
        </p:nvSpPr>
        <p:spPr bwMode="auto">
          <a:xfrm>
            <a:off x="5938837" y="2376695"/>
            <a:ext cx="2768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Problemas</a:t>
            </a:r>
            <a:r>
              <a:rPr sz="2800" b="1" dirty="0"/>
              <a:t> de </a:t>
            </a:r>
            <a:r>
              <a:rPr sz="2800" b="1" dirty="0" err="1"/>
              <a:t>salud</a:t>
            </a:r>
            <a:endParaRPr sz="2800" b="1" dirty="0"/>
          </a:p>
        </p:txBody>
      </p:sp>
      <p:sp>
        <p:nvSpPr>
          <p:cNvPr id="10" name="Notched Right Arrow 9"/>
          <p:cNvSpPr/>
          <p:nvPr/>
        </p:nvSpPr>
        <p:spPr>
          <a:xfrm rot="5400000">
            <a:off x="7112000" y="30464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1" name="Rectangle 2"/>
          <p:cNvSpPr txBox="1">
            <a:spLocks noChangeArrowheads="1"/>
          </p:cNvSpPr>
          <p:nvPr/>
        </p:nvSpPr>
        <p:spPr bwMode="auto">
          <a:xfrm>
            <a:off x="5846763" y="3603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Incapaz</a:t>
            </a:r>
            <a:r>
              <a:rPr sz="2800" b="1" dirty="0"/>
              <a:t> de </a:t>
            </a:r>
            <a:r>
              <a:rPr sz="2800" b="1" dirty="0" err="1"/>
              <a:t>ir</a:t>
            </a:r>
            <a:r>
              <a:rPr sz="2800" b="1" dirty="0"/>
              <a:t> a la </a:t>
            </a:r>
            <a:r>
              <a:rPr sz="2800" b="1" dirty="0" err="1"/>
              <a:t>escuela</a:t>
            </a:r>
            <a:endParaRPr sz="2800" b="1" dirty="0"/>
          </a:p>
        </p:txBody>
      </p:sp>
      <p:sp>
        <p:nvSpPr>
          <p:cNvPr id="13" name="Rectangle 2"/>
          <p:cNvSpPr txBox="1">
            <a:spLocks noChangeArrowheads="1"/>
          </p:cNvSpPr>
          <p:nvPr/>
        </p:nvSpPr>
        <p:spPr bwMode="auto">
          <a:xfrm>
            <a:off x="3230563" y="4746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Incapaz</a:t>
            </a:r>
            <a:r>
              <a:rPr sz="2800" b="1" dirty="0"/>
              <a:t> de </a:t>
            </a:r>
            <a:r>
              <a:rPr sz="2800" b="1" dirty="0" err="1"/>
              <a:t>obtener</a:t>
            </a:r>
            <a:r>
              <a:rPr sz="2800" b="1" dirty="0"/>
              <a:t> un </a:t>
            </a:r>
            <a:r>
              <a:rPr sz="2800" b="1" dirty="0" err="1"/>
              <a:t>trabajo</a:t>
            </a:r>
            <a:r>
              <a:rPr sz="2800" b="1" dirty="0"/>
              <a:t> o </a:t>
            </a:r>
            <a:r>
              <a:rPr sz="2800" b="1" dirty="0" err="1"/>
              <a:t>trabajar</a:t>
            </a:r>
            <a:endParaRPr sz="2800" b="1" dirty="0"/>
          </a:p>
        </p:txBody>
      </p:sp>
      <p:sp>
        <p:nvSpPr>
          <p:cNvPr id="14" name="Rectangle 2"/>
          <p:cNvSpPr txBox="1">
            <a:spLocks noChangeArrowheads="1"/>
          </p:cNvSpPr>
          <p:nvPr/>
        </p:nvSpPr>
        <p:spPr bwMode="auto">
          <a:xfrm>
            <a:off x="460375" y="3849688"/>
            <a:ext cx="2770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Falta</a:t>
            </a:r>
            <a:r>
              <a:rPr sz="2800" b="1" dirty="0"/>
              <a:t> de </a:t>
            </a:r>
            <a:r>
              <a:rPr sz="2800" b="1" dirty="0" err="1"/>
              <a:t>productividad</a:t>
            </a:r>
            <a:endParaRPr sz="2800" b="1" dirty="0"/>
          </a:p>
        </p:txBody>
      </p:sp>
      <p:sp>
        <p:nvSpPr>
          <p:cNvPr id="15" name="Rectangle 2"/>
          <p:cNvSpPr txBox="1">
            <a:spLocks noChangeArrowheads="1"/>
          </p:cNvSpPr>
          <p:nvPr/>
        </p:nvSpPr>
        <p:spPr bwMode="auto">
          <a:xfrm>
            <a:off x="398463" y="2247900"/>
            <a:ext cx="2770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2800" b="1" dirty="0" err="1"/>
              <a:t>Falta</a:t>
            </a:r>
            <a:r>
              <a:rPr sz="2800" b="1" dirty="0"/>
              <a:t> de </a:t>
            </a:r>
            <a:r>
              <a:rPr sz="2800" b="1" dirty="0" err="1"/>
              <a:t>crecimiento</a:t>
            </a:r>
            <a:r>
              <a:rPr sz="2800" b="1" dirty="0"/>
              <a:t> </a:t>
            </a:r>
            <a:r>
              <a:rPr sz="2800" b="1" dirty="0" err="1"/>
              <a:t>económico</a:t>
            </a:r>
            <a:endParaRPr sz="2800" b="1" dirty="0"/>
          </a:p>
        </p:txBody>
      </p:sp>
      <p:sp>
        <p:nvSpPr>
          <p:cNvPr id="16" name="Notched Right Arrow 15"/>
          <p:cNvSpPr/>
          <p:nvPr/>
        </p:nvSpPr>
        <p:spPr>
          <a:xfrm rot="8692562">
            <a:off x="6238875" y="4760913"/>
            <a:ext cx="417513"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7" name="Notched Right Arrow 16"/>
          <p:cNvSpPr/>
          <p:nvPr/>
        </p:nvSpPr>
        <p:spPr>
          <a:xfrm rot="14377503">
            <a:off x="2394744" y="5058569"/>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8" name="Notched Right Arrow 17"/>
          <p:cNvSpPr/>
          <p:nvPr/>
        </p:nvSpPr>
        <p:spPr>
          <a:xfrm rot="16200000">
            <a:off x="1604963" y="35067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9" name="Notched Right Arrow 18"/>
          <p:cNvSpPr/>
          <p:nvPr/>
        </p:nvSpPr>
        <p:spPr>
          <a:xfrm rot="20846463">
            <a:off x="2735263" y="1743075"/>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460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2EFA1C8-497D-4F87-98F6-5698E7F45D08}" type="slidenum">
              <a:rPr/>
              <a:pPr rtl="0" eaLnBrk="1" hangingPunct="1"/>
              <a:t>45</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p:bldP spid="14" grpId="0"/>
      <p:bldP spid="15" grpId="0"/>
      <p:bldP spid="16" grpId="0" animBg="1"/>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38915"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a:t>¿Qué se puede hacer para detener el ciclo de la pobreza?</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C37DC41-55E6-41E5-AB3B-648060BD3915}" type="slidenum">
              <a:rPr/>
              <a:pPr rtl="0" eaLnBrk="1" hangingPunct="1"/>
              <a:t>46</a:t>
            </a:fld>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rtl="0" eaLnBrk="1" hangingPunct="1"/>
            <a:r>
              <a:rPr b="1">
                <a:solidFill>
                  <a:schemeClr val="accent2"/>
                </a:solidFill>
              </a:rPr>
              <a:t> Repaso</a:t>
            </a:r>
          </a:p>
        </p:txBody>
      </p:sp>
      <p:sp>
        <p:nvSpPr>
          <p:cNvPr id="14339"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a:t>¿Qué se puede hacer para mejorar el acceso al agua segura y al saneamiento básico?</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326C8A-E96A-43FC-A6CD-345993884DC3}" type="slidenum">
              <a:rPr/>
              <a:pPr rtl="0" eaLnBrk="1" hangingPunct="1"/>
              <a:t>47</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accent2"/>
                </a:solidFill>
              </a:rPr>
              <a:t>Piense sobre ello</a:t>
            </a:r>
          </a:p>
        </p:txBody>
      </p:sp>
      <p:sp>
        <p:nvSpPr>
          <p:cNvPr id="14339" name="Rectangle 3"/>
          <p:cNvSpPr>
            <a:spLocks noGrp="1" noChangeArrowheads="1"/>
          </p:cNvSpPr>
          <p:nvPr>
            <p:ph type="body" idx="1"/>
          </p:nvPr>
        </p:nvSpPr>
        <p:spPr/>
        <p:txBody>
          <a:bodyPr/>
          <a:lstStyle/>
          <a:p>
            <a:pPr marL="0" indent="0" algn="ctr" rtl="0" eaLnBrk="1" hangingPunct="1">
              <a:buFontTx/>
              <a:buNone/>
              <a:defRPr/>
            </a:pPr>
            <a:r>
              <a:rPr sz="4400"/>
              <a:t>¿En dónde ha visto la pobreza?</a:t>
            </a:r>
          </a:p>
          <a:p>
            <a:pPr algn="ctr" eaLnBrk="1" hangingPunct="1">
              <a:buFontTx/>
              <a:buNone/>
              <a:defRPr/>
            </a:pPr>
            <a:endParaRPr lang="en-US" sz="4400" dirty="0" smtClean="0"/>
          </a:p>
        </p:txBody>
      </p:sp>
      <p:pic>
        <p:nvPicPr>
          <p:cNvPr id="717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BE4EB9-2C6F-40C2-9036-E3E079A218BB}" type="slidenum">
              <a:rPr/>
              <a:pPr rtl="0" eaLnBrk="1" hangingPunct="1"/>
              <a:t>5</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accent2"/>
                </a:solidFill>
              </a:rPr>
              <a:t>Piense sobre ello</a:t>
            </a:r>
          </a:p>
        </p:txBody>
      </p:sp>
      <p:sp>
        <p:nvSpPr>
          <p:cNvPr id="6147" name="Rectangle 3"/>
          <p:cNvSpPr>
            <a:spLocks noGrp="1" noChangeArrowheads="1"/>
          </p:cNvSpPr>
          <p:nvPr>
            <p:ph type="body" idx="1"/>
          </p:nvPr>
        </p:nvSpPr>
        <p:spPr/>
        <p:txBody>
          <a:bodyPr/>
          <a:lstStyle/>
          <a:p>
            <a:pPr marL="0" indent="0" algn="ctr" rtl="0" eaLnBrk="1" hangingPunct="1">
              <a:buFontTx/>
              <a:buNone/>
              <a:defRPr/>
            </a:pPr>
            <a:r>
              <a:rPr sz="4400"/>
              <a:t>¿Por qué algunas regiones tienen tanta pobreza?</a:t>
            </a:r>
          </a:p>
          <a:p>
            <a:pPr marL="0" indent="0" algn="ctr" eaLnBrk="1" hangingPunct="1">
              <a:buFontTx/>
              <a:buNone/>
              <a:defRPr/>
            </a:pPr>
            <a:endParaRPr lang="en-US" sz="4400" dirty="0" smtClean="0"/>
          </a:p>
          <a:p>
            <a:pPr algn="ctr" eaLnBrk="1" hangingPunct="1">
              <a:buFontTx/>
              <a:buNone/>
              <a:defRPr/>
            </a:pPr>
            <a:endParaRPr lang="en-US" sz="4400" dirty="0" smtClean="0"/>
          </a:p>
        </p:txBody>
      </p:sp>
      <p:pic>
        <p:nvPicPr>
          <p:cNvPr id="819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50C864-8E44-434D-8F39-489BB9D18403}" type="slidenum">
              <a:rPr/>
              <a:pPr rtl="0" eaLnBrk="1" hangingPunct="1"/>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b="1">
                <a:solidFill>
                  <a:schemeClr val="accent2"/>
                </a:solidFill>
              </a:rPr>
              <a:t>Piense sobre ello</a:t>
            </a:r>
          </a:p>
        </p:txBody>
      </p:sp>
      <p:sp>
        <p:nvSpPr>
          <p:cNvPr id="14339" name="Rectangle 3"/>
          <p:cNvSpPr>
            <a:spLocks noGrp="1" noChangeArrowheads="1"/>
          </p:cNvSpPr>
          <p:nvPr>
            <p:ph type="body" idx="1"/>
          </p:nvPr>
        </p:nvSpPr>
        <p:spPr/>
        <p:txBody>
          <a:bodyPr/>
          <a:lstStyle/>
          <a:p>
            <a:pPr marL="0" indent="0" algn="ctr" rtl="0" eaLnBrk="1" hangingPunct="1">
              <a:buFontTx/>
              <a:buNone/>
              <a:defRPr/>
            </a:pPr>
            <a:r>
              <a:rPr sz="4000" dirty="0"/>
              <a:t>¿</a:t>
            </a:r>
            <a:r>
              <a:rPr sz="4000" dirty="0" err="1"/>
              <a:t>Qué</a:t>
            </a:r>
            <a:r>
              <a:rPr sz="4000" dirty="0"/>
              <a:t> se </a:t>
            </a:r>
            <a:r>
              <a:rPr sz="4000" dirty="0" err="1"/>
              <a:t>está</a:t>
            </a:r>
            <a:r>
              <a:rPr sz="4000" dirty="0"/>
              <a:t> </a:t>
            </a:r>
            <a:r>
              <a:rPr sz="4000" dirty="0" err="1"/>
              <a:t>haciendo</a:t>
            </a:r>
            <a:r>
              <a:rPr sz="4000" dirty="0"/>
              <a:t> al </a:t>
            </a:r>
            <a:r>
              <a:rPr sz="4000" dirty="0" err="1"/>
              <a:t>respecto</a:t>
            </a:r>
            <a:r>
              <a:rPr sz="4000" dirty="0"/>
              <a:t>?</a:t>
            </a:r>
          </a:p>
          <a:p>
            <a:pPr algn="ctr" eaLnBrk="1" hangingPunct="1">
              <a:buFontTx/>
              <a:buNone/>
              <a:defRPr/>
            </a:pPr>
            <a:endParaRPr lang="en-US" sz="4000" dirty="0" smtClean="0"/>
          </a:p>
          <a:p>
            <a:pPr rtl="0" eaLnBrk="1" hangingPunct="1">
              <a:defRPr/>
            </a:pPr>
            <a:r>
              <a:rPr sz="4000" i="1" dirty="0" err="1"/>
              <a:t>Objetivos</a:t>
            </a:r>
            <a:r>
              <a:rPr sz="4000" i="1" dirty="0"/>
              <a:t> de </a:t>
            </a:r>
            <a:r>
              <a:rPr sz="4000" i="1" dirty="0" err="1"/>
              <a:t>Desarrollo</a:t>
            </a:r>
            <a:r>
              <a:rPr sz="4000" i="1" dirty="0"/>
              <a:t> del </a:t>
            </a:r>
            <a:r>
              <a:rPr sz="4000" i="1" dirty="0" err="1"/>
              <a:t>Milenio</a:t>
            </a:r>
            <a:r>
              <a:rPr sz="4000" i="1" dirty="0"/>
              <a:t> para el 2015</a:t>
            </a:r>
          </a:p>
          <a:p>
            <a:pPr rtl="0" eaLnBrk="1" hangingPunct="1">
              <a:defRPr/>
            </a:pPr>
            <a:r>
              <a:rPr sz="4000" i="1" dirty="0" err="1"/>
              <a:t>Objetivos</a:t>
            </a:r>
            <a:r>
              <a:rPr sz="4000" i="1" dirty="0"/>
              <a:t> Pos-2015</a:t>
            </a:r>
          </a:p>
        </p:txBody>
      </p:sp>
      <p:pic>
        <p:nvPicPr>
          <p:cNvPr id="922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A0028B-861C-4D1F-8967-07DFB747113E}" type="slidenum">
              <a:rPr/>
              <a:pPr rtl="0" eaLnBrk="1" hangingPunct="1"/>
              <a:t>7</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rtl="0" eaLnBrk="1" hangingPunct="1"/>
            <a:r>
              <a:rPr sz="3600" b="1" dirty="0" err="1">
                <a:solidFill>
                  <a:schemeClr val="accent2"/>
                </a:solidFill>
              </a:rPr>
              <a:t>Objetivos</a:t>
            </a:r>
            <a:r>
              <a:rPr sz="3600" b="1" dirty="0">
                <a:solidFill>
                  <a:schemeClr val="accent2"/>
                </a:solidFill>
              </a:rPr>
              <a:t> de </a:t>
            </a:r>
            <a:r>
              <a:rPr lang="en-US" sz="3600" b="1" dirty="0" smtClean="0">
                <a:solidFill>
                  <a:schemeClr val="accent2"/>
                </a:solidFill>
              </a:rPr>
              <a:t/>
            </a:r>
            <a:br>
              <a:rPr lang="en-US" sz="3600" b="1" dirty="0" smtClean="0">
                <a:solidFill>
                  <a:schemeClr val="accent2"/>
                </a:solidFill>
              </a:rPr>
            </a:br>
            <a:r>
              <a:rPr sz="3600" b="1" dirty="0" err="1">
                <a:solidFill>
                  <a:schemeClr val="accent2"/>
                </a:solidFill>
              </a:rPr>
              <a:t>Desarrollo</a:t>
            </a:r>
            <a:r>
              <a:rPr sz="3600" b="1" dirty="0">
                <a:solidFill>
                  <a:schemeClr val="accent2"/>
                </a:solidFill>
              </a:rPr>
              <a:t> del </a:t>
            </a:r>
            <a:r>
              <a:rPr sz="3600" b="1" dirty="0" err="1">
                <a:solidFill>
                  <a:schemeClr val="accent2"/>
                </a:solidFill>
              </a:rPr>
              <a:t>Milenio</a:t>
            </a:r>
            <a:r>
              <a:rPr sz="3600" b="1" dirty="0">
                <a:solidFill>
                  <a:schemeClr val="accent2"/>
                </a:solidFill>
              </a:rPr>
              <a:t> de la </a:t>
            </a:r>
            <a:r>
              <a:rPr sz="3600" b="1" dirty="0" err="1">
                <a:solidFill>
                  <a:schemeClr val="accent2"/>
                </a:solidFill>
              </a:rPr>
              <a:t>ONU</a:t>
            </a:r>
            <a:r>
              <a:rPr sz="3600" b="1" dirty="0">
                <a:solidFill>
                  <a:schemeClr val="accent2"/>
                </a:solidFill>
              </a:rPr>
              <a:t> (</a:t>
            </a:r>
            <a:r>
              <a:rPr sz="3600" b="1" dirty="0" err="1">
                <a:solidFill>
                  <a:schemeClr val="accent2"/>
                </a:solidFill>
              </a:rPr>
              <a:t>ODM</a:t>
            </a:r>
            <a:r>
              <a:rPr sz="3600" b="1" dirty="0">
                <a:solidFill>
                  <a:schemeClr val="accent2"/>
                </a:solidFill>
              </a:rPr>
              <a:t>)</a:t>
            </a:r>
          </a:p>
        </p:txBody>
      </p:sp>
      <p:sp>
        <p:nvSpPr>
          <p:cNvPr id="10243" name="Rectangle 3"/>
          <p:cNvSpPr>
            <a:spLocks noGrp="1" noChangeArrowheads="1"/>
          </p:cNvSpPr>
          <p:nvPr>
            <p:ph type="body" idx="1"/>
          </p:nvPr>
        </p:nvSpPr>
        <p:spPr/>
        <p:txBody>
          <a:bodyPr/>
          <a:lstStyle/>
          <a:p>
            <a:pPr rtl="0" eaLnBrk="1" hangingPunct="1"/>
            <a:r>
              <a:rPr/>
              <a:t>Acuerdo internacional </a:t>
            </a:r>
          </a:p>
          <a:p>
            <a:pPr rtl="0" eaLnBrk="1" hangingPunct="1"/>
            <a:r>
              <a:rPr/>
              <a:t>Para aumentar el enfoque y los recursos destinados a problemas mundiales</a:t>
            </a:r>
          </a:p>
          <a:p>
            <a:pPr rtl="0" eaLnBrk="1" hangingPunct="1"/>
            <a:r>
              <a:rPr/>
              <a:t>Enfocado en la reducción de la pobreza a nivel mundial, la desigualdad de género, la enfermedad y la degradación ambiental</a:t>
            </a:r>
          </a:p>
          <a:p>
            <a:pPr rtl="0" eaLnBrk="1" hangingPunct="1"/>
            <a:r>
              <a:rPr/>
              <a:t>Desarrollados en el 2000</a:t>
            </a:r>
          </a:p>
          <a:p>
            <a:pPr rtl="0" eaLnBrk="1" hangingPunct="1"/>
            <a:r>
              <a:rPr/>
              <a:t>189 estados contribuyeron</a:t>
            </a:r>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D7F463C-CC27-4312-B18C-C343C8AC30EB}" type="slidenum">
              <a:rPr/>
              <a:pPr rtl="0" eaLnBrk="1" hangingPunct="1"/>
              <a:t>8</a:t>
            </a:fld>
            <a:endParaRPr/>
          </a:p>
        </p:txBody>
      </p:sp>
    </p:spTree>
    <p:extLst>
      <p:ext uri="{BB962C8B-B14F-4D97-AF65-F5344CB8AC3E}">
        <p14:creationId xmlns:p14="http://schemas.microsoft.com/office/powerpoint/2010/main" val="10760218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sz="4000" b="1" dirty="0">
                <a:solidFill>
                  <a:schemeClr val="accent2"/>
                </a:solidFill>
              </a:rPr>
              <a:t>8 </a:t>
            </a:r>
            <a:r>
              <a:rPr sz="4000" b="1" dirty="0" err="1">
                <a:solidFill>
                  <a:schemeClr val="accent2"/>
                </a:solidFill>
              </a:rPr>
              <a:t>ODM</a:t>
            </a:r>
            <a:r>
              <a:rPr sz="4000" b="1" dirty="0">
                <a:solidFill>
                  <a:schemeClr val="accent2"/>
                </a:solidFill>
              </a:rPr>
              <a:t> que </a:t>
            </a:r>
            <a:r>
              <a:rPr sz="4000" b="1" dirty="0" err="1">
                <a:solidFill>
                  <a:schemeClr val="accent2"/>
                </a:solidFill>
              </a:rPr>
              <a:t>alcanzar</a:t>
            </a:r>
            <a:r>
              <a:rPr sz="4000" b="1" dirty="0">
                <a:solidFill>
                  <a:schemeClr val="accent2"/>
                </a:solidFill>
              </a:rPr>
              <a:t> para el 2015</a:t>
            </a:r>
          </a:p>
        </p:txBody>
      </p:sp>
      <p:sp>
        <p:nvSpPr>
          <p:cNvPr id="11267" name="Rectangle 3"/>
          <p:cNvSpPr>
            <a:spLocks noGrp="1" noChangeArrowheads="1"/>
          </p:cNvSpPr>
          <p:nvPr>
            <p:ph type="body" idx="1"/>
          </p:nvPr>
        </p:nvSpPr>
        <p:spPr>
          <a:xfrm>
            <a:off x="457200" y="1250950"/>
            <a:ext cx="8229600" cy="5138738"/>
          </a:xfrm>
        </p:spPr>
        <p:txBody>
          <a:bodyPr/>
          <a:lstStyle/>
          <a:p>
            <a:pPr rtl="0">
              <a:spcBef>
                <a:spcPct val="50000"/>
              </a:spcBef>
              <a:buFontTx/>
              <a:buNone/>
            </a:pPr>
            <a:r>
              <a:rPr sz="1800" dirty="0" err="1"/>
              <a:t>Objetivo</a:t>
            </a:r>
            <a:r>
              <a:rPr sz="1800" dirty="0"/>
              <a:t> 1. </a:t>
            </a:r>
            <a:r>
              <a:rPr sz="1800" dirty="0" err="1"/>
              <a:t>Erradicar</a:t>
            </a:r>
            <a:r>
              <a:rPr sz="1800" dirty="0"/>
              <a:t> la </a:t>
            </a:r>
            <a:r>
              <a:rPr sz="1800" dirty="0" err="1"/>
              <a:t>pobreza</a:t>
            </a:r>
            <a:r>
              <a:rPr sz="1800" dirty="0"/>
              <a:t> extrema y el </a:t>
            </a:r>
            <a:r>
              <a:rPr sz="1800" dirty="0" err="1"/>
              <a:t>hambre</a:t>
            </a:r>
            <a:r>
              <a:rPr sz="1800" dirty="0">
                <a:hlinkClick r:id="rId3"/>
              </a:rPr>
              <a:t> </a:t>
            </a:r>
          </a:p>
          <a:p>
            <a:pPr rtl="0">
              <a:spcBef>
                <a:spcPct val="50000"/>
              </a:spcBef>
              <a:buFontTx/>
              <a:buNone/>
            </a:pPr>
            <a:r>
              <a:rPr sz="1800" dirty="0" err="1"/>
              <a:t>Objetivo</a:t>
            </a:r>
            <a:r>
              <a:rPr sz="1800" dirty="0"/>
              <a:t> 2. </a:t>
            </a:r>
            <a:r>
              <a:rPr sz="1800" dirty="0" err="1"/>
              <a:t>Lograr</a:t>
            </a:r>
            <a:r>
              <a:rPr sz="1800" dirty="0"/>
              <a:t> la </a:t>
            </a:r>
            <a:r>
              <a:rPr sz="1800" dirty="0" err="1"/>
              <a:t>enseñanza</a:t>
            </a:r>
            <a:r>
              <a:rPr sz="1800" dirty="0"/>
              <a:t> </a:t>
            </a:r>
            <a:r>
              <a:rPr sz="1800" dirty="0" err="1"/>
              <a:t>primaria</a:t>
            </a:r>
            <a:r>
              <a:rPr sz="1800" dirty="0"/>
              <a:t> universal</a:t>
            </a:r>
          </a:p>
          <a:p>
            <a:pPr rtl="0">
              <a:spcBef>
                <a:spcPct val="50000"/>
              </a:spcBef>
              <a:buFontTx/>
              <a:buNone/>
            </a:pPr>
            <a:r>
              <a:rPr sz="1800" dirty="0" err="1"/>
              <a:t>Objetivo</a:t>
            </a:r>
            <a:r>
              <a:rPr sz="1800" dirty="0"/>
              <a:t> 3. </a:t>
            </a:r>
            <a:r>
              <a:rPr sz="1800" dirty="0" err="1"/>
              <a:t>Promover</a:t>
            </a:r>
            <a:r>
              <a:rPr sz="1800" dirty="0"/>
              <a:t> la </a:t>
            </a:r>
            <a:r>
              <a:rPr sz="1800" dirty="0" err="1"/>
              <a:t>igualdad</a:t>
            </a:r>
            <a:r>
              <a:rPr sz="1800" dirty="0"/>
              <a:t> entre </a:t>
            </a:r>
            <a:r>
              <a:rPr sz="1800" dirty="0" err="1"/>
              <a:t>los</a:t>
            </a:r>
            <a:r>
              <a:rPr sz="1800" dirty="0"/>
              <a:t> </a:t>
            </a:r>
            <a:r>
              <a:rPr sz="1800" dirty="0" err="1"/>
              <a:t>géneros</a:t>
            </a:r>
            <a:r>
              <a:rPr sz="1800" dirty="0"/>
              <a:t> y el </a:t>
            </a:r>
            <a:r>
              <a:rPr sz="1800" dirty="0" err="1"/>
              <a:t>empoderamiento</a:t>
            </a:r>
            <a:r>
              <a:rPr sz="1800" dirty="0"/>
              <a:t> de la </a:t>
            </a:r>
            <a:r>
              <a:rPr sz="1800" dirty="0" err="1"/>
              <a:t>mujer</a:t>
            </a:r>
            <a:r>
              <a:rPr sz="1800" dirty="0">
                <a:hlinkClick r:id="rId4"/>
              </a:rPr>
              <a:t> </a:t>
            </a:r>
          </a:p>
          <a:p>
            <a:pPr rtl="0">
              <a:spcBef>
                <a:spcPct val="50000"/>
              </a:spcBef>
              <a:buFontTx/>
              <a:buNone/>
            </a:pPr>
            <a:r>
              <a:rPr sz="1800" dirty="0" err="1"/>
              <a:t>Objetivo</a:t>
            </a:r>
            <a:r>
              <a:rPr sz="1800" dirty="0"/>
              <a:t> 4. </a:t>
            </a:r>
            <a:r>
              <a:rPr sz="1800" dirty="0" err="1"/>
              <a:t>Reducir</a:t>
            </a:r>
            <a:r>
              <a:rPr sz="1800" dirty="0"/>
              <a:t> la </a:t>
            </a:r>
            <a:r>
              <a:rPr sz="1800" dirty="0" err="1"/>
              <a:t>mortalidad</a:t>
            </a:r>
            <a:r>
              <a:rPr sz="1800" dirty="0"/>
              <a:t> </a:t>
            </a:r>
            <a:r>
              <a:rPr sz="1800" dirty="0" err="1"/>
              <a:t>infantil</a:t>
            </a:r>
            <a:r>
              <a:rPr sz="1800" dirty="0"/>
              <a:t> </a:t>
            </a:r>
          </a:p>
          <a:p>
            <a:pPr rtl="0">
              <a:spcBef>
                <a:spcPct val="50000"/>
              </a:spcBef>
              <a:buFontTx/>
              <a:buNone/>
            </a:pPr>
            <a:r>
              <a:rPr sz="1800" dirty="0" err="1"/>
              <a:t>Objetivo</a:t>
            </a:r>
            <a:r>
              <a:rPr sz="1800" dirty="0"/>
              <a:t> 5. </a:t>
            </a:r>
            <a:r>
              <a:rPr sz="1800" dirty="0" err="1"/>
              <a:t>Mejorar</a:t>
            </a:r>
            <a:r>
              <a:rPr sz="1800" dirty="0"/>
              <a:t> la </a:t>
            </a:r>
            <a:r>
              <a:rPr sz="1800" dirty="0" err="1"/>
              <a:t>salud</a:t>
            </a:r>
            <a:r>
              <a:rPr sz="1800" dirty="0"/>
              <a:t> </a:t>
            </a:r>
            <a:r>
              <a:rPr sz="1800" dirty="0" err="1"/>
              <a:t>materna</a:t>
            </a:r>
            <a:r>
              <a:rPr sz="1800" dirty="0"/>
              <a:t> </a:t>
            </a:r>
          </a:p>
          <a:p>
            <a:pPr rtl="0">
              <a:spcBef>
                <a:spcPct val="50000"/>
              </a:spcBef>
              <a:buFontTx/>
              <a:buNone/>
            </a:pPr>
            <a:r>
              <a:rPr sz="1800" dirty="0" err="1"/>
              <a:t>Objetivo</a:t>
            </a:r>
            <a:r>
              <a:rPr sz="1800" dirty="0"/>
              <a:t> 6. </a:t>
            </a:r>
            <a:r>
              <a:rPr sz="1800" dirty="0" err="1"/>
              <a:t>Combatir</a:t>
            </a:r>
            <a:r>
              <a:rPr sz="1800" dirty="0"/>
              <a:t> el </a:t>
            </a:r>
            <a:r>
              <a:rPr sz="1800" dirty="0" err="1"/>
              <a:t>VIH</a:t>
            </a:r>
            <a:r>
              <a:rPr sz="1800" dirty="0"/>
              <a:t>/</a:t>
            </a:r>
            <a:r>
              <a:rPr sz="1800" dirty="0" err="1"/>
              <a:t>SIDA</a:t>
            </a:r>
            <a:r>
              <a:rPr sz="1800" dirty="0"/>
              <a:t>, el </a:t>
            </a:r>
            <a:r>
              <a:rPr sz="1800" dirty="0" err="1"/>
              <a:t>paludismo</a:t>
            </a:r>
            <a:r>
              <a:rPr sz="1800" dirty="0"/>
              <a:t> y </a:t>
            </a:r>
            <a:r>
              <a:rPr sz="1800" dirty="0" err="1"/>
              <a:t>otras</a:t>
            </a:r>
            <a:r>
              <a:rPr sz="1800" dirty="0"/>
              <a:t> </a:t>
            </a:r>
            <a:r>
              <a:rPr sz="1800" dirty="0" err="1"/>
              <a:t>enfermedades</a:t>
            </a:r>
            <a:r>
              <a:rPr sz="1800" dirty="0"/>
              <a:t> </a:t>
            </a:r>
          </a:p>
          <a:p>
            <a:pPr rtl="0">
              <a:spcBef>
                <a:spcPct val="50000"/>
              </a:spcBef>
              <a:buNone/>
            </a:pPr>
            <a:r>
              <a:rPr sz="1800" dirty="0" err="1"/>
              <a:t>Objetivo</a:t>
            </a:r>
            <a:r>
              <a:rPr sz="1800" dirty="0"/>
              <a:t> 7. </a:t>
            </a:r>
            <a:r>
              <a:rPr sz="1800" dirty="0" err="1"/>
              <a:t>Asegurar</a:t>
            </a:r>
            <a:r>
              <a:rPr sz="1800" dirty="0"/>
              <a:t> la </a:t>
            </a:r>
            <a:r>
              <a:rPr sz="1800" dirty="0" err="1"/>
              <a:t>sostenibilidad</a:t>
            </a:r>
            <a:r>
              <a:rPr sz="1800" dirty="0"/>
              <a:t> </a:t>
            </a:r>
            <a:r>
              <a:rPr sz="1800" dirty="0" err="1"/>
              <a:t>ambiental</a:t>
            </a:r>
            <a:endParaRPr sz="1800" dirty="0"/>
          </a:p>
          <a:p>
            <a:pPr rtl="0">
              <a:spcBef>
                <a:spcPct val="50000"/>
              </a:spcBef>
              <a:buNone/>
            </a:pPr>
            <a:r>
              <a:rPr sz="1800" b="1" i="1" dirty="0">
                <a:solidFill>
                  <a:schemeClr val="accent2"/>
                </a:solidFill>
              </a:rPr>
              <a:t>Meta 7C: </a:t>
            </a:r>
            <a:r>
              <a:rPr sz="2400" b="1" i="1" dirty="0" err="1">
                <a:solidFill>
                  <a:schemeClr val="accent2"/>
                </a:solidFill>
              </a:rPr>
              <a:t>Reducir</a:t>
            </a:r>
            <a:r>
              <a:rPr sz="2400" b="1" i="1" dirty="0">
                <a:solidFill>
                  <a:schemeClr val="accent2"/>
                </a:solidFill>
              </a:rPr>
              <a:t> a la </a:t>
            </a:r>
            <a:r>
              <a:rPr sz="2400" b="1" i="1" dirty="0" err="1">
                <a:solidFill>
                  <a:schemeClr val="accent2"/>
                </a:solidFill>
              </a:rPr>
              <a:t>mitad</a:t>
            </a:r>
            <a:r>
              <a:rPr sz="2400" b="1" i="1" dirty="0">
                <a:solidFill>
                  <a:schemeClr val="accent2"/>
                </a:solidFill>
              </a:rPr>
              <a:t> la </a:t>
            </a:r>
            <a:r>
              <a:rPr sz="2400" b="1" i="1" dirty="0" err="1">
                <a:solidFill>
                  <a:schemeClr val="accent2"/>
                </a:solidFill>
              </a:rPr>
              <a:t>proporción</a:t>
            </a:r>
            <a:r>
              <a:rPr sz="2400" b="1" i="1" dirty="0">
                <a:solidFill>
                  <a:schemeClr val="accent2"/>
                </a:solidFill>
              </a:rPr>
              <a:t> de personas sin </a:t>
            </a:r>
            <a:r>
              <a:rPr sz="2400" b="1" i="1" dirty="0" err="1">
                <a:solidFill>
                  <a:schemeClr val="accent2"/>
                </a:solidFill>
              </a:rPr>
              <a:t>acceso</a:t>
            </a:r>
            <a:r>
              <a:rPr sz="2400" b="1" i="1" dirty="0">
                <a:solidFill>
                  <a:schemeClr val="accent2"/>
                </a:solidFill>
              </a:rPr>
              <a:t> </a:t>
            </a:r>
            <a:r>
              <a:rPr sz="2400" b="1" i="1" dirty="0" err="1">
                <a:solidFill>
                  <a:schemeClr val="accent2"/>
                </a:solidFill>
              </a:rPr>
              <a:t>sostenible</a:t>
            </a:r>
            <a:r>
              <a:rPr sz="2400" b="1" i="1" dirty="0">
                <a:solidFill>
                  <a:schemeClr val="accent2"/>
                </a:solidFill>
              </a:rPr>
              <a:t> al </a:t>
            </a:r>
            <a:r>
              <a:rPr sz="2400" b="1" i="1" dirty="0" err="1">
                <a:solidFill>
                  <a:schemeClr val="accent2"/>
                </a:solidFill>
              </a:rPr>
              <a:t>agua</a:t>
            </a:r>
            <a:r>
              <a:rPr sz="2400" b="1" i="1" dirty="0">
                <a:solidFill>
                  <a:schemeClr val="accent2"/>
                </a:solidFill>
              </a:rPr>
              <a:t> potable y al </a:t>
            </a:r>
            <a:r>
              <a:rPr sz="2400" b="1" i="1" dirty="0" err="1">
                <a:solidFill>
                  <a:schemeClr val="accent2"/>
                </a:solidFill>
              </a:rPr>
              <a:t>saneamiento</a:t>
            </a:r>
            <a:r>
              <a:rPr sz="2400" b="1" i="1" dirty="0">
                <a:solidFill>
                  <a:schemeClr val="accent2"/>
                </a:solidFill>
              </a:rPr>
              <a:t> </a:t>
            </a:r>
            <a:r>
              <a:rPr sz="2400" b="1" i="1" dirty="0" err="1">
                <a:solidFill>
                  <a:schemeClr val="accent2"/>
                </a:solidFill>
              </a:rPr>
              <a:t>básico</a:t>
            </a:r>
            <a:r>
              <a:rPr sz="2400" b="1" i="1" dirty="0">
                <a:solidFill>
                  <a:schemeClr val="accent2"/>
                </a:solidFill>
              </a:rPr>
              <a:t>.</a:t>
            </a:r>
          </a:p>
          <a:p>
            <a:pPr rtl="0">
              <a:spcBef>
                <a:spcPct val="50000"/>
              </a:spcBef>
              <a:buFontTx/>
              <a:buNone/>
            </a:pPr>
            <a:r>
              <a:rPr sz="1800" dirty="0" err="1"/>
              <a:t>Objetivo</a:t>
            </a:r>
            <a:r>
              <a:rPr sz="1800" dirty="0"/>
              <a:t> 8. </a:t>
            </a:r>
            <a:r>
              <a:rPr sz="1800" dirty="0" err="1"/>
              <a:t>Desarrollar</a:t>
            </a:r>
            <a:r>
              <a:rPr sz="1800" dirty="0"/>
              <a:t> </a:t>
            </a:r>
            <a:r>
              <a:rPr sz="1800" dirty="0" err="1"/>
              <a:t>una</a:t>
            </a:r>
            <a:r>
              <a:rPr sz="1800" dirty="0"/>
              <a:t> </a:t>
            </a:r>
            <a:r>
              <a:rPr sz="1800" dirty="0" err="1"/>
              <a:t>colaboración</a:t>
            </a:r>
            <a:r>
              <a:rPr sz="1800" dirty="0"/>
              <a:t> global para el </a:t>
            </a:r>
            <a:r>
              <a:rPr sz="1800" dirty="0" err="1"/>
              <a:t>desarrollo</a:t>
            </a:r>
            <a:r>
              <a:rPr sz="1800" b="1" dirty="0">
                <a:solidFill>
                  <a:srgbClr val="0066CC"/>
                </a:solidFill>
              </a:rPr>
              <a:t> </a:t>
            </a:r>
          </a:p>
          <a:p>
            <a:pPr rtl="0">
              <a:spcBef>
                <a:spcPct val="50000"/>
              </a:spcBef>
              <a:buFontTx/>
              <a:buNone/>
            </a:pPr>
            <a:r>
              <a:rPr sz="1800" b="1" dirty="0">
                <a:solidFill>
                  <a:schemeClr val="accent2"/>
                </a:solidFill>
              </a:rPr>
              <a:t>*Las </a:t>
            </a:r>
            <a:r>
              <a:rPr sz="1800" b="1" dirty="0" err="1">
                <a:solidFill>
                  <a:schemeClr val="accent2"/>
                </a:solidFill>
              </a:rPr>
              <a:t>cifras</a:t>
            </a:r>
            <a:r>
              <a:rPr sz="1800" b="1" dirty="0">
                <a:solidFill>
                  <a:schemeClr val="accent2"/>
                </a:solidFill>
              </a:rPr>
              <a:t> </a:t>
            </a:r>
            <a:r>
              <a:rPr sz="1800" b="1" dirty="0" err="1">
                <a:solidFill>
                  <a:schemeClr val="accent2"/>
                </a:solidFill>
              </a:rPr>
              <a:t>en</a:t>
            </a:r>
            <a:r>
              <a:rPr sz="1800" b="1" dirty="0">
                <a:solidFill>
                  <a:schemeClr val="accent2"/>
                </a:solidFill>
              </a:rPr>
              <a:t> las </a:t>
            </a:r>
            <a:r>
              <a:rPr sz="1800" b="1" dirty="0" err="1">
                <a:solidFill>
                  <a:schemeClr val="accent2"/>
                </a:solidFill>
              </a:rPr>
              <a:t>metas</a:t>
            </a:r>
            <a:r>
              <a:rPr sz="1800" b="1" dirty="0">
                <a:solidFill>
                  <a:schemeClr val="accent2"/>
                </a:solidFill>
              </a:rPr>
              <a:t> son </a:t>
            </a:r>
            <a:r>
              <a:rPr sz="1800" b="1" dirty="0" err="1">
                <a:solidFill>
                  <a:schemeClr val="accent2"/>
                </a:solidFill>
              </a:rPr>
              <a:t>relativas</a:t>
            </a:r>
            <a:r>
              <a:rPr sz="1800" b="1" dirty="0">
                <a:solidFill>
                  <a:schemeClr val="accent2"/>
                </a:solidFill>
              </a:rPr>
              <a:t> a las de 1990</a:t>
            </a:r>
          </a:p>
          <a:p>
            <a:pPr eaLnBrk="1" hangingPunct="1"/>
            <a:endParaRPr 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B242935-A097-460D-BE58-1EA3101E4FDC}" type="slidenum">
              <a:rPr/>
              <a:pPr rtl="0" eaLnBrk="1" hangingPunct="1"/>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2916</TotalTime>
  <Words>3476</Words>
  <Application>Microsoft Office PowerPoint</Application>
  <PresentationFormat>On-screen Show (4:3)</PresentationFormat>
  <Paragraphs>458</Paragraphs>
  <Slides>47</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Microsoft YaHei</vt:lpstr>
      <vt:lpstr>ＭＳ Ｐゴシック</vt:lpstr>
      <vt:lpstr>Arial</vt:lpstr>
      <vt:lpstr>Calibri</vt:lpstr>
      <vt:lpstr>Times New Roman</vt:lpstr>
      <vt:lpstr>Wingdings</vt:lpstr>
      <vt:lpstr>Template_PowerPoint Presentation</vt:lpstr>
      <vt:lpstr>Default Design</vt:lpstr>
      <vt:lpstr>PowerPoint Presentation</vt:lpstr>
      <vt:lpstr>PowerPoint Presentation</vt:lpstr>
      <vt:lpstr>Problemas mundiales  de agua y saneamiento</vt:lpstr>
      <vt:lpstr>Expectativas de aprendizaje</vt:lpstr>
      <vt:lpstr>Piense sobre ello</vt:lpstr>
      <vt:lpstr>Piense sobre ello</vt:lpstr>
      <vt:lpstr>Piense sobre ello</vt:lpstr>
      <vt:lpstr>Objetivos de  Desarrollo del Milenio de la ONU (ODM)</vt:lpstr>
      <vt:lpstr>8 ODM que alcanzar para el 2015</vt:lpstr>
      <vt:lpstr>ODM: Agua potable segura</vt:lpstr>
      <vt:lpstr>Acceso al  agua potable</vt:lpstr>
      <vt:lpstr>¿Qué es una "fuente de agua no mejorada”?</vt:lpstr>
      <vt:lpstr>PowerPoint Presentation</vt:lpstr>
      <vt:lpstr>¿Qué es una fuente "mejorada de agua”?</vt:lpstr>
      <vt:lpstr>PowerPoint Presentation</vt:lpstr>
      <vt:lpstr>PowerPoint Presentation</vt:lpstr>
      <vt:lpstr>PowerPoint Presentation</vt:lpstr>
      <vt:lpstr>PowerPoint Presentation</vt:lpstr>
      <vt:lpstr>PowerPoint Presentation</vt:lpstr>
      <vt:lpstr>PowerPoint Presentation</vt:lpstr>
      <vt:lpstr>Proporción de personas que usan fuentes mejoradas/ no mejoradas, del 1990 al 2010</vt:lpstr>
      <vt:lpstr>Proporción de personas con acceso a fuentes de agua mejoradas y no mejoradas en áreas urbanas y rurales, del 1990 al 2010</vt:lpstr>
      <vt:lpstr>Piense sobre ello</vt:lpstr>
      <vt:lpstr>Problema mundial</vt:lpstr>
      <vt:lpstr>¿POR QUÉ?</vt:lpstr>
      <vt:lpstr>ODM: Saneamiento básico</vt:lpstr>
      <vt:lpstr>Acceso a saneamiento básico</vt:lpstr>
      <vt:lpstr>¿Qué es una "instalación de saneamiento no mejorada"?</vt:lpstr>
      <vt:lpstr>PowerPoint Presentation</vt:lpstr>
      <vt:lpstr>PowerPoint Presentation</vt:lpstr>
      <vt:lpstr>¿Qué son las instalaciones de saneamiento mejoradas?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Piense sobre ello</vt:lpstr>
      <vt:lpstr>Problema mundial</vt:lpstr>
      <vt:lpstr>¿POR QUÉ?</vt:lpstr>
      <vt:lpstr>Reflexionen...</vt:lpstr>
      <vt:lpstr>¿Qué importancia tiene todo esto para mí?</vt:lpstr>
      <vt:lpstr>Ciclo de pobreza</vt:lpstr>
      <vt:lpstr>Ciclo de pobreza</vt:lpstr>
      <vt:lpstr>Repaso</vt:lpstr>
      <vt:lpstr> Repaso</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63</cp:revision>
  <dcterms:created xsi:type="dcterms:W3CDTF">2010-03-19T16:16:47Z</dcterms:created>
  <dcterms:modified xsi:type="dcterms:W3CDTF">2016-04-21T00:17:10Z</dcterms:modified>
</cp:coreProperties>
</file>