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80" r:id="rId2"/>
    <p:sldId id="276" r:id="rId3"/>
    <p:sldId id="256" r:id="rId4"/>
    <p:sldId id="257" r:id="rId5"/>
    <p:sldId id="261" r:id="rId6"/>
    <p:sldId id="271" r:id="rId7"/>
    <p:sldId id="273" r:id="rId8"/>
    <p:sldId id="275" r:id="rId9"/>
    <p:sldId id="278" r:id="rId10"/>
    <p:sldId id="27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51" autoAdjust="0"/>
  </p:normalViewPr>
  <p:slideViewPr>
    <p:cSldViewPr>
      <p:cViewPr varScale="1">
        <p:scale>
          <a:sx n="69" d="100"/>
          <a:sy n="69" d="100"/>
        </p:scale>
        <p:origin x="1858"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88FE8-922D-1943-8710-F850BF546869}" type="datetimeFigureOut">
              <a:rPr lang="en-US" smtClean="0"/>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AEB63-347C-764D-A417-C844B427AC80}" type="slidenum">
              <a:rPr lang="en-US" smtClean="0"/>
              <a:t>‹#›</a:t>
            </a:fld>
            <a:endParaRPr lang="en-US"/>
          </a:p>
        </p:txBody>
      </p:sp>
    </p:spTree>
    <p:extLst>
      <p:ext uri="{BB962C8B-B14F-4D97-AF65-F5344CB8AC3E}">
        <p14:creationId xmlns:p14="http://schemas.microsoft.com/office/powerpoint/2010/main" val="3527866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latin typeface="Times New Roman" panose="02020603050405020304" pitchFamily="18" charset="0"/>
            </a:endParaRPr>
          </a:p>
        </p:txBody>
      </p:sp>
      <p:sp>
        <p:nvSpPr>
          <p:cNvPr id="26628" name="Slide Number Placeholder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8A0F96D-EF0D-4FBB-B995-85B9987A9EA7}" type="slidenum">
              <a:rPr lang="en-US" altLang="en-US">
                <a:solidFill>
                  <a:srgbClr val="000000"/>
                </a:solidFill>
                <a:latin typeface="Times New Roman" panose="02020603050405020304" pitchFamily="18" charset="0"/>
              </a:rPr>
              <a:pPr eaLnBrk="1"/>
              <a:t>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9123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18AEB63-347C-764D-A417-C844B427AC80}" type="slidenum">
              <a:rPr/>
              <a:t>3</a:t>
            </a:fld>
            <a:endParaRPr/>
          </a:p>
        </p:txBody>
      </p:sp>
    </p:spTree>
    <p:extLst>
      <p:ext uri="{BB962C8B-B14F-4D97-AF65-F5344CB8AC3E}">
        <p14:creationId xmlns:p14="http://schemas.microsoft.com/office/powerpoint/2010/main" val="76606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B18AEB63-347C-764D-A417-C844B427AC80}" type="slidenum">
              <a:rPr/>
              <a:t>4</a:t>
            </a:fld>
            <a:endParaRPr/>
          </a:p>
        </p:txBody>
      </p:sp>
    </p:spTree>
    <p:extLst>
      <p:ext uri="{BB962C8B-B14F-4D97-AF65-F5344CB8AC3E}">
        <p14:creationId xmlns:p14="http://schemas.microsoft.com/office/powerpoint/2010/main" val="113350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rtl="0"/>
            <a:fld id="{72E664B7-D89A-9B4C-A91B-7E54791FB455}" type="slidenum">
              <a:rPr>
                <a:latin typeface="Arial" pitchFamily="-110" charset="0"/>
                <a:ea typeface="Arial" pitchFamily="-110" charset="0"/>
                <a:cs typeface="Arial" pitchFamily="-110" charset="0"/>
              </a:rPr>
              <a:pPr rtl="0"/>
              <a:t>5</a:t>
            </a:fld>
            <a:endParaRPr>
              <a:latin typeface="Arial" pitchFamily="-110" charset="0"/>
              <a:ea typeface="Arial" pitchFamily="-110" charset="0"/>
              <a:cs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normAutofit lnSpcReduction="10000"/>
          </a:bodyPr>
          <a:lstStyle/>
          <a:p>
            <a:pPr rtl="0"/>
            <a:r>
              <a:rPr sz="1200" kern="1200">
                <a:solidFill>
                  <a:schemeClr val="tx1"/>
                </a:solidFill>
                <a:effectLst/>
                <a:latin typeface="+mn-lt"/>
                <a:ea typeface="+mn-ea"/>
                <a:cs typeface="+mn-cs"/>
              </a:rPr>
              <a:t>Desde 2006, SOIL ha estado transformando los desechos en recursos en Haití, donde 75% de la población carece de acceso al saneamiento seguro. Hay varias dificultades para construir letrinas en Haití, como la amplia erosión del suelo y la deforestación, que causan inundaciones frecuentes y graves durante las lluvias intensas; las comunidades densamente pobladas que tienen poco espacio para cavar letrinas de pozo; y un terremoto catastrófico en 2010, que dañó gravemente y destruyó a muchas comunidades.</a:t>
            </a:r>
          </a:p>
          <a:p>
            <a:pPr rtl="0"/>
            <a:r>
              <a:rPr sz="1200" kern="1200">
                <a:solidFill>
                  <a:schemeClr val="tx1"/>
                </a:solidFill>
                <a:effectLst/>
                <a:latin typeface="+mn-lt"/>
                <a:ea typeface="+mn-ea"/>
                <a:cs typeface="+mn-cs"/>
              </a:rPr>
              <a:t> </a:t>
            </a:r>
          </a:p>
          <a:p>
            <a:pPr rtl="0"/>
            <a:r>
              <a:rPr sz="1200" kern="1200">
                <a:solidFill>
                  <a:schemeClr val="tx1"/>
                </a:solidFill>
                <a:effectLst/>
                <a:latin typeface="+mn-lt"/>
                <a:ea typeface="+mn-ea"/>
                <a:cs typeface="+mn-cs"/>
              </a:rPr>
              <a:t>SOIL ha estado trabajando para crear un modelo de empresa social con el fin de proveer acceso a un saneamiento digno y seguro. Los clientes pagan mensualmente alrededor de USD 5 para tener en el hogar un inodoro fabricado localmente que tiene un recipiente extraíble. El inodoro recibe un mantenimiento semanal por parte de SOIL. El servicio incluye la remoción del recipiente que está lleno de desechos y el reemplazo por uno nuevo desinfectado, así como la reposición del material de cobertura (que ayuda a reducir los olores, las moscas y mejora las propiedades del lodo para realizar el compostaje más adelante). </a:t>
            </a:r>
          </a:p>
          <a:p>
            <a:pPr rtl="0"/>
            <a:r>
              <a:rPr sz="1200" kern="1200">
                <a:solidFill>
                  <a:schemeClr val="tx1"/>
                </a:solidFill>
                <a:effectLst/>
                <a:latin typeface="+mn-lt"/>
                <a:ea typeface="+mn-ea"/>
                <a:cs typeface="+mn-cs"/>
              </a:rPr>
              <a:t> </a:t>
            </a:r>
          </a:p>
          <a:p>
            <a:pPr rtl="0"/>
            <a:r>
              <a:rPr sz="1200" kern="1200">
                <a:solidFill>
                  <a:schemeClr val="tx1"/>
                </a:solidFill>
                <a:effectLst/>
                <a:latin typeface="+mn-lt"/>
                <a:ea typeface="+mn-ea"/>
                <a:cs typeface="+mn-cs"/>
              </a:rPr>
              <a:t>Después de recolectar los recipientes llenos, SOIL transporta los desechos hasta sus instalaciones de compostaje. Mediante un proceso monitoreado cuidadosamente, los desechos se transforman en compost rico en nutrientes. SOIL luego vende el compost para uso proyectos de agricultura y reforestación, lo cual brinda una alternativa amigable con el medioambiente frente a los fertilizantes químicos y al mismo tiempo genera ingresos para sostener la provisión de servicios de saneamiento.</a:t>
            </a:r>
          </a:p>
        </p:txBody>
      </p:sp>
    </p:spTree>
    <p:extLst>
      <p:ext uri="{BB962C8B-B14F-4D97-AF65-F5344CB8AC3E}">
        <p14:creationId xmlns:p14="http://schemas.microsoft.com/office/powerpoint/2010/main" val="177337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rtl="0"/>
            <a:fld id="{72E664B7-D89A-9B4C-A91B-7E54791FB455}" type="slidenum">
              <a:rPr>
                <a:latin typeface="Arial" pitchFamily="-110" charset="0"/>
                <a:ea typeface="Arial" pitchFamily="-110" charset="0"/>
                <a:cs typeface="Arial" pitchFamily="-110" charset="0"/>
              </a:rPr>
              <a:pPr rtl="0"/>
              <a:t>6</a:t>
            </a:fld>
            <a:endParaRPr>
              <a:latin typeface="Arial" pitchFamily="-110" charset="0"/>
              <a:ea typeface="Arial" pitchFamily="-110" charset="0"/>
              <a:cs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rtl="0" eaLnBrk="1" hangingPunct="1"/>
            <a:r>
              <a:rPr sz="1200" b="0" i="0" kern="1200">
                <a:solidFill>
                  <a:schemeClr val="tx1"/>
                </a:solidFill>
                <a:effectLst/>
                <a:latin typeface="+mn-lt"/>
                <a:ea typeface="+mn-ea"/>
                <a:cs typeface="+mn-cs"/>
              </a:rPr>
              <a:t>+ 3.500 de personas que acceden a los inodoros EcoSan de SOIL a través de su creciente programa piloto de negocio social EkoLakay</a:t>
            </a:r>
            <a:r>
              <a:rPr lang="en-US" dirty="0" smtClean="0"/>
              <a:t/>
            </a:r>
            <a:br>
              <a:rPr lang="en-US" dirty="0" smtClean="0"/>
            </a:br>
            <a:r>
              <a:rPr sz="1200" b="0" i="0" kern="1200">
                <a:solidFill>
                  <a:schemeClr val="tx1"/>
                </a:solidFill>
                <a:effectLst/>
                <a:latin typeface="+mn-lt"/>
                <a:ea typeface="+mn-ea"/>
                <a:cs typeface="+mn-cs"/>
              </a:rPr>
              <a:t>+ 240.000 galones de desechos tratados a cada año</a:t>
            </a:r>
            <a:r>
              <a:rPr lang="en-US" dirty="0" smtClean="0"/>
              <a:t/>
            </a:r>
            <a:br>
              <a:rPr lang="en-US" dirty="0" smtClean="0"/>
            </a:br>
            <a:r>
              <a:rPr sz="1200" b="0" i="0" kern="1200">
                <a:solidFill>
                  <a:schemeClr val="tx1"/>
                </a:solidFill>
                <a:effectLst/>
                <a:latin typeface="+mn-lt"/>
                <a:ea typeface="+mn-ea"/>
                <a:cs typeface="+mn-cs"/>
              </a:rPr>
              <a:t>+ 75.000 galones de compost vendidos para emprendimientos agrícolas y de reforestación a través de Haití</a:t>
            </a:r>
            <a:r>
              <a:rPr lang="en-US" dirty="0" smtClean="0"/>
              <a:t/>
            </a:r>
            <a:br>
              <a:rPr lang="en-US" dirty="0" smtClean="0"/>
            </a:br>
            <a:r>
              <a:rPr sz="1200" b="0" i="0" kern="1200">
                <a:solidFill>
                  <a:schemeClr val="tx1"/>
                </a:solidFill>
                <a:effectLst/>
                <a:latin typeface="+mn-lt"/>
                <a:ea typeface="+mn-ea"/>
                <a:cs typeface="+mn-cs"/>
              </a:rPr>
              <a:t>+ 10.000 de personas que se benefician de los programas educativos y recursos de SOIL a cada año</a:t>
            </a:r>
          </a:p>
        </p:txBody>
      </p:sp>
    </p:spTree>
    <p:extLst>
      <p:ext uri="{BB962C8B-B14F-4D97-AF65-F5344CB8AC3E}">
        <p14:creationId xmlns:p14="http://schemas.microsoft.com/office/powerpoint/2010/main" val="60073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buFont typeface="Arial" panose="020B0604020202020204" pitchFamily="34" charset="0"/>
              <a:buChar char="•"/>
            </a:pPr>
            <a:r>
              <a:rPr/>
              <a:t>Sociedad Alemana de Cooperación Técnica (GTZ), West African Centre for Low Cost Water Supply and Sanitation (CREPA) y la National Office for Water Supply and Sanitation (ONEA)</a:t>
            </a:r>
          </a:p>
          <a:p>
            <a:pPr marL="285750" indent="-285750" rtl="0">
              <a:buFont typeface="Arial" panose="020B0604020202020204" pitchFamily="34" charset="0"/>
              <a:buChar char="•"/>
            </a:pPr>
            <a:r>
              <a:rPr/>
              <a:t>Se construyeron 1000 letrinas de deshidratación</a:t>
            </a:r>
          </a:p>
          <a:p>
            <a:pPr marL="285750" indent="-285750" rtl="0">
              <a:buFont typeface="Arial" panose="020B0604020202020204" pitchFamily="34" charset="0"/>
              <a:buChar char="•"/>
            </a:pPr>
            <a:r>
              <a:rPr/>
              <a:t>Se construyeron 5 “eco-estaciones” por una asociación aparte</a:t>
            </a:r>
          </a:p>
          <a:p>
            <a:pPr marL="285750" indent="-285750" rtl="0">
              <a:buFont typeface="Arial" panose="020B0604020202020204" pitchFamily="34" charset="0"/>
              <a:buChar char="•"/>
            </a:pPr>
            <a:r>
              <a:rPr/>
              <a:t>Laboratorio nacional de agua analizó muestras para asegurar la seguridad de aplicación de los productos </a:t>
            </a:r>
          </a:p>
          <a:p>
            <a:pPr marL="285750" indent="-285750" rtl="0">
              <a:buFont typeface="Arial" panose="020B0604020202020204" pitchFamily="34" charset="0"/>
              <a:buChar char="•"/>
            </a:pPr>
            <a:r>
              <a:rPr/>
              <a:t>Para aumentar la aceptación, regalaron orina desinfectada como “fertilizante líquido” y excrementos secos como “fertilizante sólido”</a:t>
            </a:r>
          </a:p>
          <a:p>
            <a:pPr marL="285750" indent="-285750" rtl="0">
              <a:buFont typeface="Arial" panose="020B0604020202020204" pitchFamily="34" charset="0"/>
              <a:buChar char="•"/>
            </a:pPr>
            <a:r>
              <a:rPr/>
              <a:t>Después de haber presenciado el rendimiento de los cultivos con el uso de fertilizante natural, los agricultores están dispuestos a pagar por esos productos.</a:t>
            </a:r>
          </a:p>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7</a:t>
            </a:fld>
            <a:endParaRPr/>
          </a:p>
        </p:txBody>
      </p:sp>
    </p:spTree>
    <p:extLst>
      <p:ext uri="{BB962C8B-B14F-4D97-AF65-F5344CB8AC3E}">
        <p14:creationId xmlns:p14="http://schemas.microsoft.com/office/powerpoint/2010/main" val="119517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8</a:t>
            </a:fld>
            <a:endParaRPr/>
          </a:p>
        </p:txBody>
      </p:sp>
    </p:spTree>
    <p:extLst>
      <p:ext uri="{BB962C8B-B14F-4D97-AF65-F5344CB8AC3E}">
        <p14:creationId xmlns:p14="http://schemas.microsoft.com/office/powerpoint/2010/main" val="297196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9</a:t>
            </a:fld>
            <a:endParaRPr/>
          </a:p>
        </p:txBody>
      </p:sp>
    </p:spTree>
    <p:extLst>
      <p:ext uri="{BB962C8B-B14F-4D97-AF65-F5344CB8AC3E}">
        <p14:creationId xmlns:p14="http://schemas.microsoft.com/office/powerpoint/2010/main" val="30662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B18AEB63-347C-764D-A417-C844B427AC80}" type="slidenum">
              <a:rPr/>
              <a:t>10</a:t>
            </a:fld>
            <a:endParaRPr/>
          </a:p>
        </p:txBody>
      </p:sp>
    </p:spTree>
    <p:extLst>
      <p:ext uri="{BB962C8B-B14F-4D97-AF65-F5344CB8AC3E}">
        <p14:creationId xmlns:p14="http://schemas.microsoft.com/office/powerpoint/2010/main" val="82432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defTabSz="914400" hangingPunct="1">
              <a:lnSpc>
                <a:spcPct val="100000"/>
              </a:lnSpc>
              <a:buClrTx/>
              <a:buSzTx/>
              <a:buFontTx/>
              <a:buNone/>
              <a:defRPr/>
            </a:pP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12, 2916 – </a:t>
            </a:r>
            <a:r>
              <a:rPr lang="es-SV" sz="1100" dirty="0" err="1">
                <a:solidFill>
                  <a:srgbClr val="000000"/>
                </a:solidFill>
                <a:latin typeface="Arial" charset="0"/>
                <a:ea typeface="Microsoft YaHei" charset="-122"/>
              </a:rPr>
              <a:t>5</a:t>
            </a:r>
            <a:r>
              <a:rPr lang="es-SV" sz="1100" baseline="30000" dirty="0" err="1">
                <a:solidFill>
                  <a:srgbClr val="000000"/>
                </a:solidFill>
                <a:latin typeface="Arial" charset="0"/>
                <a:ea typeface="Microsoft YaHei" charset="-122"/>
              </a:rPr>
              <a:t>th</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Avenue</a:t>
            </a:r>
            <a:endParaRPr lang="es-SV" sz="1100" dirty="0">
              <a:solidFill>
                <a:srgbClr val="000000"/>
              </a:solidFill>
              <a:latin typeface="Arial" charset="0"/>
              <a:ea typeface="Microsoft YaHei" charset="-122"/>
            </a:endParaRP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Calgary, Alberta, </a:t>
            </a:r>
            <a:r>
              <a:rPr lang="es-SV" sz="1100" dirty="0" err="1">
                <a:solidFill>
                  <a:srgbClr val="000000"/>
                </a:solidFill>
                <a:latin typeface="Arial" charset="0"/>
                <a:ea typeface="Microsoft YaHei" charset="-122"/>
              </a:rPr>
              <a:t>T2A</a:t>
            </a:r>
            <a:r>
              <a:rPr lang="es-SV" sz="1100" dirty="0">
                <a:solidFill>
                  <a:srgbClr val="000000"/>
                </a:solidFill>
                <a:latin typeface="Arial" charset="0"/>
                <a:ea typeface="Microsoft YaHei" charset="-122"/>
              </a:rPr>
              <a:t> </a:t>
            </a:r>
            <a:r>
              <a:rPr lang="es-SV" sz="1100" dirty="0" err="1">
                <a:solidFill>
                  <a:srgbClr val="000000"/>
                </a:solidFill>
                <a:latin typeface="Arial" charset="0"/>
                <a:ea typeface="Microsoft YaHei" charset="-122"/>
              </a:rPr>
              <a:t>6K4</a:t>
            </a:r>
            <a:r>
              <a:rPr lang="es-SV" sz="1100" dirty="0">
                <a:solidFill>
                  <a:srgbClr val="000000"/>
                </a:solidFill>
                <a:latin typeface="Arial" charset="0"/>
                <a:ea typeface="Microsoft YaHei" charset="-122"/>
              </a:rPr>
              <a:t>, Canadá</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rPr>
              <a:t>Teléfono: + 1 (403) 243-3285, fax: + 1 (403) 243-6199</a:t>
            </a:r>
          </a:p>
          <a:p>
            <a:pPr algn="ctr" defTabSz="914400" hangingPunct="1">
              <a:lnSpc>
                <a:spcPct val="100000"/>
              </a:lnSpc>
              <a:buClrTx/>
              <a:buSzTx/>
              <a:buFontTx/>
              <a:buNone/>
              <a:tabLst>
                <a:tab pos="1196975" algn="l"/>
              </a:tabLst>
              <a:defRPr/>
            </a:pPr>
            <a:r>
              <a:rPr lang="es-SV" sz="1100" dirty="0">
                <a:solidFill>
                  <a:srgbClr val="000000"/>
                </a:solidFill>
                <a:latin typeface="Arial" charset="0"/>
                <a:ea typeface="Microsoft YaHei" charset="-122"/>
                <a:hlinkClick r:id="rId4"/>
              </a:rPr>
              <a:t>Correo electrónico: cawst@cawst.org, sitio web: </a:t>
            </a:r>
            <a:r>
              <a:rPr lang="es-SV" sz="1100" dirty="0">
                <a:solidFill>
                  <a:srgbClr val="000000"/>
                </a:solidFill>
                <a:latin typeface="Arial" charset="0"/>
                <a:ea typeface="Microsoft YaHei" charset="-122"/>
              </a:rPr>
              <a:t>www.cawst.org</a:t>
            </a:r>
          </a:p>
          <a:p>
            <a:pPr algn="ctr" defTabSz="914400" hangingPunct="1">
              <a:lnSpc>
                <a:spcPct val="100000"/>
              </a:lnSpc>
              <a:buClrTx/>
              <a:buSzTx/>
              <a:buFontTx/>
              <a:buNone/>
              <a:tabLst>
                <a:tab pos="1196975" algn="l"/>
              </a:tabLst>
              <a:defRPr/>
            </a:pPr>
            <a:endParaRPr lang="es-SV" sz="1100" dirty="0">
              <a:solidFill>
                <a:srgbClr val="000000"/>
              </a:solidFill>
              <a:latin typeface="Arial" charset="0"/>
              <a:ea typeface="Microsoft YaHei" charset="-122"/>
            </a:endParaRPr>
          </a:p>
          <a:p>
            <a:pPr defTabSz="914400" hangingPunct="1">
              <a:lnSpc>
                <a:spcPct val="100000"/>
              </a:lnSpc>
              <a:buClrTx/>
              <a:buSzTx/>
              <a:buFontTx/>
              <a:buNone/>
              <a:defRPr/>
            </a:pPr>
            <a:r>
              <a:rPr lang="es-SV" sz="850" dirty="0">
                <a:solidFill>
                  <a:srgbClr val="000000"/>
                </a:solidFill>
                <a:latin typeface="Arial" charset="0"/>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charset="0"/>
                <a:ea typeface="Microsoft YaHei" charset="-122"/>
              </a:rPr>
              <a:t>Second</a:t>
            </a:r>
            <a:r>
              <a:rPr lang="es-SV" sz="850" dirty="0">
                <a:solidFill>
                  <a:srgbClr val="000000"/>
                </a:solidFill>
                <a:latin typeface="Arial" charset="0"/>
                <a:ea typeface="Microsoft YaHei" charset="-122"/>
              </a:rPr>
              <a:t> Street, Suite 300, San Francisco, California 94105, Estados Unidos. </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Usted es libre de:</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Compartir – copiar, distribuir y difundir este documento.</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Editar – adaptar este documento.</a:t>
            </a:r>
          </a:p>
          <a:p>
            <a:pPr defTabSz="914400" hangingPunct="1">
              <a:lnSpc>
                <a:spcPct val="100000"/>
              </a:lnSpc>
              <a:buClrTx/>
              <a:buSzTx/>
              <a:buFontTx/>
              <a:buNone/>
              <a:defRPr/>
            </a:pPr>
            <a:r>
              <a:rPr lang="es-SV" sz="850" dirty="0">
                <a:solidFill>
                  <a:srgbClr val="000000"/>
                </a:solidFill>
                <a:latin typeface="Arial" charset="0"/>
                <a:ea typeface="Microsoft YaHei" charset="-122"/>
              </a:rPr>
              <a:t> </a:t>
            </a:r>
          </a:p>
          <a:p>
            <a:pPr defTabSz="914400" hangingPunct="1">
              <a:lnSpc>
                <a:spcPct val="100000"/>
              </a:lnSpc>
              <a:buClrTx/>
              <a:buSzTx/>
              <a:buFontTx/>
              <a:buNone/>
              <a:defRPr/>
            </a:pPr>
            <a:r>
              <a:rPr lang="es-SV" sz="850" dirty="0">
                <a:solidFill>
                  <a:srgbClr val="000000"/>
                </a:solidFill>
                <a:latin typeface="Arial" charset="0"/>
                <a:ea typeface="Microsoft YaHei" charset="-122"/>
              </a:rPr>
              <a:t>		Bajo las siguientes condiciones:</a:t>
            </a:r>
          </a:p>
          <a:p>
            <a:pPr marL="2000250" lvl="4" indent="-171450" defTabSz="914400" hangingPunct="1">
              <a:lnSpc>
                <a:spcPct val="100000"/>
              </a:lnSpc>
              <a:buClrTx/>
              <a:buSzTx/>
              <a:buFont typeface="Arial" pitchFamily="34" charset="0"/>
              <a:buChar char="•"/>
              <a:defRPr/>
            </a:pPr>
            <a:r>
              <a:rPr lang="es-SV" sz="850" dirty="0">
                <a:solidFill>
                  <a:srgbClr val="000000"/>
                </a:solidFill>
                <a:latin typeface="Arial" charset="0"/>
                <a:ea typeface="Microsoft YaHei" charset="-122"/>
              </a:rPr>
              <a:t>Atribución. Deberá atribuírsele a CAWST el crédito de ser la fuente original del documento. Por favor, incluya la dirección a nuestro sitio web: www.cawst.org.</a:t>
            </a:r>
          </a:p>
          <a:p>
            <a:pPr algn="ctr" defTabSz="914400" hangingPunct="1">
              <a:lnSpc>
                <a:spcPct val="100000"/>
              </a:lnSpc>
              <a:buClrTx/>
              <a:buSzTx/>
              <a:buFontTx/>
              <a:buNone/>
              <a:tabLst>
                <a:tab pos="1196975" algn="l"/>
              </a:tabLst>
              <a:defRPr/>
            </a:pPr>
            <a:endParaRPr lang="es-SV" sz="7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r>
              <a:rPr lang="es-SV" sz="850" dirty="0">
                <a:solidFill>
                  <a:srgbClr val="000000"/>
                </a:solidFill>
                <a:latin typeface="Arial" charset="0"/>
                <a:ea typeface="Microsoft YaHei" charset="-122"/>
              </a:rPr>
              <a:t>CAWST actualizará este documento periódicamente. Por ese motivo, no se recomienda que lo almacene para descargarlo desde su sitio web.</a:t>
            </a:r>
          </a:p>
          <a:p>
            <a:pPr defTabSz="914400" hangingPunct="1">
              <a:lnSpc>
                <a:spcPct val="100000"/>
              </a:lnSpc>
              <a:buClrTx/>
              <a:buSzTx/>
              <a:buFontTx/>
              <a:buNone/>
              <a:tabLst>
                <a:tab pos="1196975" algn="l"/>
              </a:tabLst>
              <a:defRPr/>
            </a:pPr>
            <a:endParaRPr lang="es-SV" sz="8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05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12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tabLst>
                <a:tab pos="1196975" algn="l"/>
              </a:tabLst>
              <a:defRPr/>
            </a:pPr>
            <a:endParaRPr lang="es-SV" sz="900" dirty="0">
              <a:solidFill>
                <a:srgbClr val="000000"/>
              </a:solidFill>
              <a:latin typeface="Arial" charset="0"/>
              <a:ea typeface="Microsoft YaHei" charset="-122"/>
            </a:endParaRPr>
          </a:p>
          <a:p>
            <a:pPr defTabSz="914400" hangingPunct="1">
              <a:lnSpc>
                <a:spcPct val="100000"/>
              </a:lnSpc>
              <a:buClrTx/>
              <a:buSzTx/>
              <a:buFontTx/>
              <a:buNone/>
              <a:defRPr/>
            </a:pPr>
            <a:r>
              <a:rPr lang="es-SV" sz="900" b="1" dirty="0">
                <a:solidFill>
                  <a:srgbClr val="000000"/>
                </a:solidFill>
                <a:latin typeface="Arial" charset="0"/>
                <a:ea typeface="Microsoft YaHei" charset="-122"/>
              </a:rPr>
              <a:t> </a:t>
            </a:r>
            <a:r>
              <a:rPr lang="es-SV" sz="900" dirty="0">
                <a:solidFill>
                  <a:srgbClr val="000000"/>
                </a:solidFill>
                <a:latin typeface="Arial" charset="0"/>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defTabSz="914400" hangingPunct="1">
              <a:lnSpc>
                <a:spcPct val="100000"/>
              </a:lnSpc>
              <a:buClrTx/>
              <a:buSzTx/>
              <a:buFontTx/>
              <a:buNone/>
              <a:defRPr/>
            </a:pPr>
            <a:r>
              <a:rPr b="1" dirty="0">
                <a:solidFill>
                  <a:srgbClr val="000000"/>
                </a:solidFill>
                <a:latin typeface="Arial" charset="0"/>
                <a:ea typeface="Microsoft YaHei" charset="-122"/>
              </a:rPr>
              <a:t> </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Manténgase</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actualizado</a:t>
            </a:r>
            <a:r>
              <a:rPr sz="1100" b="1" dirty="0">
                <a:solidFill>
                  <a:srgbClr val="000000"/>
                </a:solidFill>
                <a:latin typeface="Arial" charset="0"/>
                <a:ea typeface="Microsoft YaHei" charset="-122"/>
              </a:rPr>
              <a:t> y </a:t>
            </a:r>
            <a:r>
              <a:rPr sz="1100" b="1" dirty="0" err="1">
                <a:solidFill>
                  <a:srgbClr val="000000"/>
                </a:solidFill>
                <a:latin typeface="Arial" charset="0"/>
                <a:ea typeface="Microsoft YaHei" charset="-122"/>
              </a:rPr>
              <a:t>obtenga</a:t>
            </a:r>
            <a:r>
              <a:rPr sz="1100" b="1" dirty="0">
                <a:solidFill>
                  <a:srgbClr val="000000"/>
                </a:solidFill>
                <a:latin typeface="Arial" charset="0"/>
                <a:ea typeface="Microsoft YaHei" charset="-122"/>
              </a:rPr>
              <a:t> </a:t>
            </a:r>
            <a:r>
              <a:rPr sz="1100" b="1" dirty="0" err="1">
                <a:solidFill>
                  <a:srgbClr val="000000"/>
                </a:solidFill>
                <a:latin typeface="Arial" charset="0"/>
                <a:ea typeface="Microsoft YaHei" charset="-122"/>
              </a:rPr>
              <a:t>apoyo</a:t>
            </a:r>
            <a:r>
              <a:rPr sz="1100" b="1"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Últimas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actualizaciones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Otros</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talleres</a:t>
            </a:r>
            <a:r>
              <a:rPr sz="1100" dirty="0">
                <a:solidFill>
                  <a:srgbClr val="000000"/>
                </a:solidFill>
                <a:latin typeface="Arial" charset="0"/>
                <a:ea typeface="Microsoft YaHei" charset="-122"/>
              </a:rPr>
              <a:t> y </a:t>
            </a:r>
            <a:r>
              <a:rPr sz="1100" dirty="0" err="1">
                <a:solidFill>
                  <a:srgbClr val="000000"/>
                </a:solidFill>
                <a:latin typeface="Arial" charset="0"/>
                <a:ea typeface="Microsoft YaHei" charset="-122"/>
              </a:rPr>
              <a:t>recursos</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capacitación</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relacionados</a:t>
            </a:r>
            <a:r>
              <a:rPr sz="1100" dirty="0">
                <a:solidFill>
                  <a:srgbClr val="000000"/>
                </a:solidFill>
                <a:latin typeface="Arial" charset="0"/>
                <a:ea typeface="Microsoft YaHei" charset="-122"/>
              </a:rPr>
              <a:t>.</a:t>
            </a:r>
          </a:p>
          <a:p>
            <a:pPr marL="3028950" lvl="6" indent="-285750">
              <a:buFont typeface="Arial" pitchFamily="34" charset="0"/>
              <a:buChar char="•"/>
              <a:defRPr/>
            </a:pPr>
            <a:r>
              <a:rPr sz="1100" dirty="0" err="1">
                <a:solidFill>
                  <a:srgbClr val="000000"/>
                </a:solidFill>
                <a:latin typeface="Arial" charset="0"/>
                <a:ea typeface="Microsoft YaHei" charset="-122"/>
              </a:rPr>
              <a:t>Apoyo</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sobre</a:t>
            </a:r>
            <a:r>
              <a:rPr sz="1100" dirty="0">
                <a:solidFill>
                  <a:srgbClr val="000000"/>
                </a:solidFill>
                <a:latin typeface="Arial" charset="0"/>
                <a:ea typeface="Microsoft YaHei" charset="-122"/>
              </a:rPr>
              <a:t> el </a:t>
            </a:r>
            <a:r>
              <a:rPr sz="1100" dirty="0" err="1">
                <a:solidFill>
                  <a:srgbClr val="000000"/>
                </a:solidFill>
                <a:latin typeface="Arial" charset="0"/>
                <a:ea typeface="Microsoft YaHei" charset="-122"/>
              </a:rPr>
              <a:t>uso</a:t>
            </a:r>
            <a:r>
              <a:rPr sz="1100" dirty="0">
                <a:solidFill>
                  <a:srgbClr val="000000"/>
                </a:solidFill>
                <a:latin typeface="Arial" charset="0"/>
                <a:ea typeface="Microsoft YaHei" charset="-122"/>
              </a:rPr>
              <a:t> de </a:t>
            </a:r>
            <a:r>
              <a:rPr sz="1100" dirty="0" err="1">
                <a:solidFill>
                  <a:srgbClr val="000000"/>
                </a:solidFill>
                <a:latin typeface="Arial" charset="0"/>
                <a:ea typeface="Microsoft YaHei" charset="-122"/>
              </a:rPr>
              <a:t>este</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documento</a:t>
            </a:r>
            <a:r>
              <a:rPr sz="1100" dirty="0">
                <a:solidFill>
                  <a:srgbClr val="000000"/>
                </a:solidFill>
                <a:latin typeface="Arial" charset="0"/>
                <a:ea typeface="Microsoft YaHei" charset="-122"/>
              </a:rPr>
              <a:t> para </a:t>
            </a:r>
            <a:r>
              <a:rPr sz="1100" dirty="0" err="1">
                <a:solidFill>
                  <a:srgbClr val="000000"/>
                </a:solidFill>
                <a:latin typeface="Arial" charset="0"/>
                <a:ea typeface="Microsoft YaHei" charset="-122"/>
              </a:rPr>
              <a:t>su</a:t>
            </a:r>
            <a:r>
              <a:rPr sz="1100" dirty="0">
                <a:solidFill>
                  <a:srgbClr val="000000"/>
                </a:solidFill>
                <a:latin typeface="Arial" charset="0"/>
                <a:ea typeface="Microsoft YaHei" charset="-122"/>
              </a:rPr>
              <a:t> </a:t>
            </a:r>
            <a:r>
              <a:rPr sz="1100" dirty="0" err="1">
                <a:solidFill>
                  <a:srgbClr val="000000"/>
                </a:solidFill>
                <a:latin typeface="Arial" charset="0"/>
                <a:ea typeface="Microsoft YaHei" charset="-122"/>
              </a:rPr>
              <a:t>trabajo</a:t>
            </a:r>
            <a:r>
              <a:rPr sz="1100" dirty="0">
                <a:solidFill>
                  <a:srgbClr val="000000"/>
                </a:solidFill>
                <a:latin typeface="Arial" charset="0"/>
                <a:ea typeface="Microsoft YaHei" charset="-122"/>
              </a:rPr>
              <a:t>.</a:t>
            </a:r>
          </a:p>
          <a:p>
            <a:pPr defTabSz="914400" hangingPunct="1">
              <a:lnSpc>
                <a:spcPct val="100000"/>
              </a:lnSpc>
              <a:buClrTx/>
              <a:buSzTx/>
              <a:buFontTx/>
              <a:buNone/>
              <a:defRPr/>
            </a:pPr>
            <a:r>
              <a:rPr sz="1100" dirty="0">
                <a:solidFill>
                  <a:srgbClr val="000000"/>
                </a:solidFill>
                <a:latin typeface="Arial" charset="0"/>
                <a:ea typeface="Microsoft YaHei" charset="-122"/>
              </a:rPr>
              <a:t> </a:t>
            </a:r>
          </a:p>
          <a:p>
            <a:pPr defTabSz="914400" hangingPunct="1">
              <a:lnSpc>
                <a:spcPct val="100000"/>
              </a:lnSpc>
              <a:buClrTx/>
              <a:buSzTx/>
              <a:buFontTx/>
              <a:buNone/>
              <a:defRPr/>
            </a:pPr>
            <a:endParaRPr lang="en-GB"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CAWST </a:t>
            </a:r>
            <a:r>
              <a:rPr sz="1100" i="1" dirty="0" err="1">
                <a:solidFill>
                  <a:srgbClr val="000000"/>
                </a:solidFill>
                <a:latin typeface="Arial" charset="0"/>
                <a:ea typeface="Microsoft YaHei" charset="-122"/>
              </a:rPr>
              <a:t>provee</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mentoría</a:t>
            </a:r>
            <a:r>
              <a:rPr sz="1100" i="1" dirty="0">
                <a:solidFill>
                  <a:srgbClr val="000000"/>
                </a:solidFill>
                <a:latin typeface="Arial" charset="0"/>
                <a:ea typeface="Microsoft YaHei" charset="-122"/>
              </a:rPr>
              <a:t> y</a:t>
            </a:r>
          </a:p>
          <a:p>
            <a:pPr defTabSz="914400" hangingPunct="1">
              <a:lnSpc>
                <a:spcPct val="100000"/>
              </a:lnSpc>
              <a:buClrTx/>
              <a:buSzTx/>
              <a:buFontTx/>
              <a:buNone/>
              <a:defRPr/>
            </a:pPr>
            <a:r>
              <a:rPr sz="1100" i="1" dirty="0" err="1">
                <a:solidFill>
                  <a:srgbClr val="000000"/>
                </a:solidFill>
                <a:latin typeface="Arial" charset="0"/>
                <a:ea typeface="Microsoft YaHei" charset="-122"/>
              </a:rPr>
              <a:t>asesoramiento</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sobre</a:t>
            </a:r>
            <a:r>
              <a:rPr sz="1100" i="1" dirty="0">
                <a:solidFill>
                  <a:srgbClr val="000000"/>
                </a:solidFill>
                <a:latin typeface="Arial" charset="0"/>
                <a:ea typeface="Microsoft YaHei" charset="-122"/>
              </a:rPr>
              <a:t> el </a:t>
            </a:r>
            <a:r>
              <a:rPr sz="1100" i="1" dirty="0" err="1">
                <a:solidFill>
                  <a:srgbClr val="000000"/>
                </a:solidFill>
                <a:latin typeface="Arial" charset="0"/>
                <a:ea typeface="Microsoft YaHei" charset="-122"/>
              </a:rPr>
              <a:t>uso</a:t>
            </a:r>
            <a:r>
              <a:rPr sz="1100" i="1" dirty="0">
                <a:solidFill>
                  <a:srgbClr val="000000"/>
                </a:solidFill>
                <a:latin typeface="Arial" charset="0"/>
                <a:ea typeface="Microsoft YaHei" charset="-122"/>
              </a:rPr>
              <a:t> de </a:t>
            </a:r>
            <a:r>
              <a:rPr sz="1100" i="1" dirty="0" err="1">
                <a:solidFill>
                  <a:srgbClr val="000000"/>
                </a:solidFill>
                <a:latin typeface="Arial" charset="0"/>
                <a:ea typeface="Microsoft YaHei" charset="-122"/>
              </a:rPr>
              <a:t>sus</a:t>
            </a:r>
            <a:r>
              <a:rPr sz="1100" i="1" dirty="0">
                <a:solidFill>
                  <a:srgbClr val="000000"/>
                </a:solidFill>
                <a:latin typeface="Arial" charset="0"/>
                <a:ea typeface="Microsoft YaHei" charset="-122"/>
              </a:rPr>
              <a:t> </a:t>
            </a:r>
            <a:r>
              <a:rPr sz="1100" i="1" dirty="0" err="1">
                <a:solidFill>
                  <a:srgbClr val="000000"/>
                </a:solidFill>
                <a:latin typeface="Arial" charset="0"/>
                <a:ea typeface="Microsoft YaHei" charset="-122"/>
              </a:rPr>
              <a:t>materiales</a:t>
            </a:r>
            <a:endParaRPr sz="1100" i="1" dirty="0">
              <a:solidFill>
                <a:srgbClr val="000000"/>
              </a:solidFill>
              <a:latin typeface="Arial" charset="0"/>
              <a:ea typeface="Microsoft YaHei" charset="-122"/>
            </a:endParaRPr>
          </a:p>
          <a:p>
            <a:pPr defTabSz="914400" hangingPunct="1">
              <a:lnSpc>
                <a:spcPct val="100000"/>
              </a:lnSpc>
              <a:buClrTx/>
              <a:buSzTx/>
              <a:buFontTx/>
              <a:buNone/>
              <a:defRPr/>
            </a:pPr>
            <a:r>
              <a:rPr sz="1100" i="1" dirty="0">
                <a:solidFill>
                  <a:srgbClr val="000000"/>
                </a:solidFill>
                <a:latin typeface="Arial" charset="0"/>
                <a:ea typeface="Microsoft YaHei" charset="-122"/>
              </a:rPr>
              <a:t>de </a:t>
            </a:r>
            <a:r>
              <a:rPr sz="1100" i="1" dirty="0" err="1">
                <a:solidFill>
                  <a:srgbClr val="000000"/>
                </a:solidFill>
                <a:latin typeface="Arial" charset="0"/>
                <a:ea typeface="Microsoft YaHei" charset="-122"/>
              </a:rPr>
              <a:t>capacitación</a:t>
            </a:r>
            <a:r>
              <a:rPr sz="1100" i="1" dirty="0">
                <a:solidFill>
                  <a:srgbClr val="000000"/>
                </a:solidFill>
                <a:latin typeface="Arial" charset="0"/>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948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rtl="0"/>
            <a:r>
              <a:rPr b="1"/>
              <a:t>Otros ejemplos a nivel mundial</a:t>
            </a:r>
          </a:p>
        </p:txBody>
      </p:sp>
      <p:sp>
        <p:nvSpPr>
          <p:cNvPr id="5" name="Slide Number Placeholder 4"/>
          <p:cNvSpPr>
            <a:spLocks noGrp="1"/>
          </p:cNvSpPr>
          <p:nvPr>
            <p:ph type="sldNum" sz="quarter" idx="12"/>
          </p:nvPr>
        </p:nvSpPr>
        <p:spPr/>
        <p:txBody>
          <a:bodyPr/>
          <a:lstStyle/>
          <a:p>
            <a:pPr algn="r" rtl="0"/>
            <a:fld id="{1208B727-11FE-4B81-8E9F-53EF06B85630}" type="slidenum">
              <a:rPr/>
              <a:pPr algn="r" rtl="0"/>
              <a:t>10</a:t>
            </a:fld>
            <a:endParaRPr/>
          </a:p>
        </p:txBody>
      </p:sp>
      <p:pic>
        <p:nvPicPr>
          <p:cNvPr id="1030" name="Picture 6" descr="C:\Users\sphilippe\Downloads\4950882674_577f9972fa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1916832"/>
            <a:ext cx="3838201"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3567" y="4927153"/>
            <a:ext cx="3024337" cy="369332"/>
          </a:xfrm>
          <a:prstGeom prst="rect">
            <a:avLst/>
          </a:prstGeom>
          <a:noFill/>
        </p:spPr>
        <p:txBody>
          <a:bodyPr wrap="square" rtlCol="0">
            <a:spAutoFit/>
          </a:bodyPr>
          <a:lstStyle/>
          <a:p>
            <a:pPr rtl="0"/>
            <a:r>
              <a:rPr/>
              <a:t>Triciclo de orina - India</a:t>
            </a:r>
          </a:p>
        </p:txBody>
      </p:sp>
      <p:sp>
        <p:nvSpPr>
          <p:cNvPr id="18" name="TextBox 17"/>
          <p:cNvSpPr txBox="1"/>
          <p:nvPr/>
        </p:nvSpPr>
        <p:spPr>
          <a:xfrm>
            <a:off x="4828047" y="4949724"/>
            <a:ext cx="4064433" cy="369332"/>
          </a:xfrm>
          <a:prstGeom prst="rect">
            <a:avLst/>
          </a:prstGeom>
          <a:noFill/>
        </p:spPr>
        <p:txBody>
          <a:bodyPr wrap="square" rtlCol="0">
            <a:spAutoFit/>
          </a:bodyPr>
          <a:lstStyle/>
          <a:p>
            <a:pPr rtl="0"/>
            <a:r>
              <a:rPr/>
              <a:t>Agricultura urbana en Ecotown - China</a:t>
            </a:r>
          </a:p>
        </p:txBody>
      </p:sp>
      <p:pic>
        <p:nvPicPr>
          <p:cNvPr id="1032" name="Picture 8" descr="C:\Users\sphilippe\Downloads\3009777019_4d60d3105c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47" y="1916832"/>
            <a:ext cx="3845434"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8433" y="6518144"/>
            <a:ext cx="5040560" cy="307777"/>
          </a:xfrm>
          <a:prstGeom prst="rect">
            <a:avLst/>
          </a:prstGeom>
          <a:noFill/>
        </p:spPr>
        <p:txBody>
          <a:bodyPr wrap="square" rtlCol="0">
            <a:spAutoFit/>
          </a:bodyPr>
          <a:lstStyle/>
          <a:p>
            <a:pPr rtl="0"/>
            <a:r>
              <a:rPr sz="1400"/>
              <a:t>(Fuente: www.flickr.com/photos/gtzecosan/)</a:t>
            </a:r>
          </a:p>
        </p:txBody>
      </p:sp>
    </p:spTree>
    <p:extLst>
      <p:ext uri="{BB962C8B-B14F-4D97-AF65-F5344CB8AC3E}">
        <p14:creationId xmlns:p14="http://schemas.microsoft.com/office/powerpoint/2010/main" val="207605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700808"/>
            <a:ext cx="8748464" cy="2751522"/>
          </a:xfrm>
          <a:prstGeom prst="rect">
            <a:avLst/>
          </a:prstGeom>
        </p:spPr>
        <p:txBody>
          <a:bodyPr wrap="square">
            <a:spAutoFit/>
          </a:bodyPr>
          <a:lstStyle/>
          <a:p>
            <a:pPr algn="ctr" rtl="0">
              <a:spcBef>
                <a:spcPct val="20000"/>
              </a:spcBef>
              <a:defRPr/>
            </a:pPr>
            <a:r>
              <a:rPr sz="3200" kern="0">
                <a:solidFill>
                  <a:srgbClr val="000000"/>
                </a:solidFill>
                <a:latin typeface="Arial"/>
                <a:ea typeface="+mn-ea"/>
                <a:cs typeface="Arial"/>
              </a:rPr>
              <a:t>Esta presentación se utiliza con el Plan de lección </a:t>
            </a:r>
            <a:r>
              <a:rPr sz="3200" kern="0">
                <a:latin typeface="Arial"/>
                <a:cs typeface="Arial"/>
              </a:rPr>
              <a:t>22</a:t>
            </a:r>
            <a:r>
              <a:rPr sz="3200" kern="0">
                <a:latin typeface="Arial"/>
                <a:ea typeface="+mn-ea"/>
                <a:cs typeface="Arial"/>
              </a:rPr>
              <a:t>:</a:t>
            </a:r>
            <a:r>
              <a:rPr sz="3200" kern="0">
                <a:solidFill>
                  <a:srgbClr val="000000"/>
                </a:solidFill>
                <a:latin typeface="Arial"/>
                <a:ea typeface="+mn-ea"/>
                <a:cs typeface="Arial"/>
              </a:rPr>
              <a:t> Tratamiento, uso y eliminación, del manual del formador para Diseño y construcción de letrinas.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Disponible en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7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772816"/>
            <a:ext cx="7772400" cy="1470025"/>
          </a:xfrm>
        </p:spPr>
        <p:txBody>
          <a:bodyPr/>
          <a:lstStyle/>
          <a:p>
            <a:pPr rtl="0"/>
            <a:r>
              <a:rPr b="1">
                <a:solidFill>
                  <a:schemeClr val="accent2"/>
                </a:solidFill>
              </a:rPr>
              <a:t>Tratamiento, uso y eliminación </a:t>
            </a:r>
            <a:r>
              <a:rPr lang="en-US" b="1" dirty="0" smtClean="0">
                <a:solidFill>
                  <a:schemeClr val="accent2"/>
                </a:solidFill>
              </a:rPr>
              <a:t/>
            </a:r>
            <a:br>
              <a:rPr lang="en-US" b="1" dirty="0" smtClean="0">
                <a:solidFill>
                  <a:schemeClr val="accent2"/>
                </a:solidFill>
              </a:rPr>
            </a:br>
            <a:r>
              <a:rPr b="1">
                <a:solidFill>
                  <a:schemeClr val="accent2"/>
                </a:solidFill>
              </a:rPr>
              <a:t>de excrementos</a:t>
            </a:r>
          </a:p>
        </p:txBody>
      </p:sp>
      <p:pic>
        <p:nvPicPr>
          <p:cNvPr id="2052"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Objetivos de aprendizaje</a:t>
            </a:r>
          </a:p>
        </p:txBody>
      </p:sp>
      <p:sp>
        <p:nvSpPr>
          <p:cNvPr id="3075" name="Rectangle 3"/>
          <p:cNvSpPr>
            <a:spLocks noGrp="1" noChangeArrowheads="1"/>
          </p:cNvSpPr>
          <p:nvPr>
            <p:ph type="body" idx="1"/>
          </p:nvPr>
        </p:nvSpPr>
        <p:spPr>
          <a:xfrm>
            <a:off x="457200" y="1322360"/>
            <a:ext cx="8229600" cy="4525963"/>
          </a:xfrm>
        </p:spPr>
        <p:txBody>
          <a:bodyPr/>
          <a:lstStyle/>
          <a:p>
            <a:pPr marL="514350" lvl="0" indent="-514350" rtl="0">
              <a:buAutoNum type="arabicPeriod"/>
            </a:pPr>
            <a:r>
              <a:rPr sz="2800"/>
              <a:t>Explicar el valor de usar excrementos tratados en la agricultura.</a:t>
            </a:r>
          </a:p>
          <a:p>
            <a:pPr marL="514350" lvl="0" indent="-514350" rtl="0">
              <a:buAutoNum type="arabicPeriod"/>
            </a:pPr>
            <a:r>
              <a:rPr sz="2800"/>
              <a:t>Explicar la importancia de tratar los excrementos antes de usarlos.</a:t>
            </a:r>
          </a:p>
          <a:p>
            <a:pPr marL="514350" lvl="0" indent="-514350" rtl="0">
              <a:buAutoNum type="arabicPeriod"/>
            </a:pPr>
            <a:r>
              <a:rPr sz="2800"/>
              <a:t>Identificar las tecnologías de letrinas que pueden tratar excrementos.</a:t>
            </a:r>
          </a:p>
          <a:p>
            <a:pPr marL="514350" lvl="0" indent="-514350" rtl="0">
              <a:buAutoNum type="arabicPeriod"/>
            </a:pPr>
            <a:r>
              <a:rPr sz="2800"/>
              <a:t>Debatir sobre la aceptación social del uso de excrementos humanos. </a:t>
            </a:r>
          </a:p>
          <a:p>
            <a:pPr marL="514350" lvl="0" indent="-514350" rtl="0">
              <a:buAutoNum type="arabicPeriod"/>
            </a:pPr>
            <a:r>
              <a:rPr sz="2800"/>
              <a:t>Identificar cómo eliminar en forma segura los excrementos que no se utilizarán.</a:t>
            </a:r>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rtl="0"/>
            <a:fld id="{A68FE81C-1BF8-4F34-A344-0F9C0D0D7C24}" type="slidenum">
              <a:rPr/>
              <a:pPr rtl="0"/>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41006 Poop Loop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39653"/>
            <a:ext cx="8282192" cy="621164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485372" y="27892"/>
            <a:ext cx="8229600" cy="1143000"/>
          </a:xfrm>
        </p:spPr>
        <p:txBody>
          <a:bodyPr/>
          <a:lstStyle/>
          <a:p>
            <a:pPr rtl="0" eaLnBrk="1" hangingPunct="1"/>
            <a:r>
              <a:rPr b="1"/>
              <a:t>SOIL – Haití</a:t>
            </a:r>
          </a:p>
        </p:txBody>
      </p:sp>
      <p:sp>
        <p:nvSpPr>
          <p:cNvPr id="3" name="Slide Number Placeholder 2"/>
          <p:cNvSpPr>
            <a:spLocks noGrp="1"/>
          </p:cNvSpPr>
          <p:nvPr>
            <p:ph type="sldNum" sz="quarter" idx="12"/>
          </p:nvPr>
        </p:nvSpPr>
        <p:spPr>
          <a:xfrm>
            <a:off x="8316416" y="6245225"/>
            <a:ext cx="370384" cy="476250"/>
          </a:xfrm>
        </p:spPr>
        <p:txBody>
          <a:bodyPr/>
          <a:lstStyle/>
          <a:p>
            <a:pPr rtl="0"/>
            <a:fld id="{1208B727-11FE-4B81-8E9F-53EF06B85630}" type="slidenum">
              <a:rPr/>
              <a:pPr rtl="0"/>
              <a:t>5</a:t>
            </a:fld>
            <a:endParaRPr/>
          </a:p>
        </p:txBody>
      </p:sp>
      <p:pic>
        <p:nvPicPr>
          <p:cNvPr id="1026"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260648"/>
            <a:ext cx="1027212" cy="10272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7504" y="6309320"/>
            <a:ext cx="1608133" cy="369332"/>
          </a:xfrm>
          <a:prstGeom prst="rect">
            <a:avLst/>
          </a:prstGeom>
        </p:spPr>
        <p:txBody>
          <a:bodyPr wrap="none">
            <a:spAutoFit/>
          </a:bodyPr>
          <a:lstStyle/>
          <a:p>
            <a:pPr rtl="0"/>
            <a:r>
              <a:rPr/>
              <a:t>(Fuente: SOIL)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eaLnBrk="1" hangingPunct="1"/>
            <a:r>
              <a:rPr b="1"/>
              <a:t>SOIL – Haití</a:t>
            </a:r>
          </a:p>
        </p:txBody>
      </p:sp>
      <p:sp>
        <p:nvSpPr>
          <p:cNvPr id="3" name="Slide Number Placeholder 2"/>
          <p:cNvSpPr>
            <a:spLocks noGrp="1"/>
          </p:cNvSpPr>
          <p:nvPr>
            <p:ph type="sldNum" sz="quarter" idx="12"/>
          </p:nvPr>
        </p:nvSpPr>
        <p:spPr>
          <a:xfrm>
            <a:off x="8316416" y="6245225"/>
            <a:ext cx="370384" cy="476250"/>
          </a:xfrm>
        </p:spPr>
        <p:txBody>
          <a:bodyPr/>
          <a:lstStyle/>
          <a:p>
            <a:pPr rtl="0"/>
            <a:fld id="{1208B727-11FE-4B81-8E9F-53EF06B85630}" type="slidenum">
              <a:rPr/>
              <a:pPr rtl="0"/>
              <a:t>6</a:t>
            </a:fld>
            <a:endParaRPr/>
          </a:p>
        </p:txBody>
      </p:sp>
      <p:pic>
        <p:nvPicPr>
          <p:cNvPr id="102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86" y="216325"/>
            <a:ext cx="1027212" cy="10272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rkshops 140626 CAP ProfVic HHT How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86" y="1955842"/>
            <a:ext cx="2641786" cy="17611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https://www.oursoil.org/wp-content/uploads/2014/09/140814-HHT-CAP-Nazon-benefs-kids-BEST-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235"/>
          <a:stretch/>
        </p:blipFill>
        <p:spPr bwMode="auto">
          <a:xfrm>
            <a:off x="191920" y="4207916"/>
            <a:ext cx="2576667" cy="18853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20731 ProfVic Mouch Du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356" y="1955841"/>
            <a:ext cx="2850328" cy="176119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62" t="17933" r="67489" b="41033"/>
          <a:stretch/>
        </p:blipFill>
        <p:spPr bwMode="auto">
          <a:xfrm>
            <a:off x="3058443" y="4185948"/>
            <a:ext cx="2946643" cy="190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131221 SREDD Chou XPR Inter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442" r="14589"/>
          <a:stretch/>
        </p:blipFill>
        <p:spPr bwMode="auto">
          <a:xfrm>
            <a:off x="6155878" y="4149080"/>
            <a:ext cx="289568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www.oursoil.org/wp-content/uploads/2014/09/140623-PAP-ProfVic-Compost-Nick-Bobo3.jpg"/>
          <p:cNvPicPr>
            <a:picLocks noChangeAspect="1" noChangeArrowheads="1"/>
          </p:cNvPicPr>
          <p:nvPr/>
        </p:nvPicPr>
        <p:blipFill rotWithShape="1">
          <a:blip r:embed="rId9">
            <a:extLst>
              <a:ext uri="{28A0092B-C50C-407E-A947-70E740481C1C}">
                <a14:useLocalDpi xmlns:a14="http://schemas.microsoft.com/office/drawing/2010/main" val="0"/>
              </a:ext>
            </a:extLst>
          </a:blip>
          <a:srcRect l="8247" r="14156"/>
          <a:stretch/>
        </p:blipFill>
        <p:spPr bwMode="auto">
          <a:xfrm>
            <a:off x="6130920" y="1952706"/>
            <a:ext cx="2920647" cy="17643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472292" y="3933056"/>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3933056"/>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auto">
          <a:xfrm>
            <a:off x="693022" y="1308423"/>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1600" b="1" kern="0"/>
              <a:t>Saneamiento digo</a:t>
            </a:r>
          </a:p>
        </p:txBody>
      </p:sp>
      <p:sp>
        <p:nvSpPr>
          <p:cNvPr id="18" name="Rectangle 2"/>
          <p:cNvSpPr txBox="1">
            <a:spLocks noChangeArrowheads="1"/>
          </p:cNvSpPr>
          <p:nvPr/>
        </p:nvSpPr>
        <p:spPr bwMode="auto">
          <a:xfrm>
            <a:off x="3636124" y="1273324"/>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1600" b="1" kern="0"/>
              <a:t>Transformación de desechos</a:t>
            </a:r>
          </a:p>
        </p:txBody>
      </p:sp>
      <p:sp>
        <p:nvSpPr>
          <p:cNvPr id="19" name="Rectangle 2"/>
          <p:cNvSpPr txBox="1">
            <a:spLocks noChangeArrowheads="1"/>
          </p:cNvSpPr>
          <p:nvPr/>
        </p:nvSpPr>
        <p:spPr bwMode="auto">
          <a:xfrm>
            <a:off x="6967101" y="1308423"/>
            <a:ext cx="1800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1600" b="1" kern="0"/>
              <a:t>Agricultura</a:t>
            </a:r>
          </a:p>
        </p:txBody>
      </p:sp>
    </p:spTree>
    <p:extLst>
      <p:ext uri="{BB962C8B-B14F-4D97-AF65-F5344CB8AC3E}">
        <p14:creationId xmlns:p14="http://schemas.microsoft.com/office/powerpoint/2010/main" val="1952380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rtl="0"/>
            <a:fld id="{1208B727-11FE-4B81-8E9F-53EF06B85630}" type="slidenum">
              <a:rPr/>
              <a:pPr algn="r" rtl="0"/>
              <a:t>7</a:t>
            </a:f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06" y="1108979"/>
            <a:ext cx="501015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61331"/>
            <a:ext cx="3185344" cy="23479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847"/>
          <a:stretch/>
        </p:blipFill>
        <p:spPr bwMode="auto">
          <a:xfrm>
            <a:off x="3753494" y="4415245"/>
            <a:ext cx="5085439" cy="189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2"/>
          <p:cNvSpPr>
            <a:spLocks noGrp="1" noChangeArrowheads="1"/>
          </p:cNvSpPr>
          <p:nvPr>
            <p:ph type="title"/>
          </p:nvPr>
        </p:nvSpPr>
        <p:spPr>
          <a:xfrm>
            <a:off x="251520" y="0"/>
            <a:ext cx="8579296" cy="1143000"/>
          </a:xfrm>
        </p:spPr>
        <p:txBody>
          <a:bodyPr/>
          <a:lstStyle/>
          <a:p>
            <a:pPr rtl="0" eaLnBrk="1" hangingPunct="1"/>
            <a:r>
              <a:rPr b="1"/>
              <a:t>Diversión de orina – Burkina Faso</a:t>
            </a:r>
          </a:p>
        </p:txBody>
      </p:sp>
      <p:sp>
        <p:nvSpPr>
          <p:cNvPr id="2" name="TextBox 1"/>
          <p:cNvSpPr txBox="1"/>
          <p:nvPr/>
        </p:nvSpPr>
        <p:spPr>
          <a:xfrm>
            <a:off x="107504" y="6381328"/>
            <a:ext cx="5040560" cy="307777"/>
          </a:xfrm>
          <a:prstGeom prst="rect">
            <a:avLst/>
          </a:prstGeom>
          <a:noFill/>
        </p:spPr>
        <p:txBody>
          <a:bodyPr wrap="square" rtlCol="0">
            <a:spAutoFit/>
          </a:bodyPr>
          <a:lstStyle/>
          <a:p>
            <a:pPr rtl="0"/>
            <a:r>
              <a:rPr sz="1400"/>
              <a:t>(Fuente: www.flickr.com/photos/gtzecosan/)</a:t>
            </a:r>
          </a:p>
        </p:txBody>
      </p:sp>
    </p:spTree>
    <p:extLst>
      <p:ext uri="{BB962C8B-B14F-4D97-AF65-F5344CB8AC3E}">
        <p14:creationId xmlns:p14="http://schemas.microsoft.com/office/powerpoint/2010/main" val="365050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rtl="0"/>
            <a:r>
              <a:rPr b="1"/>
              <a:t>Otros ejemplos a nivel mundial</a:t>
            </a:r>
          </a:p>
        </p:txBody>
      </p:sp>
      <p:sp>
        <p:nvSpPr>
          <p:cNvPr id="5" name="Slide Number Placeholder 4"/>
          <p:cNvSpPr>
            <a:spLocks noGrp="1"/>
          </p:cNvSpPr>
          <p:nvPr>
            <p:ph type="sldNum" sz="quarter" idx="12"/>
          </p:nvPr>
        </p:nvSpPr>
        <p:spPr/>
        <p:txBody>
          <a:bodyPr/>
          <a:lstStyle/>
          <a:p>
            <a:pPr algn="r" rtl="0"/>
            <a:fld id="{1208B727-11FE-4B81-8E9F-53EF06B85630}" type="slidenum">
              <a:rPr/>
              <a:pPr algn="r" rtl="0"/>
              <a:t>8</a:t>
            </a:fld>
            <a:endParaRPr/>
          </a:p>
        </p:txBody>
      </p:sp>
      <p:pic>
        <p:nvPicPr>
          <p:cNvPr id="1026" name="Picture 2" descr="C:\Users\sphilippe\Downloads\5983912697_a2bcc6cebe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95" y="1187624"/>
            <a:ext cx="4000364" cy="46021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4373" y="5969270"/>
            <a:ext cx="2978683" cy="369332"/>
          </a:xfrm>
          <a:prstGeom prst="rect">
            <a:avLst/>
          </a:prstGeom>
          <a:noFill/>
        </p:spPr>
        <p:txBody>
          <a:bodyPr wrap="square" rtlCol="0">
            <a:spAutoFit/>
          </a:bodyPr>
          <a:lstStyle/>
          <a:p>
            <a:pPr rtl="0"/>
            <a:r>
              <a:rPr/>
              <a:t>Proyecto Aguie - Níger </a:t>
            </a:r>
          </a:p>
        </p:txBody>
      </p:sp>
      <p:pic>
        <p:nvPicPr>
          <p:cNvPr id="1027" name="Picture 3" descr="C:\Users\sphilippe\Downloads\14995438524_1a74fdd1a4_k.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677290" y="1676704"/>
            <a:ext cx="4024077" cy="30180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7290" y="4960122"/>
            <a:ext cx="4215190" cy="369332"/>
          </a:xfrm>
          <a:prstGeom prst="rect">
            <a:avLst/>
          </a:prstGeom>
          <a:noFill/>
        </p:spPr>
        <p:txBody>
          <a:bodyPr wrap="square" rtlCol="0">
            <a:spAutoFit/>
          </a:bodyPr>
          <a:lstStyle/>
          <a:p>
            <a:pPr rtl="0"/>
            <a:r>
              <a:rPr/>
              <a:t>Cultivo comercial de tomates - Uganda</a:t>
            </a:r>
          </a:p>
        </p:txBody>
      </p:sp>
      <p:sp>
        <p:nvSpPr>
          <p:cNvPr id="20" name="TextBox 19"/>
          <p:cNvSpPr txBox="1"/>
          <p:nvPr/>
        </p:nvSpPr>
        <p:spPr>
          <a:xfrm>
            <a:off x="88433" y="6518144"/>
            <a:ext cx="5040560" cy="307777"/>
          </a:xfrm>
          <a:prstGeom prst="rect">
            <a:avLst/>
          </a:prstGeom>
          <a:noFill/>
        </p:spPr>
        <p:txBody>
          <a:bodyPr wrap="square" rtlCol="0">
            <a:spAutoFit/>
          </a:bodyPr>
          <a:lstStyle/>
          <a:p>
            <a:pPr rtl="0"/>
            <a:r>
              <a:rPr sz="1400"/>
              <a:t>(Fuente: www.flickr.com/photos/gtzecosan/)</a:t>
            </a:r>
          </a:p>
        </p:txBody>
      </p:sp>
    </p:spTree>
    <p:extLst>
      <p:ext uri="{BB962C8B-B14F-4D97-AF65-F5344CB8AC3E}">
        <p14:creationId xmlns:p14="http://schemas.microsoft.com/office/powerpoint/2010/main" val="139819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pPr rtl="0"/>
            <a:r>
              <a:rPr b="1"/>
              <a:t>Otros ejemplos a nivel mundial</a:t>
            </a:r>
          </a:p>
        </p:txBody>
      </p:sp>
      <p:sp>
        <p:nvSpPr>
          <p:cNvPr id="5" name="Slide Number Placeholder 4"/>
          <p:cNvSpPr>
            <a:spLocks noGrp="1"/>
          </p:cNvSpPr>
          <p:nvPr>
            <p:ph type="sldNum" sz="quarter" idx="12"/>
          </p:nvPr>
        </p:nvSpPr>
        <p:spPr/>
        <p:txBody>
          <a:bodyPr/>
          <a:lstStyle/>
          <a:p>
            <a:pPr algn="r" rtl="0"/>
            <a:fld id="{1208B727-11FE-4B81-8E9F-53EF06B85630}" type="slidenum">
              <a:rPr/>
              <a:pPr algn="r" rtl="0"/>
              <a:t>9</a:t>
            </a:fld>
            <a:endParaRPr/>
          </a:p>
        </p:txBody>
      </p:sp>
      <p:pic>
        <p:nvPicPr>
          <p:cNvPr id="1028" name="Picture 4" descr="C:\Users\sphilippe\Downloads\5690105520_9c26cbac28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1899" y="1981639"/>
            <a:ext cx="4032448"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75208" y="5147900"/>
            <a:ext cx="3755984" cy="369332"/>
          </a:xfrm>
          <a:prstGeom prst="rect">
            <a:avLst/>
          </a:prstGeom>
          <a:noFill/>
        </p:spPr>
        <p:txBody>
          <a:bodyPr wrap="square" rtlCol="0">
            <a:spAutoFit/>
          </a:bodyPr>
          <a:lstStyle/>
          <a:p>
            <a:pPr rtl="0"/>
            <a:r>
              <a:rPr/>
              <a:t>Finca orgánica - Ecuador</a:t>
            </a:r>
          </a:p>
        </p:txBody>
      </p:sp>
      <p:pic>
        <p:nvPicPr>
          <p:cNvPr id="1029" name="Picture 5" descr="C:\Users\sphilippe\Downloads\4206053418_c101ba91df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75" y="1981639"/>
            <a:ext cx="4032447"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9765" y="5145853"/>
            <a:ext cx="4240865" cy="369332"/>
          </a:xfrm>
          <a:prstGeom prst="rect">
            <a:avLst/>
          </a:prstGeom>
          <a:noFill/>
        </p:spPr>
        <p:txBody>
          <a:bodyPr wrap="square" rtlCol="0">
            <a:spAutoFit/>
          </a:bodyPr>
          <a:lstStyle/>
          <a:p>
            <a:pPr rtl="0"/>
            <a:r>
              <a:rPr/>
              <a:t>Inodoro de deshidratación con diversión de orina - Perú</a:t>
            </a:r>
          </a:p>
        </p:txBody>
      </p:sp>
      <p:sp>
        <p:nvSpPr>
          <p:cNvPr id="20" name="TextBox 19"/>
          <p:cNvSpPr txBox="1"/>
          <p:nvPr/>
        </p:nvSpPr>
        <p:spPr>
          <a:xfrm>
            <a:off x="88433" y="6518144"/>
            <a:ext cx="5040560" cy="307777"/>
          </a:xfrm>
          <a:prstGeom prst="rect">
            <a:avLst/>
          </a:prstGeom>
          <a:noFill/>
        </p:spPr>
        <p:txBody>
          <a:bodyPr wrap="square" rtlCol="0">
            <a:spAutoFit/>
          </a:bodyPr>
          <a:lstStyle/>
          <a:p>
            <a:pPr rtl="0"/>
            <a:r>
              <a:rPr sz="1400"/>
              <a:t>(Fuente: www.flickr.com/photos/gtzecosan/)</a:t>
            </a:r>
          </a:p>
        </p:txBody>
      </p:sp>
    </p:spTree>
    <p:extLst>
      <p:ext uri="{BB962C8B-B14F-4D97-AF65-F5344CB8AC3E}">
        <p14:creationId xmlns:p14="http://schemas.microsoft.com/office/powerpoint/2010/main" val="3775167673"/>
      </p:ext>
    </p:extLst>
  </p:cSld>
  <p:clrMapOvr>
    <a:masterClrMapping/>
  </p:clrMapOvr>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638</TotalTime>
  <Words>521</Words>
  <Application>Microsoft Office PowerPoint</Application>
  <PresentationFormat>On-screen Show (4:3)</PresentationFormat>
  <Paragraphs>103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Microsoft YaHei</vt:lpstr>
      <vt:lpstr>Arial</vt:lpstr>
      <vt:lpstr>Calibri</vt:lpstr>
      <vt:lpstr>Times New Roman</vt:lpstr>
      <vt:lpstr>Template_PowerPoint Presentation_2010-03-25</vt:lpstr>
      <vt:lpstr>PowerPoint Presentation</vt:lpstr>
      <vt:lpstr>PowerPoint Presentation</vt:lpstr>
      <vt:lpstr>Tratamiento, uso y eliminación  de excrementos</vt:lpstr>
      <vt:lpstr>Objetivos de aprendizaje</vt:lpstr>
      <vt:lpstr>SOIL – Haití</vt:lpstr>
      <vt:lpstr>SOIL – Haití</vt:lpstr>
      <vt:lpstr>Diversión de orina – Burkina Faso</vt:lpstr>
      <vt:lpstr>Otros ejemplos a nivel mundial</vt:lpstr>
      <vt:lpstr>Otros ejemplos a nivel mundial</vt:lpstr>
      <vt:lpstr>Otros ejemplos a nivel mundial</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48</cp:revision>
  <dcterms:created xsi:type="dcterms:W3CDTF">2010-12-15T22:25:30Z</dcterms:created>
  <dcterms:modified xsi:type="dcterms:W3CDTF">2015-07-29T18:25:57Z</dcterms:modified>
</cp:coreProperties>
</file>