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32"/>
  </p:notesMasterIdLst>
  <p:handoutMasterIdLst>
    <p:handoutMasterId r:id="rId33"/>
  </p:handoutMasterIdLst>
  <p:sldIdLst>
    <p:sldId id="272" r:id="rId3"/>
    <p:sldId id="271" r:id="rId4"/>
    <p:sldId id="275" r:id="rId5"/>
    <p:sldId id="287" r:id="rId6"/>
    <p:sldId id="277" r:id="rId7"/>
    <p:sldId id="280" r:id="rId8"/>
    <p:sldId id="288" r:id="rId9"/>
    <p:sldId id="289" r:id="rId10"/>
    <p:sldId id="270" r:id="rId11"/>
    <p:sldId id="291" r:id="rId12"/>
    <p:sldId id="292" r:id="rId13"/>
    <p:sldId id="293" r:id="rId14"/>
    <p:sldId id="290" r:id="rId15"/>
    <p:sldId id="294" r:id="rId16"/>
    <p:sldId id="303" r:id="rId17"/>
    <p:sldId id="304" r:id="rId18"/>
    <p:sldId id="305" r:id="rId19"/>
    <p:sldId id="307" r:id="rId20"/>
    <p:sldId id="267" r:id="rId21"/>
    <p:sldId id="295" r:id="rId22"/>
    <p:sldId id="296" r:id="rId23"/>
    <p:sldId id="297" r:id="rId24"/>
    <p:sldId id="298" r:id="rId25"/>
    <p:sldId id="299" r:id="rId26"/>
    <p:sldId id="300" r:id="rId27"/>
    <p:sldId id="301" r:id="rId28"/>
    <p:sldId id="278" r:id="rId29"/>
    <p:sldId id="273" r:id="rId30"/>
    <p:sldId id="257"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Lato" panose="020B0604020202020204" charset="0"/>
      <p:regular r:id="rId42"/>
      <p:bold r:id="rId43"/>
      <p:italic r:id="rId44"/>
      <p:boldItalic r:id="rId45"/>
    </p:embeddedFont>
    <p:embeddedFont>
      <p:font typeface="Lato Black" panose="020B0604020202020204" charset="0"/>
      <p:bold r:id="rId46"/>
      <p:boldItalic r:id="rId47"/>
    </p:embeddedFont>
    <p:embeddedFont>
      <p:font typeface="Lato Light" panose="020F0302020204030203" charset="0"/>
      <p:regular r:id="rId48"/>
      <p:italic r:id="rId49"/>
    </p:embeddedFont>
    <p:embeddedFont>
      <p:font typeface="Merriweather Light" panose="020B0604020202020204" charset="0"/>
      <p:regular r:id="rId50"/>
      <p: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87"/>
            <p14:sldId id="277"/>
          </p14:sldIdLst>
        </p14:section>
        <p14:section name="Presentation: Aspects of Drinking Water Quality" id="{93268581-705C-4CF3-BA37-3C4142EFB0ED}">
          <p14:sldIdLst>
            <p14:sldId id="280"/>
          </p14:sldIdLst>
        </p14:section>
        <p14:section name="Presentation: Microbiological and Chemical" id="{9D1CC7AC-CF1D-4630-ADF2-9F843B81B819}">
          <p14:sldIdLst>
            <p14:sldId id="288"/>
            <p14:sldId id="289"/>
            <p14:sldId id="270"/>
            <p14:sldId id="291"/>
            <p14:sldId id="292"/>
            <p14:sldId id="293"/>
            <p14:sldId id="290"/>
            <p14:sldId id="294"/>
            <p14:sldId id="303"/>
            <p14:sldId id="304"/>
            <p14:sldId id="305"/>
            <p14:sldId id="307"/>
          </p14:sldIdLst>
        </p14:section>
        <p14:section name="Disease Profiles Activity" id="{5D8FCE77-A844-4B69-8374-E6C94D4EC89E}">
          <p14:sldIdLst>
            <p14:sldId id="267"/>
          </p14:sldIdLst>
        </p14:section>
        <p14:section name="Presentation: Acceptability and Radiological Aspects" id="{15597CA5-E709-477C-951C-F1950853F52E}">
          <p14:sldIdLst>
            <p14:sldId id="295"/>
            <p14:sldId id="296"/>
            <p14:sldId id="297"/>
            <p14:sldId id="298"/>
            <p14:sldId id="299"/>
            <p14:sldId id="300"/>
            <p14:sldId id="301"/>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412" userDrawn="1">
          <p15:clr>
            <a:srgbClr val="A4A3A4"/>
          </p15:clr>
        </p15:guide>
        <p15:guide id="2" pos="914" userDrawn="1">
          <p15:clr>
            <a:srgbClr val="A4A3A4"/>
          </p15:clr>
        </p15:guide>
        <p15:guide id="3" pos="6788" userDrawn="1">
          <p15:clr>
            <a:srgbClr val="A4A3A4"/>
          </p15:clr>
        </p15:guide>
        <p15:guide id="4" pos="3500" userDrawn="1">
          <p15:clr>
            <a:srgbClr val="A4A3A4"/>
          </p15:clr>
        </p15:guide>
        <p15:guide id="5" orient="horz" pos="2024" userDrawn="1">
          <p15:clr>
            <a:srgbClr val="A4A3A4"/>
          </p15:clr>
        </p15:guide>
        <p15:guide id="6" orient="horz" pos="2636" userDrawn="1">
          <p15:clr>
            <a:srgbClr val="A4A3A4"/>
          </p15:clr>
        </p15:guide>
        <p15:guide id="7" orient="horz" pos="32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7" clrIdx="0">
    <p:extLst>
      <p:ext uri="{19B8F6BF-5375-455C-9EA6-DF929625EA0E}">
        <p15:presenceInfo xmlns:p15="http://schemas.microsoft.com/office/powerpoint/2012/main" userId="5515d047bf69f4a9" providerId="Windows Live"/>
      </p:ext>
    </p:extLst>
  </p:cmAuthor>
  <p:cmAuthor id="2" name="Naomi Mahaffy" initials="NM" lastIdx="0" clrIdx="1">
    <p:extLst>
      <p:ext uri="{19B8F6BF-5375-455C-9EA6-DF929625EA0E}">
        <p15:presenceInfo xmlns:p15="http://schemas.microsoft.com/office/powerpoint/2012/main" userId="S-1-5-21-3166256913-2833284422-4110509218-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FEC441"/>
    <a:srgbClr val="9DB258"/>
    <a:srgbClr val="27808E"/>
    <a:srgbClr val="90D8F5"/>
    <a:srgbClr val="58C8DD"/>
    <a:srgbClr val="38C6F4"/>
    <a:srgbClr val="F68D36"/>
    <a:srgbClr val="24A4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4D1FF-11EC-4A79-A9C4-EA8E16F71FFB}" v="24" dt="2018-06-21T00:58:16.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4178" autoAdjust="0"/>
  </p:normalViewPr>
  <p:slideViewPr>
    <p:cSldViewPr snapToGrid="0">
      <p:cViewPr varScale="1">
        <p:scale>
          <a:sx n="83" d="100"/>
          <a:sy n="83" d="100"/>
        </p:scale>
        <p:origin x="566" y="48"/>
      </p:cViewPr>
      <p:guideLst>
        <p:guide orient="horz" pos="1412"/>
        <p:guide pos="914"/>
        <p:guide pos="6788"/>
        <p:guide pos="3500"/>
        <p:guide orient="horz" pos="2024"/>
        <p:guide orient="horz" pos="2636"/>
        <p:guide orient="horz" pos="3249"/>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a:defRPr/>
              </a:pPr>
              <a:t>6</a:t>
            </a:fld>
            <a:endParaRPr/>
          </a:p>
        </p:txBody>
      </p:sp>
    </p:spTree>
    <p:extLst>
      <p:ext uri="{BB962C8B-B14F-4D97-AF65-F5344CB8AC3E}">
        <p14:creationId xmlns:p14="http://schemas.microsoft.com/office/powerpoint/2010/main" val="134384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sz="2400">
                <a:solidFill>
                  <a:schemeClr val="tx1"/>
                </a:solidFill>
                <a:latin typeface="Lato" panose="020F0502020204030203" pitchFamily="34" charset="0"/>
                <a:ea typeface="Lato" panose="020F0502020204030203" pitchFamily="34" charset="0"/>
                <a:cs typeface="Lato" panose="020F0502020204030203" pitchFamily="34" charset="0"/>
              </a:rPr>
              <a:t>Virus</a:t>
            </a:r>
            <a:r>
              <a:rPr lang="fr-FR" sz="2400" baseline="0">
                <a:solidFill>
                  <a:schemeClr val="tx1"/>
                </a:solidFill>
                <a:latin typeface="Lato" panose="020F0502020204030203" pitchFamily="34" charset="0"/>
                <a:ea typeface="Lato" panose="020F0502020204030203" pitchFamily="34" charset="0"/>
                <a:cs typeface="Lato" panose="020F0502020204030203" pitchFamily="34" charset="0"/>
              </a:rPr>
              <a:t> – </a:t>
            </a:r>
            <a:r>
              <a:rPr lang="fr-FR" sz="2000">
                <a:solidFill>
                  <a:schemeClr val="tx1"/>
                </a:solidFill>
                <a:latin typeface="Lato" panose="020F0502020204030203" pitchFamily="34" charset="0"/>
                <a:ea typeface="Lato" panose="020F0502020204030203" pitchFamily="34" charset="0"/>
                <a:cs typeface="Lato" panose="020F0502020204030203" pitchFamily="34" charset="0"/>
              </a:rPr>
              <a:t>Envahissent d'autres cellules vivantes pour se reproduire</a:t>
            </a:r>
          </a:p>
          <a:p>
            <a:pPr marL="457200" lvl="1" indent="0">
              <a:buFont typeface="Arial" panose="020B0604020202020204" pitchFamily="34" charset="0"/>
              <a:buNone/>
            </a:pPr>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rtl="0">
              <a:buFont typeface="Arial" panose="020B0604020202020204" pitchFamily="34" charset="0"/>
              <a:buNone/>
            </a:pPr>
            <a:r>
              <a:rPr lang="fr-FR" sz="2400">
                <a:solidFill>
                  <a:schemeClr val="tx1"/>
                </a:solidFill>
                <a:latin typeface="Lato" panose="020F0502020204030203" pitchFamily="34" charset="0"/>
                <a:ea typeface="Lato" panose="020F0502020204030203" pitchFamily="34" charset="0"/>
                <a:cs typeface="Lato" panose="020F0502020204030203" pitchFamily="34" charset="0"/>
              </a:rPr>
              <a:t>Bactéries</a:t>
            </a:r>
            <a:r>
              <a:rPr lang="fr-FR" sz="2400" baseline="0">
                <a:solidFill>
                  <a:schemeClr val="tx1"/>
                </a:solidFill>
                <a:latin typeface="Lato" panose="020F0502020204030203" pitchFamily="34" charset="0"/>
                <a:ea typeface="Lato" panose="020F0502020204030203" pitchFamily="34" charset="0"/>
                <a:cs typeface="Lato" panose="020F0502020204030203" pitchFamily="34" charset="0"/>
              </a:rPr>
              <a:t> – </a:t>
            </a:r>
            <a:r>
              <a:rPr lang="fr-FR" sz="2000">
                <a:solidFill>
                  <a:schemeClr val="tx1"/>
                </a:solidFill>
                <a:latin typeface="Lato" panose="020F0502020204030203" pitchFamily="34" charset="0"/>
                <a:ea typeface="Lato" panose="020F0502020204030203" pitchFamily="34" charset="0"/>
                <a:cs typeface="Lato" panose="020F0502020204030203" pitchFamily="34" charset="0"/>
              </a:rPr>
              <a:t>Organismes monocellulaires minuscules. Communes dans les fèces.</a:t>
            </a:r>
          </a:p>
          <a:p>
            <a:pPr marL="457200" lvl="1" indent="0">
              <a:buFont typeface="Arial" panose="020B0604020202020204" pitchFamily="34" charset="0"/>
              <a:buNone/>
            </a:pPr>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rtl="0">
              <a:buFont typeface="Arial" panose="020B0604020202020204" pitchFamily="34" charset="0"/>
              <a:buNone/>
            </a:pPr>
            <a:r>
              <a:rPr lang="fr-FR" sz="2400">
                <a:solidFill>
                  <a:schemeClr val="tx1"/>
                </a:solidFill>
                <a:latin typeface="Lato" panose="020F0502020204030203" pitchFamily="34" charset="0"/>
                <a:ea typeface="Lato" panose="020F0502020204030203" pitchFamily="34" charset="0"/>
                <a:cs typeface="Lato" panose="020F0502020204030203" pitchFamily="34" charset="0"/>
              </a:rPr>
              <a:t>Protozoaires</a:t>
            </a:r>
            <a:r>
              <a:rPr lang="fr-FR" sz="2400" baseline="0">
                <a:solidFill>
                  <a:schemeClr val="tx1"/>
                </a:solidFill>
                <a:latin typeface="Lato" panose="020F0502020204030203" pitchFamily="34" charset="0"/>
                <a:ea typeface="Lato" panose="020F0502020204030203" pitchFamily="34" charset="0"/>
                <a:cs typeface="Lato" panose="020F0502020204030203" pitchFamily="34" charset="0"/>
              </a:rPr>
              <a:t>– </a:t>
            </a:r>
            <a:r>
              <a:rPr lang="fr-FR" sz="2000">
                <a:solidFill>
                  <a:schemeClr val="tx1"/>
                </a:solidFill>
                <a:latin typeface="Lato" panose="020F0502020204030203" pitchFamily="34" charset="0"/>
                <a:ea typeface="Lato" panose="020F0502020204030203" pitchFamily="34" charset="0"/>
                <a:cs typeface="Lato" panose="020F0502020204030203" pitchFamily="34" charset="0"/>
              </a:rPr>
              <a:t>Groupe diversifié d'organismes monocellulaires. Certains forment des cystes.</a:t>
            </a:r>
          </a:p>
          <a:p>
            <a:pPr marL="457200" lvl="1" indent="0">
              <a:buFont typeface="Arial" panose="020B0604020202020204" pitchFamily="34" charset="0"/>
              <a:buNone/>
            </a:pPr>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rtl="0">
              <a:buFont typeface="Arial" panose="020B0604020202020204" pitchFamily="34" charset="0"/>
              <a:buNone/>
            </a:pPr>
            <a:r>
              <a:rPr lang="fr-FR" sz="2400">
                <a:solidFill>
                  <a:schemeClr val="tx1"/>
                </a:solidFill>
                <a:latin typeface="Lato" panose="020F0502020204030203" pitchFamily="34" charset="0"/>
                <a:ea typeface="Lato" panose="020F0502020204030203" pitchFamily="34" charset="0"/>
                <a:cs typeface="Lato" panose="020F0502020204030203" pitchFamily="34" charset="0"/>
              </a:rPr>
              <a:t>Helminthes</a:t>
            </a:r>
            <a:r>
              <a:rPr lang="fr-FR" sz="2400" baseline="0">
                <a:solidFill>
                  <a:schemeClr val="tx1"/>
                </a:solidFill>
                <a:latin typeface="Lato" panose="020F0502020204030203" pitchFamily="34" charset="0"/>
                <a:ea typeface="Lato" panose="020F0502020204030203" pitchFamily="34" charset="0"/>
                <a:cs typeface="Lato" panose="020F0502020204030203" pitchFamily="34" charset="0"/>
              </a:rPr>
              <a:t> – </a:t>
            </a:r>
            <a:r>
              <a:rPr lang="fr-FR" sz="2000">
                <a:solidFill>
                  <a:schemeClr val="tx1"/>
                </a:solidFill>
                <a:latin typeface="Lato" panose="020F0502020204030203" pitchFamily="34" charset="0"/>
                <a:ea typeface="Lato" panose="020F0502020204030203" pitchFamily="34" charset="0"/>
                <a:cs typeface="Lato" panose="020F0502020204030203" pitchFamily="34" charset="0"/>
              </a:rPr>
              <a:t>Vers parasites.</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125450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En groupes : Faites un mouvement ou un pas de danse pour représenter votre type de pathogène.</a:t>
            </a:r>
          </a:p>
        </p:txBody>
      </p:sp>
      <p:sp>
        <p:nvSpPr>
          <p:cNvPr id="4" name="Slide Number Placeholder 3"/>
          <p:cNvSpPr>
            <a:spLocks noGrp="1"/>
          </p:cNvSpPr>
          <p:nvPr>
            <p:ph type="sldNum" sz="quarter" idx="10"/>
          </p:nvPr>
        </p:nvSpPr>
        <p:spPr/>
        <p:txBody>
          <a:bodyPr/>
          <a:lstStyle/>
          <a:p>
            <a:pPr rtl="0"/>
            <a:fld id="{69CCCD06-B6AC-4C94-B410-82C167501725}" type="slidenum">
              <a:rPr/>
              <a:t>13</a:t>
            </a:fld>
            <a:endParaRPr/>
          </a:p>
        </p:txBody>
      </p:sp>
    </p:spTree>
    <p:extLst>
      <p:ext uri="{BB962C8B-B14F-4D97-AF65-F5344CB8AC3E}">
        <p14:creationId xmlns:p14="http://schemas.microsoft.com/office/powerpoint/2010/main" val="336301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69CCCD06-B6AC-4C94-B410-82C167501725}" type="slidenum">
              <a:rPr/>
              <a:t>14</a:t>
            </a:fld>
            <a:endParaRPr/>
          </a:p>
        </p:txBody>
      </p:sp>
    </p:spTree>
    <p:extLst>
      <p:ext uri="{BB962C8B-B14F-4D97-AF65-F5344CB8AC3E}">
        <p14:creationId xmlns:p14="http://schemas.microsoft.com/office/powerpoint/2010/main" val="9064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En groupes :</a:t>
            </a:r>
          </a:p>
          <a:p>
            <a:pPr marL="342900" indent="-342900" rtl="0">
              <a:buFont typeface="Arial" panose="020B0604020202020204" pitchFamily="34" charset="0"/>
              <a:buChar char="•"/>
            </a:pPr>
            <a:r>
              <a:rPr lang="fr-FR" dirty="0"/>
              <a:t>Chacun d'entre vous représente une maladie différente.</a:t>
            </a:r>
          </a:p>
          <a:p>
            <a:pPr marL="342900" indent="-342900" rtl="0">
              <a:buFont typeface="Arial" panose="020B0604020202020204" pitchFamily="34" charset="0"/>
              <a:buChar char="•"/>
            </a:pPr>
            <a:r>
              <a:rPr lang="fr-FR" dirty="0"/>
              <a:t>Présentez-vous.</a:t>
            </a:r>
          </a:p>
          <a:p>
            <a:pPr marL="342900" indent="-342900" rtl="0">
              <a:buFont typeface="Arial" panose="020B0604020202020204" pitchFamily="34" charset="0"/>
              <a:buChar char="•"/>
            </a:pPr>
            <a:r>
              <a:rPr lang="fr-FR" dirty="0"/>
              <a:t>Utilisez votre cahier pour consigner quelques points clés au sujet des autres maladies que vous avez rencontrées.</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19</a:t>
            </a:fld>
            <a:endParaRPr/>
          </a:p>
        </p:txBody>
      </p:sp>
    </p:spTree>
    <p:extLst>
      <p:ext uri="{BB962C8B-B14F-4D97-AF65-F5344CB8AC3E}">
        <p14:creationId xmlns:p14="http://schemas.microsoft.com/office/powerpoint/2010/main" val="419892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a:t>Particules en suspension de limon ou d'argile qui donnent à l'eau un aspect trouble.</a:t>
            </a:r>
          </a:p>
          <a:p>
            <a:pPr marL="0" indent="0" rtl="0">
              <a:buFont typeface="Arial" panose="020B0604020202020204" pitchFamily="34" charset="0"/>
              <a:buNone/>
            </a:pPr>
            <a:r>
              <a:rPr lang="fr-FR"/>
              <a:t>Ce ne sont pas les particules qui sont dangereuses, mais les pathogènes qui y sont associés.</a:t>
            </a:r>
          </a:p>
        </p:txBody>
      </p:sp>
      <p:sp>
        <p:nvSpPr>
          <p:cNvPr id="4" name="Slide Number Placeholder 3"/>
          <p:cNvSpPr>
            <a:spLocks noGrp="1"/>
          </p:cNvSpPr>
          <p:nvPr>
            <p:ph type="sldNum" sz="quarter" idx="10"/>
          </p:nvPr>
        </p:nvSpPr>
        <p:spPr/>
        <p:txBody>
          <a:bodyPr/>
          <a:lstStyle/>
          <a:p>
            <a:pPr rtl="0"/>
            <a:fld id="{69CCCD06-B6AC-4C94-B410-82C167501725}" type="slidenum">
              <a:rPr/>
              <a:t>21</a:t>
            </a:fld>
            <a:endParaRPr/>
          </a:p>
        </p:txBody>
      </p:sp>
    </p:spTree>
    <p:extLst>
      <p:ext uri="{BB962C8B-B14F-4D97-AF65-F5344CB8AC3E}">
        <p14:creationId xmlns:p14="http://schemas.microsoft.com/office/powerpoint/2010/main" val="37090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a:t>Peut amener les gens à chercher d'autres sources.</a:t>
            </a:r>
          </a:p>
        </p:txBody>
      </p:sp>
      <p:sp>
        <p:nvSpPr>
          <p:cNvPr id="4" name="Slide Number Placeholder 3"/>
          <p:cNvSpPr>
            <a:spLocks noGrp="1"/>
          </p:cNvSpPr>
          <p:nvPr>
            <p:ph type="sldNum" sz="quarter" idx="10"/>
          </p:nvPr>
        </p:nvSpPr>
        <p:spPr/>
        <p:txBody>
          <a:bodyPr/>
          <a:lstStyle/>
          <a:p>
            <a:pPr rtl="0"/>
            <a:fld id="{69CCCD06-B6AC-4C94-B410-82C167501725}" type="slidenum">
              <a:rPr/>
              <a:t>22</a:t>
            </a:fld>
            <a:endParaRPr/>
          </a:p>
        </p:txBody>
      </p:sp>
    </p:spTree>
    <p:extLst>
      <p:ext uri="{BB962C8B-B14F-4D97-AF65-F5344CB8AC3E}">
        <p14:creationId xmlns:p14="http://schemas.microsoft.com/office/powerpoint/2010/main" val="425024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a:t>Peut indiquer la présence d'une pollution ou inciter les gens à trouver une autre source. </a:t>
            </a:r>
          </a:p>
        </p:txBody>
      </p:sp>
      <p:sp>
        <p:nvSpPr>
          <p:cNvPr id="4" name="Slide Number Placeholder 3"/>
          <p:cNvSpPr>
            <a:spLocks noGrp="1"/>
          </p:cNvSpPr>
          <p:nvPr>
            <p:ph type="sldNum" sz="quarter" idx="10"/>
          </p:nvPr>
        </p:nvSpPr>
        <p:spPr/>
        <p:txBody>
          <a:bodyPr/>
          <a:lstStyle/>
          <a:p>
            <a:pPr rtl="0"/>
            <a:fld id="{69CCCD06-B6AC-4C94-B410-82C167501725}" type="slidenum">
              <a:rPr/>
              <a:t>23</a:t>
            </a:fld>
            <a:endParaRPr/>
          </a:p>
        </p:txBody>
      </p:sp>
    </p:spTree>
    <p:extLst>
      <p:ext uri="{BB962C8B-B14F-4D97-AF65-F5344CB8AC3E}">
        <p14:creationId xmlns:p14="http://schemas.microsoft.com/office/powerpoint/2010/main" val="72602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70802"/>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a:t>
            </a:r>
            <a:r>
              <a:rPr lang="fr-FR" sz="1600" dirty="0">
                <a:hlinkClick r:id="rId5"/>
              </a:rPr>
              <a:t>même licence</a:t>
            </a:r>
            <a:r>
              <a:rPr lang="fr-FR" sz="1600" dirty="0"/>
              <a:t> que les originaux.</a:t>
            </a:r>
          </a:p>
        </p:txBody>
      </p:sp>
      <p:sp>
        <p:nvSpPr>
          <p:cNvPr id="23" name="TextBox 22"/>
          <p:cNvSpPr txBox="1"/>
          <p:nvPr userDrawn="1"/>
        </p:nvSpPr>
        <p:spPr>
          <a:xfrm>
            <a:off x="2595000" y="5586545"/>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1998025"/>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86545"/>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267899" cy="4036220"/>
            <a:chOff x="1305030" y="1484057"/>
            <a:chExt cx="6439164"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439162"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hyperlink" Target="https://commons.wikimedia.org/wiki/File:Cholera_bacteria_SEM.jpg"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0.xml"/><Relationship Id="rId5" Type="http://schemas.openxmlformats.org/officeDocument/2006/relationships/hyperlink" Target="https://commons.wikimedia.org/wiki/File:Giardia_muris_trophozoite_SEM_11643.jpg" TargetMode="Externa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1.xml"/><Relationship Id="rId5" Type="http://schemas.openxmlformats.org/officeDocument/2006/relationships/hyperlink" Target="https://commons.wikimedia.org/wiki/File:Schistosoma_mansoni2.jpg" TargetMode="Externa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2.xml"/><Relationship Id="rId5" Type="http://schemas.microsoft.com/office/2007/relationships/hdphoto" Target="../media/hdphoto5.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46.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hyperlink" Target="https://en.wikipedia.org/wiki/File:Rotavirus_Reconstruction.jpg"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Bactéries</a:t>
            </a:r>
          </a:p>
        </p:txBody>
      </p:sp>
      <p:pic>
        <p:nvPicPr>
          <p:cNvPr id="7" name="Picture 9"/>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5000"/>
                    </a14:imgEffect>
                  </a14:imgLayer>
                </a14:imgProps>
              </a:ext>
              <a:ext uri="{28A0092B-C50C-407E-A947-70E740481C1C}">
                <a14:useLocalDpi xmlns:a14="http://schemas.microsoft.com/office/drawing/2010/main" val="0"/>
              </a:ext>
            </a:extLst>
          </a:blip>
          <a:stretch>
            <a:fillRect/>
          </a:stretch>
        </p:blipFill>
        <p:spPr bwMode="auto">
          <a:xfrm>
            <a:off x="5556250" y="0"/>
            <a:ext cx="9024656" cy="7055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56250" y="5023884"/>
            <a:ext cx="6635750"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3"/>
          <p:cNvSpPr>
            <a:spLocks noChangeArrowheads="1"/>
          </p:cNvSpPr>
          <p:nvPr/>
        </p:nvSpPr>
        <p:spPr bwMode="auto">
          <a:xfrm>
            <a:off x="5725018" y="6107858"/>
            <a:ext cx="6251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fr-FR" sz="1400" i="1">
                <a:solidFill>
                  <a:schemeClr val="bg1"/>
                </a:solidFill>
                <a:latin typeface="Lato" panose="020F0502020204030203" pitchFamily="34" charset="0"/>
                <a:ea typeface="Lato" panose="020F0502020204030203" pitchFamily="34" charset="0"/>
                <a:cs typeface="Lato" panose="020F0502020204030203" pitchFamily="34" charset="0"/>
              </a:rPr>
              <a:t>Photo de la bactérie Vibrio cholerae prise au microscope électronique à balayage (</a:t>
            </a:r>
            <a:r>
              <a:rPr lang="fr-FR" sz="1400" i="1" u="sng">
                <a:solidFill>
                  <a:schemeClr val="bg1"/>
                </a:solidFill>
                <a:latin typeface="Lato" panose="020F0502020204030203" pitchFamily="34" charset="0"/>
                <a:ea typeface="Lato" panose="020F0502020204030203" pitchFamily="34" charset="0"/>
                <a:cs typeface="Lato" panose="020F0502020204030203" pitchFamily="34" charset="0"/>
                <a:hlinkClick r:id="rId5"/>
              </a:rPr>
              <a:t>domaine public</a:t>
            </a:r>
            <a:r>
              <a:rPr lang="fr-FR" sz="1400" i="1" u="sng">
                <a:solidFill>
                  <a:schemeClr val="bg1"/>
                </a:solidFill>
                <a:latin typeface="Lato" panose="020F0502020204030203" pitchFamily="34" charset="0"/>
                <a:ea typeface="Lato" panose="020F0502020204030203" pitchFamily="34" charset="0"/>
                <a:cs typeface="Lato" panose="020F0502020204030203" pitchFamily="34" charset="0"/>
              </a:rPr>
              <a:t>). </a:t>
            </a:r>
            <a:r>
              <a:rPr lang="fr-FR" sz="1400" i="1">
                <a:solidFill>
                  <a:schemeClr val="bg1"/>
                </a:solidFill>
                <a:latin typeface="Lato" panose="020F0502020204030203" pitchFamily="34" charset="0"/>
                <a:ea typeface="Lato" panose="020F0502020204030203" pitchFamily="34" charset="0"/>
                <a:cs typeface="Lato" panose="020F0502020204030203" pitchFamily="34" charset="0"/>
              </a:rPr>
              <a:t>Chaque bactérie fait environ 0,5 μm de large par 2 μm de long.</a:t>
            </a:r>
          </a:p>
        </p:txBody>
      </p:sp>
      <p:sp>
        <p:nvSpPr>
          <p:cNvPr id="11" name="Text Placeholder 4"/>
          <p:cNvSpPr>
            <a:spLocks noGrp="1"/>
          </p:cNvSpPr>
          <p:nvPr>
            <p:ph type="body" sz="quarter" idx="4294967295"/>
          </p:nvPr>
        </p:nvSpPr>
        <p:spPr>
          <a:xfrm>
            <a:off x="900000" y="1800000"/>
            <a:ext cx="4300887" cy="4559007"/>
          </a:xfrm>
          <a:prstGeom prst="rect">
            <a:avLst/>
          </a:prstGeom>
        </p:spPr>
        <p:txBody>
          <a:bodyPr/>
          <a:lstStyle/>
          <a:p>
            <a:pPr marL="342900" indent="-342900" rtl="0">
              <a:buFont typeface="Arial" panose="020B0604020202020204" pitchFamily="34" charset="0"/>
              <a:buChar char="•"/>
            </a:pPr>
            <a:r>
              <a:rPr lang="fr-FR"/>
              <a:t>Très communes dans les fèces</a:t>
            </a:r>
          </a:p>
          <a:p>
            <a:pPr marL="342900" indent="-342900" rtl="0">
              <a:lnSpc>
                <a:spcPct val="100000"/>
              </a:lnSpc>
              <a:buFont typeface="Arial" panose="020B0604020202020204" pitchFamily="34" charset="0"/>
              <a:buChar char="•"/>
            </a:pPr>
            <a:r>
              <a:rPr lang="fr-FR"/>
              <a:t>Exemples de maladies liées à l'eau : choléra, shigellose, typhoïde</a:t>
            </a:r>
          </a:p>
        </p:txBody>
      </p:sp>
    </p:spTree>
    <p:custDataLst>
      <p:tags r:id="rId1"/>
    </p:custDataLst>
    <p:extLst>
      <p:ext uri="{BB962C8B-B14F-4D97-AF65-F5344CB8AC3E}">
        <p14:creationId xmlns:p14="http://schemas.microsoft.com/office/powerpoint/2010/main" val="92989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latin typeface="Lato Light" panose="020F0302020204030203" pitchFamily="34" charset="0"/>
              </a:rPr>
              <a:t>Protozoaires</a:t>
            </a:r>
          </a:p>
        </p:txBody>
      </p:sp>
      <p:pic>
        <p:nvPicPr>
          <p:cNvPr id="7" name="Picture 9"/>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 contrast="25000"/>
                    </a14:imgEffect>
                  </a14:imgLayer>
                </a14:imgProps>
              </a:ext>
              <a:ext uri="{28A0092B-C50C-407E-A947-70E740481C1C}">
                <a14:useLocalDpi xmlns:a14="http://schemas.microsoft.com/office/drawing/2010/main" val="0"/>
              </a:ext>
            </a:extLst>
          </a:blip>
          <a:srcRect r="-27951"/>
          <a:stretch/>
        </p:blipFill>
        <p:spPr bwMode="auto">
          <a:xfrm>
            <a:off x="5556250" y="-9140"/>
            <a:ext cx="9887625" cy="68671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56250" y="5023884"/>
            <a:ext cx="6635750"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3"/>
          <p:cNvSpPr>
            <a:spLocks noChangeArrowheads="1"/>
          </p:cNvSpPr>
          <p:nvPr/>
        </p:nvSpPr>
        <p:spPr bwMode="auto">
          <a:xfrm>
            <a:off x="5725018" y="6107858"/>
            <a:ext cx="6251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fr-FR" sz="1400" i="1">
                <a:solidFill>
                  <a:schemeClr val="bg1"/>
                </a:solidFill>
                <a:latin typeface="Lato" panose="020F0502020204030203" pitchFamily="34" charset="0"/>
                <a:ea typeface="Lato" panose="020F0502020204030203" pitchFamily="34" charset="0"/>
                <a:cs typeface="Lato" panose="020F0502020204030203" pitchFamily="34" charset="0"/>
              </a:rPr>
              <a:t>Photo du parasite Giardia prise au microscope (environ 12 μm de long). Crédit photo : CDC / Dr Stan Erlandsen (</a:t>
            </a:r>
            <a:r>
              <a:rPr lang="fr-FR" sz="1400" i="1">
                <a:solidFill>
                  <a:schemeClr val="bg1"/>
                </a:solidFill>
                <a:latin typeface="Lato" panose="020F0502020204030203" pitchFamily="34" charset="0"/>
                <a:ea typeface="Lato" panose="020F0502020204030203" pitchFamily="34" charset="0"/>
                <a:cs typeface="Lato" panose="020F0502020204030203" pitchFamily="34" charset="0"/>
                <a:hlinkClick r:id="rId5"/>
              </a:rPr>
              <a:t>domaine public</a:t>
            </a:r>
            <a:r>
              <a:rPr lang="fr-FR" sz="1400" i="1">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11" name="Text Placeholder 4"/>
          <p:cNvSpPr>
            <a:spLocks noGrp="1"/>
          </p:cNvSpPr>
          <p:nvPr>
            <p:ph type="body" sz="quarter" idx="4294967295"/>
          </p:nvPr>
        </p:nvSpPr>
        <p:spPr>
          <a:xfrm>
            <a:off x="900000" y="1800000"/>
            <a:ext cx="4300887" cy="4559007"/>
          </a:xfrm>
          <a:prstGeom prst="rect">
            <a:avLst/>
          </a:prstGeom>
        </p:spPr>
        <p:txBody>
          <a:bodyPr/>
          <a:lstStyle/>
          <a:p>
            <a:pPr marL="342900" indent="-342900" rtl="0">
              <a:buFont typeface="Arial" panose="020B0604020202020204" pitchFamily="34" charset="0"/>
              <a:buChar char="•"/>
            </a:pPr>
            <a:r>
              <a:rPr lang="fr-FR"/>
              <a:t>Certains ont besoin d'un hôte pour survivre.</a:t>
            </a:r>
          </a:p>
          <a:p>
            <a:pPr marL="342900" indent="-342900" rtl="0">
              <a:buFont typeface="Arial" panose="020B0604020202020204" pitchFamily="34" charset="0"/>
              <a:buChar char="•"/>
            </a:pPr>
            <a:r>
              <a:rPr lang="fr-FR"/>
              <a:t>Certains peuvent former des cystes.</a:t>
            </a:r>
          </a:p>
          <a:p>
            <a:pPr marL="342900" indent="-342900" rtl="0">
              <a:lnSpc>
                <a:spcPct val="100000"/>
              </a:lnSpc>
              <a:buFont typeface="Arial" panose="020B0604020202020204" pitchFamily="34" charset="0"/>
              <a:buChar char="•"/>
            </a:pPr>
            <a:r>
              <a:rPr lang="fr-FR"/>
              <a:t>Exemples de maladies liées à l'eau : Amoeba, Cryptosporidium, Giardia</a:t>
            </a:r>
          </a:p>
          <a:p>
            <a:pPr marL="342900" indent="-342900" rtl="0">
              <a:lnSpc>
                <a:spcPct val="100000"/>
              </a:lnSpc>
              <a:buFont typeface="Arial" panose="020B0604020202020204" pitchFamily="34" charset="0"/>
              <a:buChar char="•"/>
            </a:pPr>
            <a:r>
              <a:rPr lang="fr-FR"/>
              <a:t>Exemples de maladies liées aux moustiques (larves dans l'eau au repos) : malaria</a:t>
            </a:r>
          </a:p>
        </p:txBody>
      </p:sp>
    </p:spTree>
    <p:custDataLst>
      <p:tags r:id="rId1"/>
    </p:custDataLst>
    <p:extLst>
      <p:ext uri="{BB962C8B-B14F-4D97-AF65-F5344CB8AC3E}">
        <p14:creationId xmlns:p14="http://schemas.microsoft.com/office/powerpoint/2010/main" val="247987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Helminthes</a:t>
            </a:r>
          </a:p>
        </p:txBody>
      </p:sp>
      <p:pic>
        <p:nvPicPr>
          <p:cNvPr id="7" name="Picture 9"/>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r="-25268"/>
          <a:stretch/>
        </p:blipFill>
        <p:spPr bwMode="auto">
          <a:xfrm>
            <a:off x="5556250" y="-5080"/>
            <a:ext cx="9994779" cy="68630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56250" y="5023884"/>
            <a:ext cx="6635750"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3"/>
          <p:cNvSpPr>
            <a:spLocks noChangeArrowheads="1"/>
          </p:cNvSpPr>
          <p:nvPr/>
        </p:nvSpPr>
        <p:spPr bwMode="auto">
          <a:xfrm>
            <a:off x="5725018" y="6107858"/>
            <a:ext cx="6251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fr-FR" sz="1400" i="1">
                <a:solidFill>
                  <a:schemeClr val="bg1"/>
                </a:solidFill>
                <a:latin typeface="Lato" panose="020F0502020204030203" pitchFamily="34" charset="0"/>
                <a:ea typeface="Lato" panose="020F0502020204030203" pitchFamily="34" charset="0"/>
                <a:cs typeface="Lato" panose="020F0502020204030203" pitchFamily="34" charset="0"/>
              </a:rPr>
              <a:t>Photo d'une paire de Schistosoma mansoni prise au microscope électronique à balayage</a:t>
            </a:r>
          </a:p>
          <a:p>
            <a:pPr rtl="0"/>
            <a:r>
              <a:rPr lang="fr-FR" sz="1400" i="1">
                <a:solidFill>
                  <a:schemeClr val="bg1"/>
                </a:solidFill>
                <a:latin typeface="Lato" panose="020F0502020204030203" pitchFamily="34" charset="0"/>
                <a:ea typeface="Lato" panose="020F0502020204030203" pitchFamily="34" charset="0"/>
                <a:cs typeface="Lato" panose="020F0502020204030203" pitchFamily="34" charset="0"/>
              </a:rPr>
              <a:t>(</a:t>
            </a:r>
            <a:r>
              <a:rPr lang="fr-FR" sz="1400" i="1">
                <a:solidFill>
                  <a:schemeClr val="bg1"/>
                </a:solidFill>
                <a:latin typeface="Lato" panose="020F0502020204030203" pitchFamily="34" charset="0"/>
                <a:ea typeface="Lato" panose="020F0502020204030203" pitchFamily="34" charset="0"/>
                <a:cs typeface="Lato" panose="020F0502020204030203" pitchFamily="34" charset="0"/>
                <a:hlinkClick r:id="rId5"/>
              </a:rPr>
              <a:t>domaine public</a:t>
            </a:r>
            <a:r>
              <a:rPr lang="fr-FR" sz="1400" i="1">
                <a:solidFill>
                  <a:schemeClr val="bg1"/>
                </a:solidFill>
                <a:latin typeface="Lato" panose="020F0502020204030203" pitchFamily="34" charset="0"/>
                <a:ea typeface="Lato" panose="020F0502020204030203" pitchFamily="34" charset="0"/>
                <a:cs typeface="Lato" panose="020F0502020204030203" pitchFamily="34" charset="0"/>
              </a:rPr>
              <a:t>). Les adultes peuvent dépasser 1 cm de long.</a:t>
            </a:r>
          </a:p>
        </p:txBody>
      </p:sp>
      <p:sp>
        <p:nvSpPr>
          <p:cNvPr id="12" name="Text Placeholder 4"/>
          <p:cNvSpPr>
            <a:spLocks noGrp="1"/>
          </p:cNvSpPr>
          <p:nvPr>
            <p:ph type="body" sz="quarter" idx="4294967295"/>
          </p:nvPr>
        </p:nvSpPr>
        <p:spPr>
          <a:xfrm>
            <a:off x="900000" y="1800000"/>
            <a:ext cx="4300887" cy="4559007"/>
          </a:xfrm>
          <a:prstGeom prst="rect">
            <a:avLst/>
          </a:prstGeom>
        </p:spPr>
        <p:txBody>
          <a:bodyPr/>
          <a:lstStyle/>
          <a:p>
            <a:pPr marL="342900" indent="-342900" rtl="0">
              <a:buFont typeface="Arial" panose="020B0604020202020204" pitchFamily="34" charset="0"/>
              <a:buChar char="•"/>
            </a:pPr>
            <a:r>
              <a:rPr lang="fr-FR"/>
              <a:t>Elles ont besoin d'un hôte pour survivre</a:t>
            </a:r>
          </a:p>
          <a:p>
            <a:pPr marL="342900" indent="-342900" rtl="0">
              <a:buFont typeface="Arial" panose="020B0604020202020204" pitchFamily="34" charset="0"/>
              <a:buChar char="•"/>
            </a:pPr>
            <a:r>
              <a:rPr lang="fr-FR"/>
              <a:t>Une grande partie est éliminée dans les matières fécales</a:t>
            </a:r>
          </a:p>
          <a:p>
            <a:pPr marL="342900" indent="-342900" rtl="0">
              <a:lnSpc>
                <a:spcPct val="100000"/>
              </a:lnSpc>
              <a:buFont typeface="Arial" panose="020B0604020202020204" pitchFamily="34" charset="0"/>
              <a:buChar char="•"/>
            </a:pPr>
            <a:r>
              <a:rPr lang="fr-FR"/>
              <a:t>Exemples de maladies liées à l'eau : oxyures, vers à crochets, schistosomes, vers de Guinée</a:t>
            </a:r>
          </a:p>
        </p:txBody>
      </p:sp>
    </p:spTree>
    <p:custDataLst>
      <p:tags r:id="rId1"/>
    </p:custDataLst>
    <p:extLst>
      <p:ext uri="{BB962C8B-B14F-4D97-AF65-F5344CB8AC3E}">
        <p14:creationId xmlns:p14="http://schemas.microsoft.com/office/powerpoint/2010/main" val="9519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838200" y="1750646"/>
            <a:ext cx="4992895" cy="3356708"/>
          </a:xfrm>
        </p:spPr>
        <p:txBody>
          <a:bodyPr>
            <a:noAutofit/>
          </a:bodyPr>
          <a:lstStyle/>
          <a:p>
            <a:pPr rtl="0">
              <a:lnSpc>
                <a:spcPct val="100000"/>
              </a:lnSpc>
            </a:pPr>
            <a:r>
              <a:rPr lang="fr-FR" sz="10000">
                <a:solidFill>
                  <a:schemeClr val="bg1"/>
                </a:solidFill>
                <a:latin typeface="Merriweather Light" panose="00000400000000000000" pitchFamily="2" charset="0"/>
              </a:rPr>
              <a:t>Pause</a:t>
            </a:r>
            <a:br>
              <a:rPr lang="en-US" sz="10000" dirty="0">
                <a:solidFill>
                  <a:schemeClr val="bg1"/>
                </a:solidFill>
                <a:latin typeface="Merriweather Light" panose="00000400000000000000" pitchFamily="2" charset="0"/>
              </a:rPr>
            </a:br>
            <a:r>
              <a:rPr lang="fr-FR" sz="10000">
                <a:solidFill>
                  <a:schemeClr val="bg1"/>
                </a:solidFill>
                <a:latin typeface="Merriweather Light" panose="00000400000000000000" pitchFamily="2" charset="0"/>
              </a:rPr>
              <a:t>Étirez-vous !</a:t>
            </a:r>
          </a:p>
        </p:txBody>
      </p:sp>
      <p:sp>
        <p:nvSpPr>
          <p:cNvPr id="5" name="Text Placeholder 4"/>
          <p:cNvSpPr txBox="1">
            <a:spLocks/>
          </p:cNvSpPr>
          <p:nvPr/>
        </p:nvSpPr>
        <p:spPr>
          <a:xfrm>
            <a:off x="2712158" y="2683784"/>
            <a:ext cx="3329623" cy="4700587"/>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89789" y="1470831"/>
            <a:ext cx="3916338" cy="3916338"/>
          </a:xfrm>
          <a:prstGeom prst="rect">
            <a:avLst/>
          </a:prstGeom>
        </p:spPr>
      </p:pic>
    </p:spTree>
    <p:custDataLst>
      <p:tags r:id="rId1"/>
    </p:custDataLst>
    <p:extLst>
      <p:ext uri="{BB962C8B-B14F-4D97-AF65-F5344CB8AC3E}">
        <p14:creationId xmlns:p14="http://schemas.microsoft.com/office/powerpoint/2010/main" val="320324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fr-FR"/>
              <a:t>Comment les pathogènes pénètrent-ils dans le corps ?</a:t>
            </a:r>
          </a:p>
        </p:txBody>
      </p:sp>
      <p:sp>
        <p:nvSpPr>
          <p:cNvPr id="3" name="Slide Number Placeholder 2"/>
          <p:cNvSpPr>
            <a:spLocks noGrp="1"/>
          </p:cNvSpPr>
          <p:nvPr>
            <p:ph type="sldNum" sz="quarter" idx="4294967295"/>
          </p:nvPr>
        </p:nvSpPr>
        <p:spPr>
          <a:xfrm>
            <a:off x="9448800" y="6356350"/>
            <a:ext cx="2743200" cy="365125"/>
          </a:xfrm>
        </p:spPr>
        <p:txBody>
          <a:bodyPr/>
          <a:lstStyle/>
          <a:p>
            <a:pPr rtl="0"/>
            <a:fld id="{A8350104-CE64-4EE9-82B1-554144FA4C7C}" type="slidenum">
              <a:rPr/>
              <a:pPr/>
              <a:t>14</a:t>
            </a:fld>
            <a:endParaRPr/>
          </a:p>
        </p:txBody>
      </p:sp>
      <p:sp>
        <p:nvSpPr>
          <p:cNvPr id="6" name="Text Placeholder 4"/>
          <p:cNvSpPr txBox="1">
            <a:spLocks/>
          </p:cNvSpPr>
          <p:nvPr/>
        </p:nvSpPr>
        <p:spPr>
          <a:xfrm>
            <a:off x="818066" y="1533669"/>
            <a:ext cx="3543556" cy="4441774"/>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fr-FR" sz="2400" dirty="0">
                <a:solidFill>
                  <a:srgbClr val="24A4D6"/>
                </a:solidFill>
                <a:latin typeface="Lato Black" panose="020F0A02020204030203" pitchFamily="34" charset="0"/>
              </a:rPr>
              <a:t>Catégorie de maladie :</a:t>
            </a:r>
          </a:p>
          <a:p>
            <a:pPr rtl="0">
              <a:lnSpc>
                <a:spcPct val="100000"/>
              </a:lnSpc>
              <a:spcBef>
                <a:spcPts val="0"/>
              </a:spcBef>
            </a:pPr>
            <a:endParaRPr lang="fr-FR" sz="2400" dirty="0">
              <a:solidFill>
                <a:srgbClr val="24A4D6"/>
              </a:solidFill>
              <a:latin typeface="Lato Black" panose="020F0A02020204030203" pitchFamily="34" charset="0"/>
            </a:endParaRPr>
          </a:p>
          <a:p>
            <a:pPr rtl="0">
              <a:lnSpc>
                <a:spcPct val="100000"/>
              </a:lnSpc>
              <a:spcBef>
                <a:spcPts val="0"/>
              </a:spcBef>
            </a:pPr>
            <a:endParaRPr lang="fr-FR" sz="1100" dirty="0">
              <a:solidFill>
                <a:srgbClr val="24A4D6"/>
              </a:solidFill>
              <a:latin typeface="Lato Black" panose="020F0A02020204030203" pitchFamily="34" charset="0"/>
            </a:endParaRPr>
          </a:p>
          <a:p>
            <a:pPr rtl="0">
              <a:lnSpc>
                <a:spcPct val="250000"/>
              </a:lnSpc>
              <a:spcBef>
                <a:spcPts val="0"/>
              </a:spcBef>
            </a:pPr>
            <a:endParaRPr lang="fr-FR" sz="100" dirty="0">
              <a:solidFill>
                <a:srgbClr val="24A4D6"/>
              </a:solidFill>
              <a:latin typeface="Lato Black" panose="020F0A02020204030203" pitchFamily="34" charset="0"/>
            </a:endParaRPr>
          </a:p>
          <a:p>
            <a:pPr rtl="0">
              <a:lnSpc>
                <a:spcPct val="250000"/>
              </a:lnSpc>
              <a:spcBef>
                <a:spcPts val="0"/>
              </a:spcBef>
            </a:pPr>
            <a:endParaRPr lang="fr-FR" sz="3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Mode de pénétration dans le corps :</a:t>
            </a:r>
          </a:p>
          <a:p>
            <a:pPr rtl="0">
              <a:lnSpc>
                <a:spcPct val="250000"/>
              </a:lnSpc>
              <a:spcBef>
                <a:spcPts val="0"/>
              </a:spcBef>
            </a:pPr>
            <a:r>
              <a:rPr lang="fr-FR" sz="2400" dirty="0">
                <a:solidFill>
                  <a:srgbClr val="24A4D6"/>
                </a:solidFill>
                <a:latin typeface="Lato Black" panose="020F0A02020204030203" pitchFamily="34" charset="0"/>
              </a:rPr>
              <a:t>Exemples de pathogènes :</a:t>
            </a:r>
          </a:p>
          <a:p>
            <a:pPr rtl="0">
              <a:lnSpc>
                <a:spcPct val="250000"/>
              </a:lnSpc>
              <a:spcBef>
                <a:spcPts val="0"/>
              </a:spcBef>
            </a:pPr>
            <a:endParaRPr lang="fr-FR" sz="9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Comment prévenir la maladie :</a:t>
            </a:r>
          </a:p>
        </p:txBody>
      </p:sp>
      <p:sp>
        <p:nvSpPr>
          <p:cNvPr id="8" name="Text Placeholder 4"/>
          <p:cNvSpPr txBox="1">
            <a:spLocks/>
          </p:cNvSpPr>
          <p:nvPr/>
        </p:nvSpPr>
        <p:spPr>
          <a:xfrm>
            <a:off x="4313524" y="1914576"/>
            <a:ext cx="6624105" cy="741803"/>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dirty="0"/>
              <a:t>Maladies hydriques</a:t>
            </a:r>
          </a:p>
        </p:txBody>
      </p:sp>
      <p:sp>
        <p:nvSpPr>
          <p:cNvPr id="11" name="Text Placeholder 4"/>
          <p:cNvSpPr txBox="1">
            <a:spLocks/>
          </p:cNvSpPr>
          <p:nvPr/>
        </p:nvSpPr>
        <p:spPr>
          <a:xfrm>
            <a:off x="4313524" y="2880265"/>
            <a:ext cx="6624105" cy="789422"/>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Ingestion</a:t>
            </a:r>
          </a:p>
        </p:txBody>
      </p:sp>
      <p:sp>
        <p:nvSpPr>
          <p:cNvPr id="12" name="Text Placeholder 4"/>
          <p:cNvSpPr txBox="1">
            <a:spLocks/>
          </p:cNvSpPr>
          <p:nvPr/>
        </p:nvSpPr>
        <p:spPr>
          <a:xfrm>
            <a:off x="4313525" y="3845956"/>
            <a:ext cx="6624104" cy="879909"/>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i="1"/>
              <a:t>E. coli</a:t>
            </a:r>
            <a:r>
              <a:rPr lang="fr-FR" sz="2200"/>
              <a:t>, virus de l'hépatite A et E, </a:t>
            </a:r>
            <a:r>
              <a:rPr lang="fr-FR" sz="2200" i="1"/>
              <a:t>Cryptosporidium</a:t>
            </a:r>
            <a:r>
              <a:rPr lang="fr-FR" sz="2200"/>
              <a:t>, vers de Guinée (</a:t>
            </a:r>
            <a:r>
              <a:rPr lang="fr-FR" sz="2200" i="1"/>
              <a:t>Dracunculus</a:t>
            </a:r>
            <a:r>
              <a:rPr lang="fr-FR" sz="2200"/>
              <a:t>)</a:t>
            </a:r>
          </a:p>
        </p:txBody>
      </p:sp>
      <p:sp>
        <p:nvSpPr>
          <p:cNvPr id="13" name="Text Placeholder 4"/>
          <p:cNvSpPr txBox="1">
            <a:spLocks/>
          </p:cNvSpPr>
          <p:nvPr/>
        </p:nvSpPr>
        <p:spPr>
          <a:xfrm>
            <a:off x="4313524" y="4791128"/>
            <a:ext cx="6624105" cy="1754746"/>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20000"/>
              </a:lnSpc>
            </a:pPr>
            <a:r>
              <a:rPr lang="fr-FR" sz="2200"/>
              <a:t>Traiter l'eau de boisson</a:t>
            </a:r>
          </a:p>
          <a:p>
            <a:pPr rtl="0">
              <a:lnSpc>
                <a:spcPct val="120000"/>
              </a:lnSpc>
            </a:pPr>
            <a:r>
              <a:rPr lang="fr-FR" sz="2200"/>
              <a:t>Pratiquer une bonne hygiène alimentaire</a:t>
            </a:r>
          </a:p>
          <a:p>
            <a:pPr rtl="0">
              <a:lnSpc>
                <a:spcPct val="120000"/>
              </a:lnSpc>
            </a:pPr>
            <a:r>
              <a:rPr lang="fr-FR" sz="2200"/>
              <a:t>Utiliser un système d'assainissement sûr</a:t>
            </a:r>
          </a:p>
        </p:txBody>
      </p:sp>
    </p:spTree>
    <p:custDataLst>
      <p:tags r:id="rId1"/>
    </p:custDataLst>
    <p:extLst>
      <p:ext uri="{BB962C8B-B14F-4D97-AF65-F5344CB8AC3E}">
        <p14:creationId xmlns:p14="http://schemas.microsoft.com/office/powerpoint/2010/main" val="302211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fr-FR"/>
              <a:t>Comment les pathogènes pénètrent-ils dans le corps ?</a:t>
            </a:r>
          </a:p>
        </p:txBody>
      </p:sp>
      <p:sp>
        <p:nvSpPr>
          <p:cNvPr id="3" name="Slide Number Placeholder 2"/>
          <p:cNvSpPr>
            <a:spLocks noGrp="1"/>
          </p:cNvSpPr>
          <p:nvPr>
            <p:ph type="sldNum" sz="quarter" idx="4294967295"/>
          </p:nvPr>
        </p:nvSpPr>
        <p:spPr>
          <a:xfrm>
            <a:off x="9448800" y="6356350"/>
            <a:ext cx="2743200" cy="365125"/>
          </a:xfrm>
        </p:spPr>
        <p:txBody>
          <a:bodyPr/>
          <a:lstStyle/>
          <a:p>
            <a:pPr rtl="0"/>
            <a:fld id="{A8350104-CE64-4EE9-82B1-554144FA4C7C}" type="slidenum">
              <a:rPr/>
              <a:pPr/>
              <a:t>15</a:t>
            </a:fld>
            <a:endParaRPr/>
          </a:p>
        </p:txBody>
      </p:sp>
      <p:sp>
        <p:nvSpPr>
          <p:cNvPr id="8" name="Text Placeholder 4"/>
          <p:cNvSpPr txBox="1">
            <a:spLocks/>
          </p:cNvSpPr>
          <p:nvPr/>
        </p:nvSpPr>
        <p:spPr>
          <a:xfrm>
            <a:off x="4313524" y="1914576"/>
            <a:ext cx="6624105" cy="741803"/>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Maladies liées à l'accès à l'eau</a:t>
            </a:r>
          </a:p>
        </p:txBody>
      </p:sp>
      <p:sp>
        <p:nvSpPr>
          <p:cNvPr id="11" name="Text Placeholder 4"/>
          <p:cNvSpPr txBox="1">
            <a:spLocks/>
          </p:cNvSpPr>
          <p:nvPr/>
        </p:nvSpPr>
        <p:spPr>
          <a:xfrm>
            <a:off x="4313524" y="2880265"/>
            <a:ext cx="6624105" cy="789422"/>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Contact</a:t>
            </a:r>
          </a:p>
        </p:txBody>
      </p:sp>
      <p:sp>
        <p:nvSpPr>
          <p:cNvPr id="12" name="Text Placeholder 4"/>
          <p:cNvSpPr txBox="1">
            <a:spLocks/>
          </p:cNvSpPr>
          <p:nvPr/>
        </p:nvSpPr>
        <p:spPr>
          <a:xfrm>
            <a:off x="4313525" y="3845956"/>
            <a:ext cx="6624104" cy="879909"/>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i="1"/>
              <a:t>Chlamydia trachomatis</a:t>
            </a:r>
            <a:r>
              <a:rPr lang="fr-FR" sz="2200"/>
              <a:t>, </a:t>
            </a:r>
            <a:r>
              <a:rPr lang="fr-FR" sz="2200" i="1"/>
              <a:t>Sarcoptes scabei</a:t>
            </a:r>
            <a:br>
              <a:rPr lang="en-US" sz="2200" i="1" dirty="0"/>
            </a:br>
            <a:r>
              <a:rPr lang="fr-FR" sz="2200"/>
              <a:t>(gale acarien)</a:t>
            </a:r>
          </a:p>
        </p:txBody>
      </p:sp>
      <p:sp>
        <p:nvSpPr>
          <p:cNvPr id="13" name="Text Placeholder 4"/>
          <p:cNvSpPr txBox="1">
            <a:spLocks/>
          </p:cNvSpPr>
          <p:nvPr/>
        </p:nvSpPr>
        <p:spPr>
          <a:xfrm>
            <a:off x="4313524" y="4791128"/>
            <a:ext cx="6624105" cy="1754746"/>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20000"/>
              </a:lnSpc>
            </a:pPr>
            <a:r>
              <a:rPr lang="fr-FR" sz="2200"/>
              <a:t>Fournir assez d’eau potable pour l’hygiène de base</a:t>
            </a:r>
          </a:p>
          <a:p>
            <a:pPr rtl="0">
              <a:lnSpc>
                <a:spcPct val="120000"/>
              </a:lnSpc>
            </a:pPr>
            <a:r>
              <a:rPr lang="fr-FR" sz="2200"/>
              <a:t>Améliorer les pratiques d’hygiène de base</a:t>
            </a:r>
          </a:p>
        </p:txBody>
      </p:sp>
      <p:sp>
        <p:nvSpPr>
          <p:cNvPr id="9" name="Text Placeholder 4">
            <a:extLst>
              <a:ext uri="{FF2B5EF4-FFF2-40B4-BE49-F238E27FC236}">
                <a16:creationId xmlns:a16="http://schemas.microsoft.com/office/drawing/2014/main" id="{03305F89-6F96-4AB0-8564-0C3AA281227A}"/>
              </a:ext>
            </a:extLst>
          </p:cNvPr>
          <p:cNvSpPr txBox="1">
            <a:spLocks/>
          </p:cNvSpPr>
          <p:nvPr/>
        </p:nvSpPr>
        <p:spPr>
          <a:xfrm>
            <a:off x="818066" y="1533669"/>
            <a:ext cx="3543556" cy="4441774"/>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fr-FR" sz="2400" dirty="0">
                <a:solidFill>
                  <a:srgbClr val="24A4D6"/>
                </a:solidFill>
                <a:latin typeface="Lato Black" panose="020F0A02020204030203" pitchFamily="34" charset="0"/>
              </a:rPr>
              <a:t>Catégorie de maladie :</a:t>
            </a:r>
          </a:p>
          <a:p>
            <a:pPr rtl="0">
              <a:lnSpc>
                <a:spcPct val="100000"/>
              </a:lnSpc>
              <a:spcBef>
                <a:spcPts val="0"/>
              </a:spcBef>
            </a:pPr>
            <a:endParaRPr lang="fr-FR" sz="2400" dirty="0">
              <a:solidFill>
                <a:srgbClr val="24A4D6"/>
              </a:solidFill>
              <a:latin typeface="Lato Black" panose="020F0A02020204030203" pitchFamily="34" charset="0"/>
            </a:endParaRPr>
          </a:p>
          <a:p>
            <a:pPr rtl="0">
              <a:lnSpc>
                <a:spcPct val="100000"/>
              </a:lnSpc>
              <a:spcBef>
                <a:spcPts val="0"/>
              </a:spcBef>
            </a:pPr>
            <a:endParaRPr lang="fr-FR" sz="1100" dirty="0">
              <a:solidFill>
                <a:srgbClr val="24A4D6"/>
              </a:solidFill>
              <a:latin typeface="Lato Black" panose="020F0A02020204030203" pitchFamily="34" charset="0"/>
            </a:endParaRPr>
          </a:p>
          <a:p>
            <a:pPr rtl="0">
              <a:lnSpc>
                <a:spcPct val="250000"/>
              </a:lnSpc>
              <a:spcBef>
                <a:spcPts val="0"/>
              </a:spcBef>
            </a:pPr>
            <a:endParaRPr lang="fr-FR" sz="100" dirty="0">
              <a:solidFill>
                <a:srgbClr val="24A4D6"/>
              </a:solidFill>
              <a:latin typeface="Lato Black" panose="020F0A02020204030203" pitchFamily="34" charset="0"/>
            </a:endParaRPr>
          </a:p>
          <a:p>
            <a:pPr rtl="0">
              <a:lnSpc>
                <a:spcPct val="250000"/>
              </a:lnSpc>
              <a:spcBef>
                <a:spcPts val="0"/>
              </a:spcBef>
            </a:pPr>
            <a:endParaRPr lang="fr-FR" sz="3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Mode de pénétration dans le corps :</a:t>
            </a:r>
          </a:p>
          <a:p>
            <a:pPr rtl="0">
              <a:lnSpc>
                <a:spcPct val="250000"/>
              </a:lnSpc>
              <a:spcBef>
                <a:spcPts val="0"/>
              </a:spcBef>
            </a:pPr>
            <a:r>
              <a:rPr lang="fr-FR" sz="2400" dirty="0">
                <a:solidFill>
                  <a:srgbClr val="24A4D6"/>
                </a:solidFill>
                <a:latin typeface="Lato Black" panose="020F0A02020204030203" pitchFamily="34" charset="0"/>
              </a:rPr>
              <a:t>Exemples de pathogènes :</a:t>
            </a:r>
          </a:p>
          <a:p>
            <a:pPr rtl="0">
              <a:lnSpc>
                <a:spcPct val="250000"/>
              </a:lnSpc>
              <a:spcBef>
                <a:spcPts val="0"/>
              </a:spcBef>
            </a:pPr>
            <a:endParaRPr lang="fr-FR" sz="9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Comment prévenir la maladie :</a:t>
            </a:r>
          </a:p>
        </p:txBody>
      </p:sp>
    </p:spTree>
    <p:custDataLst>
      <p:tags r:id="rId1"/>
    </p:custDataLst>
    <p:extLst>
      <p:ext uri="{BB962C8B-B14F-4D97-AF65-F5344CB8AC3E}">
        <p14:creationId xmlns:p14="http://schemas.microsoft.com/office/powerpoint/2010/main" val="427378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fr-FR"/>
              <a:t>Comment les pathogènes pénètrent-ils dans le corps ?</a:t>
            </a:r>
          </a:p>
        </p:txBody>
      </p:sp>
      <p:sp>
        <p:nvSpPr>
          <p:cNvPr id="3" name="Slide Number Placeholder 2"/>
          <p:cNvSpPr>
            <a:spLocks noGrp="1"/>
          </p:cNvSpPr>
          <p:nvPr>
            <p:ph type="sldNum" sz="quarter" idx="4294967295"/>
          </p:nvPr>
        </p:nvSpPr>
        <p:spPr>
          <a:xfrm>
            <a:off x="9448800" y="6356350"/>
            <a:ext cx="2743200" cy="365125"/>
          </a:xfrm>
        </p:spPr>
        <p:txBody>
          <a:bodyPr/>
          <a:lstStyle/>
          <a:p>
            <a:pPr rtl="0"/>
            <a:fld id="{A8350104-CE64-4EE9-82B1-554144FA4C7C}" type="slidenum">
              <a:rPr/>
              <a:pPr/>
              <a:t>16</a:t>
            </a:fld>
            <a:endParaRPr/>
          </a:p>
        </p:txBody>
      </p:sp>
      <p:sp>
        <p:nvSpPr>
          <p:cNvPr id="8" name="Text Placeholder 4"/>
          <p:cNvSpPr txBox="1">
            <a:spLocks/>
          </p:cNvSpPr>
          <p:nvPr/>
        </p:nvSpPr>
        <p:spPr>
          <a:xfrm>
            <a:off x="4313524" y="1914576"/>
            <a:ext cx="6624105" cy="741803"/>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Transmission par contact avec l'eau</a:t>
            </a:r>
          </a:p>
        </p:txBody>
      </p:sp>
      <p:sp>
        <p:nvSpPr>
          <p:cNvPr id="11" name="Text Placeholder 4"/>
          <p:cNvSpPr txBox="1">
            <a:spLocks/>
          </p:cNvSpPr>
          <p:nvPr/>
        </p:nvSpPr>
        <p:spPr>
          <a:xfrm>
            <a:off x="4313524" y="2880265"/>
            <a:ext cx="6624105" cy="789422"/>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Contact</a:t>
            </a:r>
          </a:p>
        </p:txBody>
      </p:sp>
      <p:sp>
        <p:nvSpPr>
          <p:cNvPr id="12" name="Text Placeholder 4"/>
          <p:cNvSpPr txBox="1">
            <a:spLocks/>
          </p:cNvSpPr>
          <p:nvPr/>
        </p:nvSpPr>
        <p:spPr>
          <a:xfrm>
            <a:off x="4313525" y="3845956"/>
            <a:ext cx="6624104" cy="879909"/>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i="1"/>
              <a:t>Acanthamoeba</a:t>
            </a:r>
            <a:r>
              <a:rPr lang="fr-FR" sz="2200"/>
              <a:t>, </a:t>
            </a:r>
            <a:r>
              <a:rPr lang="fr-FR" sz="2200" i="1"/>
              <a:t>Schistosoma</a:t>
            </a:r>
            <a:r>
              <a:rPr lang="fr-FR" sz="2200"/>
              <a:t>, certains vers à crochets</a:t>
            </a:r>
          </a:p>
        </p:txBody>
      </p:sp>
      <p:sp>
        <p:nvSpPr>
          <p:cNvPr id="13" name="Text Placeholder 4"/>
          <p:cNvSpPr txBox="1">
            <a:spLocks/>
          </p:cNvSpPr>
          <p:nvPr/>
        </p:nvSpPr>
        <p:spPr>
          <a:xfrm>
            <a:off x="4313524" y="4791128"/>
            <a:ext cx="6624105" cy="175474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20000"/>
              </a:lnSpc>
            </a:pPr>
            <a:r>
              <a:rPr lang="fr-FR" sz="2200"/>
              <a:t>Ne pas se laver ou se baigner dans de l’eau contaminée</a:t>
            </a:r>
          </a:p>
          <a:p>
            <a:pPr rtl="0">
              <a:lnSpc>
                <a:spcPct val="120000"/>
              </a:lnSpc>
            </a:pPr>
            <a:r>
              <a:rPr lang="fr-FR" sz="2200"/>
              <a:t>Traiter l'eau de boisson</a:t>
            </a:r>
          </a:p>
          <a:p>
            <a:pPr rtl="0">
              <a:lnSpc>
                <a:spcPct val="120000"/>
              </a:lnSpc>
            </a:pPr>
            <a:r>
              <a:rPr lang="fr-FR" sz="2200"/>
              <a:t>Tuer les hôtes des agents pathogènes (par exemple, les escargots)</a:t>
            </a:r>
          </a:p>
        </p:txBody>
      </p:sp>
      <p:sp>
        <p:nvSpPr>
          <p:cNvPr id="9" name="Text Placeholder 4">
            <a:extLst>
              <a:ext uri="{FF2B5EF4-FFF2-40B4-BE49-F238E27FC236}">
                <a16:creationId xmlns:a16="http://schemas.microsoft.com/office/drawing/2014/main" id="{96CCA4DA-EAC2-4283-866F-D4E97F9F79AB}"/>
              </a:ext>
            </a:extLst>
          </p:cNvPr>
          <p:cNvSpPr txBox="1">
            <a:spLocks/>
          </p:cNvSpPr>
          <p:nvPr/>
        </p:nvSpPr>
        <p:spPr>
          <a:xfrm>
            <a:off x="818066" y="1533669"/>
            <a:ext cx="3543556" cy="4441774"/>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fr-FR" sz="2400" dirty="0">
                <a:solidFill>
                  <a:srgbClr val="24A4D6"/>
                </a:solidFill>
                <a:latin typeface="Lato Black" panose="020F0A02020204030203" pitchFamily="34" charset="0"/>
              </a:rPr>
              <a:t>Catégorie de maladie :</a:t>
            </a:r>
          </a:p>
          <a:p>
            <a:pPr rtl="0">
              <a:lnSpc>
                <a:spcPct val="100000"/>
              </a:lnSpc>
              <a:spcBef>
                <a:spcPts val="0"/>
              </a:spcBef>
            </a:pPr>
            <a:endParaRPr lang="fr-FR" sz="2400" dirty="0">
              <a:solidFill>
                <a:srgbClr val="24A4D6"/>
              </a:solidFill>
              <a:latin typeface="Lato Black" panose="020F0A02020204030203" pitchFamily="34" charset="0"/>
            </a:endParaRPr>
          </a:p>
          <a:p>
            <a:pPr rtl="0">
              <a:lnSpc>
                <a:spcPct val="100000"/>
              </a:lnSpc>
              <a:spcBef>
                <a:spcPts val="0"/>
              </a:spcBef>
            </a:pPr>
            <a:endParaRPr lang="fr-FR" sz="1100" dirty="0">
              <a:solidFill>
                <a:srgbClr val="24A4D6"/>
              </a:solidFill>
              <a:latin typeface="Lato Black" panose="020F0A02020204030203" pitchFamily="34" charset="0"/>
            </a:endParaRPr>
          </a:p>
          <a:p>
            <a:pPr rtl="0">
              <a:lnSpc>
                <a:spcPct val="250000"/>
              </a:lnSpc>
              <a:spcBef>
                <a:spcPts val="0"/>
              </a:spcBef>
            </a:pPr>
            <a:endParaRPr lang="fr-FR" sz="100" dirty="0">
              <a:solidFill>
                <a:srgbClr val="24A4D6"/>
              </a:solidFill>
              <a:latin typeface="Lato Black" panose="020F0A02020204030203" pitchFamily="34" charset="0"/>
            </a:endParaRPr>
          </a:p>
          <a:p>
            <a:pPr rtl="0">
              <a:lnSpc>
                <a:spcPct val="250000"/>
              </a:lnSpc>
              <a:spcBef>
                <a:spcPts val="0"/>
              </a:spcBef>
            </a:pPr>
            <a:endParaRPr lang="fr-FR" sz="3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Mode de pénétration dans le corps :</a:t>
            </a:r>
          </a:p>
          <a:p>
            <a:pPr rtl="0">
              <a:lnSpc>
                <a:spcPct val="250000"/>
              </a:lnSpc>
              <a:spcBef>
                <a:spcPts val="0"/>
              </a:spcBef>
            </a:pPr>
            <a:r>
              <a:rPr lang="fr-FR" sz="2400" dirty="0">
                <a:solidFill>
                  <a:srgbClr val="24A4D6"/>
                </a:solidFill>
                <a:latin typeface="Lato Black" panose="020F0A02020204030203" pitchFamily="34" charset="0"/>
              </a:rPr>
              <a:t>Exemples de pathogènes :</a:t>
            </a:r>
          </a:p>
          <a:p>
            <a:pPr rtl="0">
              <a:lnSpc>
                <a:spcPct val="250000"/>
              </a:lnSpc>
              <a:spcBef>
                <a:spcPts val="0"/>
              </a:spcBef>
            </a:pPr>
            <a:endParaRPr lang="fr-FR" sz="9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Comment prévenir la maladie :</a:t>
            </a:r>
          </a:p>
        </p:txBody>
      </p:sp>
    </p:spTree>
    <p:custDataLst>
      <p:tags r:id="rId1"/>
    </p:custDataLst>
    <p:extLst>
      <p:ext uri="{BB962C8B-B14F-4D97-AF65-F5344CB8AC3E}">
        <p14:creationId xmlns:p14="http://schemas.microsoft.com/office/powerpoint/2010/main" val="127919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fr-FR"/>
              <a:t>Comment les pathogènes pénètrent-ils dans le corps ?</a:t>
            </a:r>
          </a:p>
        </p:txBody>
      </p:sp>
      <p:sp>
        <p:nvSpPr>
          <p:cNvPr id="3" name="Slide Number Placeholder 2"/>
          <p:cNvSpPr>
            <a:spLocks noGrp="1"/>
          </p:cNvSpPr>
          <p:nvPr>
            <p:ph type="sldNum" sz="quarter" idx="4294967295"/>
          </p:nvPr>
        </p:nvSpPr>
        <p:spPr>
          <a:xfrm>
            <a:off x="9448800" y="6356350"/>
            <a:ext cx="2743200" cy="365125"/>
          </a:xfrm>
        </p:spPr>
        <p:txBody>
          <a:bodyPr/>
          <a:lstStyle/>
          <a:p>
            <a:pPr rtl="0"/>
            <a:fld id="{A8350104-CE64-4EE9-82B1-554144FA4C7C}" type="slidenum">
              <a:rPr/>
              <a:pPr/>
              <a:t>17</a:t>
            </a:fld>
            <a:endParaRPr/>
          </a:p>
        </p:txBody>
      </p:sp>
      <p:sp>
        <p:nvSpPr>
          <p:cNvPr id="8" name="Text Placeholder 4"/>
          <p:cNvSpPr txBox="1">
            <a:spLocks/>
          </p:cNvSpPr>
          <p:nvPr/>
        </p:nvSpPr>
        <p:spPr>
          <a:xfrm>
            <a:off x="4313524" y="1914576"/>
            <a:ext cx="6624105" cy="741803"/>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Le vecteur est un insecte aquatique </a:t>
            </a:r>
          </a:p>
        </p:txBody>
      </p:sp>
      <p:sp>
        <p:nvSpPr>
          <p:cNvPr id="11" name="Text Placeholder 4"/>
          <p:cNvSpPr txBox="1">
            <a:spLocks/>
          </p:cNvSpPr>
          <p:nvPr/>
        </p:nvSpPr>
        <p:spPr>
          <a:xfrm>
            <a:off x="4313524" y="2880265"/>
            <a:ext cx="6624105" cy="789422"/>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Morsure d'insecte</a:t>
            </a:r>
          </a:p>
        </p:txBody>
      </p:sp>
      <p:sp>
        <p:nvSpPr>
          <p:cNvPr id="12" name="Text Placeholder 4"/>
          <p:cNvSpPr txBox="1">
            <a:spLocks/>
          </p:cNvSpPr>
          <p:nvPr/>
        </p:nvSpPr>
        <p:spPr>
          <a:xfrm>
            <a:off x="4313525" y="3845956"/>
            <a:ext cx="6624104" cy="879909"/>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fr-FR" sz="2200"/>
              <a:t>Virus de la dengue, virus de l'encéphalite japonaise, </a:t>
            </a:r>
            <a:r>
              <a:rPr lang="fr-FR" sz="2200" i="1"/>
              <a:t>plasmodium</a:t>
            </a:r>
            <a:r>
              <a:rPr lang="fr-FR" sz="2200"/>
              <a:t> (malaria), </a:t>
            </a:r>
            <a:r>
              <a:rPr lang="fr-FR" sz="2200" i="1"/>
              <a:t>Trypanosome</a:t>
            </a:r>
          </a:p>
        </p:txBody>
      </p:sp>
      <p:sp>
        <p:nvSpPr>
          <p:cNvPr id="13" name="Text Placeholder 4"/>
          <p:cNvSpPr txBox="1">
            <a:spLocks/>
          </p:cNvSpPr>
          <p:nvPr/>
        </p:nvSpPr>
        <p:spPr>
          <a:xfrm>
            <a:off x="4313524" y="4791128"/>
            <a:ext cx="6624105" cy="1754746"/>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20000"/>
              </a:lnSpc>
            </a:pPr>
            <a:r>
              <a:rPr lang="fr-FR" sz="2200"/>
              <a:t>Contrôler les populations d'insectes</a:t>
            </a:r>
          </a:p>
          <a:p>
            <a:pPr rtl="0">
              <a:lnSpc>
                <a:spcPct val="120000"/>
              </a:lnSpc>
            </a:pPr>
            <a:r>
              <a:rPr lang="fr-FR" sz="2200"/>
              <a:t>Supprimer les bassins d'eau au repos</a:t>
            </a:r>
          </a:p>
          <a:p>
            <a:pPr rtl="0">
              <a:lnSpc>
                <a:spcPct val="120000"/>
              </a:lnSpc>
            </a:pPr>
            <a:r>
              <a:rPr lang="fr-FR" sz="2200"/>
              <a:t>Utiliser des moustiquaires</a:t>
            </a:r>
          </a:p>
        </p:txBody>
      </p:sp>
      <p:sp>
        <p:nvSpPr>
          <p:cNvPr id="9" name="Text Placeholder 4">
            <a:extLst>
              <a:ext uri="{FF2B5EF4-FFF2-40B4-BE49-F238E27FC236}">
                <a16:creationId xmlns:a16="http://schemas.microsoft.com/office/drawing/2014/main" id="{46929B89-5EB7-422B-BFAC-94F43CDFA954}"/>
              </a:ext>
            </a:extLst>
          </p:cNvPr>
          <p:cNvSpPr txBox="1">
            <a:spLocks/>
          </p:cNvSpPr>
          <p:nvPr/>
        </p:nvSpPr>
        <p:spPr>
          <a:xfrm>
            <a:off x="818066" y="1533669"/>
            <a:ext cx="3543556" cy="4441774"/>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fr-FR" sz="2400" dirty="0">
                <a:solidFill>
                  <a:srgbClr val="24A4D6"/>
                </a:solidFill>
                <a:latin typeface="Lato Black" panose="020F0A02020204030203" pitchFamily="34" charset="0"/>
              </a:rPr>
              <a:t>Catégorie de maladie :</a:t>
            </a:r>
          </a:p>
          <a:p>
            <a:pPr rtl="0">
              <a:lnSpc>
                <a:spcPct val="100000"/>
              </a:lnSpc>
              <a:spcBef>
                <a:spcPts val="0"/>
              </a:spcBef>
            </a:pPr>
            <a:endParaRPr lang="fr-FR" sz="2400" dirty="0">
              <a:solidFill>
                <a:srgbClr val="24A4D6"/>
              </a:solidFill>
              <a:latin typeface="Lato Black" panose="020F0A02020204030203" pitchFamily="34" charset="0"/>
            </a:endParaRPr>
          </a:p>
          <a:p>
            <a:pPr rtl="0">
              <a:lnSpc>
                <a:spcPct val="100000"/>
              </a:lnSpc>
              <a:spcBef>
                <a:spcPts val="0"/>
              </a:spcBef>
            </a:pPr>
            <a:endParaRPr lang="fr-FR" sz="1100" dirty="0">
              <a:solidFill>
                <a:srgbClr val="24A4D6"/>
              </a:solidFill>
              <a:latin typeface="Lato Black" panose="020F0A02020204030203" pitchFamily="34" charset="0"/>
            </a:endParaRPr>
          </a:p>
          <a:p>
            <a:pPr rtl="0">
              <a:lnSpc>
                <a:spcPct val="250000"/>
              </a:lnSpc>
              <a:spcBef>
                <a:spcPts val="0"/>
              </a:spcBef>
            </a:pPr>
            <a:endParaRPr lang="fr-FR" sz="100" dirty="0">
              <a:solidFill>
                <a:srgbClr val="24A4D6"/>
              </a:solidFill>
              <a:latin typeface="Lato Black" panose="020F0A02020204030203" pitchFamily="34" charset="0"/>
            </a:endParaRPr>
          </a:p>
          <a:p>
            <a:pPr rtl="0">
              <a:lnSpc>
                <a:spcPct val="250000"/>
              </a:lnSpc>
              <a:spcBef>
                <a:spcPts val="0"/>
              </a:spcBef>
            </a:pPr>
            <a:endParaRPr lang="fr-FR" sz="3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Mode de pénétration dans le corps :</a:t>
            </a:r>
          </a:p>
          <a:p>
            <a:pPr rtl="0">
              <a:lnSpc>
                <a:spcPct val="250000"/>
              </a:lnSpc>
              <a:spcBef>
                <a:spcPts val="0"/>
              </a:spcBef>
            </a:pPr>
            <a:r>
              <a:rPr lang="fr-FR" sz="2400" dirty="0">
                <a:solidFill>
                  <a:srgbClr val="24A4D6"/>
                </a:solidFill>
                <a:latin typeface="Lato Black" panose="020F0A02020204030203" pitchFamily="34" charset="0"/>
              </a:rPr>
              <a:t>Exemples de pathogènes :</a:t>
            </a:r>
          </a:p>
          <a:p>
            <a:pPr rtl="0">
              <a:lnSpc>
                <a:spcPct val="250000"/>
              </a:lnSpc>
              <a:spcBef>
                <a:spcPts val="0"/>
              </a:spcBef>
            </a:pPr>
            <a:endParaRPr lang="fr-FR" sz="900" dirty="0">
              <a:solidFill>
                <a:srgbClr val="24A4D6"/>
              </a:solidFill>
              <a:latin typeface="Lato Black" panose="020F0A02020204030203" pitchFamily="34" charset="0"/>
            </a:endParaRPr>
          </a:p>
          <a:p>
            <a:pPr rtl="0">
              <a:lnSpc>
                <a:spcPct val="120000"/>
              </a:lnSpc>
              <a:spcBef>
                <a:spcPts val="0"/>
              </a:spcBef>
            </a:pPr>
            <a:r>
              <a:rPr lang="fr-FR" sz="2400" dirty="0">
                <a:solidFill>
                  <a:srgbClr val="24A4D6"/>
                </a:solidFill>
                <a:latin typeface="Lato Black" panose="020F0A02020204030203" pitchFamily="34" charset="0"/>
              </a:rPr>
              <a:t>Comment prévenir la maladie :</a:t>
            </a:r>
          </a:p>
        </p:txBody>
      </p:sp>
    </p:spTree>
    <p:custDataLst>
      <p:tags r:id="rId1"/>
    </p:custDataLst>
    <p:extLst>
      <p:ext uri="{BB962C8B-B14F-4D97-AF65-F5344CB8AC3E}">
        <p14:creationId xmlns:p14="http://schemas.microsoft.com/office/powerpoint/2010/main" val="370656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a:t>Aspects chimiques</a:t>
            </a:r>
          </a:p>
        </p:txBody>
      </p:sp>
      <p:sp>
        <p:nvSpPr>
          <p:cNvPr id="6" name="Text Placeholder 5"/>
          <p:cNvSpPr>
            <a:spLocks noGrp="1"/>
          </p:cNvSpPr>
          <p:nvPr>
            <p:ph type="body" sz="quarter" idx="11"/>
          </p:nvPr>
        </p:nvSpPr>
        <p:spPr>
          <a:xfrm>
            <a:off x="1277591" y="2291015"/>
            <a:ext cx="9636818" cy="2275970"/>
          </a:xfrm>
        </p:spPr>
        <p:txBody>
          <a:bodyPr anchor="t">
            <a:noAutofit/>
          </a:bodyPr>
          <a:lstStyle/>
          <a:p>
            <a:pPr rtl="0">
              <a:lnSpc>
                <a:spcPct val="100000"/>
              </a:lnSpc>
            </a:pPr>
            <a:r>
              <a:rPr lang="fr-FR" sz="3000"/>
              <a:t>Éléments ou composés naturels ou artificiels</a:t>
            </a:r>
          </a:p>
          <a:p>
            <a:pPr rtl="0">
              <a:lnSpc>
                <a:spcPct val="100000"/>
              </a:lnSpc>
            </a:pPr>
            <a:r>
              <a:rPr lang="fr-FR" sz="3000"/>
              <a:t>Exemples : arsenic, fluorure, nitrate, pesticides</a:t>
            </a:r>
          </a:p>
          <a:p>
            <a:pPr rtl="0">
              <a:lnSpc>
                <a:spcPct val="100000"/>
              </a:lnSpc>
            </a:pPr>
            <a:r>
              <a:rPr lang="fr-FR" sz="3000"/>
              <a:t>Les effets sur la santé sont souvent plus progressifs et à long terme (comparé aux contaminations microbiologiques)</a:t>
            </a:r>
          </a:p>
        </p:txBody>
      </p:sp>
      <p:sp>
        <p:nvSpPr>
          <p:cNvPr id="2" name="Slide Number Placeholder 1"/>
          <p:cNvSpPr>
            <a:spLocks noGrp="1"/>
          </p:cNvSpPr>
          <p:nvPr>
            <p:ph type="sldNum" sz="quarter" idx="4294967295"/>
          </p:nvPr>
        </p:nvSpPr>
        <p:spPr>
          <a:xfrm>
            <a:off x="9448800" y="6356350"/>
            <a:ext cx="2743200" cy="365125"/>
          </a:xfrm>
        </p:spPr>
        <p:txBody>
          <a:bodyPr/>
          <a:lstStyle/>
          <a:p>
            <a:pPr rtl="0"/>
            <a:fld id="{A8350104-CE64-4EE9-82B1-554144FA4C7C}" type="slidenum">
              <a:rPr/>
              <a:pPr/>
              <a:t>18</a:t>
            </a:fld>
            <a:endParaRPr/>
          </a:p>
        </p:txBody>
      </p:sp>
    </p:spTree>
    <p:custDataLst>
      <p:tags r:id="rId1"/>
    </p:custDataLst>
    <p:extLst>
      <p:ext uri="{BB962C8B-B14F-4D97-AF65-F5344CB8AC3E}">
        <p14:creationId xmlns:p14="http://schemas.microsoft.com/office/powerpoint/2010/main" val="376031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38200" y="1135820"/>
            <a:ext cx="10515600" cy="4586361"/>
          </a:xfrm>
        </p:spPr>
        <p:txBody>
          <a:bodyPr>
            <a:noAutofit/>
          </a:bodyPr>
          <a:lstStyle/>
          <a:p>
            <a:pPr rtl="0">
              <a:lnSpc>
                <a:spcPct val="100000"/>
              </a:lnSpc>
            </a:pPr>
            <a:r>
              <a:rPr lang="fr-FR" sz="10000">
                <a:solidFill>
                  <a:schemeClr val="bg1"/>
                </a:solidFill>
                <a:latin typeface="Merriweather Light" panose="00000400000000000000" pitchFamily="2" charset="0"/>
              </a:rPr>
              <a:t>Activité :</a:t>
            </a:r>
            <a:br>
              <a:rPr lang="en-US" sz="10000" dirty="0">
                <a:solidFill>
                  <a:schemeClr val="bg1"/>
                </a:solidFill>
                <a:latin typeface="Merriweather Light" panose="00000400000000000000" pitchFamily="2" charset="0"/>
              </a:rPr>
            </a:br>
            <a:r>
              <a:rPr lang="fr-FR" sz="10000">
                <a:solidFill>
                  <a:schemeClr val="bg1"/>
                </a:solidFill>
                <a:latin typeface="Merriweather Light" panose="00000400000000000000" pitchFamily="2" charset="0"/>
              </a:rPr>
              <a:t>Rencontrer et accueillir </a:t>
            </a:r>
            <a:br>
              <a:rPr lang="en-US" sz="10000" dirty="0">
                <a:solidFill>
                  <a:schemeClr val="bg1"/>
                </a:solidFill>
                <a:latin typeface="Merriweather Light" panose="00000400000000000000" pitchFamily="2" charset="0"/>
              </a:rPr>
            </a:br>
            <a:r>
              <a:rPr lang="fr-FR" sz="10000">
                <a:solidFill>
                  <a:schemeClr val="bg1"/>
                </a:solidFill>
                <a:latin typeface="Merriweather Light" panose="00000400000000000000" pitchFamily="2" charset="0"/>
              </a:rPr>
              <a:t>la maladie</a:t>
            </a:r>
          </a:p>
        </p:txBody>
      </p:sp>
    </p:spTree>
    <p:custDataLst>
      <p:tags r:id="rId1"/>
    </p:custDataLst>
    <p:extLst>
      <p:ext uri="{BB962C8B-B14F-4D97-AF65-F5344CB8AC3E}">
        <p14:creationId xmlns:p14="http://schemas.microsoft.com/office/powerpoint/2010/main" val="344249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7500" lnSpcReduction="20000"/>
          </a:bodyPr>
          <a:lstStyle/>
          <a:p>
            <a:pPr rtl="0"/>
            <a:r>
              <a:rPr lang="fr-FR" dirty="0"/>
              <a:t>Utilisez cette présentation avec le</a:t>
            </a:r>
          </a:p>
          <a:p>
            <a:pPr rtl="0"/>
            <a:r>
              <a:rPr lang="fr-FR" dirty="0"/>
              <a:t>"Plan de cours : Qualité de l’eau de boisson" </a:t>
            </a:r>
          </a:p>
          <a:p>
            <a:pPr rtl="0"/>
            <a:r>
              <a:rPr lang="fr-FR" dirty="0"/>
              <a:t>dans le Manuel du formateur pour la conservation et le traitement de l'eau à domicile (CTED) </a:t>
            </a:r>
            <a:br>
              <a:rPr lang="en-CA" dirty="0"/>
            </a:br>
            <a:endParaRPr lang="en-CA" dirty="0"/>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Aspects relatifs à l'acceptabilité</a:t>
            </a:r>
          </a:p>
        </p:txBody>
      </p:sp>
      <p:sp>
        <p:nvSpPr>
          <p:cNvPr id="3" name="Slide Number Placeholder 2"/>
          <p:cNvSpPr>
            <a:spLocks noGrp="1"/>
          </p:cNvSpPr>
          <p:nvPr>
            <p:ph type="sldNum" sz="quarter" idx="10"/>
          </p:nvPr>
        </p:nvSpPr>
        <p:spPr/>
        <p:txBody>
          <a:bodyPr/>
          <a:lstStyle/>
          <a:p>
            <a:pPr rtl="0"/>
            <a:fld id="{A8350104-CE64-4EE9-82B1-554144FA4C7C}" type="slidenum">
              <a:rPr/>
              <a:pPr/>
              <a:t>20</a:t>
            </a:fld>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11595" y="1690688"/>
            <a:ext cx="2135132" cy="4665662"/>
          </a:xfrm>
          <a:prstGeom prst="rect">
            <a:avLst/>
          </a:prstGeom>
          <a:ln>
            <a:noFill/>
          </a:ln>
        </p:spPr>
      </p:pic>
      <p:sp>
        <p:nvSpPr>
          <p:cNvPr id="8" name="Text Placeholder 4"/>
          <p:cNvSpPr>
            <a:spLocks noGrp="1"/>
          </p:cNvSpPr>
          <p:nvPr>
            <p:ph type="body" sz="quarter" idx="11"/>
          </p:nvPr>
        </p:nvSpPr>
        <p:spPr>
          <a:xfrm>
            <a:off x="5777824" y="2991083"/>
            <a:ext cx="3170120" cy="2064872"/>
          </a:xfrm>
        </p:spPr>
        <p:txBody>
          <a:bodyPr>
            <a:normAutofit/>
          </a:bodyPr>
          <a:lstStyle/>
          <a:p>
            <a:pPr rtl="0">
              <a:lnSpc>
                <a:spcPct val="100000"/>
              </a:lnSpc>
            </a:pPr>
            <a:r>
              <a:rPr lang="fr-FR">
                <a:solidFill>
                  <a:srgbClr val="27808E"/>
                </a:solidFill>
                <a:latin typeface="Lato Black" panose="020F0A02020204030203" pitchFamily="34" charset="0"/>
              </a:rPr>
              <a:t>Affecte l'apparence, le goût ou l'odeur de l'eau</a:t>
            </a:r>
          </a:p>
          <a:p>
            <a:pPr rtl="0">
              <a:lnSpc>
                <a:spcPct val="100000"/>
              </a:lnSpc>
            </a:pPr>
            <a:r>
              <a:rPr lang="fr-FR">
                <a:solidFill>
                  <a:srgbClr val="27808E"/>
                </a:solidFill>
                <a:latin typeface="Lato Black" panose="020F0A02020204030203" pitchFamily="34" charset="0"/>
              </a:rPr>
              <a:t>Affecte la sensation des consommateurs à l'égard de la consommation d'eau de boisson</a:t>
            </a:r>
          </a:p>
        </p:txBody>
      </p:sp>
    </p:spTree>
    <p:custDataLst>
      <p:tags r:id="rId1"/>
    </p:custDataLst>
    <p:extLst>
      <p:ext uri="{BB962C8B-B14F-4D97-AF65-F5344CB8AC3E}">
        <p14:creationId xmlns:p14="http://schemas.microsoft.com/office/powerpoint/2010/main" val="34451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Acceptabilité : </a:t>
            </a:r>
            <a:r>
              <a:rPr lang="fr-FR">
                <a:latin typeface="Lato Black" panose="020F0A02020204030203" pitchFamily="34" charset="0"/>
              </a:rPr>
              <a:t>turbidité</a:t>
            </a:r>
          </a:p>
        </p:txBody>
      </p:sp>
      <p:sp>
        <p:nvSpPr>
          <p:cNvPr id="3" name="Slide Number Placeholder 2"/>
          <p:cNvSpPr>
            <a:spLocks noGrp="1"/>
          </p:cNvSpPr>
          <p:nvPr>
            <p:ph type="sldNum" sz="quarter" idx="10"/>
          </p:nvPr>
        </p:nvSpPr>
        <p:spPr/>
        <p:txBody>
          <a:bodyPr/>
          <a:lstStyle/>
          <a:p>
            <a:pPr rtl="0"/>
            <a:fld id="{A8350104-CE64-4EE9-82B1-554144FA4C7C}" type="slidenum">
              <a:rPr/>
              <a:pPr/>
              <a:t>21</a:t>
            </a:fld>
            <a:endParaRPr/>
          </a:p>
        </p:txBody>
      </p:sp>
      <p:sp>
        <p:nvSpPr>
          <p:cNvPr id="5" name="Text Placeholder 4"/>
          <p:cNvSpPr txBox="1">
            <a:spLocks/>
          </p:cNvSpPr>
          <p:nvPr/>
        </p:nvSpPr>
        <p:spPr>
          <a:xfrm>
            <a:off x="838200" y="1655763"/>
            <a:ext cx="4661263" cy="4700587"/>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7" name="Text Box 3"/>
          <p:cNvSpPr txBox="1">
            <a:spLocks noChangeArrowheads="1"/>
          </p:cNvSpPr>
          <p:nvPr/>
        </p:nvSpPr>
        <p:spPr bwMode="auto">
          <a:xfrm>
            <a:off x="4385287" y="6356350"/>
            <a:ext cx="3421427" cy="523220"/>
          </a:xfrm>
          <a:prstGeom prst="rect">
            <a:avLst/>
          </a:prstGeom>
          <a:noFill/>
          <a:ln>
            <a:noFill/>
          </a:ln>
          <a:effectLst/>
          <a:extLst>
            <a:ext uri="{909E8E84-426E-40DD-AFC4-6F175D3DCCD1}">
              <a14:hiddenFill xmlns:a14="http://schemas.microsoft.com/office/drawing/2010/main">
                <a:gradFill rotWithShape="1">
                  <a:gsLst>
                    <a:gs pos="0">
                      <a:srgbClr val="EDEDB1">
                        <a:alpha val="98000"/>
                      </a:srgbClr>
                    </a:gs>
                    <a:gs pos="100000">
                      <a:srgbClr val="EDEDB1">
                        <a:gamma/>
                        <a:tint val="3529"/>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fr-FR" sz="1400" i="1">
                <a:latin typeface="Lato" panose="020F0502020204030203" pitchFamily="34" charset="0"/>
                <a:ea typeface="Lato" panose="020F0502020204030203" pitchFamily="34" charset="0"/>
                <a:cs typeface="Lato" panose="020F0502020204030203" pitchFamily="34" charset="0"/>
              </a:rPr>
              <a:t>Crédit photo : P &amp; G Health Sciences Institute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706" y="1685508"/>
            <a:ext cx="7832589" cy="4320000"/>
          </a:xfrm>
          <a:prstGeom prst="rect">
            <a:avLst/>
          </a:prstGeom>
        </p:spPr>
      </p:pic>
    </p:spTree>
    <p:custDataLst>
      <p:tags r:id="rId1"/>
    </p:custDataLst>
    <p:extLst>
      <p:ext uri="{BB962C8B-B14F-4D97-AF65-F5344CB8AC3E}">
        <p14:creationId xmlns:p14="http://schemas.microsoft.com/office/powerpoint/2010/main" val="72633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Acceptabilité : </a:t>
            </a:r>
            <a:r>
              <a:rPr lang="fr-FR">
                <a:latin typeface="Lato Black" panose="020F0A02020204030203" pitchFamily="34" charset="0"/>
              </a:rPr>
              <a:t>Couleur</a:t>
            </a:r>
          </a:p>
        </p:txBody>
      </p:sp>
      <p:sp>
        <p:nvSpPr>
          <p:cNvPr id="3" name="Slide Number Placeholder 2"/>
          <p:cNvSpPr>
            <a:spLocks noGrp="1"/>
          </p:cNvSpPr>
          <p:nvPr>
            <p:ph type="sldNum" sz="quarter" idx="10"/>
          </p:nvPr>
        </p:nvSpPr>
        <p:spPr/>
        <p:txBody>
          <a:bodyPr/>
          <a:lstStyle/>
          <a:p>
            <a:pPr rtl="0"/>
            <a:fld id="{A8350104-CE64-4EE9-82B1-554144FA4C7C}" type="slidenum">
              <a:rPr/>
              <a:pPr/>
              <a:t>22</a:t>
            </a:fld>
            <a:endParaRPr/>
          </a:p>
        </p:txBody>
      </p:sp>
      <p:sp>
        <p:nvSpPr>
          <p:cNvPr id="5" name="Text Placeholder 6"/>
          <p:cNvSpPr>
            <a:spLocks noGrp="1"/>
          </p:cNvSpPr>
          <p:nvPr>
            <p:ph type="body" sz="quarter" idx="11"/>
          </p:nvPr>
        </p:nvSpPr>
        <p:spPr>
          <a:xfrm>
            <a:off x="1528502" y="1941539"/>
            <a:ext cx="9134997" cy="3923068"/>
          </a:xfrm>
        </p:spPr>
        <p:txBody>
          <a:bodyPr>
            <a:noAutofit/>
          </a:bodyPr>
          <a:lstStyle/>
          <a:p>
            <a:pPr rtl="0"/>
            <a:r>
              <a:rPr lang="fr-FR">
                <a:solidFill>
                  <a:srgbClr val="9DB258"/>
                </a:solidFill>
                <a:latin typeface="Lato Black" panose="020F0A02020204030203" pitchFamily="34" charset="0"/>
              </a:rPr>
              <a:t>Causes :</a:t>
            </a:r>
          </a:p>
          <a:p>
            <a:pPr marL="742950" lvl="1" indent="-285750" rtl="0">
              <a:buFont typeface="Arial" panose="020B0604020202020204" pitchFamily="34" charset="0"/>
              <a:buChar char="•"/>
            </a:pPr>
            <a:r>
              <a:rPr lang="fr-FR" sz="1800"/>
              <a:t>Matière organique </a:t>
            </a:r>
            <a:r>
              <a:rPr lang="fr-FR" sz="1800">
                <a:sym typeface="Wingdings" panose="05000000000000000000" pitchFamily="2" charset="2"/>
              </a:rPr>
              <a:t></a:t>
            </a:r>
            <a:r>
              <a:rPr lang="fr-FR" sz="1800"/>
              <a:t> marron/jaune</a:t>
            </a:r>
          </a:p>
          <a:p>
            <a:pPr marL="742950" lvl="1" indent="-285750" rtl="0">
              <a:buFont typeface="Arial" panose="020B0604020202020204" pitchFamily="34" charset="0"/>
              <a:buChar char="•"/>
            </a:pPr>
            <a:r>
              <a:rPr lang="fr-FR" sz="1800"/>
              <a:t>Limon et argile </a:t>
            </a:r>
            <a:r>
              <a:rPr lang="fr-FR" sz="1800">
                <a:sym typeface="Wingdings" panose="05000000000000000000" pitchFamily="2" charset="2"/>
              </a:rPr>
              <a:t></a:t>
            </a:r>
            <a:r>
              <a:rPr lang="fr-FR" sz="1800"/>
              <a:t> rouge/marron</a:t>
            </a:r>
          </a:p>
          <a:p>
            <a:pPr marL="742950" lvl="1" indent="-285750" rtl="0">
              <a:buFont typeface="Arial" panose="020B0604020202020204" pitchFamily="34" charset="0"/>
              <a:buChar char="•"/>
            </a:pPr>
            <a:r>
              <a:rPr lang="fr-FR" sz="1800"/>
              <a:t>Fer </a:t>
            </a:r>
            <a:r>
              <a:rPr lang="fr-FR" sz="1800">
                <a:sym typeface="Wingdings" panose="05000000000000000000" pitchFamily="2" charset="2"/>
              </a:rPr>
              <a:t></a:t>
            </a:r>
            <a:r>
              <a:rPr lang="fr-FR" sz="1800"/>
              <a:t> rouge/orange</a:t>
            </a:r>
          </a:p>
          <a:p>
            <a:pPr marL="742950" lvl="1" indent="-285750" rtl="0">
              <a:buFont typeface="Arial" panose="020B0604020202020204" pitchFamily="34" charset="0"/>
              <a:buChar char="•"/>
            </a:pPr>
            <a:r>
              <a:rPr lang="fr-FR" sz="1800"/>
              <a:t>Manganèse </a:t>
            </a:r>
            <a:r>
              <a:rPr lang="fr-FR" sz="1800">
                <a:sym typeface="Wingdings" panose="05000000000000000000" pitchFamily="2" charset="2"/>
              </a:rPr>
              <a:t></a:t>
            </a:r>
            <a:r>
              <a:rPr lang="fr-FR" sz="1800"/>
              <a:t> noir</a:t>
            </a:r>
          </a:p>
          <a:p>
            <a:pPr marL="742950" lvl="1" indent="-285750" rtl="0">
              <a:buFont typeface="Arial" panose="020B0604020202020204" pitchFamily="34" charset="0"/>
              <a:buChar char="•"/>
            </a:pPr>
            <a:r>
              <a:rPr lang="fr-FR" sz="1800"/>
              <a:t>Algue </a:t>
            </a:r>
            <a:r>
              <a:rPr lang="fr-FR" sz="1800">
                <a:sym typeface="Wingdings" panose="05000000000000000000" pitchFamily="2" charset="2"/>
              </a:rPr>
              <a:t></a:t>
            </a:r>
            <a:r>
              <a:rPr lang="fr-FR" sz="1800"/>
              <a:t> vert</a:t>
            </a:r>
          </a:p>
          <a:p>
            <a:pPr marL="742950" lvl="1" indent="-285750" rtl="0">
              <a:buFont typeface="Arial" panose="020B0604020202020204" pitchFamily="34" charset="0"/>
              <a:buChar char="•"/>
            </a:pPr>
            <a:r>
              <a:rPr lang="fr-FR" sz="1800"/>
              <a:t>Développement bactérien </a:t>
            </a:r>
            <a:r>
              <a:rPr lang="fr-FR" sz="1800">
                <a:sym typeface="Wingdings" panose="05000000000000000000" pitchFamily="2" charset="2"/>
              </a:rPr>
              <a:t></a:t>
            </a:r>
            <a:r>
              <a:rPr lang="fr-FR" sz="1800"/>
              <a:t> noir (ou d'autres couleurs)</a:t>
            </a:r>
          </a:p>
        </p:txBody>
      </p:sp>
    </p:spTree>
    <p:custDataLst>
      <p:tags r:id="rId1"/>
    </p:custDataLst>
    <p:extLst>
      <p:ext uri="{BB962C8B-B14F-4D97-AF65-F5344CB8AC3E}">
        <p14:creationId xmlns:p14="http://schemas.microsoft.com/office/powerpoint/2010/main" val="115896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Acceptabilité : </a:t>
            </a:r>
            <a:r>
              <a:rPr lang="fr-FR">
                <a:latin typeface="Lato Black" panose="020F0A02020204030203" pitchFamily="34" charset="0"/>
              </a:rPr>
              <a:t>Goût et odeur</a:t>
            </a:r>
          </a:p>
        </p:txBody>
      </p:sp>
      <p:sp>
        <p:nvSpPr>
          <p:cNvPr id="3" name="Slide Number Placeholder 2"/>
          <p:cNvSpPr>
            <a:spLocks noGrp="1"/>
          </p:cNvSpPr>
          <p:nvPr>
            <p:ph type="sldNum" sz="quarter" idx="10"/>
          </p:nvPr>
        </p:nvSpPr>
        <p:spPr/>
        <p:txBody>
          <a:bodyPr/>
          <a:lstStyle/>
          <a:p>
            <a:pPr rtl="0"/>
            <a:fld id="{A8350104-CE64-4EE9-82B1-554144FA4C7C}" type="slidenum">
              <a:rPr/>
              <a:pPr/>
              <a:t>23</a:t>
            </a:fld>
            <a:endParaRPr/>
          </a:p>
        </p:txBody>
      </p:sp>
      <p:sp>
        <p:nvSpPr>
          <p:cNvPr id="5" name="Text Placeholder 6"/>
          <p:cNvSpPr>
            <a:spLocks noGrp="1"/>
          </p:cNvSpPr>
          <p:nvPr>
            <p:ph type="body" sz="quarter" idx="11"/>
          </p:nvPr>
        </p:nvSpPr>
        <p:spPr>
          <a:xfrm>
            <a:off x="1528502" y="1941539"/>
            <a:ext cx="9134997" cy="4009242"/>
          </a:xfrm>
        </p:spPr>
        <p:txBody>
          <a:bodyPr>
            <a:noAutofit/>
          </a:bodyPr>
          <a:lstStyle/>
          <a:p>
            <a:pPr rtl="0"/>
            <a:r>
              <a:rPr lang="fr-FR">
                <a:solidFill>
                  <a:srgbClr val="9DB258"/>
                </a:solidFill>
                <a:latin typeface="Lato Black" panose="020F0A02020204030203" pitchFamily="34" charset="0"/>
              </a:rPr>
              <a:t>Causes :</a:t>
            </a:r>
          </a:p>
          <a:p>
            <a:pPr marL="742950" lvl="1" indent="-285750" rtl="0">
              <a:buFont typeface="Arial" panose="020B0604020202020204" pitchFamily="34" charset="0"/>
              <a:buChar char="•"/>
            </a:pPr>
            <a:r>
              <a:rPr lang="fr-FR" sz="1800"/>
              <a:t>Algues et certaines bactéries </a:t>
            </a:r>
            <a:r>
              <a:rPr lang="fr-FR" sz="1800">
                <a:sym typeface="Wingdings" panose="05000000000000000000" pitchFamily="2" charset="2"/>
              </a:rPr>
              <a:t></a:t>
            </a:r>
            <a:r>
              <a:rPr lang="fr-FR" sz="1800"/>
              <a:t> mauvais goût ou mauvaise odeur</a:t>
            </a:r>
          </a:p>
          <a:p>
            <a:pPr marL="742950" lvl="1" indent="-285750" rtl="0">
              <a:buFont typeface="Arial" panose="020B0604020202020204" pitchFamily="34" charset="0"/>
              <a:buChar char="•"/>
            </a:pPr>
            <a:r>
              <a:rPr lang="fr-FR" sz="1800"/>
              <a:t>Sulfate </a:t>
            </a:r>
            <a:r>
              <a:rPr lang="fr-FR" sz="1800">
                <a:sym typeface="Wingdings" panose="05000000000000000000" pitchFamily="2" charset="2"/>
              </a:rPr>
              <a:t></a:t>
            </a:r>
            <a:r>
              <a:rPr lang="fr-FR" sz="1800"/>
              <a:t> goût amer, odeur d’œuf pourri</a:t>
            </a:r>
          </a:p>
          <a:p>
            <a:pPr marL="742950" lvl="1" indent="-285750" rtl="0">
              <a:buFont typeface="Arial" panose="020B0604020202020204" pitchFamily="34" charset="0"/>
              <a:buChar char="•"/>
            </a:pPr>
            <a:r>
              <a:rPr lang="fr-FR" sz="1800"/>
              <a:t>Fer</a:t>
            </a:r>
            <a:r>
              <a:rPr lang="fr-FR" sz="1800">
                <a:sym typeface="Wingdings" panose="05000000000000000000" pitchFamily="2" charset="2"/>
              </a:rPr>
              <a:t> </a:t>
            </a:r>
            <a:r>
              <a:rPr lang="fr-FR" sz="1800"/>
              <a:t>goût bizarre</a:t>
            </a:r>
          </a:p>
          <a:p>
            <a:pPr marL="742950" lvl="1" indent="-285750" rtl="0">
              <a:buFont typeface="Arial" panose="020B0604020202020204" pitchFamily="34" charset="0"/>
              <a:buChar char="•"/>
            </a:pPr>
            <a:r>
              <a:rPr lang="fr-FR" sz="1800"/>
              <a:t>Concentration minérale </a:t>
            </a:r>
            <a:r>
              <a:rPr lang="fr-FR" sz="1800">
                <a:sym typeface="Wingdings" panose="05000000000000000000" pitchFamily="2" charset="2"/>
              </a:rPr>
              <a:t></a:t>
            </a:r>
            <a:r>
              <a:rPr lang="fr-FR" sz="1800"/>
              <a:t> affecte le goût</a:t>
            </a:r>
          </a:p>
          <a:p>
            <a:pPr marL="742950" lvl="1" indent="-285750" rtl="0">
              <a:buFont typeface="Arial" panose="020B0604020202020204" pitchFamily="34" charset="0"/>
              <a:buChar char="•"/>
            </a:pPr>
            <a:r>
              <a:rPr lang="fr-FR" sz="1800"/>
              <a:t>Chlore </a:t>
            </a:r>
            <a:r>
              <a:rPr lang="fr-FR" sz="1800">
                <a:sym typeface="Wingdings" panose="05000000000000000000" pitchFamily="2" charset="2"/>
              </a:rPr>
              <a:t></a:t>
            </a:r>
            <a:r>
              <a:rPr lang="fr-FR" sz="1800"/>
              <a:t> affecte le goût et l'odeur</a:t>
            </a:r>
          </a:p>
        </p:txBody>
      </p:sp>
    </p:spTree>
    <p:custDataLst>
      <p:tags r:id="rId1"/>
    </p:custDataLst>
    <p:extLst>
      <p:ext uri="{BB962C8B-B14F-4D97-AF65-F5344CB8AC3E}">
        <p14:creationId xmlns:p14="http://schemas.microsoft.com/office/powerpoint/2010/main" val="227867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0430" y="2766219"/>
            <a:ext cx="9311140" cy="1325563"/>
          </a:xfrm>
        </p:spPr>
        <p:txBody>
          <a:bodyPr>
            <a:normAutofit/>
          </a:bodyPr>
          <a:lstStyle/>
          <a:p>
            <a:pPr algn="ctr" rtl="0"/>
            <a:r>
              <a:rPr lang="fr-FR"/>
              <a:t>Pourquoi nous intéressons-nous à l'</a:t>
            </a:r>
            <a:r>
              <a:rPr lang="fr-FR">
                <a:solidFill>
                  <a:srgbClr val="38C6F4"/>
                </a:solidFill>
                <a:latin typeface="Lato Black" panose="020F0A02020204030203" pitchFamily="34" charset="0"/>
              </a:rPr>
              <a:t>acceptabilité</a:t>
            </a:r>
            <a:r>
              <a:rPr lang="fr-FR"/>
              <a:t> ?</a:t>
            </a:r>
          </a:p>
        </p:txBody>
      </p:sp>
      <p:sp>
        <p:nvSpPr>
          <p:cNvPr id="3" name="Slide Number Placeholder 2"/>
          <p:cNvSpPr>
            <a:spLocks noGrp="1"/>
          </p:cNvSpPr>
          <p:nvPr>
            <p:ph type="sldNum" sz="quarter" idx="4294967295"/>
          </p:nvPr>
        </p:nvSpPr>
        <p:spPr>
          <a:xfrm>
            <a:off x="9448800" y="6356350"/>
            <a:ext cx="2743200" cy="365125"/>
          </a:xfrm>
        </p:spPr>
        <p:txBody>
          <a:bodyPr/>
          <a:lstStyle/>
          <a:p>
            <a:pPr rtl="0"/>
            <a:fld id="{A8350104-CE64-4EE9-82B1-554144FA4C7C}" type="slidenum">
              <a:rPr/>
              <a:pPr/>
              <a:t>24</a:t>
            </a:fld>
            <a:endParaRPr/>
          </a:p>
        </p:txBody>
      </p:sp>
    </p:spTree>
    <p:custDataLst>
      <p:tags r:id="rId1"/>
    </p:custDataLst>
    <p:extLst>
      <p:ext uri="{BB962C8B-B14F-4D97-AF65-F5344CB8AC3E}">
        <p14:creationId xmlns:p14="http://schemas.microsoft.com/office/powerpoint/2010/main" val="370422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a:t>Aspects radiologiques</a:t>
            </a:r>
          </a:p>
        </p:txBody>
      </p:sp>
      <p:sp>
        <p:nvSpPr>
          <p:cNvPr id="6" name="Text Placeholder 5"/>
          <p:cNvSpPr>
            <a:spLocks noGrp="1"/>
          </p:cNvSpPr>
          <p:nvPr>
            <p:ph type="body" sz="quarter" idx="11"/>
          </p:nvPr>
        </p:nvSpPr>
        <p:spPr>
          <a:xfrm>
            <a:off x="1277591" y="2291015"/>
            <a:ext cx="9636818" cy="2275970"/>
          </a:xfrm>
        </p:spPr>
        <p:txBody>
          <a:bodyPr anchor="t">
            <a:noAutofit/>
          </a:bodyPr>
          <a:lstStyle/>
          <a:p>
            <a:pPr marL="0" indent="0" rtl="0">
              <a:lnSpc>
                <a:spcPct val="100000"/>
              </a:lnSpc>
              <a:buNone/>
            </a:pPr>
            <a:r>
              <a:rPr lang="fr-FR" sz="3000"/>
              <a:t>Substances radioactives d'origine naturelle ou artificielle </a:t>
            </a:r>
          </a:p>
          <a:p>
            <a:pPr marL="0" indent="0">
              <a:lnSpc>
                <a:spcPct val="100000"/>
              </a:lnSpc>
              <a:buNone/>
            </a:pPr>
            <a:endParaRPr lang="en-CA" sz="2400" dirty="0"/>
          </a:p>
          <a:p>
            <a:pPr marL="0" indent="0" rtl="0">
              <a:lnSpc>
                <a:spcPct val="100000"/>
              </a:lnSpc>
              <a:buNone/>
            </a:pPr>
            <a:r>
              <a:rPr lang="fr-FR"/>
              <a:t>En général, la quantité de radiations que les gens consomment dans leur eau de boisson est infime comparée à l'exposition aux radiations provenant d'autres sources (par exemple le soleil).</a:t>
            </a:r>
          </a:p>
          <a:p>
            <a:pPr marL="0" indent="0">
              <a:lnSpc>
                <a:spcPct val="100000"/>
              </a:lnSpc>
              <a:buNone/>
            </a:pPr>
            <a:endParaRPr lang="en-CA" sz="3000" dirty="0"/>
          </a:p>
        </p:txBody>
      </p:sp>
      <p:sp>
        <p:nvSpPr>
          <p:cNvPr id="2" name="Slide Number Placeholder 1"/>
          <p:cNvSpPr>
            <a:spLocks noGrp="1"/>
          </p:cNvSpPr>
          <p:nvPr>
            <p:ph type="sldNum" sz="quarter" idx="4294967295"/>
          </p:nvPr>
        </p:nvSpPr>
        <p:spPr>
          <a:xfrm>
            <a:off x="9448800" y="6356350"/>
            <a:ext cx="2743200" cy="365125"/>
          </a:xfrm>
        </p:spPr>
        <p:txBody>
          <a:bodyPr/>
          <a:lstStyle/>
          <a:p>
            <a:pPr rtl="0"/>
            <a:fld id="{A8350104-CE64-4EE9-82B1-554144FA4C7C}" type="slidenum">
              <a:rPr/>
              <a:pPr/>
              <a:t>25</a:t>
            </a:fld>
            <a:endParaRPr/>
          </a:p>
        </p:txBody>
      </p:sp>
    </p:spTree>
    <p:custDataLst>
      <p:tags r:id="rId1"/>
    </p:custDataLst>
    <p:extLst>
      <p:ext uri="{BB962C8B-B14F-4D97-AF65-F5344CB8AC3E}">
        <p14:creationId xmlns:p14="http://schemas.microsoft.com/office/powerpoint/2010/main" val="124681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Qualité de l'eau et systèmes d'approvisionnement en eau</a:t>
            </a:r>
          </a:p>
        </p:txBody>
      </p:sp>
      <p:sp>
        <p:nvSpPr>
          <p:cNvPr id="3" name="Slide Number Placeholder 2"/>
          <p:cNvSpPr>
            <a:spLocks noGrp="1"/>
          </p:cNvSpPr>
          <p:nvPr>
            <p:ph type="sldNum" sz="quarter" idx="10"/>
          </p:nvPr>
        </p:nvSpPr>
        <p:spPr/>
        <p:txBody>
          <a:bodyPr/>
          <a:lstStyle/>
          <a:p>
            <a:pPr rtl="0"/>
            <a:fld id="{A8350104-CE64-4EE9-82B1-554144FA4C7C}" type="slidenum">
              <a:rPr/>
              <a:pPr/>
              <a:t>26</a:t>
            </a:fld>
            <a:endParaRPr/>
          </a:p>
        </p:txBody>
      </p:sp>
      <p:sp>
        <p:nvSpPr>
          <p:cNvPr id="4" name="Text Placeholder 3"/>
          <p:cNvSpPr>
            <a:spLocks noGrp="1"/>
          </p:cNvSpPr>
          <p:nvPr>
            <p:ph type="body" sz="quarter" idx="11"/>
          </p:nvPr>
        </p:nvSpPr>
        <p:spPr>
          <a:xfrm>
            <a:off x="1447796" y="3022534"/>
            <a:ext cx="3443811" cy="2066530"/>
          </a:xfrm>
        </p:spPr>
        <p:txBody>
          <a:bodyPr>
            <a:normAutofit fontScale="85000" lnSpcReduction="10000"/>
          </a:bodyPr>
          <a:lstStyle/>
          <a:p>
            <a:pPr rtl="0">
              <a:lnSpc>
                <a:spcPct val="100000"/>
              </a:lnSpc>
            </a:pPr>
            <a:r>
              <a:rPr lang="fr-FR" sz="2400">
                <a:solidFill>
                  <a:srgbClr val="27808E"/>
                </a:solidFill>
                <a:latin typeface="Lato Black" panose="020F0A02020204030203" pitchFamily="34" charset="0"/>
              </a:rPr>
              <a:t>Pour la plupart des systèmes d'approvisionnement en eau, quels sont les aspects de la qualité de l'eau qui sont les plus importants à surveiller et à traiter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576" y="1857377"/>
            <a:ext cx="5595487" cy="4396845"/>
          </a:xfrm>
          <a:prstGeom prst="rect">
            <a:avLst/>
          </a:prstGeom>
        </p:spPr>
      </p:pic>
    </p:spTree>
    <p:custDataLst>
      <p:tags r:id="rId1"/>
    </p:custDataLst>
    <p:extLst>
      <p:ext uri="{BB962C8B-B14F-4D97-AF65-F5344CB8AC3E}">
        <p14:creationId xmlns:p14="http://schemas.microsoft.com/office/powerpoint/2010/main" val="285483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0D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8C8DD"/>
              </a:solidFill>
            </a:endParaRPr>
          </a:p>
        </p:txBody>
      </p:sp>
      <p:sp>
        <p:nvSpPr>
          <p:cNvPr id="13" name="Title 12"/>
          <p:cNvSpPr>
            <a:spLocks noGrp="1"/>
          </p:cNvSpPr>
          <p:nvPr>
            <p:ph type="title"/>
          </p:nvPr>
        </p:nvSpPr>
        <p:spPr>
          <a:xfrm>
            <a:off x="838201" y="938059"/>
            <a:ext cx="6403108" cy="4981882"/>
          </a:xfrm>
        </p:spPr>
        <p:txBody>
          <a:bodyPr>
            <a:noAutofit/>
          </a:bodyPr>
          <a:lstStyle/>
          <a:p>
            <a:pPr rtl="0">
              <a:lnSpc>
                <a:spcPct val="100000"/>
              </a:lnSpc>
            </a:pPr>
            <a:r>
              <a:rPr lang="fr-FR" sz="10000" dirty="0">
                <a:solidFill>
                  <a:schemeClr val="bg1"/>
                </a:solidFill>
                <a:latin typeface="Merriweather Light" panose="00000400000000000000" pitchFamily="2" charset="0"/>
              </a:rPr>
              <a:t>Révision :</a:t>
            </a:r>
            <a:br>
              <a:rPr lang="en-US" sz="10000" dirty="0">
                <a:solidFill>
                  <a:schemeClr val="bg1"/>
                </a:solidFill>
                <a:latin typeface="Merriweather Light" panose="00000400000000000000" pitchFamily="2" charset="0"/>
              </a:rPr>
            </a:br>
            <a:r>
              <a:rPr lang="fr-FR" sz="10000" dirty="0">
                <a:solidFill>
                  <a:schemeClr val="bg1"/>
                </a:solidFill>
                <a:latin typeface="Merriweather Light" panose="00000400000000000000" pitchFamily="2" charset="0"/>
              </a:rPr>
              <a:t>Chou en papier</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26316" y="1654843"/>
            <a:ext cx="3548315" cy="3548315"/>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28</a:t>
            </a:fld>
            <a:endParaRPr/>
          </a:p>
        </p:txBody>
      </p:sp>
      <p:sp>
        <p:nvSpPr>
          <p:cNvPr id="3" name="Title 2"/>
          <p:cNvSpPr>
            <a:spLocks noGrp="1"/>
          </p:cNvSpPr>
          <p:nvPr>
            <p:ph type="title"/>
          </p:nvPr>
        </p:nvSpPr>
        <p:spPr/>
        <p:txBody>
          <a:bodyPr/>
          <a:lstStyle/>
          <a:p>
            <a:pPr rtl="0"/>
            <a:r>
              <a:rPr lang="fr-FR"/>
              <a:t>Références</a:t>
            </a:r>
          </a:p>
        </p:txBody>
      </p:sp>
      <p:sp>
        <p:nvSpPr>
          <p:cNvPr id="4" name="Text Placeholder 3"/>
          <p:cNvSpPr>
            <a:spLocks noGrp="1"/>
          </p:cNvSpPr>
          <p:nvPr>
            <p:ph type="body" sz="quarter" idx="11"/>
          </p:nvPr>
        </p:nvSpPr>
        <p:spPr/>
        <p:txBody>
          <a:bodyPr>
            <a:normAutofit/>
          </a:bodyPr>
          <a:lstStyle/>
          <a:p>
            <a:pPr rtl="0"/>
            <a:r>
              <a:rPr lang="fr-FR"/>
              <a:t>Organisation mondiale de la Santé (2017). </a:t>
            </a:r>
            <a:r>
              <a:rPr lang="fr-FR" i="1"/>
              <a:t>Directives de qualité pour l'eau de boisson : quatrième édition, inclut le premier ajout.</a:t>
            </a:r>
            <a:r>
              <a:rPr lang="fr-FR"/>
              <a:t> Disponible sur : http://apps.who.int/iris/handle/10665/43428. La troisième édition est disponible en français sur http://www.who.int/water_sanitation_health/dwq/gdwq3_prel_1a5.pdf?ua=1</a:t>
            </a:r>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rtl="0"/>
            <a:r>
              <a:rPr lang="fr-FR" b="0">
                <a:latin typeface="Lato Black" panose="020F0A02020204030203" pitchFamily="34" charset="0"/>
              </a:rPr>
              <a:t>Qualité de l’eau de boisson</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
        <p:nvSpPr>
          <p:cNvPr id="2" name="Text Placeholder 1"/>
          <p:cNvSpPr>
            <a:spLocks noGrp="1"/>
          </p:cNvSpPr>
          <p:nvPr>
            <p:ph type="body" sz="quarter" idx="14"/>
          </p:nvPr>
        </p:nvSpPr>
        <p:spPr/>
        <p:txBody>
          <a:bodyPr/>
          <a:lstStyle/>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03"/>
          <a:stretch/>
        </p:blipFill>
        <p:spPr>
          <a:xfrm>
            <a:off x="3756802" y="0"/>
            <a:ext cx="8435197" cy="6858000"/>
          </a:xfrm>
          <a:prstGeom prst="rect">
            <a:avLst/>
          </a:prstGeom>
        </p:spPr>
      </p:pic>
      <p:sp>
        <p:nvSpPr>
          <p:cNvPr id="5" name="Text Placeholder 4"/>
          <p:cNvSpPr>
            <a:spLocks noGrp="1"/>
          </p:cNvSpPr>
          <p:nvPr>
            <p:ph type="body" sz="quarter" idx="27"/>
          </p:nvPr>
        </p:nvSpPr>
        <p:spPr>
          <a:xfrm>
            <a:off x="337756" y="1983243"/>
            <a:ext cx="3283712" cy="2891514"/>
          </a:xfrm>
        </p:spPr>
        <p:txBody>
          <a:bodyPr/>
          <a:lstStyle/>
          <a:p>
            <a:pPr rtl="0">
              <a:lnSpc>
                <a:spcPct val="100000"/>
              </a:lnSpc>
            </a:pPr>
            <a:r>
              <a:rPr lang="fr-FR" sz="3600" b="0">
                <a:latin typeface="Lato Black" panose="020F0A02020204030203" pitchFamily="34" charset="0"/>
              </a:rPr>
              <a:t>Quels sont les contaminants de l’eau de boisson les plus courants ?</a:t>
            </a:r>
          </a:p>
        </p:txBody>
      </p:sp>
      <p:sp>
        <p:nvSpPr>
          <p:cNvPr id="8" name="Rectangle 7"/>
          <p:cNvSpPr/>
          <p:nvPr/>
        </p:nvSpPr>
        <p:spPr>
          <a:xfrm>
            <a:off x="3795776" y="5023884"/>
            <a:ext cx="8396224"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 Placeholder 5"/>
          <p:cNvSpPr>
            <a:spLocks noGrp="1"/>
          </p:cNvSpPr>
          <p:nvPr>
            <p:ph type="body" sz="quarter" idx="28"/>
          </p:nvPr>
        </p:nvSpPr>
        <p:spPr>
          <a:xfrm>
            <a:off x="4193176" y="6308710"/>
            <a:ext cx="7636575" cy="354106"/>
          </a:xfrm>
        </p:spPr>
        <p:txBody>
          <a:bodyPr/>
          <a:lstStyle/>
          <a:p>
            <a:pPr algn="r" rtl="0"/>
            <a:r>
              <a:rPr lang="fr-FR">
                <a:solidFill>
                  <a:schemeClr val="bg1"/>
                </a:solidFill>
              </a:rPr>
              <a:t>Crédit photo : CAWST</a:t>
            </a:r>
          </a:p>
        </p:txBody>
      </p:sp>
    </p:spTree>
    <p:custDataLst>
      <p:tags r:id="rId1"/>
    </p:custDataLst>
    <p:extLst>
      <p:ext uri="{BB962C8B-B14F-4D97-AF65-F5344CB8AC3E}">
        <p14:creationId xmlns:p14="http://schemas.microsoft.com/office/powerpoint/2010/main" val="173948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1528502" y="1980000"/>
            <a:ext cx="9134997" cy="2975156"/>
          </a:xfrm>
        </p:spPr>
        <p:txBody>
          <a:bodyPr>
            <a:noAutofit/>
          </a:bodyPr>
          <a:lstStyle/>
          <a:p>
            <a:pPr rtl="0"/>
            <a:r>
              <a:rPr lang="fr-FR" sz="2500"/>
              <a:t>Décrire comment prévenir les maladies liées à l'eau</a:t>
            </a:r>
          </a:p>
          <a:p>
            <a:pPr lvl="0" rtl="0"/>
            <a:r>
              <a:rPr lang="fr-FR" sz="2500"/>
              <a:t>Énumérer et décrire les quatre groupes de pathogènes</a:t>
            </a:r>
          </a:p>
          <a:p>
            <a:pPr lvl="0" rtl="0"/>
            <a:r>
              <a:rPr lang="fr-FR" sz="2500"/>
              <a:t>Énumérer et décrire les substances chimiques communes</a:t>
            </a:r>
          </a:p>
          <a:p>
            <a:pPr lvl="0" rtl="0"/>
            <a:r>
              <a:rPr lang="fr-FR" sz="2500"/>
              <a:t>Discuter des facteurs qui influent sur l'acceptabilité de l'eau de boisson</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5"/>
            <a:ext cx="10818091" cy="1325563"/>
          </a:xfrm>
        </p:spPr>
        <p:txBody>
          <a:bodyPr/>
          <a:lstStyle/>
          <a:p>
            <a:pPr rtl="0"/>
            <a:r>
              <a:rPr lang="fr-FR" dirty="0"/>
              <a:t>Aspects concernant la qualité de l’eau de boisson</a:t>
            </a:r>
          </a:p>
        </p:txBody>
      </p:sp>
      <p:sp>
        <p:nvSpPr>
          <p:cNvPr id="4" name="Slide Number Placeholder 3"/>
          <p:cNvSpPr>
            <a:spLocks noGrp="1"/>
          </p:cNvSpPr>
          <p:nvPr>
            <p:ph type="sldNum" sz="quarter" idx="10"/>
          </p:nvPr>
        </p:nvSpPr>
        <p:spPr/>
        <p:txBody>
          <a:bodyPr/>
          <a:lstStyle/>
          <a:p>
            <a:pPr rtl="0">
              <a:defRPr/>
            </a:pPr>
            <a:fld id="{03EAF2E3-88B6-F341-875C-312C1CE63450}" type="slidenum">
              <a:rPr/>
              <a:pPr>
                <a:defRPr/>
              </a:pPr>
              <a:t>6</a:t>
            </a:fld>
            <a:endParaRPr/>
          </a:p>
        </p:txBody>
      </p:sp>
      <p:sp>
        <p:nvSpPr>
          <p:cNvPr id="2" name="TextBox 1"/>
          <p:cNvSpPr txBox="1"/>
          <p:nvPr/>
        </p:nvSpPr>
        <p:spPr>
          <a:xfrm>
            <a:off x="851916" y="4035475"/>
            <a:ext cx="4515104" cy="1938992"/>
          </a:xfrm>
          <a:prstGeom prst="rect">
            <a:avLst/>
          </a:prstGeom>
          <a:noFill/>
        </p:spPr>
        <p:txBody>
          <a:bodyPr wrap="square" rtlCol="0">
            <a:spAutoFit/>
          </a:bodyPr>
          <a:lstStyle/>
          <a:p>
            <a:pPr rtl="0"/>
            <a:r>
              <a:rPr lang="fr-FR" sz="2000" b="1" dirty="0">
                <a:solidFill>
                  <a:srgbClr val="27808E"/>
                </a:solidFill>
              </a:rPr>
              <a:t>Chimique</a:t>
            </a:r>
          </a:p>
          <a:p>
            <a:pPr marL="800100" lvl="1" indent="-342900" rtl="0">
              <a:buFont typeface="Arial" panose="020B0604020202020204" pitchFamily="34" charset="0"/>
              <a:buChar char="•"/>
            </a:pPr>
            <a:r>
              <a:rPr lang="fr-FR" sz="2000" dirty="0"/>
              <a:t>Les éléments ou composés, naturels ou artificiels, présents dans l'eau</a:t>
            </a:r>
          </a:p>
          <a:p>
            <a:pPr marL="800100" lvl="1" indent="-342900" rtl="0">
              <a:buFont typeface="Arial" panose="020B0604020202020204" pitchFamily="34" charset="0"/>
              <a:buChar char="•"/>
            </a:pPr>
            <a:r>
              <a:rPr lang="fr-FR" sz="2000" dirty="0"/>
              <a:t>Exemples : azote, pesticides, </a:t>
            </a:r>
            <a:br>
              <a:rPr lang="en-US" sz="2000" dirty="0"/>
            </a:br>
            <a:r>
              <a:rPr lang="fr-FR" sz="2000" dirty="0"/>
              <a:t>métaux lourds, sels</a:t>
            </a:r>
          </a:p>
        </p:txBody>
      </p:sp>
      <p:sp>
        <p:nvSpPr>
          <p:cNvPr id="7" name="TextBox 6"/>
          <p:cNvSpPr txBox="1"/>
          <p:nvPr/>
        </p:nvSpPr>
        <p:spPr>
          <a:xfrm>
            <a:off x="851916" y="2065615"/>
            <a:ext cx="4515104" cy="1323439"/>
          </a:xfrm>
          <a:prstGeom prst="rect">
            <a:avLst/>
          </a:prstGeom>
          <a:noFill/>
        </p:spPr>
        <p:txBody>
          <a:bodyPr wrap="square" rtlCol="0">
            <a:spAutoFit/>
          </a:bodyPr>
          <a:lstStyle/>
          <a:p>
            <a:pPr rtl="0"/>
            <a:r>
              <a:rPr lang="fr-FR" sz="2000" b="1">
                <a:solidFill>
                  <a:srgbClr val="27808E"/>
                </a:solidFill>
              </a:rPr>
              <a:t>Microbiologique</a:t>
            </a:r>
          </a:p>
          <a:p>
            <a:pPr marL="800100" lvl="1" indent="-342900" rtl="0">
              <a:buFont typeface="Arial" panose="020B0604020202020204" pitchFamily="34" charset="0"/>
              <a:buChar char="•"/>
            </a:pPr>
            <a:r>
              <a:rPr lang="fr-FR" sz="2000"/>
              <a:t>Microorganismes dans l'eau </a:t>
            </a:r>
          </a:p>
          <a:p>
            <a:pPr marL="800100" lvl="1" indent="-342900" rtl="0">
              <a:buFont typeface="Arial" panose="020B0604020202020204" pitchFamily="34" charset="0"/>
              <a:buChar char="•"/>
            </a:pPr>
            <a:r>
              <a:rPr lang="fr-FR" sz="2000"/>
              <a:t>Quatre groupes : virus, bactéries, </a:t>
            </a:r>
            <a:br>
              <a:rPr lang="en-US" sz="2000" dirty="0"/>
            </a:br>
            <a:r>
              <a:rPr lang="fr-FR" sz="2000"/>
              <a:t>protozoaires, helminthes</a:t>
            </a:r>
          </a:p>
        </p:txBody>
      </p:sp>
      <p:sp>
        <p:nvSpPr>
          <p:cNvPr id="8" name="TextBox 7"/>
          <p:cNvSpPr txBox="1"/>
          <p:nvPr/>
        </p:nvSpPr>
        <p:spPr>
          <a:xfrm>
            <a:off x="5963412" y="2065615"/>
            <a:ext cx="5136896" cy="1938992"/>
          </a:xfrm>
          <a:prstGeom prst="rect">
            <a:avLst/>
          </a:prstGeom>
          <a:noFill/>
        </p:spPr>
        <p:txBody>
          <a:bodyPr wrap="square" rtlCol="0">
            <a:spAutoFit/>
          </a:bodyPr>
          <a:lstStyle/>
          <a:p>
            <a:pPr marL="177800" indent="-177800" rtl="0">
              <a:buNone/>
            </a:pPr>
            <a:r>
              <a:rPr lang="fr-FR" sz="2000" b="1" dirty="0">
                <a:solidFill>
                  <a:srgbClr val="27808E"/>
                </a:solidFill>
              </a:rPr>
              <a:t>Acceptabilité</a:t>
            </a:r>
          </a:p>
          <a:p>
            <a:pPr marL="800100" lvl="1" indent="-342900" rtl="0">
              <a:buFont typeface="Arial" panose="020B0604020202020204" pitchFamily="34" charset="0"/>
              <a:buChar char="•"/>
            </a:pPr>
            <a:r>
              <a:rPr lang="fr-FR" sz="2000" dirty="0"/>
              <a:t>Facteurs qui influencent l'apparence, l'odeur ou le goût de l'eau </a:t>
            </a:r>
          </a:p>
          <a:p>
            <a:pPr marL="800100" lvl="1" indent="-342900" rtl="0">
              <a:buFont typeface="Arial" panose="020B0604020202020204" pitchFamily="34" charset="0"/>
              <a:buChar char="•"/>
            </a:pPr>
            <a:r>
              <a:rPr lang="fr-FR" sz="2000" dirty="0"/>
              <a:t>Exemples : solides en suspension, substances chimiques, matières organiques</a:t>
            </a:r>
          </a:p>
        </p:txBody>
      </p:sp>
      <p:sp>
        <p:nvSpPr>
          <p:cNvPr id="9" name="TextBox 8"/>
          <p:cNvSpPr txBox="1"/>
          <p:nvPr/>
        </p:nvSpPr>
        <p:spPr>
          <a:xfrm>
            <a:off x="5963412" y="4035475"/>
            <a:ext cx="5165344" cy="1938992"/>
          </a:xfrm>
          <a:prstGeom prst="rect">
            <a:avLst/>
          </a:prstGeom>
          <a:noFill/>
        </p:spPr>
        <p:txBody>
          <a:bodyPr wrap="square" rtlCol="0">
            <a:spAutoFit/>
          </a:bodyPr>
          <a:lstStyle/>
          <a:p>
            <a:pPr rtl="0"/>
            <a:r>
              <a:rPr lang="fr-FR" sz="2000" b="1" dirty="0">
                <a:solidFill>
                  <a:srgbClr val="27808E"/>
                </a:solidFill>
              </a:rPr>
              <a:t>Radiologique</a:t>
            </a:r>
          </a:p>
          <a:p>
            <a:pPr marL="800100" lvl="1" indent="-342900" rtl="0">
              <a:buFont typeface="Arial" panose="020B0604020202020204" pitchFamily="34" charset="0"/>
              <a:buChar char="•"/>
            </a:pPr>
            <a:r>
              <a:rPr lang="fr-FR" sz="2000" dirty="0"/>
              <a:t>Substances radioactives d'origine naturelle ou artificielle</a:t>
            </a:r>
          </a:p>
          <a:p>
            <a:pPr marL="800100" lvl="1" indent="-342900" rtl="0">
              <a:buFont typeface="Arial" panose="020B0604020202020204" pitchFamily="34" charset="0"/>
              <a:buChar char="•"/>
            </a:pPr>
            <a:r>
              <a:rPr lang="fr-FR" sz="2000" dirty="0"/>
              <a:t>Ce risque est généralement très faible et n'est pas inclus dans </a:t>
            </a:r>
            <a:br>
              <a:rPr lang="en-US" sz="2000" dirty="0"/>
            </a:br>
            <a:r>
              <a:rPr lang="fr-FR" sz="2000" dirty="0"/>
              <a:t>cette formation</a:t>
            </a:r>
          </a:p>
        </p:txBody>
      </p:sp>
      <p:sp>
        <p:nvSpPr>
          <p:cNvPr id="10"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fr-FR" sz="2400">
                <a:latin typeface="Lato Light" panose="020F0302020204030203" pitchFamily="34" charset="0"/>
              </a:rPr>
              <a:t>(Organisation mondiale de la Santé, 2017)</a:t>
            </a:r>
          </a:p>
        </p:txBody>
      </p:sp>
    </p:spTree>
    <p:custDataLst>
      <p:tags r:id="rId1"/>
    </p:custDataLst>
    <p:extLst>
      <p:ext uri="{BB962C8B-B14F-4D97-AF65-F5344CB8AC3E}">
        <p14:creationId xmlns:p14="http://schemas.microsoft.com/office/powerpoint/2010/main" val="38932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rtl="0"/>
            <a:r>
              <a:rPr lang="fr-FR" sz="3600"/>
              <a:t>Aspects microbiologiques : </a:t>
            </a:r>
            <a:r>
              <a:rPr lang="fr-FR" sz="3600">
                <a:latin typeface="Lato Black" panose="020F0A02020204030203" pitchFamily="34" charset="0"/>
              </a:rPr>
              <a:t>Types de microbes</a:t>
            </a:r>
          </a:p>
        </p:txBody>
      </p:sp>
      <p:sp>
        <p:nvSpPr>
          <p:cNvPr id="4" name="Slide Number Placeholder 3"/>
          <p:cNvSpPr>
            <a:spLocks noGrp="1"/>
          </p:cNvSpPr>
          <p:nvPr>
            <p:ph type="sldNum" sz="quarter" idx="4294967295"/>
          </p:nvPr>
        </p:nvSpPr>
        <p:spPr>
          <a:xfrm>
            <a:off x="9448800" y="6356350"/>
            <a:ext cx="2743200" cy="365125"/>
          </a:xfrm>
        </p:spPr>
        <p:txBody>
          <a:bodyPr/>
          <a:lstStyle/>
          <a:p>
            <a:pPr rtl="0">
              <a:defRPr/>
            </a:pPr>
            <a:fld id="{6ABE3C77-D24E-DE4A-823C-96A11F015721}" type="slidenum">
              <a:rPr/>
              <a:pPr>
                <a:defRPr/>
              </a:pPr>
              <a:t>7</a:t>
            </a:fld>
            <a:endParaRPr/>
          </a:p>
        </p:txBody>
      </p:sp>
      <p:sp>
        <p:nvSpPr>
          <p:cNvPr id="37" name="Text Placeholder 6"/>
          <p:cNvSpPr txBox="1">
            <a:spLocks/>
          </p:cNvSpPr>
          <p:nvPr/>
        </p:nvSpPr>
        <p:spPr bwMode="auto">
          <a:xfrm>
            <a:off x="282805" y="1384297"/>
            <a:ext cx="4137088" cy="514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bg1">
                    <a:lumMod val="90000"/>
                    <a:lumOff val="10000"/>
                  </a:schemeClr>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bg1">
                    <a:lumMod val="90000"/>
                    <a:lumOff val="10000"/>
                  </a:schemeClr>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bg1">
                    <a:lumMod val="90000"/>
                    <a:lumOff val="10000"/>
                  </a:schemeClr>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bg1">
                    <a:lumMod val="90000"/>
                    <a:lumOff val="10000"/>
                  </a:schemeClr>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bg1">
                    <a:lumMod val="90000"/>
                    <a:lumOff val="10000"/>
                  </a:schemeClr>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50000"/>
              </a:lnSpc>
              <a:buFont typeface="Arial" charset="0"/>
              <a:buNone/>
            </a:pPr>
            <a:r>
              <a:rPr lang="fr-FR" sz="5000" dirty="0">
                <a:solidFill>
                  <a:srgbClr val="9DB258"/>
                </a:solidFill>
                <a:latin typeface="Lato Black" panose="020F0A02020204030203" pitchFamily="34" charset="0"/>
                <a:ea typeface="Lato" panose="020F0502020204030203" pitchFamily="34" charset="0"/>
                <a:cs typeface="Lato" panose="020F0502020204030203" pitchFamily="34" charset="0"/>
              </a:rPr>
              <a:t>Virus</a:t>
            </a:r>
          </a:p>
          <a:p>
            <a:pPr marL="0" indent="0" rtl="0">
              <a:lnSpc>
                <a:spcPct val="150000"/>
              </a:lnSpc>
              <a:buFont typeface="Arial" charset="0"/>
              <a:buNone/>
            </a:pPr>
            <a:r>
              <a:rPr lang="fr-FR" sz="5000" dirty="0">
                <a:solidFill>
                  <a:srgbClr val="9DB258"/>
                </a:solidFill>
                <a:latin typeface="Lato Black" panose="020F0A02020204030203" pitchFamily="34" charset="0"/>
                <a:ea typeface="Lato" panose="020F0502020204030203" pitchFamily="34" charset="0"/>
                <a:cs typeface="Lato" panose="020F0502020204030203" pitchFamily="34" charset="0"/>
              </a:rPr>
              <a:t>Bactéries</a:t>
            </a:r>
          </a:p>
          <a:p>
            <a:pPr marL="0" indent="0" rtl="0">
              <a:lnSpc>
                <a:spcPct val="150000"/>
              </a:lnSpc>
              <a:buFont typeface="Arial" charset="0"/>
              <a:buNone/>
            </a:pPr>
            <a:r>
              <a:rPr lang="fr-FR" sz="5000" dirty="0">
                <a:solidFill>
                  <a:srgbClr val="9DB258"/>
                </a:solidFill>
                <a:latin typeface="Lato Black" panose="020F0A02020204030203" pitchFamily="34" charset="0"/>
                <a:ea typeface="Lato" panose="020F0502020204030203" pitchFamily="34" charset="0"/>
                <a:cs typeface="Lato" panose="020F0502020204030203" pitchFamily="34" charset="0"/>
              </a:rPr>
              <a:t>Protozoaires</a:t>
            </a:r>
          </a:p>
          <a:p>
            <a:pPr marL="0" indent="0" rtl="0">
              <a:lnSpc>
                <a:spcPct val="150000"/>
              </a:lnSpc>
              <a:buFont typeface="Arial" charset="0"/>
              <a:buNone/>
            </a:pPr>
            <a:r>
              <a:rPr lang="fr-FR" sz="5000" dirty="0">
                <a:solidFill>
                  <a:srgbClr val="9DB258"/>
                </a:solidFill>
                <a:latin typeface="Lato Black" panose="020F0A02020204030203" pitchFamily="34" charset="0"/>
                <a:ea typeface="Lato" panose="020F0502020204030203" pitchFamily="34" charset="0"/>
                <a:cs typeface="Lato" panose="020F0502020204030203" pitchFamily="34" charset="0"/>
              </a:rPr>
              <a:t>Helminthes</a:t>
            </a:r>
          </a:p>
        </p:txBody>
      </p:sp>
      <p:grpSp>
        <p:nvGrpSpPr>
          <p:cNvPr id="5" name="Group 4"/>
          <p:cNvGrpSpPr/>
          <p:nvPr/>
        </p:nvGrpSpPr>
        <p:grpSpPr>
          <a:xfrm>
            <a:off x="3960415" y="1959597"/>
            <a:ext cx="27000000" cy="27862028"/>
            <a:chOff x="3576172" y="2183627"/>
            <a:chExt cx="27000000" cy="27862028"/>
          </a:xfrm>
        </p:grpSpPr>
        <p:sp>
          <p:nvSpPr>
            <p:cNvPr id="2" name="Oval 1"/>
            <p:cNvSpPr>
              <a:spLocks noChangeAspect="1"/>
            </p:cNvSpPr>
            <p:nvPr/>
          </p:nvSpPr>
          <p:spPr>
            <a:xfrm>
              <a:off x="6446569" y="2183627"/>
              <a:ext cx="90000" cy="90000"/>
            </a:xfrm>
            <a:prstGeom prst="ellipse">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a:spLocks noChangeAspect="1"/>
            </p:cNvSpPr>
            <p:nvPr/>
          </p:nvSpPr>
          <p:spPr>
            <a:xfrm>
              <a:off x="6568169" y="2848159"/>
              <a:ext cx="2880000" cy="2880000"/>
            </a:xfrm>
            <a:prstGeom prst="ellipse">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a:spLocks noChangeAspect="1"/>
            </p:cNvSpPr>
            <p:nvPr/>
          </p:nvSpPr>
          <p:spPr>
            <a:xfrm>
              <a:off x="3576172" y="3045655"/>
              <a:ext cx="27000000" cy="27000000"/>
            </a:xfrm>
            <a:prstGeom prst="ellipse">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a:spLocks noChangeAspect="1"/>
            </p:cNvSpPr>
            <p:nvPr/>
          </p:nvSpPr>
          <p:spPr>
            <a:xfrm>
              <a:off x="6490345" y="2299641"/>
              <a:ext cx="720000" cy="720000"/>
            </a:xfrm>
            <a:prstGeom prst="ellipse">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TextBox 2"/>
          <p:cNvSpPr txBox="1"/>
          <p:nvPr/>
        </p:nvSpPr>
        <p:spPr>
          <a:xfrm>
            <a:off x="4140114" y="1993645"/>
            <a:ext cx="2370013" cy="400110"/>
          </a:xfrm>
          <a:prstGeom prst="rect">
            <a:avLst/>
          </a:prstGeom>
          <a:noFill/>
        </p:spPr>
        <p:txBody>
          <a:bodyPr wrap="square" rtlCol="0">
            <a:spAutoFit/>
          </a:bodyPr>
          <a:lstStyle/>
          <a:p>
            <a:pPr rtl="0"/>
            <a:r>
              <a:rPr lang="fr-FR" sz="2000">
                <a:solidFill>
                  <a:srgbClr val="5C5C5C"/>
                </a:solidFill>
                <a:latin typeface="Lato" panose="020F0502020204030203" pitchFamily="34" charset="0"/>
              </a:rPr>
              <a:t>0,03 – 0,2 micromètre</a:t>
            </a:r>
          </a:p>
        </p:txBody>
      </p:sp>
      <p:sp>
        <p:nvSpPr>
          <p:cNvPr id="24" name="TextBox 23"/>
          <p:cNvSpPr txBox="1"/>
          <p:nvPr/>
        </p:nvSpPr>
        <p:spPr>
          <a:xfrm>
            <a:off x="4140114" y="3254995"/>
            <a:ext cx="2370013" cy="400110"/>
          </a:xfrm>
          <a:prstGeom prst="rect">
            <a:avLst/>
          </a:prstGeom>
          <a:noFill/>
        </p:spPr>
        <p:txBody>
          <a:bodyPr wrap="square" rtlCol="0">
            <a:spAutoFit/>
          </a:bodyPr>
          <a:lstStyle/>
          <a:p>
            <a:pPr rtl="0"/>
            <a:r>
              <a:rPr lang="fr-FR" sz="2000">
                <a:solidFill>
                  <a:srgbClr val="5C5C5C"/>
                </a:solidFill>
                <a:latin typeface="Lato" panose="020F0502020204030203" pitchFamily="34" charset="0"/>
              </a:rPr>
              <a:t>0,2 – 0 micromètre</a:t>
            </a:r>
          </a:p>
        </p:txBody>
      </p:sp>
      <p:sp>
        <p:nvSpPr>
          <p:cNvPr id="25" name="TextBox 24"/>
          <p:cNvSpPr txBox="1"/>
          <p:nvPr/>
        </p:nvSpPr>
        <p:spPr>
          <a:xfrm>
            <a:off x="4140114" y="4524448"/>
            <a:ext cx="2370013" cy="400110"/>
          </a:xfrm>
          <a:prstGeom prst="rect">
            <a:avLst/>
          </a:prstGeom>
          <a:noFill/>
        </p:spPr>
        <p:txBody>
          <a:bodyPr wrap="square" rtlCol="0">
            <a:spAutoFit/>
          </a:bodyPr>
          <a:lstStyle/>
          <a:p>
            <a:pPr rtl="0"/>
            <a:r>
              <a:rPr lang="fr-FR" sz="2000">
                <a:solidFill>
                  <a:srgbClr val="5C5C5C"/>
                </a:solidFill>
                <a:latin typeface="Lato" panose="020F0502020204030203" pitchFamily="34" charset="0"/>
              </a:rPr>
              <a:t>2 – 50 micromètres</a:t>
            </a:r>
          </a:p>
        </p:txBody>
      </p:sp>
      <p:sp>
        <p:nvSpPr>
          <p:cNvPr id="26" name="TextBox 25"/>
          <p:cNvSpPr txBox="1"/>
          <p:nvPr/>
        </p:nvSpPr>
        <p:spPr>
          <a:xfrm>
            <a:off x="4140114" y="5798760"/>
            <a:ext cx="2370013" cy="400110"/>
          </a:xfrm>
          <a:prstGeom prst="rect">
            <a:avLst/>
          </a:prstGeom>
          <a:noFill/>
        </p:spPr>
        <p:txBody>
          <a:bodyPr wrap="square" rtlCol="0">
            <a:spAutoFit/>
          </a:bodyPr>
          <a:lstStyle/>
          <a:p>
            <a:pPr rtl="0"/>
            <a:r>
              <a:rPr lang="fr-FR" sz="2000">
                <a:solidFill>
                  <a:srgbClr val="5C5C5C"/>
                </a:solidFill>
                <a:latin typeface="Lato" panose="020F0502020204030203" pitchFamily="34" charset="0"/>
              </a:rPr>
              <a:t>40 – 100+ micromètres</a:t>
            </a:r>
          </a:p>
        </p:txBody>
      </p:sp>
    </p:spTree>
    <p:custDataLst>
      <p:tags r:id="rId1"/>
    </p:custDataLst>
    <p:extLst>
      <p:ext uri="{BB962C8B-B14F-4D97-AF65-F5344CB8AC3E}">
        <p14:creationId xmlns:p14="http://schemas.microsoft.com/office/powerpoint/2010/main" val="2248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163" y="1426365"/>
            <a:ext cx="5346032" cy="5026243"/>
          </a:xfrm>
          <a:prstGeom prst="rect">
            <a:avLst/>
          </a:prstGeom>
        </p:spPr>
      </p:pic>
      <p:sp>
        <p:nvSpPr>
          <p:cNvPr id="2" name="Title 1"/>
          <p:cNvSpPr>
            <a:spLocks noGrp="1"/>
          </p:cNvSpPr>
          <p:nvPr>
            <p:ph type="title"/>
          </p:nvPr>
        </p:nvSpPr>
        <p:spPr/>
        <p:txBody>
          <a:bodyPr/>
          <a:lstStyle/>
          <a:p>
            <a:pPr rtl="0"/>
            <a:r>
              <a:rPr lang="fr-FR"/>
              <a:t>Qu’est-ce qu’un pathogène ?</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5" name="Text Placeholder 4"/>
          <p:cNvSpPr>
            <a:spLocks noGrp="1"/>
          </p:cNvSpPr>
          <p:nvPr>
            <p:ph type="body" sz="quarter" idx="4294967295"/>
          </p:nvPr>
        </p:nvSpPr>
        <p:spPr>
          <a:xfrm>
            <a:off x="7583897" y="2327259"/>
            <a:ext cx="3013853" cy="2045368"/>
          </a:xfrm>
          <a:prstGeom prst="rect">
            <a:avLst/>
          </a:prstGeom>
        </p:spPr>
        <p:txBody>
          <a:bodyPr>
            <a:normAutofit fontScale="92500" lnSpcReduction="20000"/>
          </a:bodyPr>
          <a:lstStyle/>
          <a:p>
            <a:pPr rtl="0"/>
            <a:r>
              <a:rPr lang="fr-FR" dirty="0">
                <a:solidFill>
                  <a:srgbClr val="27808E"/>
                </a:solidFill>
                <a:latin typeface="Lato Black" panose="020F0A02020204030203" pitchFamily="34" charset="0"/>
              </a:rPr>
              <a:t>Un microorganisme qui provoque des maladies</a:t>
            </a:r>
            <a:br>
              <a:rPr lang="en-CA" dirty="0">
                <a:solidFill>
                  <a:srgbClr val="27808E"/>
                </a:solidFill>
                <a:latin typeface="Lato Black" panose="020F0A02020204030203" pitchFamily="34" charset="0"/>
              </a:rPr>
            </a:br>
            <a:r>
              <a:rPr lang="fr-FR" dirty="0">
                <a:solidFill>
                  <a:srgbClr val="27808E"/>
                </a:solidFill>
                <a:latin typeface="Lato Black" panose="020F0A02020204030203" pitchFamily="34" charset="0"/>
              </a:rPr>
              <a:t>(tous les microorganismes ne sont pas pathogènes)</a:t>
            </a:r>
          </a:p>
        </p:txBody>
      </p:sp>
    </p:spTree>
    <p:custDataLst>
      <p:tags r:id="rId1"/>
    </p:custDataLst>
    <p:extLst>
      <p:ext uri="{BB962C8B-B14F-4D97-AF65-F5344CB8AC3E}">
        <p14:creationId xmlns:p14="http://schemas.microsoft.com/office/powerpoint/2010/main" val="10127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Virus</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sp>
        <p:nvSpPr>
          <p:cNvPr id="6" name="Text Placeholder 4"/>
          <p:cNvSpPr>
            <a:spLocks noGrp="1"/>
          </p:cNvSpPr>
          <p:nvPr>
            <p:ph type="body" sz="quarter" idx="4294967295"/>
          </p:nvPr>
        </p:nvSpPr>
        <p:spPr>
          <a:xfrm>
            <a:off x="900000" y="1800000"/>
            <a:ext cx="4300887" cy="4559007"/>
          </a:xfrm>
          <a:prstGeom prst="rect">
            <a:avLst/>
          </a:prstGeom>
        </p:spPr>
        <p:txBody>
          <a:bodyPr/>
          <a:lstStyle/>
          <a:p>
            <a:pPr marL="342900" indent="-342900" rtl="0">
              <a:lnSpc>
                <a:spcPct val="100000"/>
              </a:lnSpc>
              <a:buFont typeface="Arial" panose="020B0604020202020204" pitchFamily="34" charset="0"/>
              <a:buChar char="•"/>
            </a:pPr>
            <a:r>
              <a:rPr lang="fr-FR"/>
              <a:t>Incapables de se reproduire par eux-mêmes</a:t>
            </a:r>
          </a:p>
          <a:p>
            <a:pPr marL="342900" indent="-342900" rtl="0">
              <a:buFont typeface="Arial" panose="020B0604020202020204" pitchFamily="34" charset="0"/>
              <a:buChar char="•"/>
            </a:pPr>
            <a:r>
              <a:rPr lang="fr-FR"/>
              <a:t>Envahissent des cellules hôtes</a:t>
            </a:r>
          </a:p>
          <a:p>
            <a:pPr marL="342900" indent="-342900" rtl="0">
              <a:lnSpc>
                <a:spcPct val="100000"/>
              </a:lnSpc>
              <a:buFont typeface="Arial" panose="020B0604020202020204" pitchFamily="34" charset="0"/>
              <a:buChar char="•"/>
            </a:pPr>
            <a:r>
              <a:rPr lang="fr-FR"/>
              <a:t>Exemples de maladies liées à l'eau :</a:t>
            </a:r>
            <a:br>
              <a:rPr lang="en-US" dirty="0"/>
            </a:br>
            <a:r>
              <a:rPr lang="fr-FR"/>
              <a:t>hépatite A &amp; E, rotavirus</a:t>
            </a:r>
          </a:p>
          <a:p>
            <a:pPr marL="342900" indent="-342900" rtl="0">
              <a:lnSpc>
                <a:spcPct val="100000"/>
              </a:lnSpc>
              <a:buFont typeface="Arial" panose="020B0604020202020204" pitchFamily="34" charset="0"/>
              <a:buChar char="•"/>
            </a:pPr>
            <a:r>
              <a:rPr lang="fr-FR"/>
              <a:t>Exemples de maladies liés aux moustiques :</a:t>
            </a:r>
            <a:br>
              <a:rPr lang="en-US" dirty="0"/>
            </a:br>
            <a:r>
              <a:rPr lang="fr-FR"/>
              <a:t>dengue, encéphalite japonaise, fièvre du Nil occidental</a:t>
            </a:r>
          </a:p>
        </p:txBody>
      </p:sp>
      <p:pic>
        <p:nvPicPr>
          <p:cNvPr id="7" name="Picture 9"/>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5555716" y="0"/>
            <a:ext cx="7832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5725018" y="6107858"/>
            <a:ext cx="6251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rtl="0" eaLnBrk="0" fontAlgn="base" hangingPunct="0">
              <a:spcBef>
                <a:spcPct val="0"/>
              </a:spcBef>
              <a:spcAft>
                <a:spcPct val="0"/>
              </a:spcAft>
            </a:pPr>
            <a:r>
              <a:rPr lang="fr-FR" sz="1400" i="1">
                <a:solidFill>
                  <a:schemeClr val="bg1"/>
                </a:solidFill>
                <a:latin typeface="Lato" panose="020F0502020204030203" pitchFamily="34" charset="0"/>
                <a:ea typeface="Lato" panose="020F0502020204030203" pitchFamily="34" charset="0"/>
                <a:cs typeface="Lato" panose="020F0502020204030203" pitchFamily="34" charset="0"/>
              </a:rPr>
              <a:t>Image de synthèse d'une particule de rotavirus (70 nm de diamètre)</a:t>
            </a:r>
          </a:p>
          <a:p>
            <a:pPr lvl="0" rtl="0" eaLnBrk="0" fontAlgn="base" hangingPunct="0">
              <a:spcBef>
                <a:spcPct val="0"/>
              </a:spcBef>
              <a:spcAft>
                <a:spcPct val="0"/>
              </a:spcAft>
            </a:pPr>
            <a:r>
              <a:rPr lang="fr-FR" sz="1400" i="1">
                <a:solidFill>
                  <a:schemeClr val="bg1"/>
                </a:solidFill>
                <a:latin typeface="Lato" panose="020F0502020204030203" pitchFamily="34" charset="0"/>
                <a:ea typeface="Lato" panose="020F0502020204030203" pitchFamily="34" charset="0"/>
                <a:cs typeface="Lato" panose="020F0502020204030203" pitchFamily="34" charset="0"/>
              </a:rPr>
              <a:t>Crédit photo : </a:t>
            </a:r>
            <a:r>
              <a:rPr lang="fr-FR" sz="1400" i="1" u="sng">
                <a:solidFill>
                  <a:schemeClr val="bg1"/>
                </a:solidFill>
                <a:latin typeface="Lato" panose="020F0502020204030203" pitchFamily="34" charset="0"/>
                <a:ea typeface="Lato" panose="020F0502020204030203" pitchFamily="34" charset="0"/>
                <a:cs typeface="Lato" panose="020F0502020204030203" pitchFamily="34" charset="0"/>
                <a:hlinkClick r:id="rId5"/>
              </a:rPr>
              <a:t>Graham Beards</a:t>
            </a:r>
          </a:p>
        </p:txBody>
      </p:sp>
    </p:spTree>
    <p:custDataLst>
      <p:tags r:id="rId1"/>
    </p:custDataLst>
    <p:extLst>
      <p:ext uri="{BB962C8B-B14F-4D97-AF65-F5344CB8AC3E}">
        <p14:creationId xmlns:p14="http://schemas.microsoft.com/office/powerpoint/2010/main" val="2333353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5537</TotalTime>
  <Words>752</Words>
  <Application>Microsoft Office PowerPoint</Application>
  <PresentationFormat>Widescreen</PresentationFormat>
  <Paragraphs>202</Paragraphs>
  <Slides>29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Lato</vt:lpstr>
      <vt:lpstr>Merriweather Light</vt:lpstr>
      <vt:lpstr>Georgia</vt:lpstr>
      <vt:lpstr>Arial</vt:lpstr>
      <vt:lpstr>Wingdings</vt:lpstr>
      <vt:lpstr>Calibri</vt:lpstr>
      <vt:lpstr>Lato Black</vt:lpstr>
      <vt:lpstr>Lato Light</vt:lpstr>
      <vt:lpstr>CAWST Title</vt:lpstr>
      <vt:lpstr>CAWST Content</vt:lpstr>
      <vt:lpstr>PowerPoint Presentation</vt:lpstr>
      <vt:lpstr>PowerPoint Presentation</vt:lpstr>
      <vt:lpstr>PowerPoint Presentation</vt:lpstr>
      <vt:lpstr>PowerPoint Presentation</vt:lpstr>
      <vt:lpstr>Résultats d'apprentissage</vt:lpstr>
      <vt:lpstr>Aspects concernant la qualité de l’eau de boisson</vt:lpstr>
      <vt:lpstr>Aspects microbiologiques : Types de microbes</vt:lpstr>
      <vt:lpstr>Qu’est-ce qu’un pathogène ?</vt:lpstr>
      <vt:lpstr>Virus</vt:lpstr>
      <vt:lpstr>Bactéries</vt:lpstr>
      <vt:lpstr>Protozoaires</vt:lpstr>
      <vt:lpstr>Helminthes</vt:lpstr>
      <vt:lpstr>Pause Étirez-vous !</vt:lpstr>
      <vt:lpstr>Comment les pathogènes pénètrent-ils dans le corps ?</vt:lpstr>
      <vt:lpstr>Comment les pathogènes pénètrent-ils dans le corps ?</vt:lpstr>
      <vt:lpstr>Comment les pathogènes pénètrent-ils dans le corps ?</vt:lpstr>
      <vt:lpstr>Comment les pathogènes pénètrent-ils dans le corps ?</vt:lpstr>
      <vt:lpstr>Aspects chimiques</vt:lpstr>
      <vt:lpstr>Activité : Rencontrer et accueillir  la maladie</vt:lpstr>
      <vt:lpstr>Aspects relatifs à l'acceptabilité</vt:lpstr>
      <vt:lpstr>Acceptabilité : turbidité</vt:lpstr>
      <vt:lpstr>Acceptabilité : Couleur</vt:lpstr>
      <vt:lpstr>Acceptabilité : Goût et odeur</vt:lpstr>
      <vt:lpstr>Pourquoi nous intéressons-nous à l'acceptabilité ?</vt:lpstr>
      <vt:lpstr>Aspects radiologiques</vt:lpstr>
      <vt:lpstr>Qualité de l'eau et systèmes d'approvisionnement en eau</vt:lpstr>
      <vt:lpstr>Révision : Chou en papier</vt:lpstr>
      <vt:lpstr>Références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96</cp:revision>
  <dcterms:created xsi:type="dcterms:W3CDTF">2018-04-24T20:01:19Z</dcterms:created>
  <dcterms:modified xsi:type="dcterms:W3CDTF">2018-09-28T20:55:27Z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