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2017-04-10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415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2017-04-10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922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2017-04-10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309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2017-04-10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297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2017-04-10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244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2017-04-10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197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2017-04-10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33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2017-04-10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98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2017-04-10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14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2017-04-10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346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2017-04-10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217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0AF2-23A3-44B5-9B3C-9659FE32CB49}" type="datetimeFigureOut">
              <a:rPr lang="en-CA" smtClean="0"/>
              <a:t>2017-04-10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836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eraidamerica.org/sites/default/files/attachments/Gravity%20fed%20schemes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983" y="1272270"/>
            <a:ext cx="10425793" cy="5428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0428"/>
            <a:ext cx="9144000" cy="2387600"/>
          </a:xfrm>
        </p:spPr>
        <p:txBody>
          <a:bodyPr/>
          <a:lstStyle/>
          <a:p>
            <a:r>
              <a:rPr lang="en-US" dirty="0" smtClean="0"/>
              <a:t>Keeping the water flowing: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7224" y="2002597"/>
            <a:ext cx="9144000" cy="1655762"/>
          </a:xfrm>
        </p:spPr>
        <p:txBody>
          <a:bodyPr/>
          <a:lstStyle/>
          <a:p>
            <a:r>
              <a:rPr lang="en-US" dirty="0" smtClean="0"/>
              <a:t>Financing operation and maintenance of water supply schemes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968997" y="6562745"/>
            <a:ext cx="7223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Image source: </a:t>
            </a:r>
            <a:r>
              <a:rPr lang="en-US" sz="1200" dirty="0" smtClean="0">
                <a:hlinkClick r:id="rId3"/>
              </a:rPr>
              <a:t>http://www.wateraidamerica.org/sites/default/files/attachments/Gravity%20fed%20schemes.pdf</a:t>
            </a:r>
            <a:r>
              <a:rPr lang="en-US" sz="1200" dirty="0" smtClean="0"/>
              <a:t> </a:t>
            </a:r>
            <a:endParaRPr lang="en-CA" sz="1200" dirty="0"/>
          </a:p>
        </p:txBody>
      </p:sp>
      <p:pic>
        <p:nvPicPr>
          <p:cNvPr id="6" name="Picture 5" descr="F:\Drive-D\ENPHO\Logos\enpho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270" y="89647"/>
            <a:ext cx="96202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naomimahaffy\AppData\Local\Microsoft\Windows\Temporary Internet Files\Content.Outlook\ZESAUQ65\cawst_logo_document_footer_grey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56868"/>
            <a:ext cx="1140823" cy="429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245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Principles for sustainable cost recovery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costs of operating and maintaining the water supply scheme</a:t>
            </a:r>
          </a:p>
          <a:p>
            <a:r>
              <a:rPr lang="en-US" dirty="0" smtClean="0"/>
              <a:t>Maximize willingness to pay</a:t>
            </a:r>
          </a:p>
          <a:p>
            <a:r>
              <a:rPr lang="en-US" dirty="0" smtClean="0"/>
              <a:t>Clarify financial responsibilities</a:t>
            </a:r>
          </a:p>
          <a:p>
            <a:r>
              <a:rPr lang="en-US" dirty="0" smtClean="0"/>
              <a:t>Optimize operation and maintenance costs</a:t>
            </a:r>
          </a:p>
          <a:p>
            <a:r>
              <a:rPr lang="en-US" dirty="0" smtClean="0"/>
              <a:t>Set an appropriate and equitable tariff structure</a:t>
            </a:r>
          </a:p>
          <a:p>
            <a:r>
              <a:rPr lang="en-US" dirty="0" smtClean="0"/>
              <a:t>Develop an effective financial management system</a:t>
            </a:r>
          </a:p>
          <a:p>
            <a:r>
              <a:rPr lang="en-US" dirty="0" smtClean="0"/>
              <a:t>Organize access to alternative financial 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029" y="6231754"/>
            <a:ext cx="10308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/>
              <a:t>BRIKKÈ, F. (2000): Operation and Maintenance of rural water supply and sanitation systems. A training package for managers and planners. Malta: IRC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3358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</a:t>
            </a:r>
            <a:r>
              <a:rPr lang="en-US" dirty="0"/>
              <a:t>w</a:t>
            </a:r>
            <a:r>
              <a:rPr lang="en-US" dirty="0" smtClean="0"/>
              <a:t>illingness to pay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Demand and participation of communities</a:t>
            </a:r>
          </a:p>
          <a:p>
            <a:r>
              <a:rPr lang="en-US" dirty="0" smtClean="0"/>
              <a:t>Service level and standard</a:t>
            </a:r>
          </a:p>
          <a:p>
            <a:r>
              <a:rPr lang="en-US" dirty="0" smtClean="0"/>
              <a:t>Perceived benefits</a:t>
            </a:r>
          </a:p>
          <a:p>
            <a:r>
              <a:rPr lang="en-US" dirty="0" smtClean="0"/>
              <a:t>Level of income</a:t>
            </a:r>
          </a:p>
          <a:p>
            <a:r>
              <a:rPr lang="en-US" dirty="0" smtClean="0"/>
              <a:t>Price of the water</a:t>
            </a:r>
          </a:p>
          <a:p>
            <a:r>
              <a:rPr lang="en-US" dirty="0" smtClean="0"/>
              <a:t>Characteristics of existing water sources</a:t>
            </a:r>
          </a:p>
          <a:p>
            <a:r>
              <a:rPr lang="en-US" dirty="0" smtClean="0"/>
              <a:t>Reputation of the service agency</a:t>
            </a:r>
          </a:p>
          <a:p>
            <a:r>
              <a:rPr lang="en-US" dirty="0" smtClean="0"/>
              <a:t>Perception of ownership and transparency</a:t>
            </a:r>
          </a:p>
          <a:p>
            <a:r>
              <a:rPr lang="en-US" dirty="0" smtClean="0"/>
              <a:t>Community support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45029" y="6311900"/>
            <a:ext cx="10308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/>
              <a:t>BRIKKÈ, F. (2000): Operation and Maintenance of rural water supply and sanitation systems. A training package for managers and planners. Malta: IRC</a:t>
            </a:r>
            <a:endParaRPr lang="en-CA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2297" y="1825625"/>
            <a:ext cx="3030719" cy="359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7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appropriate tariffs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3 things to remember when setting tariffs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Equity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Affordability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Willingness to Pay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What is an appropriate and affordable charge for users?</a:t>
            </a:r>
          </a:p>
          <a:p>
            <a:r>
              <a:rPr lang="en-US" dirty="0" smtClean="0"/>
              <a:t>While tariffs and user fees need to recover costs, it is generally estimated that an affordable cost for water service is no more than 3-5% of people’s income. </a:t>
            </a:r>
            <a:r>
              <a:rPr lang="en-US" dirty="0" smtClean="0"/>
              <a:t>Tariffs can start low and increase over time.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5029" y="6311900"/>
            <a:ext cx="10308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/>
              <a:t>BRIKKÈ, F. (2000): Operation and Maintenance of rural water supply and sanitation systems. A training package for managers and planners. Malta: IRC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39468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365125"/>
            <a:ext cx="11982994" cy="1325563"/>
          </a:xfrm>
        </p:spPr>
        <p:txBody>
          <a:bodyPr/>
          <a:lstStyle/>
          <a:p>
            <a:r>
              <a:rPr lang="en-US" dirty="0" smtClean="0"/>
              <a:t>Develop an effective financial management system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Basic aspects of financial management</a:t>
            </a:r>
          </a:p>
          <a:p>
            <a:r>
              <a:rPr lang="en-US" u="sng" dirty="0" smtClean="0"/>
              <a:t>Budgeting</a:t>
            </a:r>
          </a:p>
          <a:p>
            <a:pPr lvl="1"/>
            <a:r>
              <a:rPr lang="en-US" dirty="0" smtClean="0"/>
              <a:t>Costs, Sources of income, Payment/Salaries</a:t>
            </a:r>
          </a:p>
          <a:p>
            <a:r>
              <a:rPr lang="en-US" u="sng" dirty="0" smtClean="0"/>
              <a:t>Financial flows</a:t>
            </a:r>
          </a:p>
          <a:p>
            <a:pPr lvl="1"/>
            <a:r>
              <a:rPr lang="en-US" dirty="0" smtClean="0"/>
              <a:t>How to collect fees, When to collect fees, Who collects fees, Where to keep the money</a:t>
            </a:r>
          </a:p>
          <a:p>
            <a:r>
              <a:rPr lang="en-US" u="sng" dirty="0" smtClean="0"/>
              <a:t>Financial administration</a:t>
            </a:r>
          </a:p>
          <a:p>
            <a:pPr lvl="1"/>
            <a:r>
              <a:rPr lang="en-US" dirty="0" smtClean="0"/>
              <a:t>How to track movement of funds, Who administers the funds, What are the funds used for, Who orders payments</a:t>
            </a:r>
          </a:p>
          <a:p>
            <a:r>
              <a:rPr lang="en-US" u="sng" dirty="0" smtClean="0"/>
              <a:t>Financial control and monitoring</a:t>
            </a:r>
          </a:p>
          <a:p>
            <a:pPr lvl="1"/>
            <a:r>
              <a:rPr lang="en-US" dirty="0" smtClean="0"/>
              <a:t>What types of controls, How to monitor, What to do with bad payers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45029" y="6311900"/>
            <a:ext cx="10308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/>
              <a:t>BRIKKÈ, F. (2000): Operation and Maintenance of rural water supply and sanitation systems. A training package for managers and planners. Malta: IRC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329651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54" y="365125"/>
            <a:ext cx="11170920" cy="1325563"/>
          </a:xfrm>
        </p:spPr>
        <p:txBody>
          <a:bodyPr/>
          <a:lstStyle/>
          <a:p>
            <a:r>
              <a:rPr lang="en-US" dirty="0" smtClean="0"/>
              <a:t>Organize access to alternative financial sources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Why is this important?</a:t>
            </a:r>
          </a:p>
          <a:p>
            <a:r>
              <a:rPr lang="en-US" dirty="0"/>
              <a:t>It creates other sources of income in case user fees are insufficient, or in the event that there are expensive repairs or replacements to pay for.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Other possible financial sources:</a:t>
            </a:r>
          </a:p>
          <a:p>
            <a:r>
              <a:rPr lang="en-US" dirty="0"/>
              <a:t>Creating a voluntary fund </a:t>
            </a:r>
            <a:r>
              <a:rPr lang="en-US" dirty="0" smtClean="0"/>
              <a:t>for people to contribute, </a:t>
            </a:r>
            <a:r>
              <a:rPr lang="en-US" dirty="0"/>
              <a:t>establishing water kiosks or additional user charges, investment from the private sector, government subsidies, bank loans, micro-credit schemes, donations, municipal taxation, etc.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45029" y="6311900"/>
            <a:ext cx="10308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/>
              <a:t>BRIKKÈ, F. (2000): Operation and Maintenance of rural water supply and sanitation systems. A training package for managers and planners. Malta: IRC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144703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492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Keeping the water flowing:</vt:lpstr>
      <vt:lpstr>7 Principles for sustainable cost recovery</vt:lpstr>
      <vt:lpstr>Factors influencing willingness to pay</vt:lpstr>
      <vt:lpstr>Setting appropriate tariffs</vt:lpstr>
      <vt:lpstr>Develop an effective financial management system </vt:lpstr>
      <vt:lpstr>Organize access to alternative financial sources </vt:lpstr>
    </vt:vector>
  </TitlesOfParts>
  <Company>CAWST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the water flowing:</dc:title>
  <dc:creator>Lee Boudreau</dc:creator>
  <cp:lastModifiedBy>Lee Boudreau</cp:lastModifiedBy>
  <cp:revision>17</cp:revision>
  <dcterms:created xsi:type="dcterms:W3CDTF">2017-04-07T06:29:07Z</dcterms:created>
  <dcterms:modified xsi:type="dcterms:W3CDTF">2017-04-10T08:47:53Z</dcterms:modified>
</cp:coreProperties>
</file>