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257" r:id="rId5"/>
    <p:sldId id="258" r:id="rId6"/>
    <p:sldId id="259" r:id="rId7"/>
    <p:sldId id="276" r:id="rId8"/>
    <p:sldId id="262" r:id="rId9"/>
    <p:sldId id="274" r:id="rId10"/>
    <p:sldId id="273" r:id="rId11"/>
    <p:sldId id="267" r:id="rId12"/>
    <p:sldId id="277" r:id="rId13"/>
    <p:sldId id="278" r:id="rId14"/>
    <p:sldId id="265" r:id="rId15"/>
    <p:sldId id="275" r:id="rId16"/>
    <p:sldId id="279" r:id="rId17"/>
    <p:sldId id="280" r:id="rId18"/>
    <p:sldId id="271"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3250" autoAdjust="0"/>
  </p:normalViewPr>
  <p:slideViewPr>
    <p:cSldViewPr>
      <p:cViewPr varScale="1">
        <p:scale>
          <a:sx n="54" d="100"/>
          <a:sy n="54" d="100"/>
        </p:scale>
        <p:origin x="187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088C3-19D4-4A05-8719-CEA3FC8751DD}" type="datetimeFigureOut">
              <a:rPr lang="en-US" smtClean="0"/>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9E5EDC-9CEC-4136-8D31-C00AA2C0FE06}" type="slidenum">
              <a:rPr lang="en-US" smtClean="0"/>
              <a:t>‹#›</a:t>
            </a:fld>
            <a:endParaRPr lang="en-US"/>
          </a:p>
        </p:txBody>
      </p:sp>
    </p:spTree>
    <p:extLst>
      <p:ext uri="{BB962C8B-B14F-4D97-AF65-F5344CB8AC3E}">
        <p14:creationId xmlns:p14="http://schemas.microsoft.com/office/powerpoint/2010/main" val="35471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anose="020B0600070205080204"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D0E21F-E397-4DC9-9317-9CCB92B418DB}" type="slidenum">
              <a:rPr lang="en-US"/>
              <a:pPr eaLnBrk="1" hangingPunct="1"/>
              <a:t>4</a:t>
            </a:fld>
            <a:endParaRPr lang="en-US"/>
          </a:p>
        </p:txBody>
      </p:sp>
    </p:spTree>
    <p:extLst>
      <p:ext uri="{BB962C8B-B14F-4D97-AF65-F5344CB8AC3E}">
        <p14:creationId xmlns:p14="http://schemas.microsoft.com/office/powerpoint/2010/main" val="811589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Open defecation contaminates drinking water and causes illness</a:t>
            </a:r>
          </a:p>
          <a:p>
            <a:pPr marL="171450" indent="-171450">
              <a:buFont typeface="Arial" panose="020B0604020202020204" pitchFamily="34" charset="0"/>
              <a:buChar char="•"/>
            </a:pPr>
            <a:r>
              <a:rPr lang="en-US" dirty="0" smtClean="0">
                <a:latin typeface="Tahoma" pitchFamily="34" charset="0"/>
                <a:ea typeface="Tahoma" pitchFamily="34" charset="0"/>
                <a:cs typeface="Tahoma" pitchFamily="34" charset="0"/>
              </a:rPr>
              <a:t>Children under five are highly vulnerable to waterborne diseases</a:t>
            </a:r>
          </a:p>
          <a:p>
            <a:pPr marL="171450" indent="-171450">
              <a:buFont typeface="Arial" panose="020B0604020202020204" pitchFamily="34" charset="0"/>
              <a:buChar char="•"/>
            </a:pPr>
            <a:r>
              <a:rPr lang="en-US" dirty="0" smtClean="0">
                <a:latin typeface="Tahoma" pitchFamily="34" charset="0"/>
                <a:ea typeface="Tahoma" pitchFamily="34" charset="0"/>
                <a:cs typeface="Tahoma" pitchFamily="34" charset="0"/>
              </a:rPr>
              <a:t>Sick children unable to attend school </a:t>
            </a:r>
          </a:p>
          <a:p>
            <a:pPr marL="171450" indent="-171450">
              <a:buFont typeface="Arial" panose="020B0604020202020204" pitchFamily="34" charset="0"/>
              <a:buChar char="•"/>
            </a:pPr>
            <a:r>
              <a:rPr lang="en-US" dirty="0" smtClean="0">
                <a:latin typeface="Tahoma" pitchFamily="34" charset="0"/>
                <a:ea typeface="Tahoma" pitchFamily="34" charset="0"/>
                <a:cs typeface="Tahoma" pitchFamily="34" charset="0"/>
              </a:rPr>
              <a:t>Uneducated adults: Life of poverty &amp; illness  </a:t>
            </a:r>
          </a:p>
          <a:p>
            <a:endParaRPr lang="en-US" dirty="0" smtClean="0">
              <a:latin typeface="Tahoma" pitchFamily="34" charset="0"/>
              <a:ea typeface="Tahoma" pitchFamily="34" charset="0"/>
              <a:cs typeface="Tahoma" pitchFamily="34"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A1F16D-8FF3-4EF0-9809-404AE9B5DC7B}" type="slidenum">
              <a:rPr lang="en-US" smtClean="0"/>
              <a:t>15</a:t>
            </a:fld>
            <a:endParaRPr lang="en-US"/>
          </a:p>
        </p:txBody>
      </p:sp>
    </p:spTree>
    <p:extLst>
      <p:ext uri="{BB962C8B-B14F-4D97-AF65-F5344CB8AC3E}">
        <p14:creationId xmlns:p14="http://schemas.microsoft.com/office/powerpoint/2010/main" val="290507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90000"/>
              </a:lnSpc>
              <a:spcBef>
                <a:spcPct val="0"/>
              </a:spcBef>
              <a:buFont typeface="Arial" panose="020B0604020202020204" pitchFamily="34" charset="0"/>
              <a:buChar char="•"/>
            </a:pPr>
            <a:r>
              <a:rPr lang="en-CA" dirty="0" smtClean="0">
                <a:ea typeface="ＭＳ Ｐゴシック" panose="020B0600070205080204" pitchFamily="34" charset="-128"/>
              </a:rPr>
              <a:t>Ask the participants to stand in two lines facing each other in pairs. Name one line A and the other B. </a:t>
            </a:r>
          </a:p>
          <a:p>
            <a:pPr marL="171450" indent="-171450" eaLnBrk="1" hangingPunct="1">
              <a:lnSpc>
                <a:spcPct val="90000"/>
              </a:lnSpc>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eaLnBrk="1" hangingPunct="1">
              <a:lnSpc>
                <a:spcPct val="90000"/>
              </a:lnSpc>
              <a:spcBef>
                <a:spcPct val="0"/>
              </a:spcBef>
              <a:buFont typeface="Arial" panose="020B0604020202020204" pitchFamily="34" charset="0"/>
              <a:buChar char="•"/>
            </a:pPr>
            <a:r>
              <a:rPr lang="en-CA" dirty="0" smtClean="0">
                <a:ea typeface="ＭＳ Ｐゴシック" panose="020B0600070205080204" pitchFamily="34" charset="-128"/>
              </a:rPr>
              <a:t>Ask line A to briefly discuss some of the local and global sanitation issues. After 1 minute, ask line A to move one person to the right. Line B will then discuss the same topic with a new partner for 1 minute. </a:t>
            </a:r>
          </a:p>
          <a:p>
            <a:pPr marL="171450" indent="-171450" eaLnBrk="1" hangingPunct="1">
              <a:lnSpc>
                <a:spcPct val="90000"/>
              </a:lnSpc>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eaLnBrk="1" hangingPunct="1">
              <a:lnSpc>
                <a:spcPct val="90000"/>
              </a:lnSpc>
              <a:spcBef>
                <a:spcPct val="0"/>
              </a:spcBef>
              <a:buFont typeface="Arial" panose="020B0604020202020204" pitchFamily="34" charset="0"/>
              <a:buChar char="•"/>
            </a:pPr>
            <a:r>
              <a:rPr lang="en-CA" dirty="0" smtClean="0">
                <a:ea typeface="ＭＳ Ｐゴシック" panose="020B0600070205080204" pitchFamily="34" charset="-128"/>
              </a:rPr>
              <a:t>Ask line A to briefly discuss poor sanitation is connected to and causes the cycle of poverty to continue. After 1 minute, ask line A to move one person to the right. Line B will then discuss the same topic with a new partner for 1 minute.</a:t>
            </a:r>
          </a:p>
          <a:p>
            <a:pPr marL="171450" indent="-171450" eaLnBrk="1" hangingPunct="1">
              <a:lnSpc>
                <a:spcPct val="90000"/>
              </a:lnSpc>
              <a:spcBef>
                <a:spcPct val="0"/>
              </a:spcBef>
              <a:buFont typeface="Arial" panose="020B0604020202020204" pitchFamily="34" charset="0"/>
              <a:buChar char="•"/>
            </a:pPr>
            <a:endParaRPr lang="en-CA" dirty="0" smtClean="0">
              <a:ea typeface="ＭＳ Ｐゴシック" panose="020B0600070205080204" pitchFamily="34" charset="-128"/>
            </a:endParaRPr>
          </a:p>
          <a:p>
            <a:pPr eaLnBrk="1" hangingPunct="1">
              <a:lnSpc>
                <a:spcPct val="90000"/>
              </a:lnSpc>
              <a:spcBef>
                <a:spcPct val="0"/>
              </a:spcBef>
            </a:pPr>
            <a:endParaRPr lang="en-US" dirty="0" smtClean="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BB4230-6794-4721-A0B8-DFF70F768D18}" type="slidenum">
              <a:rPr lang="en-US">
                <a:solidFill>
                  <a:prstClr val="black"/>
                </a:solidFill>
              </a:rPr>
              <a:pPr eaLnBrk="1" hangingPunct="1"/>
              <a:t>16</a:t>
            </a:fld>
            <a:endParaRPr lang="en-US">
              <a:solidFill>
                <a:prstClr val="black"/>
              </a:solidFill>
            </a:endParaRPr>
          </a:p>
        </p:txBody>
      </p:sp>
    </p:spTree>
    <p:extLst>
      <p:ext uri="{BB962C8B-B14F-4D97-AF65-F5344CB8AC3E}">
        <p14:creationId xmlns:p14="http://schemas.microsoft.com/office/powerpoint/2010/main" val="43943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7EE2C-4407-4BFB-9F6B-B90483924CCA}" type="slidenum">
              <a:rPr lang="en-US"/>
              <a:pPr eaLnBrk="1" hangingPunct="1"/>
              <a:t>5</a:t>
            </a:fld>
            <a:endParaRPr lang="en-US"/>
          </a:p>
        </p:txBody>
      </p:sp>
    </p:spTree>
    <p:extLst>
      <p:ext uri="{BB962C8B-B14F-4D97-AF65-F5344CB8AC3E}">
        <p14:creationId xmlns:p14="http://schemas.microsoft.com/office/powerpoint/2010/main" val="14631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of figure: Proportion of the population using improved sanitation in </a:t>
            </a:r>
            <a:r>
              <a:rPr lang="en-US" b="0" baseline="0" dirty="0" smtClean="0"/>
              <a:t>2012</a:t>
            </a:r>
          </a:p>
          <a:p>
            <a:endParaRPr lang="en-US" baseline="0" dirty="0" smtClean="0"/>
          </a:p>
          <a:p>
            <a:pPr marL="171450" indent="-171450">
              <a:buFont typeface="Arial" panose="020B0604020202020204" pitchFamily="34" charset="0"/>
              <a:buChar char="•"/>
            </a:pPr>
            <a:r>
              <a:rPr lang="en-US" baseline="0" dirty="0" smtClean="0"/>
              <a:t>There are still 46 countries where less than half the population has access to an improved sanitation facility</a:t>
            </a:r>
          </a:p>
          <a:p>
            <a:pPr marL="171450" indent="-171450">
              <a:buFont typeface="Arial" panose="020B0604020202020204" pitchFamily="34" charset="0"/>
              <a:buChar char="•"/>
            </a:pPr>
            <a:r>
              <a:rPr lang="en-US" baseline="0" dirty="0" smtClean="0"/>
              <a:t>Among the world’s regions, Southern Asia and sub-Saharan Africa continue to have the lowest levels of coverage</a:t>
            </a:r>
          </a:p>
          <a:p>
            <a:pPr marL="171450" indent="-171450">
              <a:buFont typeface="Arial" panose="020B0604020202020204" pitchFamily="34" charset="0"/>
              <a:buChar char="•"/>
            </a:pPr>
            <a:r>
              <a:rPr lang="en-US" baseline="0" dirty="0" smtClean="0"/>
              <a:t>57% of people in developing regions now use an improved sanitation facility.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E5EDC-9CEC-4136-8D31-C00AA2C0FE06}" type="slidenum">
              <a:rPr lang="en-US" smtClean="0"/>
              <a:t>6</a:t>
            </a:fld>
            <a:endParaRPr lang="en-US"/>
          </a:p>
        </p:txBody>
      </p:sp>
    </p:spTree>
    <p:extLst>
      <p:ext uri="{BB962C8B-B14F-4D97-AF65-F5344CB8AC3E}">
        <p14:creationId xmlns:p14="http://schemas.microsoft.com/office/powerpoint/2010/main" val="249366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increases</a:t>
            </a:r>
            <a:r>
              <a:rPr lang="en-US" baseline="0" dirty="0" smtClean="0"/>
              <a:t> in sanitation coverage, progress has been slow. Globally 2.5 billion people do not have access to improved sanitation facilities.</a:t>
            </a:r>
          </a:p>
          <a:p>
            <a:endParaRPr lang="en-US" baseline="0" dirty="0" smtClean="0"/>
          </a:p>
          <a:p>
            <a:pPr marL="171450" indent="-171450">
              <a:buFont typeface="Arial" panose="020B0604020202020204" pitchFamily="34" charset="0"/>
              <a:buChar char="•"/>
            </a:pPr>
            <a:r>
              <a:rPr lang="en-US" baseline="0" dirty="0" smtClean="0"/>
              <a:t>Progress has been greatest in Eastern Asia, where coverage of improved sanitation has increased by 40 % since 1990, largely driven by China.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9E5EDC-9CEC-4136-8D31-C00AA2C0FE06}" type="slidenum">
              <a:rPr lang="en-US" smtClean="0"/>
              <a:t>7</a:t>
            </a:fld>
            <a:endParaRPr lang="en-US"/>
          </a:p>
        </p:txBody>
      </p:sp>
    </p:spTree>
    <p:extLst>
      <p:ext uri="{BB962C8B-B14F-4D97-AF65-F5344CB8AC3E}">
        <p14:creationId xmlns:p14="http://schemas.microsoft.com/office/powerpoint/2010/main" val="361774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 typeface="Arial" panose="020B0604020202020204" pitchFamily="34" charset="0"/>
              <a:buChar char="•"/>
            </a:pPr>
            <a:r>
              <a:rPr lang="en-CA" dirty="0" smtClean="0">
                <a:ea typeface="ＭＳ Ｐゴシック" panose="020B0600070205080204" pitchFamily="34" charset="-128"/>
              </a:rPr>
              <a:t>1 billion (15% of the world population) still defecate in the open, that is in fields, forests, bushes, bodies of water or other open spaces.</a:t>
            </a:r>
          </a:p>
          <a:p>
            <a:pPr marL="171450" indent="-171450" eaLnBrk="1" hangingPunct="1">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eaLnBrk="1" hangingPunct="1">
              <a:spcBef>
                <a:spcPct val="0"/>
              </a:spcBef>
              <a:buFont typeface="Arial" panose="020B0604020202020204" pitchFamily="34" charset="0"/>
              <a:buChar char="•"/>
            </a:pPr>
            <a:r>
              <a:rPr lang="en-CA" dirty="0" smtClean="0">
                <a:ea typeface="ＭＳ Ｐゴシック" panose="020B0600070205080204" pitchFamily="34" charset="-128"/>
              </a:rPr>
              <a:t>82%</a:t>
            </a:r>
            <a:r>
              <a:rPr lang="en-CA" baseline="0" dirty="0" smtClean="0">
                <a:ea typeface="ＭＳ Ｐゴシック" panose="020B0600070205080204" pitchFamily="34" charset="-128"/>
              </a:rPr>
              <a:t> of the one billion people still open defecating live in just 10 countries </a:t>
            </a:r>
            <a:br>
              <a:rPr lang="en-CA" baseline="0" dirty="0" smtClean="0">
                <a:ea typeface="ＭＳ Ｐゴシック" panose="020B0600070205080204" pitchFamily="34" charset="-128"/>
              </a:rPr>
            </a:br>
            <a:r>
              <a:rPr lang="en-CA" baseline="0" dirty="0" smtClean="0">
                <a:ea typeface="ＭＳ Ｐゴシック" panose="020B0600070205080204" pitchFamily="34" charset="-128"/>
              </a:rPr>
              <a:t>1) India – 597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2) Indonesia – 54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3) Pakistan – 41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4) Nigeria – 39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5) Ethiopia – 34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6) Sudan – 17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7) Niger – 13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8) Nepal – 11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9) China – 10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10) Mozambique – 10 million</a:t>
            </a:r>
          </a:p>
          <a:p>
            <a:pPr marL="0" indent="0" eaLnBrk="1" hangingPunct="1">
              <a:spcBef>
                <a:spcPct val="0"/>
              </a:spcBef>
              <a:buFont typeface="Arial" panose="020B0604020202020204" pitchFamily="34" charset="0"/>
              <a:buNone/>
            </a:pPr>
            <a:r>
              <a:rPr lang="en-CA" baseline="0" dirty="0" smtClean="0">
                <a:ea typeface="ＭＳ Ｐゴシック" panose="020B0600070205080204" pitchFamily="34" charset="-128"/>
              </a:rPr>
              <a:t>    Rest of the world – 182 million</a:t>
            </a:r>
            <a:endParaRPr lang="en-CA" dirty="0" smtClean="0">
              <a:ea typeface="ＭＳ Ｐゴシック" panose="020B0600070205080204" pitchFamily="34" charset="-128"/>
            </a:endParaRPr>
          </a:p>
          <a:p>
            <a:pPr marL="171450" indent="-171450" eaLnBrk="1" hangingPunct="1">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eaLnBrk="1" hangingPunct="1">
              <a:spcBef>
                <a:spcPct val="0"/>
              </a:spcBef>
              <a:buFont typeface="Arial" panose="020B0604020202020204" pitchFamily="34" charset="0"/>
              <a:buChar char="•"/>
            </a:pPr>
            <a:r>
              <a:rPr lang="en-CA" dirty="0" smtClean="0">
                <a:ea typeface="ＭＳ Ｐゴシック" panose="020B0600070205080204" pitchFamily="34" charset="-128"/>
              </a:rPr>
              <a:t>The majority (71%) of those without sanitation live in rural areas, where 90% of all open defecation takes place. .</a:t>
            </a:r>
          </a:p>
          <a:p>
            <a:pPr marL="171450" indent="-171450" eaLnBrk="1" hangingPunct="1">
              <a:spcBef>
                <a:spcPct val="0"/>
              </a:spcBef>
              <a:buFont typeface="Arial" panose="020B0604020202020204" pitchFamily="34" charset="0"/>
              <a:buChar char="•"/>
            </a:pPr>
            <a:endParaRPr lang="en-CA" dirty="0" smtClean="0">
              <a:ea typeface="ＭＳ Ｐゴシック" panose="020B0600070205080204" pitchFamily="34" charset="-128"/>
            </a:endParaRPr>
          </a:p>
          <a:p>
            <a:pPr marL="171450" indent="-171450" eaLnBrk="1" hangingPunct="1">
              <a:spcBef>
                <a:spcPct val="0"/>
              </a:spcBef>
              <a:buFont typeface="Arial" panose="020B0604020202020204" pitchFamily="34" charset="0"/>
              <a:buChar char="•"/>
            </a:pPr>
            <a:r>
              <a:rPr lang="en-CA" dirty="0" smtClean="0">
                <a:ea typeface="ＭＳ Ｐゴシック" panose="020B0600070205080204" pitchFamily="34" charset="-128"/>
              </a:rPr>
              <a:t>Numbers of people practicing</a:t>
            </a:r>
            <a:r>
              <a:rPr lang="en-CA" baseline="0" dirty="0" smtClean="0">
                <a:ea typeface="ＭＳ Ｐゴシック" panose="020B0600070205080204" pitchFamily="34" charset="-128"/>
              </a:rPr>
              <a:t> open defecation are still increasing in Africa, declining everywhere else</a:t>
            </a:r>
          </a:p>
          <a:p>
            <a:pPr marL="171450" indent="-171450" eaLnBrk="1" hangingPunct="1">
              <a:spcBef>
                <a:spcPct val="0"/>
              </a:spcBef>
              <a:buFont typeface="Arial" panose="020B0604020202020204" pitchFamily="34" charset="0"/>
              <a:buChar char="•"/>
            </a:pPr>
            <a:endParaRPr lang="en-CA" baseline="0" dirty="0" smtClean="0">
              <a:ea typeface="ＭＳ Ｐゴシック" panose="020B0600070205080204" pitchFamily="34" charset="-128"/>
            </a:endParaRPr>
          </a:p>
          <a:p>
            <a:pPr marL="0" indent="0" eaLnBrk="1" hangingPunct="1">
              <a:spcBef>
                <a:spcPct val="0"/>
              </a:spcBef>
              <a:buFont typeface="Arial" panose="020B0604020202020204" pitchFamily="34" charset="0"/>
              <a:buNone/>
            </a:pPr>
            <a:r>
              <a:rPr lang="en-CA" dirty="0" smtClean="0">
                <a:ea typeface="ＭＳ Ｐゴシック" panose="020B0600070205080204" pitchFamily="34" charset="-128"/>
              </a:rPr>
              <a:t>UNICEF AND WHO (2013). Progress on Drinking Water and Sanitation – 2013</a:t>
            </a:r>
            <a:r>
              <a:rPr lang="en-CA" baseline="0" dirty="0" smtClean="0">
                <a:ea typeface="ＭＳ Ｐゴシック" panose="020B0600070205080204" pitchFamily="34" charset="-128"/>
              </a:rPr>
              <a:t> </a:t>
            </a:r>
            <a:r>
              <a:rPr lang="en-CA" dirty="0" smtClean="0">
                <a:ea typeface="ＭＳ Ｐゴシック" panose="020B0600070205080204" pitchFamily="34" charset="-128"/>
              </a:rPr>
              <a:t>Update. WHO/UNICEF Joint Monitoring Programme for Water Supply and Sanitation. UNICEF, New York, USA and WHO, Geneva, Switzerland. Available at:</a:t>
            </a:r>
            <a:r>
              <a:rPr lang="en-CA" baseline="0" dirty="0" smtClean="0">
                <a:ea typeface="ＭＳ Ｐゴシック" panose="020B0600070205080204" pitchFamily="34" charset="-128"/>
              </a:rPr>
              <a:t> </a:t>
            </a:r>
            <a:r>
              <a:rPr lang="en-CA" dirty="0" smtClean="0">
                <a:ea typeface="ＭＳ Ｐゴシック" panose="020B0600070205080204" pitchFamily="34" charset="-128"/>
              </a:rPr>
              <a:t>www.wssinfo.org/documents/</a:t>
            </a:r>
          </a:p>
          <a:p>
            <a:pPr marL="0" indent="0" eaLnBrk="1" hangingPunct="1">
              <a:spcBef>
                <a:spcPct val="0"/>
              </a:spcBef>
              <a:buFont typeface="Arial" panose="020B0604020202020204" pitchFamily="34" charset="0"/>
              <a:buNone/>
            </a:pPr>
            <a:endParaRPr lang="en-CA" sz="600" baseline="0" dirty="0" smtClean="0">
              <a:ea typeface="ＭＳ Ｐゴシック" panose="020B0600070205080204" pitchFamily="34" charset="-128"/>
            </a:endParaRPr>
          </a:p>
          <a:p>
            <a:pPr marL="0" indent="0" eaLnBrk="1" hangingPunct="1">
              <a:spcBef>
                <a:spcPct val="0"/>
              </a:spcBef>
              <a:buFont typeface="Arial" panose="020B0604020202020204" pitchFamily="34" charset="0"/>
              <a:buNone/>
            </a:pPr>
            <a:r>
              <a:rPr lang="en-CA" sz="600" baseline="0" dirty="0" smtClean="0">
                <a:ea typeface="ＭＳ Ｐゴシック" panose="020B0600070205080204" pitchFamily="34" charset="-128"/>
              </a:rPr>
              <a:t>The 2014 report did not have an open defecation world map.</a:t>
            </a:r>
            <a:r>
              <a:rPr lang="en-CA" sz="1050" baseline="0" dirty="0" smtClean="0">
                <a:ea typeface="ＭＳ Ｐゴシック" panose="020B0600070205080204" pitchFamily="34" charset="-128"/>
              </a:rPr>
              <a:t> </a:t>
            </a:r>
            <a:endParaRPr lang="en-CA" sz="1050" dirty="0" smtClean="0">
              <a:ea typeface="ＭＳ Ｐゴシック" panose="020B0600070205080204" pitchFamily="34" charset="-128"/>
            </a:endParaRPr>
          </a:p>
          <a:p>
            <a:pPr marL="0" indent="0" eaLnBrk="1" hangingPunct="1">
              <a:spcBef>
                <a:spcPct val="0"/>
              </a:spcBef>
              <a:buFont typeface="Arial" panose="020B0604020202020204" pitchFamily="34" charset="0"/>
              <a:buNone/>
            </a:pPr>
            <a:endParaRPr lang="en-CA" dirty="0" smtClean="0">
              <a:ea typeface="ＭＳ Ｐゴシック" panose="020B0600070205080204" pitchFamily="34" charset="-128"/>
            </a:endParaRPr>
          </a:p>
          <a:p>
            <a:pPr marL="171450" indent="-171450" eaLnBrk="1" hangingPunct="1">
              <a:spcBef>
                <a:spcPct val="0"/>
              </a:spcBef>
              <a:buFont typeface="Arial" panose="020B0604020202020204" pitchFamily="34" charset="0"/>
              <a:buChar char="•"/>
            </a:pPr>
            <a:endParaRPr lang="en-US" dirty="0" smtClean="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071792-4497-455B-AFE7-FB076EE9B03B}" type="slidenum">
              <a:rPr lang="en-US"/>
              <a:pPr eaLnBrk="1" hangingPunct="1"/>
              <a:t>8</a:t>
            </a:fld>
            <a:endParaRPr lang="en-US"/>
          </a:p>
        </p:txBody>
      </p:sp>
    </p:spTree>
    <p:extLst>
      <p:ext uri="{BB962C8B-B14F-4D97-AF65-F5344CB8AC3E}">
        <p14:creationId xmlns:p14="http://schemas.microsoft.com/office/powerpoint/2010/main" val="17704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CA" dirty="0" smtClean="0">
                <a:ea typeface="ＭＳ Ｐゴシック" panose="020B0600070205080204" pitchFamily="34" charset="-128"/>
              </a:rPr>
              <a:t>Access to basic sanitation is measured against the proxy indicator: the proportion of people using improved sanitation facilities.</a:t>
            </a:r>
          </a:p>
          <a:p>
            <a:pPr marL="171450" indent="-171450" eaLnBrk="1" hangingPunct="1">
              <a:buFont typeface="Arial" panose="020B0604020202020204" pitchFamily="34" charset="0"/>
              <a:buChar char="•"/>
            </a:pPr>
            <a:endParaRPr lang="en-CA" dirty="0" smtClean="0">
              <a:ea typeface="ＭＳ Ｐゴシック" panose="020B0600070205080204" pitchFamily="34" charset="-128"/>
            </a:endParaRPr>
          </a:p>
          <a:p>
            <a:pPr marL="171450" indent="-171450" eaLnBrk="1" hangingPunct="1">
              <a:buFont typeface="Arial" panose="020B0604020202020204" pitchFamily="34" charset="0"/>
              <a:buChar char="•"/>
            </a:pPr>
            <a:r>
              <a:rPr lang="en-CA" dirty="0" smtClean="0">
                <a:ea typeface="ＭＳ Ｐゴシック" panose="020B0600070205080204" pitchFamily="34" charset="-128"/>
              </a:rPr>
              <a:t>Improved sanitation hygienically separates human excreta from human contact. </a:t>
            </a:r>
          </a:p>
          <a:p>
            <a:pPr marL="171450" indent="-171450" eaLnBrk="1" hangingPunct="1">
              <a:buFont typeface="Arial" panose="020B0604020202020204" pitchFamily="34" charset="0"/>
              <a:buChar char="•"/>
            </a:pPr>
            <a:endParaRPr lang="en-CA" dirty="0" smtClean="0">
              <a:ea typeface="ＭＳ Ｐゴシック" panose="020B0600070205080204" pitchFamily="34" charset="-128"/>
            </a:endParaRPr>
          </a:p>
          <a:p>
            <a:pPr marL="171450" indent="-171450" eaLnBrk="1" hangingPunct="1">
              <a:buFont typeface="Arial" panose="020B0604020202020204" pitchFamily="34" charset="0"/>
              <a:buChar char="•"/>
            </a:pPr>
            <a:r>
              <a:rPr lang="en-CA" dirty="0" smtClean="0">
                <a:ea typeface="ＭＳ Ｐゴシック" panose="020B0600070205080204" pitchFamily="34" charset="-128"/>
              </a:rPr>
              <a:t>This term was developed by the UNICEF and World Health Organization (WHO) Joint Monitoring Programme (JMP) for Water Supply and Sanitation. It is used to measure progress towards achieving the Millennium Development Goal (MDG) of halving by 2015 the proportion of people without sustainable access to basic sanitation (UNICEF and WHO, 2013). </a:t>
            </a:r>
          </a:p>
          <a:p>
            <a:pPr eaLnBrk="1" hangingPunct="1"/>
            <a:endParaRPr lang="en-CA" dirty="0" smtClean="0">
              <a:ea typeface="ＭＳ Ｐゴシック" panose="020B0600070205080204" pitchFamily="34" charset="-128"/>
            </a:endParaRPr>
          </a:p>
          <a:p>
            <a:pPr eaLnBrk="1" hangingPunct="1"/>
            <a:endParaRPr lang="en-CA"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6DC672-B4F4-46C2-B438-A478B598F89C}" type="slidenum">
              <a:rPr lang="en-US"/>
              <a:pPr eaLnBrk="1" hangingPunct="1"/>
              <a:t>9</a:t>
            </a:fld>
            <a:endParaRPr lang="en-US"/>
          </a:p>
        </p:txBody>
      </p:sp>
    </p:spTree>
    <p:extLst>
      <p:ext uri="{BB962C8B-B14F-4D97-AF65-F5344CB8AC3E}">
        <p14:creationId xmlns:p14="http://schemas.microsoft.com/office/powerpoint/2010/main" val="250918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anose="020B0600070205080204" pitchFamily="34" charset="-128"/>
              </a:rPr>
              <a:t>Unimproved sanitation facilities do not ensure a hygienic separation of human excreta from human contact.</a:t>
            </a:r>
          </a:p>
          <a:p>
            <a:pPr eaLnBrk="1" hangingPunct="1">
              <a:spcBef>
                <a:spcPct val="0"/>
              </a:spcBef>
            </a:pPr>
            <a:endParaRPr lang="en-US" dirty="0" smtClean="0">
              <a:ea typeface="ＭＳ Ｐゴシック" panose="020B0600070205080204" pitchFamily="34" charset="-128"/>
            </a:endParaRPr>
          </a:p>
          <a:p>
            <a:pPr eaLnBrk="1" hangingPunct="1">
              <a:spcBef>
                <a:spcPct val="0"/>
              </a:spcBef>
            </a:pPr>
            <a:r>
              <a:rPr lang="en-CA" dirty="0" smtClean="0">
                <a:ea typeface="ＭＳ Ｐゴシック" panose="020B0600070205080204" pitchFamily="34" charset="-128"/>
              </a:rPr>
              <a:t>This term was developed by the UNICEF and World Health Organization (WHO) Joint Monitoring Programme (JMP) for Water Supply and Sanitation. It is used to measure progress towards achieving the Millennium Development Goal (MDG) target of cutting in half the proportion of people without sustainable access to basic sanitation by 2015 (UNICEF and WHO, 2014). The definition of improved sanitation is under review and may change in the new sanitation targets set for post-2015 under the Sustainable Development Goals. </a:t>
            </a:r>
            <a:endParaRPr lang="en-US" dirty="0" smtClean="0">
              <a:ea typeface="ＭＳ Ｐゴシック" panose="020B0600070205080204" pitchFamily="34" charset="-128"/>
            </a:endParaRPr>
          </a:p>
          <a:p>
            <a:pPr eaLnBrk="1" hangingPunct="1">
              <a:spcBef>
                <a:spcPct val="0"/>
              </a:spcBef>
            </a:pPr>
            <a:endParaRPr lang="en-US" dirty="0" smtClean="0">
              <a:ea typeface="ＭＳ Ｐゴシック" panose="020B0600070205080204" pitchFamily="34" charset="-128"/>
            </a:endParaRPr>
          </a:p>
          <a:p>
            <a:pPr eaLnBrk="1" hangingPunct="1">
              <a:spcBef>
                <a:spcPct val="0"/>
              </a:spcBef>
            </a:pPr>
            <a:endParaRPr lang="en-US" dirty="0" smtClean="0">
              <a:ea typeface="ＭＳ Ｐゴシック" panose="020B0600070205080204" pitchFamily="34" charset="-128"/>
            </a:endParaRPr>
          </a:p>
          <a:p>
            <a:pPr eaLnBrk="1" hangingPunct="1">
              <a:spcBef>
                <a:spcPct val="0"/>
              </a:spcBef>
            </a:pPr>
            <a:endParaRPr 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2B85D6-1072-4ACB-B1FC-7F4142763129}" type="slidenum">
              <a:rPr lang="en-US"/>
              <a:pPr eaLnBrk="1" hangingPunct="1"/>
              <a:t>11</a:t>
            </a:fld>
            <a:endParaRPr lang="en-US"/>
          </a:p>
        </p:txBody>
      </p:sp>
    </p:spTree>
    <p:extLst>
      <p:ext uri="{BB962C8B-B14F-4D97-AF65-F5344CB8AC3E}">
        <p14:creationId xmlns:p14="http://schemas.microsoft.com/office/powerpoint/2010/main" val="394579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 typeface="Arial" panose="020B0604020202020204" pitchFamily="34" charset="0"/>
              <a:buChar char="•"/>
            </a:pPr>
            <a:r>
              <a:rPr lang="en-US" dirty="0" smtClean="0">
                <a:ea typeface="ＭＳ Ｐゴシック" panose="020B0600070205080204" pitchFamily="34" charset="-128"/>
              </a:rPr>
              <a:t>Add</a:t>
            </a:r>
            <a:r>
              <a:rPr lang="en-US" baseline="0" dirty="0" smtClean="0">
                <a:ea typeface="ＭＳ Ｐゴシック" panose="020B0600070205080204" pitchFamily="34" charset="-128"/>
              </a:rPr>
              <a:t> country or regional information about access to improved sanitation.</a:t>
            </a:r>
          </a:p>
          <a:p>
            <a:pPr marL="171450" indent="-171450" eaLnBrk="1" hangingPunct="1">
              <a:spcBef>
                <a:spcPct val="0"/>
              </a:spcBef>
              <a:buFont typeface="Arial" panose="020B0604020202020204" pitchFamily="34" charset="0"/>
              <a:buChar char="•"/>
            </a:pPr>
            <a:endParaRPr lang="en-US" baseline="0" dirty="0" smtClean="0">
              <a:ea typeface="ＭＳ Ｐゴシック" panose="020B0600070205080204" pitchFamily="34" charset="-128"/>
            </a:endParaRPr>
          </a:p>
          <a:p>
            <a:pPr marL="171450" indent="-171450" eaLnBrk="1" hangingPunct="1">
              <a:spcBef>
                <a:spcPct val="0"/>
              </a:spcBef>
              <a:buFont typeface="Arial" panose="020B0604020202020204" pitchFamily="34" charset="0"/>
              <a:buChar char="•"/>
            </a:pPr>
            <a:r>
              <a:rPr lang="en-US" baseline="0" dirty="0" smtClean="0">
                <a:ea typeface="ＭＳ Ｐゴシック" panose="020B0600070205080204" pitchFamily="34" charset="-128"/>
              </a:rPr>
              <a:t>Country and regional information is available at:</a:t>
            </a:r>
          </a:p>
          <a:p>
            <a:pPr marL="171450" indent="-171450" eaLnBrk="1" hangingPunct="1">
              <a:spcBef>
                <a:spcPct val="0"/>
              </a:spcBef>
              <a:buFont typeface="Arial" panose="020B0604020202020204" pitchFamily="34" charset="0"/>
              <a:buChar char="•"/>
            </a:pPr>
            <a:endParaRPr lang="en-US" baseline="0" dirty="0" smtClean="0">
              <a:ea typeface="ＭＳ Ｐゴシック" panose="020B0600070205080204" pitchFamily="34" charset="-128"/>
            </a:endParaRPr>
          </a:p>
          <a:p>
            <a:pPr marL="0" indent="0" eaLnBrk="1" hangingPunct="1">
              <a:spcBef>
                <a:spcPct val="0"/>
              </a:spcBef>
              <a:buFont typeface="Arial" panose="020B0604020202020204" pitchFamily="34" charset="0"/>
              <a:buNone/>
            </a:pPr>
            <a:r>
              <a:rPr lang="en-CA" dirty="0" smtClean="0">
                <a:ea typeface="ＭＳ Ｐゴシック" panose="020B0600070205080204" pitchFamily="34" charset="-128"/>
              </a:rPr>
              <a:t>UNICEF AND WHO (2014). Progress on Drinking Water and Sanitation – 2014 Update. WHO/UNICEF Joint Monitoring Programme for Water Supply and Sanitation. UNICEF, New York, USA and WHO, Geneva, Switzerland. Available at: www.wssinfo.org/documents/</a:t>
            </a:r>
          </a:p>
          <a:p>
            <a:pPr marL="171450" indent="-171450" eaLnBrk="1" hangingPunct="1">
              <a:spcBef>
                <a:spcPct val="0"/>
              </a:spcBef>
              <a:buFont typeface="Arial" panose="020B0604020202020204" pitchFamily="34" charset="0"/>
              <a:buChar char="•"/>
            </a:pPr>
            <a:endParaRPr lang="en-US" dirty="0" smtClean="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071792-4497-455B-AFE7-FB076EE9B03B}" type="slidenum">
              <a:rPr lang="en-US">
                <a:solidFill>
                  <a:prstClr val="black"/>
                </a:solidFill>
              </a:rPr>
              <a:pPr eaLnBrk="1" hangingPunct="1"/>
              <a:t>13</a:t>
            </a:fld>
            <a:endParaRPr lang="en-US">
              <a:solidFill>
                <a:prstClr val="black"/>
              </a:solidFill>
            </a:endParaRPr>
          </a:p>
        </p:txBody>
      </p:sp>
    </p:spTree>
    <p:extLst>
      <p:ext uri="{BB962C8B-B14F-4D97-AF65-F5344CB8AC3E}">
        <p14:creationId xmlns:p14="http://schemas.microsoft.com/office/powerpoint/2010/main" val="153451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ea typeface="ＭＳ Ｐゴシック" panose="020B0600070205080204" pitchFamily="34" charset="-128"/>
              </a:rPr>
              <a:t>Disease spreading = ill health = unable to go to school = unable to work = lack of productivity = lack of economic growth = poverty.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E174ED-BA60-4295-AC19-AAD60BC4A7A7}" type="slidenum">
              <a:rPr lang="en-US">
                <a:solidFill>
                  <a:prstClr val="black"/>
                </a:solidFill>
              </a:rPr>
              <a:pPr eaLnBrk="1" hangingPunct="1"/>
              <a:t>14</a:t>
            </a:fld>
            <a:endParaRPr lang="en-US">
              <a:solidFill>
                <a:prstClr val="black"/>
              </a:solidFill>
            </a:endParaRPr>
          </a:p>
        </p:txBody>
      </p:sp>
    </p:spTree>
    <p:extLst>
      <p:ext uri="{BB962C8B-B14F-4D97-AF65-F5344CB8AC3E}">
        <p14:creationId xmlns:p14="http://schemas.microsoft.com/office/powerpoint/2010/main" val="17164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13543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182357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41799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fld id="{B6788843-B78F-4F7B-B413-452F8CA8C3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313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264525" y="6245225"/>
            <a:ext cx="422275" cy="476250"/>
          </a:xfrm>
        </p:spPr>
        <p:txBody>
          <a:bodyPr/>
          <a:lstStyle>
            <a:lvl1pPr>
              <a:defRPr/>
            </a:lvl1pPr>
          </a:lstStyle>
          <a:p>
            <a:fld id="{3D556FCE-E6F8-418C-BBBA-8D4EAC6EDA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330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05DB83-7597-4954-9238-CD43A91DC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3466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CD574F-4256-4C3F-93C7-B49050590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84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A0B5FA2-6BBD-4A5C-8D8B-4CF742A9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106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46F3A7-31E5-4DCB-809C-5D7B73C7AC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715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3475D16-677F-4D91-992F-9D67AB17F2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090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251208-FE90-45D4-8D96-BB03D2A8F1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82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8C3AB-BB1B-4852-B651-226A52CC1D8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3977708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CF96D3-D532-4AF4-B1A2-47AD7D5A3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383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EDE4F9-9E2F-4188-A347-66DB0C635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850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C466F-B978-43E0-BFA6-41B46FA020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757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fld id="{B6788843-B78F-4F7B-B413-452F8CA8C3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9607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264525" y="6245225"/>
            <a:ext cx="422275" cy="476250"/>
          </a:xfrm>
        </p:spPr>
        <p:txBody>
          <a:bodyPr/>
          <a:lstStyle>
            <a:lvl1pPr>
              <a:defRPr/>
            </a:lvl1pPr>
          </a:lstStyle>
          <a:p>
            <a:fld id="{3D556FCE-E6F8-418C-BBBA-8D4EAC6EDA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9732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05DB83-7597-4954-9238-CD43A91DC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3864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CD574F-4256-4C3F-93C7-B49050590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98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A0B5FA2-6BBD-4A5C-8D8B-4CF742A9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4785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46F3A7-31E5-4DCB-809C-5D7B73C7AC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2874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3475D16-677F-4D91-992F-9D67AB17F2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181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8C3AB-BB1B-4852-B651-226A52CC1D8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845115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251208-FE90-45D4-8D96-BB03D2A8F1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0452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CF96D3-D532-4AF4-B1A2-47AD7D5A3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8087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EDE4F9-9E2F-4188-A347-66DB0C635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1446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C466F-B978-43E0-BFA6-41B46FA020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0165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348663" y="6245225"/>
            <a:ext cx="338137" cy="476250"/>
          </a:xfrm>
        </p:spPr>
        <p:txBody>
          <a:bodyPr/>
          <a:lstStyle>
            <a:lvl1pPr>
              <a:defRPr/>
            </a:lvl1pPr>
          </a:lstStyle>
          <a:p>
            <a:fld id="{B6788843-B78F-4F7B-B413-452F8CA8C3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8054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8264525" y="6245225"/>
            <a:ext cx="422275" cy="476250"/>
          </a:xfrm>
        </p:spPr>
        <p:txBody>
          <a:bodyPr/>
          <a:lstStyle>
            <a:lvl1pPr>
              <a:defRPr/>
            </a:lvl1pPr>
          </a:lstStyle>
          <a:p>
            <a:fld id="{3D556FCE-E6F8-418C-BBBA-8D4EAC6EDA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4990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05DB83-7597-4954-9238-CD43A91DC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959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CD574F-4256-4C3F-93C7-B49050590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226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A0B5FA2-6BBD-4A5C-8D8B-4CF742A981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5183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46F3A7-31E5-4DCB-809C-5D7B73C7AC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203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8C3AB-BB1B-4852-B651-226A52CC1D8B}"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998958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3475D16-677F-4D91-992F-9D67AB17F2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005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9251208-FE90-45D4-8D96-BB03D2A8F1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0693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CF96D3-D532-4AF4-B1A2-47AD7D5A3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6240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EDE4F9-9E2F-4188-A347-66DB0C635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1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C466F-B978-43E0-BFA6-41B46FA020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366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8C3AB-BB1B-4852-B651-226A52CC1D8B}"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17024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8C3AB-BB1B-4852-B651-226A52CC1D8B}"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99011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8C3AB-BB1B-4852-B651-226A52CC1D8B}"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1808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8C3AB-BB1B-4852-B651-226A52CC1D8B}"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238298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8C3AB-BB1B-4852-B651-226A52CC1D8B}"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4E73B-D51B-4455-B403-405C2B7336A4}" type="slidenum">
              <a:rPr lang="en-US" smtClean="0"/>
              <a:t>‹#›</a:t>
            </a:fld>
            <a:endParaRPr lang="en-US"/>
          </a:p>
        </p:txBody>
      </p:sp>
    </p:spTree>
    <p:extLst>
      <p:ext uri="{BB962C8B-B14F-4D97-AF65-F5344CB8AC3E}">
        <p14:creationId xmlns:p14="http://schemas.microsoft.com/office/powerpoint/2010/main" val="158109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8C3AB-BB1B-4852-B651-226A52CC1D8B}" type="datetimeFigureOut">
              <a:rPr lang="en-US" smtClean="0"/>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4E73B-D51B-4455-B403-405C2B7336A4}" type="slidenum">
              <a:rPr lang="en-US" smtClean="0"/>
              <a:t>‹#›</a:t>
            </a:fld>
            <a:endParaRPr lang="en-US"/>
          </a:p>
        </p:txBody>
      </p:sp>
    </p:spTree>
    <p:extLst>
      <p:ext uri="{BB962C8B-B14F-4D97-AF65-F5344CB8AC3E}">
        <p14:creationId xmlns:p14="http://schemas.microsoft.com/office/powerpoint/2010/main" val="3422203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CDBC3B9-EBAE-47B4-ACAF-C0E9D8FDAA1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13396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CDBC3B9-EBAE-47B4-ACAF-C0E9D8FDAA1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062952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CDBC3B9-EBAE-47B4-ACAF-C0E9D8FDAA1D}"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72284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ndp.org/mdg/goal1.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undp.org/mdg/goal3.shtml" TargetMode="External"/><Relationship Id="rId4" Type="http://schemas.openxmlformats.org/officeDocument/2006/relationships/hyperlink" Target="http://www.undp.org/mdg/goal2.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12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2"/>
          <p:cNvSpPr txBox="1">
            <a:spLocks noChangeArrowheads="1"/>
          </p:cNvSpPr>
          <p:nvPr/>
        </p:nvSpPr>
        <p:spPr bwMode="auto">
          <a:xfrm>
            <a:off x="2881147" y="6208712"/>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dirty="0" smtClean="0">
                <a:solidFill>
                  <a:srgbClr val="000000"/>
                </a:solidFill>
              </a:rPr>
              <a:t>Pit latrine, Zambia</a:t>
            </a:r>
            <a:endParaRPr lang="en-US" dirty="0">
              <a:solidFill>
                <a:srgbClr val="000000"/>
              </a:solidFill>
            </a:endParaRPr>
          </a:p>
        </p:txBody>
      </p:sp>
      <p:sp>
        <p:nvSpPr>
          <p:cNvPr id="27654" name="TextBox 8"/>
          <p:cNvSpPr txBox="1">
            <a:spLocks noChangeArrowheads="1"/>
          </p:cNvSpPr>
          <p:nvPr/>
        </p:nvSpPr>
        <p:spPr bwMode="auto">
          <a:xfrm>
            <a:off x="5658927" y="6208712"/>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dirty="0" smtClean="0">
                <a:solidFill>
                  <a:srgbClr val="000000"/>
                </a:solidFill>
              </a:rPr>
              <a:t>Pour Flush Latrine, Nepal</a:t>
            </a:r>
            <a:endParaRPr lang="en-US"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338" y="1264923"/>
            <a:ext cx="3658678" cy="4878237"/>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7977" y="1211330"/>
            <a:ext cx="3282861" cy="4924292"/>
          </a:xfrm>
          <a:prstGeom prst="rect">
            <a:avLst/>
          </a:prstGeom>
          <a:ln>
            <a:solidFill>
              <a:schemeClr val="tx1"/>
            </a:solidFill>
          </a:ln>
        </p:spPr>
      </p:pic>
      <p:sp>
        <p:nvSpPr>
          <p:cNvPr id="4" name="Title 3"/>
          <p:cNvSpPr>
            <a:spLocks noGrp="1"/>
          </p:cNvSpPr>
          <p:nvPr>
            <p:ph type="title"/>
          </p:nvPr>
        </p:nvSpPr>
        <p:spPr>
          <a:xfrm>
            <a:off x="637216" y="56371"/>
            <a:ext cx="8229600" cy="1143000"/>
          </a:xfrm>
        </p:spPr>
        <p:txBody>
          <a:bodyPr/>
          <a:lstStyle/>
          <a:p>
            <a:r>
              <a:rPr lang="en-CA" b="1" dirty="0" smtClean="0">
                <a:solidFill>
                  <a:schemeClr val="accent2"/>
                </a:solidFill>
              </a:rPr>
              <a:t>Improved Sanitation</a:t>
            </a:r>
            <a:endParaRPr lang="en-CA" b="1" dirty="0">
              <a:solidFill>
                <a:schemeClr val="accent2"/>
              </a:solidFill>
            </a:endParaRPr>
          </a:p>
        </p:txBody>
      </p:sp>
    </p:spTree>
    <p:extLst>
      <p:ext uri="{BB962C8B-B14F-4D97-AF65-F5344CB8AC3E}">
        <p14:creationId xmlns:p14="http://schemas.microsoft.com/office/powerpoint/2010/main" val="3069252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9144000" cy="1143000"/>
          </a:xfrm>
        </p:spPr>
        <p:txBody>
          <a:bodyPr>
            <a:noAutofit/>
          </a:bodyPr>
          <a:lstStyle/>
          <a:p>
            <a:pPr eaLnBrk="1" hangingPunct="1"/>
            <a:r>
              <a:rPr lang="en-US" b="1" dirty="0" smtClean="0">
                <a:solidFill>
                  <a:srgbClr val="333399"/>
                </a:solidFill>
                <a:latin typeface="Arial" panose="020B0604020202020204" pitchFamily="34" charset="0"/>
                <a:cs typeface="Arial" panose="020B0604020202020204" pitchFamily="34" charset="0"/>
              </a:rPr>
              <a:t>Unimproved </a:t>
            </a:r>
            <a:br>
              <a:rPr lang="en-US" b="1" dirty="0" smtClean="0">
                <a:solidFill>
                  <a:srgbClr val="333399"/>
                </a:solidFill>
                <a:latin typeface="Arial" panose="020B0604020202020204" pitchFamily="34" charset="0"/>
                <a:cs typeface="Arial" panose="020B0604020202020204" pitchFamily="34" charset="0"/>
              </a:rPr>
            </a:br>
            <a:r>
              <a:rPr lang="en-US" b="1" dirty="0" smtClean="0">
                <a:solidFill>
                  <a:srgbClr val="333399"/>
                </a:solidFill>
                <a:latin typeface="Arial" panose="020B0604020202020204" pitchFamily="34" charset="0"/>
                <a:cs typeface="Arial" panose="020B0604020202020204" pitchFamily="34" charset="0"/>
              </a:rPr>
              <a:t>Sanitation Facilities</a:t>
            </a:r>
          </a:p>
        </p:txBody>
      </p:sp>
      <p:sp>
        <p:nvSpPr>
          <p:cNvPr id="28675" name="Rectangle 3"/>
          <p:cNvSpPr>
            <a:spLocks noGrp="1" noChangeArrowheads="1"/>
          </p:cNvSpPr>
          <p:nvPr>
            <p:ph type="body" idx="1"/>
          </p:nvPr>
        </p:nvSpPr>
        <p:spPr>
          <a:xfrm>
            <a:off x="457200" y="1867693"/>
            <a:ext cx="5648145" cy="4525963"/>
          </a:xfrm>
        </p:spPr>
        <p:txBody>
          <a:bodyPr/>
          <a:lstStyle/>
          <a:p>
            <a:pPr>
              <a:lnSpc>
                <a:spcPct val="80000"/>
              </a:lnSpc>
            </a:pPr>
            <a:r>
              <a:rPr lang="en-CA" dirty="0" smtClean="0">
                <a:latin typeface="Arial" panose="020B0604020202020204" pitchFamily="34" charset="0"/>
                <a:cs typeface="Arial" panose="020B0604020202020204" pitchFamily="34" charset="0"/>
              </a:rPr>
              <a:t>Pit </a:t>
            </a:r>
            <a:r>
              <a:rPr lang="en-CA" dirty="0">
                <a:latin typeface="Arial" panose="020B0604020202020204" pitchFamily="34" charset="0"/>
                <a:cs typeface="Arial" panose="020B0604020202020204" pitchFamily="34" charset="0"/>
              </a:rPr>
              <a:t>latrine without slab, or open pit</a:t>
            </a:r>
          </a:p>
          <a:p>
            <a:pPr>
              <a:lnSpc>
                <a:spcPct val="80000"/>
              </a:lnSpc>
            </a:pPr>
            <a:r>
              <a:rPr lang="en-CA" dirty="0" smtClean="0">
                <a:latin typeface="Arial" panose="020B0604020202020204" pitchFamily="34" charset="0"/>
                <a:cs typeface="Arial" panose="020B0604020202020204" pitchFamily="34" charset="0"/>
              </a:rPr>
              <a:t>Bucket</a:t>
            </a:r>
            <a:endParaRPr lang="en-CA" dirty="0">
              <a:latin typeface="Arial" panose="020B0604020202020204" pitchFamily="34" charset="0"/>
              <a:cs typeface="Arial" panose="020B0604020202020204" pitchFamily="34" charset="0"/>
            </a:endParaRPr>
          </a:p>
          <a:p>
            <a:pPr>
              <a:lnSpc>
                <a:spcPct val="80000"/>
              </a:lnSpc>
            </a:pPr>
            <a:r>
              <a:rPr lang="en-CA" dirty="0" smtClean="0">
                <a:latin typeface="Arial" panose="020B0604020202020204" pitchFamily="34" charset="0"/>
                <a:cs typeface="Arial" panose="020B0604020202020204" pitchFamily="34" charset="0"/>
              </a:rPr>
              <a:t>Hanging </a:t>
            </a:r>
            <a:r>
              <a:rPr lang="en-CA" dirty="0">
                <a:latin typeface="Arial" panose="020B0604020202020204" pitchFamily="34" charset="0"/>
                <a:cs typeface="Arial" panose="020B0604020202020204" pitchFamily="34" charset="0"/>
              </a:rPr>
              <a:t>latrine</a:t>
            </a:r>
          </a:p>
          <a:p>
            <a:pPr>
              <a:lnSpc>
                <a:spcPct val="80000"/>
              </a:lnSpc>
            </a:pPr>
            <a:r>
              <a:rPr lang="en-CA" dirty="0" smtClean="0">
                <a:latin typeface="Arial" panose="020B0604020202020204" pitchFamily="34" charset="0"/>
                <a:cs typeface="Arial" panose="020B0604020202020204" pitchFamily="34" charset="0"/>
              </a:rPr>
              <a:t>Flush </a:t>
            </a:r>
            <a:r>
              <a:rPr lang="en-CA" dirty="0">
                <a:latin typeface="Arial" panose="020B0604020202020204" pitchFamily="34" charset="0"/>
                <a:cs typeface="Arial" panose="020B0604020202020204" pitchFamily="34" charset="0"/>
              </a:rPr>
              <a:t>or </a:t>
            </a:r>
            <a:r>
              <a:rPr lang="en-CA" dirty="0" smtClean="0">
                <a:latin typeface="Arial" panose="020B0604020202020204" pitchFamily="34" charset="0"/>
                <a:cs typeface="Arial" panose="020B0604020202020204" pitchFamily="34" charset="0"/>
              </a:rPr>
              <a:t>pour flush latrine discharging </a:t>
            </a:r>
            <a:r>
              <a:rPr lang="en-CA" dirty="0">
                <a:latin typeface="Arial" panose="020B0604020202020204" pitchFamily="34" charset="0"/>
                <a:cs typeface="Arial" panose="020B0604020202020204" pitchFamily="34" charset="0"/>
              </a:rPr>
              <a:t>to elsewhere</a:t>
            </a:r>
          </a:p>
          <a:p>
            <a:pPr>
              <a:lnSpc>
                <a:spcPct val="80000"/>
              </a:lnSpc>
            </a:pPr>
            <a:r>
              <a:rPr lang="en-CA" dirty="0" smtClean="0">
                <a:latin typeface="Arial" panose="020B0604020202020204" pitchFamily="34" charset="0"/>
                <a:cs typeface="Arial" panose="020B0604020202020204" pitchFamily="34" charset="0"/>
              </a:rPr>
              <a:t>Shared </a:t>
            </a:r>
            <a:r>
              <a:rPr lang="en-CA" dirty="0">
                <a:latin typeface="Arial" panose="020B0604020202020204" pitchFamily="34" charset="0"/>
                <a:cs typeface="Arial" panose="020B0604020202020204" pitchFamily="34" charset="0"/>
              </a:rPr>
              <a:t>facilities of any type</a:t>
            </a:r>
          </a:p>
          <a:p>
            <a:pPr>
              <a:lnSpc>
                <a:spcPct val="80000"/>
              </a:lnSpc>
            </a:pPr>
            <a:r>
              <a:rPr lang="en-CA" dirty="0" smtClean="0">
                <a:latin typeface="Arial" panose="020B0604020202020204" pitchFamily="34" charset="0"/>
                <a:cs typeface="Arial" panose="020B0604020202020204" pitchFamily="34" charset="0"/>
              </a:rPr>
              <a:t>Open defecation </a:t>
            </a:r>
            <a:endParaRPr lang="en-CA" dirty="0">
              <a:latin typeface="Arial" panose="020B0604020202020204" pitchFamily="34" charset="0"/>
              <a:cs typeface="Arial" panose="020B0604020202020204" pitchFamily="34" charset="0"/>
            </a:endParaRPr>
          </a:p>
        </p:txBody>
      </p:sp>
      <p:pic>
        <p:nvPicPr>
          <p:cNvPr id="286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127" y="1867693"/>
            <a:ext cx="2581455" cy="3441940"/>
          </a:xfrm>
          <a:prstGeom prst="rect">
            <a:avLst/>
          </a:prstGeom>
          <a:ln>
            <a:solidFill>
              <a:schemeClr val="tx1"/>
            </a:solidFill>
          </a:ln>
        </p:spPr>
      </p:pic>
      <p:sp>
        <p:nvSpPr>
          <p:cNvPr id="6" name="TextBox 2"/>
          <p:cNvSpPr txBox="1">
            <a:spLocks noChangeArrowheads="1"/>
          </p:cNvSpPr>
          <p:nvPr/>
        </p:nvSpPr>
        <p:spPr bwMode="auto">
          <a:xfrm>
            <a:off x="5791200" y="5329152"/>
            <a:ext cx="3741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smtClean="0"/>
              <a:t>Pit latrine without slab, Zambia</a:t>
            </a:r>
            <a:endParaRPr lang="en-US" dirty="0"/>
          </a:p>
        </p:txBody>
      </p:sp>
    </p:spTree>
    <p:extLst>
      <p:ext uri="{BB962C8B-B14F-4D97-AF65-F5344CB8AC3E}">
        <p14:creationId xmlns:p14="http://schemas.microsoft.com/office/powerpoint/2010/main" val="2112896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3505200" cy="263279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0" y="2785195"/>
            <a:ext cx="33528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Lack of privacy, Peru</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53" y="182727"/>
            <a:ext cx="2581455" cy="3441940"/>
          </a:xfrm>
          <a:prstGeom prst="rect">
            <a:avLst/>
          </a:prstGeom>
          <a:ln w="12700">
            <a:solidFill>
              <a:schemeClr val="tx1"/>
            </a:solidFill>
          </a:ln>
        </p:spPr>
      </p:pic>
      <p:sp>
        <p:nvSpPr>
          <p:cNvPr id="9" name="TextBox 8"/>
          <p:cNvSpPr txBox="1"/>
          <p:nvPr/>
        </p:nvSpPr>
        <p:spPr>
          <a:xfrm>
            <a:off x="609600" y="3594100"/>
            <a:ext cx="33528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Pit latrine without slab, Zambia</a:t>
            </a:r>
            <a:endParaRPr lang="en-US" dirty="0">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3495" b="13380"/>
          <a:stretch/>
        </p:blipFill>
        <p:spPr bwMode="auto">
          <a:xfrm>
            <a:off x="5410200" y="3429000"/>
            <a:ext cx="3228975" cy="305577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524500" y="6488668"/>
            <a:ext cx="32766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Hanging latrine, India</a:t>
            </a:r>
            <a:endParaRPr lang="en-US" dirty="0">
              <a:latin typeface="Arial" panose="020B0604020202020204" pitchFamily="34" charset="0"/>
              <a:cs typeface="Arial" panose="020B0604020202020204" pitchFamily="34" charset="0"/>
            </a:endParaRPr>
          </a:p>
        </p:txBody>
      </p:sp>
      <p:pic>
        <p:nvPicPr>
          <p:cNvPr id="4102" name="Picture 6" descr="http://bna-art.s3.amazonaws.com/www.bootsnall.com/articles/wp-content/uploads/2009/02/Chinese-toi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53" y="4062302"/>
            <a:ext cx="3133545" cy="235015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2653" y="6412461"/>
            <a:ext cx="335280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Poor maintenance, China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4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solidFill>
                  <a:srgbClr val="333399"/>
                </a:solidFill>
              </a:rPr>
              <a:t>What About Locally?</a:t>
            </a:r>
            <a:endParaRPr lang="en-CA" b="1" dirty="0">
              <a:solidFill>
                <a:srgbClr val="333399"/>
              </a:solidFill>
            </a:endParaRPr>
          </a:p>
        </p:txBody>
      </p:sp>
      <p:sp>
        <p:nvSpPr>
          <p:cNvPr id="4" name="Content Placeholder 3"/>
          <p:cNvSpPr>
            <a:spLocks noGrp="1"/>
          </p:cNvSpPr>
          <p:nvPr>
            <p:ph idx="1"/>
          </p:nvPr>
        </p:nvSpPr>
        <p:spPr/>
        <p:txBody>
          <a:bodyPr/>
          <a:lstStyle/>
          <a:p>
            <a:r>
              <a:rPr lang="en-CA" dirty="0" smtClean="0">
                <a:solidFill>
                  <a:srgbClr val="FF0000"/>
                </a:solidFill>
              </a:rPr>
              <a:t>% </a:t>
            </a:r>
            <a:r>
              <a:rPr lang="en-CA" dirty="0" smtClean="0"/>
              <a:t>urban population using improved sanitation</a:t>
            </a:r>
          </a:p>
          <a:p>
            <a:r>
              <a:rPr lang="en-CA" dirty="0" smtClean="0">
                <a:solidFill>
                  <a:srgbClr val="FF0000"/>
                </a:solidFill>
              </a:rPr>
              <a:t>%</a:t>
            </a:r>
            <a:r>
              <a:rPr lang="en-CA" dirty="0" smtClean="0"/>
              <a:t> rural population using improved sanitation</a:t>
            </a:r>
          </a:p>
          <a:p>
            <a:r>
              <a:rPr lang="en-CA" dirty="0" smtClean="0">
                <a:solidFill>
                  <a:srgbClr val="FF0000"/>
                </a:solidFill>
              </a:rPr>
              <a:t>%</a:t>
            </a:r>
            <a:r>
              <a:rPr lang="en-CA" dirty="0" smtClean="0"/>
              <a:t> total population using improved sanitation</a:t>
            </a:r>
          </a:p>
          <a:p>
            <a:r>
              <a:rPr lang="en-CA" dirty="0" smtClean="0">
                <a:solidFill>
                  <a:srgbClr val="FF0000"/>
                </a:solidFill>
              </a:rPr>
              <a:t>% </a:t>
            </a:r>
            <a:r>
              <a:rPr lang="en-CA" dirty="0" smtClean="0"/>
              <a:t>total population practicing open defecation</a:t>
            </a:r>
          </a:p>
          <a:p>
            <a:endParaRPr lang="en-CA" dirty="0"/>
          </a:p>
        </p:txBody>
      </p:sp>
      <p:pic>
        <p:nvPicPr>
          <p:cNvPr id="3072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984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solidFill>
                  <a:schemeClr val="accent2"/>
                </a:solidFill>
              </a:rPr>
              <a:t>Cycle of Poverty</a:t>
            </a:r>
          </a:p>
        </p:txBody>
      </p:sp>
      <p:sp>
        <p:nvSpPr>
          <p:cNvPr id="37891" name="Rectangle 3"/>
          <p:cNvSpPr>
            <a:spLocks noGrp="1" noChangeArrowheads="1"/>
          </p:cNvSpPr>
          <p:nvPr>
            <p:ph type="body" idx="1"/>
          </p:nvPr>
        </p:nvSpPr>
        <p:spPr/>
        <p:txBody>
          <a:bodyPr/>
          <a:lstStyle/>
          <a:p>
            <a:pPr eaLnBrk="1" hangingPunct="1"/>
            <a:r>
              <a:rPr lang="en-US" sz="3600" dirty="0" smtClean="0"/>
              <a:t>How is poor sanitation </a:t>
            </a:r>
            <a:r>
              <a:rPr lang="en-CA" sz="3600" dirty="0" smtClean="0"/>
              <a:t>connected </a:t>
            </a:r>
            <a:r>
              <a:rPr lang="en-CA" sz="3600" dirty="0"/>
              <a:t>to and causes the cycle of poverty to </a:t>
            </a:r>
            <a:r>
              <a:rPr lang="en-CA" sz="3600" dirty="0" smtClean="0"/>
              <a:t>continue?</a:t>
            </a:r>
            <a:endParaRPr lang="en-US" sz="3600" dirty="0" smtClean="0"/>
          </a:p>
        </p:txBody>
      </p:sp>
      <p:pic>
        <p:nvPicPr>
          <p:cNvPr id="3789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44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02974" y="2437658"/>
            <a:ext cx="2288614" cy="20740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74064" y="277320"/>
            <a:ext cx="8229600" cy="1143000"/>
          </a:xfrm>
        </p:spPr>
        <p:txBody>
          <a:bodyPr>
            <a:noAutofit/>
          </a:bodyPr>
          <a:lstStyle/>
          <a:p>
            <a:r>
              <a:rPr lang="en-US" b="1" dirty="0" smtClean="0">
                <a:solidFill>
                  <a:srgbClr val="333399"/>
                </a:solidFill>
                <a:latin typeface="Arial" panose="020B0604020202020204" pitchFamily="34" charset="0"/>
                <a:ea typeface="Tahoma" pitchFamily="34" charset="0"/>
                <a:cs typeface="Arial" panose="020B0604020202020204" pitchFamily="34" charset="0"/>
              </a:rPr>
              <a:t>Cycle of Poverty</a:t>
            </a:r>
            <a:endParaRPr lang="en-US" b="1" dirty="0">
              <a:solidFill>
                <a:srgbClr val="333399"/>
              </a:solidFill>
              <a:latin typeface="Arial" panose="020B0604020202020204" pitchFamily="34" charset="0"/>
              <a:ea typeface="Tahoma" pitchFamily="34" charset="0"/>
              <a:cs typeface="Arial" panose="020B0604020202020204" pitchFamily="34" charset="0"/>
            </a:endParaRPr>
          </a:p>
        </p:txBody>
      </p:sp>
      <p:sp>
        <p:nvSpPr>
          <p:cNvPr id="9" name="Right Arrow 8"/>
          <p:cNvSpPr/>
          <p:nvPr/>
        </p:nvSpPr>
        <p:spPr>
          <a:xfrm rot="19670913">
            <a:off x="5481797" y="1850318"/>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12439" y="1486372"/>
            <a:ext cx="1312882" cy="646331"/>
          </a:xfrm>
          <a:prstGeom prst="rect">
            <a:avLst/>
          </a:prstGeom>
          <a:noFill/>
        </p:spPr>
        <p:txBody>
          <a:bodyPr wrap="square" rtlCol="0">
            <a:spAutoFit/>
          </a:bodyPr>
          <a:lstStyle/>
          <a:p>
            <a:r>
              <a:rPr lang="en-US" dirty="0" smtClean="0"/>
              <a:t>Healthy Family</a:t>
            </a:r>
            <a:endParaRPr lang="en-US" dirty="0"/>
          </a:p>
        </p:txBody>
      </p:sp>
      <p:sp>
        <p:nvSpPr>
          <p:cNvPr id="12" name="Right Arrow 11"/>
          <p:cNvSpPr/>
          <p:nvPr/>
        </p:nvSpPr>
        <p:spPr>
          <a:xfrm rot="3157765">
            <a:off x="7719175" y="1964037"/>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862431" y="2727085"/>
            <a:ext cx="1281569" cy="646331"/>
          </a:xfrm>
          <a:prstGeom prst="rect">
            <a:avLst/>
          </a:prstGeom>
          <a:noFill/>
        </p:spPr>
        <p:txBody>
          <a:bodyPr wrap="square" rtlCol="0">
            <a:spAutoFit/>
          </a:bodyPr>
          <a:lstStyle/>
          <a:p>
            <a:r>
              <a:rPr lang="en-US" dirty="0" smtClean="0"/>
              <a:t>School &amp; Education</a:t>
            </a:r>
            <a:endParaRPr lang="en-US" dirty="0"/>
          </a:p>
        </p:txBody>
      </p:sp>
      <p:sp>
        <p:nvSpPr>
          <p:cNvPr id="15" name="TextBox 14"/>
          <p:cNvSpPr txBox="1"/>
          <p:nvPr/>
        </p:nvSpPr>
        <p:spPr>
          <a:xfrm>
            <a:off x="7440151" y="4482840"/>
            <a:ext cx="1595309" cy="369332"/>
          </a:xfrm>
          <a:prstGeom prst="rect">
            <a:avLst/>
          </a:prstGeom>
          <a:noFill/>
        </p:spPr>
        <p:txBody>
          <a:bodyPr wrap="none" rtlCol="0">
            <a:spAutoFit/>
          </a:bodyPr>
          <a:lstStyle/>
          <a:p>
            <a:r>
              <a:rPr lang="en-US" dirty="0" smtClean="0"/>
              <a:t>Job &amp; Income</a:t>
            </a:r>
            <a:endParaRPr lang="en-US" dirty="0"/>
          </a:p>
        </p:txBody>
      </p:sp>
      <p:sp>
        <p:nvSpPr>
          <p:cNvPr id="16" name="Right Arrow 15"/>
          <p:cNvSpPr/>
          <p:nvPr/>
        </p:nvSpPr>
        <p:spPr>
          <a:xfrm rot="5400000">
            <a:off x="8089917" y="3694757"/>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7255185">
            <a:off x="7733378" y="4998957"/>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7010400" y="5660524"/>
            <a:ext cx="1556836" cy="369332"/>
          </a:xfrm>
          <a:prstGeom prst="rect">
            <a:avLst/>
          </a:prstGeom>
          <a:noFill/>
        </p:spPr>
        <p:txBody>
          <a:bodyPr wrap="none" rtlCol="0">
            <a:spAutoFit/>
          </a:bodyPr>
          <a:lstStyle/>
          <a:p>
            <a:r>
              <a:rPr lang="en-US" dirty="0" smtClean="0"/>
              <a:t>Opportunities</a:t>
            </a:r>
            <a:endParaRPr lang="en-US" dirty="0"/>
          </a:p>
        </p:txBody>
      </p:sp>
      <p:sp>
        <p:nvSpPr>
          <p:cNvPr id="21" name="Right Arrow 20"/>
          <p:cNvSpPr/>
          <p:nvPr/>
        </p:nvSpPr>
        <p:spPr>
          <a:xfrm rot="13197110">
            <a:off x="6246161" y="5285536"/>
            <a:ext cx="826596" cy="53081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474242" y="4610593"/>
            <a:ext cx="1662201" cy="646331"/>
          </a:xfrm>
          <a:prstGeom prst="rect">
            <a:avLst/>
          </a:prstGeom>
          <a:noFill/>
        </p:spPr>
        <p:txBody>
          <a:bodyPr wrap="square" rtlCol="0">
            <a:spAutoFit/>
          </a:bodyPr>
          <a:lstStyle/>
          <a:p>
            <a:r>
              <a:rPr lang="en-US" dirty="0" smtClean="0"/>
              <a:t>Strong &amp; Safe Society</a:t>
            </a:r>
            <a:endParaRPr lang="en-US" dirty="0"/>
          </a:p>
        </p:txBody>
      </p:sp>
      <p:pic>
        <p:nvPicPr>
          <p:cNvPr id="1026" name="Picture 2" descr="C:\Users\bstrumm\AppData\Local\Temp\RS24844_IMG_2523-lp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5147" y="2740529"/>
            <a:ext cx="2318706" cy="1646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Right Arrow 30"/>
          <p:cNvSpPr/>
          <p:nvPr/>
        </p:nvSpPr>
        <p:spPr>
          <a:xfrm rot="13133164">
            <a:off x="2677977" y="1754779"/>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912803" y="1554136"/>
            <a:ext cx="1035054" cy="646331"/>
          </a:xfrm>
          <a:prstGeom prst="rect">
            <a:avLst/>
          </a:prstGeom>
          <a:noFill/>
        </p:spPr>
        <p:txBody>
          <a:bodyPr wrap="square" rtlCol="0">
            <a:spAutoFit/>
          </a:bodyPr>
          <a:lstStyle/>
          <a:p>
            <a:r>
              <a:rPr lang="en-US" dirty="0" smtClean="0"/>
              <a:t>Family Sick</a:t>
            </a:r>
            <a:endParaRPr lang="en-US" dirty="0"/>
          </a:p>
        </p:txBody>
      </p:sp>
      <p:sp>
        <p:nvSpPr>
          <p:cNvPr id="33" name="TextBox 32"/>
          <p:cNvSpPr txBox="1"/>
          <p:nvPr/>
        </p:nvSpPr>
        <p:spPr>
          <a:xfrm>
            <a:off x="192687" y="2237208"/>
            <a:ext cx="1573209" cy="646331"/>
          </a:xfrm>
          <a:prstGeom prst="rect">
            <a:avLst/>
          </a:prstGeom>
          <a:noFill/>
        </p:spPr>
        <p:txBody>
          <a:bodyPr wrap="square" rtlCol="0">
            <a:spAutoFit/>
          </a:bodyPr>
          <a:lstStyle/>
          <a:p>
            <a:r>
              <a:rPr lang="en-US" dirty="0" smtClean="0"/>
              <a:t>$$ Spent on Health Care</a:t>
            </a:r>
            <a:endParaRPr lang="en-US" dirty="0"/>
          </a:p>
        </p:txBody>
      </p:sp>
      <p:sp>
        <p:nvSpPr>
          <p:cNvPr id="35" name="TextBox 34"/>
          <p:cNvSpPr txBox="1"/>
          <p:nvPr/>
        </p:nvSpPr>
        <p:spPr>
          <a:xfrm>
            <a:off x="84174" y="4267200"/>
            <a:ext cx="966931" cy="369332"/>
          </a:xfrm>
          <a:prstGeom prst="rect">
            <a:avLst/>
          </a:prstGeom>
          <a:noFill/>
        </p:spPr>
        <p:txBody>
          <a:bodyPr wrap="none" rtlCol="0">
            <a:spAutoFit/>
          </a:bodyPr>
          <a:lstStyle/>
          <a:p>
            <a:r>
              <a:rPr lang="en-US" dirty="0" smtClean="0"/>
              <a:t>Poverty</a:t>
            </a:r>
            <a:endParaRPr lang="en-US" dirty="0"/>
          </a:p>
        </p:txBody>
      </p:sp>
      <p:sp>
        <p:nvSpPr>
          <p:cNvPr id="37" name="TextBox 36"/>
          <p:cNvSpPr txBox="1"/>
          <p:nvPr/>
        </p:nvSpPr>
        <p:spPr>
          <a:xfrm>
            <a:off x="844109" y="5602069"/>
            <a:ext cx="1758840" cy="646331"/>
          </a:xfrm>
          <a:prstGeom prst="rect">
            <a:avLst/>
          </a:prstGeom>
          <a:noFill/>
        </p:spPr>
        <p:txBody>
          <a:bodyPr wrap="square" rtlCol="0">
            <a:spAutoFit/>
          </a:bodyPr>
          <a:lstStyle/>
          <a:p>
            <a:r>
              <a:rPr lang="en-US" dirty="0"/>
              <a:t>Loss of </a:t>
            </a:r>
            <a:r>
              <a:rPr lang="en-US" dirty="0" smtClean="0"/>
              <a:t> Dignity</a:t>
            </a:r>
            <a:endParaRPr lang="en-US" dirty="0"/>
          </a:p>
          <a:p>
            <a:r>
              <a:rPr lang="en-US" dirty="0" smtClean="0"/>
              <a:t>&amp; Depression</a:t>
            </a:r>
            <a:endParaRPr lang="en-US" dirty="0"/>
          </a:p>
        </p:txBody>
      </p:sp>
      <p:sp>
        <p:nvSpPr>
          <p:cNvPr id="30" name="Right Arrow 29"/>
          <p:cNvSpPr/>
          <p:nvPr/>
        </p:nvSpPr>
        <p:spPr>
          <a:xfrm rot="9169314">
            <a:off x="913796" y="1607274"/>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ight Arrow 38"/>
          <p:cNvSpPr/>
          <p:nvPr/>
        </p:nvSpPr>
        <p:spPr>
          <a:xfrm rot="5171017">
            <a:off x="43023" y="3284867"/>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rot="2752648">
            <a:off x="480041" y="4815728"/>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Arrow 42"/>
          <p:cNvSpPr/>
          <p:nvPr/>
        </p:nvSpPr>
        <p:spPr>
          <a:xfrm rot="20058394">
            <a:off x="2157004" y="4926371"/>
            <a:ext cx="826596" cy="530817"/>
          </a:xfrm>
          <a:prstGeom prst="rightArrow">
            <a:avLst/>
          </a:prstGeom>
          <a:solidFill>
            <a:srgbClr val="FF993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909799" y="4572000"/>
            <a:ext cx="1662201" cy="923330"/>
          </a:xfrm>
          <a:prstGeom prst="rect">
            <a:avLst/>
          </a:prstGeom>
          <a:noFill/>
        </p:spPr>
        <p:txBody>
          <a:bodyPr wrap="square" rtlCol="0">
            <a:spAutoFit/>
          </a:bodyPr>
          <a:lstStyle/>
          <a:p>
            <a:r>
              <a:rPr lang="en-US" dirty="0" smtClean="0"/>
              <a:t>Weak &amp; Vulnerable </a:t>
            </a:r>
            <a:r>
              <a:rPr lang="en-US" dirty="0"/>
              <a:t>S</a:t>
            </a:r>
            <a:r>
              <a:rPr lang="en-US" dirty="0" smtClean="0"/>
              <a:t>ociety</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0242" t="27030" r="20176" b="30143"/>
          <a:stretch/>
        </p:blipFill>
        <p:spPr>
          <a:xfrm>
            <a:off x="3482131" y="2551470"/>
            <a:ext cx="1918388" cy="1820844"/>
          </a:xfrm>
          <a:prstGeom prst="rect">
            <a:avLst/>
          </a:prstGeom>
          <a:ln>
            <a:solidFill>
              <a:schemeClr val="tx1"/>
            </a:solidFill>
          </a:ln>
        </p:spPr>
      </p:pic>
    </p:spTree>
    <p:extLst>
      <p:ext uri="{BB962C8B-B14F-4D97-AF65-F5344CB8AC3E}">
        <p14:creationId xmlns:p14="http://schemas.microsoft.com/office/powerpoint/2010/main" val="276565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500"/>
                                        <p:tgtEl>
                                          <p:spTgt spid="102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500"/>
                                        <p:tgtEl>
                                          <p:spTgt spid="3"/>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par>
                          <p:cTn id="73" fill="hold">
                            <p:stCondLst>
                              <p:cond delay="400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par>
                          <p:cTn id="81" fill="hold">
                            <p:stCondLst>
                              <p:cond delay="5000"/>
                            </p:stCondLst>
                            <p:childTnLst>
                              <p:par>
                                <p:cTn id="82" presetID="10"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55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6000"/>
                            </p:stCondLst>
                            <p:childTnLst>
                              <p:par>
                                <p:cTn id="90" presetID="10"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p:bldP spid="16" grpId="0" animBg="1"/>
      <p:bldP spid="18" grpId="0" animBg="1"/>
      <p:bldP spid="19" grpId="0"/>
      <p:bldP spid="21" grpId="0" animBg="1"/>
      <p:bldP spid="22" grpId="0"/>
      <p:bldP spid="31" grpId="0" animBg="1"/>
      <p:bldP spid="29" grpId="0"/>
      <p:bldP spid="33" grpId="0"/>
      <p:bldP spid="35" grpId="0"/>
      <p:bldP spid="37" grpId="0"/>
      <p:bldP spid="30" grpId="0" animBg="1"/>
      <p:bldP spid="39" grpId="0" animBg="1"/>
      <p:bldP spid="42" grpId="0" animBg="1"/>
      <p:bldP spid="4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dirty="0" smtClean="0">
                <a:solidFill>
                  <a:schemeClr val="accent2"/>
                </a:solidFill>
              </a:rPr>
              <a:t> Review</a:t>
            </a:r>
          </a:p>
        </p:txBody>
      </p:sp>
      <p:sp>
        <p:nvSpPr>
          <p:cNvPr id="14339" name="Rectangle 3"/>
          <p:cNvSpPr>
            <a:spLocks noGrp="1" noChangeArrowheads="1"/>
          </p:cNvSpPr>
          <p:nvPr>
            <p:ph type="body" idx="1"/>
          </p:nvPr>
        </p:nvSpPr>
        <p:spPr/>
        <p:txBody>
          <a:bodyPr/>
          <a:lstStyle/>
          <a:p>
            <a:pPr eaLnBrk="1" hangingPunct="1"/>
            <a:r>
              <a:rPr lang="en-US" dirty="0" smtClean="0"/>
              <a:t>What are some of the local and global issues related to poor sanitation?</a:t>
            </a:r>
          </a:p>
          <a:p>
            <a:pPr eaLnBrk="1" hangingPunct="1"/>
            <a:r>
              <a:rPr lang="en-CA" dirty="0" smtClean="0"/>
              <a:t>How is poor </a:t>
            </a:r>
            <a:r>
              <a:rPr lang="en-CA" dirty="0"/>
              <a:t>sanitation </a:t>
            </a:r>
            <a:r>
              <a:rPr lang="en-CA" dirty="0" smtClean="0"/>
              <a:t>connected </a:t>
            </a:r>
            <a:r>
              <a:rPr lang="en-CA" dirty="0"/>
              <a:t>to and causes the cycle of poverty to </a:t>
            </a:r>
            <a:r>
              <a:rPr lang="en-CA" dirty="0" smtClean="0"/>
              <a:t>continue?</a:t>
            </a:r>
            <a:endParaRPr lang="en-US" dirty="0" smtClean="0"/>
          </a:p>
        </p:txBody>
      </p:sp>
      <p:pic>
        <p:nvPicPr>
          <p:cNvPr id="409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1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47800"/>
            <a:ext cx="8382000" cy="3243965"/>
          </a:xfrm>
          <a:prstGeom prst="rect">
            <a:avLst/>
          </a:prstGeom>
        </p:spPr>
        <p:txBody>
          <a:bodyPr wrap="square">
            <a:spAutoFit/>
          </a:bodyPr>
          <a:lstStyle/>
          <a:p>
            <a:pPr algn="ctr">
              <a:spcBef>
                <a:spcPct val="20000"/>
              </a:spcBef>
              <a:defRPr/>
            </a:pPr>
            <a:r>
              <a:rPr lang="en-US" sz="3200" kern="0" dirty="0">
                <a:solidFill>
                  <a:srgbClr val="000000"/>
                </a:solidFill>
                <a:latin typeface="Arial"/>
                <a:ea typeface="+mn-ea"/>
                <a:cs typeface="Arial"/>
              </a:rPr>
              <a:t>This presentation is used with Lesson Plan </a:t>
            </a:r>
            <a:r>
              <a:rPr lang="en-US" sz="3200" kern="0" dirty="0">
                <a:latin typeface="Arial"/>
                <a:cs typeface="Arial"/>
              </a:rPr>
              <a:t>4</a:t>
            </a:r>
            <a:r>
              <a:rPr lang="en-US" sz="3200" kern="0" dirty="0" smtClean="0">
                <a:solidFill>
                  <a:srgbClr val="000000"/>
                </a:solidFill>
                <a:latin typeface="Arial"/>
                <a:ea typeface="+mn-ea"/>
                <a:cs typeface="Arial"/>
              </a:rPr>
              <a:t>: Local and Global Sanitation Issues in </a:t>
            </a:r>
            <a:r>
              <a:rPr lang="en-US" sz="3200" kern="0" dirty="0">
                <a:solidFill>
                  <a:srgbClr val="000000"/>
                </a:solidFill>
                <a:latin typeface="Arial"/>
                <a:ea typeface="+mn-ea"/>
                <a:cs typeface="Arial"/>
              </a:rPr>
              <a:t>the </a:t>
            </a:r>
            <a:r>
              <a:rPr lang="en-US" sz="3200" kern="0" dirty="0" smtClean="0">
                <a:solidFill>
                  <a:srgbClr val="000000"/>
                </a:solidFill>
                <a:latin typeface="Arial"/>
                <a:ea typeface="+mn-ea"/>
                <a:cs typeface="Arial"/>
              </a:rPr>
              <a:t>Latrine Design and Construction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16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09350" y="4429524"/>
            <a:ext cx="7140358" cy="2428476"/>
          </a:xfrm>
          <a:prstGeom prst="rect">
            <a:avLst/>
          </a:prstGeom>
          <a:noFill/>
          <a:ln>
            <a:noFill/>
          </a:ln>
        </p:spPr>
      </p:pic>
      <p:sp>
        <p:nvSpPr>
          <p:cNvPr id="6" name="Rectangle 2"/>
          <p:cNvSpPr>
            <a:spLocks noGrp="1" noChangeArrowheads="1"/>
          </p:cNvSpPr>
          <p:nvPr>
            <p:ph type="ctrTitle"/>
          </p:nvPr>
        </p:nvSpPr>
        <p:spPr>
          <a:xfrm>
            <a:off x="603250" y="2293938"/>
            <a:ext cx="8235950" cy="1470025"/>
          </a:xfrm>
        </p:spPr>
        <p:txBody>
          <a:bodyPr/>
          <a:lstStyle/>
          <a:p>
            <a:r>
              <a:rPr lang="en-US" b="1" dirty="0" smtClean="0">
                <a:solidFill>
                  <a:srgbClr val="333399"/>
                </a:solidFill>
                <a:latin typeface="Arial" panose="020B0604020202020204" pitchFamily="34" charset="0"/>
                <a:cs typeface="Arial" panose="020B0604020202020204" pitchFamily="34" charset="0"/>
              </a:rPr>
              <a:t>Local and Global </a:t>
            </a:r>
            <a:br>
              <a:rPr lang="en-US" b="1" dirty="0" smtClean="0">
                <a:solidFill>
                  <a:srgbClr val="333399"/>
                </a:solidFill>
                <a:latin typeface="Arial" panose="020B0604020202020204" pitchFamily="34" charset="0"/>
                <a:cs typeface="Arial" panose="020B0604020202020204" pitchFamily="34" charset="0"/>
              </a:rPr>
            </a:br>
            <a:r>
              <a:rPr lang="en-US" b="1" dirty="0" smtClean="0">
                <a:solidFill>
                  <a:srgbClr val="333399"/>
                </a:solidFill>
                <a:latin typeface="Arial" panose="020B0604020202020204" pitchFamily="34" charset="0"/>
                <a:cs typeface="Arial" panose="020B0604020202020204" pitchFamily="34" charset="0"/>
              </a:rPr>
              <a:t>Sanitation Issues</a:t>
            </a:r>
          </a:p>
        </p:txBody>
      </p:sp>
    </p:spTree>
    <p:extLst>
      <p:ext uri="{BB962C8B-B14F-4D97-AF65-F5344CB8AC3E}">
        <p14:creationId xmlns:p14="http://schemas.microsoft.com/office/powerpoint/2010/main" val="3095417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333399"/>
                </a:solidFill>
                <a:latin typeface="Arial" panose="020B0604020202020204" pitchFamily="34" charset="0"/>
                <a:cs typeface="Arial" panose="020B0604020202020204" pitchFamily="34" charset="0"/>
              </a:rPr>
              <a:t>Learning Outcomes</a:t>
            </a:r>
          </a:p>
        </p:txBody>
      </p:sp>
      <p:sp>
        <p:nvSpPr>
          <p:cNvPr id="14339" name="Rectangle 3"/>
          <p:cNvSpPr>
            <a:spLocks noGrp="1" noChangeArrowheads="1"/>
          </p:cNvSpPr>
          <p:nvPr>
            <p:ph type="body" idx="1"/>
          </p:nvPr>
        </p:nvSpPr>
        <p:spPr/>
        <p:txBody>
          <a:bodyPr/>
          <a:lstStyle/>
          <a:p>
            <a:pPr marL="514350" indent="-514350">
              <a:buFontTx/>
              <a:buAutoNum type="arabicPeriod"/>
            </a:pPr>
            <a:r>
              <a:rPr lang="en-CA" dirty="0" smtClean="0">
                <a:latin typeface="Arial" panose="020B0604020202020204" pitchFamily="34" charset="0"/>
                <a:cs typeface="Arial" panose="020B0604020202020204" pitchFamily="34" charset="0"/>
              </a:rPr>
              <a:t>Discuss </a:t>
            </a:r>
            <a:r>
              <a:rPr lang="en-CA" dirty="0">
                <a:latin typeface="Arial" panose="020B0604020202020204" pitchFamily="34" charset="0"/>
                <a:cs typeface="Arial" panose="020B0604020202020204" pitchFamily="34" charset="0"/>
              </a:rPr>
              <a:t>how poor sanitation is connected to the </a:t>
            </a:r>
            <a:r>
              <a:rPr lang="en-CA" dirty="0" smtClean="0">
                <a:latin typeface="Arial" panose="020B0604020202020204" pitchFamily="34" charset="0"/>
                <a:cs typeface="Arial" panose="020B0604020202020204" pitchFamily="34" charset="0"/>
              </a:rPr>
              <a:t>poverty cycle. </a:t>
            </a:r>
            <a:endParaRPr lang="en-CA" dirty="0">
              <a:latin typeface="Arial" panose="020B0604020202020204" pitchFamily="34" charset="0"/>
              <a:cs typeface="Arial" panose="020B0604020202020204" pitchFamily="34" charset="0"/>
            </a:endParaRPr>
          </a:p>
          <a:p>
            <a:pPr marL="514350" indent="-514350">
              <a:buFontTx/>
              <a:buAutoNum type="arabicPeriod"/>
            </a:pPr>
            <a:r>
              <a:rPr lang="en-CA" dirty="0" smtClean="0">
                <a:latin typeface="Arial" panose="020B0604020202020204" pitchFamily="34" charset="0"/>
                <a:cs typeface="Arial" panose="020B0604020202020204" pitchFamily="34" charset="0"/>
              </a:rPr>
              <a:t>Discuss </a:t>
            </a:r>
            <a:r>
              <a:rPr lang="en-CA" dirty="0">
                <a:latin typeface="Arial" panose="020B0604020202020204" pitchFamily="34" charset="0"/>
                <a:cs typeface="Arial" panose="020B0604020202020204" pitchFamily="34" charset="0"/>
              </a:rPr>
              <a:t>the local and global issues around access to basic sanitation. </a:t>
            </a:r>
          </a:p>
        </p:txBody>
      </p:sp>
      <p:pic>
        <p:nvPicPr>
          <p:cNvPr id="614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423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458200" cy="1143000"/>
          </a:xfrm>
        </p:spPr>
        <p:txBody>
          <a:bodyPr>
            <a:noAutofit/>
          </a:bodyPr>
          <a:lstStyle/>
          <a:p>
            <a:pPr eaLnBrk="1" hangingPunct="1"/>
            <a:r>
              <a:rPr lang="en-US" b="1" dirty="0" smtClean="0">
                <a:solidFill>
                  <a:srgbClr val="333399"/>
                </a:solidFill>
                <a:latin typeface="Arial" panose="020B0604020202020204" pitchFamily="34" charset="0"/>
                <a:cs typeface="Arial" panose="020B0604020202020204" pitchFamily="34" charset="0"/>
              </a:rPr>
              <a:t>Millennium Development Goals by 2015</a:t>
            </a:r>
          </a:p>
        </p:txBody>
      </p:sp>
      <p:sp>
        <p:nvSpPr>
          <p:cNvPr id="11267" name="Rectangle 3"/>
          <p:cNvSpPr>
            <a:spLocks noGrp="1" noChangeArrowheads="1"/>
          </p:cNvSpPr>
          <p:nvPr>
            <p:ph type="body" idx="1"/>
          </p:nvPr>
        </p:nvSpPr>
        <p:spPr>
          <a:xfrm>
            <a:off x="450273" y="1524000"/>
            <a:ext cx="8229600" cy="4678363"/>
          </a:xfrm>
        </p:spPr>
        <p:txBody>
          <a:bodyPr/>
          <a:lstStyle/>
          <a:p>
            <a:pPr>
              <a:spcBef>
                <a:spcPct val="50000"/>
              </a:spcBef>
              <a:buFontTx/>
              <a:buNone/>
            </a:pPr>
            <a:r>
              <a:rPr lang="en-US" sz="1800" dirty="0" smtClean="0"/>
              <a:t>Goal 1.  Eradicate extreme poverty and hunger</a:t>
            </a:r>
            <a:r>
              <a:rPr lang="en-US" sz="1800" dirty="0" smtClean="0">
                <a:hlinkClick r:id="rId3"/>
              </a:rPr>
              <a:t> </a:t>
            </a:r>
            <a:endParaRPr lang="en-US" sz="1800" dirty="0" smtClean="0"/>
          </a:p>
          <a:p>
            <a:pPr>
              <a:spcBef>
                <a:spcPct val="50000"/>
              </a:spcBef>
              <a:buFontTx/>
              <a:buNone/>
            </a:pPr>
            <a:r>
              <a:rPr lang="en-US" sz="1800" dirty="0" smtClean="0"/>
              <a:t>Goal 2.  Achieve universal primary education</a:t>
            </a:r>
            <a:r>
              <a:rPr lang="en-US" sz="1800" dirty="0" smtClean="0">
                <a:hlinkClick r:id="rId4"/>
              </a:rPr>
              <a:t> </a:t>
            </a:r>
            <a:endParaRPr lang="en-US" sz="1800" dirty="0" smtClean="0"/>
          </a:p>
          <a:p>
            <a:pPr>
              <a:spcBef>
                <a:spcPct val="50000"/>
              </a:spcBef>
              <a:buFontTx/>
              <a:buNone/>
            </a:pPr>
            <a:r>
              <a:rPr lang="en-US" sz="1800" dirty="0" smtClean="0"/>
              <a:t>Goal 3.  Promote gender equality and empower women</a:t>
            </a:r>
            <a:r>
              <a:rPr lang="en-US" sz="1800" dirty="0" smtClean="0">
                <a:hlinkClick r:id="rId5"/>
              </a:rPr>
              <a:t> </a:t>
            </a:r>
            <a:endParaRPr lang="en-US" sz="1800" dirty="0" smtClean="0"/>
          </a:p>
          <a:p>
            <a:pPr>
              <a:spcBef>
                <a:spcPct val="50000"/>
              </a:spcBef>
              <a:buFontTx/>
              <a:buNone/>
            </a:pPr>
            <a:r>
              <a:rPr lang="en-US" sz="1800" dirty="0" smtClean="0"/>
              <a:t>Goal 4.  Reduce child mortality </a:t>
            </a:r>
          </a:p>
          <a:p>
            <a:pPr>
              <a:spcBef>
                <a:spcPct val="50000"/>
              </a:spcBef>
              <a:buFontTx/>
              <a:buNone/>
            </a:pPr>
            <a:r>
              <a:rPr lang="en-US" sz="1800" dirty="0" smtClean="0"/>
              <a:t>Goal 5.  Improve maternal health </a:t>
            </a:r>
          </a:p>
          <a:p>
            <a:pPr>
              <a:spcBef>
                <a:spcPct val="50000"/>
              </a:spcBef>
              <a:buFontTx/>
              <a:buNone/>
            </a:pPr>
            <a:r>
              <a:rPr lang="en-US" sz="1800" dirty="0" smtClean="0"/>
              <a:t>Goal 6.  Combat HIV/AIDS, malaria and other diseases </a:t>
            </a:r>
          </a:p>
          <a:p>
            <a:pPr>
              <a:spcBef>
                <a:spcPct val="50000"/>
              </a:spcBef>
              <a:buFontTx/>
              <a:buNone/>
            </a:pPr>
            <a:r>
              <a:rPr lang="en-US" sz="2400" b="1" dirty="0" smtClean="0"/>
              <a:t>Goal 7.  Ensure environmental sustainability</a:t>
            </a:r>
          </a:p>
          <a:p>
            <a:pPr lvl="1">
              <a:spcBef>
                <a:spcPct val="50000"/>
              </a:spcBef>
            </a:pPr>
            <a:r>
              <a:rPr lang="en-US" sz="2400" b="1" dirty="0" smtClean="0"/>
              <a:t>Halve the proportion of people without sustainable access to safe drinking water and basic sanitation </a:t>
            </a:r>
            <a:endParaRPr lang="en-US" sz="2400" dirty="0" smtClean="0"/>
          </a:p>
          <a:p>
            <a:pPr>
              <a:spcBef>
                <a:spcPct val="50000"/>
              </a:spcBef>
              <a:buFontTx/>
              <a:buNone/>
            </a:pPr>
            <a:r>
              <a:rPr lang="en-US" sz="1800" dirty="0" smtClean="0"/>
              <a:t>Goal 8.  Develop a global partnership for development</a:t>
            </a:r>
            <a:r>
              <a:rPr lang="en-US" sz="1800" b="1" dirty="0" smtClean="0">
                <a:solidFill>
                  <a:srgbClr val="0066CC"/>
                </a:solidFill>
              </a:rPr>
              <a:t> </a:t>
            </a:r>
          </a:p>
          <a:p>
            <a:pPr eaLnBrk="1" hangingPunct="1"/>
            <a:endParaRPr lang="en-US" dirty="0" smtClean="0"/>
          </a:p>
        </p:txBody>
      </p:sp>
      <p:pic>
        <p:nvPicPr>
          <p:cNvPr id="11268" name="Picture 4" descr="CAWST Colour - no tex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59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6016" cy="1143000"/>
          </a:xfrm>
        </p:spPr>
        <p:txBody>
          <a:bodyPr>
            <a:noAutofit/>
          </a:bodyPr>
          <a:lstStyle/>
          <a:p>
            <a:r>
              <a:rPr lang="en-US" b="1" dirty="0" smtClean="0">
                <a:solidFill>
                  <a:srgbClr val="333399"/>
                </a:solidFill>
                <a:latin typeface="Arial" panose="020B0604020202020204" pitchFamily="34" charset="0"/>
                <a:cs typeface="Arial" panose="020B0604020202020204" pitchFamily="34" charset="0"/>
              </a:rPr>
              <a:t>46 countries with less than 50% improved sanitation coverage</a:t>
            </a:r>
            <a:endParaRPr lang="en-US" b="1" dirty="0">
              <a:solidFill>
                <a:srgbClr val="333399"/>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633616" cy="408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5727940" y="5999162"/>
            <a:ext cx="2958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dirty="0"/>
              <a:t>(Credit: </a:t>
            </a:r>
            <a:r>
              <a:rPr lang="en-US" sz="1400" dirty="0" smtClean="0"/>
              <a:t>UNICEF and WHO, 2014) </a:t>
            </a:r>
            <a:endParaRPr lang="en-US" sz="1400" dirty="0"/>
          </a:p>
        </p:txBody>
      </p:sp>
    </p:spTree>
    <p:extLst>
      <p:ext uri="{BB962C8B-B14F-4D97-AF65-F5344CB8AC3E}">
        <p14:creationId xmlns:p14="http://schemas.microsoft.com/office/powerpoint/2010/main" val="328883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529"/>
          <a:stretch/>
        </p:blipFill>
        <p:spPr bwMode="auto">
          <a:xfrm>
            <a:off x="30480" y="1531620"/>
            <a:ext cx="8964627" cy="395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798" y="85070"/>
            <a:ext cx="8690307" cy="1446550"/>
          </a:xfrm>
          <a:prstGeom prst="rect">
            <a:avLst/>
          </a:prstGeom>
          <a:noFill/>
        </p:spPr>
        <p:txBody>
          <a:bodyPr wrap="square" rtlCol="0">
            <a:spAutoFit/>
          </a:bodyPr>
          <a:lstStyle/>
          <a:p>
            <a:pPr algn="ctr"/>
            <a:r>
              <a:rPr lang="en-US" sz="4400" b="1" dirty="0" smtClean="0">
                <a:solidFill>
                  <a:srgbClr val="333399"/>
                </a:solidFill>
                <a:latin typeface="Arial" panose="020B0604020202020204" pitchFamily="34" charset="0"/>
                <a:cs typeface="Arial" panose="020B0604020202020204" pitchFamily="34" charset="0"/>
              </a:rPr>
              <a:t>69 countries not on track to meet the MDG sanitation target</a:t>
            </a:r>
            <a:endParaRPr lang="en-US" sz="4400" b="1" dirty="0">
              <a:solidFill>
                <a:srgbClr val="333399"/>
              </a:solidFill>
              <a:latin typeface="Arial" panose="020B0604020202020204" pitchFamily="34" charset="0"/>
              <a:cs typeface="Arial" panose="020B0604020202020204" pitchFamily="34" charset="0"/>
            </a:endParaRPr>
          </a:p>
        </p:txBody>
      </p:sp>
      <p:sp>
        <p:nvSpPr>
          <p:cNvPr id="7" name="TextBox 5"/>
          <p:cNvSpPr txBox="1">
            <a:spLocks noChangeArrowheads="1"/>
          </p:cNvSpPr>
          <p:nvPr/>
        </p:nvSpPr>
        <p:spPr bwMode="auto">
          <a:xfrm>
            <a:off x="5727940" y="5999162"/>
            <a:ext cx="2958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dirty="0"/>
              <a:t>(Credit: </a:t>
            </a:r>
            <a:r>
              <a:rPr lang="en-US" sz="1400" dirty="0" smtClean="0"/>
              <a:t>UNICEF and WHO, 2014) </a:t>
            </a:r>
            <a:endParaRPr lang="en-US" sz="1400" dirty="0"/>
          </a:p>
        </p:txBody>
      </p:sp>
    </p:spTree>
    <p:extLst>
      <p:ext uri="{BB962C8B-B14F-4D97-AF65-F5344CB8AC3E}">
        <p14:creationId xmlns:p14="http://schemas.microsoft.com/office/powerpoint/2010/main" val="1398553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3777" y="190500"/>
            <a:ext cx="8229600" cy="1143000"/>
          </a:xfrm>
        </p:spPr>
        <p:txBody>
          <a:bodyPr>
            <a:normAutofit/>
          </a:bodyPr>
          <a:lstStyle/>
          <a:p>
            <a:r>
              <a:rPr lang="en-CA" b="1" dirty="0" smtClean="0">
                <a:solidFill>
                  <a:srgbClr val="333399"/>
                </a:solidFill>
                <a:latin typeface="Arial" panose="020B0604020202020204" pitchFamily="34" charset="0"/>
                <a:cs typeface="Arial" panose="020B0604020202020204" pitchFamily="34" charset="0"/>
              </a:rPr>
              <a:t>Open</a:t>
            </a:r>
            <a:r>
              <a:rPr lang="en-CA" sz="4000" b="1" dirty="0" smtClean="0">
                <a:solidFill>
                  <a:srgbClr val="0070C0"/>
                </a:solidFill>
                <a:latin typeface="Arial" panose="020B0604020202020204" pitchFamily="34" charset="0"/>
                <a:cs typeface="Arial" panose="020B0604020202020204" pitchFamily="34" charset="0"/>
              </a:rPr>
              <a:t> </a:t>
            </a:r>
            <a:r>
              <a:rPr lang="en-CA" sz="4000" b="1" dirty="0" smtClean="0">
                <a:solidFill>
                  <a:srgbClr val="333399"/>
                </a:solidFill>
                <a:latin typeface="Arial" panose="020B0604020202020204" pitchFamily="34" charset="0"/>
                <a:cs typeface="Arial" panose="020B0604020202020204" pitchFamily="34" charset="0"/>
              </a:rPr>
              <a:t>Defecation</a:t>
            </a:r>
            <a:endParaRPr lang="en-CA" sz="4000" b="1" dirty="0">
              <a:solidFill>
                <a:srgbClr val="333399"/>
              </a:solidFill>
              <a:latin typeface="Arial" panose="020B0604020202020204" pitchFamily="34" charset="0"/>
              <a:cs typeface="Arial" panose="020B0604020202020204" pitchFamily="34" charset="0"/>
            </a:endParaRPr>
          </a:p>
        </p:txBody>
      </p:sp>
      <p:pic>
        <p:nvPicPr>
          <p:cNvPr id="30725"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5"/>
          <p:cNvSpPr txBox="1">
            <a:spLocks noChangeArrowheads="1"/>
          </p:cNvSpPr>
          <p:nvPr/>
        </p:nvSpPr>
        <p:spPr bwMode="auto">
          <a:xfrm>
            <a:off x="5727940" y="5999162"/>
            <a:ext cx="2958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dirty="0"/>
              <a:t>(Credit: </a:t>
            </a:r>
            <a:r>
              <a:rPr lang="en-US" sz="1400" dirty="0" smtClean="0"/>
              <a:t>UNICEF and WHO, 2013) </a:t>
            </a:r>
            <a:endParaRPr lang="en-US" sz="14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5715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324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smtClean="0">
                <a:solidFill>
                  <a:srgbClr val="333399"/>
                </a:solidFill>
                <a:latin typeface="Arial" panose="020B0604020202020204" pitchFamily="34" charset="0"/>
                <a:cs typeface="Arial" panose="020B0604020202020204" pitchFamily="34" charset="0"/>
              </a:rPr>
              <a:t>Access to Basic Sanitation</a:t>
            </a:r>
          </a:p>
        </p:txBody>
      </p:sp>
      <p:sp>
        <p:nvSpPr>
          <p:cNvPr id="25603" name="Rectangle 3"/>
          <p:cNvSpPr>
            <a:spLocks noGrp="1" noChangeArrowheads="1"/>
          </p:cNvSpPr>
          <p:nvPr>
            <p:ph type="body" idx="1"/>
          </p:nvPr>
        </p:nvSpPr>
        <p:spPr/>
        <p:txBody>
          <a:bodyPr/>
          <a:lstStyle/>
          <a:p>
            <a:pPr eaLnBrk="1" hangingPunct="1"/>
            <a:r>
              <a:rPr lang="en-US" dirty="0" smtClean="0">
                <a:latin typeface="Arial" panose="020B0604020202020204" pitchFamily="34" charset="0"/>
                <a:cs typeface="Arial" panose="020B0604020202020204" pitchFamily="34" charset="0"/>
              </a:rPr>
              <a:t>What does this mean?</a:t>
            </a:r>
          </a:p>
          <a:p>
            <a:pPr eaLnBrk="1" hangingPunct="1"/>
            <a:r>
              <a:rPr lang="en-US" dirty="0" smtClean="0">
                <a:latin typeface="Arial" panose="020B0604020202020204" pitchFamily="34" charset="0"/>
                <a:cs typeface="Arial" panose="020B0604020202020204" pitchFamily="34" charset="0"/>
              </a:rPr>
              <a:t>Improved sanitation </a:t>
            </a:r>
            <a:r>
              <a:rPr lang="en-CA" dirty="0" smtClean="0">
                <a:latin typeface="Arial" panose="020B0604020202020204" pitchFamily="34" charset="0"/>
                <a:cs typeface="Arial" panose="020B0604020202020204" pitchFamily="34" charset="0"/>
              </a:rPr>
              <a:t>hygienically </a:t>
            </a:r>
            <a:r>
              <a:rPr lang="en-CA" dirty="0">
                <a:latin typeface="Arial" panose="020B0604020202020204" pitchFamily="34" charset="0"/>
                <a:cs typeface="Arial" panose="020B0604020202020204" pitchFamily="34" charset="0"/>
              </a:rPr>
              <a:t>separates human excreta from human contact</a:t>
            </a:r>
          </a:p>
          <a:p>
            <a:pPr lvl="1" eaLnBrk="1" hangingPunct="1"/>
            <a:r>
              <a:rPr lang="en-CA" dirty="0" smtClean="0">
                <a:latin typeface="Arial" panose="020B0604020202020204" pitchFamily="34" charset="0"/>
                <a:cs typeface="Arial" panose="020B0604020202020204" pitchFamily="34" charset="0"/>
              </a:rPr>
              <a:t>Connection </a:t>
            </a:r>
            <a:r>
              <a:rPr lang="en-CA" dirty="0">
                <a:latin typeface="Arial" panose="020B0604020202020204" pitchFamily="34" charset="0"/>
                <a:cs typeface="Arial" panose="020B0604020202020204" pitchFamily="34" charset="0"/>
              </a:rPr>
              <a:t>to a public </a:t>
            </a:r>
            <a:r>
              <a:rPr lang="en-CA" dirty="0" smtClean="0">
                <a:latin typeface="Arial" panose="020B0604020202020204" pitchFamily="34" charset="0"/>
                <a:cs typeface="Arial" panose="020B0604020202020204" pitchFamily="34" charset="0"/>
              </a:rPr>
              <a:t>sewer or septic </a:t>
            </a:r>
            <a:r>
              <a:rPr lang="en-CA" dirty="0">
                <a:latin typeface="Arial" panose="020B0604020202020204" pitchFamily="34" charset="0"/>
                <a:cs typeface="Arial" panose="020B0604020202020204" pitchFamily="34" charset="0"/>
              </a:rPr>
              <a:t>system</a:t>
            </a:r>
          </a:p>
          <a:p>
            <a:pPr lvl="1" eaLnBrk="1" hangingPunct="1"/>
            <a:r>
              <a:rPr lang="en-CA" dirty="0" smtClean="0">
                <a:latin typeface="Arial" panose="020B0604020202020204" pitchFamily="34" charset="0"/>
                <a:cs typeface="Arial" panose="020B0604020202020204" pitchFamily="34" charset="0"/>
              </a:rPr>
              <a:t>Pit latrine with slab</a:t>
            </a:r>
          </a:p>
          <a:p>
            <a:pPr lvl="1" eaLnBrk="1" hangingPunct="1"/>
            <a:r>
              <a:rPr lang="en-CA" dirty="0" smtClean="0">
                <a:latin typeface="Arial" panose="020B0604020202020204" pitchFamily="34" charset="0"/>
                <a:cs typeface="Arial" panose="020B0604020202020204" pitchFamily="34" charset="0"/>
              </a:rPr>
              <a:t>Pour flush </a:t>
            </a:r>
            <a:r>
              <a:rPr lang="en-CA" dirty="0">
                <a:latin typeface="Arial" panose="020B0604020202020204" pitchFamily="34" charset="0"/>
                <a:cs typeface="Arial" panose="020B0604020202020204" pitchFamily="34" charset="0"/>
              </a:rPr>
              <a:t>latrine</a:t>
            </a:r>
          </a:p>
          <a:p>
            <a:pPr lvl="1" eaLnBrk="1" hangingPunct="1"/>
            <a:r>
              <a:rPr lang="en-CA" dirty="0" smtClean="0">
                <a:latin typeface="Arial" panose="020B0604020202020204" pitchFamily="34" charset="0"/>
                <a:cs typeface="Arial" panose="020B0604020202020204" pitchFamily="34" charset="0"/>
              </a:rPr>
              <a:t>Ventilated </a:t>
            </a:r>
            <a:r>
              <a:rPr lang="en-CA" dirty="0">
                <a:latin typeface="Arial" panose="020B0604020202020204" pitchFamily="34" charset="0"/>
                <a:cs typeface="Arial" panose="020B0604020202020204" pitchFamily="34" charset="0"/>
              </a:rPr>
              <a:t>improved pit </a:t>
            </a:r>
            <a:r>
              <a:rPr lang="en-CA" dirty="0" smtClean="0">
                <a:latin typeface="Arial" panose="020B0604020202020204" pitchFamily="34" charset="0"/>
                <a:cs typeface="Arial" panose="020B0604020202020204" pitchFamily="34" charset="0"/>
              </a:rPr>
              <a:t>(VIP) latrine</a:t>
            </a:r>
          </a:p>
          <a:p>
            <a:pPr lvl="1" eaLnBrk="1" hangingPunct="1"/>
            <a:r>
              <a:rPr lang="en-CA" dirty="0" smtClean="0">
                <a:latin typeface="Arial" panose="020B0604020202020204" pitchFamily="34" charset="0"/>
                <a:cs typeface="Arial" panose="020B0604020202020204" pitchFamily="34" charset="0"/>
              </a:rPr>
              <a:t>Composting or dehydrating latrine</a:t>
            </a:r>
            <a:endParaRPr lang="en-CA" dirty="0">
              <a:latin typeface="Arial" panose="020B0604020202020204" pitchFamily="34" charset="0"/>
              <a:cs typeface="Arial" panose="020B0604020202020204" pitchFamily="34" charset="0"/>
            </a:endParaRPr>
          </a:p>
        </p:txBody>
      </p:sp>
      <p:pic>
        <p:nvPicPr>
          <p:cNvPr id="256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0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1088</Words>
  <Application>Microsoft Office PowerPoint</Application>
  <PresentationFormat>On-screen Show (4:3)</PresentationFormat>
  <Paragraphs>177</Paragraphs>
  <Slides>16</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ＭＳ Ｐゴシック</vt:lpstr>
      <vt:lpstr>Arial</vt:lpstr>
      <vt:lpstr>Calibri</vt:lpstr>
      <vt:lpstr>Tahoma</vt:lpstr>
      <vt:lpstr>Office Theme</vt:lpstr>
      <vt:lpstr>Template_PowerPoint Presentation</vt:lpstr>
      <vt:lpstr>1_Template_PowerPoint Presentation</vt:lpstr>
      <vt:lpstr>2_Template_PowerPoint Presentation</vt:lpstr>
      <vt:lpstr>PowerPoint Presentation</vt:lpstr>
      <vt:lpstr>PowerPoint Presentation</vt:lpstr>
      <vt:lpstr>Local and Global  Sanitation Issues</vt:lpstr>
      <vt:lpstr>Learning Outcomes</vt:lpstr>
      <vt:lpstr>Millennium Development Goals by 2015</vt:lpstr>
      <vt:lpstr>46 countries with less than 50% improved sanitation coverage</vt:lpstr>
      <vt:lpstr>PowerPoint Presentation</vt:lpstr>
      <vt:lpstr>Open Defecation</vt:lpstr>
      <vt:lpstr>Access to Basic Sanitation</vt:lpstr>
      <vt:lpstr>Improved Sanitation</vt:lpstr>
      <vt:lpstr>Unimproved  Sanitation Facilities</vt:lpstr>
      <vt:lpstr>PowerPoint Presentation</vt:lpstr>
      <vt:lpstr>What About Locally?</vt:lpstr>
      <vt:lpstr>Cycle of Poverty</vt:lpstr>
      <vt:lpstr>Cycle of Poverty</vt:lpstr>
      <vt:lpstr>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20</cp:revision>
  <dcterms:created xsi:type="dcterms:W3CDTF">2015-01-12T23:01:24Z</dcterms:created>
  <dcterms:modified xsi:type="dcterms:W3CDTF">2015-04-13T08:48:48Z</dcterms:modified>
</cp:coreProperties>
</file>