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8" r:id="rId2"/>
    <p:sldId id="279" r:id="rId3"/>
    <p:sldId id="256" r:id="rId4"/>
    <p:sldId id="257" r:id="rId5"/>
    <p:sldId id="259" r:id="rId6"/>
    <p:sldId id="261" r:id="rId7"/>
    <p:sldId id="260" r:id="rId8"/>
    <p:sldId id="262" r:id="rId9"/>
    <p:sldId id="267" r:id="rId10"/>
    <p:sldId id="269" r:id="rId11"/>
    <p:sldId id="268" r:id="rId12"/>
    <p:sldId id="273" r:id="rId13"/>
    <p:sldId id="274" r:id="rId14"/>
    <p:sldId id="275" r:id="rId15"/>
    <p:sldId id="278" r:id="rId16"/>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elert" initials="S"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249" autoAdjust="0"/>
  </p:normalViewPr>
  <p:slideViewPr>
    <p:cSldViewPr>
      <p:cViewPr varScale="1">
        <p:scale>
          <a:sx n="64" d="100"/>
          <a:sy n="64" d="100"/>
        </p:scale>
        <p:origin x="-156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7E805E-5E60-424F-8B72-262D2B3C72BE}" type="datetimeFigureOut">
              <a:rPr lang="en-CA" smtClean="0"/>
              <a:t>11/07/2014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CD1E7C-DD4A-48EE-AD51-55A600928D91}" type="slidenum">
              <a:rPr lang="en-CA" smtClean="0"/>
              <a:t>‹#›</a:t>
            </a:fld>
            <a:endParaRPr lang="en-CA"/>
          </a:p>
        </p:txBody>
      </p:sp>
    </p:spTree>
    <p:extLst>
      <p:ext uri="{BB962C8B-B14F-4D97-AF65-F5344CB8AC3E}">
        <p14:creationId xmlns:p14="http://schemas.microsoft.com/office/powerpoint/2010/main" val="3956144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5CD1E7C-DD4A-48EE-AD51-55A600928D91}" type="slidenum">
              <a:rPr lang="en-CA" smtClean="0"/>
              <a:t>5</a:t>
            </a:fld>
            <a:endParaRPr lang="en-CA"/>
          </a:p>
        </p:txBody>
      </p:sp>
    </p:spTree>
    <p:extLst>
      <p:ext uri="{BB962C8B-B14F-4D97-AF65-F5344CB8AC3E}">
        <p14:creationId xmlns:p14="http://schemas.microsoft.com/office/powerpoint/2010/main" val="2846841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Although taste and odour do not pose a direct health threat, they may indicate chemical or biological contamination.</a:t>
            </a:r>
          </a:p>
          <a:p>
            <a:pPr marL="171450" indent="-17145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Taste and odour are perhaps the most important characteristics of drinking water from the point of view of the user. It is next to impossible to convince people that water is safe to drink if it tastes or smells bad. </a:t>
            </a:r>
          </a:p>
          <a:p>
            <a:pPr marL="171450" indent="-17145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Safe water that does not taste, look or smell good could lead people to reject the water and use other sources that are less safe</a:t>
            </a: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5CD1E7C-DD4A-48EE-AD51-55A600928D91}" type="slidenum">
              <a:rPr lang="en-CA" smtClean="0"/>
              <a:t>6</a:t>
            </a:fld>
            <a:endParaRPr lang="en-CA"/>
          </a:p>
        </p:txBody>
      </p:sp>
    </p:spTree>
    <p:extLst>
      <p:ext uri="{BB962C8B-B14F-4D97-AF65-F5344CB8AC3E}">
        <p14:creationId xmlns:p14="http://schemas.microsoft.com/office/powerpoint/2010/main" val="2048361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High water temperature (20-30°C) can also increase the growth of microorganisms and may lead to taste, odour, colour, and corrosion problems. </a:t>
            </a: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5CD1E7C-DD4A-48EE-AD51-55A600928D91}" type="slidenum">
              <a:rPr lang="en-CA" smtClean="0"/>
              <a:t>7</a:t>
            </a:fld>
            <a:endParaRPr lang="en-CA"/>
          </a:p>
        </p:txBody>
      </p:sp>
    </p:spTree>
    <p:extLst>
      <p:ext uri="{BB962C8B-B14F-4D97-AF65-F5344CB8AC3E}">
        <p14:creationId xmlns:p14="http://schemas.microsoft.com/office/powerpoint/2010/main" val="1608759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hangingPunct="0">
              <a:buFont typeface="Arial" panose="020B0604020202020204" pitchFamily="34" charset="0"/>
              <a:buNone/>
            </a:pPr>
            <a:r>
              <a:rPr lang="en-CA" sz="1000" kern="1200" dirty="0" smtClean="0">
                <a:solidFill>
                  <a:schemeClr val="tx1"/>
                </a:solidFill>
                <a:effectLst/>
                <a:latin typeface="Arial" panose="020B0604020202020204" pitchFamily="34" charset="0"/>
                <a:ea typeface="+mn-ea"/>
                <a:cs typeface="Arial" panose="020B0604020202020204" pitchFamily="34" charset="0"/>
              </a:rPr>
              <a:t>Colour may occur in drinking water for different reasons, such as from the presence of:</a:t>
            </a:r>
          </a:p>
          <a:p>
            <a:pPr marL="171450" indent="-171450" hangingPunct="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 Natural organic matter and vegetation, such as leaves and bark</a:t>
            </a:r>
          </a:p>
          <a:p>
            <a:pPr marL="171450" lvl="0" indent="-171450" hangingPunct="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Metals such as iron, manganese and copper, which are abundant in nature and are naturally coloured</a:t>
            </a:r>
          </a:p>
          <a:p>
            <a:pPr marL="171450" lvl="0" indent="-171450" hangingPunct="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Highly coloured industrial waste, the most common of which are pulp and paper and textile waste</a:t>
            </a:r>
          </a:p>
          <a:p>
            <a:pPr marL="171450" indent="-171450">
              <a:buFont typeface="Arial" panose="020B0604020202020204" pitchFamily="34" charset="0"/>
              <a:buChar char="•"/>
            </a:pP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5CD1E7C-DD4A-48EE-AD51-55A600928D91}" type="slidenum">
              <a:rPr lang="en-CA" smtClean="0"/>
              <a:t>8</a:t>
            </a:fld>
            <a:endParaRPr lang="en-CA"/>
          </a:p>
        </p:txBody>
      </p:sp>
    </p:spTree>
    <p:extLst>
      <p:ext uri="{BB962C8B-B14F-4D97-AF65-F5344CB8AC3E}">
        <p14:creationId xmlns:p14="http://schemas.microsoft.com/office/powerpoint/2010/main" val="2054200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Turbidity is caused by suspended solids, such as sand, silt and clay, floating in water. Light reflects off these particles, which makes the water look cloudy or dirty. </a:t>
            </a:r>
          </a:p>
          <a:p>
            <a:pPr marL="171450" indent="-17145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Turbidity itself will not make you sick; however, higher turbidity levels are often associated with higher levels of microorganisms (i.e., bacteria, viruses, and protozoa) because they attach themselves to the particles in the water. </a:t>
            </a:r>
          </a:p>
          <a:p>
            <a:pPr marL="171450" indent="-171450" hangingPunct="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Therefore, we must be cautious of turbid water as it usually has more pathogens, so drinking it increases our chances of becoming sick. </a:t>
            </a:r>
          </a:p>
          <a:p>
            <a:pPr hangingPunct="0"/>
            <a:r>
              <a:rPr lang="en-CA" sz="1000" kern="1200" dirty="0" smtClean="0">
                <a:solidFill>
                  <a:schemeClr val="tx1"/>
                </a:solidFill>
                <a:effectLst/>
                <a:latin typeface="Arial" panose="020B0604020202020204" pitchFamily="34" charset="0"/>
                <a:ea typeface="+mn-ea"/>
                <a:cs typeface="Arial" panose="020B0604020202020204" pitchFamily="34" charset="0"/>
              </a:rPr>
              <a:t>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fld id="{45CD1E7C-DD4A-48EE-AD51-55A600928D91}" type="slidenum">
              <a:rPr lang="en-CA" smtClean="0"/>
              <a:t>9</a:t>
            </a:fld>
            <a:endParaRPr lang="en-CA"/>
          </a:p>
        </p:txBody>
      </p:sp>
    </p:spTree>
    <p:extLst>
      <p:ext uri="{BB962C8B-B14F-4D97-AF65-F5344CB8AC3E}">
        <p14:creationId xmlns:p14="http://schemas.microsoft.com/office/powerpoint/2010/main" val="2440476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CA" sz="1000" i="0" dirty="0" smtClean="0">
                <a:latin typeface="Arial" panose="020B0604020202020204" pitchFamily="34" charset="0"/>
                <a:cs typeface="Arial" panose="020B0604020202020204" pitchFamily="34" charset="0"/>
              </a:rPr>
              <a:t>Turbidity</a:t>
            </a:r>
            <a:r>
              <a:rPr lang="en-CA" sz="1000" i="0" baseline="0" dirty="0" smtClean="0">
                <a:latin typeface="Arial" panose="020B0604020202020204" pitchFamily="34" charset="0"/>
                <a:cs typeface="Arial" panose="020B0604020202020204" pitchFamily="34" charset="0"/>
              </a:rPr>
              <a:t> :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i="0" dirty="0" smtClean="0">
                <a:latin typeface="Arial" panose="020B0604020202020204" pitchFamily="34" charset="0"/>
                <a:cs typeface="Arial" panose="020B0604020202020204" pitchFamily="34" charset="0"/>
              </a:rPr>
              <a:t>Small community water systems and HWTS methods may not be able to achieve such low levels of turbidity. In these cases, the aim should be to produce water that has turbidity of less than 5 NTU and, if at all possible, below 1 NTU</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i="0" dirty="0" smtClean="0">
                <a:latin typeface="Arial" panose="020B0604020202020204" pitchFamily="34" charset="0"/>
                <a:cs typeface="Arial" panose="020B0604020202020204" pitchFamily="34" charset="0"/>
              </a:rPr>
              <a:t>Large, well-run municipal supplies should be able to achieve less than 0.5 NTU before disinfection at all times and should be able to average 0.2 NTU or less.</a:t>
            </a:r>
          </a:p>
          <a:p>
            <a:pPr marL="171450" marR="0" lvl="1" indent="-171450" algn="l" defTabSz="914400" rtl="0" eaLnBrk="1" fontAlgn="auto" latinLnBrk="0" hangingPunct="1">
              <a:lnSpc>
                <a:spcPct val="100000"/>
              </a:lnSpc>
              <a:spcBef>
                <a:spcPts val="0"/>
              </a:spcBef>
              <a:spcAft>
                <a:spcPts val="0"/>
              </a:spcAft>
              <a:buClrTx/>
              <a:buSzTx/>
              <a:buFontTx/>
              <a:buChar char="-"/>
              <a:tabLst/>
              <a:defRPr/>
            </a:pPr>
            <a:endParaRPr lang="en-CA" dirty="0" smtClean="0"/>
          </a:p>
          <a:p>
            <a:endParaRPr lang="en-CA" dirty="0"/>
          </a:p>
        </p:txBody>
      </p:sp>
      <p:sp>
        <p:nvSpPr>
          <p:cNvPr id="4" name="Slide Number Placeholder 3"/>
          <p:cNvSpPr>
            <a:spLocks noGrp="1"/>
          </p:cNvSpPr>
          <p:nvPr>
            <p:ph type="sldNum" sz="quarter" idx="10"/>
          </p:nvPr>
        </p:nvSpPr>
        <p:spPr/>
        <p:txBody>
          <a:bodyPr/>
          <a:lstStyle/>
          <a:p>
            <a:fld id="{45CD1E7C-DD4A-48EE-AD51-55A600928D91}" type="slidenum">
              <a:rPr lang="en-CA" smtClean="0"/>
              <a:t>11</a:t>
            </a:fld>
            <a:endParaRPr lang="en-CA"/>
          </a:p>
        </p:txBody>
      </p:sp>
    </p:spTree>
    <p:extLst>
      <p:ext uri="{BB962C8B-B14F-4D97-AF65-F5344CB8AC3E}">
        <p14:creationId xmlns:p14="http://schemas.microsoft.com/office/powerpoint/2010/main" val="2866266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A turbidity tube is an easy and inexpensive way to visually estimate NTU.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It is practical for field testing since it is very portable and does not need batteries or replacement parts.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A limitation is that it is harder to read levels less than 10 NTU with a turbidity tube.</a:t>
            </a:r>
          </a:p>
          <a:p>
            <a:pPr fontAlgn="auto" hangingPunct="1"/>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fontAlgn="auto" hangingPunct="1"/>
            <a:r>
              <a:rPr lang="en-CA" sz="1000" kern="1200" dirty="0" smtClean="0">
                <a:solidFill>
                  <a:schemeClr val="tx1"/>
                </a:solidFill>
                <a:effectLst/>
                <a:latin typeface="Arial" panose="020B0604020202020204" pitchFamily="34" charset="0"/>
                <a:ea typeface="+mn-ea"/>
                <a:cs typeface="Arial" panose="020B0604020202020204" pitchFamily="34" charset="0"/>
              </a:rPr>
              <a:t>How to Use a Turbidity Tube: </a:t>
            </a:r>
          </a:p>
          <a:p>
            <a:pPr fontAlgn="auto" hangingPunct="1"/>
            <a:r>
              <a:rPr lang="en-CA" sz="1000" kern="1200" dirty="0" smtClean="0">
                <a:solidFill>
                  <a:schemeClr val="tx1"/>
                </a:solidFill>
                <a:effectLst/>
                <a:latin typeface="Arial" panose="020B0604020202020204" pitchFamily="34" charset="0"/>
                <a:ea typeface="+mn-ea"/>
                <a:cs typeface="Arial" panose="020B0604020202020204" pitchFamily="34" charset="0"/>
              </a:rPr>
              <a:t>1. Slowly pour some water into the tube.</a:t>
            </a:r>
          </a:p>
          <a:p>
            <a:pPr fontAlgn="auto" hangingPunct="1"/>
            <a:r>
              <a:rPr lang="en-CA" sz="1000" kern="1200" dirty="0" smtClean="0">
                <a:solidFill>
                  <a:schemeClr val="tx1"/>
                </a:solidFill>
                <a:effectLst/>
                <a:latin typeface="Arial" panose="020B0604020202020204" pitchFamily="34" charset="0"/>
                <a:ea typeface="+mn-ea"/>
                <a:cs typeface="Arial" panose="020B0604020202020204" pitchFamily="34" charset="0"/>
              </a:rPr>
              <a:t>2. Place your head 10 to 20 centimeters directly over the tube so that you can see the disc at the bottom of the tube.</a:t>
            </a:r>
          </a:p>
          <a:p>
            <a:pPr fontAlgn="auto" hangingPunct="1"/>
            <a:r>
              <a:rPr lang="en-CA" sz="1000" kern="1200" dirty="0" smtClean="0">
                <a:solidFill>
                  <a:schemeClr val="tx1"/>
                </a:solidFill>
                <a:effectLst/>
                <a:latin typeface="Arial" panose="020B0604020202020204" pitchFamily="34" charset="0"/>
                <a:ea typeface="+mn-ea"/>
                <a:cs typeface="Arial" panose="020B0604020202020204" pitchFamily="34" charset="0"/>
              </a:rPr>
              <a:t>2. Keep adding water until the pattern on the disc at the bottom becomes hard to see when you look down the tube. </a:t>
            </a:r>
          </a:p>
          <a:p>
            <a:pPr fontAlgn="auto" hangingPunct="1"/>
            <a:r>
              <a:rPr lang="en-CA" sz="1000" kern="1200" dirty="0" smtClean="0">
                <a:solidFill>
                  <a:schemeClr val="tx1"/>
                </a:solidFill>
                <a:effectLst/>
                <a:latin typeface="Arial" panose="020B0604020202020204" pitchFamily="34" charset="0"/>
                <a:ea typeface="+mn-ea"/>
                <a:cs typeface="Arial" panose="020B0604020202020204" pitchFamily="34" charset="0"/>
              </a:rPr>
              <a:t>3. Stop pouring as soon as the pattern on the disk can no longer be seen. </a:t>
            </a:r>
          </a:p>
          <a:p>
            <a:pPr fontAlgn="auto" hangingPunct="1"/>
            <a:r>
              <a:rPr lang="en-CA" sz="1000" kern="1200" dirty="0" smtClean="0">
                <a:solidFill>
                  <a:schemeClr val="tx1"/>
                </a:solidFill>
                <a:effectLst/>
                <a:latin typeface="Arial" panose="020B0604020202020204" pitchFamily="34" charset="0"/>
                <a:ea typeface="+mn-ea"/>
                <a:cs typeface="Arial" panose="020B0604020202020204" pitchFamily="34" charset="0"/>
              </a:rPr>
              <a:t>4. Read the turbidity level in NTUs from the scale on the side of the tube.</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5CD1E7C-DD4A-48EE-AD51-55A600928D91}" type="slidenum">
              <a:rPr lang="en-CA" smtClean="0"/>
              <a:t>13</a:t>
            </a:fld>
            <a:endParaRPr lang="en-CA"/>
          </a:p>
        </p:txBody>
      </p:sp>
    </p:spTree>
    <p:extLst>
      <p:ext uri="{BB962C8B-B14F-4D97-AF65-F5344CB8AC3E}">
        <p14:creationId xmlns:p14="http://schemas.microsoft.com/office/powerpoint/2010/main" val="729417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00" kern="1200" dirty="0" smtClean="0">
                <a:solidFill>
                  <a:schemeClr val="tx1"/>
                </a:solidFill>
                <a:effectLst/>
                <a:latin typeface="Arial" panose="020B0604020202020204" pitchFamily="34" charset="0"/>
                <a:ea typeface="+mn-ea"/>
                <a:cs typeface="Arial" panose="020B0604020202020204" pitchFamily="34" charset="0"/>
              </a:rPr>
              <a:t>A </a:t>
            </a:r>
            <a:r>
              <a:rPr lang="en-US" sz="1000" kern="1200" dirty="0" err="1" smtClean="0">
                <a:solidFill>
                  <a:schemeClr val="tx1"/>
                </a:solidFill>
                <a:effectLst/>
                <a:latin typeface="Arial" panose="020B0604020202020204" pitchFamily="34" charset="0"/>
                <a:ea typeface="+mn-ea"/>
                <a:cs typeface="Arial" panose="020B0604020202020204" pitchFamily="34" charset="0"/>
              </a:rPr>
              <a:t>turbidimeter</a:t>
            </a:r>
            <a:r>
              <a:rPr lang="en-US" sz="1000" kern="1200" dirty="0" smtClean="0">
                <a:solidFill>
                  <a:schemeClr val="tx1"/>
                </a:solidFill>
                <a:effectLst/>
                <a:latin typeface="Arial" panose="020B0604020202020204" pitchFamily="34" charset="0"/>
                <a:ea typeface="+mn-ea"/>
                <a:cs typeface="Arial" panose="020B0604020202020204" pitchFamily="34" charset="0"/>
              </a:rPr>
              <a:t> is operated by a battery or power supply and it gives the digital reading of the turbidity level. </a:t>
            </a:r>
          </a:p>
          <a:p>
            <a:pPr marL="171450" indent="-171450">
              <a:buFont typeface="Arial" panose="020B0604020202020204" pitchFamily="34" charset="0"/>
              <a:buChar char="•"/>
            </a:pPr>
            <a:r>
              <a:rPr lang="en-US" sz="1000" kern="1200" dirty="0" smtClean="0">
                <a:solidFill>
                  <a:schemeClr val="tx1"/>
                </a:solidFill>
                <a:effectLst/>
                <a:latin typeface="Arial" panose="020B0604020202020204" pitchFamily="34" charset="0"/>
                <a:ea typeface="+mn-ea"/>
                <a:cs typeface="Arial" panose="020B0604020202020204" pitchFamily="34" charset="0"/>
              </a:rPr>
              <a:t>A </a:t>
            </a:r>
            <a:r>
              <a:rPr lang="en-US" sz="1000" kern="1200" dirty="0" err="1" smtClean="0">
                <a:solidFill>
                  <a:schemeClr val="tx1"/>
                </a:solidFill>
                <a:effectLst/>
                <a:latin typeface="Arial" panose="020B0604020202020204" pitchFamily="34" charset="0"/>
                <a:ea typeface="+mn-ea"/>
                <a:cs typeface="Arial" panose="020B0604020202020204" pitchFamily="34" charset="0"/>
              </a:rPr>
              <a:t>turbidimeter</a:t>
            </a:r>
            <a:r>
              <a:rPr lang="en-US" sz="1000" kern="1200" dirty="0" smtClean="0">
                <a:solidFill>
                  <a:schemeClr val="tx1"/>
                </a:solidFill>
                <a:effectLst/>
                <a:latin typeface="Arial" panose="020B0604020202020204" pitchFamily="34" charset="0"/>
                <a:ea typeface="+mn-ea"/>
                <a:cs typeface="Arial" panose="020B0604020202020204" pitchFamily="34" charset="0"/>
              </a:rPr>
              <a:t> gives more accurate results, although it is more expensive and vulnerable to damage. </a:t>
            </a: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5CD1E7C-DD4A-48EE-AD51-55A600928D91}" type="slidenum">
              <a:rPr lang="en-CA" smtClean="0"/>
              <a:t>14</a:t>
            </a:fld>
            <a:endParaRPr lang="en-CA"/>
          </a:p>
        </p:txBody>
      </p:sp>
    </p:spTree>
    <p:extLst>
      <p:ext uri="{BB962C8B-B14F-4D97-AF65-F5344CB8AC3E}">
        <p14:creationId xmlns:p14="http://schemas.microsoft.com/office/powerpoint/2010/main" val="2621699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latin typeface="Arial" panose="020B0604020202020204" pitchFamily="34" charset="0"/>
                <a:cs typeface="Arial" panose="020B0604020202020204" pitchFamily="34" charset="0"/>
              </a:rPr>
              <a:t>Physical parameters do not have direct health effects. </a:t>
            </a:r>
            <a:r>
              <a:rPr lang="en-CA" sz="1000" dirty="0" smtClean="0">
                <a:latin typeface="Arial" panose="020B0604020202020204" pitchFamily="34" charset="0"/>
                <a:cs typeface="Arial" panose="020B0604020202020204" pitchFamily="34" charset="0"/>
              </a:rPr>
              <a:t>However</a:t>
            </a:r>
            <a:r>
              <a:rPr lang="en-US" sz="1000" dirty="0" smtClean="0">
                <a:latin typeface="Arial" panose="020B0604020202020204" pitchFamily="34" charset="0"/>
                <a:cs typeface="Arial" panose="020B0604020202020204" pitchFamily="34" charset="0"/>
              </a:rPr>
              <a:t>, the presence of physical contaminants may indicate a higher risk of microbiological and chemical contamination which may be harmful to human health.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Safe water that does not taste, look or smell good could lead people to reject the water and use other sources that are less safe</a:t>
            </a:r>
            <a:endParaRPr lang="en-CA" sz="1000" dirty="0" smtClean="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latin typeface="Arial" panose="020B0604020202020204" pitchFamily="34" charset="0"/>
                <a:cs typeface="Arial" panose="020B0604020202020204" pitchFamily="34" charset="0"/>
              </a:rPr>
              <a:t>Turbidity will not make you sick; however, higher turbidity levels are often associated with higher levels of microorganisms (bacteria, viruses, and protozoa) because they attach themselves to the particles in the water. Therefore, we must be cautious of turbid water as it usually has more pathogens, so drinking it increases our chances of becoming sick.</a:t>
            </a:r>
            <a:endParaRPr lang="en-CA" sz="1000" dirty="0" smtClean="0">
              <a:latin typeface="Arial" panose="020B0604020202020204" pitchFamily="34" charset="0"/>
              <a:cs typeface="Arial" panose="020B0604020202020204" pitchFamily="34" charset="0"/>
            </a:endParaRPr>
          </a:p>
          <a:p>
            <a:endParaRPr lang="en-CA" dirty="0"/>
          </a:p>
        </p:txBody>
      </p:sp>
      <p:sp>
        <p:nvSpPr>
          <p:cNvPr id="4" name="Slide Number Placeholder 3"/>
          <p:cNvSpPr>
            <a:spLocks noGrp="1"/>
          </p:cNvSpPr>
          <p:nvPr>
            <p:ph type="sldNum" sz="quarter" idx="10"/>
          </p:nvPr>
        </p:nvSpPr>
        <p:spPr/>
        <p:txBody>
          <a:bodyPr/>
          <a:lstStyle/>
          <a:p>
            <a:fld id="{45CD1E7C-DD4A-48EE-AD51-55A600928D91}" type="slidenum">
              <a:rPr lang="en-CA" smtClean="0"/>
              <a:t>15</a:t>
            </a:fld>
            <a:endParaRPr lang="en-CA"/>
          </a:p>
        </p:txBody>
      </p:sp>
    </p:spTree>
    <p:extLst>
      <p:ext uri="{BB962C8B-B14F-4D97-AF65-F5344CB8AC3E}">
        <p14:creationId xmlns:p14="http://schemas.microsoft.com/office/powerpoint/2010/main" val="4213912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96D6939-B8AB-415C-8E07-37773906FC33}" type="slidenum">
              <a:rPr lang="en-US"/>
              <a:pPr/>
              <a:t>‹#›</a:t>
            </a:fld>
            <a:endParaRPr lang="en-US"/>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7020272" y="6381328"/>
            <a:ext cx="2133600" cy="476250"/>
          </a:xfrm>
          <a:prstGeom prst="rect">
            <a:avLst/>
          </a:prstGeom>
        </p:spPr>
        <p:txBody>
          <a:bodyPr/>
          <a:lstStyle>
            <a:lvl1pPr algn="r">
              <a:defRPr sz="1400"/>
            </a:lvl1pPr>
          </a:lstStyle>
          <a:p>
            <a:fld id="{90C5138D-4C5F-48AF-A64F-FBCEEBACA0DF}" type="slidenum">
              <a:rPr lang="en-US" smtClean="0"/>
              <a:pPr/>
              <a:t>‹#›</a:t>
            </a:fld>
            <a:endParaRPr lang="en-US"/>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4.jp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6.tiff"/></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cawst.org/resource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en-US" sz="1100" dirty="0"/>
          </a:p>
          <a:p>
            <a:pPr algn="ctr">
              <a:tabLst>
                <a:tab pos="1196975" algn="l"/>
              </a:tabLst>
            </a:pPr>
            <a:r>
              <a:rPr lang="en-US" sz="1100" dirty="0"/>
              <a:t>12, 2916 – 5</a:t>
            </a:r>
            <a:r>
              <a:rPr lang="en-US" sz="1100" baseline="30000" dirty="0"/>
              <a:t>th</a:t>
            </a:r>
            <a:r>
              <a:rPr lang="en-US" sz="1100" dirty="0"/>
              <a:t> Avenue</a:t>
            </a:r>
          </a:p>
          <a:p>
            <a:pPr algn="ctr">
              <a:tabLst>
                <a:tab pos="1196975" algn="l"/>
              </a:tabLst>
            </a:pPr>
            <a:r>
              <a:rPr lang="en-US" sz="1100" dirty="0" smtClean="0"/>
              <a:t>Calgary, Alberta, T2A 6K4, Canada</a:t>
            </a:r>
          </a:p>
          <a:p>
            <a:pPr algn="ctr">
              <a:tabLst>
                <a:tab pos="1196975" algn="l"/>
              </a:tabLst>
            </a:pPr>
            <a:r>
              <a:rPr lang="fr-FR" sz="1100" dirty="0" smtClean="0"/>
              <a:t>Phone: + 1 (403) 243-3285, Fax: + 1 (403) 243-6199</a:t>
            </a:r>
            <a:endParaRPr lang="en-US" sz="1100" dirty="0" smtClean="0"/>
          </a:p>
          <a:p>
            <a:pPr algn="ctr">
              <a:tabLst>
                <a:tab pos="1196975" algn="l"/>
              </a:tabLst>
            </a:pPr>
            <a:r>
              <a:rPr lang="fr-FR" sz="1100" dirty="0" smtClean="0"/>
              <a:t>E-mail: cawst@cawst.org, </a:t>
            </a:r>
            <a:r>
              <a:rPr lang="en-US" sz="1100" dirty="0" smtClean="0"/>
              <a:t>Website: </a:t>
            </a:r>
            <a:r>
              <a:rPr lang="en-US" sz="1100" dirty="0" smtClean="0">
                <a:hlinkClick r:id="rId3"/>
              </a:rPr>
              <a:t>www.cawst.org</a:t>
            </a:r>
            <a:endParaRPr lang="en-US" sz="1100" dirty="0" smtClean="0"/>
          </a:p>
          <a:p>
            <a:pPr algn="ctr">
              <a:tabLst>
                <a:tab pos="1196975" algn="l"/>
              </a:tabLst>
            </a:pPr>
            <a:endParaRPr lang="en-US" sz="1100" dirty="0"/>
          </a:p>
          <a:p>
            <a:r>
              <a:rPr lang="en-US" sz="900" dirty="0"/>
              <a:t>CAWST, the Centre for Affordable Water and Sanitation Technology, is a nonprofit organization that provides training and consulting to organizations working directly with populations in developing countries who lack access to clean water and basic sanitation.</a:t>
            </a:r>
          </a:p>
          <a:p>
            <a:r>
              <a:rPr lang="en-US" sz="900" dirty="0"/>
              <a:t> </a:t>
            </a:r>
          </a:p>
          <a:p>
            <a:r>
              <a:rPr lang="en-US" sz="900" dirty="0"/>
              <a:t>One of CAWST’s core strategies is to make knowledge about water common knowledge. This is achieved, in part, by developing and freely distributing education materials with the intent of increasing the availability of information to those who need it most.</a:t>
            </a:r>
          </a:p>
          <a:p>
            <a:r>
              <a:rPr lang="en-US" sz="900" dirty="0"/>
              <a:t> </a:t>
            </a:r>
          </a:p>
          <a:p>
            <a:r>
              <a:rPr lang="en-US" sz="900" dirty="0"/>
              <a:t>This document is open content and licensed under the Creative Commons Attribution Works 3.0 </a:t>
            </a:r>
            <a:r>
              <a:rPr lang="en-US" sz="900" dirty="0" err="1"/>
              <a:t>Unported</a:t>
            </a:r>
            <a:r>
              <a:rPr lang="en-US" sz="900" dirty="0"/>
              <a:t> License. To view a copy of this license, visit http://creativecommons.org/licenses/by/3.0 or send a letter to Creative Commons, 171 Second Street, Suite 300, San Francisco, California 94105, USA. </a:t>
            </a:r>
          </a:p>
          <a:p>
            <a:r>
              <a:rPr lang="en-US" sz="900" dirty="0"/>
              <a:t> </a:t>
            </a:r>
          </a:p>
          <a:p>
            <a:r>
              <a:rPr lang="en-US" sz="900" dirty="0" smtClean="0"/>
              <a:t>		You </a:t>
            </a:r>
            <a:r>
              <a:rPr lang="en-US" sz="900" dirty="0"/>
              <a:t>are free to:</a:t>
            </a:r>
          </a:p>
          <a:p>
            <a:pPr marL="2000250" lvl="4" indent="-171450">
              <a:buFont typeface="Arial" pitchFamily="34" charset="0"/>
              <a:buChar char="•"/>
            </a:pPr>
            <a:r>
              <a:rPr lang="en-US" sz="900" dirty="0"/>
              <a:t>Share – to copy, distribute and transmit this document</a:t>
            </a:r>
          </a:p>
          <a:p>
            <a:pPr marL="2000250" lvl="4" indent="-171450">
              <a:buFont typeface="Arial" pitchFamily="34" charset="0"/>
              <a:buChar char="•"/>
            </a:pPr>
            <a:r>
              <a:rPr lang="en-US" sz="900" dirty="0"/>
              <a:t>Remix – to adapt this document</a:t>
            </a:r>
          </a:p>
          <a:p>
            <a:r>
              <a:rPr lang="en-US" sz="900" dirty="0"/>
              <a:t> </a:t>
            </a:r>
          </a:p>
          <a:p>
            <a:r>
              <a:rPr lang="en-US" sz="900" dirty="0" smtClean="0"/>
              <a:t>		Under </a:t>
            </a:r>
            <a:r>
              <a:rPr lang="en-US" sz="900" dirty="0"/>
              <a:t>the following conditions:</a:t>
            </a:r>
          </a:p>
          <a:p>
            <a:pPr marL="2000250" lvl="4" indent="-171450">
              <a:buFont typeface="Arial" pitchFamily="34" charset="0"/>
              <a:buChar char="•"/>
            </a:pPr>
            <a:r>
              <a:rPr lang="en-US" sz="900" dirty="0" smtClean="0"/>
              <a:t>Attribution</a:t>
            </a:r>
            <a:r>
              <a:rPr lang="en-US" sz="900" dirty="0"/>
              <a:t>. You must give credit to CAWST as the original source of the document. Please include our website:  www.cawst.org</a:t>
            </a:r>
          </a:p>
          <a:p>
            <a:pPr algn="ctr">
              <a:tabLst>
                <a:tab pos="1196975" algn="l"/>
              </a:tabLst>
            </a:pPr>
            <a:endParaRPr lang="en-US" sz="900" dirty="0" smtClean="0"/>
          </a:p>
          <a:p>
            <a:pPr>
              <a:tabLst>
                <a:tab pos="1196975" algn="l"/>
              </a:tabLst>
            </a:pPr>
            <a:r>
              <a:rPr lang="en-US" sz="900" dirty="0"/>
              <a:t>CAWST will produce updated versions of this document periodically. For this reason, we do not recommend hosting this document to download from your website</a:t>
            </a:r>
            <a:r>
              <a:rPr lang="en-US" sz="900" dirty="0" smtClean="0"/>
              <a:t>.</a:t>
            </a:r>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r>
              <a:rPr lang="en-US" sz="900" b="1" dirty="0"/>
              <a:t> </a:t>
            </a:r>
            <a:r>
              <a:rPr lang="en-US" sz="900" dirty="0"/>
              <a:t>CAWST and its directors, employees, contractors, and volunteers do not assume any responsibility for and make no warranty with respect to the results that may be obtained from the use of the information provided</a:t>
            </a:r>
            <a:r>
              <a:rPr lang="en-US" sz="900" dirty="0" smtClean="0"/>
              <a:t>.</a:t>
            </a:r>
            <a:endParaRPr lang="en-US" sz="900"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305137"/>
            <a:ext cx="5328592" cy="1892826"/>
          </a:xfrm>
          <a:prstGeom prst="rect">
            <a:avLst/>
          </a:prstGeom>
          <a:noFill/>
          <a:ln w="15875">
            <a:solidFill>
              <a:schemeClr val="tx1"/>
            </a:solidFill>
          </a:ln>
        </p:spPr>
        <p:txBody>
          <a:bodyPr wrap="square" rtlCol="0">
            <a:spAutoFit/>
          </a:bodyPr>
          <a:lstStyle/>
          <a:p>
            <a:r>
              <a:rPr lang="en-US" b="1" dirty="0"/>
              <a:t> </a:t>
            </a:r>
            <a:r>
              <a:rPr lang="en-US" sz="1100" b="1" dirty="0" smtClean="0"/>
              <a:t>			Stay </a:t>
            </a:r>
            <a:r>
              <a:rPr lang="en-US" sz="1100" b="1" dirty="0"/>
              <a:t>up-to-date and get support:</a:t>
            </a:r>
            <a:endParaRPr lang="en-US" sz="1100" dirty="0"/>
          </a:p>
          <a:p>
            <a:pPr marL="3028950" lvl="6" indent="-285750">
              <a:buFont typeface="Arial" pitchFamily="34" charset="0"/>
              <a:buChar char="•"/>
            </a:pPr>
            <a:r>
              <a:rPr lang="en-US" sz="1100" dirty="0" smtClean="0"/>
              <a:t>Latest </a:t>
            </a:r>
            <a:r>
              <a:rPr lang="en-US" sz="1100" dirty="0"/>
              <a:t>updates to this document</a:t>
            </a:r>
          </a:p>
          <a:p>
            <a:pPr marL="3028950" lvl="6" indent="-285750">
              <a:buFont typeface="Arial" pitchFamily="34" charset="0"/>
              <a:buChar char="•"/>
            </a:pPr>
            <a:r>
              <a:rPr lang="en-US" sz="1100" dirty="0"/>
              <a:t>Other workshop &amp; training related resources</a:t>
            </a:r>
          </a:p>
          <a:p>
            <a:pPr marL="3028950" lvl="6" indent="-285750">
              <a:buFont typeface="Arial" pitchFamily="34" charset="0"/>
              <a:buChar char="•"/>
            </a:pPr>
            <a:r>
              <a:rPr lang="en-US" sz="1100" dirty="0"/>
              <a:t>Support on using this document in your work</a:t>
            </a:r>
          </a:p>
          <a:p>
            <a:r>
              <a:rPr lang="en-US" sz="1100" dirty="0"/>
              <a:t> </a:t>
            </a:r>
          </a:p>
          <a:p>
            <a:r>
              <a:rPr lang="en-US" sz="1100" i="1" dirty="0" smtClean="0"/>
              <a:t>CAWST provides mentorship and</a:t>
            </a:r>
          </a:p>
          <a:p>
            <a:r>
              <a:rPr lang="en-US" sz="1100" i="1" dirty="0" smtClean="0"/>
              <a:t>coaching on the use of its education</a:t>
            </a:r>
          </a:p>
          <a:p>
            <a:r>
              <a:rPr lang="en-US" sz="1100" i="1" dirty="0" smtClean="0"/>
              <a:t>and training resources.</a:t>
            </a:r>
            <a:endParaRPr lang="en-US" sz="1100"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4365104"/>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9706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b="3017"/>
          <a:stretch>
            <a:fillRect/>
          </a:stretch>
        </p:blipFill>
        <p:spPr>
          <a:xfrm>
            <a:off x="762000" y="609600"/>
            <a:ext cx="7543800" cy="5562600"/>
          </a:xfrm>
          <a:prstGeom prst="rect">
            <a:avLst/>
          </a:prstGeom>
          <a:noFill/>
          <a:ln/>
          <a:extLst>
            <a:ext uri="{909E8E84-426E-40DD-AFC4-6F175D3DCCD1}">
              <a14:hiddenFill xmlns:a14="http://schemas.microsoft.com/office/drawing/2010/main">
                <a:gradFill rotWithShape="1">
                  <a:gsLst>
                    <a:gs pos="0">
                      <a:srgbClr val="EDEDB1">
                        <a:alpha val="98000"/>
                      </a:srgbClr>
                    </a:gs>
                    <a:gs pos="100000">
                      <a:srgbClr val="EDEDB1">
                        <a:gamma/>
                        <a:tint val="3529"/>
                        <a:invGamma/>
                      </a:srgbClr>
                    </a:gs>
                  </a:gsLst>
                  <a:lin ang="5400000" scaled="1"/>
                </a:gra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pic>
        <p:nvPicPr>
          <p:cNvPr id="3"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90C5138D-4C5F-48AF-A64F-FBCEEBACA0DF}" type="slidenum">
              <a:rPr lang="en-US" smtClean="0"/>
              <a:pPr/>
              <a:t>10</a:t>
            </a:fld>
            <a:endParaRPr lang="en-US"/>
          </a:p>
        </p:txBody>
      </p:sp>
      <p:sp>
        <p:nvSpPr>
          <p:cNvPr id="5" name="Text Box 3"/>
          <p:cNvSpPr txBox="1">
            <a:spLocks noChangeArrowheads="1"/>
          </p:cNvSpPr>
          <p:nvPr/>
        </p:nvSpPr>
        <p:spPr bwMode="auto">
          <a:xfrm>
            <a:off x="872067" y="6146800"/>
            <a:ext cx="4337248" cy="307777"/>
          </a:xfrm>
          <a:prstGeom prst="rect">
            <a:avLst/>
          </a:prstGeom>
          <a:noFill/>
          <a:ln>
            <a:noFill/>
          </a:ln>
          <a:effectLst/>
          <a:extLst>
            <a:ext uri="{909E8E84-426E-40DD-AFC4-6F175D3DCCD1}">
              <a14:hiddenFill xmlns:a14="http://schemas.microsoft.com/office/drawing/2010/main">
                <a:gradFill rotWithShape="1">
                  <a:gsLst>
                    <a:gs pos="0">
                      <a:srgbClr val="EDEDB1">
                        <a:alpha val="98000"/>
                      </a:srgbClr>
                    </a:gs>
                    <a:gs pos="100000">
                      <a:srgbClr val="EDEDB1">
                        <a:gamma/>
                        <a:tint val="3529"/>
                        <a:invGamma/>
                      </a:srgb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400" dirty="0" smtClean="0"/>
              <a:t>Credit: P &amp; G Health Sciences Institute</a:t>
            </a:r>
            <a:endParaRPr lang="en-US" altLang="en-US" sz="1400" dirty="0"/>
          </a:p>
        </p:txBody>
      </p:sp>
    </p:spTree>
    <p:extLst>
      <p:ext uri="{BB962C8B-B14F-4D97-AF65-F5344CB8AC3E}">
        <p14:creationId xmlns:p14="http://schemas.microsoft.com/office/powerpoint/2010/main" val="950953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Turbidity</a:t>
            </a:r>
            <a:r>
              <a:rPr lang="en-US" altLang="en-US" kern="0" dirty="0" smtClean="0"/>
              <a:t> </a:t>
            </a:r>
            <a:endParaRPr lang="en-US" altLang="en-US" kern="0" dirty="0"/>
          </a:p>
        </p:txBody>
      </p:sp>
      <p:sp>
        <p:nvSpPr>
          <p:cNvPr id="3" name="Rectangle 3"/>
          <p:cNvSpPr txBox="1">
            <a:spLocks noChangeArrowheads="1"/>
          </p:cNvSpPr>
          <p:nvPr/>
        </p:nvSpPr>
        <p:spPr>
          <a:xfrm>
            <a:off x="457200" y="1052736"/>
            <a:ext cx="8229600" cy="4462760"/>
          </a:xfrm>
          <a:prstGeom prst="rect">
            <a:avLst/>
          </a:prstGeom>
          <a:noFill/>
        </p:spPr>
        <p:txBody>
          <a:bodyPr>
            <a:sp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altLang="en-US" kern="0" dirty="0" smtClean="0"/>
              <a:t>How is it measured?</a:t>
            </a:r>
          </a:p>
          <a:p>
            <a:pPr lvl="1"/>
            <a:r>
              <a:rPr lang="en-US" altLang="en-US" kern="0" dirty="0" smtClean="0"/>
              <a:t>Turbidity tube or digital </a:t>
            </a:r>
            <a:r>
              <a:rPr lang="en-US" altLang="en-US" kern="0" dirty="0" err="1" smtClean="0"/>
              <a:t>turbidimeter</a:t>
            </a:r>
            <a:endParaRPr lang="en-US" altLang="en-US" kern="0" dirty="0" smtClean="0"/>
          </a:p>
          <a:p>
            <a:pPr lvl="1"/>
            <a:r>
              <a:rPr lang="en-US" altLang="en-US" kern="0" dirty="0" smtClean="0"/>
              <a:t>NTU = </a:t>
            </a:r>
            <a:r>
              <a:rPr lang="en-US" altLang="en-US" kern="0" dirty="0" err="1" smtClean="0"/>
              <a:t>Nephelometric</a:t>
            </a:r>
            <a:r>
              <a:rPr lang="en-US" altLang="en-US" kern="0" dirty="0" smtClean="0"/>
              <a:t> Turbidity Unit</a:t>
            </a:r>
          </a:p>
          <a:p>
            <a:pPr lvl="1"/>
            <a:r>
              <a:rPr lang="en-US" altLang="en-US" kern="0" dirty="0" err="1" smtClean="0"/>
              <a:t>Nephelometer</a:t>
            </a:r>
            <a:r>
              <a:rPr lang="en-US" altLang="en-US" kern="0" dirty="0" smtClean="0"/>
              <a:t> measures intensity of light scattered by the suspended particles</a:t>
            </a:r>
          </a:p>
          <a:p>
            <a:pPr lvl="0"/>
            <a:r>
              <a:rPr lang="en-US" sz="2800" dirty="0" smtClean="0"/>
              <a:t>WHO recommends that turbidity be </a:t>
            </a:r>
            <a:r>
              <a:rPr lang="en-US" sz="2800" dirty="0"/>
              <a:t>no more than 1 NTU, and preferably much lower, </a:t>
            </a:r>
            <a:r>
              <a:rPr lang="en-US" sz="2800" dirty="0" smtClean="0"/>
              <a:t>for </a:t>
            </a:r>
            <a:r>
              <a:rPr lang="en-US" sz="2800" dirty="0"/>
              <a:t>proper </a:t>
            </a:r>
            <a:r>
              <a:rPr lang="en-US" sz="2800" dirty="0" smtClean="0"/>
              <a:t>disinfection </a:t>
            </a:r>
            <a:endParaRPr lang="en-CA" sz="2800" dirty="0"/>
          </a:p>
          <a:p>
            <a:r>
              <a:rPr lang="en-US" altLang="en-US" sz="2800" kern="0" dirty="0" err="1" smtClean="0"/>
              <a:t>Biosand</a:t>
            </a:r>
            <a:r>
              <a:rPr lang="en-US" altLang="en-US" sz="2800" kern="0" dirty="0" smtClean="0"/>
              <a:t> filter inlet water &lt;50 NTU</a:t>
            </a:r>
            <a:endParaRPr lang="en-US" altLang="en-US" sz="2800" kern="0" dirty="0"/>
          </a:p>
        </p:txBody>
      </p:sp>
      <p:pic>
        <p:nvPicPr>
          <p:cNvPr id="4"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90C5138D-4C5F-48AF-A64F-FBCEEBACA0DF}" type="slidenum">
              <a:rPr lang="en-US" smtClean="0"/>
              <a:pPr/>
              <a:t>11</a:t>
            </a:fld>
            <a:endParaRPr lang="en-US"/>
          </a:p>
        </p:txBody>
      </p:sp>
    </p:spTree>
    <p:extLst>
      <p:ext uri="{BB962C8B-B14F-4D97-AF65-F5344CB8AC3E}">
        <p14:creationId xmlns:p14="http://schemas.microsoft.com/office/powerpoint/2010/main" val="1483496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219200"/>
            <a:ext cx="202565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019800" y="1371751"/>
            <a:ext cx="2066925" cy="3676348"/>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5"/>
          <p:cNvSpPr txBox="1">
            <a:spLocks noChangeArrowheads="1"/>
          </p:cNvSpPr>
          <p:nvPr/>
        </p:nvSpPr>
        <p:spPr bwMode="auto">
          <a:xfrm>
            <a:off x="685800" y="5410200"/>
            <a:ext cx="2743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dirty="0" smtClean="0"/>
              <a:t>Two part turbidity </a:t>
            </a:r>
            <a:r>
              <a:rPr lang="en-US" altLang="en-US" dirty="0"/>
              <a:t>tube used in a portable kit</a:t>
            </a:r>
          </a:p>
        </p:txBody>
      </p:sp>
      <p:sp>
        <p:nvSpPr>
          <p:cNvPr id="9" name="Text Box 8"/>
          <p:cNvSpPr txBox="1">
            <a:spLocks noChangeArrowheads="1"/>
          </p:cNvSpPr>
          <p:nvPr/>
        </p:nvSpPr>
        <p:spPr bwMode="auto">
          <a:xfrm>
            <a:off x="228600" y="152400"/>
            <a:ext cx="8763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0000"/>
              </a:spcBef>
            </a:pPr>
            <a:r>
              <a:rPr lang="en-US" altLang="en-US" sz="4400" b="1" dirty="0">
                <a:solidFill>
                  <a:schemeClr val="accent2"/>
                </a:solidFill>
              </a:rPr>
              <a:t>Turbidity Tubes</a:t>
            </a:r>
            <a:endParaRPr lang="en-US" altLang="en-US" sz="4400" dirty="0">
              <a:latin typeface="Times New Roman" pitchFamily="18" charset="0"/>
            </a:endParaRPr>
          </a:p>
        </p:txBody>
      </p:sp>
      <p:sp>
        <p:nvSpPr>
          <p:cNvPr id="3" name="Slide Number Placeholder 2"/>
          <p:cNvSpPr>
            <a:spLocks noGrp="1"/>
          </p:cNvSpPr>
          <p:nvPr>
            <p:ph type="sldNum" sz="quarter" idx="12"/>
          </p:nvPr>
        </p:nvSpPr>
        <p:spPr/>
        <p:txBody>
          <a:bodyPr/>
          <a:lstStyle/>
          <a:p>
            <a:fld id="{90C5138D-4C5F-48AF-A64F-FBCEEBACA0DF}" type="slidenum">
              <a:rPr lang="en-US" smtClean="0"/>
              <a:pPr/>
              <a:t>12</a:t>
            </a:fld>
            <a:endParaRPr lang="en-US"/>
          </a:p>
        </p:txBody>
      </p:sp>
      <p:sp>
        <p:nvSpPr>
          <p:cNvPr id="11" name="Text Box 9"/>
          <p:cNvSpPr txBox="1">
            <a:spLocks noChangeArrowheads="1"/>
          </p:cNvSpPr>
          <p:nvPr/>
        </p:nvSpPr>
        <p:spPr bwMode="auto">
          <a:xfrm>
            <a:off x="838200" y="6040967"/>
            <a:ext cx="37338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dirty="0" smtClean="0"/>
              <a:t>Credit: </a:t>
            </a:r>
            <a:r>
              <a:rPr lang="en-US" altLang="en-US" sz="1400" dirty="0" err="1" smtClean="0"/>
              <a:t>Palintest</a:t>
            </a:r>
            <a:r>
              <a:rPr lang="en-US" altLang="en-US" sz="1400" dirty="0" smtClean="0"/>
              <a:t>, </a:t>
            </a:r>
            <a:r>
              <a:rPr lang="en-US" altLang="en-US" sz="1400" dirty="0"/>
              <a:t>International UK</a:t>
            </a:r>
          </a:p>
        </p:txBody>
      </p:sp>
      <p:sp>
        <p:nvSpPr>
          <p:cNvPr id="12" name="Text Box 5"/>
          <p:cNvSpPr txBox="1">
            <a:spLocks noChangeArrowheads="1"/>
          </p:cNvSpPr>
          <p:nvPr/>
        </p:nvSpPr>
        <p:spPr bwMode="auto">
          <a:xfrm>
            <a:off x="5580112" y="5410200"/>
            <a:ext cx="2743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dirty="0" smtClean="0"/>
              <a:t>Two part turbidity </a:t>
            </a:r>
            <a:r>
              <a:rPr lang="en-US" altLang="en-US" dirty="0"/>
              <a:t>tube used in a portable kit</a:t>
            </a:r>
          </a:p>
        </p:txBody>
      </p:sp>
      <p:sp>
        <p:nvSpPr>
          <p:cNvPr id="14" name="Text Box 9"/>
          <p:cNvSpPr txBox="1">
            <a:spLocks noChangeArrowheads="1"/>
          </p:cNvSpPr>
          <p:nvPr/>
        </p:nvSpPr>
        <p:spPr bwMode="auto">
          <a:xfrm>
            <a:off x="5746551" y="6085086"/>
            <a:ext cx="300191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400" dirty="0" smtClean="0"/>
              <a:t>Credit: </a:t>
            </a:r>
            <a:r>
              <a:rPr lang="en-US" altLang="en-US" sz="1400" dirty="0" err="1" smtClean="0"/>
              <a:t>Palintest</a:t>
            </a:r>
            <a:r>
              <a:rPr lang="en-US" altLang="en-US" sz="1400" dirty="0" smtClean="0"/>
              <a:t>, </a:t>
            </a:r>
            <a:r>
              <a:rPr lang="en-US" altLang="en-US" sz="1400" dirty="0"/>
              <a:t>International UK</a:t>
            </a:r>
          </a:p>
        </p:txBody>
      </p:sp>
    </p:spTree>
    <p:extLst>
      <p:ext uri="{BB962C8B-B14F-4D97-AF65-F5344CB8AC3E}">
        <p14:creationId xmlns:p14="http://schemas.microsoft.com/office/powerpoint/2010/main" val="3489971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smtClean="0"/>
              <a:t>Using a Turbidity Tube</a:t>
            </a:r>
            <a:endParaRPr lang="en-US" altLang="en-US" b="1" kern="0" dirty="0"/>
          </a:p>
        </p:txBody>
      </p:sp>
      <p:pic>
        <p:nvPicPr>
          <p:cNvPr id="10" name="Picture 9"/>
          <p:cNvPicPr/>
          <p:nvPr/>
        </p:nvPicPr>
        <p:blipFill>
          <a:blip r:embed="rId4">
            <a:extLst>
              <a:ext uri="{28A0092B-C50C-407E-A947-70E740481C1C}">
                <a14:useLocalDpi xmlns:a14="http://schemas.microsoft.com/office/drawing/2010/main" val="0"/>
              </a:ext>
            </a:extLst>
          </a:blip>
          <a:srcRect/>
          <a:stretch>
            <a:fillRect/>
          </a:stretch>
        </p:blipFill>
        <p:spPr bwMode="auto">
          <a:xfrm>
            <a:off x="2483768" y="1124744"/>
            <a:ext cx="3952195" cy="5606223"/>
          </a:xfrm>
          <a:prstGeom prst="rect">
            <a:avLst/>
          </a:prstGeom>
          <a:noFill/>
        </p:spPr>
      </p:pic>
      <p:sp>
        <p:nvSpPr>
          <p:cNvPr id="3" name="Slide Number Placeholder 2"/>
          <p:cNvSpPr>
            <a:spLocks noGrp="1"/>
          </p:cNvSpPr>
          <p:nvPr>
            <p:ph type="sldNum" sz="quarter" idx="12"/>
          </p:nvPr>
        </p:nvSpPr>
        <p:spPr/>
        <p:txBody>
          <a:bodyPr/>
          <a:lstStyle/>
          <a:p>
            <a:fld id="{90C5138D-4C5F-48AF-A64F-FBCEEBACA0DF}" type="slidenum">
              <a:rPr lang="en-US" smtClean="0"/>
              <a:pPr/>
              <a:t>13</a:t>
            </a:fld>
            <a:endParaRPr lang="en-US"/>
          </a:p>
        </p:txBody>
      </p:sp>
      <p:sp>
        <p:nvSpPr>
          <p:cNvPr id="4" name="Rectangle 3"/>
          <p:cNvSpPr/>
          <p:nvPr/>
        </p:nvSpPr>
        <p:spPr>
          <a:xfrm>
            <a:off x="5267062" y="6067465"/>
            <a:ext cx="1919115" cy="338554"/>
          </a:xfrm>
          <a:prstGeom prst="rect">
            <a:avLst/>
          </a:prstGeom>
        </p:spPr>
        <p:txBody>
          <a:bodyPr wrap="none">
            <a:spAutoFit/>
          </a:bodyPr>
          <a:lstStyle/>
          <a:p>
            <a:r>
              <a:rPr lang="en-CA" sz="1600" i="1" dirty="0" smtClean="0"/>
              <a:t>Credit: WHO</a:t>
            </a:r>
            <a:r>
              <a:rPr lang="en-CA" sz="1600" i="1" dirty="0"/>
              <a:t>, 1997</a:t>
            </a:r>
            <a:endParaRPr lang="en-CA" sz="1600" dirty="0"/>
          </a:p>
        </p:txBody>
      </p:sp>
    </p:spTree>
    <p:extLst>
      <p:ext uri="{BB962C8B-B14F-4D97-AF65-F5344CB8AC3E}">
        <p14:creationId xmlns:p14="http://schemas.microsoft.com/office/powerpoint/2010/main" val="21238610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274638"/>
            <a:ext cx="8229600" cy="792162"/>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smtClean="0"/>
              <a:t>Digital Turbidimeter</a:t>
            </a:r>
            <a:endParaRPr lang="en-US" altLang="en-US" b="1" kern="0"/>
          </a:p>
        </p:txBody>
      </p:sp>
      <p:pic>
        <p:nvPicPr>
          <p:cNvPr id="6"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Adele\Dropbox\Drinking Water Quality Testing_2009-06\Illustrations\Turbidimeter.tif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1045" y="1066800"/>
            <a:ext cx="6041909" cy="564493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90C5138D-4C5F-48AF-A64F-FBCEEBACA0DF}" type="slidenum">
              <a:rPr lang="en-US" smtClean="0"/>
              <a:pPr/>
              <a:t>14</a:t>
            </a:fld>
            <a:endParaRPr lang="en-US"/>
          </a:p>
        </p:txBody>
      </p:sp>
    </p:spTree>
    <p:extLst>
      <p:ext uri="{BB962C8B-B14F-4D97-AF65-F5344CB8AC3E}">
        <p14:creationId xmlns:p14="http://schemas.microsoft.com/office/powerpoint/2010/main" val="3346739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Review</a:t>
            </a:r>
            <a:endParaRPr lang="en-US" altLang="en-US" b="1" kern="0" dirty="0"/>
          </a:p>
        </p:txBody>
      </p:sp>
      <p:sp>
        <p:nvSpPr>
          <p:cNvPr id="5" name="Rectangle 5"/>
          <p:cNvSpPr txBox="1">
            <a:spLocks noChangeArrowheads="1"/>
          </p:cNvSpPr>
          <p:nvPr/>
        </p:nvSpPr>
        <p:spPr>
          <a:xfrm>
            <a:off x="381000" y="1123528"/>
            <a:ext cx="8229600" cy="5257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514350" lvl="0" indent="-514350" hangingPunct="0">
              <a:buFont typeface="+mj-lt"/>
              <a:buAutoNum type="arabicPeriod"/>
            </a:pPr>
            <a:r>
              <a:rPr lang="en-CA" sz="2800" dirty="0" smtClean="0"/>
              <a:t>Do physical parameters have </a:t>
            </a:r>
            <a:r>
              <a:rPr lang="en-CA" sz="2800" dirty="0"/>
              <a:t>direct health </a:t>
            </a:r>
            <a:r>
              <a:rPr lang="en-CA" sz="2800" dirty="0" smtClean="0"/>
              <a:t>effects?</a:t>
            </a:r>
          </a:p>
          <a:p>
            <a:pPr marL="914400" lvl="1" indent="-514350" hangingPunct="0"/>
            <a:r>
              <a:rPr lang="en-CA" sz="2400" dirty="0" smtClean="0"/>
              <a:t>No but they </a:t>
            </a:r>
            <a:r>
              <a:rPr lang="en-CA" sz="2400" dirty="0"/>
              <a:t>may indicate chemical or microbiological contamination</a:t>
            </a:r>
          </a:p>
          <a:p>
            <a:pPr marL="514350" lvl="0" indent="-514350" hangingPunct="0">
              <a:buFont typeface="+mj-lt"/>
              <a:buAutoNum type="arabicPeriod"/>
            </a:pPr>
            <a:r>
              <a:rPr lang="en-CA" sz="2800" dirty="0" smtClean="0"/>
              <a:t>What causes t</a:t>
            </a:r>
            <a:r>
              <a:rPr lang="en-US" sz="2800" dirty="0" err="1" smtClean="0"/>
              <a:t>urbidity</a:t>
            </a:r>
            <a:r>
              <a:rPr lang="en-US" sz="2800" dirty="0" smtClean="0"/>
              <a:t>?</a:t>
            </a:r>
          </a:p>
          <a:p>
            <a:pPr lvl="1" hangingPunct="0"/>
            <a:r>
              <a:rPr lang="en-US" sz="2400" dirty="0" smtClean="0"/>
              <a:t>Turbidity </a:t>
            </a:r>
            <a:r>
              <a:rPr lang="en-US" sz="2400" dirty="0"/>
              <a:t>is caused by </a:t>
            </a:r>
            <a:r>
              <a:rPr lang="en-US" sz="2400" dirty="0" smtClean="0"/>
              <a:t>sand</a:t>
            </a:r>
            <a:r>
              <a:rPr lang="en-US" sz="2400" dirty="0"/>
              <a:t>, silt and </a:t>
            </a:r>
            <a:r>
              <a:rPr lang="en-US" sz="2400" dirty="0" smtClean="0"/>
              <a:t>clay </a:t>
            </a:r>
            <a:r>
              <a:rPr lang="en-US" sz="2400" dirty="0"/>
              <a:t>floating in </a:t>
            </a:r>
            <a:r>
              <a:rPr lang="en-US" sz="2400" dirty="0" smtClean="0"/>
              <a:t>water</a:t>
            </a:r>
            <a:endParaRPr lang="en-US" sz="2400" dirty="0"/>
          </a:p>
        </p:txBody>
      </p:sp>
      <p:pic>
        <p:nvPicPr>
          <p:cNvPr id="6"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90C5138D-4C5F-48AF-A64F-FBCEEBACA0DF}" type="slidenum">
              <a:rPr lang="en-US" smtClean="0"/>
              <a:pPr/>
              <a:t>15</a:t>
            </a:fld>
            <a:endParaRPr lang="en-US"/>
          </a:p>
        </p:txBody>
      </p:sp>
    </p:spTree>
    <p:extLst>
      <p:ext uri="{BB962C8B-B14F-4D97-AF65-F5344CB8AC3E}">
        <p14:creationId xmlns:p14="http://schemas.microsoft.com/office/powerpoint/2010/main" val="12650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47664" y="1124744"/>
            <a:ext cx="6264696" cy="4327338"/>
          </a:xfrm>
          <a:prstGeom prst="rect">
            <a:avLst/>
          </a:prstGeom>
        </p:spPr>
        <p:txBody>
          <a:bodyPr wrap="square">
            <a:spAutoFit/>
          </a:bodyPr>
          <a:lstStyle/>
          <a:p>
            <a:pPr lvl="0" algn="ctr">
              <a:spcBef>
                <a:spcPct val="20000"/>
              </a:spcBef>
            </a:pPr>
            <a:r>
              <a:rPr lang="en-US" sz="3200" kern="0" dirty="0">
                <a:solidFill>
                  <a:srgbClr val="000000"/>
                </a:solidFill>
                <a:latin typeface="Arial"/>
                <a:cs typeface="Arial"/>
              </a:rPr>
              <a:t>This presentation is used with Lesson </a:t>
            </a:r>
            <a:r>
              <a:rPr lang="en-US" sz="3200" kern="0" dirty="0" smtClean="0">
                <a:solidFill>
                  <a:srgbClr val="000000"/>
                </a:solidFill>
                <a:latin typeface="Arial"/>
                <a:cs typeface="Arial"/>
              </a:rPr>
              <a:t>Plan 16: Physical Parameters</a:t>
            </a:r>
            <a:r>
              <a:rPr lang="en-US" sz="3200" kern="0" dirty="0" smtClean="0">
                <a:solidFill>
                  <a:srgbClr val="FF0000"/>
                </a:solidFill>
                <a:latin typeface="Arial"/>
                <a:cs typeface="Arial"/>
              </a:rPr>
              <a:t> </a:t>
            </a:r>
            <a:r>
              <a:rPr lang="en-US" sz="3200" kern="0" dirty="0">
                <a:solidFill>
                  <a:srgbClr val="000000"/>
                </a:solidFill>
                <a:latin typeface="Arial"/>
                <a:cs typeface="Arial"/>
              </a:rPr>
              <a:t>in the </a:t>
            </a:r>
            <a:r>
              <a:rPr lang="en-US" sz="3200" kern="0" dirty="0" smtClean="0">
                <a:solidFill>
                  <a:srgbClr val="000000"/>
                </a:solidFill>
                <a:latin typeface="Arial"/>
                <a:cs typeface="Arial"/>
              </a:rPr>
              <a:t>Drinking Water Quality Testing Trainer Manual </a:t>
            </a:r>
            <a:endParaRPr lang="en-US" sz="3200" kern="0" dirty="0">
              <a:solidFill>
                <a:srgbClr val="000000"/>
              </a:solidFill>
              <a:latin typeface="Arial"/>
              <a:cs typeface="Arial"/>
            </a:endParaRPr>
          </a:p>
          <a:p>
            <a:pPr lvl="0">
              <a:spcBef>
                <a:spcPct val="20000"/>
              </a:spcBef>
            </a:pPr>
            <a:endParaRPr lang="en-US" sz="3200" kern="0" dirty="0">
              <a:solidFill>
                <a:srgbClr val="000000"/>
              </a:solidFill>
              <a:latin typeface="Arial"/>
              <a:cs typeface="Arial"/>
            </a:endParaRPr>
          </a:p>
          <a:p>
            <a:pPr lvl="0" algn="ctr">
              <a:spcBef>
                <a:spcPct val="20000"/>
              </a:spcBef>
            </a:pPr>
            <a:r>
              <a:rPr lang="en-US" sz="3200" kern="0" dirty="0">
                <a:solidFill>
                  <a:srgbClr val="000000"/>
                </a:solidFill>
                <a:latin typeface="Arial"/>
                <a:cs typeface="Arial"/>
              </a:rPr>
              <a:t>Available at </a:t>
            </a:r>
            <a:r>
              <a:rPr lang="en-US" sz="3200" kern="0" dirty="0">
                <a:solidFill>
                  <a:srgbClr val="000000"/>
                </a:solidFill>
                <a:latin typeface="Arial"/>
                <a:cs typeface="Arial"/>
                <a:hlinkClick r:id="rId2"/>
              </a:rPr>
              <a:t>www.cawst.org/resources</a:t>
            </a:r>
            <a:endParaRPr lang="en-US" sz="3200" kern="0" dirty="0">
              <a:solidFill>
                <a:srgbClr val="000000"/>
              </a:solidFill>
              <a:latin typeface="Arial"/>
              <a:cs typeface="Arial"/>
            </a:endParaRPr>
          </a:p>
          <a:p>
            <a:pPr lvl="0">
              <a:spcBef>
                <a:spcPct val="20000"/>
              </a:spcBef>
            </a:pPr>
            <a:r>
              <a:rPr lang="en-US" sz="3200" kern="0" dirty="0">
                <a:solidFill>
                  <a:srgbClr val="000000"/>
                </a:solidFill>
                <a:latin typeface="Arial"/>
                <a:cs typeface="Arial"/>
              </a:rPr>
              <a:t> </a:t>
            </a:r>
            <a:endParaRPr lang="en-US" sz="3200" kern="0" dirty="0">
              <a:solidFill>
                <a:srgbClr val="000000"/>
              </a:solidFill>
              <a:latin typeface="Arial"/>
              <a:cs typeface="Aria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5805264"/>
            <a:ext cx="1487487" cy="92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1979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1844824"/>
            <a:ext cx="7772400" cy="1470025"/>
          </a:xfrm>
        </p:spPr>
        <p:txBody>
          <a:bodyPr/>
          <a:lstStyle/>
          <a:p>
            <a:r>
              <a:rPr lang="en-US" altLang="en-US" b="1" dirty="0"/>
              <a:t>Physical </a:t>
            </a:r>
            <a:r>
              <a:rPr lang="en-US" altLang="en-US" b="1" dirty="0" smtClean="0"/>
              <a:t>Parameters </a:t>
            </a:r>
            <a:br>
              <a:rPr lang="en-US" altLang="en-US" b="1" dirty="0" smtClean="0"/>
            </a:br>
            <a:r>
              <a:rPr lang="en-US" altLang="en-US" b="1" dirty="0" smtClean="0"/>
              <a:t>of Drinking Water Quality</a:t>
            </a:r>
            <a:r>
              <a:rPr lang="en-US" altLang="en-US" b="1" dirty="0"/>
              <a:t/>
            </a:r>
            <a:br>
              <a:rPr lang="en-US" altLang="en-US" b="1" dirty="0"/>
            </a:br>
            <a:endParaRPr lang="en-US" b="1" dirty="0">
              <a:solidFill>
                <a:schemeClr val="accent2"/>
              </a:solidFill>
            </a:endParaRPr>
          </a:p>
        </p:txBody>
      </p:sp>
      <p:pic>
        <p:nvPicPr>
          <p:cNvPr id="2052"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b="1" dirty="0" smtClean="0">
                <a:solidFill>
                  <a:schemeClr val="accent2"/>
                </a:solidFill>
              </a:rPr>
              <a:t>Learning Expectations</a:t>
            </a:r>
            <a:endParaRPr lang="en-US" b="1" dirty="0">
              <a:solidFill>
                <a:schemeClr val="accent2"/>
              </a:solidFill>
            </a:endParaRPr>
          </a:p>
        </p:txBody>
      </p:sp>
      <p:sp>
        <p:nvSpPr>
          <p:cNvPr id="3075" name="Rectangle 3"/>
          <p:cNvSpPr>
            <a:spLocks noGrp="1" noChangeArrowheads="1"/>
          </p:cNvSpPr>
          <p:nvPr>
            <p:ph type="body" idx="1"/>
          </p:nvPr>
        </p:nvSpPr>
        <p:spPr/>
        <p:txBody>
          <a:bodyPr/>
          <a:lstStyle/>
          <a:p>
            <a:pPr lvl="0"/>
            <a:r>
              <a:rPr lang="en-CA" dirty="0"/>
              <a:t>Discuss the importance of physical </a:t>
            </a:r>
            <a:r>
              <a:rPr lang="en-CA" dirty="0" smtClean="0"/>
              <a:t>testing.</a:t>
            </a:r>
            <a:endParaRPr lang="en-CA" dirty="0"/>
          </a:p>
          <a:p>
            <a:pPr lvl="0"/>
            <a:r>
              <a:rPr lang="en-CA" dirty="0"/>
              <a:t>List key physical parameters of drinking water and how to test for </a:t>
            </a:r>
            <a:r>
              <a:rPr lang="en-CA" dirty="0" smtClean="0"/>
              <a:t>them.</a:t>
            </a:r>
            <a:endParaRPr lang="en-CA" dirty="0"/>
          </a:p>
          <a:p>
            <a:pPr lvl="0"/>
            <a:r>
              <a:rPr lang="en-CA" dirty="0"/>
              <a:t>Demonstrate ability, with limited supervision, to test turbidity using a turbidity </a:t>
            </a:r>
            <a:r>
              <a:rPr lang="en-CA" dirty="0" smtClean="0"/>
              <a:t>tube.</a:t>
            </a:r>
            <a:endParaRPr lang="en-CA" dirty="0"/>
          </a:p>
          <a:p>
            <a:pPr marL="514350" lvl="0" indent="-514350">
              <a:buNone/>
            </a:pPr>
            <a:endParaRPr lang="en-US" dirty="0"/>
          </a:p>
        </p:txBody>
      </p:sp>
      <p:pic>
        <p:nvPicPr>
          <p:cNvPr id="3076" name="Picture 4" descr="CAWST Colour - no tex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Physical Parameters</a:t>
            </a:r>
          </a:p>
          <a:p>
            <a:r>
              <a:rPr lang="en-US" altLang="en-US" b="1" kern="0" dirty="0" smtClean="0"/>
              <a:t>Of Drinking Water</a:t>
            </a:r>
            <a:endParaRPr lang="en-US" altLang="en-US" b="1" kern="0" dirty="0"/>
          </a:p>
        </p:txBody>
      </p:sp>
      <p:sp>
        <p:nvSpPr>
          <p:cNvPr id="3" name="Rectangle 3"/>
          <p:cNvSpPr txBox="1">
            <a:spLocks noChangeArrowheads="1"/>
          </p:cNvSpPr>
          <p:nvPr/>
        </p:nvSpPr>
        <p:spPr>
          <a:xfrm>
            <a:off x="457200" y="2027981"/>
            <a:ext cx="8229600" cy="4353347"/>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spcAft>
                <a:spcPts val="0"/>
              </a:spcAft>
              <a:buFont typeface="Arial" panose="020B0604020202020204" pitchFamily="34" charset="0"/>
              <a:buChar char="•"/>
              <a:tabLst>
                <a:tab pos="914400" algn="l"/>
              </a:tabLst>
            </a:pPr>
            <a:r>
              <a:rPr lang="en-US" sz="3600" b="1" dirty="0" smtClean="0">
                <a:ea typeface="Times New Roman"/>
              </a:rPr>
              <a:t>Smell</a:t>
            </a:r>
            <a:r>
              <a:rPr lang="en-US" sz="3600" dirty="0" smtClean="0">
                <a:ea typeface="Times New Roman"/>
              </a:rPr>
              <a:t> – </a:t>
            </a:r>
            <a:r>
              <a:rPr lang="en-CA" sz="3600" dirty="0" smtClean="0">
                <a:ea typeface="Times New Roman"/>
              </a:rPr>
              <a:t>moldy, organic, </a:t>
            </a:r>
            <a:r>
              <a:rPr lang="en-CA" sz="3600" dirty="0">
                <a:ea typeface="Times New Roman"/>
              </a:rPr>
              <a:t>foul, </a:t>
            </a:r>
            <a:r>
              <a:rPr lang="en-CA" sz="3600" dirty="0" smtClean="0">
                <a:ea typeface="Times New Roman"/>
              </a:rPr>
              <a:t>sweet</a:t>
            </a:r>
            <a:endParaRPr lang="en-CA" sz="3600" dirty="0">
              <a:ea typeface="Times New Roman"/>
              <a:cs typeface="Times New Roman"/>
            </a:endParaRPr>
          </a:p>
          <a:p>
            <a:pPr>
              <a:spcAft>
                <a:spcPts val="0"/>
              </a:spcAft>
              <a:buFont typeface="Arial" panose="020B0604020202020204" pitchFamily="34" charset="0"/>
              <a:buChar char="•"/>
              <a:tabLst>
                <a:tab pos="914400" algn="l"/>
              </a:tabLst>
            </a:pPr>
            <a:r>
              <a:rPr lang="en-US" sz="3600" b="1" dirty="0">
                <a:ea typeface="Times New Roman"/>
              </a:rPr>
              <a:t>Taste</a:t>
            </a:r>
            <a:r>
              <a:rPr lang="en-US" sz="3600" dirty="0">
                <a:ea typeface="Times New Roman"/>
              </a:rPr>
              <a:t> </a:t>
            </a:r>
            <a:r>
              <a:rPr lang="en-US" sz="3600" dirty="0" smtClean="0">
                <a:ea typeface="Times New Roman"/>
              </a:rPr>
              <a:t>– </a:t>
            </a:r>
            <a:r>
              <a:rPr lang="en-CA" sz="3600" dirty="0" smtClean="0">
                <a:ea typeface="Times New Roman"/>
              </a:rPr>
              <a:t>bitter</a:t>
            </a:r>
            <a:r>
              <a:rPr lang="en-CA" sz="3600" dirty="0">
                <a:ea typeface="Times New Roman"/>
              </a:rPr>
              <a:t>, sweet, salty, minerals, </a:t>
            </a:r>
            <a:r>
              <a:rPr lang="en-CA" sz="3600" dirty="0" smtClean="0">
                <a:ea typeface="Times New Roman"/>
              </a:rPr>
              <a:t>organic</a:t>
            </a:r>
            <a:endParaRPr lang="en-CA" sz="3600" dirty="0">
              <a:ea typeface="Times New Roman"/>
              <a:cs typeface="Times New Roman"/>
            </a:endParaRPr>
          </a:p>
          <a:p>
            <a:pPr>
              <a:spcAft>
                <a:spcPts val="0"/>
              </a:spcAft>
              <a:buFont typeface="Arial" panose="020B0604020202020204" pitchFamily="34" charset="0"/>
              <a:buChar char="•"/>
              <a:tabLst>
                <a:tab pos="914400" algn="l"/>
              </a:tabLst>
            </a:pPr>
            <a:r>
              <a:rPr lang="en-US" sz="3600" b="1" dirty="0">
                <a:ea typeface="Times New Roman"/>
              </a:rPr>
              <a:t>Feel</a:t>
            </a:r>
            <a:r>
              <a:rPr lang="en-US" sz="3600" dirty="0">
                <a:ea typeface="Times New Roman"/>
              </a:rPr>
              <a:t> </a:t>
            </a:r>
            <a:r>
              <a:rPr lang="en-US" sz="3600" dirty="0" smtClean="0">
                <a:ea typeface="Times New Roman"/>
              </a:rPr>
              <a:t>– Temperature (cool water is preferred)</a:t>
            </a:r>
          </a:p>
          <a:p>
            <a:pPr>
              <a:spcAft>
                <a:spcPts val="0"/>
              </a:spcAft>
              <a:buFont typeface="Arial" panose="020B0604020202020204" pitchFamily="34" charset="0"/>
              <a:buChar char="•"/>
              <a:tabLst>
                <a:tab pos="914400" algn="l"/>
              </a:tabLst>
            </a:pPr>
            <a:r>
              <a:rPr lang="en-US" sz="3600" b="1" dirty="0">
                <a:ea typeface="Times New Roman"/>
              </a:rPr>
              <a:t>See</a:t>
            </a:r>
            <a:r>
              <a:rPr lang="en-US" sz="3600" dirty="0">
                <a:ea typeface="Times New Roman"/>
              </a:rPr>
              <a:t> – </a:t>
            </a:r>
            <a:r>
              <a:rPr lang="en-US" sz="3600" dirty="0" err="1">
                <a:ea typeface="Times New Roman"/>
              </a:rPr>
              <a:t>Colour</a:t>
            </a:r>
            <a:r>
              <a:rPr lang="en-US" sz="3600" dirty="0">
                <a:ea typeface="Times New Roman"/>
              </a:rPr>
              <a:t> and turbidity (cloudy appearance) </a:t>
            </a:r>
          </a:p>
          <a:p>
            <a:pPr lvl="1">
              <a:spcAft>
                <a:spcPts val="0"/>
              </a:spcAft>
              <a:buFont typeface="Symbol"/>
              <a:buChar char=""/>
              <a:tabLst>
                <a:tab pos="914400" algn="l"/>
              </a:tabLst>
            </a:pPr>
            <a:endParaRPr lang="en-CA" sz="3200" dirty="0">
              <a:ea typeface="Times New Roman"/>
              <a:cs typeface="Times New Roman"/>
            </a:endParaRPr>
          </a:p>
        </p:txBody>
      </p:sp>
      <p:pic>
        <p:nvPicPr>
          <p:cNvPr id="4"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90C5138D-4C5F-48AF-A64F-FBCEEBACA0DF}" type="slidenum">
              <a:rPr lang="en-US" smtClean="0"/>
              <a:pPr/>
              <a:t>5</a:t>
            </a:fld>
            <a:endParaRPr lang="en-US"/>
          </a:p>
        </p:txBody>
      </p:sp>
    </p:spTree>
    <p:extLst>
      <p:ext uri="{BB962C8B-B14F-4D97-AF65-F5344CB8AC3E}">
        <p14:creationId xmlns:p14="http://schemas.microsoft.com/office/powerpoint/2010/main" val="58851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0" y="274638"/>
            <a:ext cx="91440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What Can You Smell and Taste?</a:t>
            </a:r>
            <a:endParaRPr lang="en-US" altLang="en-US" b="1" kern="0" dirty="0"/>
          </a:p>
        </p:txBody>
      </p:sp>
      <p:sp>
        <p:nvSpPr>
          <p:cNvPr id="4" name="Rectangle 3"/>
          <p:cNvSpPr txBox="1">
            <a:spLocks noChangeArrowheads="1"/>
          </p:cNvSpPr>
          <p:nvPr/>
        </p:nvSpPr>
        <p:spPr>
          <a:xfrm>
            <a:off x="467544" y="1196752"/>
            <a:ext cx="8219256" cy="5472608"/>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nSpc>
                <a:spcPct val="80000"/>
              </a:lnSpc>
            </a:pPr>
            <a:r>
              <a:rPr lang="en-US" altLang="en-US" sz="2800" kern="0" dirty="0" smtClean="0"/>
              <a:t>Earthy, musty, moldy</a:t>
            </a:r>
          </a:p>
          <a:p>
            <a:pPr lvl="1">
              <a:lnSpc>
                <a:spcPct val="80000"/>
              </a:lnSpc>
            </a:pPr>
            <a:r>
              <a:rPr lang="en-US" altLang="en-US" sz="2400" kern="0" dirty="0" smtClean="0"/>
              <a:t>Produced by some types of bacteria </a:t>
            </a:r>
          </a:p>
          <a:p>
            <a:pPr>
              <a:lnSpc>
                <a:spcPct val="80000"/>
              </a:lnSpc>
            </a:pPr>
            <a:r>
              <a:rPr lang="en-US" altLang="en-US" sz="2800" kern="0" dirty="0" smtClean="0"/>
              <a:t>Grass, hay, straw, wood</a:t>
            </a:r>
          </a:p>
          <a:p>
            <a:pPr lvl="1">
              <a:lnSpc>
                <a:spcPct val="80000"/>
              </a:lnSpc>
            </a:pPr>
            <a:r>
              <a:rPr lang="en-US" altLang="en-US" sz="2400" kern="0" dirty="0" smtClean="0"/>
              <a:t>Algae and decaying vegetation</a:t>
            </a:r>
          </a:p>
          <a:p>
            <a:pPr>
              <a:lnSpc>
                <a:spcPct val="80000"/>
              </a:lnSpc>
            </a:pPr>
            <a:r>
              <a:rPr lang="en-US" altLang="en-US" sz="2800" kern="0" dirty="0" smtClean="0"/>
              <a:t>Marshy, swampy, septic, sewage, rotten egg</a:t>
            </a:r>
          </a:p>
          <a:p>
            <a:pPr lvl="1">
              <a:lnSpc>
                <a:spcPct val="80000"/>
              </a:lnSpc>
            </a:pPr>
            <a:r>
              <a:rPr lang="en-US" altLang="en-US" sz="2400" kern="0" dirty="0" err="1" smtClean="0"/>
              <a:t>Sulphur</a:t>
            </a:r>
            <a:r>
              <a:rPr lang="en-US" altLang="en-US" sz="2400" kern="0" dirty="0" smtClean="0"/>
              <a:t> – human or natural</a:t>
            </a:r>
          </a:p>
          <a:p>
            <a:pPr>
              <a:lnSpc>
                <a:spcPct val="80000"/>
              </a:lnSpc>
            </a:pPr>
            <a:r>
              <a:rPr lang="en-US" altLang="en-US" sz="2800" kern="0" dirty="0" smtClean="0"/>
              <a:t>Chlorine</a:t>
            </a:r>
          </a:p>
          <a:p>
            <a:pPr lvl="1">
              <a:lnSpc>
                <a:spcPct val="80000"/>
              </a:lnSpc>
            </a:pPr>
            <a:r>
              <a:rPr lang="en-US" altLang="en-US" sz="2400" kern="0" dirty="0" smtClean="0"/>
              <a:t>Residual from drinking water treatment</a:t>
            </a:r>
          </a:p>
          <a:p>
            <a:pPr>
              <a:lnSpc>
                <a:spcPct val="80000"/>
              </a:lnSpc>
              <a:buFontTx/>
              <a:buNone/>
            </a:pPr>
            <a:endParaRPr lang="en-US" altLang="en-US" sz="2800" kern="0" dirty="0" smtClean="0"/>
          </a:p>
          <a:p>
            <a:pPr>
              <a:lnSpc>
                <a:spcPct val="80000"/>
              </a:lnSpc>
            </a:pPr>
            <a:r>
              <a:rPr lang="en-US" altLang="en-US" sz="2800" kern="0" dirty="0" smtClean="0"/>
              <a:t>How is it measured?</a:t>
            </a:r>
          </a:p>
          <a:p>
            <a:pPr lvl="1">
              <a:lnSpc>
                <a:spcPct val="80000"/>
              </a:lnSpc>
            </a:pPr>
            <a:r>
              <a:rPr lang="en-US" altLang="en-US" sz="2400" kern="0" dirty="0" smtClean="0"/>
              <a:t>Use your senses</a:t>
            </a:r>
          </a:p>
          <a:p>
            <a:pPr lvl="1">
              <a:lnSpc>
                <a:spcPct val="80000"/>
              </a:lnSpc>
            </a:pPr>
            <a:r>
              <a:rPr lang="en-US" altLang="en-US" sz="2400" kern="0" dirty="0" smtClean="0"/>
              <a:t>Do not breathe in the smell directly</a:t>
            </a:r>
          </a:p>
          <a:p>
            <a:pPr lvl="1">
              <a:lnSpc>
                <a:spcPct val="80000"/>
              </a:lnSpc>
            </a:pPr>
            <a:r>
              <a:rPr lang="en-US" altLang="en-US" sz="2400" kern="0" dirty="0"/>
              <a:t>U</a:t>
            </a:r>
            <a:r>
              <a:rPr lang="en-US" altLang="en-US" sz="2400" kern="0" dirty="0" smtClean="0"/>
              <a:t>se your hand to waft vapors towards your nose</a:t>
            </a:r>
            <a:endParaRPr lang="en-US" altLang="en-US" sz="2400" kern="0" dirty="0"/>
          </a:p>
        </p:txBody>
      </p:sp>
      <p:sp>
        <p:nvSpPr>
          <p:cNvPr id="5" name="Slide Number Placeholder 4"/>
          <p:cNvSpPr>
            <a:spLocks noGrp="1"/>
          </p:cNvSpPr>
          <p:nvPr>
            <p:ph type="sldNum" sz="quarter" idx="12"/>
          </p:nvPr>
        </p:nvSpPr>
        <p:spPr/>
        <p:txBody>
          <a:bodyPr/>
          <a:lstStyle/>
          <a:p>
            <a:fld id="{90C5138D-4C5F-48AF-A64F-FBCEEBACA0DF}" type="slidenum">
              <a:rPr lang="en-US" smtClean="0"/>
              <a:pPr/>
              <a:t>6</a:t>
            </a:fld>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8224" y="3202632"/>
            <a:ext cx="2098576" cy="2098576"/>
          </a:xfrm>
          <a:prstGeom prst="rect">
            <a:avLst/>
          </a:prstGeom>
          <a:ln>
            <a:solidFill>
              <a:schemeClr val="tx1"/>
            </a:solidFill>
          </a:ln>
        </p:spPr>
      </p:pic>
      <p:sp>
        <p:nvSpPr>
          <p:cNvPr id="7" name="TextBox 6"/>
          <p:cNvSpPr txBox="1"/>
          <p:nvPr/>
        </p:nvSpPr>
        <p:spPr>
          <a:xfrm>
            <a:off x="6586099" y="5358540"/>
            <a:ext cx="2448272" cy="307777"/>
          </a:xfrm>
          <a:prstGeom prst="rect">
            <a:avLst/>
          </a:prstGeom>
          <a:noFill/>
        </p:spPr>
        <p:txBody>
          <a:bodyPr wrap="square" rtlCol="0">
            <a:spAutoFit/>
          </a:bodyPr>
          <a:lstStyle/>
          <a:p>
            <a:r>
              <a:rPr lang="en-CA" sz="1400" dirty="0" smtClean="0"/>
              <a:t>Credit: Chemical Paradox</a:t>
            </a:r>
            <a:endParaRPr lang="en-CA" sz="1400" dirty="0"/>
          </a:p>
        </p:txBody>
      </p:sp>
    </p:spTree>
    <p:extLst>
      <p:ext uri="{BB962C8B-B14F-4D97-AF65-F5344CB8AC3E}">
        <p14:creationId xmlns:p14="http://schemas.microsoft.com/office/powerpoint/2010/main" val="266446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Effect transition="in" filter="fade">
                                      <p:cBhvr>
                                        <p:cTn id="33" dur="500"/>
                                        <p:tgtEl>
                                          <p:spTgt spid="4">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4">
                                            <p:txEl>
                                              <p:pRg st="10" end="10"/>
                                            </p:txEl>
                                          </p:spTgt>
                                        </p:tgtEl>
                                        <p:attrNameLst>
                                          <p:attrName>style.visibility</p:attrName>
                                        </p:attrNameLst>
                                      </p:cBhvr>
                                      <p:to>
                                        <p:strVal val="visible"/>
                                      </p:to>
                                    </p:set>
                                    <p:animEffect transition="in" filter="fade">
                                      <p:cBhvr>
                                        <p:cTn id="36" dur="500"/>
                                        <p:tgtEl>
                                          <p:spTgt spid="4">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Effect transition="in" filter="fade">
                                      <p:cBhvr>
                                        <p:cTn id="39" dur="500"/>
                                        <p:tgtEl>
                                          <p:spTgt spid="4">
                                            <p:txEl>
                                              <p:pRg st="11" end="11"/>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fade">
                                      <p:cBhvr>
                                        <p:cTn id="42" dur="500"/>
                                        <p:tgtEl>
                                          <p:spTgt spid="4">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What Can You Feel?</a:t>
            </a:r>
            <a:br>
              <a:rPr lang="en-US" altLang="en-US" b="1" kern="0" dirty="0" smtClean="0"/>
            </a:br>
            <a:r>
              <a:rPr lang="en-US" altLang="en-US" b="1" kern="0" dirty="0" smtClean="0"/>
              <a:t>Temperature</a:t>
            </a:r>
            <a:endParaRPr lang="en-US" altLang="en-US" b="1" kern="0" dirty="0"/>
          </a:p>
        </p:txBody>
      </p:sp>
      <p:sp>
        <p:nvSpPr>
          <p:cNvPr id="4" name="Rectangle 3"/>
          <p:cNvSpPr txBox="1">
            <a:spLocks noChangeArrowheads="1"/>
          </p:cNvSpPr>
          <p:nvPr/>
        </p:nvSpPr>
        <p:spPr>
          <a:xfrm>
            <a:off x="309355" y="2063436"/>
            <a:ext cx="7523932"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altLang="en-US" kern="0" dirty="0"/>
              <a:t>How is it measured?</a:t>
            </a:r>
          </a:p>
          <a:p>
            <a:pPr lvl="1"/>
            <a:r>
              <a:rPr lang="en-US" altLang="en-US" kern="0" dirty="0"/>
              <a:t>Thermometer </a:t>
            </a:r>
            <a:r>
              <a:rPr lang="en-US" altLang="en-US" kern="0" dirty="0" smtClean="0"/>
              <a:t>in </a:t>
            </a:r>
            <a:r>
              <a:rPr lang="en-US" altLang="en-US" kern="0" dirty="0"/>
              <a:t>Celsius or </a:t>
            </a:r>
            <a:r>
              <a:rPr lang="en-US" altLang="en-US" kern="0" dirty="0" smtClean="0"/>
              <a:t>Fahrenheit</a:t>
            </a:r>
            <a:endParaRPr lang="en-US" altLang="en-US" kern="0" dirty="0"/>
          </a:p>
          <a:p>
            <a:r>
              <a:rPr lang="en-US" altLang="en-US" kern="0" dirty="0" smtClean="0"/>
              <a:t>Ideal </a:t>
            </a:r>
            <a:r>
              <a:rPr lang="en-US" altLang="en-US" kern="0" dirty="0"/>
              <a:t>temperature is 4</a:t>
            </a:r>
            <a:r>
              <a:rPr lang="en-US" altLang="en-US" kern="0" dirty="0" smtClean="0"/>
              <a:t>–10</a:t>
            </a:r>
            <a:r>
              <a:rPr lang="en-US" altLang="en-US" kern="0" dirty="0" smtClean="0">
                <a:cs typeface="Arial" charset="0"/>
              </a:rPr>
              <a:t>°</a:t>
            </a:r>
            <a:r>
              <a:rPr lang="en-US" altLang="en-US" kern="0" dirty="0" smtClean="0"/>
              <a:t>C (39-50</a:t>
            </a:r>
            <a:r>
              <a:rPr lang="en-US" altLang="en-US" kern="0" dirty="0" smtClean="0">
                <a:cs typeface="Arial" charset="0"/>
              </a:rPr>
              <a:t>°</a:t>
            </a:r>
            <a:r>
              <a:rPr lang="en-US" altLang="en-US" kern="0" dirty="0" smtClean="0"/>
              <a:t>F</a:t>
            </a:r>
            <a:r>
              <a:rPr lang="en-US" altLang="en-US" kern="0" dirty="0"/>
              <a:t>)</a:t>
            </a:r>
          </a:p>
          <a:p>
            <a:r>
              <a:rPr lang="en-CA" dirty="0" smtClean="0"/>
              <a:t>What do you prefer to drink? Cool or warm water?</a:t>
            </a:r>
            <a:endParaRPr lang="en-US" altLang="en-US" kern="0" dirty="0"/>
          </a:p>
        </p:txBody>
      </p:sp>
      <p:sp>
        <p:nvSpPr>
          <p:cNvPr id="5" name="Slide Number Placeholder 4"/>
          <p:cNvSpPr>
            <a:spLocks noGrp="1"/>
          </p:cNvSpPr>
          <p:nvPr>
            <p:ph type="sldNum" sz="quarter" idx="12"/>
          </p:nvPr>
        </p:nvSpPr>
        <p:spPr/>
        <p:txBody>
          <a:bodyPr/>
          <a:lstStyle/>
          <a:p>
            <a:fld id="{90C5138D-4C5F-48AF-A64F-FBCEEBACA0DF}" type="slidenum">
              <a:rPr lang="en-US" smtClean="0"/>
              <a:pPr/>
              <a:t>7</a:t>
            </a:fld>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3794" y="1236663"/>
            <a:ext cx="1270000" cy="5156200"/>
          </a:xfrm>
          <a:prstGeom prst="rect">
            <a:avLst/>
          </a:prstGeom>
        </p:spPr>
      </p:pic>
      <p:sp>
        <p:nvSpPr>
          <p:cNvPr id="7" name="Rectangle 6"/>
          <p:cNvSpPr/>
          <p:nvPr/>
        </p:nvSpPr>
        <p:spPr>
          <a:xfrm>
            <a:off x="5004048" y="6317654"/>
            <a:ext cx="3557320" cy="307777"/>
          </a:xfrm>
          <a:prstGeom prst="rect">
            <a:avLst/>
          </a:prstGeom>
        </p:spPr>
        <p:txBody>
          <a:bodyPr wrap="none">
            <a:spAutoFit/>
          </a:bodyPr>
          <a:lstStyle/>
          <a:p>
            <a:r>
              <a:rPr lang="en-CA" sz="1400" dirty="0" smtClean="0"/>
              <a:t>Credit: Children’s Encyclopedia of Science</a:t>
            </a:r>
            <a:endParaRPr lang="en-CA" sz="1400" dirty="0"/>
          </a:p>
        </p:txBody>
      </p:sp>
    </p:spTree>
    <p:extLst>
      <p:ext uri="{BB962C8B-B14F-4D97-AF65-F5344CB8AC3E}">
        <p14:creationId xmlns:p14="http://schemas.microsoft.com/office/powerpoint/2010/main" val="320225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par>
                                <p:cTn id="16" presetID="10" presetClass="entr" presetSubtype="0"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500"/>
                                        <p:tgtEl>
                                          <p:spTgt spid="4">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What Can You See?</a:t>
            </a:r>
            <a:br>
              <a:rPr lang="en-US" altLang="en-US" b="1" kern="0" dirty="0" smtClean="0"/>
            </a:br>
            <a:r>
              <a:rPr lang="en-US" altLang="en-US" b="1" kern="0" dirty="0" err="1" smtClean="0"/>
              <a:t>Colour</a:t>
            </a:r>
            <a:endParaRPr lang="en-US" altLang="en-US" b="1" kern="0" dirty="0"/>
          </a:p>
        </p:txBody>
      </p:sp>
      <p:sp>
        <p:nvSpPr>
          <p:cNvPr id="3" name="Rectangle 3"/>
          <p:cNvSpPr txBox="1">
            <a:spLocks noChangeArrowheads="1"/>
          </p:cNvSpPr>
          <p:nvPr/>
        </p:nvSpPr>
        <p:spPr bwMode="auto">
          <a:xfrm>
            <a:off x="228600" y="1551384"/>
            <a:ext cx="5715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altLang="en-US" sz="2800" kern="0" dirty="0" smtClean="0"/>
              <a:t>Reddish, brown, or yellow</a:t>
            </a:r>
          </a:p>
          <a:p>
            <a:pPr lvl="1"/>
            <a:r>
              <a:rPr lang="en-US" altLang="en-US" sz="2400" kern="0" dirty="0"/>
              <a:t>I</a:t>
            </a:r>
            <a:r>
              <a:rPr lang="en-US" altLang="en-US" sz="2400" kern="0" dirty="0" smtClean="0"/>
              <a:t>ron</a:t>
            </a:r>
          </a:p>
          <a:p>
            <a:r>
              <a:rPr lang="en-US" altLang="en-US" sz="2800" kern="0" dirty="0" smtClean="0"/>
              <a:t>Black</a:t>
            </a:r>
          </a:p>
          <a:p>
            <a:pPr lvl="1"/>
            <a:r>
              <a:rPr lang="en-US" altLang="en-US" sz="2400" kern="0" dirty="0"/>
              <a:t>B</a:t>
            </a:r>
            <a:r>
              <a:rPr lang="en-US" altLang="en-US" sz="2400" kern="0" dirty="0" smtClean="0"/>
              <a:t>acteria growth</a:t>
            </a:r>
          </a:p>
          <a:p>
            <a:pPr lvl="1"/>
            <a:r>
              <a:rPr lang="en-US" altLang="en-US" sz="2400" kern="0" dirty="0"/>
              <a:t>M</a:t>
            </a:r>
            <a:r>
              <a:rPr lang="en-US" altLang="en-US" sz="2400" kern="0" dirty="0" smtClean="0"/>
              <a:t>anganese</a:t>
            </a:r>
          </a:p>
          <a:p>
            <a:r>
              <a:rPr lang="en-US" altLang="en-US" sz="2800" kern="0" dirty="0" smtClean="0"/>
              <a:t>Dark brown or yellow</a:t>
            </a:r>
          </a:p>
          <a:p>
            <a:pPr lvl="1"/>
            <a:r>
              <a:rPr lang="en-US" altLang="en-US" sz="2400" kern="0" dirty="0" smtClean="0"/>
              <a:t>Industrial waste </a:t>
            </a:r>
          </a:p>
          <a:p>
            <a:pPr lvl="1"/>
            <a:r>
              <a:rPr lang="en-US" altLang="en-US" sz="2400" kern="0" dirty="0" smtClean="0"/>
              <a:t>Decaying vegetation</a:t>
            </a:r>
          </a:p>
          <a:p>
            <a:r>
              <a:rPr lang="en-US" altLang="en-US" sz="2800" kern="0" dirty="0" smtClean="0"/>
              <a:t>Foam</a:t>
            </a:r>
          </a:p>
          <a:p>
            <a:pPr lvl="1"/>
            <a:r>
              <a:rPr lang="en-US" altLang="en-US" sz="2400" kern="0" dirty="0"/>
              <a:t>D</a:t>
            </a:r>
            <a:r>
              <a:rPr lang="en-US" altLang="en-US" sz="2400" kern="0" dirty="0" smtClean="0"/>
              <a:t>etergents</a:t>
            </a:r>
            <a:endParaRPr lang="en-US" altLang="en-US" sz="2400" kern="0" dirty="0"/>
          </a:p>
        </p:txBody>
      </p:sp>
      <p:pic>
        <p:nvPicPr>
          <p:cNvPr id="4" name="Picture 4" descr="color in water samp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905000"/>
            <a:ext cx="3600450" cy="32035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AWST Colour - no text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fld id="{90C5138D-4C5F-48AF-A64F-FBCEEBACA0DF}" type="slidenum">
              <a:rPr lang="en-US" smtClean="0"/>
              <a:pPr/>
              <a:t>8</a:t>
            </a:fld>
            <a:endParaRPr lang="en-US"/>
          </a:p>
        </p:txBody>
      </p:sp>
    </p:spTree>
    <p:extLst>
      <p:ext uri="{BB962C8B-B14F-4D97-AF65-F5344CB8AC3E}">
        <p14:creationId xmlns:p14="http://schemas.microsoft.com/office/powerpoint/2010/main" val="335732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par>
                                <p:cTn id="12" presetID="10"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What Can You See?</a:t>
            </a:r>
            <a:br>
              <a:rPr lang="en-US" altLang="en-US" b="1" kern="0" dirty="0" smtClean="0"/>
            </a:br>
            <a:r>
              <a:rPr lang="en-US" altLang="en-US" b="1" kern="0" dirty="0" smtClean="0"/>
              <a:t>Turbidity</a:t>
            </a:r>
            <a:r>
              <a:rPr lang="en-US" altLang="en-US" sz="4000" kern="0" dirty="0" smtClean="0"/>
              <a:t> </a:t>
            </a:r>
            <a:endParaRPr lang="en-US" altLang="en-US" sz="4000" kern="0" dirty="0"/>
          </a:p>
        </p:txBody>
      </p:sp>
      <p:sp>
        <p:nvSpPr>
          <p:cNvPr id="4" name="Rectangle 3"/>
          <p:cNvSpPr txBox="1">
            <a:spLocks noChangeArrowheads="1"/>
          </p:cNvSpPr>
          <p:nvPr/>
        </p:nvSpPr>
        <p:spPr>
          <a:xfrm>
            <a:off x="457200" y="1828800"/>
            <a:ext cx="8229600" cy="4413516"/>
          </a:xfrm>
          <a:prstGeom prst="rect">
            <a:avLst/>
          </a:prstGeom>
          <a:noFill/>
        </p:spPr>
        <p:txBody>
          <a:bodyPr>
            <a:sp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altLang="en-US" sz="2800" kern="0" dirty="0" smtClean="0"/>
              <a:t>What is turbidity?</a:t>
            </a:r>
            <a:r>
              <a:rPr lang="en-CA" altLang="en-US" sz="2800" kern="0" dirty="0" smtClean="0"/>
              <a:t> </a:t>
            </a:r>
            <a:endParaRPr lang="en-US" altLang="en-US" sz="2800" kern="0" dirty="0" smtClean="0"/>
          </a:p>
          <a:p>
            <a:pPr lvl="1"/>
            <a:r>
              <a:rPr lang="en-CA" altLang="en-US" sz="2400" kern="0" dirty="0"/>
              <a:t>S</a:t>
            </a:r>
            <a:r>
              <a:rPr lang="en-CA" altLang="en-US" sz="2400" kern="0" dirty="0" smtClean="0"/>
              <a:t>uspended </a:t>
            </a:r>
            <a:r>
              <a:rPr lang="en-CA" altLang="en-US" sz="2400" kern="0" dirty="0"/>
              <a:t>particles of sand, silt or clay </a:t>
            </a:r>
            <a:r>
              <a:rPr lang="en-CA" altLang="en-US" sz="2400" kern="0" dirty="0" smtClean="0"/>
              <a:t>giving water </a:t>
            </a:r>
            <a:r>
              <a:rPr lang="en-CA" altLang="en-US" sz="2400" kern="0" dirty="0"/>
              <a:t>a cloudy appearance</a:t>
            </a:r>
            <a:r>
              <a:rPr lang="en-CA" altLang="en-US" kern="0" dirty="0"/>
              <a:t> </a:t>
            </a:r>
            <a:endParaRPr lang="en-CA" altLang="en-US" kern="0" dirty="0" smtClean="0"/>
          </a:p>
          <a:p>
            <a:r>
              <a:rPr lang="en-US" altLang="en-US" sz="2800" kern="0" dirty="0" smtClean="0"/>
              <a:t>No direct health impacts</a:t>
            </a:r>
          </a:p>
          <a:p>
            <a:r>
              <a:rPr lang="en-US" altLang="en-US" sz="2800" kern="0" dirty="0" smtClean="0"/>
              <a:t>Indicator of microbiological contamination</a:t>
            </a:r>
          </a:p>
          <a:p>
            <a:r>
              <a:rPr lang="en-US" altLang="en-US" sz="2800" kern="0" dirty="0" smtClean="0"/>
              <a:t>Reduces effectiveness of chlorine treatment</a:t>
            </a:r>
          </a:p>
          <a:p>
            <a:r>
              <a:rPr lang="en-US" altLang="en-US" sz="2800" kern="0" dirty="0" smtClean="0"/>
              <a:t>May produce other by-products when chlorine is added</a:t>
            </a:r>
          </a:p>
          <a:p>
            <a:pPr>
              <a:buFontTx/>
              <a:buNone/>
            </a:pPr>
            <a:endParaRPr lang="en-US" altLang="en-US" sz="2800" kern="0" dirty="0"/>
          </a:p>
        </p:txBody>
      </p:sp>
      <p:sp>
        <p:nvSpPr>
          <p:cNvPr id="5" name="Slide Number Placeholder 4"/>
          <p:cNvSpPr>
            <a:spLocks noGrp="1"/>
          </p:cNvSpPr>
          <p:nvPr>
            <p:ph type="sldNum" sz="quarter" idx="12"/>
          </p:nvPr>
        </p:nvSpPr>
        <p:spPr/>
        <p:txBody>
          <a:bodyPr/>
          <a:lstStyle/>
          <a:p>
            <a:fld id="{90C5138D-4C5F-48AF-A64F-FBCEEBACA0DF}" type="slidenum">
              <a:rPr lang="en-US" smtClean="0"/>
              <a:pPr/>
              <a:t>9</a:t>
            </a:fld>
            <a:endParaRPr lang="en-US"/>
          </a:p>
        </p:txBody>
      </p:sp>
    </p:spTree>
    <p:extLst>
      <p:ext uri="{BB962C8B-B14F-4D97-AF65-F5344CB8AC3E}">
        <p14:creationId xmlns:p14="http://schemas.microsoft.com/office/powerpoint/2010/main" val="1516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c69bdcca84e4505962625c10f84d835bed3b8"/>
</p:tagLst>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499</TotalTime>
  <Words>1065</Words>
  <Application>Microsoft Office PowerPoint</Application>
  <PresentationFormat>On-screen Show (4:3)</PresentationFormat>
  <Paragraphs>169</Paragraphs>
  <Slides>15</Slides>
  <Notes>9</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Template_Powerpoint Presentation_2012</vt:lpstr>
      <vt:lpstr>PowerPoint Presentation</vt:lpstr>
      <vt:lpstr>PowerPoint Presentation</vt:lpstr>
      <vt:lpstr>Physical Parameters  of Drinking Water Quality </vt:lpstr>
      <vt:lpstr>Learning Expectations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CAWST</dc:creator>
  <cp:lastModifiedBy>Rebecca Brown</cp:lastModifiedBy>
  <cp:revision>35</cp:revision>
  <dcterms:created xsi:type="dcterms:W3CDTF">2013-10-17T15:55:32Z</dcterms:created>
  <dcterms:modified xsi:type="dcterms:W3CDTF">2014-07-11T22:00:45Z</dcterms:modified>
</cp:coreProperties>
</file>