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2" r:id="rId4"/>
    <p:sldId id="309" r:id="rId5"/>
    <p:sldId id="320" r:id="rId6"/>
    <p:sldId id="321" r:id="rId7"/>
    <p:sldId id="312" r:id="rId8"/>
    <p:sldId id="315" r:id="rId9"/>
    <p:sldId id="322" r:id="rId10"/>
    <p:sldId id="319" r:id="rId11"/>
    <p:sldId id="307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12A"/>
    <a:srgbClr val="EF512A"/>
    <a:srgbClr val="025479"/>
    <a:srgbClr val="37C6F4"/>
    <a:srgbClr val="2A9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6"/>
    <p:restoredTop sz="91905" autoAdjust="0"/>
  </p:normalViewPr>
  <p:slideViewPr>
    <p:cSldViewPr snapToGrid="0" snapToObjects="1">
      <p:cViewPr varScale="1">
        <p:scale>
          <a:sx n="44" d="100"/>
          <a:sy n="44" d="100"/>
        </p:scale>
        <p:origin x="248" y="8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41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79-4271-BCAE-3DDF11B8BC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79-4271-BCAE-3DDF11B8BC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79-4271-BCAE-3DDF11B8BCAC}"/>
              </c:ext>
            </c:extLst>
          </c:dPt>
          <c:cat>
            <c:strRef>
              <c:f>Sheet1!$A$2:$A$5</c:f>
              <c:strCache>
                <c:ptCount val="3"/>
                <c:pt idx="0">
                  <c:v>Microbiological</c:v>
                </c:pt>
                <c:pt idx="1">
                  <c:v>Chemical</c:v>
                </c:pt>
                <c:pt idx="2">
                  <c:v>Acceptability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33.299999999999997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79-4271-BCAE-3DDF11B8B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CD9EA6-D1FA-AB46-909D-D3AD7FCF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E7448-AB70-B245-8C29-A6CE0229FA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0212D-D8F0-0746-9311-6D3C2C5595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0BCE4-DDA7-4441-A225-AF5DA0E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9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72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07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See Trainer</a:t>
            </a:r>
            <a:r>
              <a:rPr lang="en-CA" baseline="0" dirty="0"/>
              <a:t> Manual for Water Contamination Activity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115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9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CFC0DF-FDE6-1E40-974B-57768878E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-45721"/>
            <a:ext cx="24457829" cy="13765882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C8B11991-BF55-8647-A11C-E480E72776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64927" y="12761275"/>
            <a:ext cx="503343" cy="533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800" b="0" i="0">
                <a:solidFill>
                  <a:srgbClr val="02547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4BFE0-2A60-374D-8DA3-5CA0305A9A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909" y="12368463"/>
            <a:ext cx="524193" cy="73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2864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CFC0DF-FDE6-1E40-974B-57768878E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-45721"/>
            <a:ext cx="24457829" cy="13765882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C8B11991-BF55-8647-A11C-E480E72776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64927" y="12761275"/>
            <a:ext cx="503343" cy="533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800" b="0" i="0">
                <a:solidFill>
                  <a:srgbClr val="02547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4BFE0-2A60-374D-8DA3-5CA0305A9A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909" y="12368463"/>
            <a:ext cx="524193" cy="73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8669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">
            <a:extLst>
              <a:ext uri="{FF2B5EF4-FFF2-40B4-BE49-F238E27FC236}">
                <a16:creationId xmlns:a16="http://schemas.microsoft.com/office/drawing/2014/main" id="{C8B11991-BF55-8647-A11C-E480E72776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64927" y="12761275"/>
            <a:ext cx="503343" cy="533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800" b="0" i="0">
                <a:solidFill>
                  <a:srgbClr val="02547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364A0C-DD17-D541-954D-28F9CD909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909" y="12368463"/>
            <a:ext cx="524193" cy="7309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9F26F8-C4FD-C64D-AA84-6885E714EDCA}"/>
              </a:ext>
            </a:extLst>
          </p:cNvPr>
          <p:cNvSpPr/>
          <p:nvPr userDrawn="1"/>
        </p:nvSpPr>
        <p:spPr>
          <a:xfrm rot="10800000">
            <a:off x="1158239" y="1485020"/>
            <a:ext cx="167246" cy="1095620"/>
          </a:xfrm>
          <a:prstGeom prst="rect">
            <a:avLst/>
          </a:prstGeom>
          <a:solidFill>
            <a:srgbClr val="F1512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80262135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WS.jpg">
            <a:extLst>
              <a:ext uri="{FF2B5EF4-FFF2-40B4-BE49-F238E27FC236}">
                <a16:creationId xmlns:a16="http://schemas.microsoft.com/office/drawing/2014/main" id="{61281518-7C57-3D4B-ABAD-9A7411CE81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-506941"/>
            <a:ext cx="24350180" cy="137052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8111C-BE46-F142-B264-6B56AA3A104A}"/>
              </a:ext>
            </a:extLst>
          </p:cNvPr>
          <p:cNvSpPr/>
          <p:nvPr userDrawn="1"/>
        </p:nvSpPr>
        <p:spPr>
          <a:xfrm>
            <a:off x="0" y="0"/>
            <a:ext cx="24383999" cy="13716000"/>
          </a:xfrm>
          <a:prstGeom prst="rect">
            <a:avLst/>
          </a:prstGeom>
          <a:solidFill>
            <a:srgbClr val="02547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CFC0DF-FDE6-1E40-974B-57768878E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-41544"/>
            <a:ext cx="24457830" cy="13757529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C8B11991-BF55-8647-A11C-E480E72776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64927" y="12761275"/>
            <a:ext cx="503343" cy="533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800" b="0" i="0">
                <a:solidFill>
                  <a:srgbClr val="02547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4BFE0-2A60-374D-8DA3-5CA0305A9A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909" y="12368463"/>
            <a:ext cx="524193" cy="73091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CFC0DF-FDE6-1E40-974B-57768878E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-45721"/>
            <a:ext cx="24457830" cy="13765882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C8B11991-BF55-8647-A11C-E480E72776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64927" y="12761275"/>
            <a:ext cx="503343" cy="533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800" b="0" i="0">
                <a:solidFill>
                  <a:srgbClr val="02547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4BFE0-2A60-374D-8DA3-5CA0305A9A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909" y="12368463"/>
            <a:ext cx="524193" cy="73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1410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9" r:id="rId8"/>
    <p:sldLayoutId id="2147483662" r:id="rId9"/>
    <p:sldLayoutId id="2147483664" r:id="rId10"/>
    <p:sldLayoutId id="2147483663" r:id="rId11"/>
    <p:sldLayoutId id="2147483661" r:id="rId12"/>
    <p:sldLayoutId id="2147483660" r:id="rId13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D55C37-E75E-CA49-8445-57978332CD6A}"/>
              </a:ext>
            </a:extLst>
          </p:cNvPr>
          <p:cNvSpPr/>
          <p:nvPr/>
        </p:nvSpPr>
        <p:spPr>
          <a:xfrm>
            <a:off x="2667000" y="9316747"/>
            <a:ext cx="12192000" cy="8963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CA" sz="4000" dirty="0">
                <a:solidFill>
                  <a:srgbClr val="5C5C5C"/>
                </a:solidFill>
                <a:latin typeface="Lato" panose="020F0502020204030203" pitchFamily="34" charset="0"/>
              </a:rPr>
              <a:t>2020</a:t>
            </a:r>
            <a:r>
              <a:rPr lang="en-CA" sz="4000" dirty="0"/>
              <a:t> | </a:t>
            </a:r>
            <a:r>
              <a:rPr lang="en-CA" sz="4000" dirty="0">
                <a:solidFill>
                  <a:srgbClr val="5C5C5C"/>
                </a:solidFill>
                <a:latin typeface="Lato" panose="020F0502020204030203" pitchFamily="34" charset="0"/>
              </a:rPr>
              <a:t>JULY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98735479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A052EB-69DB-6A4F-A6F4-BC51D6595C5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182708-06C9-3348-A31B-A188E5E54A26}"/>
              </a:ext>
            </a:extLst>
          </p:cNvPr>
          <p:cNvSpPr/>
          <p:nvPr/>
        </p:nvSpPr>
        <p:spPr>
          <a:xfrm>
            <a:off x="2924174" y="7533422"/>
            <a:ext cx="174669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Complete the phrase in your workbooks.</a:t>
            </a:r>
          </a:p>
          <a:p>
            <a:pPr algn="l"/>
            <a:br>
              <a:rPr lang="en-CA" sz="4800" dirty="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en-CA" sz="4800" dirty="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“Safe drinking water means to me…”</a:t>
            </a:r>
          </a:p>
          <a:p>
            <a:pPr algn="l"/>
            <a:br>
              <a:rPr lang="en-CA" sz="48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E2B50-B9AF-C141-8CA5-AF7417A2CD1B}"/>
              </a:ext>
            </a:extLst>
          </p:cNvPr>
          <p:cNvSpPr txBox="1"/>
          <p:nvPr/>
        </p:nvSpPr>
        <p:spPr>
          <a:xfrm>
            <a:off x="0" y="3592125"/>
            <a:ext cx="24384000" cy="11490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REVIEW</a:t>
            </a:r>
            <a:endParaRPr kumimoji="0" lang="en-US" sz="6800" u="none" strike="noStrike" cap="none" spc="60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3857101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FA78F-1352-BB4A-A09F-96AE96F56D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833" y="12868851"/>
            <a:ext cx="389529" cy="410369"/>
          </a:xfrm>
        </p:spPr>
        <p:txBody>
          <a:bodyPr/>
          <a:lstStyle/>
          <a:p>
            <a:fld id="{86CB4B4D-7CA3-9044-876B-883B54F8677D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EC274-3751-2F4D-9EFE-14D65186292B}"/>
              </a:ext>
            </a:extLst>
          </p:cNvPr>
          <p:cNvSpPr/>
          <p:nvPr/>
        </p:nvSpPr>
        <p:spPr>
          <a:xfrm>
            <a:off x="2379591" y="2921836"/>
            <a:ext cx="36199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5400" dirty="0">
                <a:solidFill>
                  <a:srgbClr val="F1512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E5D622-329A-384A-8A10-D92C48F4DF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91" y="6678612"/>
            <a:ext cx="779100" cy="77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81755A-8A05-B143-A8FB-535D4DF883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91" y="5245074"/>
            <a:ext cx="779100" cy="779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80B8B5-54FA-0F40-9B3A-EA195D93C6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91" y="5955194"/>
            <a:ext cx="779100" cy="7791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54D40F-9F60-EB4C-A8ED-46C13FA9221C}"/>
              </a:ext>
            </a:extLst>
          </p:cNvPr>
          <p:cNvSpPr txBox="1"/>
          <p:nvPr/>
        </p:nvSpPr>
        <p:spPr>
          <a:xfrm>
            <a:off x="3158691" y="6088485"/>
            <a:ext cx="308898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</a:t>
            </a:r>
            <a:r>
              <a:rPr kumimoji="0" lang="en-US" sz="3000" b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1 403 243 3285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D5865B-9C47-8A4F-82B6-87A1A65357B3}"/>
              </a:ext>
            </a:extLst>
          </p:cNvPr>
          <p:cNvSpPr txBox="1"/>
          <p:nvPr/>
        </p:nvSpPr>
        <p:spPr>
          <a:xfrm>
            <a:off x="3158691" y="5338545"/>
            <a:ext cx="4440318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Calgary . Alberta . Canada</a:t>
            </a:r>
            <a:endParaRPr kumimoji="0" lang="en-US" sz="3000" b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C51F07-D853-D54D-A291-32D5B390A34F}"/>
              </a:ext>
            </a:extLst>
          </p:cNvPr>
          <p:cNvSpPr txBox="1"/>
          <p:nvPr/>
        </p:nvSpPr>
        <p:spPr>
          <a:xfrm>
            <a:off x="3158691" y="6786033"/>
            <a:ext cx="303929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cawst@cawst.org</a:t>
            </a:r>
            <a:endParaRPr kumimoji="0" lang="en-US" sz="3000" b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CED2C03-FABD-3046-99BD-9C20E66428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5163" y="6027413"/>
            <a:ext cx="5613992" cy="19621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742825-95E3-E141-A050-C529E17B0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141" y="7516012"/>
            <a:ext cx="508000" cy="508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5FF1F1F-9946-4C49-8BDD-FAB39B38433D}"/>
              </a:ext>
            </a:extLst>
          </p:cNvPr>
          <p:cNvSpPr txBox="1"/>
          <p:nvPr/>
        </p:nvSpPr>
        <p:spPr>
          <a:xfrm>
            <a:off x="3158691" y="7445252"/>
            <a:ext cx="1734449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cawst.org</a:t>
            </a:r>
            <a:endParaRPr kumimoji="0" lang="en-US" sz="3000" b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843165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433B9-82A7-184B-950E-2C5E17BA3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A1CC38-475E-7B4E-83F5-9218BCF47B2F}"/>
              </a:ext>
            </a:extLst>
          </p:cNvPr>
          <p:cNvSpPr/>
          <p:nvPr/>
        </p:nvSpPr>
        <p:spPr>
          <a:xfrm>
            <a:off x="2038350" y="1617673"/>
            <a:ext cx="1219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CA" sz="6000" dirty="0">
                <a:solidFill>
                  <a:schemeClr val="tx2"/>
                </a:solidFill>
                <a:latin typeface="Lato" panose="020F0502020204030203" pitchFamily="34" charset="0"/>
              </a:rPr>
              <a:t>Introduction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1E58E-3895-FF4B-A3FF-CC24A3808DCA}"/>
              </a:ext>
            </a:extLst>
          </p:cNvPr>
          <p:cNvSpPr/>
          <p:nvPr/>
        </p:nvSpPr>
        <p:spPr>
          <a:xfrm>
            <a:off x="2038350" y="3556665"/>
            <a:ext cx="187642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of the glasses on display would you prefer to drink from?</a:t>
            </a:r>
          </a:p>
          <a:p>
            <a:pPr algn="l"/>
            <a:br>
              <a:rPr lang="en-CA" sz="48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C651D6-EC35-774D-B39C-EC45AAFE5E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724" y="5332858"/>
            <a:ext cx="10105832" cy="673722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5722D4-AE11-994A-ADB8-1BDCC84BC2D8}"/>
              </a:ext>
            </a:extLst>
          </p:cNvPr>
          <p:cNvSpPr/>
          <p:nvPr/>
        </p:nvSpPr>
        <p:spPr>
          <a:xfrm>
            <a:off x="6240724" y="12061258"/>
            <a:ext cx="10105832" cy="523220"/>
          </a:xfrm>
          <a:prstGeom prst="rect">
            <a:avLst/>
          </a:prstGeom>
          <a:solidFill>
            <a:srgbClr val="F1512A"/>
          </a:solidFill>
        </p:spPr>
        <p:txBody>
          <a:bodyPr wrap="square" anchor="ctr">
            <a:spAutoFit/>
          </a:bodyPr>
          <a:lstStyle/>
          <a:p>
            <a:r>
              <a:rPr lang="en-CA" sz="2800" b="0" i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Source: CAWST</a:t>
            </a:r>
            <a:endParaRPr lang="en-CA" sz="2800" b="0" i="1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292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990068-5E20-A840-9AFC-A005F1231144}"/>
              </a:ext>
            </a:extLst>
          </p:cNvPr>
          <p:cNvSpPr/>
          <p:nvPr/>
        </p:nvSpPr>
        <p:spPr>
          <a:xfrm>
            <a:off x="2924174" y="7430830"/>
            <a:ext cx="1810702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l" fontAlgn="base">
              <a:spcAft>
                <a:spcPts val="600"/>
              </a:spcAft>
              <a:buFont typeface="+mj-lt"/>
              <a:buAutoNum type="arabicPeriod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Describe the characteristics of safe drinking water</a:t>
            </a:r>
          </a:p>
          <a:p>
            <a:pPr marL="914400" indent="-914400" algn="l" fontAlgn="base">
              <a:spcAft>
                <a:spcPts val="600"/>
              </a:spcAft>
              <a:buFont typeface="+mj-lt"/>
              <a:buAutoNum type="arabicPeriod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Define safe drinking water</a:t>
            </a:r>
          </a:p>
          <a:p>
            <a:pPr marL="914400" indent="-914400" algn="l" fontAlgn="base">
              <a:spcAft>
                <a:spcPts val="600"/>
              </a:spcAft>
              <a:buFont typeface="+mj-lt"/>
              <a:buAutoNum type="arabicPeriod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Explain how water is contaminated</a:t>
            </a:r>
          </a:p>
          <a:p>
            <a:pPr marL="914400" indent="-914400" algn="l" fontAlgn="base">
              <a:spcAft>
                <a:spcPts val="600"/>
              </a:spcAft>
              <a:buFont typeface="+mj-lt"/>
              <a:buAutoNum type="arabicPeriod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Explain the relevance of water quality guidelines and standards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F0FA1-B852-FE2F-3439-6650365C93CB}"/>
              </a:ext>
            </a:extLst>
          </p:cNvPr>
          <p:cNvSpPr txBox="1"/>
          <p:nvPr/>
        </p:nvSpPr>
        <p:spPr>
          <a:xfrm>
            <a:off x="0" y="3068905"/>
            <a:ext cx="24384000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LEARNING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OUTCOMES</a:t>
            </a:r>
            <a:endParaRPr kumimoji="0" lang="en-US" sz="6800" u="none" strike="noStrike" cap="none" spc="60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238071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433B9-82A7-184B-950E-2C5E17BA3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A1CC38-475E-7B4E-83F5-9218BCF47B2F}"/>
              </a:ext>
            </a:extLst>
          </p:cNvPr>
          <p:cNvSpPr/>
          <p:nvPr/>
        </p:nvSpPr>
        <p:spPr>
          <a:xfrm>
            <a:off x="2038350" y="1617673"/>
            <a:ext cx="1219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CA" sz="6000" dirty="0">
                <a:solidFill>
                  <a:schemeClr val="tx1"/>
                </a:solidFill>
                <a:latin typeface="Lato" panose="020F0502020204030203" pitchFamily="34" charset="0"/>
              </a:rPr>
              <a:t>Safe Water Characteristics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1E58E-3895-FF4B-A3FF-CC24A3808DCA}"/>
              </a:ext>
            </a:extLst>
          </p:cNvPr>
          <p:cNvSpPr/>
          <p:nvPr/>
        </p:nvSpPr>
        <p:spPr>
          <a:xfrm>
            <a:off x="2038350" y="3556665"/>
            <a:ext cx="7267015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Clear</a:t>
            </a:r>
          </a:p>
          <a:p>
            <a:pPr marL="685800" indent="-685800" algn="l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Pathogen free</a:t>
            </a:r>
          </a:p>
          <a:p>
            <a:pPr marL="685800" indent="-685800" algn="l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Low in concentrations of toxic chemicals</a:t>
            </a:r>
          </a:p>
          <a:p>
            <a:pPr marL="685800" indent="-6858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Tasteless, odourless, and colourless </a:t>
            </a:r>
            <a:b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(for aesthetic purposes)</a:t>
            </a:r>
            <a:b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050" name="Picture 2" descr="https://lh5.googleusercontent.com/sdrNsamW8idQsg6qaAq0Sjt7trVMNR-9EH5uzZPEnWjFD3lu6eJGMux_iHQLh4t2u2COu16na0NJ1gCHnvYAs_nn67qtbkNpDIclB3j38PfO2p4NFqpLmSHuPn4IK5W4hjVgaOQ">
            <a:extLst>
              <a:ext uri="{FF2B5EF4-FFF2-40B4-BE49-F238E27FC236}">
                <a16:creationId xmlns:a16="http://schemas.microsoft.com/office/drawing/2014/main" id="{31B13D1E-E497-A748-AE9C-ACF73F336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" r="2022"/>
          <a:stretch/>
        </p:blipFill>
        <p:spPr bwMode="auto">
          <a:xfrm>
            <a:off x="12192000" y="0"/>
            <a:ext cx="10275075" cy="160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233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C5F3DB-2597-7A4A-BE84-54E6445AFE88}"/>
              </a:ext>
            </a:extLst>
          </p:cNvPr>
          <p:cNvSpPr/>
          <p:nvPr/>
        </p:nvSpPr>
        <p:spPr>
          <a:xfrm>
            <a:off x="6096000" y="3199539"/>
            <a:ext cx="11976847" cy="10259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0" b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“Safe drinking water does not represent any significant risk to health over the lifetime of consumption, including different sensitivities that may occur between life stages.”</a:t>
            </a:r>
          </a:p>
          <a:p>
            <a:pPr>
              <a:spcBef>
                <a:spcPts val="1000"/>
              </a:spcBef>
            </a:pPr>
            <a:br>
              <a:rPr lang="en-CA" sz="6000" b="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CA" sz="6000" b="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ts val="1000"/>
              </a:spcBef>
            </a:pPr>
            <a:r>
              <a:rPr lang="en-CA" sz="3600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WORLD HEALTH ORGANIZATION</a:t>
            </a:r>
            <a:endParaRPr lang="en-CA" sz="4000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br>
              <a:rPr lang="en-CA" sz="6000" b="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6000" b="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41938-1FDB-3944-81C9-15FD77C2AEB9}"/>
              </a:ext>
            </a:extLst>
          </p:cNvPr>
          <p:cNvSpPr/>
          <p:nvPr/>
        </p:nvSpPr>
        <p:spPr>
          <a:xfrm>
            <a:off x="10255623" y="9843247"/>
            <a:ext cx="3657600" cy="45719"/>
          </a:xfrm>
          <a:prstGeom prst="rect">
            <a:avLst/>
          </a:prstGeom>
          <a:solidFill>
            <a:srgbClr val="F1512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5021792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433B9-82A7-184B-950E-2C5E17BA3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A1CC38-475E-7B4E-83F5-9218BCF47B2F}"/>
              </a:ext>
            </a:extLst>
          </p:cNvPr>
          <p:cNvSpPr/>
          <p:nvPr/>
        </p:nvSpPr>
        <p:spPr>
          <a:xfrm>
            <a:off x="2038349" y="1617673"/>
            <a:ext cx="182485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6000" dirty="0">
                <a:solidFill>
                  <a:schemeClr val="tx2"/>
                </a:solidFill>
                <a:latin typeface="Lato" panose="020F0502020204030203" pitchFamily="34" charset="0"/>
              </a:rPr>
              <a:t>Meaning of WHO definition of safe drinking water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1E58E-3895-FF4B-A3FF-CC24A3808DCA}"/>
              </a:ext>
            </a:extLst>
          </p:cNvPr>
          <p:cNvSpPr/>
          <p:nvPr/>
        </p:nvSpPr>
        <p:spPr>
          <a:xfrm>
            <a:off x="2038350" y="3556665"/>
            <a:ext cx="182485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Safe drinking water will not make people sick at any time throughout their life, including when they are young, old or sick. </a:t>
            </a: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endParaRPr lang="en-CA" sz="4800" b="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Safe drinking water should be good to use for all our personal needs, including drinking, cooking, and washing. </a:t>
            </a:r>
          </a:p>
          <a:p>
            <a:pPr algn="l"/>
            <a:b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CA" sz="48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1410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4FC10C-86B1-944B-9013-FFE7BD14D347}"/>
              </a:ext>
            </a:extLst>
          </p:cNvPr>
          <p:cNvSpPr/>
          <p:nvPr/>
        </p:nvSpPr>
        <p:spPr>
          <a:xfrm>
            <a:off x="2924174" y="7533422"/>
            <a:ext cx="174669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 is water contaminated?</a:t>
            </a:r>
          </a:p>
          <a:p>
            <a:br>
              <a:rPr lang="en-CA" sz="48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0F272C-29CD-BD48-8E9E-B8A8F6B73FB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6F44B-DF0A-36AB-1A4A-8AD45851567E}"/>
              </a:ext>
            </a:extLst>
          </p:cNvPr>
          <p:cNvSpPr txBox="1"/>
          <p:nvPr/>
        </p:nvSpPr>
        <p:spPr>
          <a:xfrm>
            <a:off x="0" y="3068905"/>
            <a:ext cx="24384000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GROUP</a:t>
            </a:r>
            <a:b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6800" spc="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ACTIVITY</a:t>
            </a:r>
            <a:endParaRPr kumimoji="0" lang="en-US" sz="6800" u="none" strike="noStrike" cap="none" spc="60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117209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433B9-82A7-184B-950E-2C5E17BA3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A1CC38-475E-7B4E-83F5-9218BCF47B2F}"/>
              </a:ext>
            </a:extLst>
          </p:cNvPr>
          <p:cNvSpPr/>
          <p:nvPr/>
        </p:nvSpPr>
        <p:spPr>
          <a:xfrm>
            <a:off x="2038350" y="1617673"/>
            <a:ext cx="1219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CA" sz="6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Categories of Contamination</a:t>
            </a:r>
            <a:endParaRPr lang="en-US" sz="60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6" name="Google Shape;262;p8"/>
          <p:cNvGraphicFramePr/>
          <p:nvPr>
            <p:extLst>
              <p:ext uri="{D42A27DB-BD31-4B8C-83A1-F6EECF244321}">
                <p14:modId xmlns:p14="http://schemas.microsoft.com/office/powerpoint/2010/main" val="837136903"/>
              </p:ext>
            </p:extLst>
          </p:nvPr>
        </p:nvGraphicFramePr>
        <p:xfrm>
          <a:off x="3239449" y="3250556"/>
          <a:ext cx="18790920" cy="9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Google Shape;263;p8"/>
          <p:cNvSpPr txBox="1"/>
          <p:nvPr/>
        </p:nvSpPr>
        <p:spPr>
          <a:xfrm>
            <a:off x="12634909" y="6647706"/>
            <a:ext cx="451895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CA" sz="4800" b="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Microbiological</a:t>
            </a:r>
            <a:endParaRPr sz="4800" b="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264;p8"/>
          <p:cNvSpPr txBox="1"/>
          <p:nvPr/>
        </p:nvSpPr>
        <p:spPr>
          <a:xfrm>
            <a:off x="8601507" y="6647706"/>
            <a:ext cx="378010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CA" sz="4800" b="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Acceptability</a:t>
            </a:r>
            <a:endParaRPr sz="4800" b="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Google Shape;265;p8"/>
          <p:cNvSpPr txBox="1"/>
          <p:nvPr/>
        </p:nvSpPr>
        <p:spPr>
          <a:xfrm>
            <a:off x="11292838" y="9587493"/>
            <a:ext cx="268414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defTabSz="914400" hangingPunct="1">
              <a:buClr>
                <a:srgbClr val="000000"/>
              </a:buClr>
              <a:buFont typeface="Arial"/>
              <a:buNone/>
            </a:pPr>
            <a:r>
              <a:rPr lang="en-CA" sz="4800" b="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Chemical</a:t>
            </a:r>
            <a:endParaRPr sz="4800" b="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85702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433B9-82A7-184B-950E-2C5E17BA3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A1CC38-475E-7B4E-83F5-9218BCF47B2F}"/>
              </a:ext>
            </a:extLst>
          </p:cNvPr>
          <p:cNvSpPr/>
          <p:nvPr/>
        </p:nvSpPr>
        <p:spPr>
          <a:xfrm>
            <a:off x="2038350" y="1617673"/>
            <a:ext cx="1219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CA" sz="6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Guidelines and Standards</a:t>
            </a:r>
            <a:endParaRPr lang="en-US" sz="60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818C3-BAD4-C642-8A5E-1560300EDEDE}"/>
              </a:ext>
            </a:extLst>
          </p:cNvPr>
          <p:cNvSpPr/>
          <p:nvPr/>
        </p:nvSpPr>
        <p:spPr>
          <a:xfrm>
            <a:off x="2038350" y="3556665"/>
            <a:ext cx="178445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Guidelines are a recommendation </a:t>
            </a: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endParaRPr lang="en-CA" sz="4800" b="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685800" indent="-685800" algn="l" fontAlgn="base">
              <a:buFont typeface="Arial" panose="020B0604020202020204" pitchFamily="34" charset="0"/>
              <a:buChar char="•"/>
            </a:pPr>
            <a:r>
              <a:rPr lang="en-CA" sz="4800" b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Standards are mandatory requirements and enforceable</a:t>
            </a:r>
          </a:p>
          <a:p>
            <a:pPr algn="l"/>
            <a:br>
              <a:rPr lang="en-CA" sz="4800" b="0" dirty="0">
                <a:solidFill>
                  <a:schemeClr val="tx1"/>
                </a:solidFill>
              </a:rPr>
            </a:br>
            <a:br>
              <a:rPr lang="en-CA" sz="48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endParaRPr lang="en-US" sz="48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353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AWST">
    <a:dk1>
      <a:srgbClr val="5C5C5C"/>
    </a:dk1>
    <a:lt1>
      <a:srgbClr val="FFFFFF"/>
    </a:lt1>
    <a:dk2>
      <a:srgbClr val="5C5C5C"/>
    </a:dk2>
    <a:lt2>
      <a:srgbClr val="FFFFFF"/>
    </a:lt2>
    <a:accent1>
      <a:srgbClr val="005478"/>
    </a:accent1>
    <a:accent2>
      <a:srgbClr val="B959A2"/>
    </a:accent2>
    <a:accent3>
      <a:srgbClr val="EB553D"/>
    </a:accent3>
    <a:accent4>
      <a:srgbClr val="F68D36"/>
    </a:accent4>
    <a:accent5>
      <a:srgbClr val="FEC441"/>
    </a:accent5>
    <a:accent6>
      <a:srgbClr val="B0A154"/>
    </a:accent6>
    <a:hlink>
      <a:srgbClr val="60BCE0"/>
    </a:hlink>
    <a:folHlink>
      <a:srgbClr val="60BCE0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13758</TotalTime>
  <Words>247</Words>
  <Application>Microsoft Macintosh PowerPoint</Application>
  <PresentationFormat>Custom</PresentationFormat>
  <Paragraphs>55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Helvetica Neue</vt:lpstr>
      <vt:lpstr>Helvetica Neue Light</vt:lpstr>
      <vt:lpstr>Helvetica Neue Medium</vt:lpstr>
      <vt:lpstr>Lato</vt:lpstr>
      <vt:lpstr>Lato Heavy</vt:lpstr>
      <vt:lpstr>Lato Light</vt:lpstr>
      <vt:lpstr>Lato Medium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Adele Woolsey</dc:creator>
  <cp:lastModifiedBy>Mike Grant</cp:lastModifiedBy>
  <cp:revision>79</cp:revision>
  <dcterms:modified xsi:type="dcterms:W3CDTF">2022-10-26T17:17:03Z</dcterms:modified>
</cp:coreProperties>
</file>