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8"/>
  </p:notesMasterIdLst>
  <p:handoutMasterIdLst>
    <p:handoutMasterId r:id="rId19"/>
  </p:handoutMasterIdLst>
  <p:sldIdLst>
    <p:sldId id="371" r:id="rId2"/>
    <p:sldId id="413" r:id="rId3"/>
    <p:sldId id="414" r:id="rId4"/>
    <p:sldId id="415" r:id="rId5"/>
    <p:sldId id="416" r:id="rId6"/>
    <p:sldId id="419" r:id="rId7"/>
    <p:sldId id="420" r:id="rId8"/>
    <p:sldId id="417" r:id="rId9"/>
    <p:sldId id="418" r:id="rId10"/>
    <p:sldId id="423" r:id="rId11"/>
    <p:sldId id="424" r:id="rId12"/>
    <p:sldId id="409" r:id="rId13"/>
    <p:sldId id="411" r:id="rId14"/>
    <p:sldId id="421" r:id="rId15"/>
    <p:sldId id="422" r:id="rId16"/>
    <p:sldId id="38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24A4D6"/>
    <a:srgbClr val="38C6F4"/>
    <a:srgbClr val="018795"/>
    <a:srgbClr val="01BBCF"/>
    <a:srgbClr val="01DAF1"/>
    <a:srgbClr val="00FFFF"/>
    <a:srgbClr val="00D2CD"/>
    <a:srgbClr val="00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80292" autoAdjust="0"/>
  </p:normalViewPr>
  <p:slideViewPr>
    <p:cSldViewPr snapToGrid="0">
      <p:cViewPr varScale="1">
        <p:scale>
          <a:sx n="58" d="100"/>
          <a:sy n="58" d="100"/>
        </p:scale>
        <p:origin x="16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sinfo.org/fileadmin/user_upload/resources/JMP-report-2012-en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0" eaLnBrk="1" hangingPunct="1">
              <a:spcBef>
                <a:spcPct val="0"/>
              </a:spcBef>
            </a:pPr>
            <a:r>
              <a:rPr>
                <a:ea typeface="ＭＳ Ｐゴシック" pitchFamily="34" charset="-128"/>
              </a:rPr>
              <a:t>Progreso al 2006:</a:t>
            </a:r>
          </a:p>
          <a:p>
            <a:pPr rtl="0" eaLnBrk="1" hangingPunct="1">
              <a:spcBef>
                <a:spcPct val="0"/>
              </a:spcBef>
            </a:pPr>
            <a:r>
              <a:rPr>
                <a:ea typeface="ＭＳ Ｐゴシック" pitchFamily="34" charset="-128"/>
              </a:rPr>
              <a:t>La cantidad de personas con acceso seguro a agua ascendió de 4,1 mil millones en 1990 hasta los 5,7 mil millones en 2006.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ea typeface="ＭＳ Ｐゴシック" pitchFamily="34" charset="-128"/>
            </a:endParaRPr>
          </a:p>
          <a:p>
            <a:pPr rtl="0" eaLnBrk="1" hangingPunct="1">
              <a:spcBef>
                <a:spcPct val="0"/>
              </a:spcBef>
            </a:pPr>
            <a:r>
              <a:rPr>
                <a:ea typeface="ＭＳ Ｐゴシック" pitchFamily="34" charset="-128"/>
              </a:rPr>
              <a:t>Disponible en:</a:t>
            </a:r>
          </a:p>
          <a:p>
            <a:pPr rtl="0" eaLnBrk="1" hangingPunct="1">
              <a:spcBef>
                <a:spcPct val="0"/>
              </a:spcBef>
            </a:pPr>
            <a:r>
              <a:rPr u="sng">
                <a:ea typeface="ＭＳ Ｐゴシック" pitchFamily="34" charset="-128"/>
                <a:hlinkClick r:id="rId3"/>
              </a:rPr>
              <a:t>http://www.wssinfo.org/fileadmin/user_upload/resources/JMP-report-2012-en.pdf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rtl="0" eaLnBrk="1" hangingPunct="1"/>
            <a:fld id="{85D2A230-4D1F-408A-8202-0BDE31451119}" type="slidenum">
              <a:rPr sz="1200"/>
              <a:pPr eaLnBrk="1" hangingPunct="1"/>
              <a:t>12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2814814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t>Título</a:t>
            </a:r>
            <a:r>
              <a:rPr baseline="0"/>
              <a:t> de la imagen: Proporción de la población que utiliza saneamiento mejorado en </a:t>
            </a:r>
            <a:r>
              <a:rPr b="0" baseline="0"/>
              <a:t>2012</a:t>
            </a:r>
          </a:p>
          <a:p>
            <a:endParaRPr lang="en-US" baseline="0" dirty="0"/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baseline="0"/>
              <a:t>Todavía hay 46 países en los que menos de la mitad de la población tiene acceso a instalaciones de saneamiento mejorado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baseline="0"/>
              <a:t>De todas las regiones en el mundo, el sur de Asia y África subsahariana continúan con los niveles más bajos de cobertura.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baseline="0"/>
              <a:t>El 57% de las personas en regiones en desarrollo ahora utilizan instalaciones de saneamiento mejorado.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9E5EDC-9CEC-4136-8D31-C00AA2C0FE06}" type="slidenum">
              <a:rPr>
                <a:solidFill>
                  <a:prstClr val="black"/>
                </a:solidFill>
              </a:rPr>
              <a:pPr/>
              <a:t>13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3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rtl="0">
              <a:spcAft>
                <a:spcPts val="0"/>
              </a:spcAft>
              <a:buNone/>
              <a:defRPr/>
            </a:pPr>
            <a:r>
              <a:rPr sz="1200" i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Objetivos de desarrollo sostenible (ODS), objetivo 6: Garantizar la disponibilidad de agua y su gestión sostenible y el saneamiento para todos. Evolución</a:t>
            </a:r>
            <a:r>
              <a:rPr sz="1200" i="0" kern="1200" baseline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desde los ODM – hemos alcanzado el objetivo para el agua. Reducir a la mitad la cantidad de personas que no tienen acceso a una fuente de agua mejorada. Una fuente mejorada no es lo mismo que segura - libre de patógenos.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>
                <a:defRPr/>
              </a:pPr>
              <a:t>16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2015</a:t>
            </a:r>
          </a:p>
        </p:txBody>
      </p:sp>
      <p:pic>
        <p:nvPicPr>
          <p:cNvPr id="8" name="Picture 7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Month-Year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879F1-9289-45AD-8D96-0B2869B703B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75687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Month-Year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B412F-A52B-42DB-965A-6E2A74FF16A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34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Source: </a:t>
            </a:r>
            <a:r>
              <a:rPr lang="en-US" i="1" dirty="0"/>
              <a:t>Source of Image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EditPoints="1"/>
          </p:cNvSpPr>
          <p:nvPr userDrawn="1"/>
        </p:nvSpPr>
        <p:spPr bwMode="auto">
          <a:xfrm>
            <a:off x="1091088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>
            <a:spLocks noEditPoints="1"/>
          </p:cNvSpPr>
          <p:nvPr userDrawn="1"/>
        </p:nvSpPr>
        <p:spPr bwMode="auto">
          <a:xfrm>
            <a:off x="1091088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90654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091088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1419701" y="1985963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pic>
        <p:nvPicPr>
          <p:cNvPr id="80" name="Picture 7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67" r:id="rId6"/>
    <p:sldLayoutId id="2147484369" r:id="rId7"/>
    <p:sldLayoutId id="2147484370" r:id="rId8"/>
    <p:sldLayoutId id="2147484371" r:id="rId9"/>
    <p:sldLayoutId id="2147484372" r:id="rId10"/>
    <p:sldLayoutId id="2147484373" r:id="rId11"/>
    <p:sldLayoutId id="2147484374" r:id="rId12"/>
    <p:sldLayoutId id="2147484375" r:id="rId13"/>
    <p:sldLayoutId id="2147484376" r:id="rId14"/>
    <p:sldLayoutId id="2147484377" r:id="rId15"/>
    <p:sldLayoutId id="2147484383" r:id="rId16"/>
    <p:sldLayoutId id="2147484384" r:id="rId17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5" y="2725142"/>
            <a:ext cx="6964325" cy="807197"/>
          </a:xfrm>
        </p:spPr>
        <p:txBody>
          <a:bodyPr/>
          <a:lstStyle/>
          <a:p>
            <a:pPr rtl="0"/>
            <a:r>
              <a:rPr sz="2800"/>
              <a:t>¿Por qué WASH es importante?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rtl="0"/>
            <a:r>
              <a:t>Julio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rtl="0"/>
            <a: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10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5"/>
            </a:pPr>
            <a:r>
              <a:rPr sz="3600"/>
              <a:t>¿Qué porcentaje de los niños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sufren de un retraso en el crecimiento (2008-2012)?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dirty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6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11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5"/>
            </a:pPr>
            <a:r>
              <a:rPr sz="3600"/>
              <a:t>¿Qué porcentaje de los niños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sufren de un retraso en el crecimiento (2008-2012)?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dirty="0"/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35%</a:t>
            </a:r>
          </a:p>
        </p:txBody>
      </p:sp>
    </p:spTree>
    <p:extLst>
      <p:ext uri="{BB962C8B-B14F-4D97-AF65-F5344CB8AC3E}">
        <p14:creationId xmlns:p14="http://schemas.microsoft.com/office/powerpoint/2010/main" val="183621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72995" y="203462"/>
            <a:ext cx="8229600" cy="1143000"/>
          </a:xfrm>
        </p:spPr>
        <p:txBody>
          <a:bodyPr/>
          <a:lstStyle/>
          <a:p>
            <a:pPr rtl="0" eaLnBrk="1" hangingPunct="1"/>
            <a:r>
              <a:rPr sz="36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¿Cómo va el mundo? – </a:t>
            </a:r>
            <a:r>
              <a:rPr sz="3200" b="1">
                <a:solidFill>
                  <a:schemeClr val="bg1"/>
                </a:solidFill>
                <a:ea typeface="ＭＳ Ｐゴシック" panose="020B0600070205080204" pitchFamily="34" charset="-128"/>
              </a:rPr>
              <a:t>agua de consumo</a:t>
            </a: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5178425" y="6259513"/>
            <a:ext cx="2921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rtl="0" eaLnBrk="1" hangingPunct="1"/>
            <a:r>
              <a:rPr sz="1400"/>
              <a:t>(Fuente: OMS/UNICEF JMP, 2010)</a:t>
            </a: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rtl="0" eaLnBrk="1" hangingPunct="1"/>
            <a:fld id="{A08D2140-7802-46F2-93BB-A5F2BD596FC3}" type="slidenum">
              <a:rPr sz="1400"/>
              <a:pPr eaLnBrk="1" hangingPunct="1"/>
              <a:t>12</a:t>
            </a:fld>
            <a:endParaRPr sz="1400"/>
          </a:p>
        </p:txBody>
      </p:sp>
      <p:pic>
        <p:nvPicPr>
          <p:cNvPr id="34822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223000"/>
            <a:ext cx="16573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2995" y="4621427"/>
            <a:ext cx="1519280" cy="119434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160979"/>
            <a:ext cx="7791450" cy="5098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15381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79840" y="6177935"/>
            <a:ext cx="29588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/>
            <a:r>
              <a:rPr sz="1400">
                <a:solidFill>
                  <a:prstClr val="black"/>
                </a:solidFill>
              </a:rPr>
              <a:t>(Fuente: UNICEF y OMS, 2014)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3177" y="22454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9pPr>
          </a:lstStyle>
          <a:p>
            <a:pPr rtl="0"/>
            <a:r>
              <a:rPr sz="36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¿Cómo va el mundo? – </a:t>
            </a:r>
            <a:r>
              <a:rPr sz="3200" b="1">
                <a:solidFill>
                  <a:schemeClr val="bg1"/>
                </a:solidFill>
                <a:ea typeface="ＭＳ Ｐゴシック" panose="020B0600070205080204" pitchFamily="34" charset="-128"/>
              </a:rPr>
              <a:t>Saneamiento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89" y="1281048"/>
            <a:ext cx="7638950" cy="466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73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14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6"/>
            </a:pPr>
            <a:r>
              <a:rPr sz="3600"/>
              <a:t>¿Cuáles son las metas gubernamentales relativas al mejoramiento de la cobertura de agua y saneamiento para el 2030?</a:t>
            </a:r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75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15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6"/>
            </a:pPr>
            <a:r>
              <a:rPr sz="3600"/>
              <a:t>¿Cuáles son las metas gubernamentales relativas al mejoramiento de la cobertura de agua y saneamiento para el 2030?</a:t>
            </a:r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3770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993480" cy="410414"/>
          </a:xfrm>
        </p:spPr>
        <p:txBody>
          <a:bodyPr/>
          <a:lstStyle/>
          <a:p>
            <a:pPr rtl="0"/>
            <a:r>
              <a:rPr dirty="0" err="1"/>
              <a:t>Objetivos</a:t>
            </a:r>
            <a:r>
              <a:rPr dirty="0"/>
              <a:t> de </a:t>
            </a:r>
            <a:r>
              <a:rPr dirty="0" err="1"/>
              <a:t>Desarrollo</a:t>
            </a:r>
            <a:r>
              <a:rPr dirty="0"/>
              <a:t> </a:t>
            </a:r>
            <a:r>
              <a:rPr dirty="0" err="1"/>
              <a:t>Sostenible</a:t>
            </a:r>
            <a:r>
              <a:rPr dirty="0"/>
              <a:t> de la ONU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16</a:t>
            </a:fld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5406"/>
            <a:ext cx="9144000" cy="514718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388696" y="1072728"/>
            <a:ext cx="1907704" cy="1907704"/>
          </a:xfrm>
          <a:prstGeom prst="ellipse">
            <a:avLst/>
          </a:prstGeom>
          <a:solidFill>
            <a:schemeClr val="bg1">
              <a:alpha val="1882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3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2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514350" lvl="0" indent="-514350" rtl="0">
              <a:buFont typeface="+mj-lt"/>
              <a:buAutoNum type="arabicPeriod"/>
            </a:pPr>
            <a:r>
              <a:rPr sz="3600"/>
              <a:t>¿Qué porcentaje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tiene acceso al agua mejorada?</a:t>
            </a:r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3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3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514350" lvl="0" indent="-514350" rtl="0">
              <a:buFont typeface="+mj-lt"/>
              <a:buAutoNum type="arabicPeriod"/>
            </a:pPr>
            <a:r>
              <a:rPr sz="3600"/>
              <a:t>¿Qué porcentaje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tiene acceso al agua mejorada?</a:t>
            </a:r>
          </a:p>
          <a:p>
            <a:endParaRPr lang="en-US" dirty="0"/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64%</a:t>
            </a:r>
          </a:p>
        </p:txBody>
      </p:sp>
    </p:spTree>
    <p:extLst>
      <p:ext uri="{BB962C8B-B14F-4D97-AF65-F5344CB8AC3E}">
        <p14:creationId xmlns:p14="http://schemas.microsoft.com/office/powerpoint/2010/main" val="298465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4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2"/>
            </a:pPr>
            <a:r>
              <a:rPr sz="3600"/>
              <a:t>¿Qué porcentaje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tiene acceso al saneamiento mejorado?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8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WASH para Kenia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5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2"/>
            </a:pPr>
            <a:r>
              <a:rPr sz="3600"/>
              <a:t>¿Qué porcentaje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tiene acceso al saneamiento mejorado?</a:t>
            </a:r>
          </a:p>
          <a:p>
            <a:endParaRPr lang="en-US" dirty="0"/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242588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WASH para Kenia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6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3"/>
            </a:pPr>
            <a:r>
              <a:rPr sz="3600"/>
              <a:t>¿Qué porcentaje de las familias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cuentan con estaciones para el lavado de mano con agua y jabón?</a:t>
            </a:r>
          </a:p>
        </p:txBody>
      </p:sp>
    </p:spTree>
    <p:extLst>
      <p:ext uri="{BB962C8B-B14F-4D97-AF65-F5344CB8AC3E}">
        <p14:creationId xmlns:p14="http://schemas.microsoft.com/office/powerpoint/2010/main" val="3751740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7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3"/>
            </a:pPr>
            <a:r>
              <a:rPr sz="3600"/>
              <a:t>¿Qué porcentaje de las familias de </a:t>
            </a:r>
            <a:r>
              <a:rPr sz="3600">
                <a:solidFill>
                  <a:srgbClr val="FF0000"/>
                </a:solidFill>
              </a:rPr>
              <a:t>[país]</a:t>
            </a:r>
            <a:r>
              <a:rPr sz="3600"/>
              <a:t> cuentan con estaciones para el lavado de mano con agua y jabón?</a:t>
            </a:r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49%</a:t>
            </a:r>
          </a:p>
        </p:txBody>
      </p:sp>
    </p:spTree>
    <p:extLst>
      <p:ext uri="{BB962C8B-B14F-4D97-AF65-F5344CB8AC3E}">
        <p14:creationId xmlns:p14="http://schemas.microsoft.com/office/powerpoint/2010/main" val="112919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8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4"/>
            </a:pPr>
            <a:r>
              <a:rPr sz="3600"/>
              <a:t>¿Cuál fue la cantidad de muertes causadas por enfermedades diarreicas en niños menores a 5 años (en 2015)?</a:t>
            </a:r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83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Estadísticas sobe WASH</a:t>
            </a:r>
            <a:r>
              <a:rPr>
                <a:solidFill>
                  <a:srgbClr val="FF0000"/>
                </a:solidFill>
              </a:rPr>
              <a:t> a nivel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9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 rtl="0">
              <a:buFont typeface="+mj-lt"/>
              <a:buAutoNum type="arabicPeriod" startAt="4"/>
            </a:pPr>
            <a:r>
              <a:rPr sz="3600"/>
              <a:t>¿Cuál fue la cantidad de muertes causadas por enfermedades diarreicas en niños menores a 5 años (en 2015)?</a:t>
            </a:r>
          </a:p>
          <a:p>
            <a:pPr marL="0" indent="0" algn="ctr" rtl="0">
              <a:buNone/>
            </a:pPr>
            <a:r>
              <a:rPr sz="9600">
                <a:solidFill>
                  <a:schemeClr val="accent6"/>
                </a:solidFill>
              </a:rPr>
              <a:t>5442</a:t>
            </a:r>
          </a:p>
        </p:txBody>
      </p:sp>
    </p:spTree>
    <p:extLst>
      <p:ext uri="{BB962C8B-B14F-4D97-AF65-F5344CB8AC3E}">
        <p14:creationId xmlns:p14="http://schemas.microsoft.com/office/powerpoint/2010/main" val="2515854852"/>
      </p:ext>
    </p:extLst>
  </p:cSld>
  <p:clrMapOvr>
    <a:masterClrMapping/>
  </p:clrMapOvr>
</p:sld>
</file>

<file path=ppt/theme/theme1.xml><?xml version="1.0" encoding="utf-8"?>
<a:theme xmlns:a="http://schemas.openxmlformats.org/drawingml/2006/main" name="CAWST_PowerPoint_Template">
  <a:themeElements>
    <a:clrScheme name="Seventhin - Aqua Light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D_CAWST_EAWAG_PowerPoint_Template--Mar_2016" id="{14586954-EBD6-904D-A702-6E78179BB560}" vid="{11CA6406-58C8-834B-AD34-74064201EE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EPD_CAWST_EAWAG_PowerPoint_Template--Mar_2016</Template>
  <TotalTime>2042</TotalTime>
  <Words>567</Words>
  <Application>Microsoft Office PowerPoint</Application>
  <PresentationFormat>On-screen Show (4:3)</PresentationFormat>
  <Paragraphs>71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Lato</vt:lpstr>
      <vt:lpstr>CAWST_PowerPoint_Template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¿Cómo va el mundo? – agua de consumo</vt:lpstr>
      <vt:lpstr>PowerPoint Presentation</vt:lpstr>
      <vt:lpstr>PowerPoint Presentation</vt:lpstr>
      <vt:lpstr>PowerPoint Presentation</vt:lpstr>
      <vt:lpstr>PowerPoint Presentation</vt:lpstr>
    </vt:vector>
  </TitlesOfParts>
  <Company>CAWST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WASH Matters - Powerpoint (CWP)</dc:title>
  <dc:creator>CAWST</dc:creator>
  <cp:lastModifiedBy>Andrea Roach</cp:lastModifiedBy>
  <cp:revision>42</cp:revision>
  <dcterms:created xsi:type="dcterms:W3CDTF">2016-07-13T18:29:25Z</dcterms:created>
  <dcterms:modified xsi:type="dcterms:W3CDTF">2017-06-01T19:01:42Z</dcterms:modified>
</cp:coreProperties>
</file>