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handoutMasterIdLst>
    <p:handoutMasterId r:id="rId20"/>
  </p:handoutMasterIdLst>
  <p:sldIdLst>
    <p:sldId id="394" r:id="rId2"/>
    <p:sldId id="381" r:id="rId3"/>
    <p:sldId id="371" r:id="rId4"/>
    <p:sldId id="380" r:id="rId5"/>
    <p:sldId id="382" r:id="rId6"/>
    <p:sldId id="383" r:id="rId7"/>
    <p:sldId id="384" r:id="rId8"/>
    <p:sldId id="385" r:id="rId9"/>
    <p:sldId id="386" r:id="rId10"/>
    <p:sldId id="387" r:id="rId11"/>
    <p:sldId id="388" r:id="rId12"/>
    <p:sldId id="397" r:id="rId13"/>
    <p:sldId id="390" r:id="rId14"/>
    <p:sldId id="391" r:id="rId15"/>
    <p:sldId id="396" r:id="rId16"/>
    <p:sldId id="393" r:id="rId17"/>
    <p:sldId id="39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81395" autoAdjust="0"/>
  </p:normalViewPr>
  <p:slideViewPr>
    <p:cSldViewPr snapToGrid="0">
      <p:cViewPr>
        <p:scale>
          <a:sx n="60" d="100"/>
          <a:sy n="60" d="100"/>
        </p:scale>
        <p:origin x="161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7/4/2017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7/4/2017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sz="1200" kern="1200">
                <a:solidFill>
                  <a:schemeClr val="tx1"/>
                </a:solidFill>
                <a:effectLst/>
                <a:latin typeface="+mn-lt"/>
                <a:ea typeface="ＭＳ Ｐゴシック" charset="0"/>
                <a:cs typeface="ＭＳ Ｐゴシック" charset="0"/>
              </a:rPr>
              <a:t>Pourquoi nous sommes</a:t>
            </a:r>
            <a:r>
              <a:rPr sz="1200" kern="1200" baseline="0">
                <a:solidFill>
                  <a:schemeClr val="tx1"/>
                </a:solidFill>
                <a:effectLst/>
                <a:latin typeface="+mn-lt"/>
                <a:ea typeface="ＭＳ Ｐゴシック" charset="0"/>
                <a:cs typeface="ＭＳ Ｐゴシック" charset="0"/>
              </a:rPr>
              <a:t> ici –organisation en ingénierie fiable ; reconnue et approuvée ; aujourd'hui prête à un développement pour atteindre nos objectifs, d'où l'importance de nouvelles collaborations et formations avec d'autres institutions plus importantes.</a:t>
            </a:r>
            <a:r>
              <a:rPr sz="1200" kern="1200">
                <a:solidFill>
                  <a:schemeClr val="tx1"/>
                </a:solidFill>
                <a:effectLst/>
                <a:latin typeface="+mn-lt"/>
                <a:ea typeface="ＭＳ Ｐゴシック" charset="0"/>
                <a:cs typeface="ＭＳ Ｐゴシック" charset="0"/>
              </a:rPr>
              <a:t> </a:t>
            </a:r>
          </a:p>
          <a:p>
            <a:pPr marL="0" indent="0">
              <a:spcAft>
                <a:spcPts val="1200"/>
              </a:spcAft>
              <a:buFont typeface="Arial" panose="020B0604020202020204" pitchFamily="34" charset="0"/>
              <a:buNone/>
            </a:pPr>
            <a:endParaRPr lang="en-US" sz="1200" dirty="0"/>
          </a:p>
          <a:p>
            <a:pPr marL="0" indent="0" rtl="0">
              <a:spcAft>
                <a:spcPts val="1200"/>
              </a:spcAft>
              <a:buFont typeface="Arial" panose="020B0604020202020204" pitchFamily="34" charset="0"/>
              <a:buNone/>
            </a:pPr>
            <a:r>
              <a:rPr sz="1200"/>
              <a:t>Qui est CAWST ?</a:t>
            </a:r>
          </a:p>
          <a:p>
            <a:pPr marL="457200" indent="-457200" rtl="0">
              <a:spcAft>
                <a:spcPts val="1200"/>
              </a:spcAft>
              <a:buFont typeface="Arial" panose="020B0604020202020204" pitchFamily="34" charset="0"/>
              <a:buChar char="•"/>
            </a:pPr>
            <a:r>
              <a:rPr sz="1200"/>
              <a:t>Établie en 2001 au Canada comme organisation caritative</a:t>
            </a:r>
          </a:p>
          <a:p>
            <a:pPr marL="457200" indent="-457200" rtl="0">
              <a:spcAft>
                <a:spcPts val="1200"/>
              </a:spcAft>
              <a:buFont typeface="Arial" panose="020B0604020202020204" pitchFamily="34" charset="0"/>
              <a:buChar char="•"/>
            </a:pPr>
            <a:r>
              <a:rPr sz="1200"/>
              <a:t>Éducateur, formateur et ingénieur conseil </a:t>
            </a:r>
          </a:p>
          <a:p>
            <a:pPr marL="457200" indent="-457200" rtl="0">
              <a:spcAft>
                <a:spcPts val="1200"/>
              </a:spcAft>
              <a:buFont typeface="Arial" panose="020B0604020202020204" pitchFamily="34" charset="0"/>
              <a:buChar char="•"/>
            </a:pPr>
            <a:r>
              <a:rPr sz="1200"/>
              <a:t>35 employés à temps plein</a:t>
            </a:r>
          </a:p>
          <a:p>
            <a:pPr marL="457200" indent="-457200" rtl="0">
              <a:spcAft>
                <a:spcPts val="1200"/>
              </a:spcAft>
              <a:buFont typeface="Arial" panose="020B0604020202020204" pitchFamily="34" charset="0"/>
              <a:buChar char="•"/>
            </a:pPr>
            <a:r>
              <a:rPr sz="1200"/>
              <a:t>Budget 2016 = US$5 millions\</a:t>
            </a:r>
          </a:p>
          <a:p>
            <a:pPr marL="457200" indent="-457200">
              <a:spcAft>
                <a:spcPts val="1200"/>
              </a:spcAft>
              <a:buFont typeface="Arial" panose="020B0604020202020204" pitchFamily="34" charset="0"/>
              <a:buChar char="•"/>
            </a:pPr>
            <a:endParaRPr lang="en-US" sz="1200" dirty="0"/>
          </a:p>
          <a:p>
            <a:pPr marL="0" indent="0" rtl="0">
              <a:spcAft>
                <a:spcPts val="1200"/>
              </a:spcAft>
              <a:buFont typeface="Arial" panose="020B0604020202020204" pitchFamily="34" charset="0"/>
              <a:buNone/>
            </a:pPr>
            <a:r>
              <a:rPr sz="1200"/>
              <a:t>Résultats</a:t>
            </a:r>
            <a:r>
              <a:rPr sz="1200" baseline="0"/>
              <a:t> fin d'année, 2015</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a:defRPr/>
              </a:pPr>
              <a:t>6</a:t>
            </a:fld>
            <a:endParaRPr>
              <a:solidFill>
                <a:prstClr val="black"/>
              </a:solidFill>
            </a:endParaRPr>
          </a:p>
        </p:txBody>
      </p:sp>
    </p:spTree>
    <p:extLst>
      <p:ext uri="{BB962C8B-B14F-4D97-AF65-F5344CB8AC3E}">
        <p14:creationId xmlns:p14="http://schemas.microsoft.com/office/powerpoint/2010/main" val="25240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baseline="0"/>
              <a:t>CAWST est la seule institution à avoir concentrer ses efforts sur ce créneau.</a:t>
            </a:r>
          </a:p>
          <a:p>
            <a:pPr rtl="0"/>
            <a:r>
              <a:rPr baseline="0"/>
              <a:t>En l'espace de 13 ans, aussi bien au niveau mondial que dans le secteur, nous avons vu notre travail récompensé en matière de création d'institutions et de formations... </a:t>
            </a:r>
          </a:p>
          <a:p>
            <a:pPr defTabSz="914288" rtl="0">
              <a:defRPr/>
            </a:pPr>
            <a:r>
              <a:t>L' </a:t>
            </a:r>
            <a:r>
              <a:rPr baseline="0"/>
              <a:t>IWA </a:t>
            </a:r>
            <a:r>
              <a:t> a confirmé ceci dans son étude de 2013 </a:t>
            </a:r>
            <a:r>
              <a:rPr baseline="0"/>
              <a:t> établie dans 15 pays en développement en insistant sur le besoin de millions de professionnels et de travailleurs semi-qualifiés dans le secteur de WASH... </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a:defRPr/>
              </a:pPr>
              <a:t>7</a:t>
            </a:fld>
            <a:endParaRPr>
              <a:solidFill>
                <a:prstClr val="black"/>
              </a:solidFill>
            </a:endParaRPr>
          </a:p>
        </p:txBody>
      </p:sp>
    </p:spTree>
    <p:extLst>
      <p:ext uri="{BB962C8B-B14F-4D97-AF65-F5344CB8AC3E}">
        <p14:creationId xmlns:p14="http://schemas.microsoft.com/office/powerpoint/2010/main" val="365391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rtl="0">
              <a:spcAft>
                <a:spcPts val="1200"/>
              </a:spcAft>
              <a:buFont typeface="Arial" panose="020B0604020202020204" pitchFamily="34" charset="0"/>
              <a:buChar char="•"/>
            </a:pPr>
            <a:r>
              <a:rPr sz="1200"/>
              <a:t>Nous sensibilisons, éduquons et habilitons les organisations présentes localement pour les aider à mettre en œuvre leurs projets.</a:t>
            </a:r>
          </a:p>
          <a:p>
            <a:pPr marL="457200" indent="-457200" rtl="0">
              <a:spcAft>
                <a:spcPts val="1200"/>
              </a:spcAft>
              <a:buFont typeface="Arial" panose="020B0604020202020204" pitchFamily="34" charset="0"/>
              <a:buChar char="•"/>
            </a:pPr>
            <a:r>
              <a:rPr sz="1200"/>
              <a:t>Sujets : eau,</a:t>
            </a:r>
            <a:r>
              <a:rPr sz="1200" baseline="0"/>
              <a:t> assainissement, hygiène et santé</a:t>
            </a:r>
          </a:p>
          <a:p>
            <a:pPr marL="457200" indent="-457200" rtl="0">
              <a:spcAft>
                <a:spcPts val="1200"/>
              </a:spcAft>
              <a:buFont typeface="Arial" panose="020B0604020202020204" pitchFamily="34" charset="0"/>
              <a:buChar char="•"/>
            </a:pPr>
            <a:r>
              <a:rPr sz="1200" baseline="0"/>
              <a:t>Recherche appliquée : aide les clients à trouver des solutions par eux-mêmes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sz="1200" kern="1200">
                <a:solidFill>
                  <a:schemeClr val="tx1"/>
                </a:solidFill>
                <a:effectLst/>
                <a:latin typeface="+mn-lt"/>
                <a:ea typeface="ＭＳ Ｐゴシック" charset="0"/>
                <a:cs typeface="ＭＳ Ｐゴシック" charset="0"/>
              </a:rPr>
              <a:t>Dans le secteur de l'assainissement, CAWST met l'accent sur la planification, l'élaboration et la mise en œuvre de projets d'assainissement sur site pour les communautés à faible revenu et non reliées à un réseau d'égout. Pour de telles communautés, un assainissement domestique ou décentralisé est une solution hygiénique et bon marché. </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a:defRPr/>
              </a:pPr>
              <a:t>8</a:t>
            </a:fld>
            <a:endParaRPr>
              <a:solidFill>
                <a:prstClr val="black"/>
              </a:solidFill>
            </a:endParaRPr>
          </a:p>
        </p:txBody>
      </p:sp>
    </p:spTree>
    <p:extLst>
      <p:ext uri="{BB962C8B-B14F-4D97-AF65-F5344CB8AC3E}">
        <p14:creationId xmlns:p14="http://schemas.microsoft.com/office/powerpoint/2010/main" val="161968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rtl="0">
              <a:spcAft>
                <a:spcPts val="1200"/>
              </a:spcAft>
              <a:buFont typeface="Arial" panose="020B0604020202020204" pitchFamily="34" charset="0"/>
              <a:buChar char="•"/>
            </a:pPr>
            <a:r>
              <a:rPr sz="1200"/>
              <a:t>Nous avons commencé</a:t>
            </a:r>
            <a:r>
              <a:rPr sz="1200" baseline="0"/>
              <a:t> par des prestations en personne</a:t>
            </a:r>
          </a:p>
          <a:p>
            <a:pPr marL="457200" indent="-457200" rtl="0">
              <a:spcAft>
                <a:spcPts val="1200"/>
              </a:spcAft>
              <a:buFont typeface="Arial" panose="020B0604020202020204" pitchFamily="34" charset="0"/>
              <a:buChar char="•"/>
            </a:pPr>
            <a:r>
              <a:rPr sz="1200"/>
              <a:t>Nous sommes ensuite passés au modèle de Centre WET</a:t>
            </a:r>
            <a:r>
              <a:rPr sz="1200" baseline="0"/>
              <a:t> qui a été notre point fort ces dernières années</a:t>
            </a:r>
          </a:p>
          <a:p>
            <a:pPr marL="457200" indent="-457200" rtl="0">
              <a:spcAft>
                <a:spcPts val="1200"/>
              </a:spcAft>
              <a:buFont typeface="Arial" panose="020B0604020202020204" pitchFamily="34" charset="0"/>
              <a:buChar char="•"/>
            </a:pPr>
            <a:r>
              <a:rPr sz="1200"/>
              <a:t>Nous avons aussi cherché à améliorer l'accès</a:t>
            </a:r>
            <a:r>
              <a:rPr sz="1200" baseline="0"/>
              <a:t> à nos ressources via le Centre WET virtuel</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a:defRPr/>
              </a:pPr>
              <a:t>9</a:t>
            </a:fld>
            <a:endParaRPr>
              <a:solidFill>
                <a:prstClr val="black"/>
              </a:solidFill>
            </a:endParaRPr>
          </a:p>
        </p:txBody>
      </p:sp>
    </p:spTree>
    <p:extLst>
      <p:ext uri="{BB962C8B-B14F-4D97-AF65-F5344CB8AC3E}">
        <p14:creationId xmlns:p14="http://schemas.microsoft.com/office/powerpoint/2010/main" val="20605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Le domaine ETH comprend deux universités technologiques</a:t>
            </a:r>
            <a:r>
              <a:rPr baseline="0"/>
              <a:t> et quatre laboratoires nationaux</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a:defRPr/>
              </a:pPr>
              <a:t>11</a:t>
            </a:fld>
            <a:endParaRPr>
              <a:solidFill>
                <a:prstClr val="black"/>
              </a:solidFill>
            </a:endParaRPr>
          </a:p>
        </p:txBody>
      </p:sp>
    </p:spTree>
    <p:extLst>
      <p:ext uri="{BB962C8B-B14F-4D97-AF65-F5344CB8AC3E}">
        <p14:creationId xmlns:p14="http://schemas.microsoft.com/office/powerpoint/2010/main" val="130920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15</a:t>
            </a:fld>
            <a:endParaRPr>
              <a:solidFill>
                <a:prstClr val="black"/>
              </a:solidFill>
            </a:endParaRPr>
          </a:p>
        </p:txBody>
      </p:sp>
    </p:spTree>
    <p:extLst>
      <p:ext uri="{BB962C8B-B14F-4D97-AF65-F5344CB8AC3E}">
        <p14:creationId xmlns:p14="http://schemas.microsoft.com/office/powerpoint/2010/main" val="1044950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9388" y="476250"/>
            <a:ext cx="8229600" cy="504825"/>
          </a:xfrm>
        </p:spPr>
        <p:txBody>
          <a:bodyPr/>
          <a:lstStyle/>
          <a:p>
            <a:r>
              <a:rPr lang="de-DE"/>
              <a:t>Titelmasterformat durch Klicken bearbeiten</a:t>
            </a:r>
            <a:endParaRPr lang="de-CH"/>
          </a:p>
        </p:txBody>
      </p:sp>
      <p:sp>
        <p:nvSpPr>
          <p:cNvPr id="3" name="Inhaltsplatzhalter 2"/>
          <p:cNvSpPr>
            <a:spLocks noGrp="1"/>
          </p:cNvSpPr>
          <p:nvPr>
            <p:ph idx="1"/>
          </p:nvPr>
        </p:nvSpPr>
        <p:spPr>
          <a:xfrm>
            <a:off x="179388" y="981075"/>
            <a:ext cx="8229600" cy="431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1856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7/4/2017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 id="2147484383" r:id="rId17"/>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hyperlink" Target="http://www.sandec.ch/" TargetMode="Externa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www.sandec.ch/fsm_boo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Licence</a:t>
            </a:r>
            <a:r>
              <a:rPr sz="2800" dirty="0"/>
              <a:t>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1</a:t>
            </a:fld>
            <a:endParaRPr/>
          </a:p>
        </p:txBody>
      </p:sp>
      <p:sp>
        <p:nvSpPr>
          <p:cNvPr id="16" name="TextBox 15"/>
          <p:cNvSpPr txBox="1"/>
          <p:nvPr/>
        </p:nvSpPr>
        <p:spPr>
          <a:xfrm>
            <a:off x="328514" y="1054135"/>
            <a:ext cx="8142939" cy="5148076"/>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Le contenu de ce document est en libre accès et sous licence Creative Commons </a:t>
            </a: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Attribution Works 4.0 International.</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 </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Pour lire une copie de cette licence, visitez le site </a:t>
            </a:r>
            <a:r>
              <a:rPr lang="fr-FR" sz="1200" dirty="0">
                <a:solidFill>
                  <a:srgbClr val="24A4D6"/>
                </a:solidFill>
                <a:latin typeface="Lato" panose="020F0502020204030203" pitchFamily="34" charset="0"/>
                <a:ea typeface="+mn-ea"/>
                <a:cs typeface="+mn-cs"/>
                <a:hlinkClick r:id="rId2"/>
              </a:rPr>
              <a:t>http://creativecommons.org/licenses/by/4.0</a:t>
            </a:r>
          </a:p>
          <a:p>
            <a:pPr lvl="3" rtl="0" eaLnBrk="1" fontAlgn="auto" hangingPunct="1">
              <a:lnSpc>
                <a:spcPct val="120000"/>
              </a:lnSpc>
              <a:spcBef>
                <a:spcPts val="1000"/>
              </a:spcBef>
              <a:spcAft>
                <a:spcPts val="0"/>
              </a:spcAft>
              <a:defRPr/>
            </a:pPr>
            <a:br>
              <a:rPr lang="fr-FR" sz="1200" dirty="0">
                <a:solidFill>
                  <a:schemeClr val="bg2"/>
                </a:solidFill>
                <a:latin typeface="Lato" panose="020F0502020204030203" pitchFamily="34" charset="0"/>
              </a:rPr>
            </a:br>
            <a:r>
              <a:rPr lang="fr-FR" sz="1200" dirty="0">
                <a:solidFill>
                  <a:schemeClr val="bg2"/>
                </a:solidFill>
                <a:latin typeface="Lato" panose="020F0502020204030203" pitchFamily="34" charset="0"/>
              </a:rPr>
              <a:t>Vous pouvez :</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Partager </a:t>
            </a:r>
            <a:r>
              <a:rPr lang="fr-FR" sz="1200" dirty="0">
                <a:solidFill>
                  <a:schemeClr val="bg2"/>
                </a:solidFill>
                <a:latin typeface="Lato" panose="020F0502020204030203" pitchFamily="34" charset="0"/>
              </a:rPr>
              <a:t>– Copier, distribuer et communiquer le matériel par tous moyens et sous tous formats</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Réorganiser</a:t>
            </a:r>
            <a:r>
              <a:rPr lang="fr-FR" sz="1200" dirty="0">
                <a:solidFill>
                  <a:schemeClr val="bg2"/>
                </a:solidFill>
                <a:latin typeface="Lato" panose="020F0502020204030203" pitchFamily="34" charset="0"/>
              </a:rPr>
              <a:t> – Modifier, transformer et créer à partir du matériel pour toute utilisation, y compris commerciale</a:t>
            </a:r>
            <a:br>
              <a:rPr lang="fr-FR" sz="1200" dirty="0">
                <a:solidFill>
                  <a:schemeClr val="bg2"/>
                </a:solidFill>
                <a:latin typeface="Lato" panose="020F0502020204030203" pitchFamily="34" charset="0"/>
              </a:rPr>
            </a:br>
            <a:endParaRPr lang="fr-FR" sz="12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Aux conditions suivantes :</a:t>
            </a:r>
          </a:p>
          <a:p>
            <a:pPr marL="0" lvl="4" rtl="0" eaLnBrk="1" fontAlgn="auto" hangingPunct="1">
              <a:lnSpc>
                <a:spcPct val="120000"/>
              </a:lnSpc>
              <a:spcBef>
                <a:spcPts val="1000"/>
              </a:spcBef>
              <a:spcAft>
                <a:spcPts val="0"/>
              </a:spcAft>
              <a:defRPr/>
            </a:pPr>
            <a:r>
              <a:rPr lang="fr-FR" sz="1400" b="1" dirty="0">
                <a:solidFill>
                  <a:schemeClr val="bg1"/>
                </a:solidFill>
                <a:latin typeface="Lato" panose="020F0502020204030203" pitchFamily="34" charset="0"/>
                <a:ea typeface="+mn-ea"/>
                <a:cs typeface="+mn-cs"/>
              </a:rPr>
              <a:t>Attribution</a:t>
            </a:r>
            <a:r>
              <a:rPr lang="fr-FR" sz="1200" dirty="0">
                <a:solidFill>
                  <a:schemeClr val="bg1"/>
                </a:solidFill>
                <a:latin typeface="Lato" panose="020F0502020204030203" pitchFamily="34" charset="0"/>
                <a:ea typeface="+mn-ea"/>
                <a:cs typeface="+mn-cs"/>
              </a:rPr>
              <a:t> – Vous devez mentionner CAWST et </a:t>
            </a:r>
            <a:r>
              <a:rPr lang="fr-FR" sz="1200" dirty="0" err="1">
                <a:solidFill>
                  <a:schemeClr val="bg1"/>
                </a:solidFill>
                <a:latin typeface="Lato" panose="020F0502020204030203" pitchFamily="34" charset="0"/>
                <a:ea typeface="+mn-ea"/>
                <a:cs typeface="+mn-cs"/>
              </a:rPr>
              <a:t>Eaweg-Sandec</a:t>
            </a:r>
            <a:r>
              <a:rPr lang="fr-FR" sz="1200" dirty="0">
                <a:solidFill>
                  <a:schemeClr val="bg1"/>
                </a:solidFill>
                <a:latin typeface="Lato" panose="020F0502020204030203" pitchFamily="34" charset="0"/>
                <a:ea typeface="+mn-ea"/>
                <a:cs typeface="+mn-cs"/>
              </a:rPr>
              <a:t> de manière appropriée, fournir un lien vers la licence, et indiquer les éventuelles modifications apportées. Ces informations doivent être justifiées, sans toutefois suggérer que 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vous soutiennent ou acceptent la façon dont vous utilisez leurs ressources. Veuillez mentionner nos sites Web : </a:t>
            </a:r>
            <a:r>
              <a:rPr lang="fr-FR" sz="1200" dirty="0">
                <a:solidFill>
                  <a:schemeClr val="bg1"/>
                </a:solidFill>
                <a:latin typeface="Lato" panose="020F0502020204030203" pitchFamily="34" charset="0"/>
                <a:ea typeface="+mn-ea"/>
                <a:cs typeface="+mn-cs"/>
                <a:hlinkClick r:id="rId3"/>
              </a:rPr>
              <a:t>www.cawst.org</a:t>
            </a:r>
            <a:r>
              <a:rPr lang="fr-FR" sz="1200" dirty="0">
                <a:solidFill>
                  <a:schemeClr val="bg1"/>
                </a:solidFill>
                <a:latin typeface="Lato" panose="020F0502020204030203" pitchFamily="34" charset="0"/>
                <a:ea typeface="+mn-ea"/>
                <a:cs typeface="+mn-cs"/>
              </a:rPr>
              <a:t> et </a:t>
            </a:r>
            <a:r>
              <a:rPr lang="fr-FR" sz="1200" dirty="0">
                <a:solidFill>
                  <a:schemeClr val="bg1"/>
                </a:solidFill>
                <a:latin typeface="Lato" panose="020F0502020204030203" pitchFamily="34" charset="0"/>
                <a:ea typeface="+mn-ea"/>
                <a:cs typeface="+mn-cs"/>
                <a:hlinkClick r:id="rId4"/>
              </a:rPr>
              <a:t>www.sandec.ch</a:t>
            </a:r>
          </a:p>
          <a:p>
            <a:pPr marL="0" lvl="4" rtl="0" eaLnBrk="1" fontAlgn="auto" hangingPunct="1">
              <a:lnSpc>
                <a:spcPct val="120000"/>
              </a:lnSpc>
              <a:spcBef>
                <a:spcPts val="1000"/>
              </a:spcBef>
              <a:spcAft>
                <a:spcPts val="0"/>
              </a:spcAft>
              <a:defRPr/>
            </a:pPr>
            <a:r>
              <a:rPr lang="fr-FR" sz="1200" dirty="0">
                <a:solidFill>
                  <a:schemeClr val="bg1"/>
                </a:solidFill>
                <a:latin typeface="Lato" panose="020F0502020204030203" pitchFamily="34" charset="0"/>
                <a:ea typeface="+mn-ea"/>
                <a:cs typeface="+mn-cs"/>
              </a:rPr>
              <a:t>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publieront régulièrement des mises à jour de ce document. Pour cette raison, il est recommandé de ne pas proposer ce document en téléchargement sur votre site web.</a:t>
            </a:r>
          </a:p>
          <a:p>
            <a:pPr marL="0" lvl="4" rtl="0" eaLnBrk="1" fontAlgn="auto" hangingPunct="1">
              <a:lnSpc>
                <a:spcPct val="120000"/>
              </a:lnSpc>
              <a:spcBef>
                <a:spcPts val="1000"/>
              </a:spcBef>
              <a:spcAft>
                <a:spcPts val="0"/>
              </a:spcAft>
              <a:defRPr/>
            </a:pPr>
            <a:r>
              <a:rPr lang="fr-FR" sz="1200" dirty="0">
                <a:solidFill>
                  <a:schemeClr val="bg1"/>
                </a:solidFill>
                <a:latin typeface="Lato"/>
                <a:ea typeface="+mn-ea"/>
                <a:cs typeface="Arial" charset="0"/>
              </a:rPr>
              <a:t>CAWST, </a:t>
            </a:r>
            <a:r>
              <a:rPr lang="fr-FR" sz="1200" dirty="0" err="1">
                <a:solidFill>
                  <a:schemeClr val="bg1"/>
                </a:solidFill>
                <a:latin typeface="Lato"/>
                <a:ea typeface="+mn-ea"/>
                <a:cs typeface="Arial" charset="0"/>
              </a:rPr>
              <a:t>Eawag-Sandec</a:t>
            </a:r>
            <a:r>
              <a:rPr lang="fr-FR" sz="1200" dirty="0">
                <a:solidFill>
                  <a:schemeClr val="bg1"/>
                </a:solidFill>
                <a:latin typeface="Lato"/>
                <a:ea typeface="+mn-ea"/>
                <a:cs typeface="Arial" charset="0"/>
              </a:rPr>
              <a:t> et ses administrateurs, employés, contractants et bénévoles n'endossent aucune responsabilité et ne donnent aucune garantie en ce qui concerne les résultats pouvant être obtenus par l'utilisation des informations fournies</a:t>
            </a:r>
            <a:r>
              <a:rPr lang="fr-FR" sz="1200" dirty="0">
                <a:solidFill>
                  <a:srgbClr val="000000"/>
                </a:solidFill>
                <a:latin typeface="Lato"/>
                <a:ea typeface="+mn-ea"/>
                <a:cs typeface="Arial" charset="0"/>
              </a:rPr>
              <a:t>.</a:t>
            </a: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57904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1709" y="139603"/>
            <a:ext cx="7593431" cy="410414"/>
          </a:xfrm>
        </p:spPr>
        <p:txBody>
          <a:bodyPr/>
          <a:lstStyle/>
          <a:p>
            <a:pPr rtl="0"/>
            <a:r>
              <a:rPr dirty="0" err="1"/>
              <a:t>Équipe</a:t>
            </a:r>
            <a:r>
              <a:rPr dirty="0"/>
              <a:t> </a:t>
            </a:r>
            <a:r>
              <a:rPr dirty="0" err="1"/>
              <a:t>hautement</a:t>
            </a:r>
            <a:r>
              <a:rPr dirty="0"/>
              <a:t> </a:t>
            </a:r>
            <a:r>
              <a:rPr dirty="0" err="1"/>
              <a:t>qualifiée</a:t>
            </a:r>
            <a:endParaRPr dirty="0"/>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10</a:t>
            </a:fld>
            <a:endParaRPr/>
          </a:p>
        </p:txBody>
      </p:sp>
      <p:sp>
        <p:nvSpPr>
          <p:cNvPr id="7" name="Content Placeholder 2"/>
          <p:cNvSpPr txBox="1">
            <a:spLocks/>
          </p:cNvSpPr>
          <p:nvPr/>
        </p:nvSpPr>
        <p:spPr>
          <a:xfrm>
            <a:off x="151709" y="726969"/>
            <a:ext cx="4830554" cy="2624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fontAlgn="auto">
              <a:spcAft>
                <a:spcPts val="0"/>
              </a:spcAft>
              <a:buFont typeface="Arial" pitchFamily="34" charset="0"/>
              <a:buNone/>
            </a:pPr>
            <a:r>
              <a:rPr sz="2400" b="1" dirty="0">
                <a:solidFill>
                  <a:srgbClr val="262626">
                    <a:lumMod val="90000"/>
                    <a:lumOff val="10000"/>
                  </a:srgbClr>
                </a:solidFill>
                <a:latin typeface="Lato"/>
                <a:ea typeface="Tahoma" pitchFamily="34" charset="0"/>
                <a:cs typeface="Tahoma" pitchFamily="34" charset="0"/>
              </a:rPr>
              <a:t>Personnel</a:t>
            </a:r>
          </a:p>
          <a:p>
            <a:pPr rtl="0" fontAlgn="auto">
              <a:spcAft>
                <a:spcPts val="0"/>
              </a:spcAft>
            </a:pPr>
            <a:r>
              <a:rPr sz="2000" dirty="0">
                <a:solidFill>
                  <a:srgbClr val="262626">
                    <a:lumMod val="90000"/>
                    <a:lumOff val="10000"/>
                  </a:srgbClr>
                </a:solidFill>
                <a:latin typeface="Lato"/>
                <a:ea typeface="Tahoma" pitchFamily="34" charset="0"/>
                <a:cs typeface="Tahoma" pitchFamily="34" charset="0"/>
              </a:rPr>
              <a:t>39 </a:t>
            </a:r>
            <a:r>
              <a:rPr sz="2000" dirty="0" err="1">
                <a:solidFill>
                  <a:srgbClr val="262626">
                    <a:lumMod val="90000"/>
                    <a:lumOff val="10000"/>
                  </a:srgbClr>
                </a:solidFill>
                <a:latin typeface="Lato"/>
                <a:ea typeface="Tahoma" pitchFamily="34" charset="0"/>
                <a:cs typeface="Tahoma" pitchFamily="34" charset="0"/>
              </a:rPr>
              <a:t>employés</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provenant</a:t>
            </a:r>
            <a:r>
              <a:rPr sz="2000" dirty="0">
                <a:solidFill>
                  <a:srgbClr val="262626">
                    <a:lumMod val="90000"/>
                    <a:lumOff val="10000"/>
                  </a:srgbClr>
                </a:solidFill>
                <a:latin typeface="Lato"/>
                <a:ea typeface="Tahoma" pitchFamily="34" charset="0"/>
                <a:cs typeface="Tahoma" pitchFamily="34" charset="0"/>
              </a:rPr>
              <a:t> de 10 pays</a:t>
            </a:r>
          </a:p>
          <a:p>
            <a:pPr rtl="0" fontAlgn="auto">
              <a:spcAft>
                <a:spcPts val="0"/>
              </a:spcAft>
            </a:pPr>
            <a:r>
              <a:rPr sz="2000" dirty="0" err="1">
                <a:solidFill>
                  <a:srgbClr val="262626">
                    <a:lumMod val="90000"/>
                    <a:lumOff val="10000"/>
                  </a:srgbClr>
                </a:solidFill>
                <a:latin typeface="Lato"/>
                <a:ea typeface="Tahoma" pitchFamily="34" charset="0"/>
                <a:cs typeface="Tahoma" pitchFamily="34" charset="0"/>
              </a:rPr>
              <a:t>Tous</a:t>
            </a:r>
            <a:r>
              <a:rPr sz="2000" dirty="0">
                <a:solidFill>
                  <a:srgbClr val="262626">
                    <a:lumMod val="90000"/>
                    <a:lumOff val="10000"/>
                  </a:srgbClr>
                </a:solidFill>
                <a:latin typeface="Lato"/>
                <a:ea typeface="Tahoma" pitchFamily="34" charset="0"/>
                <a:cs typeface="Tahoma" pitchFamily="34" charset="0"/>
              </a:rPr>
              <a:t> les </a:t>
            </a:r>
            <a:r>
              <a:rPr sz="2000" dirty="0" err="1">
                <a:solidFill>
                  <a:srgbClr val="262626">
                    <a:lumMod val="90000"/>
                    <a:lumOff val="10000"/>
                  </a:srgbClr>
                </a:solidFill>
                <a:latin typeface="Lato"/>
                <a:ea typeface="Tahoma" pitchFamily="34" charset="0"/>
                <a:cs typeface="Tahoma" pitchFamily="34" charset="0"/>
              </a:rPr>
              <a:t>niveaux</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universitaires</a:t>
            </a:r>
            <a:r>
              <a:rPr sz="2000" dirty="0">
                <a:solidFill>
                  <a:srgbClr val="262626">
                    <a:lumMod val="90000"/>
                    <a:lumOff val="10000"/>
                  </a:srgbClr>
                </a:solidFill>
                <a:latin typeface="Lato"/>
                <a:ea typeface="Tahoma" pitchFamily="34" charset="0"/>
                <a:cs typeface="Tahoma" pitchFamily="34" charset="0"/>
              </a:rPr>
              <a:t> – 3 </a:t>
            </a:r>
            <a:r>
              <a:rPr sz="2000" dirty="0" err="1">
                <a:solidFill>
                  <a:srgbClr val="262626">
                    <a:lumMod val="90000"/>
                    <a:lumOff val="10000"/>
                  </a:srgbClr>
                </a:solidFill>
                <a:latin typeface="Lato"/>
                <a:ea typeface="Tahoma" pitchFamily="34" charset="0"/>
                <a:cs typeface="Tahoma" pitchFamily="34" charset="0"/>
              </a:rPr>
              <a:t>doctorats</a:t>
            </a:r>
            <a:r>
              <a:rPr sz="2000" dirty="0">
                <a:solidFill>
                  <a:srgbClr val="262626">
                    <a:lumMod val="90000"/>
                    <a:lumOff val="10000"/>
                  </a:srgbClr>
                </a:solidFill>
                <a:latin typeface="Lato"/>
                <a:ea typeface="Tahoma" pitchFamily="34" charset="0"/>
                <a:cs typeface="Tahoma" pitchFamily="34" charset="0"/>
              </a:rPr>
              <a:t>, 17 masters</a:t>
            </a:r>
          </a:p>
          <a:p>
            <a:pPr rtl="0" fontAlgn="auto">
              <a:spcAft>
                <a:spcPts val="0"/>
              </a:spcAft>
            </a:pPr>
            <a:r>
              <a:rPr sz="2000" dirty="0">
                <a:solidFill>
                  <a:srgbClr val="262626">
                    <a:lumMod val="90000"/>
                    <a:lumOff val="10000"/>
                  </a:srgbClr>
                </a:solidFill>
                <a:latin typeface="Lato"/>
                <a:ea typeface="Tahoma" pitchFamily="34" charset="0"/>
                <a:cs typeface="Tahoma" pitchFamily="34" charset="0"/>
              </a:rPr>
              <a:t>13 </a:t>
            </a:r>
            <a:r>
              <a:rPr sz="2000" dirty="0" err="1">
                <a:solidFill>
                  <a:srgbClr val="262626">
                    <a:lumMod val="90000"/>
                    <a:lumOff val="10000"/>
                  </a:srgbClr>
                </a:solidFill>
                <a:latin typeface="Lato"/>
                <a:ea typeface="Tahoma" pitchFamily="34" charset="0"/>
                <a:cs typeface="Tahoma" pitchFamily="34" charset="0"/>
              </a:rPr>
              <a:t>ingénieurs</a:t>
            </a:r>
            <a:r>
              <a:rPr sz="2000" dirty="0">
                <a:solidFill>
                  <a:srgbClr val="262626">
                    <a:lumMod val="90000"/>
                    <a:lumOff val="10000"/>
                  </a:srgbClr>
                </a:solidFill>
                <a:latin typeface="Lato"/>
                <a:ea typeface="Tahoma" pitchFamily="34" charset="0"/>
                <a:cs typeface="Tahoma" pitchFamily="34" charset="0"/>
              </a:rPr>
              <a:t>, 12 </a:t>
            </a:r>
            <a:r>
              <a:rPr sz="2000" dirty="0" err="1">
                <a:solidFill>
                  <a:srgbClr val="262626">
                    <a:lumMod val="90000"/>
                    <a:lumOff val="10000"/>
                  </a:srgbClr>
                </a:solidFill>
                <a:latin typeface="Lato"/>
                <a:ea typeface="Tahoma" pitchFamily="34" charset="0"/>
                <a:cs typeface="Tahoma" pitchFamily="34" charset="0"/>
              </a:rPr>
              <a:t>spécialistes</a:t>
            </a:r>
            <a:r>
              <a:rPr sz="2000" dirty="0">
                <a:solidFill>
                  <a:srgbClr val="262626">
                    <a:lumMod val="90000"/>
                    <a:lumOff val="10000"/>
                  </a:srgbClr>
                </a:solidFill>
                <a:latin typeface="Lato"/>
                <a:ea typeface="Tahoma" pitchFamily="34" charset="0"/>
                <a:cs typeface="Tahoma" pitchFamily="34" charset="0"/>
              </a:rPr>
              <a:t> de </a:t>
            </a:r>
            <a:r>
              <a:rPr sz="2000" dirty="0" err="1">
                <a:solidFill>
                  <a:srgbClr val="262626">
                    <a:lumMod val="90000"/>
                    <a:lumOff val="10000"/>
                  </a:srgbClr>
                </a:solidFill>
                <a:latin typeface="Lato"/>
                <a:ea typeface="Tahoma" pitchFamily="34" charset="0"/>
                <a:cs typeface="Tahoma" pitchFamily="34" charset="0"/>
              </a:rPr>
              <a:t>l'eau</a:t>
            </a:r>
            <a:r>
              <a:rPr sz="2000" dirty="0">
                <a:solidFill>
                  <a:srgbClr val="262626">
                    <a:lumMod val="90000"/>
                    <a:lumOff val="10000"/>
                  </a:srgbClr>
                </a:solidFill>
                <a:latin typeface="Lato"/>
                <a:ea typeface="Tahoma" pitchFamily="34" charset="0"/>
                <a:cs typeface="Tahoma" pitchFamily="34" charset="0"/>
              </a:rPr>
              <a:t>, 8 </a:t>
            </a:r>
            <a:r>
              <a:rPr sz="2000" dirty="0" err="1">
                <a:solidFill>
                  <a:srgbClr val="262626">
                    <a:lumMod val="90000"/>
                    <a:lumOff val="10000"/>
                  </a:srgbClr>
                </a:solidFill>
                <a:latin typeface="Lato"/>
                <a:ea typeface="Tahoma" pitchFamily="34" charset="0"/>
                <a:cs typeface="Tahoma" pitchFamily="34" charset="0"/>
              </a:rPr>
              <a:t>spécialistes</a:t>
            </a:r>
            <a:r>
              <a:rPr sz="2000" dirty="0">
                <a:solidFill>
                  <a:srgbClr val="262626">
                    <a:lumMod val="90000"/>
                    <a:lumOff val="10000"/>
                  </a:srgbClr>
                </a:solidFill>
                <a:latin typeface="Lato"/>
                <a:ea typeface="Tahoma" pitchFamily="34" charset="0"/>
                <a:cs typeface="Tahoma" pitchFamily="34" charset="0"/>
              </a:rPr>
              <a:t> du </a:t>
            </a:r>
            <a:r>
              <a:rPr sz="2000" dirty="0" err="1">
                <a:solidFill>
                  <a:srgbClr val="262626">
                    <a:lumMod val="90000"/>
                    <a:lumOff val="10000"/>
                  </a:srgbClr>
                </a:solidFill>
                <a:latin typeface="Lato"/>
                <a:ea typeface="Tahoma" pitchFamily="34" charset="0"/>
                <a:cs typeface="Tahoma" pitchFamily="34" charset="0"/>
              </a:rPr>
              <a:t>développement</a:t>
            </a:r>
            <a:r>
              <a:rPr sz="2000" dirty="0">
                <a:solidFill>
                  <a:srgbClr val="262626">
                    <a:lumMod val="90000"/>
                    <a:lumOff val="10000"/>
                  </a:srgbClr>
                </a:solidFill>
                <a:latin typeface="Lato"/>
                <a:ea typeface="Tahoma" pitchFamily="34" charset="0"/>
                <a:cs typeface="Tahoma" pitchFamily="34" charset="0"/>
              </a:rPr>
              <a:t>, 3 </a:t>
            </a:r>
            <a:r>
              <a:rPr sz="2000" dirty="0" err="1">
                <a:solidFill>
                  <a:srgbClr val="262626">
                    <a:lumMod val="90000"/>
                    <a:lumOff val="10000"/>
                  </a:srgbClr>
                </a:solidFill>
                <a:latin typeface="Lato"/>
                <a:ea typeface="Tahoma" pitchFamily="34" charset="0"/>
                <a:cs typeface="Tahoma" pitchFamily="34" charset="0"/>
              </a:rPr>
              <a:t>spécialistes</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en</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éducation</a:t>
            </a:r>
            <a:r>
              <a:rPr sz="2000" dirty="0">
                <a:solidFill>
                  <a:srgbClr val="262626">
                    <a:lumMod val="90000"/>
                    <a:lumOff val="10000"/>
                  </a:srgbClr>
                </a:solidFill>
                <a:latin typeface="Lato"/>
                <a:ea typeface="Tahoma" pitchFamily="34" charset="0"/>
                <a:cs typeface="Tahoma" pitchFamily="34" charset="0"/>
              </a:rPr>
              <a:t> </a:t>
            </a:r>
          </a:p>
          <a:p>
            <a:pPr rtl="0" fontAlgn="auto">
              <a:spcAft>
                <a:spcPts val="0"/>
              </a:spcAft>
            </a:pPr>
            <a:r>
              <a:rPr sz="2000" dirty="0" err="1">
                <a:solidFill>
                  <a:srgbClr val="262626">
                    <a:lumMod val="90000"/>
                    <a:lumOff val="10000"/>
                  </a:srgbClr>
                </a:solidFill>
                <a:latin typeface="Lato"/>
                <a:ea typeface="Tahoma" pitchFamily="34" charset="0"/>
                <a:cs typeface="Tahoma" pitchFamily="34" charset="0"/>
              </a:rPr>
              <a:t>Expérience</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dans</a:t>
            </a:r>
            <a:r>
              <a:rPr sz="2000" dirty="0">
                <a:solidFill>
                  <a:srgbClr val="262626">
                    <a:lumMod val="90000"/>
                    <a:lumOff val="10000"/>
                  </a:srgbClr>
                </a:solidFill>
                <a:latin typeface="Lato"/>
                <a:ea typeface="Tahoma" pitchFamily="34" charset="0"/>
                <a:cs typeface="Tahoma" pitchFamily="34" charset="0"/>
              </a:rPr>
              <a:t> 100 pays</a:t>
            </a:r>
          </a:p>
          <a:p>
            <a:pPr rtl="0" fontAlgn="auto">
              <a:spcAft>
                <a:spcPts val="0"/>
              </a:spcAft>
            </a:pPr>
            <a:r>
              <a:rPr sz="2000" dirty="0">
                <a:solidFill>
                  <a:srgbClr val="262626">
                    <a:lumMod val="90000"/>
                    <a:lumOff val="10000"/>
                  </a:srgbClr>
                </a:solidFill>
                <a:latin typeface="Lato"/>
                <a:ea typeface="Tahoma" pitchFamily="34" charset="0"/>
                <a:cs typeface="Tahoma" pitchFamily="34" charset="0"/>
              </a:rPr>
              <a:t>18 </a:t>
            </a:r>
            <a:r>
              <a:rPr sz="2000" dirty="0" err="1">
                <a:solidFill>
                  <a:srgbClr val="262626">
                    <a:lumMod val="90000"/>
                    <a:lumOff val="10000"/>
                  </a:srgbClr>
                </a:solidFill>
                <a:latin typeface="Lato"/>
                <a:ea typeface="Tahoma" pitchFamily="34" charset="0"/>
                <a:cs typeface="Tahoma" pitchFamily="34" charset="0"/>
              </a:rPr>
              <a:t>langues</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parlées</a:t>
            </a:r>
            <a:endParaRPr sz="2000" dirty="0">
              <a:solidFill>
                <a:srgbClr val="262626">
                  <a:lumMod val="90000"/>
                  <a:lumOff val="10000"/>
                </a:srgbClr>
              </a:solidFill>
              <a:latin typeface="Lato"/>
              <a:ea typeface="Tahoma" pitchFamily="34" charset="0"/>
              <a:cs typeface="Tahoma" pitchFamily="34" charset="0"/>
            </a:endParaRPr>
          </a:p>
          <a:p>
            <a:pPr rtl="0" fontAlgn="auto">
              <a:spcAft>
                <a:spcPts val="0"/>
              </a:spcAft>
            </a:pPr>
            <a:r>
              <a:rPr sz="2000" dirty="0">
                <a:solidFill>
                  <a:srgbClr val="FFFFFF"/>
                </a:solidFill>
                <a:ea typeface="Tahoma" pitchFamily="34" charset="0"/>
                <a:cs typeface="Tahoma" pitchFamily="34" charset="0"/>
              </a:rPr>
              <a:t> 8 </a:t>
            </a:r>
            <a:r>
              <a:rPr sz="2000" dirty="0" err="1">
                <a:solidFill>
                  <a:srgbClr val="FFFFFF"/>
                </a:solidFill>
                <a:ea typeface="Tahoma" pitchFamily="34" charset="0"/>
                <a:cs typeface="Tahoma" pitchFamily="34" charset="0"/>
              </a:rPr>
              <a:t>associés</a:t>
            </a:r>
            <a:r>
              <a:rPr sz="2000" dirty="0">
                <a:solidFill>
                  <a:srgbClr val="FFFFFF"/>
                </a:solidFill>
                <a:ea typeface="Tahoma" pitchFamily="34" charset="0"/>
                <a:cs typeface="Tahoma" pitchFamily="34" charset="0"/>
              </a:rPr>
              <a:t>, 3 stagiaires</a:t>
            </a:r>
          </a:p>
        </p:txBody>
      </p:sp>
      <p:sp>
        <p:nvSpPr>
          <p:cNvPr id="8" name="Content Placeholder 2"/>
          <p:cNvSpPr txBox="1">
            <a:spLocks/>
          </p:cNvSpPr>
          <p:nvPr/>
        </p:nvSpPr>
        <p:spPr>
          <a:xfrm>
            <a:off x="4751615" y="743235"/>
            <a:ext cx="4523014" cy="271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buFont typeface="Arial" pitchFamily="34" charset="0"/>
              <a:buNone/>
            </a:pPr>
            <a:r>
              <a:rPr sz="2400" b="1" dirty="0">
                <a:solidFill>
                  <a:srgbClr val="262626">
                    <a:lumMod val="90000"/>
                    <a:lumOff val="10000"/>
                  </a:srgbClr>
                </a:solidFill>
                <a:latin typeface="Lato"/>
                <a:ea typeface="Tahoma" pitchFamily="34" charset="0"/>
                <a:cs typeface="Tahoma" pitchFamily="34" charset="0"/>
              </a:rPr>
              <a:t>Conseil </a:t>
            </a:r>
            <a:r>
              <a:rPr sz="2400" b="1" dirty="0" err="1">
                <a:solidFill>
                  <a:srgbClr val="262626">
                    <a:lumMod val="90000"/>
                    <a:lumOff val="10000"/>
                  </a:srgbClr>
                </a:solidFill>
                <a:latin typeface="Lato"/>
                <a:ea typeface="Tahoma" pitchFamily="34" charset="0"/>
                <a:cs typeface="Tahoma" pitchFamily="34" charset="0"/>
              </a:rPr>
              <a:t>d'Administration</a:t>
            </a:r>
            <a:endParaRPr sz="2400" b="1" dirty="0">
              <a:solidFill>
                <a:srgbClr val="262626">
                  <a:lumMod val="90000"/>
                  <a:lumOff val="10000"/>
                </a:srgbClr>
              </a:solidFill>
              <a:latin typeface="Lato"/>
              <a:ea typeface="Tahoma" pitchFamily="34" charset="0"/>
              <a:cs typeface="Tahoma" pitchFamily="34" charset="0"/>
            </a:endParaRPr>
          </a:p>
          <a:p>
            <a:pPr rtl="0"/>
            <a:r>
              <a:rPr sz="2000" dirty="0">
                <a:solidFill>
                  <a:srgbClr val="262626">
                    <a:lumMod val="90000"/>
                    <a:lumOff val="10000"/>
                  </a:srgbClr>
                </a:solidFill>
                <a:latin typeface="Lato"/>
                <a:ea typeface="Tahoma" pitchFamily="34" charset="0"/>
                <a:cs typeface="Tahoma" pitchFamily="34" charset="0"/>
              </a:rPr>
              <a:t>11 </a:t>
            </a:r>
            <a:r>
              <a:rPr sz="2000" dirty="0" err="1">
                <a:solidFill>
                  <a:srgbClr val="262626">
                    <a:lumMod val="90000"/>
                    <a:lumOff val="10000"/>
                  </a:srgbClr>
                </a:solidFill>
                <a:latin typeface="Lato"/>
                <a:ea typeface="Tahoma" pitchFamily="34" charset="0"/>
                <a:cs typeface="Tahoma" pitchFamily="34" charset="0"/>
              </a:rPr>
              <a:t>membres</a:t>
            </a:r>
            <a:r>
              <a:rPr sz="2000" dirty="0">
                <a:solidFill>
                  <a:srgbClr val="262626">
                    <a:lumMod val="90000"/>
                    <a:lumOff val="10000"/>
                  </a:srgbClr>
                </a:solidFill>
                <a:latin typeface="Lato"/>
                <a:ea typeface="Tahoma" pitchFamily="34" charset="0"/>
                <a:cs typeface="Tahoma" pitchFamily="34" charset="0"/>
              </a:rPr>
              <a:t> </a:t>
            </a:r>
          </a:p>
          <a:p>
            <a:pPr rtl="0"/>
            <a:r>
              <a:rPr sz="2000" dirty="0" err="1">
                <a:solidFill>
                  <a:srgbClr val="262626">
                    <a:lumMod val="90000"/>
                    <a:lumOff val="10000"/>
                  </a:srgbClr>
                </a:solidFill>
                <a:latin typeface="Lato"/>
                <a:ea typeface="Tahoma" pitchFamily="34" charset="0"/>
                <a:cs typeface="Tahoma" pitchFamily="34" charset="0"/>
              </a:rPr>
              <a:t>Actuel</a:t>
            </a:r>
            <a:r>
              <a:rPr sz="2000" dirty="0">
                <a:solidFill>
                  <a:srgbClr val="262626">
                    <a:lumMod val="90000"/>
                    <a:lumOff val="10000"/>
                  </a:srgbClr>
                </a:solidFill>
                <a:latin typeface="Lato"/>
                <a:ea typeface="Tahoma" pitchFamily="34" charset="0"/>
                <a:cs typeface="Tahoma" pitchFamily="34" charset="0"/>
              </a:rPr>
              <a:t> et </a:t>
            </a:r>
            <a:r>
              <a:rPr sz="2000" dirty="0" err="1">
                <a:solidFill>
                  <a:srgbClr val="262626">
                    <a:lumMod val="90000"/>
                    <a:lumOff val="10000"/>
                  </a:srgbClr>
                </a:solidFill>
                <a:latin typeface="Lato"/>
                <a:ea typeface="Tahoma" pitchFamily="34" charset="0"/>
                <a:cs typeface="Tahoma" pitchFamily="34" charset="0"/>
              </a:rPr>
              <a:t>ancien</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président</a:t>
            </a:r>
            <a:r>
              <a:rPr sz="2000" dirty="0">
                <a:solidFill>
                  <a:srgbClr val="262626">
                    <a:lumMod val="90000"/>
                    <a:lumOff val="10000"/>
                  </a:srgbClr>
                </a:solidFill>
                <a:latin typeface="Lato"/>
                <a:ea typeface="Tahoma" pitchFamily="34" charset="0"/>
                <a:cs typeface="Tahoma" pitchFamily="34" charset="0"/>
              </a:rPr>
              <a:t> du Conseil </a:t>
            </a:r>
            <a:r>
              <a:rPr sz="2000" dirty="0" err="1">
                <a:solidFill>
                  <a:srgbClr val="262626">
                    <a:lumMod val="90000"/>
                    <a:lumOff val="10000"/>
                  </a:srgbClr>
                </a:solidFill>
                <a:latin typeface="Lato"/>
                <a:ea typeface="Tahoma" pitchFamily="34" charset="0"/>
                <a:cs typeface="Tahoma" pitchFamily="34" charset="0"/>
              </a:rPr>
              <a:t>d'administration</a:t>
            </a:r>
            <a:r>
              <a:rPr sz="2000" dirty="0">
                <a:solidFill>
                  <a:srgbClr val="262626">
                    <a:lumMod val="90000"/>
                    <a:lumOff val="10000"/>
                  </a:srgbClr>
                </a:solidFill>
                <a:latin typeface="Lato"/>
                <a:ea typeface="Tahoma" pitchFamily="34" charset="0"/>
                <a:cs typeface="Tahoma" pitchFamily="34" charset="0"/>
              </a:rPr>
              <a:t>, Chef de la Direction, VP, </a:t>
            </a:r>
            <a:r>
              <a:rPr sz="2000" dirty="0" err="1">
                <a:solidFill>
                  <a:srgbClr val="262626">
                    <a:lumMod val="90000"/>
                    <a:lumOff val="10000"/>
                  </a:srgbClr>
                </a:solidFill>
                <a:latin typeface="Lato"/>
                <a:ea typeface="Tahoma" pitchFamily="34" charset="0"/>
                <a:cs typeface="Tahoma" pitchFamily="34" charset="0"/>
              </a:rPr>
              <a:t>Directeurs</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Conseillers</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supérieurs</a:t>
            </a:r>
            <a:r>
              <a:rPr sz="2000" dirty="0">
                <a:solidFill>
                  <a:srgbClr val="262626">
                    <a:lumMod val="90000"/>
                    <a:lumOff val="10000"/>
                  </a:srgbClr>
                </a:solidFill>
                <a:latin typeface="Lato"/>
                <a:ea typeface="Tahoma" pitchFamily="34" charset="0"/>
                <a:cs typeface="Tahoma" pitchFamily="34" charset="0"/>
              </a:rPr>
              <a:t> </a:t>
            </a:r>
          </a:p>
          <a:p>
            <a:pPr rtl="0"/>
            <a:r>
              <a:rPr sz="2000" dirty="0" err="1">
                <a:solidFill>
                  <a:srgbClr val="262626">
                    <a:lumMod val="90000"/>
                    <a:lumOff val="10000"/>
                  </a:srgbClr>
                </a:solidFill>
                <a:latin typeface="Lato"/>
                <a:ea typeface="Tahoma" pitchFamily="34" charset="0"/>
                <a:cs typeface="Tahoma" pitchFamily="34" charset="0"/>
              </a:rPr>
              <a:t>Industrie</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pétrogazière</a:t>
            </a:r>
            <a:r>
              <a:rPr sz="2000" dirty="0">
                <a:solidFill>
                  <a:srgbClr val="262626">
                    <a:lumMod val="90000"/>
                    <a:lumOff val="10000"/>
                  </a:srgbClr>
                </a:solidFill>
                <a:latin typeface="Lato"/>
                <a:ea typeface="Tahoma" pitchFamily="34" charset="0"/>
                <a:cs typeface="Tahoma" pitchFamily="34" charset="0"/>
              </a:rPr>
              <a:t>, exploitation </a:t>
            </a:r>
            <a:r>
              <a:rPr sz="2000" dirty="0" err="1">
                <a:solidFill>
                  <a:srgbClr val="262626">
                    <a:lumMod val="90000"/>
                    <a:lumOff val="10000"/>
                  </a:srgbClr>
                </a:solidFill>
                <a:latin typeface="Lato"/>
                <a:ea typeface="Tahoma" pitchFamily="34" charset="0"/>
                <a:cs typeface="Tahoma" pitchFamily="34" charset="0"/>
              </a:rPr>
              <a:t>minière</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banque</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gouvernement</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conseil</a:t>
            </a:r>
            <a:r>
              <a:rPr sz="2000" dirty="0">
                <a:solidFill>
                  <a:srgbClr val="262626">
                    <a:lumMod val="90000"/>
                    <a:lumOff val="10000"/>
                  </a:srgbClr>
                </a:solidFill>
                <a:latin typeface="Lato"/>
                <a:ea typeface="Tahoma" pitchFamily="34" charset="0"/>
                <a:cs typeface="Tahoma" pitchFamily="34" charset="0"/>
              </a:rPr>
              <a:t>, </a:t>
            </a:r>
            <a:r>
              <a:rPr sz="2000" dirty="0" err="1">
                <a:solidFill>
                  <a:srgbClr val="262626">
                    <a:lumMod val="90000"/>
                    <a:lumOff val="10000"/>
                  </a:srgbClr>
                </a:solidFill>
                <a:latin typeface="Lato"/>
                <a:ea typeface="Tahoma" pitchFamily="34" charset="0"/>
                <a:cs typeface="Tahoma" pitchFamily="34" charset="0"/>
              </a:rPr>
              <a:t>académique</a:t>
            </a:r>
            <a:endParaRPr sz="2000" dirty="0">
              <a:solidFill>
                <a:srgbClr val="262626">
                  <a:lumMod val="90000"/>
                  <a:lumOff val="10000"/>
                </a:srgbClr>
              </a:solidFill>
              <a:latin typeface="Lato"/>
              <a:ea typeface="Tahoma" pitchFamily="34" charset="0"/>
              <a:cs typeface="Tahoma" pitchFamily="34" charset="0"/>
            </a:endParaRPr>
          </a:p>
          <a:p>
            <a:endParaRPr lang="en-US" sz="2000" dirty="0">
              <a:solidFill>
                <a:srgbClr val="FF0000"/>
              </a:solidFill>
              <a:ea typeface="Tahoma" pitchFamily="34" charset="0"/>
              <a:cs typeface="Tahoma" pitchFamily="34" charset="0"/>
            </a:endParaRPr>
          </a:p>
          <a:p>
            <a:pPr marL="0" indent="0">
              <a:buFont typeface="Arial" pitchFamily="34" charset="0"/>
              <a:buNone/>
            </a:pPr>
            <a:endParaRPr lang="en-US" sz="2000" dirty="0">
              <a:solidFill>
                <a:srgbClr val="FF0000"/>
              </a:solidFill>
              <a:ea typeface="Tahoma" pitchFamily="34" charset="0"/>
              <a:cs typeface="Tahoma" pitchFamily="34" charset="0"/>
            </a:endParaRPr>
          </a:p>
          <a:p>
            <a:endParaRPr lang="en-US" sz="2000" dirty="0">
              <a:solidFill>
                <a:srgbClr val="FFFFFF"/>
              </a:solidFill>
              <a:ea typeface="Tahoma" pitchFamily="34" charset="0"/>
              <a:cs typeface="Tahoma" pitchFamily="34" charset="0"/>
            </a:endParaRPr>
          </a:p>
          <a:p>
            <a:endParaRPr lang="en-US" sz="2000" dirty="0">
              <a:solidFill>
                <a:srgbClr val="FFFFFF"/>
              </a:solidFill>
              <a:ea typeface="Tahoma" pitchFamily="34" charset="0"/>
              <a:cs typeface="Tahoma" pitchFamily="34" charset="0"/>
            </a:endParaRPr>
          </a:p>
          <a:p>
            <a:endParaRPr lang="en-US" sz="2000" dirty="0">
              <a:solidFill>
                <a:srgbClr val="FFFFFF"/>
              </a:solidFill>
              <a:ea typeface="Tahoma" pitchFamily="34" charset="0"/>
              <a:cs typeface="Tahoma" pitchFamily="34" charset="0"/>
            </a:endParaRPr>
          </a:p>
          <a:p>
            <a:pPr marL="457200" lvl="1" indent="0">
              <a:buFont typeface="Arial" pitchFamily="34" charset="0"/>
              <a:buNone/>
            </a:pPr>
            <a:endParaRPr lang="en-US" sz="2000" dirty="0">
              <a:solidFill>
                <a:srgbClr val="FFFFFF"/>
              </a:solidFill>
              <a:ea typeface="Tahoma" pitchFamily="34" charset="0"/>
              <a:cs typeface="Tahoma"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3408" y="3882593"/>
            <a:ext cx="4540101" cy="2553807"/>
          </a:xfrm>
          <a:prstGeom prst="rect">
            <a:avLst/>
          </a:prstGeom>
          <a:ln w="15875">
            <a:solidFill>
              <a:schemeClr val="bg1"/>
            </a:solidFill>
          </a:ln>
        </p:spPr>
      </p:pic>
      <p:sp>
        <p:nvSpPr>
          <p:cNvPr id="9" name="Text Placeholder 1"/>
          <p:cNvSpPr txBox="1">
            <a:spLocks/>
          </p:cNvSpPr>
          <p:nvPr/>
        </p:nvSpPr>
        <p:spPr bwMode="auto">
          <a:xfrm>
            <a:off x="6671868" y="6276299"/>
            <a:ext cx="1533303" cy="160101"/>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Source : CAWST</a:t>
            </a:r>
          </a:p>
        </p:txBody>
      </p:sp>
    </p:spTree>
    <p:extLst>
      <p:ext uri="{BB962C8B-B14F-4D97-AF65-F5344CB8AC3E}">
        <p14:creationId xmlns:p14="http://schemas.microsoft.com/office/powerpoint/2010/main" val="362481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L'Institut de Recherche de l'Eau du Domaine des EPF (Suisse)</a:t>
            </a:r>
          </a:p>
          <a:p>
            <a:pPr rtl="0"/>
            <a:r>
              <a:t>Appartenant au domaine ETH – Institut technologique fédéral suisse</a:t>
            </a:r>
          </a:p>
          <a:p>
            <a:pPr rtl="0"/>
            <a:r>
              <a:t>Le mandat inclut la recherche, l'éducation et le conseil d'expert</a:t>
            </a:r>
          </a:p>
        </p:txBody>
      </p:sp>
      <p:sp>
        <p:nvSpPr>
          <p:cNvPr id="3" name="Text Placeholder 2"/>
          <p:cNvSpPr>
            <a:spLocks noGrp="1"/>
          </p:cNvSpPr>
          <p:nvPr>
            <p:ph type="body" sz="quarter" idx="14"/>
          </p:nvPr>
        </p:nvSpPr>
        <p:spPr/>
        <p:txBody>
          <a:bodyPr/>
          <a:lstStyle/>
          <a:p>
            <a:pPr rtl="0"/>
            <a:r>
              <a:t>Eawag est un institut de recherche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11</a:t>
            </a:fld>
            <a:endParaRPr/>
          </a:p>
        </p:txBody>
      </p:sp>
      <p:pic>
        <p:nvPicPr>
          <p:cNvPr id="5" name="Picture 4"/>
          <p:cNvPicPr>
            <a:picLocks noChangeAspect="1"/>
          </p:cNvPicPr>
          <p:nvPr/>
        </p:nvPicPr>
        <p:blipFill>
          <a:blip r:embed="rId3"/>
          <a:stretch>
            <a:fillRect/>
          </a:stretch>
        </p:blipFill>
        <p:spPr>
          <a:xfrm>
            <a:off x="236120" y="1818272"/>
            <a:ext cx="8553429" cy="4962574"/>
          </a:xfrm>
          <a:prstGeom prst="rect">
            <a:avLst/>
          </a:prstGeom>
        </p:spPr>
      </p:pic>
      <p:sp>
        <p:nvSpPr>
          <p:cNvPr id="6" name="TextBox 5">
            <a:extLst>
              <a:ext uri="{FF2B5EF4-FFF2-40B4-BE49-F238E27FC236}">
                <a16:creationId xmlns:a16="http://schemas.microsoft.com/office/drawing/2014/main" id="{3EB33829-D991-4793-9515-0C16FFB7A784}"/>
              </a:ext>
            </a:extLst>
          </p:cNvPr>
          <p:cNvSpPr txBox="1"/>
          <p:nvPr/>
        </p:nvSpPr>
        <p:spPr>
          <a:xfrm>
            <a:off x="1073889" y="2021468"/>
            <a:ext cx="2030819" cy="161583"/>
          </a:xfrm>
          <a:prstGeom prst="rect">
            <a:avLst/>
          </a:prstGeom>
          <a:solidFill>
            <a:schemeClr val="tx1"/>
          </a:solidFill>
        </p:spPr>
        <p:txBody>
          <a:bodyPr wrap="square" lIns="0" tIns="0" rIns="0" bIns="0" rtlCol="0">
            <a:spAutoFit/>
          </a:bodyPr>
          <a:lstStyle/>
          <a:p>
            <a:r>
              <a:rPr lang="en-CA" sz="1050" dirty="0">
                <a:solidFill>
                  <a:schemeClr val="bg1"/>
                </a:solidFill>
              </a:rPr>
              <a:t>D</a:t>
            </a:r>
            <a:r>
              <a:rPr lang="pt-BR" sz="1050" dirty="0">
                <a:solidFill>
                  <a:schemeClr val="bg1"/>
                </a:solidFill>
              </a:rPr>
              <a:t>épartement fédéral de l</a:t>
            </a:r>
            <a:r>
              <a:rPr lang="en-CA" sz="1050" dirty="0">
                <a:solidFill>
                  <a:schemeClr val="bg1"/>
                </a:solidFill>
              </a:rPr>
              <a:t>’</a:t>
            </a:r>
            <a:r>
              <a:rPr lang="en-CA" sz="1050" dirty="0" err="1">
                <a:solidFill>
                  <a:schemeClr val="bg1"/>
                </a:solidFill>
              </a:rPr>
              <a:t>int</a:t>
            </a:r>
            <a:r>
              <a:rPr lang="pt-BR" sz="1050" dirty="0">
                <a:solidFill>
                  <a:schemeClr val="bg1"/>
                </a:solidFill>
              </a:rPr>
              <a:t>érieur</a:t>
            </a:r>
            <a:endParaRPr lang="en-CA" sz="1050" dirty="0">
              <a:solidFill>
                <a:schemeClr val="bg1"/>
              </a:solidFill>
            </a:endParaRPr>
          </a:p>
        </p:txBody>
      </p:sp>
      <p:sp>
        <p:nvSpPr>
          <p:cNvPr id="7" name="TextBox 6">
            <a:extLst>
              <a:ext uri="{FF2B5EF4-FFF2-40B4-BE49-F238E27FC236}">
                <a16:creationId xmlns:a16="http://schemas.microsoft.com/office/drawing/2014/main" id="{A52A075F-601D-4591-926F-711F4E61857B}"/>
              </a:ext>
            </a:extLst>
          </p:cNvPr>
          <p:cNvSpPr txBox="1"/>
          <p:nvPr/>
        </p:nvSpPr>
        <p:spPr>
          <a:xfrm>
            <a:off x="396950" y="2503477"/>
            <a:ext cx="1134139" cy="161583"/>
          </a:xfrm>
          <a:prstGeom prst="rect">
            <a:avLst/>
          </a:prstGeom>
          <a:solidFill>
            <a:schemeClr val="tx1"/>
          </a:solidFill>
        </p:spPr>
        <p:txBody>
          <a:bodyPr wrap="square" lIns="0" tIns="0" rIns="0" bIns="0" rtlCol="0">
            <a:spAutoFit/>
          </a:bodyPr>
          <a:lstStyle/>
          <a:p>
            <a:r>
              <a:rPr lang="pt-BR" sz="1050" dirty="0">
                <a:solidFill>
                  <a:schemeClr val="bg1"/>
                </a:solidFill>
              </a:rPr>
              <a:t>Domaine ETH</a:t>
            </a:r>
            <a:endParaRPr lang="en-CA" sz="1050" dirty="0">
              <a:solidFill>
                <a:schemeClr val="bg1"/>
              </a:solidFill>
            </a:endParaRPr>
          </a:p>
        </p:txBody>
      </p:sp>
      <p:sp>
        <p:nvSpPr>
          <p:cNvPr id="8" name="TextBox 7">
            <a:extLst>
              <a:ext uri="{FF2B5EF4-FFF2-40B4-BE49-F238E27FC236}">
                <a16:creationId xmlns:a16="http://schemas.microsoft.com/office/drawing/2014/main" id="{5A1DD25E-1273-4B52-8595-381F63677B91}"/>
              </a:ext>
            </a:extLst>
          </p:cNvPr>
          <p:cNvSpPr txBox="1"/>
          <p:nvPr/>
        </p:nvSpPr>
        <p:spPr>
          <a:xfrm>
            <a:off x="861238" y="2819663"/>
            <a:ext cx="2456120" cy="323165"/>
          </a:xfrm>
          <a:prstGeom prst="rect">
            <a:avLst/>
          </a:prstGeom>
          <a:solidFill>
            <a:schemeClr val="tx1"/>
          </a:solidFill>
        </p:spPr>
        <p:txBody>
          <a:bodyPr wrap="square" lIns="0" tIns="0" rIns="0" bIns="0" rtlCol="0">
            <a:spAutoFit/>
          </a:bodyPr>
          <a:lstStyle/>
          <a:p>
            <a:pPr algn="ctr"/>
            <a:r>
              <a:rPr lang="pt-BR" sz="1050" dirty="0">
                <a:solidFill>
                  <a:schemeClr val="bg1"/>
                </a:solidFill>
              </a:rPr>
              <a:t>Conseil des écoles polytechniques fédérales</a:t>
            </a:r>
          </a:p>
          <a:p>
            <a:pPr algn="ctr"/>
            <a:r>
              <a:rPr lang="pt-BR" sz="1050" dirty="0">
                <a:solidFill>
                  <a:schemeClr val="bg1"/>
                </a:solidFill>
              </a:rPr>
              <a:t>Conseil de l</a:t>
            </a:r>
            <a:r>
              <a:rPr lang="en-CA" sz="1050" dirty="0">
                <a:solidFill>
                  <a:schemeClr val="bg1"/>
                </a:solidFill>
              </a:rPr>
              <a:t>’ETH</a:t>
            </a:r>
          </a:p>
        </p:txBody>
      </p:sp>
      <p:sp>
        <p:nvSpPr>
          <p:cNvPr id="9" name="TextBox 8">
            <a:extLst>
              <a:ext uri="{FF2B5EF4-FFF2-40B4-BE49-F238E27FC236}">
                <a16:creationId xmlns:a16="http://schemas.microsoft.com/office/drawing/2014/main" id="{F44BEA42-6A9D-4727-A31F-408C6A162E98}"/>
              </a:ext>
            </a:extLst>
          </p:cNvPr>
          <p:cNvSpPr txBox="1"/>
          <p:nvPr/>
        </p:nvSpPr>
        <p:spPr>
          <a:xfrm>
            <a:off x="2764465" y="3573815"/>
            <a:ext cx="850605" cy="246221"/>
          </a:xfrm>
          <a:prstGeom prst="rect">
            <a:avLst/>
          </a:prstGeom>
          <a:solidFill>
            <a:schemeClr val="tx1"/>
          </a:solidFill>
        </p:spPr>
        <p:txBody>
          <a:bodyPr wrap="square" lIns="0" tIns="0" rIns="0" bIns="0" rtlCol="0">
            <a:spAutoFit/>
          </a:bodyPr>
          <a:lstStyle/>
          <a:p>
            <a:pPr algn="ctr"/>
            <a:r>
              <a:rPr lang="fr-FR" sz="800" dirty="0">
                <a:solidFill>
                  <a:schemeClr val="bg1"/>
                </a:solidFill>
              </a:rPr>
              <a:t>Groupe d’instituts de recherche</a:t>
            </a:r>
          </a:p>
        </p:txBody>
      </p:sp>
      <p:sp>
        <p:nvSpPr>
          <p:cNvPr id="10" name="TextBox 9">
            <a:extLst>
              <a:ext uri="{FF2B5EF4-FFF2-40B4-BE49-F238E27FC236}">
                <a16:creationId xmlns:a16="http://schemas.microsoft.com/office/drawing/2014/main" id="{A645E10B-A4C9-41CB-9FB0-6AD75E3984BA}"/>
              </a:ext>
            </a:extLst>
          </p:cNvPr>
          <p:cNvSpPr txBox="1"/>
          <p:nvPr/>
        </p:nvSpPr>
        <p:spPr>
          <a:xfrm>
            <a:off x="2893827" y="3913973"/>
            <a:ext cx="591879" cy="123111"/>
          </a:xfrm>
          <a:prstGeom prst="rect">
            <a:avLst/>
          </a:prstGeom>
          <a:solidFill>
            <a:schemeClr val="tx1"/>
          </a:solidFill>
        </p:spPr>
        <p:txBody>
          <a:bodyPr wrap="square" lIns="0" tIns="0" rIns="0" bIns="0" rtlCol="0">
            <a:spAutoFit/>
          </a:bodyPr>
          <a:lstStyle/>
          <a:p>
            <a:pPr algn="ctr"/>
            <a:r>
              <a:rPr lang="fr-FR" sz="800" dirty="0">
                <a:solidFill>
                  <a:schemeClr val="bg1"/>
                </a:solidFill>
              </a:rPr>
              <a:t>Direction</a:t>
            </a:r>
          </a:p>
        </p:txBody>
      </p:sp>
      <p:pic>
        <p:nvPicPr>
          <p:cNvPr id="11" name="Picture 10">
            <a:extLst>
              <a:ext uri="{FF2B5EF4-FFF2-40B4-BE49-F238E27FC236}">
                <a16:creationId xmlns:a16="http://schemas.microsoft.com/office/drawing/2014/main" id="{A177207B-EF46-4E9D-8470-44AD5CF69DD5}"/>
              </a:ext>
            </a:extLst>
          </p:cNvPr>
          <p:cNvPicPr>
            <a:picLocks noChangeAspect="1"/>
          </p:cNvPicPr>
          <p:nvPr/>
        </p:nvPicPr>
        <p:blipFill>
          <a:blip r:embed="rId4"/>
          <a:stretch>
            <a:fillRect/>
          </a:stretch>
        </p:blipFill>
        <p:spPr>
          <a:xfrm>
            <a:off x="4669955" y="4159546"/>
            <a:ext cx="4257704" cy="2709448"/>
          </a:xfrm>
          <a:prstGeom prst="rect">
            <a:avLst/>
          </a:prstGeom>
        </p:spPr>
      </p:pic>
    </p:spTree>
    <p:extLst>
      <p:ext uri="{BB962C8B-B14F-4D97-AF65-F5344CB8AC3E}">
        <p14:creationId xmlns:p14="http://schemas.microsoft.com/office/powerpoint/2010/main" val="225073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6600" y="1360240"/>
            <a:ext cx="5519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el 1"/>
          <p:cNvSpPr>
            <a:spLocks noGrp="1"/>
          </p:cNvSpPr>
          <p:nvPr>
            <p:ph type="title"/>
          </p:nvPr>
        </p:nvSpPr>
        <p:spPr>
          <a:xfrm>
            <a:off x="250825" y="476250"/>
            <a:ext cx="8229600" cy="504825"/>
          </a:xfrm>
        </p:spPr>
        <p:txBody>
          <a:bodyPr/>
          <a:lstStyle/>
          <a:p>
            <a:pPr>
              <a:defRPr/>
            </a:pPr>
            <a:r>
              <a:rPr lang="de-CH" dirty="0">
                <a:solidFill>
                  <a:schemeClr val="tx1">
                    <a:lumMod val="75000"/>
                    <a:lumOff val="25000"/>
                  </a:schemeClr>
                </a:solidFill>
              </a:rPr>
              <a:t>Organisation</a:t>
            </a:r>
          </a:p>
        </p:txBody>
      </p:sp>
      <p:sp>
        <p:nvSpPr>
          <p:cNvPr id="2" name="Rectangle 1"/>
          <p:cNvSpPr/>
          <p:nvPr/>
        </p:nvSpPr>
        <p:spPr>
          <a:xfrm>
            <a:off x="5135563" y="4868863"/>
            <a:ext cx="1798637" cy="5048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825" y="1268413"/>
            <a:ext cx="2935288" cy="517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Box 2">
            <a:extLst>
              <a:ext uri="{FF2B5EF4-FFF2-40B4-BE49-F238E27FC236}">
                <a16:creationId xmlns:a16="http://schemas.microsoft.com/office/drawing/2014/main" id="{3A4D76A6-0869-488C-B54F-2C9512E93E22}"/>
              </a:ext>
            </a:extLst>
          </p:cNvPr>
          <p:cNvSpPr txBox="1"/>
          <p:nvPr/>
        </p:nvSpPr>
        <p:spPr>
          <a:xfrm>
            <a:off x="5162050" y="1378803"/>
            <a:ext cx="1440160" cy="754053"/>
          </a:xfrm>
          <a:prstGeom prst="rect">
            <a:avLst/>
          </a:prstGeom>
          <a:solidFill>
            <a:srgbClr val="F77709"/>
          </a:solidFill>
          <a:ln>
            <a:noFill/>
          </a:ln>
        </p:spPr>
        <p:txBody>
          <a:bodyPr wrap="square" lIns="0" tIns="0" rIns="0" bIns="0" rtlCol="0">
            <a:spAutoFit/>
          </a:bodyPr>
          <a:lstStyle/>
          <a:p>
            <a:r>
              <a:rPr lang="fr-FR" sz="700" b="1" dirty="0">
                <a:solidFill>
                  <a:schemeClr val="bg1"/>
                </a:solidFill>
              </a:rPr>
              <a:t>Direction</a:t>
            </a:r>
          </a:p>
          <a:p>
            <a:r>
              <a:rPr lang="fr-FR" sz="700" dirty="0">
                <a:solidFill>
                  <a:schemeClr val="bg1"/>
                </a:solidFill>
              </a:rPr>
              <a:t>Janet </a:t>
            </a:r>
            <a:r>
              <a:rPr lang="fr-FR" sz="700" dirty="0" err="1">
                <a:solidFill>
                  <a:schemeClr val="bg1"/>
                </a:solidFill>
              </a:rPr>
              <a:t>Hering</a:t>
            </a:r>
            <a:r>
              <a:rPr lang="fr-FR" sz="700" dirty="0">
                <a:solidFill>
                  <a:schemeClr val="bg1"/>
                </a:solidFill>
              </a:rPr>
              <a:t> (directrice)</a:t>
            </a:r>
          </a:p>
          <a:p>
            <a:r>
              <a:rPr lang="fr-FR" sz="700" dirty="0">
                <a:solidFill>
                  <a:schemeClr val="bg1"/>
                </a:solidFill>
              </a:rPr>
              <a:t>Rik </a:t>
            </a:r>
            <a:r>
              <a:rPr lang="fr-FR" sz="700" dirty="0" err="1">
                <a:solidFill>
                  <a:schemeClr val="bg1"/>
                </a:solidFill>
              </a:rPr>
              <a:t>Eggen</a:t>
            </a:r>
            <a:r>
              <a:rPr lang="fr-FR" sz="700" dirty="0">
                <a:solidFill>
                  <a:schemeClr val="bg1"/>
                </a:solidFill>
              </a:rPr>
              <a:t> (directeur adjoint)</a:t>
            </a:r>
          </a:p>
          <a:p>
            <a:r>
              <a:rPr lang="fr-FR" sz="700" dirty="0" err="1">
                <a:solidFill>
                  <a:schemeClr val="bg1"/>
                </a:solidFill>
              </a:rPr>
              <a:t>Jukka</a:t>
            </a:r>
            <a:r>
              <a:rPr lang="fr-FR" sz="700" dirty="0">
                <a:solidFill>
                  <a:schemeClr val="bg1"/>
                </a:solidFill>
              </a:rPr>
              <a:t> </a:t>
            </a:r>
            <a:r>
              <a:rPr lang="fr-FR" sz="700" dirty="0" err="1">
                <a:solidFill>
                  <a:schemeClr val="bg1"/>
                </a:solidFill>
              </a:rPr>
              <a:t>Jokela</a:t>
            </a:r>
            <a:endParaRPr lang="fr-FR" sz="700" dirty="0">
              <a:solidFill>
                <a:schemeClr val="bg1"/>
              </a:solidFill>
            </a:endParaRPr>
          </a:p>
          <a:p>
            <a:r>
              <a:rPr lang="fr-FR" sz="700" dirty="0" err="1">
                <a:solidFill>
                  <a:schemeClr val="bg1"/>
                </a:solidFill>
              </a:rPr>
              <a:t>Tove</a:t>
            </a:r>
            <a:r>
              <a:rPr lang="fr-FR" sz="700" dirty="0">
                <a:solidFill>
                  <a:schemeClr val="bg1"/>
                </a:solidFill>
              </a:rPr>
              <a:t> Larsen</a:t>
            </a:r>
          </a:p>
          <a:p>
            <a:r>
              <a:rPr lang="fr-FR" sz="700" dirty="0">
                <a:solidFill>
                  <a:schemeClr val="bg1"/>
                </a:solidFill>
              </a:rPr>
              <a:t>Alfred </a:t>
            </a:r>
            <a:r>
              <a:rPr lang="fr-FR" sz="700" dirty="0" err="1">
                <a:solidFill>
                  <a:schemeClr val="bg1"/>
                </a:solidFill>
              </a:rPr>
              <a:t>Wüest</a:t>
            </a:r>
            <a:endParaRPr lang="fr-FR" sz="700" dirty="0">
              <a:solidFill>
                <a:schemeClr val="bg1"/>
              </a:solidFill>
            </a:endParaRPr>
          </a:p>
          <a:p>
            <a:r>
              <a:rPr lang="fr-FR" sz="700" dirty="0">
                <a:solidFill>
                  <a:schemeClr val="bg1"/>
                </a:solidFill>
              </a:rPr>
              <a:t>Christian </a:t>
            </a:r>
            <a:r>
              <a:rPr lang="fr-FR" sz="700" dirty="0" err="1">
                <a:solidFill>
                  <a:schemeClr val="bg1"/>
                </a:solidFill>
              </a:rPr>
              <a:t>Zurbrügg</a:t>
            </a:r>
            <a:endParaRPr lang="fr-FR" sz="700" dirty="0">
              <a:solidFill>
                <a:schemeClr val="bg1"/>
              </a:solidFill>
            </a:endParaRPr>
          </a:p>
        </p:txBody>
      </p:sp>
      <p:sp>
        <p:nvSpPr>
          <p:cNvPr id="7" name="TextBox 6">
            <a:extLst>
              <a:ext uri="{FF2B5EF4-FFF2-40B4-BE49-F238E27FC236}">
                <a16:creationId xmlns:a16="http://schemas.microsoft.com/office/drawing/2014/main" id="{E28B3895-363E-49EB-A0ED-6C1D790BCB25}"/>
              </a:ext>
            </a:extLst>
          </p:cNvPr>
          <p:cNvSpPr txBox="1"/>
          <p:nvPr/>
        </p:nvSpPr>
        <p:spPr>
          <a:xfrm>
            <a:off x="7092280" y="1988840"/>
            <a:ext cx="1704058" cy="923330"/>
          </a:xfrm>
          <a:prstGeom prst="rect">
            <a:avLst/>
          </a:prstGeom>
          <a:solidFill>
            <a:srgbClr val="004F6D"/>
          </a:solidFill>
          <a:ln>
            <a:noFill/>
          </a:ln>
        </p:spPr>
        <p:txBody>
          <a:bodyPr wrap="square" lIns="0" tIns="0" rIns="0" bIns="0" rtlCol="0">
            <a:spAutoFit/>
          </a:bodyPr>
          <a:lstStyle/>
          <a:p>
            <a:r>
              <a:rPr lang="fr-FR" sz="700" b="1" dirty="0">
                <a:solidFill>
                  <a:schemeClr val="bg1"/>
                </a:solidFill>
              </a:rPr>
              <a:t>Commissions permanentes</a:t>
            </a:r>
          </a:p>
          <a:p>
            <a:r>
              <a:rPr lang="fr-FR" sz="700" dirty="0">
                <a:solidFill>
                  <a:schemeClr val="bg1"/>
                </a:solidFill>
              </a:rPr>
              <a:t>Chimie analytique</a:t>
            </a:r>
          </a:p>
          <a:p>
            <a:r>
              <a:rPr lang="fr-FR" sz="700" dirty="0">
                <a:solidFill>
                  <a:schemeClr val="bg1"/>
                </a:solidFill>
              </a:rPr>
              <a:t>Recherche</a:t>
            </a:r>
          </a:p>
          <a:p>
            <a:r>
              <a:rPr lang="fr-FR" sz="700" dirty="0">
                <a:solidFill>
                  <a:schemeClr val="bg1"/>
                </a:solidFill>
              </a:rPr>
              <a:t>Études doctorales</a:t>
            </a:r>
          </a:p>
          <a:p>
            <a:r>
              <a:rPr lang="fr-FR" sz="700" dirty="0">
                <a:solidFill>
                  <a:schemeClr val="bg1"/>
                </a:solidFill>
              </a:rPr>
              <a:t>Égalité des chances</a:t>
            </a:r>
          </a:p>
          <a:p>
            <a:r>
              <a:rPr lang="fr-FR" sz="700" dirty="0">
                <a:solidFill>
                  <a:schemeClr val="bg1"/>
                </a:solidFill>
              </a:rPr>
              <a:t>Représentants du personnel</a:t>
            </a:r>
          </a:p>
          <a:p>
            <a:r>
              <a:rPr lang="fr-FR" sz="700" dirty="0">
                <a:solidFill>
                  <a:schemeClr val="bg1"/>
                </a:solidFill>
              </a:rPr>
              <a:t>Équipe environnement</a:t>
            </a:r>
          </a:p>
          <a:p>
            <a:r>
              <a:rPr lang="fr-FR" sz="700" dirty="0">
                <a:solidFill>
                  <a:schemeClr val="bg1"/>
                </a:solidFill>
              </a:rPr>
              <a:t>Équipe Sécurité et Risque</a:t>
            </a:r>
          </a:p>
          <a:p>
            <a:endParaRPr lang="fr-FR" sz="200" dirty="0">
              <a:solidFill>
                <a:schemeClr val="bg1"/>
              </a:solidFill>
            </a:endParaRPr>
          </a:p>
        </p:txBody>
      </p:sp>
      <p:sp>
        <p:nvSpPr>
          <p:cNvPr id="9" name="TextBox 8">
            <a:extLst>
              <a:ext uri="{FF2B5EF4-FFF2-40B4-BE49-F238E27FC236}">
                <a16:creationId xmlns:a16="http://schemas.microsoft.com/office/drawing/2014/main" id="{918A9548-1991-4070-8CE5-84672E385839}"/>
              </a:ext>
            </a:extLst>
          </p:cNvPr>
          <p:cNvSpPr txBox="1"/>
          <p:nvPr/>
        </p:nvSpPr>
        <p:spPr>
          <a:xfrm>
            <a:off x="3310880" y="2492896"/>
            <a:ext cx="1440160" cy="215444"/>
          </a:xfrm>
          <a:prstGeom prst="rect">
            <a:avLst/>
          </a:prstGeom>
          <a:solidFill>
            <a:srgbClr val="008AC4"/>
          </a:solidFill>
          <a:ln>
            <a:noFill/>
          </a:ln>
        </p:spPr>
        <p:txBody>
          <a:bodyPr wrap="square" lIns="0" tIns="0" rIns="0" bIns="0" rtlCol="0">
            <a:spAutoFit/>
          </a:bodyPr>
          <a:lstStyle/>
          <a:p>
            <a:r>
              <a:rPr lang="fr-FR" sz="700" b="1" dirty="0">
                <a:solidFill>
                  <a:schemeClr val="bg1"/>
                </a:solidFill>
              </a:rPr>
              <a:t>Centre </a:t>
            </a:r>
            <a:r>
              <a:rPr lang="fr-FR" sz="700" b="1" dirty="0" err="1">
                <a:solidFill>
                  <a:schemeClr val="bg1"/>
                </a:solidFill>
              </a:rPr>
              <a:t>Ecotox</a:t>
            </a:r>
            <a:r>
              <a:rPr lang="fr-FR" sz="700" b="1" dirty="0">
                <a:solidFill>
                  <a:schemeClr val="bg1"/>
                </a:solidFill>
              </a:rPr>
              <a:t> </a:t>
            </a:r>
            <a:r>
              <a:rPr lang="fr-FR" sz="700" b="1" dirty="0" err="1">
                <a:solidFill>
                  <a:schemeClr val="bg1"/>
                </a:solidFill>
              </a:rPr>
              <a:t>Eawag</a:t>
            </a:r>
            <a:r>
              <a:rPr lang="en-CA" sz="700" b="1" dirty="0">
                <a:solidFill>
                  <a:schemeClr val="bg1"/>
                </a:solidFill>
              </a:rPr>
              <a:t>-EPFL</a:t>
            </a:r>
          </a:p>
          <a:p>
            <a:r>
              <a:rPr lang="en-CA" sz="700" dirty="0">
                <a:solidFill>
                  <a:schemeClr val="bg1"/>
                </a:solidFill>
              </a:rPr>
              <a:t>Inge Werner</a:t>
            </a:r>
            <a:endParaRPr lang="fr-FR" sz="700" dirty="0">
              <a:solidFill>
                <a:schemeClr val="bg1"/>
              </a:solidFill>
            </a:endParaRPr>
          </a:p>
        </p:txBody>
      </p:sp>
      <p:sp>
        <p:nvSpPr>
          <p:cNvPr id="10" name="TextBox 9">
            <a:extLst>
              <a:ext uri="{FF2B5EF4-FFF2-40B4-BE49-F238E27FC236}">
                <a16:creationId xmlns:a16="http://schemas.microsoft.com/office/drawing/2014/main" id="{4BD0015C-FA68-494C-838A-452423E079C9}"/>
              </a:ext>
            </a:extLst>
          </p:cNvPr>
          <p:cNvSpPr txBox="1"/>
          <p:nvPr/>
        </p:nvSpPr>
        <p:spPr>
          <a:xfrm>
            <a:off x="4594721" y="3202377"/>
            <a:ext cx="1440160" cy="107722"/>
          </a:xfrm>
          <a:prstGeom prst="rect">
            <a:avLst/>
          </a:prstGeom>
          <a:solidFill>
            <a:schemeClr val="bg1"/>
          </a:solidFill>
          <a:ln>
            <a:noFill/>
          </a:ln>
        </p:spPr>
        <p:txBody>
          <a:bodyPr wrap="square" lIns="0" tIns="0" rIns="0" bIns="0" rtlCol="0">
            <a:spAutoFit/>
          </a:bodyPr>
          <a:lstStyle/>
          <a:p>
            <a:r>
              <a:rPr lang="en-CA" sz="700" b="1" dirty="0"/>
              <a:t>D</a:t>
            </a:r>
            <a:r>
              <a:rPr lang="pt-BR" sz="700" b="1" dirty="0"/>
              <a:t>épartements de recherche</a:t>
            </a:r>
            <a:endParaRPr lang="fr-FR" sz="700" dirty="0"/>
          </a:p>
        </p:txBody>
      </p:sp>
      <p:sp>
        <p:nvSpPr>
          <p:cNvPr id="11" name="TextBox 10">
            <a:extLst>
              <a:ext uri="{FF2B5EF4-FFF2-40B4-BE49-F238E27FC236}">
                <a16:creationId xmlns:a16="http://schemas.microsoft.com/office/drawing/2014/main" id="{F16D4217-03D2-4027-866B-EA591A7BE352}"/>
              </a:ext>
            </a:extLst>
          </p:cNvPr>
          <p:cNvSpPr txBox="1"/>
          <p:nvPr/>
        </p:nvSpPr>
        <p:spPr>
          <a:xfrm>
            <a:off x="3310880" y="3366099"/>
            <a:ext cx="1440160"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Eaux de surface</a:t>
            </a:r>
          </a:p>
          <a:p>
            <a:r>
              <a:rPr lang="pt-BR" sz="700" b="1" dirty="0">
                <a:solidFill>
                  <a:schemeClr val="bg1"/>
                </a:solidFill>
              </a:rPr>
              <a:t>SURF</a:t>
            </a:r>
          </a:p>
          <a:p>
            <a:r>
              <a:rPr lang="pt-BR" sz="700" dirty="0">
                <a:solidFill>
                  <a:schemeClr val="bg1"/>
                </a:solidFill>
              </a:rPr>
              <a:t>Carsten Schubert</a:t>
            </a:r>
            <a:endParaRPr lang="fr-FR" sz="700" dirty="0">
              <a:solidFill>
                <a:schemeClr val="bg1"/>
              </a:solidFill>
            </a:endParaRPr>
          </a:p>
        </p:txBody>
      </p:sp>
      <p:sp>
        <p:nvSpPr>
          <p:cNvPr id="12" name="TextBox 11">
            <a:extLst>
              <a:ext uri="{FF2B5EF4-FFF2-40B4-BE49-F238E27FC236}">
                <a16:creationId xmlns:a16="http://schemas.microsoft.com/office/drawing/2014/main" id="{5B7F71CF-2FD0-4516-BC08-5268D5805706}"/>
              </a:ext>
            </a:extLst>
          </p:cNvPr>
          <p:cNvSpPr txBox="1"/>
          <p:nvPr/>
        </p:nvSpPr>
        <p:spPr>
          <a:xfrm>
            <a:off x="3310880" y="3920760"/>
            <a:ext cx="1440160"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Écologie aquatique</a:t>
            </a:r>
          </a:p>
          <a:p>
            <a:r>
              <a:rPr lang="pt-BR" sz="700" b="1" dirty="0">
                <a:solidFill>
                  <a:schemeClr val="bg1"/>
                </a:solidFill>
              </a:rPr>
              <a:t>ECO</a:t>
            </a:r>
          </a:p>
          <a:p>
            <a:r>
              <a:rPr lang="pt-BR" sz="700" dirty="0">
                <a:solidFill>
                  <a:schemeClr val="bg1"/>
                </a:solidFill>
              </a:rPr>
              <a:t>Piet Spaak</a:t>
            </a:r>
            <a:endParaRPr lang="fr-FR" sz="700" dirty="0">
              <a:solidFill>
                <a:schemeClr val="bg1"/>
              </a:solidFill>
            </a:endParaRPr>
          </a:p>
        </p:txBody>
      </p:sp>
      <p:sp>
        <p:nvSpPr>
          <p:cNvPr id="13" name="TextBox 12">
            <a:extLst>
              <a:ext uri="{FF2B5EF4-FFF2-40B4-BE49-F238E27FC236}">
                <a16:creationId xmlns:a16="http://schemas.microsoft.com/office/drawing/2014/main" id="{DD8D1D40-1C76-4DD5-A3D9-8BF245379D81}"/>
              </a:ext>
            </a:extLst>
          </p:cNvPr>
          <p:cNvSpPr txBox="1"/>
          <p:nvPr/>
        </p:nvSpPr>
        <p:spPr>
          <a:xfrm>
            <a:off x="3310880" y="4444601"/>
            <a:ext cx="1540768"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Écologie et évolution des poissons</a:t>
            </a:r>
          </a:p>
          <a:p>
            <a:r>
              <a:rPr lang="pt-BR" sz="700" b="1" dirty="0">
                <a:solidFill>
                  <a:schemeClr val="bg1"/>
                </a:solidFill>
              </a:rPr>
              <a:t>FISHEC</a:t>
            </a:r>
          </a:p>
          <a:p>
            <a:r>
              <a:rPr lang="pt-BR" sz="700" dirty="0">
                <a:solidFill>
                  <a:schemeClr val="bg1"/>
                </a:solidFill>
              </a:rPr>
              <a:t>Ole Seehausen</a:t>
            </a:r>
            <a:endParaRPr lang="fr-FR" sz="700" dirty="0">
              <a:solidFill>
                <a:schemeClr val="bg1"/>
              </a:solidFill>
            </a:endParaRPr>
          </a:p>
        </p:txBody>
      </p:sp>
      <p:sp>
        <p:nvSpPr>
          <p:cNvPr id="14" name="TextBox 13">
            <a:extLst>
              <a:ext uri="{FF2B5EF4-FFF2-40B4-BE49-F238E27FC236}">
                <a16:creationId xmlns:a16="http://schemas.microsoft.com/office/drawing/2014/main" id="{939FE1F9-1F8B-4C2F-AA23-B9F7B03EA253}"/>
              </a:ext>
            </a:extLst>
          </p:cNvPr>
          <p:cNvSpPr txBox="1"/>
          <p:nvPr/>
        </p:nvSpPr>
        <p:spPr>
          <a:xfrm>
            <a:off x="5198739" y="3372616"/>
            <a:ext cx="1672283"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Ressources aquatiques et eau potable</a:t>
            </a:r>
          </a:p>
          <a:p>
            <a:r>
              <a:rPr lang="pt-BR" sz="700" b="1" dirty="0">
                <a:solidFill>
                  <a:schemeClr val="bg1"/>
                </a:solidFill>
              </a:rPr>
              <a:t>W+T</a:t>
            </a:r>
          </a:p>
          <a:p>
            <a:r>
              <a:rPr lang="pt-BR" sz="700" dirty="0">
                <a:solidFill>
                  <a:schemeClr val="bg1"/>
                </a:solidFill>
              </a:rPr>
              <a:t>Michael Berg</a:t>
            </a:r>
            <a:endParaRPr lang="fr-FR" sz="700" dirty="0">
              <a:solidFill>
                <a:schemeClr val="bg1"/>
              </a:solidFill>
            </a:endParaRPr>
          </a:p>
        </p:txBody>
      </p:sp>
      <p:sp>
        <p:nvSpPr>
          <p:cNvPr id="15" name="TextBox 14">
            <a:extLst>
              <a:ext uri="{FF2B5EF4-FFF2-40B4-BE49-F238E27FC236}">
                <a16:creationId xmlns:a16="http://schemas.microsoft.com/office/drawing/2014/main" id="{6037C1B2-16C7-4058-ADC6-BF3C5C6B502C}"/>
              </a:ext>
            </a:extLst>
          </p:cNvPr>
          <p:cNvSpPr txBox="1"/>
          <p:nvPr/>
        </p:nvSpPr>
        <p:spPr>
          <a:xfrm>
            <a:off x="5165658" y="3913363"/>
            <a:ext cx="1440160"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Technologie des procédés</a:t>
            </a:r>
          </a:p>
          <a:p>
            <a:r>
              <a:rPr lang="pt-BR" sz="700" b="1" dirty="0">
                <a:solidFill>
                  <a:schemeClr val="bg1"/>
                </a:solidFill>
              </a:rPr>
              <a:t>ENG</a:t>
            </a:r>
          </a:p>
          <a:p>
            <a:r>
              <a:rPr lang="pt-BR" sz="700" dirty="0">
                <a:solidFill>
                  <a:schemeClr val="bg1"/>
                </a:solidFill>
              </a:rPr>
              <a:t>Eberhard Morgenroth</a:t>
            </a:r>
            <a:endParaRPr lang="fr-FR" sz="700" dirty="0">
              <a:solidFill>
                <a:schemeClr val="bg1"/>
              </a:solidFill>
            </a:endParaRPr>
          </a:p>
        </p:txBody>
      </p:sp>
      <p:sp>
        <p:nvSpPr>
          <p:cNvPr id="16" name="TextBox 15">
            <a:extLst>
              <a:ext uri="{FF2B5EF4-FFF2-40B4-BE49-F238E27FC236}">
                <a16:creationId xmlns:a16="http://schemas.microsoft.com/office/drawing/2014/main" id="{731038A5-3F6A-4EA5-A5E7-A57CDC998DCE}"/>
              </a:ext>
            </a:extLst>
          </p:cNvPr>
          <p:cNvSpPr txBox="1"/>
          <p:nvPr/>
        </p:nvSpPr>
        <p:spPr>
          <a:xfrm>
            <a:off x="5199337" y="4441617"/>
            <a:ext cx="1440160"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Gestion des eaux urbaines</a:t>
            </a:r>
          </a:p>
          <a:p>
            <a:r>
              <a:rPr lang="pt-BR" sz="700" b="1" dirty="0">
                <a:solidFill>
                  <a:schemeClr val="bg1"/>
                </a:solidFill>
              </a:rPr>
              <a:t>SWW</a:t>
            </a:r>
          </a:p>
          <a:p>
            <a:r>
              <a:rPr lang="pt-BR" sz="700" dirty="0">
                <a:solidFill>
                  <a:schemeClr val="bg1"/>
                </a:solidFill>
              </a:rPr>
              <a:t>Max Maurer</a:t>
            </a:r>
            <a:endParaRPr lang="fr-FR" sz="700" dirty="0">
              <a:solidFill>
                <a:schemeClr val="bg1"/>
              </a:solidFill>
            </a:endParaRPr>
          </a:p>
        </p:txBody>
      </p:sp>
      <p:sp>
        <p:nvSpPr>
          <p:cNvPr id="17" name="TextBox 16">
            <a:extLst>
              <a:ext uri="{FF2B5EF4-FFF2-40B4-BE49-F238E27FC236}">
                <a16:creationId xmlns:a16="http://schemas.microsoft.com/office/drawing/2014/main" id="{B6672AEC-DCA9-42E2-9409-C3AB893E7C63}"/>
              </a:ext>
            </a:extLst>
          </p:cNvPr>
          <p:cNvSpPr txBox="1"/>
          <p:nvPr/>
        </p:nvSpPr>
        <p:spPr>
          <a:xfrm>
            <a:off x="7353002" y="3202377"/>
            <a:ext cx="1440160" cy="107722"/>
          </a:xfrm>
          <a:prstGeom prst="rect">
            <a:avLst/>
          </a:prstGeom>
          <a:solidFill>
            <a:schemeClr val="bg1"/>
          </a:solidFill>
          <a:ln>
            <a:noFill/>
          </a:ln>
        </p:spPr>
        <p:txBody>
          <a:bodyPr wrap="square" lIns="0" tIns="0" rIns="0" bIns="0" rtlCol="0">
            <a:spAutoFit/>
          </a:bodyPr>
          <a:lstStyle/>
          <a:p>
            <a:r>
              <a:rPr lang="fr-FR" sz="700" b="1" dirty="0"/>
              <a:t>Services d’encadrement</a:t>
            </a:r>
            <a:endParaRPr lang="fr-FR" sz="700" dirty="0"/>
          </a:p>
        </p:txBody>
      </p:sp>
      <p:sp>
        <p:nvSpPr>
          <p:cNvPr id="18" name="TextBox 17">
            <a:extLst>
              <a:ext uri="{FF2B5EF4-FFF2-40B4-BE49-F238E27FC236}">
                <a16:creationId xmlns:a16="http://schemas.microsoft.com/office/drawing/2014/main" id="{5FC6A99C-016D-4865-93E4-477A412A0A05}"/>
              </a:ext>
            </a:extLst>
          </p:cNvPr>
          <p:cNvSpPr txBox="1"/>
          <p:nvPr/>
        </p:nvSpPr>
        <p:spPr>
          <a:xfrm>
            <a:off x="7108167" y="3372616"/>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État-major</a:t>
            </a:r>
          </a:p>
          <a:p>
            <a:r>
              <a:rPr lang="pt-BR" sz="700" dirty="0">
                <a:solidFill>
                  <a:schemeClr val="bg1"/>
                </a:solidFill>
              </a:rPr>
              <a:t>Thomas Lichtensteiger</a:t>
            </a:r>
            <a:endParaRPr lang="fr-FR" sz="700" dirty="0">
              <a:solidFill>
                <a:schemeClr val="bg1"/>
              </a:solidFill>
            </a:endParaRPr>
          </a:p>
        </p:txBody>
      </p:sp>
      <p:sp>
        <p:nvSpPr>
          <p:cNvPr id="19" name="TextBox 18">
            <a:extLst>
              <a:ext uri="{FF2B5EF4-FFF2-40B4-BE49-F238E27FC236}">
                <a16:creationId xmlns:a16="http://schemas.microsoft.com/office/drawing/2014/main" id="{0E93A5E5-13DB-4DBC-BEC6-884BAA0C36CA}"/>
              </a:ext>
            </a:extLst>
          </p:cNvPr>
          <p:cNvSpPr txBox="1"/>
          <p:nvPr/>
        </p:nvSpPr>
        <p:spPr>
          <a:xfrm>
            <a:off x="7092277" y="4028481"/>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Informatique</a:t>
            </a:r>
          </a:p>
          <a:p>
            <a:r>
              <a:rPr lang="pt-BR" sz="700" dirty="0">
                <a:solidFill>
                  <a:schemeClr val="bg1"/>
                </a:solidFill>
              </a:rPr>
              <a:t>Gabriel Piepke</a:t>
            </a:r>
            <a:endParaRPr lang="fr-FR" sz="700" dirty="0">
              <a:solidFill>
                <a:schemeClr val="bg1"/>
              </a:solidFill>
            </a:endParaRPr>
          </a:p>
        </p:txBody>
      </p:sp>
      <p:sp>
        <p:nvSpPr>
          <p:cNvPr id="20" name="TextBox 19">
            <a:extLst>
              <a:ext uri="{FF2B5EF4-FFF2-40B4-BE49-F238E27FC236}">
                <a16:creationId xmlns:a16="http://schemas.microsoft.com/office/drawing/2014/main" id="{BCCE1698-5DA0-4769-8E32-3D916F85FE6C}"/>
              </a:ext>
            </a:extLst>
          </p:cNvPr>
          <p:cNvSpPr txBox="1"/>
          <p:nvPr/>
        </p:nvSpPr>
        <p:spPr>
          <a:xfrm>
            <a:off x="7092278" y="4345557"/>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Personnel et finances</a:t>
            </a:r>
          </a:p>
          <a:p>
            <a:r>
              <a:rPr lang="pt-BR" sz="700" dirty="0">
                <a:solidFill>
                  <a:schemeClr val="bg1"/>
                </a:solidFill>
              </a:rPr>
              <a:t>Gabrielle Mayer</a:t>
            </a:r>
            <a:endParaRPr lang="fr-FR" sz="700" dirty="0">
              <a:solidFill>
                <a:schemeClr val="bg1"/>
              </a:solidFill>
            </a:endParaRPr>
          </a:p>
        </p:txBody>
      </p:sp>
      <p:sp>
        <p:nvSpPr>
          <p:cNvPr id="21" name="TextBox 20">
            <a:extLst>
              <a:ext uri="{FF2B5EF4-FFF2-40B4-BE49-F238E27FC236}">
                <a16:creationId xmlns:a16="http://schemas.microsoft.com/office/drawing/2014/main" id="{27AEAD38-0BED-4723-B3D1-638DA686744A}"/>
              </a:ext>
            </a:extLst>
          </p:cNvPr>
          <p:cNvSpPr txBox="1"/>
          <p:nvPr/>
        </p:nvSpPr>
        <p:spPr>
          <a:xfrm>
            <a:off x="7092279" y="4657060"/>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Services techniques</a:t>
            </a:r>
          </a:p>
          <a:p>
            <a:r>
              <a:rPr lang="pt-BR" sz="700" dirty="0">
                <a:solidFill>
                  <a:schemeClr val="bg1"/>
                </a:solidFill>
              </a:rPr>
              <a:t>Markus B</a:t>
            </a:r>
            <a:r>
              <a:rPr lang="es-419" sz="700" dirty="0" err="1">
                <a:solidFill>
                  <a:schemeClr val="bg1"/>
                </a:solidFill>
              </a:rPr>
              <a:t>ürgi</a:t>
            </a:r>
            <a:endParaRPr lang="fr-FR" sz="700" dirty="0">
              <a:solidFill>
                <a:schemeClr val="bg1"/>
              </a:solidFill>
            </a:endParaRPr>
          </a:p>
        </p:txBody>
      </p:sp>
      <p:sp>
        <p:nvSpPr>
          <p:cNvPr id="22" name="TextBox 21">
            <a:extLst>
              <a:ext uri="{FF2B5EF4-FFF2-40B4-BE49-F238E27FC236}">
                <a16:creationId xmlns:a16="http://schemas.microsoft.com/office/drawing/2014/main" id="{C23AB292-3BDE-4694-9B73-20A7BDE06A8D}"/>
              </a:ext>
            </a:extLst>
          </p:cNvPr>
          <p:cNvSpPr txBox="1"/>
          <p:nvPr/>
        </p:nvSpPr>
        <p:spPr>
          <a:xfrm>
            <a:off x="7092280" y="4991362"/>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Aprentissage</a:t>
            </a:r>
          </a:p>
          <a:p>
            <a:r>
              <a:rPr lang="pt-BR" sz="700" dirty="0">
                <a:solidFill>
                  <a:schemeClr val="bg1"/>
                </a:solidFill>
              </a:rPr>
              <a:t>Samuel Derrer</a:t>
            </a:r>
            <a:endParaRPr lang="fr-FR" sz="700" dirty="0">
              <a:solidFill>
                <a:schemeClr val="bg1"/>
              </a:solidFill>
            </a:endParaRPr>
          </a:p>
        </p:txBody>
      </p:sp>
      <p:sp>
        <p:nvSpPr>
          <p:cNvPr id="23" name="TextBox 22">
            <a:extLst>
              <a:ext uri="{FF2B5EF4-FFF2-40B4-BE49-F238E27FC236}">
                <a16:creationId xmlns:a16="http://schemas.microsoft.com/office/drawing/2014/main" id="{92030D42-80C2-4413-9AD1-CAF7A05EEF0B}"/>
              </a:ext>
            </a:extLst>
          </p:cNvPr>
          <p:cNvSpPr txBox="1"/>
          <p:nvPr/>
        </p:nvSpPr>
        <p:spPr>
          <a:xfrm>
            <a:off x="7076711" y="3701596"/>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Communication</a:t>
            </a:r>
          </a:p>
          <a:p>
            <a:r>
              <a:rPr lang="pt-BR" sz="700" dirty="0">
                <a:solidFill>
                  <a:schemeClr val="bg1"/>
                </a:solidFill>
              </a:rPr>
              <a:t>vacant</a:t>
            </a:r>
            <a:endParaRPr lang="fr-FR" sz="700" dirty="0">
              <a:solidFill>
                <a:schemeClr val="bg1"/>
              </a:solidFill>
            </a:endParaRPr>
          </a:p>
        </p:txBody>
      </p:sp>
      <p:sp>
        <p:nvSpPr>
          <p:cNvPr id="24" name="TextBox 23">
            <a:extLst>
              <a:ext uri="{FF2B5EF4-FFF2-40B4-BE49-F238E27FC236}">
                <a16:creationId xmlns:a16="http://schemas.microsoft.com/office/drawing/2014/main" id="{4A2F22DA-527C-4A9C-9C1B-14B51634E727}"/>
              </a:ext>
            </a:extLst>
          </p:cNvPr>
          <p:cNvSpPr txBox="1"/>
          <p:nvPr/>
        </p:nvSpPr>
        <p:spPr>
          <a:xfrm>
            <a:off x="7142925" y="5320342"/>
            <a:ext cx="1709266" cy="107722"/>
          </a:xfrm>
          <a:prstGeom prst="rect">
            <a:avLst/>
          </a:prstGeom>
          <a:solidFill>
            <a:schemeClr val="bg1"/>
          </a:solidFill>
          <a:ln>
            <a:noFill/>
          </a:ln>
        </p:spPr>
        <p:txBody>
          <a:bodyPr wrap="square" lIns="0" tIns="0" rIns="0" bIns="0" rtlCol="0">
            <a:spAutoFit/>
          </a:bodyPr>
          <a:lstStyle/>
          <a:p>
            <a:r>
              <a:rPr lang="fr-FR" sz="700" b="1" dirty="0"/>
              <a:t>Coop</a:t>
            </a:r>
            <a:r>
              <a:rPr lang="pt-BR" sz="700" b="1" dirty="0"/>
              <a:t>é</a:t>
            </a:r>
            <a:r>
              <a:rPr lang="fr-FR" sz="700" b="1" dirty="0"/>
              <a:t>rations dans le domaine des EPF </a:t>
            </a:r>
            <a:endParaRPr lang="fr-FR" sz="700" dirty="0"/>
          </a:p>
        </p:txBody>
      </p:sp>
      <p:sp>
        <p:nvSpPr>
          <p:cNvPr id="25" name="TextBox 24">
            <a:extLst>
              <a:ext uri="{FF2B5EF4-FFF2-40B4-BE49-F238E27FC236}">
                <a16:creationId xmlns:a16="http://schemas.microsoft.com/office/drawing/2014/main" id="{40139352-E32B-4228-9254-A637A4CFD473}"/>
              </a:ext>
            </a:extLst>
          </p:cNvPr>
          <p:cNvSpPr txBox="1"/>
          <p:nvPr/>
        </p:nvSpPr>
        <p:spPr>
          <a:xfrm>
            <a:off x="7073303" y="5842344"/>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Crèche</a:t>
            </a:r>
          </a:p>
          <a:p>
            <a:r>
              <a:rPr lang="pt-BR" sz="700" dirty="0">
                <a:solidFill>
                  <a:schemeClr val="bg1"/>
                </a:solidFill>
              </a:rPr>
              <a:t>Evelyne Vonlanthen</a:t>
            </a:r>
            <a:endParaRPr lang="fr-FR" sz="700" dirty="0">
              <a:solidFill>
                <a:schemeClr val="bg1"/>
              </a:solidFill>
            </a:endParaRPr>
          </a:p>
        </p:txBody>
      </p:sp>
      <p:sp>
        <p:nvSpPr>
          <p:cNvPr id="26" name="TextBox 25">
            <a:extLst>
              <a:ext uri="{FF2B5EF4-FFF2-40B4-BE49-F238E27FC236}">
                <a16:creationId xmlns:a16="http://schemas.microsoft.com/office/drawing/2014/main" id="{AA1FAA18-5607-464E-964E-7EFED98C5DAB}"/>
              </a:ext>
            </a:extLst>
          </p:cNvPr>
          <p:cNvSpPr txBox="1"/>
          <p:nvPr/>
        </p:nvSpPr>
        <p:spPr>
          <a:xfrm>
            <a:off x="7073303" y="6137778"/>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Bibliothèque Lib4RI</a:t>
            </a:r>
          </a:p>
          <a:p>
            <a:r>
              <a:rPr lang="pt-BR" sz="700" dirty="0">
                <a:solidFill>
                  <a:schemeClr val="bg1"/>
                </a:solidFill>
              </a:rPr>
              <a:t>Lothar Nunnenmacher</a:t>
            </a:r>
            <a:endParaRPr lang="fr-FR" sz="700" dirty="0">
              <a:solidFill>
                <a:schemeClr val="bg1"/>
              </a:solidFill>
            </a:endParaRPr>
          </a:p>
        </p:txBody>
      </p:sp>
      <p:sp>
        <p:nvSpPr>
          <p:cNvPr id="27" name="TextBox 26">
            <a:extLst>
              <a:ext uri="{FF2B5EF4-FFF2-40B4-BE49-F238E27FC236}">
                <a16:creationId xmlns:a16="http://schemas.microsoft.com/office/drawing/2014/main" id="{2C30E632-D873-427B-92C3-D4F635052486}"/>
              </a:ext>
            </a:extLst>
          </p:cNvPr>
          <p:cNvSpPr txBox="1"/>
          <p:nvPr/>
        </p:nvSpPr>
        <p:spPr>
          <a:xfrm>
            <a:off x="7077688" y="5512690"/>
            <a:ext cx="1672283" cy="215444"/>
          </a:xfrm>
          <a:prstGeom prst="rect">
            <a:avLst/>
          </a:prstGeom>
          <a:solidFill>
            <a:srgbClr val="59BBC4"/>
          </a:solidFill>
          <a:ln>
            <a:noFill/>
          </a:ln>
        </p:spPr>
        <p:txBody>
          <a:bodyPr wrap="square" lIns="0" tIns="0" rIns="0" bIns="0" rtlCol="0">
            <a:spAutoFit/>
          </a:bodyPr>
          <a:lstStyle/>
          <a:p>
            <a:r>
              <a:rPr lang="pt-BR" sz="700" b="1" dirty="0">
                <a:solidFill>
                  <a:schemeClr val="bg1"/>
                </a:solidFill>
              </a:rPr>
              <a:t>Transfert de technologies</a:t>
            </a:r>
          </a:p>
          <a:p>
            <a:r>
              <a:rPr lang="pt-BR" sz="700" dirty="0">
                <a:solidFill>
                  <a:schemeClr val="bg1"/>
                </a:solidFill>
              </a:rPr>
              <a:t>Marlen M</a:t>
            </a:r>
            <a:r>
              <a:rPr lang="es-419" sz="700" dirty="0" err="1">
                <a:solidFill>
                  <a:schemeClr val="bg1"/>
                </a:solidFill>
              </a:rPr>
              <a:t>üller</a:t>
            </a:r>
            <a:endParaRPr lang="fr-FR" sz="700" dirty="0">
              <a:solidFill>
                <a:schemeClr val="bg1"/>
              </a:solidFill>
            </a:endParaRPr>
          </a:p>
        </p:txBody>
      </p:sp>
      <p:sp>
        <p:nvSpPr>
          <p:cNvPr id="28" name="TextBox 27">
            <a:extLst>
              <a:ext uri="{FF2B5EF4-FFF2-40B4-BE49-F238E27FC236}">
                <a16:creationId xmlns:a16="http://schemas.microsoft.com/office/drawing/2014/main" id="{CB7F6391-EA2F-474A-AA1F-7526A71D250C}"/>
              </a:ext>
            </a:extLst>
          </p:cNvPr>
          <p:cNvSpPr txBox="1"/>
          <p:nvPr/>
        </p:nvSpPr>
        <p:spPr>
          <a:xfrm>
            <a:off x="5204912" y="4969871"/>
            <a:ext cx="1440160"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Assainissement et l</a:t>
            </a:r>
            <a:r>
              <a:rPr lang="en-CA" sz="700" b="1" dirty="0">
                <a:solidFill>
                  <a:schemeClr val="bg1"/>
                </a:solidFill>
              </a:rPr>
              <a:t>’</a:t>
            </a:r>
            <a:r>
              <a:rPr lang="en-CA" sz="700" b="1" dirty="0" err="1">
                <a:solidFill>
                  <a:schemeClr val="bg1"/>
                </a:solidFill>
              </a:rPr>
              <a:t>eau</a:t>
            </a:r>
            <a:r>
              <a:rPr lang="en-CA" sz="700" b="1" dirty="0">
                <a:solidFill>
                  <a:schemeClr val="bg1"/>
                </a:solidFill>
              </a:rPr>
              <a:t> pour le d</a:t>
            </a:r>
            <a:r>
              <a:rPr lang="pt-BR" sz="700" b="1" dirty="0">
                <a:solidFill>
                  <a:schemeClr val="bg1"/>
                </a:solidFill>
              </a:rPr>
              <a:t>éveloppement SANDEC</a:t>
            </a:r>
          </a:p>
          <a:p>
            <a:r>
              <a:rPr lang="pt-BR" sz="700" dirty="0">
                <a:solidFill>
                  <a:schemeClr val="bg1"/>
                </a:solidFill>
              </a:rPr>
              <a:t>Christoph L</a:t>
            </a:r>
            <a:r>
              <a:rPr lang="es-419" sz="700" dirty="0" err="1">
                <a:solidFill>
                  <a:schemeClr val="bg1"/>
                </a:solidFill>
              </a:rPr>
              <a:t>üthi</a:t>
            </a:r>
            <a:endParaRPr lang="fr-FR" sz="700" dirty="0">
              <a:solidFill>
                <a:schemeClr val="bg1"/>
              </a:solidFill>
            </a:endParaRPr>
          </a:p>
        </p:txBody>
      </p:sp>
      <p:sp>
        <p:nvSpPr>
          <p:cNvPr id="29" name="TextBox 28">
            <a:extLst>
              <a:ext uri="{FF2B5EF4-FFF2-40B4-BE49-F238E27FC236}">
                <a16:creationId xmlns:a16="http://schemas.microsoft.com/office/drawing/2014/main" id="{AC5909E4-32C7-4D34-ADF8-13D6649D5E27}"/>
              </a:ext>
            </a:extLst>
          </p:cNvPr>
          <p:cNvSpPr txBox="1"/>
          <p:nvPr/>
        </p:nvSpPr>
        <p:spPr>
          <a:xfrm>
            <a:off x="5167149" y="5492253"/>
            <a:ext cx="1735461" cy="323165"/>
          </a:xfrm>
          <a:prstGeom prst="rect">
            <a:avLst/>
          </a:prstGeom>
          <a:solidFill>
            <a:srgbClr val="546517"/>
          </a:solidFill>
          <a:ln>
            <a:noFill/>
          </a:ln>
        </p:spPr>
        <p:txBody>
          <a:bodyPr wrap="square" lIns="0" tIns="0" rIns="0" bIns="0" rtlCol="0">
            <a:spAutoFit/>
          </a:bodyPr>
          <a:lstStyle/>
          <a:p>
            <a:r>
              <a:rPr lang="pt-BR" sz="700" b="1" dirty="0">
                <a:solidFill>
                  <a:schemeClr val="bg1"/>
                </a:solidFill>
              </a:rPr>
              <a:t>Analyse des systèmes et modélisation</a:t>
            </a:r>
          </a:p>
          <a:p>
            <a:r>
              <a:rPr lang="pt-BR" sz="700" b="1" dirty="0">
                <a:solidFill>
                  <a:schemeClr val="bg1"/>
                </a:solidFill>
              </a:rPr>
              <a:t>SIAM</a:t>
            </a:r>
          </a:p>
          <a:p>
            <a:r>
              <a:rPr lang="pt-BR" sz="700" dirty="0">
                <a:solidFill>
                  <a:schemeClr val="bg1"/>
                </a:solidFill>
              </a:rPr>
              <a:t>Peter Reichert</a:t>
            </a:r>
            <a:endParaRPr lang="fr-FR" sz="700" dirty="0">
              <a:solidFill>
                <a:schemeClr val="bg1"/>
              </a:solidFill>
            </a:endParaRPr>
          </a:p>
        </p:txBody>
      </p:sp>
      <p:sp>
        <p:nvSpPr>
          <p:cNvPr id="30" name="TextBox 29">
            <a:extLst>
              <a:ext uri="{FF2B5EF4-FFF2-40B4-BE49-F238E27FC236}">
                <a16:creationId xmlns:a16="http://schemas.microsoft.com/office/drawing/2014/main" id="{8BBAC811-5EB7-4229-8D1B-A61FF57E51E7}"/>
              </a:ext>
            </a:extLst>
          </p:cNvPr>
          <p:cNvSpPr txBox="1"/>
          <p:nvPr/>
        </p:nvSpPr>
        <p:spPr>
          <a:xfrm>
            <a:off x="5198739" y="6033200"/>
            <a:ext cx="1635449" cy="323165"/>
          </a:xfrm>
          <a:prstGeom prst="rect">
            <a:avLst/>
          </a:prstGeom>
          <a:solidFill>
            <a:srgbClr val="546517"/>
          </a:solidFill>
          <a:ln>
            <a:noFill/>
          </a:ln>
        </p:spPr>
        <p:txBody>
          <a:bodyPr wrap="square" lIns="0" tIns="0" rIns="0" bIns="0" rtlCol="0">
            <a:spAutoFit/>
          </a:bodyPr>
          <a:lstStyle/>
          <a:p>
            <a:r>
              <a:rPr lang="fr-FR" sz="700" b="1" dirty="0">
                <a:solidFill>
                  <a:schemeClr val="bg1"/>
                </a:solidFill>
              </a:rPr>
              <a:t>Sciences sociales de l’environnement</a:t>
            </a:r>
          </a:p>
          <a:p>
            <a:r>
              <a:rPr lang="fr-FR" sz="700" b="1" dirty="0">
                <a:solidFill>
                  <a:schemeClr val="bg1"/>
                </a:solidFill>
              </a:rPr>
              <a:t>ESS</a:t>
            </a:r>
          </a:p>
          <a:p>
            <a:r>
              <a:rPr lang="fr-FR" sz="700" dirty="0" err="1">
                <a:solidFill>
                  <a:schemeClr val="bg1"/>
                </a:solidFill>
              </a:rPr>
              <a:t>Berhard</a:t>
            </a:r>
            <a:r>
              <a:rPr lang="fr-FR" sz="700" dirty="0">
                <a:solidFill>
                  <a:schemeClr val="bg1"/>
                </a:solidFill>
              </a:rPr>
              <a:t> Truffer</a:t>
            </a:r>
          </a:p>
        </p:txBody>
      </p:sp>
      <p:sp>
        <p:nvSpPr>
          <p:cNvPr id="33" name="TextBox 32">
            <a:extLst>
              <a:ext uri="{FF2B5EF4-FFF2-40B4-BE49-F238E27FC236}">
                <a16:creationId xmlns:a16="http://schemas.microsoft.com/office/drawing/2014/main" id="{A894BFC9-6B55-44F5-965C-6DC98DBE720E}"/>
              </a:ext>
            </a:extLst>
          </p:cNvPr>
          <p:cNvSpPr txBox="1"/>
          <p:nvPr/>
        </p:nvSpPr>
        <p:spPr>
          <a:xfrm>
            <a:off x="3276600" y="6023491"/>
            <a:ext cx="1540768" cy="323165"/>
          </a:xfrm>
          <a:prstGeom prst="rect">
            <a:avLst/>
          </a:prstGeom>
          <a:solidFill>
            <a:srgbClr val="546517"/>
          </a:solidFill>
          <a:ln>
            <a:noFill/>
          </a:ln>
        </p:spPr>
        <p:txBody>
          <a:bodyPr wrap="square" lIns="0" tIns="0" rIns="0" bIns="0" rtlCol="0">
            <a:spAutoFit/>
          </a:bodyPr>
          <a:lstStyle/>
          <a:p>
            <a:r>
              <a:rPr lang="fr-FR" sz="700" b="1" dirty="0">
                <a:solidFill>
                  <a:schemeClr val="bg1"/>
                </a:solidFill>
              </a:rPr>
              <a:t>Toxicologie de l’environnement</a:t>
            </a:r>
          </a:p>
          <a:p>
            <a:r>
              <a:rPr lang="fr-FR" sz="700" b="1" dirty="0">
                <a:solidFill>
                  <a:schemeClr val="bg1"/>
                </a:solidFill>
              </a:rPr>
              <a:t>UTOX</a:t>
            </a:r>
          </a:p>
          <a:p>
            <a:r>
              <a:rPr lang="fr-FR" sz="700" dirty="0">
                <a:solidFill>
                  <a:schemeClr val="bg1"/>
                </a:solidFill>
              </a:rPr>
              <a:t>Kristin Schirmer</a:t>
            </a:r>
          </a:p>
        </p:txBody>
      </p:sp>
      <p:sp>
        <p:nvSpPr>
          <p:cNvPr id="34" name="TextBox 33">
            <a:extLst>
              <a:ext uri="{FF2B5EF4-FFF2-40B4-BE49-F238E27FC236}">
                <a16:creationId xmlns:a16="http://schemas.microsoft.com/office/drawing/2014/main" id="{F6DB02C3-5E4B-4F31-B1C2-4639B778CA86}"/>
              </a:ext>
            </a:extLst>
          </p:cNvPr>
          <p:cNvSpPr txBox="1"/>
          <p:nvPr/>
        </p:nvSpPr>
        <p:spPr>
          <a:xfrm>
            <a:off x="3310880" y="5472521"/>
            <a:ext cx="1540768" cy="323165"/>
          </a:xfrm>
          <a:prstGeom prst="rect">
            <a:avLst/>
          </a:prstGeom>
          <a:solidFill>
            <a:srgbClr val="546517"/>
          </a:solidFill>
          <a:ln>
            <a:noFill/>
          </a:ln>
        </p:spPr>
        <p:txBody>
          <a:bodyPr wrap="square" lIns="0" tIns="0" rIns="0" bIns="0" rtlCol="0">
            <a:spAutoFit/>
          </a:bodyPr>
          <a:lstStyle/>
          <a:p>
            <a:r>
              <a:rPr lang="fr-FR" sz="700" b="1" dirty="0">
                <a:solidFill>
                  <a:schemeClr val="bg1"/>
                </a:solidFill>
              </a:rPr>
              <a:t>Microbiologie de l’environnement</a:t>
            </a:r>
          </a:p>
          <a:p>
            <a:r>
              <a:rPr lang="fr-FR" sz="700" b="1" dirty="0">
                <a:solidFill>
                  <a:schemeClr val="bg1"/>
                </a:solidFill>
              </a:rPr>
              <a:t>UMIK</a:t>
            </a:r>
          </a:p>
          <a:p>
            <a:r>
              <a:rPr lang="fr-FR" sz="700" dirty="0">
                <a:solidFill>
                  <a:schemeClr val="bg1"/>
                </a:solidFill>
              </a:rPr>
              <a:t>Martin Ackermann</a:t>
            </a:r>
          </a:p>
        </p:txBody>
      </p:sp>
      <p:sp>
        <p:nvSpPr>
          <p:cNvPr id="35" name="TextBox 34">
            <a:extLst>
              <a:ext uri="{FF2B5EF4-FFF2-40B4-BE49-F238E27FC236}">
                <a16:creationId xmlns:a16="http://schemas.microsoft.com/office/drawing/2014/main" id="{E88C11DA-1421-4451-B659-E2C81922E076}"/>
              </a:ext>
            </a:extLst>
          </p:cNvPr>
          <p:cNvSpPr txBox="1"/>
          <p:nvPr/>
        </p:nvSpPr>
        <p:spPr>
          <a:xfrm>
            <a:off x="3310880" y="4969871"/>
            <a:ext cx="1540768" cy="323165"/>
          </a:xfrm>
          <a:prstGeom prst="rect">
            <a:avLst/>
          </a:prstGeom>
          <a:solidFill>
            <a:srgbClr val="546517"/>
          </a:solidFill>
          <a:ln>
            <a:noFill/>
          </a:ln>
        </p:spPr>
        <p:txBody>
          <a:bodyPr wrap="square" lIns="0" tIns="0" rIns="0" bIns="0" rtlCol="0">
            <a:spAutoFit/>
          </a:bodyPr>
          <a:lstStyle/>
          <a:p>
            <a:r>
              <a:rPr lang="fr-FR" sz="700" b="1" dirty="0">
                <a:solidFill>
                  <a:schemeClr val="bg1"/>
                </a:solidFill>
              </a:rPr>
              <a:t>Chimie de l’environnement</a:t>
            </a:r>
          </a:p>
          <a:p>
            <a:r>
              <a:rPr lang="fr-FR" sz="700" b="1" dirty="0">
                <a:solidFill>
                  <a:schemeClr val="bg1"/>
                </a:solidFill>
              </a:rPr>
              <a:t>UCHEM</a:t>
            </a:r>
          </a:p>
          <a:p>
            <a:r>
              <a:rPr lang="fr-FR" sz="700" dirty="0">
                <a:solidFill>
                  <a:schemeClr val="bg1"/>
                </a:solidFill>
              </a:rPr>
              <a:t>Juliane </a:t>
            </a:r>
            <a:r>
              <a:rPr lang="fr-FR" sz="700" dirty="0" err="1">
                <a:solidFill>
                  <a:schemeClr val="bg1"/>
                </a:solidFill>
              </a:rPr>
              <a:t>Hollender</a:t>
            </a:r>
            <a:endParaRPr lang="fr-FR" sz="700" dirty="0">
              <a:solidFill>
                <a:schemeClr val="bg1"/>
              </a:solidFill>
            </a:endParaRPr>
          </a:p>
        </p:txBody>
      </p:sp>
    </p:spTree>
    <p:extLst>
      <p:ext uri="{BB962C8B-B14F-4D97-AF65-F5344CB8AC3E}">
        <p14:creationId xmlns:p14="http://schemas.microsoft.com/office/powerpoint/2010/main" val="881607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rPr i="1"/>
              <a:t>Sandec - Département Assainissement, Eau &amp; Déchets pour le Développement</a:t>
            </a:r>
          </a:p>
        </p:txBody>
      </p:sp>
      <p:sp>
        <p:nvSpPr>
          <p:cNvPr id="3" name="Text Placeholder 2"/>
          <p:cNvSpPr>
            <a:spLocks noGrp="1"/>
          </p:cNvSpPr>
          <p:nvPr>
            <p:ph type="body" sz="quarter" idx="14"/>
          </p:nvPr>
        </p:nvSpPr>
        <p:spPr/>
        <p:txBody>
          <a:bodyPr/>
          <a:lstStyle/>
          <a:p>
            <a:pPr rtl="0"/>
            <a:r>
              <a:t>Cinq groupes de recherche chez Sandec</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13</a:t>
            </a:fld>
            <a:endParaRPr/>
          </a:p>
        </p:txBody>
      </p:sp>
      <p:pic>
        <p:nvPicPr>
          <p:cNvPr id="5"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25600" y="2489200"/>
            <a:ext cx="677863" cy="6619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5600" y="1484313"/>
            <a:ext cx="647700" cy="647700"/>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25600" y="3486150"/>
            <a:ext cx="647700" cy="650875"/>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8" name="Picture 1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25600" y="4410075"/>
            <a:ext cx="677863" cy="673100"/>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9"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25600" y="5246688"/>
            <a:ext cx="677863" cy="658812"/>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0" name="Rectangle 2"/>
          <p:cNvSpPr>
            <a:spLocks noChangeArrowheads="1"/>
          </p:cNvSpPr>
          <p:nvPr/>
        </p:nvSpPr>
        <p:spPr bwMode="auto">
          <a:xfrm>
            <a:off x="2592388" y="1333500"/>
            <a:ext cx="6083300" cy="2554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panose="020B0604020202020204" pitchFamily="34" charset="0"/>
              <a:defRPr sz="2000">
                <a:solidFill>
                  <a:schemeClr val="tx1"/>
                </a:solidFill>
                <a:latin typeface="Arial" panose="020B0604020202020204" pitchFamily="34" charset="0"/>
              </a:defRPr>
            </a:lvl1pPr>
            <a:lvl2pPr marL="742950" indent="-285750" algn="l">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lgn="l">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lgn="l">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lgn="l">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rtl="0">
              <a:spcBef>
                <a:spcPct val="0"/>
              </a:spcBef>
              <a:spcAft>
                <a:spcPts val="1200"/>
              </a:spcAft>
              <a:buFontTx/>
              <a:buNone/>
            </a:pPr>
            <a:r>
              <a:rPr sz="2800">
                <a:solidFill>
                  <a:srgbClr val="977229"/>
                </a:solidFill>
              </a:rPr>
              <a:t>Planification de stratégie pour l'assainissement environnemental</a:t>
            </a:r>
          </a:p>
          <a:p>
            <a:pPr rtl="0">
              <a:spcBef>
                <a:spcPct val="0"/>
              </a:spcBef>
              <a:spcAft>
                <a:spcPts val="1200"/>
              </a:spcAft>
              <a:buFontTx/>
              <a:buNone/>
            </a:pPr>
            <a:r>
              <a:rPr sz="2800">
                <a:solidFill>
                  <a:srgbClr val="977229"/>
                </a:solidFill>
              </a:rPr>
              <a:t>Gestion des eaux usées et des excreta</a:t>
            </a:r>
          </a:p>
          <a:p>
            <a:pPr rtl="0">
              <a:spcBef>
                <a:spcPct val="0"/>
              </a:spcBef>
              <a:spcAft>
                <a:spcPts val="1200"/>
              </a:spcAft>
              <a:buFontTx/>
              <a:buNone/>
            </a:pPr>
            <a:r>
              <a:rPr sz="2800">
                <a:solidFill>
                  <a:srgbClr val="FFFFFF"/>
                </a:solidFill>
              </a:rPr>
              <a:t> </a:t>
            </a:r>
          </a:p>
        </p:txBody>
      </p:sp>
      <p:sp>
        <p:nvSpPr>
          <p:cNvPr id="11" name="TextBox 3"/>
          <p:cNvSpPr txBox="1">
            <a:spLocks noChangeArrowheads="1"/>
          </p:cNvSpPr>
          <p:nvPr/>
        </p:nvSpPr>
        <p:spPr bwMode="auto">
          <a:xfrm>
            <a:off x="2592388" y="3463925"/>
            <a:ext cx="6551612" cy="523875"/>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wrap="square">
            <a:spAutoFit/>
          </a:bodyPr>
          <a:lstStyle>
            <a:lvl1pPr algn="l">
              <a:spcBef>
                <a:spcPct val="20000"/>
              </a:spcBef>
              <a:buFont typeface="Arial" panose="020B0604020202020204" pitchFamily="34" charset="0"/>
              <a:defRPr sz="2000">
                <a:solidFill>
                  <a:schemeClr val="tx1"/>
                </a:solidFill>
                <a:latin typeface="Arial" panose="020B0604020202020204" pitchFamily="34" charset="0"/>
              </a:defRPr>
            </a:lvl1pPr>
            <a:lvl2pPr marL="742950" indent="-285750" algn="l">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lgn="l">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lgn="l">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lgn="l">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rtl="0">
              <a:spcBef>
                <a:spcPct val="0"/>
              </a:spcBef>
              <a:spcAft>
                <a:spcPts val="3600"/>
              </a:spcAft>
              <a:buFontTx/>
              <a:buNone/>
            </a:pPr>
            <a:r>
              <a:rPr sz="2800" dirty="0" err="1">
                <a:solidFill>
                  <a:srgbClr val="977229"/>
                </a:solidFill>
              </a:rPr>
              <a:t>Gestion</a:t>
            </a:r>
            <a:r>
              <a:rPr sz="2800" dirty="0">
                <a:solidFill>
                  <a:srgbClr val="977229"/>
                </a:solidFill>
              </a:rPr>
              <a:t> des </a:t>
            </a:r>
            <a:r>
              <a:rPr sz="2800" dirty="0" err="1">
                <a:solidFill>
                  <a:srgbClr val="977229"/>
                </a:solidFill>
              </a:rPr>
              <a:t>déchets</a:t>
            </a:r>
            <a:r>
              <a:rPr sz="2800" dirty="0">
                <a:solidFill>
                  <a:srgbClr val="977229"/>
                </a:solidFill>
              </a:rPr>
              <a:t> </a:t>
            </a:r>
            <a:r>
              <a:rPr sz="2800" dirty="0" err="1">
                <a:solidFill>
                  <a:srgbClr val="977229"/>
                </a:solidFill>
              </a:rPr>
              <a:t>solides</a:t>
            </a:r>
            <a:r>
              <a:rPr sz="2800" dirty="0">
                <a:solidFill>
                  <a:srgbClr val="977229"/>
                </a:solidFill>
              </a:rPr>
              <a:t> </a:t>
            </a:r>
            <a:r>
              <a:rPr sz="2800" dirty="0" err="1">
                <a:solidFill>
                  <a:srgbClr val="977229"/>
                </a:solidFill>
              </a:rPr>
              <a:t>municipaux</a:t>
            </a:r>
            <a:endParaRPr sz="2800" dirty="0">
              <a:solidFill>
                <a:srgbClr val="977229"/>
              </a:solidFill>
            </a:endParaRPr>
          </a:p>
        </p:txBody>
      </p:sp>
      <p:cxnSp>
        <p:nvCxnSpPr>
          <p:cNvPr id="12" name="Straight Connector 11"/>
          <p:cNvCxnSpPr/>
          <p:nvPr/>
        </p:nvCxnSpPr>
        <p:spPr>
          <a:xfrm>
            <a:off x="1625600" y="4184650"/>
            <a:ext cx="67627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592388" y="4497388"/>
            <a:ext cx="6227762" cy="1416050"/>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a:spAutoFit/>
          </a:bodyPr>
          <a:lstStyle>
            <a:lvl1pPr algn="l">
              <a:spcBef>
                <a:spcPct val="20000"/>
              </a:spcBef>
              <a:buFont typeface="Arial" panose="020B0604020202020204" pitchFamily="34" charset="0"/>
              <a:defRPr sz="2000">
                <a:solidFill>
                  <a:schemeClr val="tx1"/>
                </a:solidFill>
                <a:latin typeface="Arial" panose="020B0604020202020204" pitchFamily="34" charset="0"/>
              </a:defRPr>
            </a:lvl1pPr>
            <a:lvl2pPr marL="742950" indent="-285750" algn="l">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lgn="l">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lgn="l">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lgn="l">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rtl="0">
              <a:spcBef>
                <a:spcPct val="0"/>
              </a:spcBef>
              <a:spcAft>
                <a:spcPts val="3600"/>
              </a:spcAft>
              <a:buFontTx/>
              <a:buNone/>
            </a:pPr>
            <a:r>
              <a:rPr sz="2800">
                <a:solidFill>
                  <a:srgbClr val="24D3EB"/>
                </a:solidFill>
              </a:rPr>
              <a:t>Alimentation en eau et traitement</a:t>
            </a:r>
          </a:p>
          <a:p>
            <a:pPr rtl="0">
              <a:spcBef>
                <a:spcPct val="0"/>
              </a:spcBef>
              <a:spcAft>
                <a:spcPts val="3600"/>
              </a:spcAft>
              <a:buFontTx/>
              <a:buNone/>
            </a:pPr>
            <a:r>
              <a:rPr sz="2800">
                <a:solidFill>
                  <a:srgbClr val="24D3EB"/>
                </a:solidFill>
              </a:rPr>
              <a:t>Promotion de l'eau potable</a:t>
            </a:r>
          </a:p>
        </p:txBody>
      </p:sp>
    </p:spTree>
    <p:extLst>
      <p:ext uri="{BB962C8B-B14F-4D97-AF65-F5344CB8AC3E}">
        <p14:creationId xmlns:p14="http://schemas.microsoft.com/office/powerpoint/2010/main" val="157195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rPr i="1"/>
              <a:t>Sandec - Département Assainissement, Eau &amp; Déchets pour le Développement</a:t>
            </a:r>
          </a:p>
          <a:p>
            <a:endParaRPr lang="en-CA"/>
          </a:p>
        </p:txBody>
      </p:sp>
      <p:sp>
        <p:nvSpPr>
          <p:cNvPr id="3" name="Text Placeholder 2"/>
          <p:cNvSpPr>
            <a:spLocks noGrp="1"/>
          </p:cNvSpPr>
          <p:nvPr>
            <p:ph type="body" sz="quarter" idx="14"/>
          </p:nvPr>
        </p:nvSpPr>
        <p:spPr/>
        <p:txBody>
          <a:bodyPr/>
          <a:lstStyle/>
          <a:p>
            <a:pPr rtl="0"/>
            <a:r>
              <a:t>Sandec – Un mode de travail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14</a:t>
            </a:fld>
            <a:endParaRPr/>
          </a:p>
        </p:txBody>
      </p:sp>
      <p:sp>
        <p:nvSpPr>
          <p:cNvPr id="5" name="Rectangle 4"/>
          <p:cNvSpPr/>
          <p:nvPr/>
        </p:nvSpPr>
        <p:spPr>
          <a:xfrm>
            <a:off x="112734" y="1953130"/>
            <a:ext cx="8402616" cy="3693319"/>
          </a:xfrm>
          <a:prstGeom prst="rect">
            <a:avLst/>
          </a:prstGeom>
        </p:spPr>
        <p:txBody>
          <a:bodyPr wrap="square">
            <a:spAutoFit/>
          </a:bodyPr>
          <a:lstStyle/>
          <a:p>
            <a:pPr rtl="0">
              <a:buFont typeface="Wingdings" panose="05000000000000000000" pitchFamily="2" charset="2"/>
              <a:buChar char="§"/>
              <a:defRPr/>
            </a:pPr>
            <a:r>
              <a:rPr>
                <a:solidFill>
                  <a:srgbClr val="262626"/>
                </a:solidFill>
                <a:cs typeface="Arial" charset="0"/>
              </a:rPr>
              <a:t>Recherches en collaboration avec les partenaires dans les pays en développement, ainsi que dans les institutions académiques et de recherche dans le "Nord"</a:t>
            </a:r>
          </a:p>
          <a:p>
            <a:pPr>
              <a:buFont typeface="Wingdings" panose="05000000000000000000" pitchFamily="2" charset="2"/>
              <a:buChar char="§"/>
              <a:defRPr/>
            </a:pPr>
            <a:endParaRPr lang="en-CA">
              <a:solidFill>
                <a:srgbClr val="262626"/>
              </a:solidFill>
              <a:cs typeface="Arial" charset="0"/>
            </a:endParaRPr>
          </a:p>
          <a:p>
            <a:pPr rtl="0">
              <a:buFont typeface="Wingdings" panose="05000000000000000000" pitchFamily="2" charset="2"/>
              <a:buChar char="§"/>
              <a:defRPr/>
            </a:pPr>
            <a:r>
              <a:rPr>
                <a:solidFill>
                  <a:srgbClr val="262626"/>
                </a:solidFill>
                <a:cs typeface="Arial" charset="0"/>
              </a:rPr>
              <a:t>Thématique – Développement géographique</a:t>
            </a:r>
          </a:p>
          <a:p>
            <a:pPr marL="285750" indent="-285750">
              <a:buFont typeface="Wingdings" panose="05000000000000000000" pitchFamily="2" charset="2"/>
              <a:buChar char="§"/>
              <a:defRPr/>
            </a:pPr>
            <a:endParaRPr lang="en-CA">
              <a:solidFill>
                <a:srgbClr val="262626"/>
              </a:solidFill>
              <a:cs typeface="Arial" charset="0"/>
            </a:endParaRPr>
          </a:p>
          <a:p>
            <a:pPr rtl="0">
              <a:buFont typeface="Wingdings" panose="05000000000000000000" pitchFamily="2" charset="2"/>
              <a:buChar char="§"/>
              <a:defRPr/>
            </a:pPr>
            <a:r>
              <a:rPr>
                <a:solidFill>
                  <a:srgbClr val="262626"/>
                </a:solidFill>
                <a:cs typeface="Arial" charset="0"/>
              </a:rPr>
              <a:t>Développer les capacités de recherche de nos partenaires et améliorer les programmes et le matériel de formation pour développer les capacités des étudiants et professionnels</a:t>
            </a:r>
          </a:p>
          <a:p>
            <a:pPr>
              <a:buFont typeface="Wingdings" panose="05000000000000000000" pitchFamily="2" charset="2"/>
              <a:buChar char="§"/>
              <a:defRPr/>
            </a:pPr>
            <a:endParaRPr lang="en-CA">
              <a:solidFill>
                <a:srgbClr val="262626"/>
              </a:solidFill>
              <a:cs typeface="Arial" charset="0"/>
            </a:endParaRPr>
          </a:p>
          <a:p>
            <a:pPr rtl="0">
              <a:buFont typeface="Wingdings" panose="05000000000000000000" pitchFamily="2" charset="2"/>
              <a:buChar char="§"/>
              <a:defRPr/>
            </a:pPr>
            <a:r>
              <a:rPr>
                <a:solidFill>
                  <a:srgbClr val="262626"/>
                </a:solidFill>
                <a:cs typeface="Arial" charset="0"/>
              </a:rPr>
              <a:t>Interaction et collaboration étroites avec les agences chargées de la mise en œuvre (locales, bilatérales et multilatérales)</a:t>
            </a:r>
          </a:p>
          <a:p>
            <a:pPr>
              <a:buFont typeface="Wingdings" panose="05000000000000000000" pitchFamily="2" charset="2"/>
              <a:buChar char="§"/>
              <a:defRPr/>
            </a:pPr>
            <a:endParaRPr lang="en-CA">
              <a:solidFill>
                <a:srgbClr val="262626"/>
              </a:solidFill>
              <a:cs typeface="Arial" charset="0"/>
            </a:endParaRPr>
          </a:p>
          <a:p>
            <a:pPr rtl="0">
              <a:buFont typeface="Wingdings" panose="05000000000000000000" pitchFamily="2" charset="2"/>
              <a:buChar char="§"/>
              <a:defRPr/>
            </a:pPr>
            <a:r>
              <a:rPr>
                <a:solidFill>
                  <a:srgbClr val="262626"/>
                </a:solidFill>
                <a:cs typeface="Arial" charset="0"/>
              </a:rPr>
              <a:t>Active dans les réseaux, les commissions et le travail d'équipe pour divulguer les résultats de recherche, ainsi qu'influencer et recommander la coordination des recherches et les développements de politique</a:t>
            </a:r>
          </a:p>
        </p:txBody>
      </p:sp>
    </p:spTree>
    <p:extLst>
      <p:ext uri="{BB962C8B-B14F-4D97-AF65-F5344CB8AC3E}">
        <p14:creationId xmlns:p14="http://schemas.microsoft.com/office/powerpoint/2010/main" val="193496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19" y="433517"/>
            <a:ext cx="8907881" cy="410414"/>
          </a:xfrm>
        </p:spPr>
        <p:txBody>
          <a:bodyPr/>
          <a:lstStyle/>
          <a:p>
            <a:r>
              <a:rPr lang="fr-FR" dirty="0" err="1"/>
              <a:t>Sandec</a:t>
            </a:r>
            <a:r>
              <a:rPr lang="fr-FR" dirty="0"/>
              <a:t> – Partenaires de recherche et carte des projets</a:t>
            </a:r>
          </a:p>
        </p:txBody>
      </p:sp>
      <p:sp>
        <p:nvSpPr>
          <p:cNvPr id="4" name="Slide Number Placeholder 3"/>
          <p:cNvSpPr>
            <a:spLocks noGrp="1"/>
          </p:cNvSpPr>
          <p:nvPr>
            <p:ph type="sldNum" sz="quarter" idx="15"/>
          </p:nvPr>
        </p:nvSpPr>
        <p:spPr/>
        <p:txBody>
          <a:bodyPr/>
          <a:lstStyle/>
          <a:p>
            <a:pPr rtl="0">
              <a:defRPr/>
            </a:pPr>
            <a:r>
              <a:t>W</a:t>
            </a:r>
          </a:p>
        </p:txBody>
      </p:sp>
      <p:pic>
        <p:nvPicPr>
          <p:cNvPr id="5"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195670"/>
            <a:ext cx="9144000" cy="4654550"/>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9525">
                <a:solidFill>
                  <a:srgbClr val="000000"/>
                </a:solidFill>
                <a:miter lim="800000"/>
                <a:headEnd/>
                <a:tailEnd/>
              </a14:hiddenLine>
            </a:ext>
          </a:extLst>
        </p:spPr>
      </p:pic>
      <p:pic>
        <p:nvPicPr>
          <p:cNvPr id="6"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897845"/>
            <a:ext cx="9155113" cy="830263"/>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9525">
                <a:solidFill>
                  <a:srgbClr val="000000"/>
                </a:solidFill>
                <a:miter lim="800000"/>
                <a:headEnd/>
                <a:tailEnd/>
              </a14:hiddenLine>
            </a:ext>
          </a:extLst>
        </p:spPr>
      </p:pic>
      <p:sp>
        <p:nvSpPr>
          <p:cNvPr id="2" name="TextBox 1"/>
          <p:cNvSpPr txBox="1"/>
          <p:nvPr/>
        </p:nvSpPr>
        <p:spPr>
          <a:xfrm>
            <a:off x="555172" y="5973947"/>
            <a:ext cx="1094014" cy="276999"/>
          </a:xfrm>
          <a:prstGeom prst="rect">
            <a:avLst/>
          </a:prstGeom>
          <a:solidFill>
            <a:schemeClr val="tx1"/>
          </a:solidFill>
        </p:spPr>
        <p:txBody>
          <a:bodyPr wrap="square" lIns="0" tIns="0" rIns="0" bIns="0" rtlCol="0">
            <a:spAutoFit/>
          </a:bodyPr>
          <a:lstStyle/>
          <a:p>
            <a:pPr algn="r"/>
            <a:r>
              <a:rPr lang="en-CA" b="1" dirty="0" err="1">
                <a:solidFill>
                  <a:schemeClr val="bg1"/>
                </a:solidFill>
              </a:rPr>
              <a:t>Légende</a:t>
            </a:r>
            <a:r>
              <a:rPr lang="en-CA" b="1" dirty="0">
                <a:solidFill>
                  <a:schemeClr val="bg1"/>
                </a:solidFill>
              </a:rPr>
              <a:t> </a:t>
            </a:r>
            <a:r>
              <a:rPr lang="en-CA" dirty="0">
                <a:solidFill>
                  <a:schemeClr val="bg1"/>
                </a:solidFill>
              </a:rPr>
              <a:t>:</a:t>
            </a:r>
          </a:p>
        </p:txBody>
      </p:sp>
      <p:sp>
        <p:nvSpPr>
          <p:cNvPr id="7" name="TextBox 6"/>
          <p:cNvSpPr txBox="1"/>
          <p:nvPr/>
        </p:nvSpPr>
        <p:spPr>
          <a:xfrm>
            <a:off x="2008415" y="6014394"/>
            <a:ext cx="2792185" cy="184666"/>
          </a:xfrm>
          <a:prstGeom prst="rect">
            <a:avLst/>
          </a:prstGeom>
          <a:solidFill>
            <a:schemeClr val="tx1"/>
          </a:solidFill>
        </p:spPr>
        <p:txBody>
          <a:bodyPr wrap="square" lIns="0" tIns="0" rIns="0" bIns="0" rtlCol="0">
            <a:spAutoFit/>
          </a:bodyPr>
          <a:lstStyle/>
          <a:p>
            <a:pPr algn="r"/>
            <a:r>
              <a:rPr lang="en-CA" sz="1200" b="1" dirty="0" err="1">
                <a:solidFill>
                  <a:schemeClr val="bg1"/>
                </a:solidFill>
              </a:rPr>
              <a:t>Gesti</a:t>
            </a:r>
            <a:r>
              <a:rPr lang="pt-BR" sz="1200" b="1" dirty="0">
                <a:solidFill>
                  <a:schemeClr val="bg1"/>
                </a:solidFill>
              </a:rPr>
              <a:t>on d</a:t>
            </a:r>
            <a:r>
              <a:rPr lang="en-CA" sz="1200" b="1" dirty="0">
                <a:solidFill>
                  <a:schemeClr val="bg1"/>
                </a:solidFill>
              </a:rPr>
              <a:t>’</a:t>
            </a:r>
            <a:r>
              <a:rPr lang="pt-BR" sz="1200" b="1" dirty="0">
                <a:solidFill>
                  <a:schemeClr val="bg1"/>
                </a:solidFill>
              </a:rPr>
              <a:t>excrements et eaux usées</a:t>
            </a:r>
            <a:endParaRPr lang="en-CA" sz="1200" b="1" dirty="0">
              <a:solidFill>
                <a:schemeClr val="bg1"/>
              </a:solidFill>
            </a:endParaRPr>
          </a:p>
        </p:txBody>
      </p:sp>
      <p:sp>
        <p:nvSpPr>
          <p:cNvPr id="8" name="TextBox 7"/>
          <p:cNvSpPr txBox="1"/>
          <p:nvPr/>
        </p:nvSpPr>
        <p:spPr>
          <a:xfrm>
            <a:off x="5059135" y="6014394"/>
            <a:ext cx="3407228" cy="369332"/>
          </a:xfrm>
          <a:prstGeom prst="rect">
            <a:avLst/>
          </a:prstGeom>
          <a:solidFill>
            <a:schemeClr val="tx1"/>
          </a:solidFill>
        </p:spPr>
        <p:txBody>
          <a:bodyPr wrap="square" lIns="0" tIns="0" rIns="0" bIns="0" rtlCol="0">
            <a:spAutoFit/>
          </a:bodyPr>
          <a:lstStyle/>
          <a:p>
            <a:r>
              <a:rPr lang="fr-FR" sz="1200" b="1" dirty="0">
                <a:solidFill>
                  <a:schemeClr val="bg1"/>
                </a:solidFill>
              </a:rPr>
              <a:t>Planification stratégique d’assainissement environnementale</a:t>
            </a:r>
          </a:p>
        </p:txBody>
      </p:sp>
      <p:sp>
        <p:nvSpPr>
          <p:cNvPr id="9" name="TextBox 8"/>
          <p:cNvSpPr txBox="1"/>
          <p:nvPr/>
        </p:nvSpPr>
        <p:spPr>
          <a:xfrm>
            <a:off x="1532165" y="6422959"/>
            <a:ext cx="2680606" cy="184666"/>
          </a:xfrm>
          <a:prstGeom prst="rect">
            <a:avLst/>
          </a:prstGeom>
          <a:solidFill>
            <a:schemeClr val="tx1"/>
          </a:solidFill>
        </p:spPr>
        <p:txBody>
          <a:bodyPr wrap="square" lIns="0" tIns="0" rIns="0" bIns="0" rtlCol="0">
            <a:spAutoFit/>
          </a:bodyPr>
          <a:lstStyle/>
          <a:p>
            <a:r>
              <a:rPr lang="pt-BR" sz="1200" b="1" dirty="0">
                <a:solidFill>
                  <a:schemeClr val="bg1"/>
                </a:solidFill>
              </a:rPr>
              <a:t>Gestion municipale de déchets solides</a:t>
            </a:r>
            <a:endParaRPr lang="en-CA" sz="1200" b="1" dirty="0">
              <a:solidFill>
                <a:schemeClr val="bg1"/>
              </a:solidFill>
            </a:endParaRPr>
          </a:p>
        </p:txBody>
      </p:sp>
      <p:sp>
        <p:nvSpPr>
          <p:cNvPr id="10" name="TextBox 9"/>
          <p:cNvSpPr txBox="1"/>
          <p:nvPr/>
        </p:nvSpPr>
        <p:spPr>
          <a:xfrm>
            <a:off x="4477884" y="6422959"/>
            <a:ext cx="2825284" cy="184666"/>
          </a:xfrm>
          <a:prstGeom prst="rect">
            <a:avLst/>
          </a:prstGeom>
          <a:solidFill>
            <a:schemeClr val="tx1"/>
          </a:solidFill>
        </p:spPr>
        <p:txBody>
          <a:bodyPr wrap="square" lIns="0" tIns="0" rIns="0" bIns="0" rtlCol="0">
            <a:spAutoFit/>
          </a:bodyPr>
          <a:lstStyle/>
          <a:p>
            <a:r>
              <a:rPr lang="pt-BR" sz="1200" b="1" dirty="0">
                <a:solidFill>
                  <a:schemeClr val="bg1"/>
                </a:solidFill>
              </a:rPr>
              <a:t>Approvisionnement et traitement d</a:t>
            </a:r>
            <a:r>
              <a:rPr lang="en-CA" sz="1200" b="1" dirty="0">
                <a:solidFill>
                  <a:schemeClr val="bg1"/>
                </a:solidFill>
              </a:rPr>
              <a:t>’</a:t>
            </a:r>
            <a:r>
              <a:rPr lang="en-CA" sz="1200" b="1" dirty="0" err="1">
                <a:solidFill>
                  <a:schemeClr val="bg1"/>
                </a:solidFill>
              </a:rPr>
              <a:t>eau</a:t>
            </a:r>
            <a:endParaRPr lang="en-CA" sz="1200" b="1" dirty="0">
              <a:solidFill>
                <a:schemeClr val="bg1"/>
              </a:solidFill>
            </a:endParaRPr>
          </a:p>
        </p:txBody>
      </p:sp>
    </p:spTree>
    <p:extLst>
      <p:ext uri="{BB962C8B-B14F-4D97-AF65-F5344CB8AC3E}">
        <p14:creationId xmlns:p14="http://schemas.microsoft.com/office/powerpoint/2010/main" val="358382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Sandec – Publications disponibles sur le site Web</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16</a:t>
            </a:fld>
            <a:endParaRPr/>
          </a:p>
        </p:txBody>
      </p:sp>
      <p:sp>
        <p:nvSpPr>
          <p:cNvPr id="37" name="Title 1"/>
          <p:cNvSpPr txBox="1">
            <a:spLocks/>
          </p:cNvSpPr>
          <p:nvPr/>
        </p:nvSpPr>
        <p:spPr bwMode="auto">
          <a:xfrm>
            <a:off x="5646964" y="933378"/>
            <a:ext cx="3406775" cy="431800"/>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a:lstStyle>
            <a:lvl1pPr>
              <a:spcBef>
                <a:spcPct val="20000"/>
              </a:spcBef>
              <a:buFont typeface="Arial" charset="0"/>
              <a:defRPr sz="20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rtl="0">
              <a:spcBef>
                <a:spcPct val="0"/>
              </a:spcBef>
              <a:buFontTx/>
              <a:buNone/>
            </a:pPr>
            <a:r>
              <a:rPr sz="3200" b="1">
                <a:solidFill>
                  <a:srgbClr val="000000"/>
                </a:solidFill>
                <a:cs typeface="Arial" charset="0"/>
                <a:hlinkClick r:id="rId2"/>
              </a:rPr>
              <a:t>www.sandec.ch</a:t>
            </a:r>
          </a:p>
          <a:p>
            <a:pPr algn="ctr" rtl="0">
              <a:spcBef>
                <a:spcPct val="0"/>
              </a:spcBef>
              <a:buFontTx/>
              <a:buNone/>
            </a:pPr>
            <a:r>
              <a:rPr sz="3200" b="1">
                <a:solidFill>
                  <a:srgbClr val="000000"/>
                </a:solidFill>
                <a:cs typeface="Arial" charset="0"/>
              </a:rPr>
              <a:t> </a:t>
            </a:r>
          </a:p>
        </p:txBody>
      </p:sp>
      <p:pic>
        <p:nvPicPr>
          <p:cNvPr id="38"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4551" y="5346628"/>
            <a:ext cx="900113" cy="904875"/>
          </a:xfrm>
          <a:prstGeom prst="rect">
            <a:avLst/>
          </a:prstGeom>
          <a:noFill/>
          <a:ln>
            <a:noFill/>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91240B29-F687-4f45-9708-019B960494DF}">
              <a14:hiddenLine xmlns:c="http://schemas.openxmlformats.org/drawingml/2006/chart" xmlns:c15="http://schemas.microsoft.com/office/drawing/2012/chart" xmlns:a14="http://schemas.microsoft.com/office/drawing/2010/main" xmlns="" w="9525">
                <a:solidFill>
                  <a:schemeClr val="tx1"/>
                </a:solidFill>
                <a:miter lim="800000"/>
                <a:headEnd/>
                <a:tailEnd/>
              </a14:hiddenLine>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39"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41689" y="5359328"/>
            <a:ext cx="900112" cy="892175"/>
          </a:xfrm>
          <a:prstGeom prst="rect">
            <a:avLst/>
          </a:prstGeom>
          <a:noFill/>
          <a:ln>
            <a:noFill/>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91240B29-F687-4f45-9708-019B960494DF}">
              <a14:hiddenLine xmlns:c="http://schemas.openxmlformats.org/drawingml/2006/chart" xmlns:c15="http://schemas.microsoft.com/office/drawing/2012/chart" xmlns:a14="http://schemas.microsoft.com/office/drawing/2010/main" xmlns="" w="9525">
                <a:solidFill>
                  <a:schemeClr val="tx1"/>
                </a:solidFill>
                <a:miter lim="800000"/>
                <a:headEnd/>
                <a:tailEnd/>
              </a14:hiddenLine>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0" name="Picture 1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151" y="5354565"/>
            <a:ext cx="900113" cy="896938"/>
          </a:xfrm>
          <a:prstGeom prst="rect">
            <a:avLst/>
          </a:prstGeom>
          <a:noFill/>
          <a:ln>
            <a:noFill/>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91240B29-F687-4f45-9708-019B960494DF}">
              <a14:hiddenLine xmlns:c="http://schemas.openxmlformats.org/drawingml/2006/chart" xmlns:c15="http://schemas.microsoft.com/office/drawing/2012/chart" xmlns:a14="http://schemas.microsoft.com/office/drawing/2010/main" xmlns="" w="9525">
                <a:solidFill>
                  <a:schemeClr val="tx1"/>
                </a:solidFill>
                <a:miter lim="800000"/>
                <a:headEnd/>
                <a:tailEnd/>
              </a14:hiddenLine>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1" name="Picture 2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62764" y="4543353"/>
            <a:ext cx="1260475" cy="1779587"/>
          </a:xfrm>
          <a:prstGeom prst="rect">
            <a:avLst/>
          </a:prstGeom>
          <a:noFill/>
          <a:ln w="9525">
            <a:solidFill>
              <a:srgbClr val="323232"/>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2" name="Picture 27"/>
          <p:cNvPicPr>
            <a:picLocks noChangeAspect="1" noChangeArrowheads="1"/>
          </p:cNvPicPr>
          <p:nvPr/>
        </p:nvPicPr>
        <p:blipFill>
          <a:blip r:embed="rId7"/>
          <a:srcRect/>
          <a:stretch>
            <a:fillRect/>
          </a:stretch>
        </p:blipFill>
        <p:spPr bwMode="auto">
          <a:xfrm rot="20028566">
            <a:off x="4097564" y="1435028"/>
            <a:ext cx="1439862" cy="2033587"/>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3" name="Picture 29"/>
          <p:cNvPicPr>
            <a:picLocks noChangeAspect="1" noChangeArrowheads="1"/>
          </p:cNvPicPr>
          <p:nvPr/>
        </p:nvPicPr>
        <p:blipFill>
          <a:blip r:embed="rId8"/>
          <a:srcRect/>
          <a:stretch>
            <a:fillRect/>
          </a:stretch>
        </p:blipFill>
        <p:spPr bwMode="auto">
          <a:xfrm rot="18442136">
            <a:off x="735239" y="2427215"/>
            <a:ext cx="1441450" cy="2035175"/>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sp>
        <p:nvSpPr>
          <p:cNvPr id="44" name="TextBox 43"/>
          <p:cNvSpPr txBox="1"/>
          <p:nvPr/>
        </p:nvSpPr>
        <p:spPr>
          <a:xfrm>
            <a:off x="6456589" y="5605390"/>
            <a:ext cx="2719387" cy="646113"/>
          </a:xfrm>
          <a:prstGeom prst="rect">
            <a:avLst/>
          </a:prstGeom>
          <a:noFill/>
        </p:spPr>
        <p:txBody>
          <a:bodyPr>
            <a:spAutoFit/>
          </a:bodyPr>
          <a:lstStyle/>
          <a:p>
            <a:pPr rtl="0">
              <a:defRPr/>
            </a:pPr>
            <a:r>
              <a:rPr>
                <a:solidFill>
                  <a:srgbClr val="009CC8"/>
                </a:solidFill>
                <a:latin typeface="Arial" panose="020B0604020202020204" pitchFamily="34" charset="0"/>
                <a:cs typeface="Arial" panose="020B0604020202020204" pitchFamily="34" charset="0"/>
              </a:rPr>
              <a:t>Inscrivez-vous à notre lettre d'information</a:t>
            </a:r>
          </a:p>
        </p:txBody>
      </p:sp>
      <p:pic>
        <p:nvPicPr>
          <p:cNvPr id="45" name="Picture 25"/>
          <p:cNvPicPr>
            <a:picLocks noChangeAspect="1" noChangeArrowheads="1"/>
          </p:cNvPicPr>
          <p:nvPr/>
        </p:nvPicPr>
        <p:blipFill>
          <a:blip r:embed="rId9"/>
          <a:srcRect/>
          <a:stretch>
            <a:fillRect/>
          </a:stretch>
        </p:blipFill>
        <p:spPr bwMode="auto">
          <a:xfrm rot="20763718">
            <a:off x="1522639" y="1723953"/>
            <a:ext cx="1439862" cy="2028825"/>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6" name="Picture 20"/>
          <p:cNvPicPr>
            <a:picLocks noChangeAspect="1" noChangeArrowheads="1"/>
          </p:cNvPicPr>
          <p:nvPr/>
        </p:nvPicPr>
        <p:blipFill>
          <a:blip r:embed="rId10"/>
          <a:srcRect/>
          <a:stretch>
            <a:fillRect/>
          </a:stretch>
        </p:blipFill>
        <p:spPr bwMode="auto">
          <a:xfrm>
            <a:off x="5102451" y="1723953"/>
            <a:ext cx="1439863" cy="2035175"/>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7" name="Picture 21"/>
          <p:cNvPicPr>
            <a:picLocks noChangeAspect="1" noChangeArrowheads="1"/>
          </p:cNvPicPr>
          <p:nvPr/>
        </p:nvPicPr>
        <p:blipFill>
          <a:blip r:embed="rId11"/>
          <a:srcRect/>
          <a:stretch>
            <a:fillRect/>
          </a:stretch>
        </p:blipFill>
        <p:spPr bwMode="auto">
          <a:xfrm rot="708683">
            <a:off x="6050189" y="2046215"/>
            <a:ext cx="1439862" cy="2035175"/>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8" name="Picture 23"/>
          <p:cNvPicPr>
            <a:picLocks noChangeAspect="1" noChangeArrowheads="1"/>
          </p:cNvPicPr>
          <p:nvPr/>
        </p:nvPicPr>
        <p:blipFill>
          <a:blip r:embed="rId12"/>
          <a:srcRect/>
          <a:stretch>
            <a:fillRect/>
          </a:stretch>
        </p:blipFill>
        <p:spPr bwMode="auto">
          <a:xfrm rot="2735870">
            <a:off x="6697094" y="2635972"/>
            <a:ext cx="1439863" cy="2057400"/>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49" name="Picture 28"/>
          <p:cNvPicPr>
            <a:picLocks noChangeAspect="1" noChangeArrowheads="1"/>
          </p:cNvPicPr>
          <p:nvPr/>
        </p:nvPicPr>
        <p:blipFill>
          <a:blip r:embed="rId13"/>
          <a:srcRect/>
          <a:stretch>
            <a:fillRect/>
          </a:stretch>
        </p:blipFill>
        <p:spPr bwMode="auto">
          <a:xfrm rot="973706">
            <a:off x="3557814" y="2420865"/>
            <a:ext cx="1441450" cy="2035175"/>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pic>
        <p:nvPicPr>
          <p:cNvPr id="50" name="Picture 26"/>
          <p:cNvPicPr>
            <a:picLocks noChangeAspect="1" noChangeArrowheads="1"/>
          </p:cNvPicPr>
          <p:nvPr/>
        </p:nvPicPr>
        <p:blipFill>
          <a:blip r:embed="rId14"/>
          <a:srcRect/>
          <a:stretch>
            <a:fillRect/>
          </a:stretch>
        </p:blipFill>
        <p:spPr bwMode="auto">
          <a:xfrm rot="21336228">
            <a:off x="2467201" y="1830315"/>
            <a:ext cx="1439863" cy="2024063"/>
          </a:xfrm>
          <a:prstGeom prst="rect">
            <a:avLst/>
          </a:prstGeom>
          <a:noFill/>
          <a:ln w="9525">
            <a:solidFill>
              <a:srgbClr val="323232">
                <a:lumMod val="75000"/>
                <a:lumOff val="25000"/>
              </a:srgbClr>
            </a:solidFill>
            <a:miter lim="800000"/>
            <a:headEnd/>
            <a:tailEnd/>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sp>
        <p:nvSpPr>
          <p:cNvPr id="51" name="TextBox 50"/>
          <p:cNvSpPr txBox="1"/>
          <p:nvPr/>
        </p:nvSpPr>
        <p:spPr>
          <a:xfrm>
            <a:off x="6540726" y="1598540"/>
            <a:ext cx="2325688" cy="646331"/>
          </a:xfrm>
          <a:prstGeom prst="rect">
            <a:avLst/>
          </a:prstGeom>
          <a:noFill/>
        </p:spPr>
        <p:txBody>
          <a:bodyPr wrap="square">
            <a:spAutoFit/>
          </a:bodyPr>
          <a:lstStyle/>
          <a:p>
            <a:pPr rtl="0">
              <a:defRPr/>
            </a:pPr>
            <a:r>
              <a:rPr dirty="0" err="1">
                <a:solidFill>
                  <a:srgbClr val="009CC8"/>
                </a:solidFill>
                <a:latin typeface="Arial" panose="020B0604020202020204" pitchFamily="34" charset="0"/>
                <a:cs typeface="Arial" panose="020B0604020202020204" pitchFamily="34" charset="0"/>
              </a:rPr>
              <a:t>Téléchargez</a:t>
            </a:r>
            <a:r>
              <a:rPr dirty="0">
                <a:solidFill>
                  <a:srgbClr val="009CC8"/>
                </a:solidFill>
                <a:latin typeface="Arial" panose="020B0604020202020204" pitchFamily="34" charset="0"/>
                <a:cs typeface="Arial" panose="020B0604020202020204" pitchFamily="34" charset="0"/>
              </a:rPr>
              <a:t> les </a:t>
            </a:r>
            <a:endParaRPr lang="pt-BR" dirty="0">
              <a:solidFill>
                <a:srgbClr val="009CC8"/>
              </a:solidFill>
              <a:latin typeface="Arial" panose="020B0604020202020204" pitchFamily="34" charset="0"/>
              <a:cs typeface="Arial" panose="020B0604020202020204" pitchFamily="34" charset="0"/>
            </a:endParaRPr>
          </a:p>
          <a:p>
            <a:pPr rtl="0">
              <a:defRPr/>
            </a:pPr>
            <a:r>
              <a:rPr lang="en-CA" dirty="0">
                <a:solidFill>
                  <a:srgbClr val="009CC8"/>
                </a:solidFill>
                <a:latin typeface="Arial" panose="020B0604020202020204" pitchFamily="34" charset="0"/>
                <a:cs typeface="Arial" panose="020B0604020202020204" pitchFamily="34" charset="0"/>
              </a:rPr>
              <a:t>             </a:t>
            </a:r>
            <a:r>
              <a:rPr dirty="0">
                <a:solidFill>
                  <a:srgbClr val="009CC8"/>
                </a:solidFill>
                <a:latin typeface="Arial" panose="020B0604020202020204" pitchFamily="34" charset="0"/>
                <a:cs typeface="Arial" panose="020B0604020202020204" pitchFamily="34" charset="0"/>
              </a:rPr>
              <a:t>publications</a:t>
            </a:r>
            <a:r>
              <a:rPr lang="pt-BR" dirty="0">
                <a:solidFill>
                  <a:srgbClr val="009CC8"/>
                </a:solidFill>
                <a:latin typeface="Arial" panose="020B0604020202020204" pitchFamily="34" charset="0"/>
                <a:cs typeface="Arial" panose="020B0604020202020204" pitchFamily="34" charset="0"/>
              </a:rPr>
              <a:t> </a:t>
            </a:r>
            <a:endParaRPr dirty="0">
              <a:solidFill>
                <a:srgbClr val="009CC8"/>
              </a:solidFill>
              <a:latin typeface="Arial" panose="020B0604020202020204" pitchFamily="34" charset="0"/>
              <a:cs typeface="Arial" panose="020B0604020202020204" pitchFamily="34" charset="0"/>
            </a:endParaRPr>
          </a:p>
        </p:txBody>
      </p:sp>
      <p:sp>
        <p:nvSpPr>
          <p:cNvPr id="52" name="TextBox 51"/>
          <p:cNvSpPr txBox="1"/>
          <p:nvPr/>
        </p:nvSpPr>
        <p:spPr>
          <a:xfrm>
            <a:off x="-41049" y="4822753"/>
            <a:ext cx="1595438" cy="369887"/>
          </a:xfrm>
          <a:prstGeom prst="rect">
            <a:avLst/>
          </a:prstGeom>
          <a:noFill/>
        </p:spPr>
        <p:txBody>
          <a:bodyPr wrap="none">
            <a:spAutoFit/>
          </a:bodyPr>
          <a:lstStyle/>
          <a:p>
            <a:pPr rtl="0">
              <a:defRPr/>
            </a:pPr>
            <a:r>
              <a:rPr>
                <a:solidFill>
                  <a:srgbClr val="009CC8"/>
                </a:solidFill>
                <a:latin typeface="Arial" panose="020B0604020202020204" pitchFamily="34" charset="0"/>
                <a:cs typeface="Arial" panose="020B0604020202020204" pitchFamily="34" charset="0"/>
              </a:rPr>
              <a:t>Gardez le contact</a:t>
            </a:r>
          </a:p>
        </p:txBody>
      </p:sp>
    </p:spTree>
    <p:extLst>
      <p:ext uri="{BB962C8B-B14F-4D97-AF65-F5344CB8AC3E}">
        <p14:creationId xmlns:p14="http://schemas.microsoft.com/office/powerpoint/2010/main" val="202027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17</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Comment pouvons-nous vous aider !</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Contactez CAWST et Eawag-Sandec pour une assistance sur l'utilisation et l'adaptation de nos ressources d'enseignement et de formation dans le cadre de votre travail</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Canada</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Suisse</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Consultez le 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et </a:t>
            </a:r>
            <a:r>
              <a:rPr sz="1600" kern="0">
                <a:solidFill>
                  <a:srgbClr val="5C5C5C"/>
                </a:solidFill>
                <a:latin typeface="Lato"/>
                <a:cs typeface="Arial" charset="0"/>
                <a:hlinkClick r:id="rId5"/>
              </a:rPr>
              <a:t>www.sandec.ch</a:t>
            </a:r>
            <a:r>
              <a:rPr sz="1600" kern="0">
                <a:solidFill>
                  <a:srgbClr val="5C5C5C"/>
                </a:solidFill>
                <a:latin typeface="Lato"/>
                <a:cs typeface="Arial" charset="0"/>
              </a:rPr>
              <a:t> pour :</a:t>
            </a:r>
          </a:p>
          <a:p>
            <a:pPr marL="285750" indent="-285750" rtl="0">
              <a:buFont typeface="Arial" pitchFamily="34" charset="0"/>
              <a:buChar char="•"/>
              <a:defRPr/>
            </a:pPr>
            <a:r>
              <a:rPr sz="1600" kern="0">
                <a:solidFill>
                  <a:srgbClr val="5C5C5C"/>
                </a:solidFill>
                <a:latin typeface="Lato"/>
                <a:cs typeface="Arial" charset="0"/>
              </a:rPr>
              <a:t>Dernières mises à jour de ce document</a:t>
            </a:r>
          </a:p>
          <a:p>
            <a:pPr marL="285750" indent="-285750" rtl="0">
              <a:buFont typeface="Arial" pitchFamily="34" charset="0"/>
              <a:buChar char="•"/>
              <a:defRPr/>
            </a:pPr>
            <a:r>
              <a:rPr sz="1600" kern="0">
                <a:solidFill>
                  <a:srgbClr val="5C5C5C"/>
                </a:solidFill>
                <a:latin typeface="Lato"/>
                <a:cs typeface="Arial" charset="0"/>
              </a:rPr>
              <a:t>Autres ressources sur les formations et les ateliers</a:t>
            </a:r>
          </a:p>
        </p:txBody>
      </p:sp>
    </p:spTree>
    <p:extLst>
      <p:ext uri="{BB962C8B-B14F-4D97-AF65-F5344CB8AC3E}">
        <p14:creationId xmlns:p14="http://schemas.microsoft.com/office/powerpoint/2010/main" val="414513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a:defRPr/>
              </a:pPr>
              <a:t>2</a:t>
            </a:fld>
            <a:endParaRPr/>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a:solidFill>
                  <a:srgbClr val="5C5C5C"/>
                </a:solidFill>
                <a:latin typeface="Lato" charset="0"/>
                <a:ea typeface="Lato" charset="0"/>
                <a:cs typeface="Lato" charset="0"/>
              </a:rPr>
              <a:t>Cette présentation est utilisée avec le plan de cours Ouverture de formation dans le Manuel du formateur </a:t>
            </a:r>
            <a:r>
              <a:rPr b="1">
                <a:solidFill>
                  <a:srgbClr val="FF0000"/>
                </a:solidFill>
                <a:latin typeface="Lato" charset="0"/>
                <a:ea typeface="Lato" charset="0"/>
                <a:cs typeface="Lato" charset="0"/>
              </a:rPr>
              <a:t> </a:t>
            </a:r>
            <a:r>
              <a:rPr b="1">
                <a:solidFill>
                  <a:srgbClr val="5C5C5C"/>
                </a:solidFill>
                <a:latin typeface="Lato" charset="0"/>
                <a:ea typeface="Lato" charset="0"/>
                <a:cs typeface="Lato" charset="0"/>
              </a:rPr>
              <a:t>Introduction à la gestion des boues de vidange</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sur le site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et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7546216" cy="807197"/>
          </a:xfrm>
        </p:spPr>
        <p:txBody>
          <a:bodyPr/>
          <a:lstStyle/>
          <a:p>
            <a:pPr rtl="0"/>
            <a:r>
              <a:t>Introduction - CAWST et Eawag-Sandec</a:t>
            </a:r>
          </a:p>
        </p:txBody>
      </p:sp>
      <p:sp>
        <p:nvSpPr>
          <p:cNvPr id="4" name="Text Placeholder 3"/>
          <p:cNvSpPr>
            <a:spLocks noGrp="1"/>
          </p:cNvSpPr>
          <p:nvPr>
            <p:ph type="body" sz="quarter" idx="27"/>
          </p:nvPr>
        </p:nvSpPr>
        <p:spPr/>
        <p:txBody>
          <a:bodyPr/>
          <a:lstStyle/>
          <a:p>
            <a:pPr rtl="0"/>
            <a:r>
              <a:t>Mai</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Résultats d'apprentissage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4</a:t>
            </a:fld>
            <a:endParaRPr/>
          </a:p>
        </p:txBody>
      </p:sp>
      <p:sp>
        <p:nvSpPr>
          <p:cNvPr id="6" name="Text Placeholder 5"/>
          <p:cNvSpPr>
            <a:spLocks noGrp="1"/>
          </p:cNvSpPr>
          <p:nvPr>
            <p:ph type="body" sz="quarter" idx="17"/>
          </p:nvPr>
        </p:nvSpPr>
        <p:spPr/>
        <p:txBody>
          <a:bodyPr/>
          <a:lstStyle/>
          <a:p>
            <a:pPr rtl="0"/>
            <a:r>
              <a:t>Permettre aux formateurs, aux membres de l'organisation qui accueille la formation et aux participants de faire connaissance.</a:t>
            </a:r>
          </a:p>
          <a:p>
            <a:pPr rtl="0"/>
            <a:r>
              <a:t>Déterminer les connaissances et les compétences de chaque participant en ce qui concerne les sujets de la formation.</a:t>
            </a:r>
          </a:p>
          <a:p>
            <a:pPr rtl="0"/>
            <a:r>
              <a:t>Expliquer l'intérêt du travail de groupe pendant la formation.</a:t>
            </a:r>
          </a:p>
          <a:p>
            <a:pPr rtl="0"/>
            <a:r>
              <a:t>Décrire le rôle de CAWST, Eawag-Sandec et/ou de l’organisation hôte.</a:t>
            </a:r>
          </a:p>
          <a:p>
            <a:endParaRPr lang="en-US"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Collaboration CAWST et Eawag-Sandec</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5</a:t>
            </a:fld>
            <a:endParaRPr/>
          </a:p>
        </p:txBody>
      </p:sp>
      <p:sp>
        <p:nvSpPr>
          <p:cNvPr id="5" name="Rectangle 4"/>
          <p:cNvSpPr/>
          <p:nvPr/>
        </p:nvSpPr>
        <p:spPr>
          <a:xfrm>
            <a:off x="293650" y="1457541"/>
            <a:ext cx="4892125" cy="5410712"/>
          </a:xfrm>
          <a:prstGeom prst="rect">
            <a:avLst/>
          </a:prstGeom>
        </p:spPr>
        <p:txBody>
          <a:bodyPr wrap="square">
            <a:spAutoFit/>
          </a:bodyPr>
          <a:lstStyle/>
          <a:p>
            <a:pPr marL="285750" indent="-285750" rtl="0" eaLnBrk="1" fontAlgn="auto" hangingPunct="1">
              <a:lnSpc>
                <a:spcPct val="120000"/>
              </a:lnSpc>
              <a:spcBef>
                <a:spcPts val="0"/>
              </a:spcBef>
              <a:spcAft>
                <a:spcPts val="0"/>
              </a:spcAft>
              <a:buFont typeface="Arial" panose="020B0604020202020204" pitchFamily="34" charset="0"/>
              <a:buChar char="•"/>
            </a:pPr>
            <a:r>
              <a:rPr sz="1600">
                <a:solidFill>
                  <a:srgbClr val="262626">
                    <a:lumMod val="90000"/>
                    <a:lumOff val="10000"/>
                  </a:srgbClr>
                </a:solidFill>
                <a:latin typeface="Calibri"/>
                <a:ea typeface="Tahoma" pitchFamily="34" charset="0"/>
                <a:cs typeface="Tahoma" pitchFamily="34" charset="0"/>
              </a:rPr>
              <a:t>Les deux organisations souhaitaient développer des formations sur la gestion des boues de vidange, ceci afin de soutenir les professionnels de l'assainissement</a:t>
            </a:r>
          </a:p>
          <a:p>
            <a:pPr marL="285750" indent="-285750" rtl="0" eaLnBrk="1" fontAlgn="auto" hangingPunct="1">
              <a:lnSpc>
                <a:spcPct val="120000"/>
              </a:lnSpc>
              <a:spcBef>
                <a:spcPts val="0"/>
              </a:spcBef>
              <a:spcAft>
                <a:spcPts val="0"/>
              </a:spcAft>
              <a:buFont typeface="Arial" panose="020B0604020202020204" pitchFamily="34" charset="0"/>
              <a:buChar char="•"/>
            </a:pPr>
            <a:r>
              <a:rPr sz="1600">
                <a:solidFill>
                  <a:srgbClr val="262626">
                    <a:lumMod val="90000"/>
                    <a:lumOff val="10000"/>
                  </a:srgbClr>
                </a:solidFill>
                <a:latin typeface="Calibri"/>
                <a:ea typeface="Tahoma" pitchFamily="34" charset="0"/>
                <a:cs typeface="Tahoma" pitchFamily="34" charset="0"/>
              </a:rPr>
              <a:t>Grâce à cette collaboration, les expériences prédagogiques et les compétences complémentaires de chacun dans le secteur de la gestion des boues de vidange ont permis d'avoir un plus grand impact sur l'apprentissage des participants</a:t>
            </a:r>
          </a:p>
          <a:p>
            <a:pPr marL="285750" indent="-285750" eaLnBrk="1" fontAlgn="auto" hangingPunct="1">
              <a:lnSpc>
                <a:spcPct val="120000"/>
              </a:lnSpc>
              <a:spcBef>
                <a:spcPts val="0"/>
              </a:spcBef>
              <a:spcAft>
                <a:spcPts val="0"/>
              </a:spcAft>
              <a:buFont typeface="Arial" panose="020B0604020202020204" pitchFamily="34" charset="0"/>
              <a:buChar char="•"/>
            </a:pPr>
            <a:endParaRPr lang="en-CA" sz="1600" dirty="0">
              <a:solidFill>
                <a:srgbClr val="262626">
                  <a:lumMod val="90000"/>
                  <a:lumOff val="10000"/>
                </a:srgbClr>
              </a:solidFill>
              <a:latin typeface="Calibri"/>
              <a:ea typeface="Tahoma" pitchFamily="34" charset="0"/>
              <a:cs typeface="Tahoma" pitchFamily="34" charset="0"/>
            </a:endParaRPr>
          </a:p>
          <a:p>
            <a:pPr marL="285750" indent="-285750" rtl="0" eaLnBrk="1" fontAlgn="auto" hangingPunct="1">
              <a:lnSpc>
                <a:spcPct val="120000"/>
              </a:lnSpc>
              <a:spcBef>
                <a:spcPts val="0"/>
              </a:spcBef>
              <a:spcAft>
                <a:spcPts val="0"/>
              </a:spcAft>
              <a:buFont typeface="Arial" panose="020B0604020202020204" pitchFamily="34" charset="0"/>
              <a:buChar char="•"/>
            </a:pPr>
            <a:r>
              <a:rPr sz="1600">
                <a:solidFill>
                  <a:srgbClr val="262626">
                    <a:lumMod val="90000"/>
                    <a:lumOff val="10000"/>
                  </a:srgbClr>
                </a:solidFill>
                <a:latin typeface="Calibri"/>
                <a:ea typeface="Tahoma" pitchFamily="34" charset="0"/>
                <a:cs typeface="Tahoma" pitchFamily="34" charset="0"/>
              </a:rPr>
              <a:t>Gestion des Boues de Vidange – Approche Intégrée pour la Mise en Œuvre et l’Exploitation</a:t>
            </a:r>
            <a:r>
              <a:rPr sz="1600">
                <a:solidFill>
                  <a:schemeClr val="bg1"/>
                </a:solidFill>
                <a:latin typeface="Calibri"/>
                <a:ea typeface="Tahoma" pitchFamily="34" charset="0"/>
                <a:cs typeface="Tahoma" pitchFamily="34" charset="0"/>
              </a:rPr>
              <a:t> </a:t>
            </a:r>
            <a:r>
              <a:rPr sz="1600">
                <a:solidFill>
                  <a:schemeClr val="bg1"/>
                </a:solidFill>
                <a:latin typeface="Calibri"/>
                <a:ea typeface="Tahoma" pitchFamily="34" charset="0"/>
                <a:cs typeface="Tahoma" pitchFamily="34" charset="0"/>
                <a:hlinkClick r:id="rId2"/>
              </a:rPr>
              <a:t>www.sandec.ch/fsm_book</a:t>
            </a:r>
          </a:p>
          <a:p>
            <a:pPr marL="285750" indent="-285750" rtl="0" eaLnBrk="1" fontAlgn="auto" hangingPunct="1">
              <a:lnSpc>
                <a:spcPct val="120000"/>
              </a:lnSpc>
              <a:spcBef>
                <a:spcPts val="0"/>
              </a:spcBef>
              <a:spcAft>
                <a:spcPts val="0"/>
              </a:spcAft>
              <a:buFont typeface="Arial" panose="020B0604020202020204" pitchFamily="34" charset="0"/>
              <a:buChar char="•"/>
            </a:pPr>
            <a:r>
              <a:rPr sz="1600">
                <a:solidFill>
                  <a:srgbClr val="262626">
                    <a:lumMod val="90000"/>
                    <a:lumOff val="10000"/>
                  </a:srgbClr>
                </a:solidFill>
                <a:latin typeface="Calibri"/>
                <a:ea typeface="Tahoma" pitchFamily="34" charset="0"/>
                <a:cs typeface="Tahoma" pitchFamily="34" charset="0"/>
              </a:rPr>
              <a:t>Version PDF gratuite à télécharger sur le site Web Eawag-Sandec</a:t>
            </a:r>
          </a:p>
          <a:p>
            <a:pPr marL="285750" indent="-285750" rtl="0" eaLnBrk="1" fontAlgn="auto" hangingPunct="1">
              <a:lnSpc>
                <a:spcPct val="120000"/>
              </a:lnSpc>
              <a:spcBef>
                <a:spcPts val="0"/>
              </a:spcBef>
              <a:spcAft>
                <a:spcPts val="0"/>
              </a:spcAft>
              <a:buFont typeface="Arial" panose="020B0604020202020204" pitchFamily="34" charset="0"/>
              <a:buChar char="•"/>
            </a:pPr>
            <a:r>
              <a:rPr sz="1600">
                <a:solidFill>
                  <a:srgbClr val="262626">
                    <a:lumMod val="90000"/>
                    <a:lumOff val="10000"/>
                  </a:srgbClr>
                </a:solidFill>
                <a:latin typeface="Calibri"/>
                <a:ea typeface="Tahoma" pitchFamily="34" charset="0"/>
                <a:cs typeface="Tahoma" pitchFamily="34" charset="0"/>
              </a:rPr>
              <a:t>Disponible en format livre, à acheter via les éditions IWA</a:t>
            </a:r>
          </a:p>
          <a:p>
            <a:pPr marL="285750" indent="-285750" eaLnBrk="1" fontAlgn="auto" hangingPunct="1">
              <a:lnSpc>
                <a:spcPct val="120000"/>
              </a:lnSpc>
              <a:spcBef>
                <a:spcPts val="0"/>
              </a:spcBef>
              <a:spcAft>
                <a:spcPts val="0"/>
              </a:spcAft>
              <a:buFont typeface="Arial" panose="020B0604020202020204" pitchFamily="34" charset="0"/>
              <a:buChar char="•"/>
            </a:pPr>
            <a:endParaRPr lang="en-CA" sz="1600" dirty="0">
              <a:solidFill>
                <a:srgbClr val="262626">
                  <a:lumMod val="90000"/>
                  <a:lumOff val="10000"/>
                </a:srgbClr>
              </a:solidFill>
              <a:latin typeface="Calibri"/>
              <a:ea typeface="Tahoma" pitchFamily="34" charset="0"/>
              <a:cs typeface="Tahoma" pitchFamily="34" charset="0"/>
            </a:endParaRPr>
          </a:p>
          <a:p>
            <a:pPr marL="285750" indent="-285750" eaLnBrk="1" fontAlgn="auto" hangingPunct="1">
              <a:lnSpc>
                <a:spcPct val="120000"/>
              </a:lnSpc>
              <a:spcBef>
                <a:spcPts val="0"/>
              </a:spcBef>
              <a:spcAft>
                <a:spcPts val="0"/>
              </a:spcAft>
              <a:buFont typeface="Arial" panose="020B0604020202020204" pitchFamily="34" charset="0"/>
              <a:buChar char="•"/>
            </a:pPr>
            <a:endParaRPr lang="en-CA" sz="1600" dirty="0">
              <a:solidFill>
                <a:srgbClr val="262626">
                  <a:lumMod val="90000"/>
                  <a:lumOff val="10000"/>
                </a:srgbClr>
              </a:solidFill>
              <a:latin typeface="Calibri"/>
              <a:ea typeface="Tahoma" pitchFamily="34" charset="0"/>
              <a:cs typeface="Tahoma" pitchFamily="34" charset="0"/>
            </a:endParaRPr>
          </a:p>
          <a:p>
            <a:pPr marL="285750" indent="-285750" eaLnBrk="1" fontAlgn="auto" hangingPunct="1">
              <a:lnSpc>
                <a:spcPct val="120000"/>
              </a:lnSpc>
              <a:spcBef>
                <a:spcPts val="0"/>
              </a:spcBef>
              <a:spcAft>
                <a:spcPts val="0"/>
              </a:spcAft>
              <a:buFont typeface="Arial" panose="020B0604020202020204" pitchFamily="34" charset="0"/>
              <a:buChar char="•"/>
            </a:pPr>
            <a:endParaRPr lang="en-CA" sz="1600" dirty="0">
              <a:solidFill>
                <a:srgbClr val="262626">
                  <a:lumMod val="90000"/>
                  <a:lumOff val="10000"/>
                </a:srgbClr>
              </a:solidFill>
              <a:latin typeface="Calibri"/>
              <a:ea typeface="Tahoma" pitchFamily="34" charset="0"/>
              <a:cs typeface="Tahoma" pitchFamily="34" charset="0"/>
            </a:endParaRPr>
          </a:p>
        </p:txBody>
      </p:sp>
      <p:pic>
        <p:nvPicPr>
          <p:cNvPr id="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l="48677" r="-2"/>
          <a:stretch>
            <a:fillRect/>
          </a:stretch>
        </p:blipFill>
        <p:spPr bwMode="auto">
          <a:xfrm>
            <a:off x="5503866" y="1744043"/>
            <a:ext cx="3423437" cy="4711499"/>
          </a:xfrm>
          <a:prstGeom prst="rect">
            <a:avLst/>
          </a:prstGeom>
          <a:noFill/>
          <a:ln>
            <a:noFill/>
          </a:ln>
          <a:effectLst/>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91240B29-F687-4f45-9708-019B960494DF}">
              <a14:hiddenLine xmlns:c="http://schemas.openxmlformats.org/drawingml/2006/chart" xmlns:c15="http://schemas.microsoft.com/office/drawing/2012/chart" xmlns:a14="http://schemas.microsoft.com/office/drawing/2010/main" xmlns="" w="9525" algn="ctr">
                <a:solidFill>
                  <a:schemeClr val="tx1"/>
                </a:solidFill>
                <a:miter lim="800000"/>
                <a:headEnd/>
                <a:tailEnd/>
              </a14:hiddenLine>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0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Notre théorie du changement définit l'éducation comme un catalyseur de mesures à prendre en fonction de la demande.</a:t>
            </a:r>
          </a:p>
          <a:p>
            <a:endParaRPr lang="en-US" dirty="0"/>
          </a:p>
        </p:txBody>
      </p:sp>
      <p:sp>
        <p:nvSpPr>
          <p:cNvPr id="3" name="Text Placeholder 2"/>
          <p:cNvSpPr>
            <a:spLocks noGrp="1"/>
          </p:cNvSpPr>
          <p:nvPr>
            <p:ph type="body" sz="quarter" idx="14"/>
          </p:nvPr>
        </p:nvSpPr>
        <p:spPr/>
        <p:txBody>
          <a:bodyPr/>
          <a:lstStyle/>
          <a:p>
            <a:pPr rtl="0"/>
            <a:r>
              <a:t>CAWST en un coup d’œil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6</a:t>
            </a:fld>
            <a:endParaRPr/>
          </a:p>
        </p:txBody>
      </p:sp>
      <p:sp>
        <p:nvSpPr>
          <p:cNvPr id="7" name="Rectangle 6"/>
          <p:cNvSpPr/>
          <p:nvPr/>
        </p:nvSpPr>
        <p:spPr>
          <a:xfrm>
            <a:off x="6099464" y="2230117"/>
            <a:ext cx="2828060" cy="3172535"/>
          </a:xfrm>
          <a:prstGeom prst="rect">
            <a:avLst/>
          </a:prstGeom>
        </p:spPr>
        <p:txBody>
          <a:bodyPr wrap="square">
            <a:spAutoFit/>
          </a:bodyPr>
          <a:lstStyle/>
          <a:p>
            <a:pPr rtl="0" eaLnBrk="1" fontAlgn="auto" hangingPunct="1">
              <a:lnSpc>
                <a:spcPct val="120000"/>
              </a:lnSpc>
              <a:spcBef>
                <a:spcPts val="0"/>
              </a:spcBef>
              <a:spcAft>
                <a:spcPts val="0"/>
              </a:spcAft>
            </a:pPr>
            <a:r>
              <a:rPr b="1" dirty="0">
                <a:solidFill>
                  <a:srgbClr val="262626">
                    <a:lumMod val="90000"/>
                    <a:lumOff val="10000"/>
                  </a:srgbClr>
                </a:solidFill>
                <a:latin typeface="Lato"/>
                <a:ea typeface="Tahoma" pitchFamily="34" charset="0"/>
                <a:cs typeface="Tahoma" pitchFamily="34" charset="0"/>
              </a:rPr>
              <a:t>Nos </a:t>
            </a:r>
            <a:r>
              <a:rPr b="1" dirty="0" err="1">
                <a:solidFill>
                  <a:srgbClr val="262626">
                    <a:lumMod val="90000"/>
                    <a:lumOff val="10000"/>
                  </a:srgbClr>
                </a:solidFill>
                <a:latin typeface="Lato"/>
                <a:ea typeface="Tahoma" pitchFamily="34" charset="0"/>
                <a:cs typeface="Tahoma" pitchFamily="34" charset="0"/>
              </a:rPr>
              <a:t>résultats</a:t>
            </a:r>
            <a:endParaRPr b="1" dirty="0">
              <a:solidFill>
                <a:srgbClr val="262626">
                  <a:lumMod val="90000"/>
                  <a:lumOff val="10000"/>
                </a:srgbClr>
              </a:solidFill>
              <a:latin typeface="Lato"/>
              <a:ea typeface="Tahoma" pitchFamily="34" charset="0"/>
              <a:cs typeface="Tahoma" pitchFamily="34" charset="0"/>
            </a:endParaRPr>
          </a:p>
          <a:p>
            <a:pPr marL="285750" indent="-285750" rtl="0" eaLnBrk="1" fontAlgn="auto" hangingPunct="1">
              <a:lnSpc>
                <a:spcPct val="120000"/>
              </a:lnSpc>
              <a:spcBef>
                <a:spcPct val="20000"/>
              </a:spcBef>
              <a:spcAft>
                <a:spcPts val="0"/>
              </a:spcAft>
              <a:buFont typeface="Arial" panose="020B0604020202020204" pitchFamily="34" charset="0"/>
              <a:buChar char="•"/>
            </a:pPr>
            <a:r>
              <a:rPr dirty="0">
                <a:solidFill>
                  <a:srgbClr val="262626">
                    <a:lumMod val="90000"/>
                    <a:lumOff val="10000"/>
                  </a:srgbClr>
                </a:solidFill>
                <a:latin typeface="Lato"/>
                <a:ea typeface="Tahoma" pitchFamily="34" charset="0"/>
                <a:cs typeface="Tahoma" pitchFamily="34" charset="0"/>
              </a:rPr>
              <a:t>Plus de 5000 </a:t>
            </a:r>
            <a:r>
              <a:rPr dirty="0" err="1">
                <a:solidFill>
                  <a:srgbClr val="262626">
                    <a:lumMod val="90000"/>
                    <a:lumOff val="10000"/>
                  </a:srgbClr>
                </a:solidFill>
                <a:latin typeface="Lato"/>
                <a:ea typeface="Tahoma" pitchFamily="34" charset="0"/>
                <a:cs typeface="Tahoma" pitchFamily="34" charset="0"/>
              </a:rPr>
              <a:t>organisations</a:t>
            </a:r>
            <a:r>
              <a:rPr dirty="0">
                <a:solidFill>
                  <a:srgbClr val="262626">
                    <a:lumMod val="90000"/>
                    <a:lumOff val="10000"/>
                  </a:srgbClr>
                </a:solidFill>
                <a:latin typeface="Lato"/>
                <a:ea typeface="Tahoma" pitchFamily="34" charset="0"/>
                <a:cs typeface="Tahoma" pitchFamily="34" charset="0"/>
              </a:rPr>
              <a:t> </a:t>
            </a:r>
            <a:r>
              <a:rPr dirty="0" err="1">
                <a:solidFill>
                  <a:srgbClr val="262626">
                    <a:lumMod val="90000"/>
                    <a:lumOff val="10000"/>
                  </a:srgbClr>
                </a:solidFill>
                <a:latin typeface="Lato"/>
                <a:ea typeface="Tahoma" pitchFamily="34" charset="0"/>
                <a:cs typeface="Tahoma" pitchFamily="34" charset="0"/>
              </a:rPr>
              <a:t>dans</a:t>
            </a:r>
            <a:r>
              <a:rPr dirty="0">
                <a:solidFill>
                  <a:srgbClr val="262626">
                    <a:lumMod val="90000"/>
                    <a:lumOff val="10000"/>
                  </a:srgbClr>
                </a:solidFill>
                <a:latin typeface="Lato"/>
                <a:ea typeface="Tahoma" pitchFamily="34" charset="0"/>
                <a:cs typeface="Tahoma" pitchFamily="34" charset="0"/>
              </a:rPr>
              <a:t> 190 pays </a:t>
            </a:r>
            <a:r>
              <a:rPr dirty="0" err="1">
                <a:solidFill>
                  <a:srgbClr val="262626">
                    <a:lumMod val="90000"/>
                    <a:lumOff val="10000"/>
                  </a:srgbClr>
                </a:solidFill>
                <a:latin typeface="Lato"/>
                <a:ea typeface="Tahoma" pitchFamily="34" charset="0"/>
                <a:cs typeface="Tahoma" pitchFamily="34" charset="0"/>
              </a:rPr>
              <a:t>ayant</a:t>
            </a:r>
            <a:r>
              <a:rPr dirty="0">
                <a:solidFill>
                  <a:srgbClr val="262626">
                    <a:lumMod val="90000"/>
                    <a:lumOff val="10000"/>
                  </a:srgbClr>
                </a:solidFill>
                <a:latin typeface="Lato"/>
                <a:ea typeface="Tahoma" pitchFamily="34" charset="0"/>
                <a:cs typeface="Tahoma" pitchFamily="34" charset="0"/>
              </a:rPr>
              <a:t> </a:t>
            </a:r>
            <a:r>
              <a:rPr dirty="0" err="1">
                <a:solidFill>
                  <a:srgbClr val="262626">
                    <a:lumMod val="90000"/>
                    <a:lumOff val="10000"/>
                  </a:srgbClr>
                </a:solidFill>
                <a:latin typeface="Lato"/>
                <a:ea typeface="Tahoma" pitchFamily="34" charset="0"/>
                <a:cs typeface="Tahoma" pitchFamily="34" charset="0"/>
              </a:rPr>
              <a:t>accès</a:t>
            </a:r>
            <a:r>
              <a:rPr dirty="0">
                <a:solidFill>
                  <a:srgbClr val="262626">
                    <a:lumMod val="90000"/>
                    <a:lumOff val="10000"/>
                  </a:srgbClr>
                </a:solidFill>
                <a:latin typeface="Lato"/>
                <a:ea typeface="Tahoma" pitchFamily="34" charset="0"/>
                <a:cs typeface="Tahoma" pitchFamily="34" charset="0"/>
              </a:rPr>
              <a:t> à </a:t>
            </a:r>
            <a:r>
              <a:rPr dirty="0" err="1">
                <a:solidFill>
                  <a:srgbClr val="262626">
                    <a:lumMod val="90000"/>
                    <a:lumOff val="10000"/>
                  </a:srgbClr>
                </a:solidFill>
                <a:latin typeface="Lato"/>
                <a:ea typeface="Tahoma" pitchFamily="34" charset="0"/>
                <a:cs typeface="Tahoma" pitchFamily="34" charset="0"/>
              </a:rPr>
              <a:t>nos</a:t>
            </a:r>
            <a:r>
              <a:rPr dirty="0">
                <a:solidFill>
                  <a:srgbClr val="262626">
                    <a:lumMod val="90000"/>
                    <a:lumOff val="10000"/>
                  </a:srgbClr>
                </a:solidFill>
                <a:latin typeface="Lato"/>
                <a:ea typeface="Tahoma" pitchFamily="34" charset="0"/>
                <a:cs typeface="Tahoma" pitchFamily="34" charset="0"/>
              </a:rPr>
              <a:t> services</a:t>
            </a:r>
          </a:p>
          <a:p>
            <a:pPr marL="285750" indent="-285750" rtl="0" eaLnBrk="1" fontAlgn="auto" hangingPunct="1">
              <a:lnSpc>
                <a:spcPct val="120000"/>
              </a:lnSpc>
              <a:spcBef>
                <a:spcPct val="20000"/>
              </a:spcBef>
              <a:spcAft>
                <a:spcPts val="0"/>
              </a:spcAft>
              <a:buFont typeface="Arial" panose="020B0604020202020204" pitchFamily="34" charset="0"/>
              <a:buChar char="•"/>
            </a:pPr>
            <a:r>
              <a:rPr dirty="0">
                <a:solidFill>
                  <a:srgbClr val="262626">
                    <a:lumMod val="90000"/>
                    <a:lumOff val="10000"/>
                  </a:srgbClr>
                </a:solidFill>
                <a:latin typeface="Lato"/>
                <a:ea typeface="Tahoma" pitchFamily="34" charset="0"/>
                <a:cs typeface="Tahoma" pitchFamily="34" charset="0"/>
              </a:rPr>
              <a:t>1091 clients qui </a:t>
            </a:r>
            <a:r>
              <a:rPr dirty="0" err="1">
                <a:solidFill>
                  <a:srgbClr val="262626">
                    <a:lumMod val="90000"/>
                    <a:lumOff val="10000"/>
                  </a:srgbClr>
                </a:solidFill>
                <a:latin typeface="Lato"/>
                <a:ea typeface="Tahoma" pitchFamily="34" charset="0"/>
                <a:cs typeface="Tahoma" pitchFamily="34" charset="0"/>
              </a:rPr>
              <a:t>mettent</a:t>
            </a:r>
            <a:r>
              <a:rPr dirty="0">
                <a:solidFill>
                  <a:srgbClr val="262626">
                    <a:lumMod val="90000"/>
                    <a:lumOff val="10000"/>
                  </a:srgbClr>
                </a:solidFill>
                <a:latin typeface="Lato"/>
                <a:ea typeface="Tahoma" pitchFamily="34" charset="0"/>
                <a:cs typeface="Tahoma" pitchFamily="34" charset="0"/>
              </a:rPr>
              <a:t> </a:t>
            </a:r>
            <a:r>
              <a:rPr dirty="0" err="1">
                <a:solidFill>
                  <a:srgbClr val="262626">
                    <a:lumMod val="90000"/>
                    <a:lumOff val="10000"/>
                  </a:srgbClr>
                </a:solidFill>
                <a:latin typeface="Lato"/>
                <a:ea typeface="Tahoma" pitchFamily="34" charset="0"/>
                <a:cs typeface="Tahoma" pitchFamily="34" charset="0"/>
              </a:rPr>
              <a:t>en</a:t>
            </a:r>
            <a:r>
              <a:rPr dirty="0">
                <a:solidFill>
                  <a:srgbClr val="262626">
                    <a:lumMod val="90000"/>
                    <a:lumOff val="10000"/>
                  </a:srgbClr>
                </a:solidFill>
                <a:latin typeface="Lato"/>
                <a:ea typeface="Tahoma" pitchFamily="34" charset="0"/>
                <a:cs typeface="Tahoma" pitchFamily="34" charset="0"/>
              </a:rPr>
              <a:t> </a:t>
            </a:r>
            <a:r>
              <a:rPr dirty="0" err="1">
                <a:solidFill>
                  <a:srgbClr val="262626">
                    <a:lumMod val="90000"/>
                    <a:lumOff val="10000"/>
                  </a:srgbClr>
                </a:solidFill>
                <a:latin typeface="Lato"/>
                <a:ea typeface="Tahoma" pitchFamily="34" charset="0"/>
                <a:cs typeface="Tahoma" pitchFamily="34" charset="0"/>
              </a:rPr>
              <a:t>œuvre</a:t>
            </a:r>
            <a:r>
              <a:rPr dirty="0">
                <a:solidFill>
                  <a:srgbClr val="262626">
                    <a:lumMod val="90000"/>
                    <a:lumOff val="10000"/>
                  </a:srgbClr>
                </a:solidFill>
                <a:latin typeface="Lato"/>
                <a:ea typeface="Tahoma" pitchFamily="34" charset="0"/>
                <a:cs typeface="Tahoma" pitchFamily="34" charset="0"/>
              </a:rPr>
              <a:t> de </a:t>
            </a:r>
            <a:r>
              <a:rPr dirty="0" err="1">
                <a:solidFill>
                  <a:srgbClr val="262626">
                    <a:lumMod val="90000"/>
                    <a:lumOff val="10000"/>
                  </a:srgbClr>
                </a:solidFill>
                <a:latin typeface="Lato"/>
                <a:ea typeface="Tahoma" pitchFamily="34" charset="0"/>
                <a:cs typeface="Tahoma" pitchFamily="34" charset="0"/>
              </a:rPr>
              <a:t>projets</a:t>
            </a:r>
            <a:r>
              <a:rPr dirty="0">
                <a:solidFill>
                  <a:srgbClr val="262626">
                    <a:lumMod val="90000"/>
                    <a:lumOff val="10000"/>
                  </a:srgbClr>
                </a:solidFill>
                <a:latin typeface="Lato"/>
                <a:ea typeface="Tahoma" pitchFamily="34" charset="0"/>
                <a:cs typeface="Tahoma" pitchFamily="34" charset="0"/>
              </a:rPr>
              <a:t> à 13,1 millions de </a:t>
            </a:r>
            <a:r>
              <a:rPr dirty="0" err="1">
                <a:solidFill>
                  <a:srgbClr val="262626">
                    <a:lumMod val="90000"/>
                    <a:lumOff val="10000"/>
                  </a:srgbClr>
                </a:solidFill>
                <a:latin typeface="Lato"/>
                <a:ea typeface="Tahoma" pitchFamily="34" charset="0"/>
                <a:cs typeface="Tahoma" pitchFamily="34" charset="0"/>
              </a:rPr>
              <a:t>personnes</a:t>
            </a:r>
            <a:r>
              <a:rPr dirty="0">
                <a:solidFill>
                  <a:srgbClr val="262626">
                    <a:lumMod val="90000"/>
                    <a:lumOff val="10000"/>
                  </a:srgbClr>
                </a:solidFill>
                <a:latin typeface="Lato"/>
                <a:ea typeface="Tahoma" pitchFamily="34" charset="0"/>
                <a:cs typeface="Tahoma" pitchFamily="34" charset="0"/>
              </a:rPr>
              <a:t> de </a:t>
            </a:r>
            <a:r>
              <a:rPr dirty="0" err="1">
                <a:solidFill>
                  <a:srgbClr val="262626">
                    <a:lumMod val="90000"/>
                    <a:lumOff val="10000"/>
                  </a:srgbClr>
                </a:solidFill>
                <a:latin typeface="Lato"/>
                <a:ea typeface="Tahoma" pitchFamily="34" charset="0"/>
                <a:cs typeface="Tahoma" pitchFamily="34" charset="0"/>
              </a:rPr>
              <a:t>bénéficier</a:t>
            </a:r>
            <a:r>
              <a:rPr dirty="0">
                <a:solidFill>
                  <a:srgbClr val="262626">
                    <a:lumMod val="90000"/>
                    <a:lumOff val="10000"/>
                  </a:srgbClr>
                </a:solidFill>
                <a:latin typeface="Lato"/>
                <a:ea typeface="Tahoma" pitchFamily="34" charset="0"/>
                <a:cs typeface="Tahoma" pitchFamily="34" charset="0"/>
              </a:rPr>
              <a:t> d'un </a:t>
            </a:r>
            <a:r>
              <a:rPr dirty="0" err="1">
                <a:solidFill>
                  <a:srgbClr val="262626">
                    <a:lumMod val="90000"/>
                    <a:lumOff val="10000"/>
                  </a:srgbClr>
                </a:solidFill>
                <a:latin typeface="Lato"/>
                <a:ea typeface="Tahoma" pitchFamily="34" charset="0"/>
                <a:cs typeface="Tahoma" pitchFamily="34" charset="0"/>
              </a:rPr>
              <a:t>accès</a:t>
            </a:r>
            <a:r>
              <a:rPr dirty="0">
                <a:solidFill>
                  <a:srgbClr val="262626">
                    <a:lumMod val="90000"/>
                    <a:lumOff val="10000"/>
                  </a:srgbClr>
                </a:solidFill>
                <a:latin typeface="Lato"/>
                <a:ea typeface="Tahoma" pitchFamily="34" charset="0"/>
                <a:cs typeface="Tahoma" pitchFamily="34" charset="0"/>
              </a:rPr>
              <a:t> à </a:t>
            </a:r>
            <a:r>
              <a:rPr dirty="0" err="1">
                <a:solidFill>
                  <a:srgbClr val="262626">
                    <a:lumMod val="90000"/>
                    <a:lumOff val="10000"/>
                  </a:srgbClr>
                </a:solidFill>
                <a:latin typeface="Lato"/>
                <a:ea typeface="Tahoma" pitchFamily="34" charset="0"/>
                <a:cs typeface="Tahoma" pitchFamily="34" charset="0"/>
              </a:rPr>
              <a:t>l'eau</a:t>
            </a:r>
            <a:r>
              <a:rPr dirty="0">
                <a:solidFill>
                  <a:srgbClr val="262626">
                    <a:lumMod val="90000"/>
                    <a:lumOff val="10000"/>
                  </a:srgbClr>
                </a:solidFill>
                <a:latin typeface="Lato"/>
                <a:ea typeface="Tahoma" pitchFamily="34" charset="0"/>
                <a:cs typeface="Tahoma" pitchFamily="34" charset="0"/>
              </a:rPr>
              <a:t> potable et à </a:t>
            </a:r>
            <a:r>
              <a:rPr dirty="0" err="1">
                <a:solidFill>
                  <a:srgbClr val="262626">
                    <a:lumMod val="90000"/>
                    <a:lumOff val="10000"/>
                  </a:srgbClr>
                </a:solidFill>
                <a:latin typeface="Lato"/>
                <a:ea typeface="Tahoma" pitchFamily="34" charset="0"/>
                <a:cs typeface="Tahoma" pitchFamily="34" charset="0"/>
              </a:rPr>
              <a:t>l'assainissement</a:t>
            </a:r>
            <a:r>
              <a:rPr dirty="0">
                <a:solidFill>
                  <a:srgbClr val="262626">
                    <a:lumMod val="90000"/>
                    <a:lumOff val="10000"/>
                  </a:srgbClr>
                </a:solidFill>
                <a:latin typeface="Lato"/>
                <a:ea typeface="Tahoma" pitchFamily="34" charset="0"/>
                <a:cs typeface="Tahoma" pitchFamily="34" charset="0"/>
              </a:rPr>
              <a:t> </a:t>
            </a:r>
            <a:r>
              <a:rPr dirty="0" err="1">
                <a:solidFill>
                  <a:srgbClr val="262626">
                    <a:lumMod val="90000"/>
                    <a:lumOff val="10000"/>
                  </a:srgbClr>
                </a:solidFill>
                <a:latin typeface="Lato"/>
                <a:ea typeface="Tahoma" pitchFamily="34" charset="0"/>
                <a:cs typeface="Tahoma" pitchFamily="34" charset="0"/>
              </a:rPr>
              <a:t>depuis</a:t>
            </a:r>
            <a:r>
              <a:rPr dirty="0">
                <a:solidFill>
                  <a:srgbClr val="262626">
                    <a:lumMod val="90000"/>
                    <a:lumOff val="10000"/>
                  </a:srgbClr>
                </a:solidFill>
                <a:latin typeface="Lato"/>
                <a:ea typeface="Tahoma" pitchFamily="34" charset="0"/>
                <a:cs typeface="Tahoma" pitchFamily="34" charset="0"/>
              </a:rPr>
              <a:t> 2001</a:t>
            </a:r>
          </a:p>
        </p:txBody>
      </p:sp>
      <p:sp>
        <p:nvSpPr>
          <p:cNvPr id="13" name="Content Placeholder 2"/>
          <p:cNvSpPr txBox="1">
            <a:spLocks/>
          </p:cNvSpPr>
          <p:nvPr/>
        </p:nvSpPr>
        <p:spPr>
          <a:xfrm>
            <a:off x="250442" y="1422113"/>
            <a:ext cx="5301272" cy="5299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fontAlgn="auto">
              <a:lnSpc>
                <a:spcPct val="120000"/>
              </a:lnSpc>
              <a:spcAft>
                <a:spcPts val="0"/>
              </a:spcAft>
              <a:buFont typeface="Arial" pitchFamily="34" charset="0"/>
              <a:buNone/>
            </a:pPr>
            <a:r>
              <a:rPr sz="1600" b="1" dirty="0">
                <a:solidFill>
                  <a:srgbClr val="262626">
                    <a:lumMod val="90000"/>
                    <a:lumOff val="10000"/>
                  </a:srgbClr>
                </a:solidFill>
                <a:latin typeface="Lato"/>
                <a:ea typeface="Tahoma" pitchFamily="34" charset="0"/>
                <a:cs typeface="Tahoma" pitchFamily="34" charset="0"/>
              </a:rPr>
              <a:t>Notre vision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est</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celle</a:t>
            </a:r>
            <a:r>
              <a:rPr sz="1600" dirty="0">
                <a:solidFill>
                  <a:srgbClr val="262626">
                    <a:lumMod val="90000"/>
                    <a:lumOff val="10000"/>
                  </a:srgbClr>
                </a:solidFill>
                <a:latin typeface="Lato"/>
                <a:ea typeface="Tahoma" pitchFamily="34" charset="0"/>
                <a:cs typeface="Tahoma" pitchFamily="34" charset="0"/>
              </a:rPr>
              <a:t> d'un monde </a:t>
            </a:r>
            <a:r>
              <a:rPr sz="1600" dirty="0" err="1">
                <a:solidFill>
                  <a:srgbClr val="262626">
                    <a:lumMod val="90000"/>
                    <a:lumOff val="10000"/>
                  </a:srgbClr>
                </a:solidFill>
                <a:latin typeface="Lato"/>
                <a:ea typeface="Tahoma" pitchFamily="34" charset="0"/>
                <a:cs typeface="Tahoma" pitchFamily="34" charset="0"/>
              </a:rPr>
              <a:t>dans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lequel</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chacun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peut</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réussir</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si</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ses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besoins</a:t>
            </a:r>
            <a:r>
              <a:rPr sz="1600" dirty="0">
                <a:solidFill>
                  <a:srgbClr val="262626">
                    <a:lumMod val="90000"/>
                    <a:lumOff val="10000"/>
                  </a:srgbClr>
                </a:solidFill>
                <a:latin typeface="Lato"/>
                <a:ea typeface="Tahoma" pitchFamily="34" charset="0"/>
                <a:cs typeface="Tahoma" pitchFamily="34" charset="0"/>
              </a:rPr>
              <a:t> de base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eau</a:t>
            </a:r>
            <a:r>
              <a:rPr sz="1600" dirty="0">
                <a:solidFill>
                  <a:srgbClr val="262626">
                    <a:lumMod val="90000"/>
                    <a:lumOff val="10000"/>
                  </a:srgbClr>
                </a:solidFill>
                <a:latin typeface="Lato"/>
                <a:ea typeface="Tahoma" pitchFamily="34" charset="0"/>
                <a:cs typeface="Tahoma" pitchFamily="34" charset="0"/>
              </a:rPr>
              <a:t> et </a:t>
            </a:r>
            <a:r>
              <a:rPr sz="1600" dirty="0" err="1">
                <a:solidFill>
                  <a:srgbClr val="262626">
                    <a:lumMod val="90000"/>
                    <a:lumOff val="10000"/>
                  </a:srgbClr>
                </a:solidFill>
                <a:latin typeface="Lato"/>
                <a:ea typeface="Tahoma" pitchFamily="34" charset="0"/>
                <a:cs typeface="Tahoma" pitchFamily="34" charset="0"/>
              </a:rPr>
              <a:t>assainissement</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ont</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été</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satisfaits</a:t>
            </a:r>
            <a:r>
              <a:rPr sz="1600" dirty="0">
                <a:solidFill>
                  <a:srgbClr val="262626">
                    <a:lumMod val="90000"/>
                    <a:lumOff val="10000"/>
                  </a:srgbClr>
                </a:solidFill>
                <a:latin typeface="Lato"/>
                <a:ea typeface="Tahoma" pitchFamily="34" charset="0"/>
                <a:cs typeface="Tahoma" pitchFamily="34" charset="0"/>
              </a:rPr>
              <a:t>.</a:t>
            </a:r>
            <a:r>
              <a:rPr sz="1600" b="1" dirty="0">
                <a:solidFill>
                  <a:srgbClr val="262626">
                    <a:lumMod val="90000"/>
                    <a:lumOff val="10000"/>
                  </a:srgbClr>
                </a:solidFill>
                <a:latin typeface="Lato"/>
                <a:ea typeface="Tahoma" pitchFamily="34" charset="0"/>
                <a:cs typeface="Tahoma" pitchFamily="34" charset="0"/>
              </a:rPr>
              <a:t> </a:t>
            </a:r>
          </a:p>
          <a:p>
            <a:pPr marL="0" indent="0" fontAlgn="auto">
              <a:lnSpc>
                <a:spcPct val="120000"/>
              </a:lnSpc>
              <a:spcAft>
                <a:spcPts val="0"/>
              </a:spcAft>
              <a:buFont typeface="Arial" pitchFamily="34" charset="0"/>
              <a:buNone/>
            </a:pPr>
            <a:endParaRPr lang="en-US" sz="800" dirty="0">
              <a:solidFill>
                <a:srgbClr val="262626">
                  <a:lumMod val="90000"/>
                  <a:lumOff val="10000"/>
                </a:srgbClr>
              </a:solidFill>
              <a:latin typeface="Lato"/>
              <a:ea typeface="Tahoma" pitchFamily="34" charset="0"/>
              <a:cs typeface="Tahoma" pitchFamily="34" charset="0"/>
            </a:endParaRPr>
          </a:p>
          <a:p>
            <a:pPr marL="0" indent="0" rtl="0" fontAlgn="auto">
              <a:lnSpc>
                <a:spcPct val="120000"/>
              </a:lnSpc>
              <a:spcAft>
                <a:spcPts val="0"/>
              </a:spcAft>
              <a:buFont typeface="Arial" pitchFamily="34" charset="0"/>
              <a:buNone/>
            </a:pPr>
            <a:r>
              <a:rPr sz="1600" b="1" dirty="0">
                <a:solidFill>
                  <a:srgbClr val="262626">
                    <a:lumMod val="90000"/>
                    <a:lumOff val="10000"/>
                  </a:srgbClr>
                </a:solidFill>
                <a:latin typeface="Lato"/>
                <a:ea typeface="Tahoma" pitchFamily="34" charset="0"/>
                <a:cs typeface="Tahoma" pitchFamily="34" charset="0"/>
              </a:rPr>
              <a:t>Notre mission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est</a:t>
            </a:r>
            <a:r>
              <a:rPr sz="1600" dirty="0">
                <a:solidFill>
                  <a:srgbClr val="262626">
                    <a:lumMod val="90000"/>
                    <a:lumOff val="10000"/>
                  </a:srgbClr>
                </a:solidFill>
                <a:latin typeface="Lato"/>
                <a:ea typeface="Tahoma" pitchFamily="34" charset="0"/>
                <a:cs typeface="Tahoma" pitchFamily="34" charset="0"/>
              </a:rPr>
              <a:t> de proposer des formations et des </a:t>
            </a:r>
            <a:r>
              <a:rPr sz="1600" dirty="0" err="1">
                <a:solidFill>
                  <a:srgbClr val="262626">
                    <a:lumMod val="90000"/>
                    <a:lumOff val="10000"/>
                  </a:srgbClr>
                </a:solidFill>
                <a:latin typeface="Lato"/>
                <a:ea typeface="Tahoma" pitchFamily="34" charset="0"/>
                <a:cs typeface="Tahoma" pitchFamily="34" charset="0"/>
              </a:rPr>
              <a:t>conseils</a:t>
            </a:r>
            <a:r>
              <a:rPr sz="1600" dirty="0">
                <a:solidFill>
                  <a:srgbClr val="262626">
                    <a:lumMod val="90000"/>
                    <a:lumOff val="10000"/>
                  </a:srgbClr>
                </a:solidFill>
                <a:latin typeface="Lato"/>
                <a:ea typeface="Tahoma" pitchFamily="34" charset="0"/>
                <a:cs typeface="Tahoma" pitchFamily="34" charset="0"/>
              </a:rPr>
              <a:t> techniques, </a:t>
            </a:r>
            <a:r>
              <a:rPr sz="1600" dirty="0" err="1">
                <a:solidFill>
                  <a:srgbClr val="262626">
                    <a:lumMod val="90000"/>
                    <a:lumOff val="10000"/>
                  </a:srgbClr>
                </a:solidFill>
                <a:latin typeface="Lato"/>
                <a:ea typeface="Tahoma" pitchFamily="34" charset="0"/>
                <a:cs typeface="Tahoma" pitchFamily="34" charset="0"/>
              </a:rPr>
              <a:t>mais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également</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d’agir</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tant</a:t>
            </a:r>
            <a:r>
              <a:rPr sz="1600" dirty="0">
                <a:solidFill>
                  <a:srgbClr val="262626">
                    <a:lumMod val="90000"/>
                    <a:lumOff val="10000"/>
                  </a:srgbClr>
                </a:solidFill>
                <a:latin typeface="Lato"/>
                <a:ea typeface="Tahoma" pitchFamily="34" charset="0"/>
                <a:cs typeface="Tahoma" pitchFamily="34" charset="0"/>
              </a:rPr>
              <a:t> que </a:t>
            </a:r>
            <a:r>
              <a:rPr sz="1600" dirty="0" err="1">
                <a:solidFill>
                  <a:srgbClr val="262626">
                    <a:lumMod val="90000"/>
                    <a:lumOff val="10000"/>
                  </a:srgbClr>
                </a:solidFill>
                <a:latin typeface="Lato"/>
                <a:ea typeface="Tahoma" pitchFamily="34" charset="0"/>
                <a:cs typeface="Tahoma" pitchFamily="34" charset="0"/>
              </a:rPr>
              <a:t>centre</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d'expertise</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eau</a:t>
            </a:r>
            <a:r>
              <a:rPr sz="1600" dirty="0">
                <a:solidFill>
                  <a:srgbClr val="262626">
                    <a:lumMod val="90000"/>
                    <a:lumOff val="10000"/>
                  </a:srgbClr>
                </a:solidFill>
                <a:latin typeface="Lato"/>
                <a:ea typeface="Tahoma" pitchFamily="34" charset="0"/>
                <a:cs typeface="Tahoma" pitchFamily="34" charset="0"/>
              </a:rPr>
              <a:t> et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assainissement</a:t>
            </a:r>
            <a:r>
              <a:rPr sz="1600" dirty="0">
                <a:solidFill>
                  <a:srgbClr val="262626">
                    <a:lumMod val="90000"/>
                    <a:lumOff val="10000"/>
                  </a:srgbClr>
                </a:solidFill>
                <a:latin typeface="Lato"/>
                <a:ea typeface="Tahoma" pitchFamily="34" charset="0"/>
                <a:cs typeface="Tahoma" pitchFamily="34" charset="0"/>
              </a:rPr>
              <a:t> pour les </a:t>
            </a:r>
            <a:r>
              <a:rPr sz="1600" dirty="0" err="1">
                <a:solidFill>
                  <a:srgbClr val="262626">
                    <a:lumMod val="90000"/>
                    <a:lumOff val="10000"/>
                  </a:srgbClr>
                </a:solidFill>
                <a:latin typeface="Lato"/>
                <a:ea typeface="Tahoma" pitchFamily="34" charset="0"/>
                <a:cs typeface="Tahoma" pitchFamily="34" charset="0"/>
              </a:rPr>
              <a:t>pauvres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dans</a:t>
            </a:r>
            <a:r>
              <a:rPr sz="1600" dirty="0">
                <a:solidFill>
                  <a:srgbClr val="262626">
                    <a:lumMod val="90000"/>
                    <a:lumOff val="10000"/>
                  </a:srgbClr>
                </a:solidFill>
                <a:latin typeface="Lato"/>
                <a:ea typeface="Tahoma" pitchFamily="34" charset="0"/>
                <a:cs typeface="Tahoma" pitchFamily="34" charset="0"/>
              </a:rPr>
              <a:t> les pays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développement</a:t>
            </a:r>
            <a:r>
              <a:rPr sz="1600" dirty="0">
                <a:solidFill>
                  <a:srgbClr val="262626">
                    <a:lumMod val="90000"/>
                    <a:lumOff val="10000"/>
                  </a:srgbClr>
                </a:solidFill>
                <a:latin typeface="Lato"/>
                <a:ea typeface="Tahoma" pitchFamily="34" charset="0"/>
                <a:cs typeface="Tahoma" pitchFamily="34" charset="0"/>
              </a:rPr>
              <a:t>.</a:t>
            </a:r>
            <a:r>
              <a:rPr sz="1600" b="1" dirty="0">
                <a:solidFill>
                  <a:srgbClr val="262626">
                    <a:lumMod val="90000"/>
                    <a:lumOff val="10000"/>
                  </a:srgbClr>
                </a:solidFill>
                <a:latin typeface="Lato"/>
                <a:ea typeface="Tahoma" pitchFamily="34" charset="0"/>
                <a:cs typeface="Tahoma" pitchFamily="34" charset="0"/>
              </a:rPr>
              <a:t> </a:t>
            </a:r>
          </a:p>
          <a:p>
            <a:pPr marL="0" indent="0" fontAlgn="auto">
              <a:lnSpc>
                <a:spcPct val="120000"/>
              </a:lnSpc>
              <a:spcAft>
                <a:spcPts val="0"/>
              </a:spcAft>
              <a:buFont typeface="Arial" pitchFamily="34" charset="0"/>
              <a:buNone/>
            </a:pPr>
            <a:endParaRPr lang="en-US" sz="1000" dirty="0">
              <a:solidFill>
                <a:srgbClr val="262626">
                  <a:lumMod val="90000"/>
                  <a:lumOff val="10000"/>
                </a:srgbClr>
              </a:solidFill>
              <a:latin typeface="Lato"/>
              <a:ea typeface="Tahoma" pitchFamily="34" charset="0"/>
              <a:cs typeface="Tahoma" pitchFamily="34" charset="0"/>
            </a:endParaRPr>
          </a:p>
          <a:p>
            <a:pPr marL="0" indent="0" rtl="0" fontAlgn="auto">
              <a:lnSpc>
                <a:spcPct val="120000"/>
              </a:lnSpc>
              <a:spcAft>
                <a:spcPts val="0"/>
              </a:spcAft>
              <a:buFont typeface="Arial" pitchFamily="34" charset="0"/>
              <a:buNone/>
            </a:pPr>
            <a:r>
              <a:rPr sz="1600" b="1" dirty="0">
                <a:solidFill>
                  <a:srgbClr val="262626">
                    <a:lumMod val="90000"/>
                    <a:lumOff val="10000"/>
                  </a:srgbClr>
                </a:solidFill>
                <a:latin typeface="Lato"/>
                <a:ea typeface="Tahoma" pitchFamily="34" charset="0"/>
                <a:cs typeface="Tahoma" pitchFamily="34" charset="0"/>
              </a:rPr>
              <a:t>Notre </a:t>
            </a:r>
            <a:r>
              <a:rPr sz="1600" b="1" dirty="0" err="1">
                <a:solidFill>
                  <a:srgbClr val="262626">
                    <a:lumMod val="90000"/>
                    <a:lumOff val="10000"/>
                  </a:srgbClr>
                </a:solidFill>
                <a:latin typeface="Lato"/>
                <a:ea typeface="Tahoma" pitchFamily="34" charset="0"/>
                <a:cs typeface="Tahoma" pitchFamily="34" charset="0"/>
              </a:rPr>
              <a:t>organisation</a:t>
            </a:r>
            <a:endParaRPr sz="1600" b="1" dirty="0">
              <a:solidFill>
                <a:srgbClr val="262626">
                  <a:lumMod val="90000"/>
                  <a:lumOff val="10000"/>
                </a:srgbClr>
              </a:solidFill>
              <a:latin typeface="Lato"/>
              <a:ea typeface="Tahoma" pitchFamily="34" charset="0"/>
              <a:cs typeface="Tahoma" pitchFamily="34" charset="0"/>
            </a:endParaRPr>
          </a:p>
          <a:p>
            <a:pPr rtl="0" fontAlgn="auto">
              <a:lnSpc>
                <a:spcPct val="120000"/>
              </a:lnSpc>
              <a:spcAft>
                <a:spcPts val="0"/>
              </a:spcAft>
            </a:pPr>
            <a:r>
              <a:rPr sz="1600" dirty="0" err="1">
                <a:solidFill>
                  <a:srgbClr val="262626">
                    <a:lumMod val="90000"/>
                    <a:lumOff val="10000"/>
                  </a:srgbClr>
                </a:solidFill>
                <a:latin typeface="Lato"/>
                <a:ea typeface="Tahoma" pitchFamily="34" charset="0"/>
                <a:cs typeface="Tahoma" pitchFamily="34" charset="0"/>
              </a:rPr>
              <a:t>Fondée</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2001 </a:t>
            </a:r>
            <a:r>
              <a:rPr sz="1600" dirty="0" err="1">
                <a:solidFill>
                  <a:srgbClr val="262626">
                    <a:lumMod val="90000"/>
                    <a:lumOff val="10000"/>
                  </a:srgbClr>
                </a:solidFill>
                <a:latin typeface="Lato"/>
                <a:ea typeface="Tahoma" pitchFamily="34" charset="0"/>
                <a:cs typeface="Tahoma" pitchFamily="34" charset="0"/>
              </a:rPr>
              <a:t>comme</a:t>
            </a:r>
            <a:r>
              <a:rPr sz="1600" dirty="0">
                <a:solidFill>
                  <a:srgbClr val="262626">
                    <a:lumMod val="90000"/>
                    <a:lumOff val="10000"/>
                  </a:srgbClr>
                </a:solidFill>
                <a:latin typeface="Lato"/>
                <a:ea typeface="Tahoma" pitchFamily="34" charset="0"/>
                <a:cs typeface="Tahoma" pitchFamily="34" charset="0"/>
              </a:rPr>
              <a:t> ONG</a:t>
            </a:r>
          </a:p>
          <a:p>
            <a:pPr rtl="0" fontAlgn="auto">
              <a:lnSpc>
                <a:spcPct val="120000"/>
              </a:lnSpc>
              <a:spcAft>
                <a:spcPts val="0"/>
              </a:spcAft>
            </a:pPr>
            <a:r>
              <a:rPr sz="1600" dirty="0" err="1">
                <a:solidFill>
                  <a:srgbClr val="262626">
                    <a:lumMod val="90000"/>
                    <a:lumOff val="10000"/>
                  </a:srgbClr>
                </a:solidFill>
                <a:latin typeface="Lato"/>
                <a:ea typeface="Tahoma" pitchFamily="34" charset="0"/>
                <a:cs typeface="Tahoma" pitchFamily="34" charset="0"/>
              </a:rPr>
              <a:t>Localisée</a:t>
            </a:r>
            <a:r>
              <a:rPr sz="1600" dirty="0">
                <a:solidFill>
                  <a:srgbClr val="262626">
                    <a:lumMod val="90000"/>
                    <a:lumOff val="10000"/>
                  </a:srgbClr>
                </a:solidFill>
                <a:latin typeface="Lato"/>
                <a:ea typeface="Tahoma" pitchFamily="34" charset="0"/>
                <a:cs typeface="Tahoma" pitchFamily="34" charset="0"/>
              </a:rPr>
              <a:t> à Canada</a:t>
            </a:r>
          </a:p>
          <a:p>
            <a:pPr rtl="0" fontAlgn="auto">
              <a:lnSpc>
                <a:spcPct val="120000"/>
              </a:lnSpc>
              <a:spcAft>
                <a:spcPts val="0"/>
              </a:spcAft>
            </a:pPr>
            <a:r>
              <a:rPr sz="1600" dirty="0" err="1">
                <a:solidFill>
                  <a:srgbClr val="262626">
                    <a:lumMod val="90000"/>
                    <a:lumOff val="10000"/>
                  </a:srgbClr>
                </a:solidFill>
                <a:latin typeface="Lato"/>
                <a:ea typeface="Tahoma" pitchFamily="34" charset="0"/>
                <a:cs typeface="Tahoma" pitchFamily="34" charset="0"/>
              </a:rPr>
              <a:t>Enregistrée</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comme</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organisation</a:t>
            </a:r>
            <a:r>
              <a:rPr sz="1600" dirty="0">
                <a:solidFill>
                  <a:srgbClr val="262626">
                    <a:lumMod val="90000"/>
                    <a:lumOff val="10000"/>
                  </a:srgbClr>
                </a:solidFill>
                <a:latin typeface="Lato"/>
                <a:ea typeface="Tahoma" pitchFamily="34" charset="0"/>
                <a:cs typeface="Tahoma" pitchFamily="34" charset="0"/>
              </a:rPr>
              <a:t> caritative </a:t>
            </a:r>
          </a:p>
          <a:p>
            <a:pPr rtl="0" fontAlgn="auto">
              <a:lnSpc>
                <a:spcPct val="120000"/>
              </a:lnSpc>
              <a:spcAft>
                <a:spcPts val="0"/>
              </a:spcAft>
            </a:pPr>
            <a:r>
              <a:rPr sz="1600" dirty="0" err="1">
                <a:solidFill>
                  <a:srgbClr val="262626">
                    <a:lumMod val="90000"/>
                    <a:lumOff val="10000"/>
                  </a:srgbClr>
                </a:solidFill>
                <a:latin typeface="Lato"/>
                <a:ea typeface="Tahoma" pitchFamily="34" charset="0"/>
                <a:cs typeface="Tahoma" pitchFamily="34" charset="0"/>
              </a:rPr>
              <a:t>Licence</a:t>
            </a:r>
            <a:r>
              <a:rPr sz="1600" dirty="0">
                <a:solidFill>
                  <a:srgbClr val="262626">
                    <a:lumMod val="90000"/>
                    <a:lumOff val="10000"/>
                  </a:srgbClr>
                </a:solidFill>
                <a:latin typeface="Lato"/>
                <a:ea typeface="Tahoma" pitchFamily="34" charset="0"/>
                <a:cs typeface="Tahoma" pitchFamily="34" charset="0"/>
              </a:rPr>
              <a:t> : services de </a:t>
            </a:r>
            <a:r>
              <a:rPr sz="1600" dirty="0" err="1">
                <a:solidFill>
                  <a:srgbClr val="262626">
                    <a:lumMod val="90000"/>
                    <a:lumOff val="10000"/>
                  </a:srgbClr>
                </a:solidFill>
                <a:latin typeface="Lato"/>
                <a:ea typeface="Tahoma" pitchFamily="34" charset="0"/>
                <a:cs typeface="Tahoma" pitchFamily="34" charset="0"/>
              </a:rPr>
              <a:t>conseils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professionnels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en</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ingénierie</a:t>
            </a:r>
            <a:r>
              <a:rPr sz="1600" dirty="0">
                <a:solidFill>
                  <a:srgbClr val="262626">
                    <a:lumMod val="90000"/>
                    <a:lumOff val="10000"/>
                  </a:srgbClr>
                </a:solidFill>
                <a:latin typeface="Lato"/>
                <a:ea typeface="Tahoma" pitchFamily="34" charset="0"/>
                <a:cs typeface="Tahoma" pitchFamily="34" charset="0"/>
              </a:rPr>
              <a:t>  </a:t>
            </a:r>
          </a:p>
          <a:p>
            <a:pPr rtl="0" fontAlgn="auto">
              <a:lnSpc>
                <a:spcPct val="120000"/>
              </a:lnSpc>
              <a:spcAft>
                <a:spcPts val="0"/>
              </a:spcAft>
            </a:pPr>
            <a:r>
              <a:rPr sz="1600" dirty="0">
                <a:solidFill>
                  <a:srgbClr val="262626">
                    <a:lumMod val="90000"/>
                    <a:lumOff val="10000"/>
                  </a:srgbClr>
                </a:solidFill>
                <a:latin typeface="Lato"/>
                <a:ea typeface="Tahoma" pitchFamily="34" charset="0"/>
                <a:cs typeface="Tahoma" pitchFamily="34" charset="0"/>
              </a:rPr>
              <a:t>50 </a:t>
            </a:r>
            <a:r>
              <a:rPr sz="1600" dirty="0" err="1">
                <a:solidFill>
                  <a:srgbClr val="262626">
                    <a:lumMod val="90000"/>
                    <a:lumOff val="10000"/>
                  </a:srgbClr>
                </a:solidFill>
                <a:latin typeface="Lato"/>
                <a:ea typeface="Tahoma" pitchFamily="34" charset="0"/>
                <a:cs typeface="Tahoma" pitchFamily="34" charset="0"/>
              </a:rPr>
              <a:t>ingénieurs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professionnels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éducateurs</a:t>
            </a:r>
            <a:r>
              <a:rPr sz="1600" dirty="0">
                <a:solidFill>
                  <a:srgbClr val="262626">
                    <a:lumMod val="90000"/>
                    <a:lumOff val="10000"/>
                  </a:srgbClr>
                </a:solidFill>
                <a:latin typeface="Lato"/>
                <a:ea typeface="Tahoma" pitchFamily="34" charset="0"/>
                <a:cs typeface="Tahoma" pitchFamily="34" charset="0"/>
              </a:rPr>
              <a:t>, </a:t>
            </a:r>
            <a:r>
              <a:rPr sz="1600" dirty="0" err="1">
                <a:solidFill>
                  <a:srgbClr val="262626">
                    <a:lumMod val="90000"/>
                    <a:lumOff val="10000"/>
                  </a:srgbClr>
                </a:solidFill>
                <a:latin typeface="Lato"/>
                <a:ea typeface="Tahoma" pitchFamily="34" charset="0"/>
                <a:cs typeface="Tahoma" pitchFamily="34" charset="0"/>
              </a:rPr>
              <a:t>chercheurs</a:t>
            </a:r>
            <a:r>
              <a:rPr sz="1600" dirty="0">
                <a:solidFill>
                  <a:srgbClr val="262626">
                    <a:lumMod val="90000"/>
                    <a:lumOff val="10000"/>
                  </a:srgbClr>
                </a:solidFill>
                <a:latin typeface="Lato"/>
                <a:ea typeface="Tahoma" pitchFamily="34" charset="0"/>
                <a:cs typeface="Tahoma" pitchFamily="34" charset="0"/>
              </a:rPr>
              <a:t> </a:t>
            </a:r>
          </a:p>
          <a:p>
            <a:pPr fontAlgn="auto">
              <a:lnSpc>
                <a:spcPct val="120000"/>
              </a:lnSpc>
              <a:spcAft>
                <a:spcPts val="0"/>
              </a:spcAft>
            </a:pPr>
            <a:endParaRPr lang="en-US" sz="1600" dirty="0">
              <a:solidFill>
                <a:srgbClr val="262626">
                  <a:lumMod val="90000"/>
                  <a:lumOff val="10000"/>
                </a:srgbClr>
              </a:solidFill>
              <a:ea typeface="Tahoma" pitchFamily="34" charset="0"/>
              <a:cs typeface="Tahoma" pitchFamily="34" charset="0"/>
            </a:endParaRPr>
          </a:p>
        </p:txBody>
      </p:sp>
      <p:sp>
        <p:nvSpPr>
          <p:cNvPr id="12" name="Right Arrow 11"/>
          <p:cNvSpPr/>
          <p:nvPr/>
        </p:nvSpPr>
        <p:spPr>
          <a:xfrm>
            <a:off x="5424279" y="3075709"/>
            <a:ext cx="721501" cy="32211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2626"/>
              </a:solidFill>
            </a:endParaRPr>
          </a:p>
        </p:txBody>
      </p:sp>
    </p:spTree>
    <p:extLst>
      <p:ext uri="{BB962C8B-B14F-4D97-AF65-F5344CB8AC3E}">
        <p14:creationId xmlns:p14="http://schemas.microsoft.com/office/powerpoint/2010/main" val="14974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Créneau CAWST : Développement des compétences </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7</a:t>
            </a:fld>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2938" y="1083958"/>
            <a:ext cx="3949836" cy="5558257"/>
          </a:xfrm>
          <a:prstGeom prst="rect">
            <a:avLst/>
          </a:prstGeom>
        </p:spPr>
      </p:pic>
      <p:sp>
        <p:nvSpPr>
          <p:cNvPr id="24" name="Rectangle 23"/>
          <p:cNvSpPr/>
          <p:nvPr/>
        </p:nvSpPr>
        <p:spPr>
          <a:xfrm>
            <a:off x="2221429" y="4139399"/>
            <a:ext cx="4271345" cy="1024940"/>
          </a:xfrm>
          <a:prstGeom prst="rect">
            <a:avLst/>
          </a:prstGeom>
          <a:solidFill>
            <a:sysClr val="window" lastClr="FFFFFF"/>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25" name="TextBox 24"/>
          <p:cNvSpPr txBox="1"/>
          <p:nvPr/>
        </p:nvSpPr>
        <p:spPr>
          <a:xfrm>
            <a:off x="3961467" y="1627120"/>
            <a:ext cx="1088086" cy="523220"/>
          </a:xfrm>
          <a:prstGeom prst="rect">
            <a:avLst/>
          </a:prstGeom>
          <a:noFill/>
        </p:spPr>
        <p:txBody>
          <a:bodyPr wrap="square" rtlCol="0">
            <a:spAutoFit/>
          </a:bodyPr>
          <a:lstStyle/>
          <a:p>
            <a:pPr algn="ctr" rtl="0" eaLnBrk="1" fontAlgn="auto" hangingPunct="1">
              <a:spcBef>
                <a:spcPts val="0"/>
              </a:spcBef>
              <a:spcAft>
                <a:spcPts val="0"/>
              </a:spcAft>
            </a:pPr>
            <a:r>
              <a:rPr sz="1400" b="1" dirty="0" err="1">
                <a:solidFill>
                  <a:prstClr val="white"/>
                </a:solidFill>
                <a:latin typeface="Calibri"/>
                <a:cs typeface="+mn-cs"/>
              </a:rPr>
              <a:t>Chercheurs</a:t>
            </a:r>
            <a:r>
              <a:rPr sz="1400" b="1" dirty="0">
                <a:solidFill>
                  <a:prstClr val="white"/>
                </a:solidFill>
                <a:latin typeface="Calibri"/>
                <a:cs typeface="+mn-cs"/>
              </a:rPr>
              <a:t> </a:t>
            </a:r>
            <a:r>
              <a:rPr sz="1400" b="1" dirty="0" err="1">
                <a:solidFill>
                  <a:prstClr val="white"/>
                </a:solidFill>
                <a:latin typeface="Calibri"/>
                <a:cs typeface="+mn-cs"/>
              </a:rPr>
              <a:t>en</a:t>
            </a:r>
            <a:r>
              <a:rPr sz="1400" b="1" dirty="0">
                <a:solidFill>
                  <a:prstClr val="white"/>
                </a:solidFill>
                <a:latin typeface="Calibri"/>
                <a:cs typeface="+mn-cs"/>
              </a:rPr>
              <a:t> WASH</a:t>
            </a:r>
          </a:p>
        </p:txBody>
      </p:sp>
      <p:sp>
        <p:nvSpPr>
          <p:cNvPr id="26" name="Rectangle 25"/>
          <p:cNvSpPr/>
          <p:nvPr/>
        </p:nvSpPr>
        <p:spPr>
          <a:xfrm>
            <a:off x="3164613" y="3491137"/>
            <a:ext cx="2787943" cy="400110"/>
          </a:xfrm>
          <a:prstGeom prst="rect">
            <a:avLst/>
          </a:prstGeom>
        </p:spPr>
        <p:txBody>
          <a:bodyPr wrap="none">
            <a:spAutoFit/>
          </a:bodyPr>
          <a:lstStyle/>
          <a:p>
            <a:pPr algn="ctr" rtl="0" eaLnBrk="1" fontAlgn="auto" hangingPunct="1">
              <a:spcBef>
                <a:spcPts val="0"/>
              </a:spcBef>
              <a:spcAft>
                <a:spcPts val="0"/>
              </a:spcAft>
            </a:pPr>
            <a:r>
              <a:rPr sz="2000" b="1">
                <a:solidFill>
                  <a:prstClr val="white"/>
                </a:solidFill>
                <a:latin typeface="Calibri"/>
                <a:cs typeface="+mn-cs"/>
              </a:rPr>
              <a:t>Responsables de projets WASH</a:t>
            </a:r>
          </a:p>
        </p:txBody>
      </p:sp>
      <p:sp>
        <p:nvSpPr>
          <p:cNvPr id="27" name="Rectangle 26"/>
          <p:cNvSpPr/>
          <p:nvPr/>
        </p:nvSpPr>
        <p:spPr>
          <a:xfrm>
            <a:off x="3568379" y="2505978"/>
            <a:ext cx="1898953" cy="369332"/>
          </a:xfrm>
          <a:prstGeom prst="rect">
            <a:avLst/>
          </a:prstGeom>
        </p:spPr>
        <p:txBody>
          <a:bodyPr wrap="square">
            <a:spAutoFit/>
          </a:bodyPr>
          <a:lstStyle/>
          <a:p>
            <a:pPr algn="ctr" rtl="0" eaLnBrk="1" fontAlgn="auto" hangingPunct="1">
              <a:spcBef>
                <a:spcPts val="0"/>
              </a:spcBef>
              <a:spcAft>
                <a:spcPts val="0"/>
              </a:spcAft>
            </a:pPr>
            <a:r>
              <a:rPr b="1" dirty="0" err="1">
                <a:solidFill>
                  <a:srgbClr val="FFFFFF"/>
                </a:solidFill>
                <a:latin typeface="Calibri"/>
                <a:cs typeface="+mn-cs"/>
              </a:rPr>
              <a:t>Spécialistes</a:t>
            </a:r>
            <a:r>
              <a:rPr b="1" dirty="0">
                <a:solidFill>
                  <a:srgbClr val="FFFFFF"/>
                </a:solidFill>
                <a:latin typeface="Calibri"/>
                <a:cs typeface="+mn-cs"/>
              </a:rPr>
              <a:t> </a:t>
            </a:r>
            <a:r>
              <a:rPr b="1" dirty="0" err="1">
                <a:solidFill>
                  <a:srgbClr val="FFFFFF"/>
                </a:solidFill>
                <a:latin typeface="Calibri"/>
                <a:cs typeface="+mn-cs"/>
              </a:rPr>
              <a:t>en</a:t>
            </a:r>
            <a:r>
              <a:rPr b="1" dirty="0">
                <a:solidFill>
                  <a:srgbClr val="FFFFFF"/>
                </a:solidFill>
                <a:latin typeface="Calibri"/>
                <a:cs typeface="+mn-cs"/>
              </a:rPr>
              <a:t> WASH</a:t>
            </a:r>
          </a:p>
        </p:txBody>
      </p:sp>
      <p:sp>
        <p:nvSpPr>
          <p:cNvPr id="28" name="Rectangle 27"/>
          <p:cNvSpPr/>
          <p:nvPr/>
        </p:nvSpPr>
        <p:spPr>
          <a:xfrm>
            <a:off x="3187057" y="4217674"/>
            <a:ext cx="2794490" cy="646331"/>
          </a:xfrm>
          <a:prstGeom prst="rect">
            <a:avLst/>
          </a:prstGeom>
        </p:spPr>
        <p:txBody>
          <a:bodyPr wrap="square">
            <a:spAutoFit/>
          </a:bodyPr>
          <a:lstStyle/>
          <a:p>
            <a:pPr algn="ctr" rtl="0" eaLnBrk="1" fontAlgn="auto" hangingPunct="1">
              <a:spcBef>
                <a:spcPts val="0"/>
              </a:spcBef>
              <a:spcAft>
                <a:spcPts val="0"/>
              </a:spcAft>
            </a:pPr>
            <a:r>
              <a:rPr b="1" i="1" dirty="0" err="1">
                <a:solidFill>
                  <a:srgbClr val="4F81BD"/>
                </a:solidFill>
                <a:latin typeface="Calibri"/>
                <a:cs typeface="+mn-cs"/>
              </a:rPr>
              <a:t>Lacunes</a:t>
            </a:r>
            <a:r>
              <a:rPr b="1" i="1" dirty="0">
                <a:solidFill>
                  <a:srgbClr val="4F81BD"/>
                </a:solidFill>
                <a:latin typeface="Calibri"/>
                <a:cs typeface="+mn-cs"/>
              </a:rPr>
              <a:t> </a:t>
            </a:r>
            <a:r>
              <a:rPr b="1" i="1" dirty="0" err="1">
                <a:solidFill>
                  <a:srgbClr val="4F81BD"/>
                </a:solidFill>
                <a:latin typeface="Calibri"/>
                <a:cs typeface="+mn-cs"/>
              </a:rPr>
              <a:t>dans</a:t>
            </a:r>
            <a:r>
              <a:rPr b="1" i="1" dirty="0">
                <a:solidFill>
                  <a:srgbClr val="4F81BD"/>
                </a:solidFill>
                <a:latin typeface="Calibri"/>
                <a:cs typeface="+mn-cs"/>
              </a:rPr>
              <a:t> le </a:t>
            </a:r>
            <a:r>
              <a:rPr b="1" i="1" dirty="0" err="1">
                <a:solidFill>
                  <a:srgbClr val="4F81BD"/>
                </a:solidFill>
                <a:latin typeface="Calibri"/>
                <a:cs typeface="+mn-cs"/>
              </a:rPr>
              <a:t>transfert</a:t>
            </a:r>
            <a:r>
              <a:rPr b="1" i="1" dirty="0">
                <a:solidFill>
                  <a:srgbClr val="4F81BD"/>
                </a:solidFill>
                <a:latin typeface="Calibri"/>
                <a:cs typeface="+mn-cs"/>
              </a:rPr>
              <a:t> de </a:t>
            </a:r>
            <a:r>
              <a:rPr b="1" i="1" dirty="0" err="1">
                <a:solidFill>
                  <a:srgbClr val="4F81BD"/>
                </a:solidFill>
                <a:latin typeface="Calibri"/>
                <a:cs typeface="+mn-cs"/>
              </a:rPr>
              <a:t>connaissances</a:t>
            </a:r>
            <a:endParaRPr b="1" i="1" dirty="0">
              <a:solidFill>
                <a:srgbClr val="4F81BD"/>
              </a:solidFill>
              <a:latin typeface="Calibri"/>
              <a:cs typeface="+mn-cs"/>
            </a:endParaRPr>
          </a:p>
          <a:p>
            <a:pPr algn="ctr" rtl="0" eaLnBrk="1" fontAlgn="auto" hangingPunct="1">
              <a:spcBef>
                <a:spcPts val="0"/>
              </a:spcBef>
              <a:spcAft>
                <a:spcPts val="0"/>
              </a:spcAft>
            </a:pPr>
            <a:r>
              <a:rPr b="1" i="1" dirty="0">
                <a:solidFill>
                  <a:srgbClr val="4F81BD"/>
                </a:solidFill>
                <a:latin typeface="Calibri"/>
                <a:cs typeface="+mn-cs"/>
              </a:rPr>
              <a:t>et </a:t>
            </a:r>
            <a:r>
              <a:rPr b="1" i="1" dirty="0" err="1">
                <a:solidFill>
                  <a:srgbClr val="4F81BD"/>
                </a:solidFill>
                <a:latin typeface="Calibri"/>
                <a:cs typeface="+mn-cs"/>
              </a:rPr>
              <a:t>l'échange</a:t>
            </a:r>
            <a:r>
              <a:rPr b="1" i="1" dirty="0">
                <a:solidFill>
                  <a:srgbClr val="4F81BD"/>
                </a:solidFill>
                <a:latin typeface="Calibri"/>
                <a:cs typeface="+mn-cs"/>
              </a:rPr>
              <a:t> </a:t>
            </a:r>
            <a:r>
              <a:rPr b="1" i="1" dirty="0" err="1">
                <a:solidFill>
                  <a:srgbClr val="4F81BD"/>
                </a:solidFill>
                <a:latin typeface="Calibri"/>
                <a:cs typeface="+mn-cs"/>
              </a:rPr>
              <a:t>d'expériences</a:t>
            </a:r>
            <a:endParaRPr b="1" i="1" dirty="0">
              <a:solidFill>
                <a:srgbClr val="4F81BD"/>
              </a:solidFill>
              <a:latin typeface="Calibri"/>
              <a:cs typeface="+mn-cs"/>
            </a:endParaRPr>
          </a:p>
        </p:txBody>
      </p:sp>
      <p:sp>
        <p:nvSpPr>
          <p:cNvPr id="29" name="Rectangle 28"/>
          <p:cNvSpPr/>
          <p:nvPr/>
        </p:nvSpPr>
        <p:spPr>
          <a:xfrm>
            <a:off x="3089988" y="5264191"/>
            <a:ext cx="1955433" cy="461665"/>
          </a:xfrm>
          <a:prstGeom prst="rect">
            <a:avLst/>
          </a:prstGeom>
        </p:spPr>
        <p:txBody>
          <a:bodyPr wrap="none">
            <a:spAutoFit/>
          </a:bodyPr>
          <a:lstStyle/>
          <a:p>
            <a:pPr rtl="0" eaLnBrk="1" fontAlgn="auto" hangingPunct="1">
              <a:spcBef>
                <a:spcPts val="0"/>
              </a:spcBef>
              <a:spcAft>
                <a:spcPts val="0"/>
              </a:spcAft>
            </a:pPr>
            <a:r>
              <a:rPr sz="2400" b="1" dirty="0" err="1">
                <a:solidFill>
                  <a:prstClr val="white"/>
                </a:solidFill>
                <a:latin typeface="Calibri"/>
                <a:cs typeface="+mn-cs"/>
              </a:rPr>
              <a:t>Travailleurs</a:t>
            </a:r>
            <a:r>
              <a:rPr sz="2400" b="1" dirty="0">
                <a:solidFill>
                  <a:prstClr val="white"/>
                </a:solidFill>
                <a:latin typeface="Calibri"/>
                <a:cs typeface="+mn-cs"/>
              </a:rPr>
              <a:t> de terrain</a:t>
            </a:r>
          </a:p>
        </p:txBody>
      </p:sp>
      <p:sp>
        <p:nvSpPr>
          <p:cNvPr id="30" name="Rectangle 29"/>
          <p:cNvSpPr/>
          <p:nvPr/>
        </p:nvSpPr>
        <p:spPr>
          <a:xfrm>
            <a:off x="3210585" y="4946052"/>
            <a:ext cx="2601443" cy="1474844"/>
          </a:xfrm>
          <a:prstGeom prst="rect">
            <a:avLst/>
          </a:prstGeom>
        </p:spPr>
        <p:txBody>
          <a:bodyPr wrap="none">
            <a:prstTxWarp prst="textArchDown">
              <a:avLst>
                <a:gd name="adj" fmla="val 292763"/>
              </a:avLst>
            </a:prstTxWarp>
            <a:spAutoFit/>
          </a:bodyPr>
          <a:lstStyle/>
          <a:p>
            <a:pPr algn="ctr" rtl="0" eaLnBrk="1" fontAlgn="auto" hangingPunct="1">
              <a:spcBef>
                <a:spcPts val="0"/>
              </a:spcBef>
              <a:spcAft>
                <a:spcPts val="0"/>
              </a:spcAft>
            </a:pPr>
            <a:r>
              <a:rPr sz="1600" b="1">
                <a:solidFill>
                  <a:prstClr val="white"/>
                </a:solidFill>
                <a:latin typeface="Calibri"/>
                <a:cs typeface="+mn-cs"/>
              </a:rPr>
              <a:t>Utilisateurs, ménages, entrepreneurs</a:t>
            </a:r>
          </a:p>
        </p:txBody>
      </p:sp>
      <p:cxnSp>
        <p:nvCxnSpPr>
          <p:cNvPr id="31" name="Straight Connector 30"/>
          <p:cNvCxnSpPr/>
          <p:nvPr/>
        </p:nvCxnSpPr>
        <p:spPr>
          <a:xfrm flipV="1">
            <a:off x="3755357" y="2235159"/>
            <a:ext cx="1525830" cy="1"/>
          </a:xfrm>
          <a:prstGeom prst="line">
            <a:avLst/>
          </a:prstGeom>
          <a:noFill/>
          <a:ln w="25400" cap="flat" cmpd="sng" algn="ctr">
            <a:solidFill>
              <a:srgbClr val="FFFFFF"/>
            </a:solidFill>
            <a:prstDash val="sysDash"/>
          </a:ln>
          <a:effectLst/>
        </p:spPr>
      </p:cxnSp>
      <p:cxnSp>
        <p:nvCxnSpPr>
          <p:cNvPr id="32" name="Straight Connector 31"/>
          <p:cNvCxnSpPr/>
          <p:nvPr/>
        </p:nvCxnSpPr>
        <p:spPr>
          <a:xfrm flipV="1">
            <a:off x="3046918" y="3220318"/>
            <a:ext cx="2872295" cy="1"/>
          </a:xfrm>
          <a:prstGeom prst="line">
            <a:avLst/>
          </a:prstGeom>
          <a:noFill/>
          <a:ln w="25400" cap="flat" cmpd="sng" algn="ctr">
            <a:solidFill>
              <a:srgbClr val="FFFFFF"/>
            </a:solidFill>
            <a:prstDash val="sysDash"/>
          </a:ln>
          <a:effectLst/>
        </p:spPr>
      </p:cxnSp>
      <p:sp>
        <p:nvSpPr>
          <p:cNvPr id="33" name="Up-Down Arrow 32"/>
          <p:cNvSpPr/>
          <p:nvPr/>
        </p:nvSpPr>
        <p:spPr>
          <a:xfrm>
            <a:off x="5906164" y="4215061"/>
            <a:ext cx="367778" cy="809555"/>
          </a:xfrm>
          <a:prstGeom prst="upDownArrow">
            <a:avLst/>
          </a:prstGeom>
          <a:solidFill>
            <a:srgbClr val="95B3D7"/>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34" name="Up-Down Arrow 33"/>
          <p:cNvSpPr/>
          <p:nvPr/>
        </p:nvSpPr>
        <p:spPr>
          <a:xfrm>
            <a:off x="2794427" y="4239251"/>
            <a:ext cx="367778" cy="809555"/>
          </a:xfrm>
          <a:prstGeom prst="upDownArrow">
            <a:avLst/>
          </a:prstGeom>
          <a:solidFill>
            <a:srgbClr val="95B3D7"/>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16" name="Text Placeholder 1"/>
          <p:cNvSpPr txBox="1">
            <a:spLocks/>
          </p:cNvSpPr>
          <p:nvPr/>
        </p:nvSpPr>
        <p:spPr bwMode="auto">
          <a:xfrm>
            <a:off x="5812027" y="6209756"/>
            <a:ext cx="1519501"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dirty="0"/>
              <a:t>Source : CAWST</a:t>
            </a:r>
          </a:p>
        </p:txBody>
      </p:sp>
    </p:spTree>
    <p:extLst>
      <p:ext uri="{BB962C8B-B14F-4D97-AF65-F5344CB8AC3E}">
        <p14:creationId xmlns:p14="http://schemas.microsoft.com/office/powerpoint/2010/main" val="172744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rPr i="1"/>
              <a:t>CAWST est unique en ce qui concerne notre gamme de services, la manière dont nous les proposons, et le public visé.</a:t>
            </a:r>
          </a:p>
          <a:p>
            <a:endParaRPr lang="en-US" dirty="0"/>
          </a:p>
        </p:txBody>
      </p:sp>
      <p:sp>
        <p:nvSpPr>
          <p:cNvPr id="3" name="Text Placeholder 2"/>
          <p:cNvSpPr>
            <a:spLocks noGrp="1"/>
          </p:cNvSpPr>
          <p:nvPr>
            <p:ph type="body" sz="quarter" idx="14"/>
          </p:nvPr>
        </p:nvSpPr>
        <p:spPr>
          <a:xfrm>
            <a:off x="236120" y="76511"/>
            <a:ext cx="7593431" cy="410414"/>
          </a:xfrm>
        </p:spPr>
        <p:txBody>
          <a:bodyPr/>
          <a:lstStyle/>
          <a:p>
            <a:pPr rtl="0"/>
            <a:r>
              <a:rPr dirty="0"/>
              <a:t>Services CAWST pour les </a:t>
            </a:r>
            <a:r>
              <a:rPr dirty="0" err="1"/>
              <a:t>professionnels</a:t>
            </a:r>
            <a:r>
              <a:rPr dirty="0"/>
              <a:t> de WASH</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8</a:t>
            </a:fld>
            <a:endParaRPr/>
          </a:p>
        </p:txBody>
      </p:sp>
      <p:sp>
        <p:nvSpPr>
          <p:cNvPr id="25" name="TextBox 24"/>
          <p:cNvSpPr txBox="1"/>
          <p:nvPr/>
        </p:nvSpPr>
        <p:spPr>
          <a:xfrm>
            <a:off x="3961467" y="1627120"/>
            <a:ext cx="1088086" cy="523220"/>
          </a:xfrm>
          <a:prstGeom prst="rect">
            <a:avLst/>
          </a:prstGeom>
          <a:noFill/>
        </p:spPr>
        <p:txBody>
          <a:bodyPr wrap="square" rtlCol="0">
            <a:spAutoFit/>
          </a:bodyPr>
          <a:lstStyle/>
          <a:p>
            <a:pPr algn="ctr" rtl="0" eaLnBrk="1" fontAlgn="auto" hangingPunct="1">
              <a:spcBef>
                <a:spcPts val="0"/>
              </a:spcBef>
              <a:spcAft>
                <a:spcPts val="0"/>
              </a:spcAft>
            </a:pPr>
            <a:r>
              <a:rPr sz="1400" b="1">
                <a:solidFill>
                  <a:prstClr val="white"/>
                </a:solidFill>
                <a:latin typeface="Calibri"/>
                <a:cs typeface="+mn-cs"/>
              </a:rPr>
              <a:t>Chercheurs en WASH</a:t>
            </a:r>
          </a:p>
        </p:txBody>
      </p:sp>
      <p:sp>
        <p:nvSpPr>
          <p:cNvPr id="27" name="Rectangle 26"/>
          <p:cNvSpPr/>
          <p:nvPr/>
        </p:nvSpPr>
        <p:spPr>
          <a:xfrm>
            <a:off x="3573931" y="2652668"/>
            <a:ext cx="1898953" cy="369332"/>
          </a:xfrm>
          <a:prstGeom prst="rect">
            <a:avLst/>
          </a:prstGeom>
        </p:spPr>
        <p:txBody>
          <a:bodyPr wrap="square">
            <a:spAutoFit/>
          </a:bodyPr>
          <a:lstStyle/>
          <a:p>
            <a:pPr algn="ctr" rtl="0" eaLnBrk="1" fontAlgn="auto" hangingPunct="1">
              <a:spcBef>
                <a:spcPts val="0"/>
              </a:spcBef>
              <a:spcAft>
                <a:spcPts val="0"/>
              </a:spcAft>
            </a:pPr>
            <a:r>
              <a:rPr b="1">
                <a:solidFill>
                  <a:srgbClr val="FFFFFF"/>
                </a:solidFill>
                <a:latin typeface="Calibri"/>
                <a:cs typeface="+mn-cs"/>
              </a:rPr>
              <a:t>Spécialistes en WASH</a:t>
            </a:r>
          </a:p>
        </p:txBody>
      </p:sp>
      <p:cxnSp>
        <p:nvCxnSpPr>
          <p:cNvPr id="31" name="Straight Connector 30"/>
          <p:cNvCxnSpPr/>
          <p:nvPr/>
        </p:nvCxnSpPr>
        <p:spPr>
          <a:xfrm flipV="1">
            <a:off x="3755357" y="2235159"/>
            <a:ext cx="1525830" cy="1"/>
          </a:xfrm>
          <a:prstGeom prst="line">
            <a:avLst/>
          </a:prstGeom>
          <a:noFill/>
          <a:ln w="25400" cap="flat" cmpd="sng" algn="ctr">
            <a:solidFill>
              <a:srgbClr val="FFFFFF"/>
            </a:solidFill>
            <a:prstDash val="sysDash"/>
          </a:ln>
          <a:effectLst/>
        </p:spPr>
      </p:cxnSp>
      <p:sp>
        <p:nvSpPr>
          <p:cNvPr id="18" name="TextBox 17"/>
          <p:cNvSpPr txBox="1"/>
          <p:nvPr/>
        </p:nvSpPr>
        <p:spPr>
          <a:xfrm>
            <a:off x="187960" y="1383822"/>
            <a:ext cx="5388916" cy="1938992"/>
          </a:xfrm>
          <a:prstGeom prst="rect">
            <a:avLst/>
          </a:prstGeom>
          <a:noFill/>
        </p:spPr>
        <p:txBody>
          <a:bodyPr wrap="square" rtlCol="0">
            <a:spAutoFit/>
          </a:bodyPr>
          <a:lstStyle/>
          <a:p>
            <a:pPr marL="914400" lvl="1" indent="-457200" rtl="0" eaLnBrk="1" fontAlgn="auto" hangingPunct="1">
              <a:spcBef>
                <a:spcPts val="0"/>
              </a:spcBef>
              <a:spcAft>
                <a:spcPts val="600"/>
              </a:spcAft>
              <a:buFont typeface="+mj-lt"/>
              <a:buAutoNum type="arabicPeriod"/>
            </a:pPr>
            <a:r>
              <a:rPr sz="2000">
                <a:solidFill>
                  <a:prstClr val="black"/>
                </a:solidFill>
                <a:latin typeface="Lato"/>
                <a:cs typeface="+mn-cs"/>
              </a:rPr>
              <a:t>Ateliers de formation</a:t>
            </a:r>
          </a:p>
          <a:p>
            <a:pPr marL="914400" lvl="1" indent="-457200" rtl="0" eaLnBrk="1" fontAlgn="auto" hangingPunct="1">
              <a:spcBef>
                <a:spcPts val="0"/>
              </a:spcBef>
              <a:spcAft>
                <a:spcPts val="600"/>
              </a:spcAft>
              <a:buFont typeface="+mj-lt"/>
              <a:buAutoNum type="arabicPeriod"/>
            </a:pPr>
            <a:r>
              <a:rPr sz="2000">
                <a:solidFill>
                  <a:prstClr val="black"/>
                </a:solidFill>
                <a:latin typeface="Lato"/>
                <a:cs typeface="+mn-cs"/>
              </a:rPr>
              <a:t>Soutien-conseil</a:t>
            </a:r>
          </a:p>
          <a:p>
            <a:pPr marL="914400" lvl="1" indent="-457200" rtl="0" eaLnBrk="1" fontAlgn="auto" hangingPunct="1">
              <a:spcBef>
                <a:spcPts val="0"/>
              </a:spcBef>
              <a:spcAft>
                <a:spcPts val="600"/>
              </a:spcAft>
              <a:buFont typeface="+mj-lt"/>
              <a:buAutoNum type="arabicPeriod"/>
            </a:pPr>
            <a:r>
              <a:rPr sz="2000">
                <a:solidFill>
                  <a:prstClr val="black"/>
                </a:solidFill>
                <a:latin typeface="Lato"/>
                <a:cs typeface="+mn-cs"/>
              </a:rPr>
              <a:t>Ressources éducatives et de formation</a:t>
            </a:r>
          </a:p>
          <a:p>
            <a:pPr marL="914400" lvl="1" indent="-457200" rtl="0" eaLnBrk="1" fontAlgn="auto" hangingPunct="1">
              <a:spcBef>
                <a:spcPts val="0"/>
              </a:spcBef>
              <a:spcAft>
                <a:spcPts val="600"/>
              </a:spcAft>
              <a:buFont typeface="+mj-lt"/>
              <a:buAutoNum type="arabicPeriod"/>
            </a:pPr>
            <a:r>
              <a:rPr sz="2000">
                <a:solidFill>
                  <a:prstClr val="black"/>
                </a:solidFill>
                <a:latin typeface="Lato"/>
                <a:cs typeface="+mn-cs"/>
              </a:rPr>
              <a:t>Recherche appliquée</a:t>
            </a:r>
          </a:p>
          <a:p>
            <a:pPr marL="914400" lvl="1" indent="-457200" rtl="0" eaLnBrk="1" fontAlgn="auto" hangingPunct="1">
              <a:spcBef>
                <a:spcPts val="0"/>
              </a:spcBef>
              <a:spcAft>
                <a:spcPts val="600"/>
              </a:spcAft>
              <a:buFont typeface="+mj-lt"/>
              <a:buAutoNum type="arabicPeriod"/>
            </a:pPr>
            <a:r>
              <a:rPr sz="2000">
                <a:solidFill>
                  <a:prstClr val="black"/>
                </a:solidFill>
                <a:latin typeface="Lato"/>
                <a:cs typeface="+mn-cs"/>
              </a:rPr>
              <a:t>Échange d'expériences</a:t>
            </a:r>
          </a:p>
        </p:txBody>
      </p:sp>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11654"/>
          <a:stretch/>
        </p:blipFill>
        <p:spPr bwMode="auto">
          <a:xfrm>
            <a:off x="531845" y="3729809"/>
            <a:ext cx="3301575" cy="1084126"/>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 uri="{91240B29-F687-4f45-9708-019B960494DF}">
              <a14:hiddenLine xmlns:c="http://schemas.openxmlformats.org/drawingml/2006/chart" xmlns:c15="http://schemas.microsoft.com/office/drawing/2012/chart" xmlns:a14="http://schemas.microsoft.com/office/drawing/2010/main" xmlns="" w="9525">
                <a:solidFill>
                  <a:schemeClr val="tx1"/>
                </a:solidFill>
                <a:miter lim="800000"/>
                <a:headEnd/>
                <a:tailEnd/>
              </a14:hiddenLine>
            </a:ext>
          </a:extLst>
        </p:spPr>
      </p:pic>
      <p:pic>
        <p:nvPicPr>
          <p:cNvPr id="20" name="Picture 19"/>
          <p:cNvPicPr>
            <a:picLocks noChangeAspect="1"/>
          </p:cNvPicPr>
          <p:nvPr/>
        </p:nvPicPr>
        <p:blipFill>
          <a:blip r:embed="rId4"/>
          <a:stretch>
            <a:fillRect/>
          </a:stretch>
        </p:blipFill>
        <p:spPr>
          <a:xfrm>
            <a:off x="755707" y="4813935"/>
            <a:ext cx="2853850" cy="1470429"/>
          </a:xfrm>
          <a:prstGeom prst="rect">
            <a:avLst/>
          </a:prstGeom>
        </p:spPr>
      </p:pic>
      <p:pic>
        <p:nvPicPr>
          <p:cNvPr id="21" name="Picture 18" descr="RS6902_IMG_9546-sc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85890" y="1482667"/>
            <a:ext cx="3055937" cy="2192894"/>
          </a:xfrm>
          <a:prstGeom prst="rect">
            <a:avLst/>
          </a:prstGeom>
          <a:noFill/>
          <a:ln w="9525">
            <a:solidFill>
              <a:schemeClr val="bg1"/>
            </a:solidFill>
            <a:miter lim="800000"/>
            <a:headEnd/>
            <a:tailEnd/>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AF507438-7753-43e0-B8FC-AC1667EBCBE1}">
              <a14:hiddenEffects xmlns:c="http://schemas.openxmlformats.org/drawingml/2006/chart" xmlns:c15="http://schemas.microsoft.com/office/drawing/2012/chart" xmlns:a14="http://schemas.microsoft.com/office/drawing/2010/main" xmlns="">
                <a:effectLst>
                  <a:outerShdw dist="35921" dir="2700000" algn="ctr" rotWithShape="0">
                    <a:srgbClr val="CCCCCC"/>
                  </a:outerShdw>
                </a:effectLst>
              </a14:hiddenEffects>
            </a:ext>
          </a:extLst>
        </p:spPr>
      </p:pic>
      <p:pic>
        <p:nvPicPr>
          <p:cNvPr id="22" name="Picture 2"/>
          <p:cNvPicPr>
            <a:picLocks noChangeAspect="1" noChangeArrowheads="1"/>
          </p:cNvPicPr>
          <p:nvPr/>
        </p:nvPicPr>
        <p:blipFill rotWithShape="1">
          <a:blip r:embed="rId6">
            <a:extLst>
              <a:ext uri="{28A0092B-C50C-407E-A947-70E740481C1C}">
                <a14:useLocalDpi xmlns:a14="http://schemas.microsoft.com/office/drawing/2010/main"/>
              </a:ext>
            </a:extLst>
          </a:blip>
          <a:srcRect r="4974"/>
          <a:stretch/>
        </p:blipFill>
        <p:spPr bwMode="auto">
          <a:xfrm>
            <a:off x="4775287" y="3979160"/>
            <a:ext cx="2999740" cy="1353503"/>
          </a:xfrm>
          <a:prstGeom prst="rect">
            <a:avLst/>
          </a:prstGeom>
          <a:noFill/>
          <a:ln w="9525">
            <a:solidFill>
              <a:schemeClr val="bg1"/>
            </a:solidFill>
            <a:miter lim="800000"/>
            <a:headEnd/>
            <a:tailEnd/>
          </a:ln>
          <a:extLst>
            <a:ext uri="{909E8E84-426E-40dd-AFC4-6F175D3DCCD1}">
              <a14:hiddenFill xmlns:c="http://schemas.openxmlformats.org/drawingml/2006/chart" xmlns:c15="http://schemas.microsoft.com/office/drawing/2012/chart" xmlns:a14="http://schemas.microsoft.com/office/drawing/2010/main" xmlns="">
                <a:solidFill>
                  <a:schemeClr val="accent1"/>
                </a:solidFill>
              </a14:hiddenFill>
            </a:ext>
          </a:extLst>
        </p:spPr>
      </p:pic>
      <p:sp>
        <p:nvSpPr>
          <p:cNvPr id="37" name="TextBox 36"/>
          <p:cNvSpPr txBox="1"/>
          <p:nvPr/>
        </p:nvSpPr>
        <p:spPr>
          <a:xfrm>
            <a:off x="4681949" y="5630867"/>
            <a:ext cx="4041432" cy="646331"/>
          </a:xfrm>
          <a:prstGeom prst="rect">
            <a:avLst/>
          </a:prstGeom>
          <a:noFill/>
        </p:spPr>
        <p:txBody>
          <a:bodyPr wrap="square" rtlCol="0">
            <a:spAutoFit/>
          </a:bodyPr>
          <a:lstStyle/>
          <a:p>
            <a:pPr rtl="0" eaLnBrk="1" fontAlgn="auto" hangingPunct="1">
              <a:spcBef>
                <a:spcPts val="0"/>
              </a:spcBef>
              <a:spcAft>
                <a:spcPts val="0"/>
              </a:spcAft>
            </a:pPr>
            <a:r>
              <a:rPr>
                <a:solidFill>
                  <a:prstClr val="black"/>
                </a:solidFill>
                <a:latin typeface="Lato"/>
                <a:cs typeface="+mn-cs"/>
              </a:rPr>
              <a:t>CAWST met l'accent sur WASH et la santé pour des systèmes domestiques hors-réseau.</a:t>
            </a:r>
          </a:p>
        </p:txBody>
      </p:sp>
      <p:sp>
        <p:nvSpPr>
          <p:cNvPr id="14" name="Text Placeholder 1"/>
          <p:cNvSpPr txBox="1">
            <a:spLocks/>
          </p:cNvSpPr>
          <p:nvPr/>
        </p:nvSpPr>
        <p:spPr bwMode="auto">
          <a:xfrm>
            <a:off x="7706770" y="3687906"/>
            <a:ext cx="1437230" cy="271905"/>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dirty="0"/>
              <a:t>Source : CAWST</a:t>
            </a:r>
          </a:p>
        </p:txBody>
      </p:sp>
      <p:sp>
        <p:nvSpPr>
          <p:cNvPr id="15" name="Text Placeholder 1"/>
          <p:cNvSpPr txBox="1">
            <a:spLocks/>
          </p:cNvSpPr>
          <p:nvPr/>
        </p:nvSpPr>
        <p:spPr bwMode="auto">
          <a:xfrm>
            <a:off x="6650523" y="5318331"/>
            <a:ext cx="1562747" cy="312536"/>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dirty="0"/>
              <a:t>Source : CAWST</a:t>
            </a:r>
          </a:p>
        </p:txBody>
      </p:sp>
      <p:sp>
        <p:nvSpPr>
          <p:cNvPr id="16" name="Text Placeholder 1"/>
          <p:cNvSpPr txBox="1">
            <a:spLocks/>
          </p:cNvSpPr>
          <p:nvPr/>
        </p:nvSpPr>
        <p:spPr bwMode="auto">
          <a:xfrm>
            <a:off x="3140037" y="6130605"/>
            <a:ext cx="1541911" cy="225746"/>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dirty="0"/>
              <a:t>Source : CAWST</a:t>
            </a:r>
          </a:p>
        </p:txBody>
      </p:sp>
    </p:spTree>
    <p:extLst>
      <p:ext uri="{BB962C8B-B14F-4D97-AF65-F5344CB8AC3E}">
        <p14:creationId xmlns:p14="http://schemas.microsoft.com/office/powerpoint/2010/main" val="352752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Services CAWST pour les professionnels de WASH</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a:defRPr/>
              </a:pPr>
              <a:t>9</a:t>
            </a:fld>
            <a:endParaRPr/>
          </a:p>
        </p:txBody>
      </p:sp>
      <p:sp>
        <p:nvSpPr>
          <p:cNvPr id="28" name="TextBox 27"/>
          <p:cNvSpPr txBox="1"/>
          <p:nvPr/>
        </p:nvSpPr>
        <p:spPr>
          <a:xfrm>
            <a:off x="405336" y="3878355"/>
            <a:ext cx="2329625" cy="2523768"/>
          </a:xfrm>
          <a:prstGeom prst="rect">
            <a:avLst/>
          </a:prstGeom>
          <a:noFill/>
          <a:ln w="12700">
            <a:solidFill>
              <a:sysClr val="windowText" lastClr="000000"/>
            </a:solidFill>
          </a:ln>
        </p:spPr>
        <p:txBody>
          <a:bodyPr wrap="square" rtlCol="0">
            <a:spAutoFit/>
          </a:bodyPr>
          <a:lstStyle/>
          <a:p>
            <a:pPr marL="3175" lvl="1" algn="ctr" rtl="0" eaLnBrk="1" fontAlgn="auto" hangingPunct="1">
              <a:spcBef>
                <a:spcPts val="0"/>
              </a:spcBef>
              <a:spcAft>
                <a:spcPts val="600"/>
              </a:spcAft>
              <a:defRPr/>
            </a:pPr>
            <a:r>
              <a:rPr sz="2000" b="1" kern="0" dirty="0">
                <a:solidFill>
                  <a:srgbClr val="0070C0"/>
                </a:solidFill>
                <a:latin typeface="Calibri"/>
                <a:cs typeface="+mn-cs"/>
              </a:rPr>
              <a:t>CAWST </a:t>
            </a:r>
          </a:p>
          <a:p>
            <a:pPr marL="60325" lvl="1" algn="ctr" rtl="0" eaLnBrk="1" fontAlgn="auto" hangingPunct="1">
              <a:spcBef>
                <a:spcPts val="0"/>
              </a:spcBef>
              <a:spcAft>
                <a:spcPts val="600"/>
              </a:spcAft>
              <a:defRPr/>
            </a:pPr>
            <a:r>
              <a:rPr kern="0" dirty="0" err="1">
                <a:solidFill>
                  <a:prstClr val="black"/>
                </a:solidFill>
                <a:latin typeface="Calibri"/>
                <a:cs typeface="+mn-cs"/>
              </a:rPr>
              <a:t>Prestations</a:t>
            </a:r>
            <a:r>
              <a:rPr kern="0" dirty="0">
                <a:solidFill>
                  <a:prstClr val="black"/>
                </a:solidFill>
                <a:latin typeface="Calibri"/>
                <a:cs typeface="+mn-cs"/>
              </a:rPr>
              <a:t> de service </a:t>
            </a:r>
            <a:r>
              <a:rPr kern="0" dirty="0" err="1">
                <a:solidFill>
                  <a:prstClr val="black"/>
                </a:solidFill>
                <a:latin typeface="Calibri"/>
                <a:cs typeface="+mn-cs"/>
              </a:rPr>
              <a:t>données</a:t>
            </a:r>
            <a:r>
              <a:rPr kern="0" dirty="0">
                <a:solidFill>
                  <a:prstClr val="black"/>
                </a:solidFill>
                <a:latin typeface="Calibri"/>
                <a:cs typeface="+mn-cs"/>
              </a:rPr>
              <a:t> par le personnel de CAWST </a:t>
            </a:r>
            <a:r>
              <a:rPr kern="0" dirty="0" err="1">
                <a:solidFill>
                  <a:prstClr val="black"/>
                </a:solidFill>
                <a:latin typeface="Calibri"/>
                <a:cs typeface="+mn-cs"/>
              </a:rPr>
              <a:t>en</a:t>
            </a:r>
            <a:r>
              <a:rPr kern="0" dirty="0">
                <a:solidFill>
                  <a:prstClr val="black"/>
                </a:solidFill>
                <a:latin typeface="Calibri"/>
                <a:cs typeface="+mn-cs"/>
              </a:rPr>
              <a:t> </a:t>
            </a:r>
            <a:r>
              <a:rPr kern="0" dirty="0" err="1">
                <a:solidFill>
                  <a:prstClr val="black"/>
                </a:solidFill>
                <a:latin typeface="Calibri"/>
                <a:cs typeface="+mn-cs"/>
              </a:rPr>
              <a:t>personne</a:t>
            </a:r>
            <a:r>
              <a:rPr kern="0" dirty="0">
                <a:solidFill>
                  <a:prstClr val="black"/>
                </a:solidFill>
                <a:latin typeface="Calibri"/>
                <a:cs typeface="+mn-cs"/>
              </a:rPr>
              <a:t> aux clients à travers le monde.</a:t>
            </a:r>
          </a:p>
          <a:p>
            <a:pPr marL="0" lvl="1" eaLnBrk="1" fontAlgn="auto" hangingPunct="1">
              <a:spcBef>
                <a:spcPts val="0"/>
              </a:spcBef>
              <a:spcAft>
                <a:spcPts val="600"/>
              </a:spcAft>
              <a:defRPr/>
            </a:pPr>
            <a:endParaRPr lang="en-US" sz="2000" kern="0" dirty="0">
              <a:solidFill>
                <a:prstClr val="black"/>
              </a:solidFill>
              <a:latin typeface="Calibri"/>
              <a:cs typeface="+mn-cs"/>
            </a:endParaRPr>
          </a:p>
        </p:txBody>
      </p:sp>
      <p:sp>
        <p:nvSpPr>
          <p:cNvPr id="29" name="TextBox 28"/>
          <p:cNvSpPr txBox="1"/>
          <p:nvPr/>
        </p:nvSpPr>
        <p:spPr>
          <a:xfrm>
            <a:off x="6285468" y="3907303"/>
            <a:ext cx="2306081" cy="1985159"/>
          </a:xfrm>
          <a:prstGeom prst="rect">
            <a:avLst/>
          </a:prstGeom>
          <a:noFill/>
          <a:ln w="12700">
            <a:solidFill>
              <a:sysClr val="windowText" lastClr="000000"/>
            </a:solidFill>
          </a:ln>
        </p:spPr>
        <p:txBody>
          <a:bodyPr wrap="square" rtlCol="0">
            <a:spAutoFit/>
          </a:bodyPr>
          <a:lstStyle>
            <a:defPPr>
              <a:defRPr lang="en-US"/>
            </a:defPPr>
            <a:lvl2pPr marL="3175" lvl="1" algn="ctr">
              <a:spcAft>
                <a:spcPts val="600"/>
              </a:spcAft>
              <a:defRPr sz="2000" b="1">
                <a:solidFill>
                  <a:srgbClr val="0070C0"/>
                </a:solidFill>
              </a:defRPr>
            </a:lvl2pPr>
          </a:lstStyle>
          <a:p>
            <a:pPr lvl="1" rtl="0" eaLnBrk="1" fontAlgn="auto" hangingPunct="1">
              <a:spcBef>
                <a:spcPts val="0"/>
              </a:spcBef>
              <a:defRPr/>
            </a:pPr>
            <a:r>
              <a:rPr kern="0">
                <a:latin typeface="Calibri"/>
                <a:cs typeface="+mn-cs"/>
              </a:rPr>
              <a:t>Centre WET virtuel </a:t>
            </a:r>
          </a:p>
          <a:p>
            <a:pPr lvl="1" rtl="0" eaLnBrk="1" fontAlgn="auto" hangingPunct="1">
              <a:spcBef>
                <a:spcPts val="0"/>
              </a:spcBef>
              <a:defRPr/>
            </a:pPr>
            <a:r>
              <a:rPr b="0" kern="0">
                <a:solidFill>
                  <a:prstClr val="black"/>
                </a:solidFill>
                <a:latin typeface="Calibri"/>
                <a:cs typeface="+mn-cs"/>
              </a:rPr>
              <a:t>Ressources pédagogiques et de formation en ligne de CAWST</a:t>
            </a:r>
          </a:p>
          <a:p>
            <a:pPr lvl="1" eaLnBrk="1" fontAlgn="auto" hangingPunct="1">
              <a:spcBef>
                <a:spcPts val="0"/>
              </a:spcBef>
              <a:defRPr/>
            </a:pPr>
            <a:endParaRPr lang="en-US" sz="1400" b="0" kern="0" dirty="0">
              <a:solidFill>
                <a:prstClr val="black"/>
              </a:solidFill>
              <a:latin typeface="Calibri"/>
              <a:cs typeface="+mn-cs"/>
            </a:endParaRPr>
          </a:p>
          <a:p>
            <a:pPr lvl="1" eaLnBrk="1" fontAlgn="auto" hangingPunct="1">
              <a:spcBef>
                <a:spcPts val="0"/>
              </a:spcBef>
              <a:defRPr/>
            </a:pPr>
            <a:endParaRPr lang="en-US" sz="1400" b="0" kern="0" dirty="0">
              <a:solidFill>
                <a:prstClr val="black"/>
              </a:solidFill>
              <a:latin typeface="Calibri"/>
              <a:cs typeface="+mn-cs"/>
            </a:endParaRPr>
          </a:p>
        </p:txBody>
      </p:sp>
      <p:sp>
        <p:nvSpPr>
          <p:cNvPr id="30" name="TextBox 29"/>
          <p:cNvSpPr txBox="1"/>
          <p:nvPr/>
        </p:nvSpPr>
        <p:spPr>
          <a:xfrm>
            <a:off x="3311009" y="3907303"/>
            <a:ext cx="2512542" cy="1892826"/>
          </a:xfrm>
          <a:prstGeom prst="rect">
            <a:avLst/>
          </a:prstGeom>
          <a:noFill/>
          <a:ln w="12700">
            <a:solidFill>
              <a:sysClr val="windowText" lastClr="000000"/>
            </a:solidFill>
          </a:ln>
        </p:spPr>
        <p:txBody>
          <a:bodyPr wrap="square" rtlCol="0">
            <a:spAutoFit/>
          </a:bodyPr>
          <a:lstStyle>
            <a:defPPr>
              <a:defRPr lang="en-US"/>
            </a:defPPr>
            <a:lvl2pPr marL="3175" lvl="1" algn="ctr">
              <a:spcAft>
                <a:spcPts val="600"/>
              </a:spcAft>
              <a:defRPr sz="2000" b="1">
                <a:solidFill>
                  <a:srgbClr val="0070C0"/>
                </a:solidFill>
              </a:defRPr>
            </a:lvl2pPr>
          </a:lstStyle>
          <a:p>
            <a:pPr lvl="1" rtl="0" eaLnBrk="1" fontAlgn="auto" hangingPunct="1">
              <a:spcBef>
                <a:spcPts val="0"/>
              </a:spcBef>
              <a:defRPr/>
            </a:pPr>
            <a:r>
              <a:rPr kern="0" dirty="0" err="1">
                <a:latin typeface="Calibri"/>
                <a:cs typeface="+mn-cs"/>
              </a:rPr>
              <a:t>Centres</a:t>
            </a:r>
            <a:r>
              <a:rPr kern="0" dirty="0">
                <a:latin typeface="Calibri"/>
                <a:cs typeface="+mn-cs"/>
              </a:rPr>
              <a:t> WET </a:t>
            </a:r>
          </a:p>
          <a:p>
            <a:pPr lvl="1" rtl="0" eaLnBrk="1" fontAlgn="auto" hangingPunct="1">
              <a:spcBef>
                <a:spcPts val="0"/>
              </a:spcBef>
              <a:defRPr/>
            </a:pPr>
            <a:r>
              <a:rPr kern="0" dirty="0">
                <a:latin typeface="Calibri"/>
                <a:cs typeface="+mn-cs"/>
              </a:rPr>
              <a:t> </a:t>
            </a:r>
            <a:r>
              <a:rPr sz="1800" b="0" kern="0" dirty="0" err="1">
                <a:solidFill>
                  <a:prstClr val="black"/>
                </a:solidFill>
                <a:latin typeface="Calibri"/>
                <a:cs typeface="+mn-cs"/>
              </a:rPr>
              <a:t>Prestation</a:t>
            </a:r>
            <a:r>
              <a:rPr sz="1800" b="0" kern="0" dirty="0">
                <a:solidFill>
                  <a:prstClr val="black"/>
                </a:solidFill>
                <a:latin typeface="Calibri"/>
                <a:cs typeface="+mn-cs"/>
              </a:rPr>
              <a:t> de service </a:t>
            </a:r>
            <a:r>
              <a:rPr sz="1800" b="0" kern="0" dirty="0" err="1">
                <a:solidFill>
                  <a:prstClr val="black"/>
                </a:solidFill>
                <a:latin typeface="Calibri"/>
                <a:cs typeface="+mn-cs"/>
              </a:rPr>
              <a:t>donnée</a:t>
            </a:r>
            <a:r>
              <a:rPr sz="1800" b="0" kern="0" dirty="0">
                <a:solidFill>
                  <a:prstClr val="black"/>
                </a:solidFill>
                <a:latin typeface="Calibri"/>
                <a:cs typeface="+mn-cs"/>
              </a:rPr>
              <a:t> par des </a:t>
            </a:r>
            <a:r>
              <a:rPr sz="1800" b="0" kern="0" dirty="0" err="1">
                <a:solidFill>
                  <a:prstClr val="black"/>
                </a:solidFill>
                <a:latin typeface="Calibri"/>
                <a:cs typeface="+mn-cs"/>
              </a:rPr>
              <a:t>organisations</a:t>
            </a:r>
            <a:r>
              <a:rPr sz="1800" b="0" kern="0" dirty="0">
                <a:solidFill>
                  <a:prstClr val="black"/>
                </a:solidFill>
                <a:latin typeface="Calibri"/>
                <a:cs typeface="+mn-cs"/>
              </a:rPr>
              <a:t> du pays avec le personnel local </a:t>
            </a:r>
            <a:br>
              <a:rPr lang="en-US" sz="1800" b="0" kern="0" dirty="0">
                <a:solidFill>
                  <a:prstClr val="black"/>
                </a:solidFill>
                <a:latin typeface="Calibri"/>
                <a:cs typeface="+mn-cs"/>
              </a:rPr>
            </a:br>
            <a:r>
              <a:rPr sz="1800" b="0" kern="0" dirty="0">
                <a:solidFill>
                  <a:prstClr val="black"/>
                </a:solidFill>
                <a:latin typeface="Calibri"/>
                <a:cs typeface="+mn-cs"/>
              </a:rPr>
              <a:t>(</a:t>
            </a:r>
            <a:r>
              <a:rPr sz="1800" b="0" kern="0" dirty="0" err="1">
                <a:solidFill>
                  <a:prstClr val="black"/>
                </a:solidFill>
                <a:latin typeface="Calibri"/>
                <a:cs typeface="+mn-cs"/>
              </a:rPr>
              <a:t>partenaires</a:t>
            </a:r>
            <a:r>
              <a:rPr sz="1800" b="0" kern="0" dirty="0">
                <a:solidFill>
                  <a:prstClr val="black"/>
                </a:solidFill>
                <a:latin typeface="Calibri"/>
                <a:cs typeface="+mn-cs"/>
              </a:rPr>
              <a:t> CAWST)</a:t>
            </a:r>
            <a:endParaRPr b="0" kern="0" dirty="0">
              <a:solidFill>
                <a:prstClr val="black"/>
              </a:solidFill>
              <a:latin typeface="Calibri"/>
              <a:cs typeface="+mn-cs"/>
            </a:endParaRPr>
          </a:p>
        </p:txBody>
      </p:sp>
      <p:cxnSp>
        <p:nvCxnSpPr>
          <p:cNvPr id="32" name="Straight Arrow Connector 31"/>
          <p:cNvCxnSpPr/>
          <p:nvPr/>
        </p:nvCxnSpPr>
        <p:spPr>
          <a:xfrm flipH="1">
            <a:off x="1805182" y="2740752"/>
            <a:ext cx="2119454" cy="909734"/>
          </a:xfrm>
          <a:prstGeom prst="straightConnector1">
            <a:avLst/>
          </a:prstGeom>
          <a:noFill/>
          <a:ln w="38100" cap="flat" cmpd="sng" algn="ctr">
            <a:solidFill>
              <a:schemeClr val="bg1"/>
            </a:solidFill>
            <a:prstDash val="solid"/>
            <a:tailEnd type="arrow"/>
          </a:ln>
          <a:effectLst/>
        </p:spPr>
      </p:cxnSp>
      <p:cxnSp>
        <p:nvCxnSpPr>
          <p:cNvPr id="33" name="Straight Arrow Connector 32"/>
          <p:cNvCxnSpPr/>
          <p:nvPr/>
        </p:nvCxnSpPr>
        <p:spPr>
          <a:xfrm flipH="1">
            <a:off x="4567280" y="2736406"/>
            <a:ext cx="4297" cy="986393"/>
          </a:xfrm>
          <a:prstGeom prst="straightConnector1">
            <a:avLst/>
          </a:prstGeom>
          <a:noFill/>
          <a:ln w="38100" cap="flat" cmpd="sng" algn="ctr">
            <a:solidFill>
              <a:schemeClr val="bg1"/>
            </a:solidFill>
            <a:prstDash val="solid"/>
            <a:tailEnd type="arrow"/>
          </a:ln>
          <a:effectLst/>
        </p:spPr>
      </p:cxnSp>
      <p:cxnSp>
        <p:nvCxnSpPr>
          <p:cNvPr id="34" name="Straight Arrow Connector 33"/>
          <p:cNvCxnSpPr/>
          <p:nvPr/>
        </p:nvCxnSpPr>
        <p:spPr>
          <a:xfrm>
            <a:off x="5243638" y="2740752"/>
            <a:ext cx="2013896" cy="909734"/>
          </a:xfrm>
          <a:prstGeom prst="straightConnector1">
            <a:avLst/>
          </a:prstGeom>
          <a:noFill/>
          <a:ln w="38100" cap="flat" cmpd="sng" algn="ctr">
            <a:solidFill>
              <a:schemeClr val="bg1"/>
            </a:solidFill>
            <a:prstDash val="solid"/>
            <a:tailEnd type="arrow"/>
          </a:ln>
          <a:effectLst/>
        </p:spPr>
      </p:cxnSp>
      <p:sp>
        <p:nvSpPr>
          <p:cNvPr id="35" name="TextBox 34"/>
          <p:cNvSpPr txBox="1"/>
          <p:nvPr/>
        </p:nvSpPr>
        <p:spPr>
          <a:xfrm>
            <a:off x="-4720" y="1425351"/>
            <a:ext cx="9144000" cy="1077218"/>
          </a:xfrm>
          <a:prstGeom prst="rect">
            <a:avLst/>
          </a:prstGeom>
          <a:noFill/>
        </p:spPr>
        <p:txBody>
          <a:bodyPr wrap="square" rtlCol="0">
            <a:spAutoFit/>
          </a:bodyPr>
          <a:lstStyle/>
          <a:p>
            <a:pPr algn="ctr" rtl="0"/>
            <a:r>
              <a:rPr sz="3200" b="1">
                <a:solidFill>
                  <a:srgbClr val="262626">
                    <a:lumMod val="90000"/>
                    <a:lumOff val="10000"/>
                  </a:srgbClr>
                </a:solidFill>
                <a:latin typeface="Arial" panose="020B0604020202020204" pitchFamily="34" charset="0"/>
                <a:cs typeface="Arial" panose="020B0604020202020204" pitchFamily="34" charset="0"/>
              </a:rPr>
              <a:t>3 moyens clés d'accéder </a:t>
            </a:r>
          </a:p>
          <a:p>
            <a:pPr algn="ctr" rtl="0"/>
            <a:r>
              <a:rPr sz="3200" b="1">
                <a:solidFill>
                  <a:srgbClr val="262626">
                    <a:lumMod val="90000"/>
                    <a:lumOff val="10000"/>
                  </a:srgbClr>
                </a:solidFill>
                <a:latin typeface="Arial" panose="020B0604020202020204" pitchFamily="34" charset="0"/>
                <a:cs typeface="Arial" panose="020B0604020202020204" pitchFamily="34" charset="0"/>
              </a:rPr>
              <a:t>à nos services</a:t>
            </a:r>
          </a:p>
        </p:txBody>
      </p:sp>
    </p:spTree>
    <p:extLst>
      <p:ext uri="{BB962C8B-B14F-4D97-AF65-F5344CB8AC3E}">
        <p14:creationId xmlns:p14="http://schemas.microsoft.com/office/powerpoint/2010/main" val="2613642023"/>
      </p:ext>
    </p:extLst>
  </p:cSld>
  <p:clrMapOvr>
    <a:masterClrMapping/>
  </p:clrMapOvr>
</p:sld>
</file>

<file path=ppt/theme/theme1.xml><?xml version="1.0" encoding="utf-8"?>
<a:theme xmlns:a="http://schemas.openxmlformats.org/drawingml/2006/main" name="EPD_CAWST_EAWAG_PowerPoint_Template--Mar_2016">
  <a:themeElements>
    <a:clrScheme name="Custom 2">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666666"/>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60</TotalTime>
  <Words>1397</Words>
  <Application>Microsoft Office PowerPoint</Application>
  <PresentationFormat>On-screen Show (4:3)</PresentationFormat>
  <Paragraphs>263</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Calibri Light</vt:lpstr>
      <vt:lpstr>Lato</vt:lpstr>
      <vt:lpstr>Tahoma</vt:lpstr>
      <vt:lpstr>Wingdings</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1_Intro to CAWST and Eawag-Sandec</dc:title>
  <dc:creator>Sterenn Philippe</dc:creator>
  <cp:lastModifiedBy>Andrea Roach</cp:lastModifiedBy>
  <cp:revision>15</cp:revision>
  <dcterms:created xsi:type="dcterms:W3CDTF">2016-03-18T09:50:36Z</dcterms:created>
  <dcterms:modified xsi:type="dcterms:W3CDTF">2017-07-04T21:13:57Z</dcterms:modified>
</cp:coreProperties>
</file>