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5" r:id="rId2"/>
    <p:sldId id="274" r:id="rId3"/>
    <p:sldId id="256" r:id="rId4"/>
    <p:sldId id="257" r:id="rId5"/>
    <p:sldId id="272" r:id="rId6"/>
    <p:sldId id="259" r:id="rId7"/>
    <p:sldId id="261" r:id="rId8"/>
    <p:sldId id="263" r:id="rId9"/>
    <p:sldId id="273" r:id="rId10"/>
    <p:sldId id="27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68" autoAdjust="0"/>
    <p:restoredTop sz="70018" autoAdjust="0"/>
  </p:normalViewPr>
  <p:slideViewPr>
    <p:cSldViewPr>
      <p:cViewPr varScale="1">
        <p:scale>
          <a:sx n="62" d="100"/>
          <a:sy n="62" d="100"/>
        </p:scale>
        <p:origin x="2064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D0A559-7487-4D15-9CB0-3A69AA581CA9}" type="datetimeFigureOut">
              <a:rPr lang="en-US" smtClean="0"/>
              <a:t>12/10/2014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4AEA86-A557-4C89-8350-6ED4D03115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833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3C8DC47-A447-435D-B31E-09F486250D12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265345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/>
              <a:t>Pregunte a los participantes cuál es la diferencia entre saneamiento y saneamiento ambiental.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/>
              <a:t>El saneamiento es específicamente la gestión de excrementos humanos</a:t>
            </a:r>
            <a:r>
              <a:rPr baseline="0"/>
              <a:t> y, generalmente, implica letrinas.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/>
              <a:t>Saneamiento ambiental es una definición más amplia de saneamiento e intenta incluir todos los aspectos que pueden afectar la salud y el bienestar humanos.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6557158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/>
              <a:t>Pida a los participantes que, con un compañero, discutan si aceptan o no las definiciones de saneamiento y saneamiento ambiental. </a:t>
            </a:r>
            <a:r>
              <a:rPr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Pregunte a los participantes por qué y por qué no.</a:t>
            </a:r>
            <a:r>
              <a:rPr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705364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48879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África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674313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Caribe</a:t>
            </a:r>
            <a:r>
              <a:rPr baseline="0"/>
              <a:t> - </a:t>
            </a:r>
            <a:r>
              <a:rPr/>
              <a:t>Haití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52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América Latina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063251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Asia del Sur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338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Sudeste Asiático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04088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rtl="0"/>
            <a:r>
              <a:rPr/>
              <a:t>Sudoeste Asiático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593385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 rtl="0">
              <a:buFont typeface="Arial" panose="020B0604020202020204" pitchFamily="34" charset="0"/>
              <a:buChar char="•"/>
            </a:pPr>
            <a:r>
              <a:rPr/>
              <a:t>Pida a los participantes que miren </a:t>
            </a:r>
            <a:r>
              <a:rPr baseline="0"/>
              <a:t> uno de </a:t>
            </a:r>
            <a:r>
              <a:rPr/>
              <a:t>los afiches sobre contaminación</a:t>
            </a:r>
            <a:r>
              <a:rPr baseline="0"/>
              <a:t> en las diapositivas anteriores por unos minutos.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CA" baseline="0" dirty="0" smtClean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 baseline="0"/>
              <a:t>Ha</a:t>
            </a:r>
            <a:r>
              <a:rPr/>
              <a:t>blen sobre los problemas de saneamiento que ven</a:t>
            </a:r>
            <a:r>
              <a:rPr baseline="0"/>
              <a:t> y también </a:t>
            </a:r>
            <a:r>
              <a:rPr sz="12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identifiquen cualquier problema que no esté ilustrado en el afiche</a:t>
            </a:r>
            <a:r>
              <a:rPr/>
              <a:t>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CA" dirty="0" smtClean="0"/>
          </a:p>
          <a:p>
            <a:pPr marL="171450" indent="-171450" rtl="0">
              <a:buFont typeface="Arial" panose="020B0604020202020204" pitchFamily="34" charset="0"/>
              <a:buChar char="•"/>
            </a:pPr>
            <a:r>
              <a:rPr/>
              <a:t>Muestre la definición</a:t>
            </a:r>
            <a:r>
              <a:rPr baseline="0"/>
              <a:t> de saneamiento ambiental después de la discusión.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FF4AEA86-A557-4C89-8350-6ED4D03115CE}" type="slidenum">
              <a:rPr/>
              <a:t>11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58749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8FE81C-1BF8-4F34-A344-0F9C0D0D7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6694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19A2F44-FF70-4AA9-836B-F96FFABF057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992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5646B1E-3940-4F26-87B5-87CDE4B7D11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06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7" name="Picture 4" descr="CAWST Colour - no text 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A68FE81C-1BF8-4F34-A344-0F9C0D0D7C2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221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A674979-EC48-41BA-A377-18B893688C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179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208B727-11FE-4B81-8E9F-53EF06B856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047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3E7201AE-EBDF-4F9E-BBA4-D83EE29AE1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4230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96D6939-B8AB-415C-8E07-37773906FC3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35896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0C5138D-4C5F-48AF-A64F-FBCEEBACA0D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7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73F326D-2649-4216-BBC7-53F95C3158E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4010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C2EDC0C-8AD2-419E-9BC8-59FCE3CF71E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189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hyperlink" Target="http://www.cawst.org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://www.cawst.org/resources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AWST_2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11377"/>
            <a:ext cx="3848100" cy="1109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71264" y="677882"/>
            <a:ext cx="8077200" cy="6232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SV" sz="1100" dirty="0" smtClean="0"/>
          </a:p>
          <a:p>
            <a:pPr algn="ctr" rtl="0">
              <a:tabLst>
                <a:tab pos="1196975" algn="l"/>
              </a:tabLst>
            </a:pPr>
            <a:r>
              <a:rPr lang="es-SV" sz="1100" dirty="0" smtClean="0"/>
              <a:t>12, 2916 – </a:t>
            </a:r>
            <a:r>
              <a:rPr lang="es-SV" sz="1100" dirty="0" err="1" smtClean="0"/>
              <a:t>5</a:t>
            </a:r>
            <a:r>
              <a:rPr lang="es-SV" sz="1100" baseline="30000" dirty="0" err="1" smtClean="0"/>
              <a:t>th</a:t>
            </a:r>
            <a:r>
              <a:rPr lang="es-SV" sz="1100" dirty="0" smtClean="0"/>
              <a:t> </a:t>
            </a:r>
            <a:r>
              <a:rPr lang="es-SV" sz="1100" dirty="0" err="1" smtClean="0"/>
              <a:t>Avenue</a:t>
            </a:r>
            <a:endParaRPr lang="es-SV" sz="1100" dirty="0" smtClean="0"/>
          </a:p>
          <a:p>
            <a:pPr algn="ctr" rtl="0">
              <a:tabLst>
                <a:tab pos="1196975" algn="l"/>
              </a:tabLst>
            </a:pPr>
            <a:r>
              <a:rPr lang="es-SV" sz="1100" dirty="0" smtClean="0"/>
              <a:t>Calgary, Alberta, </a:t>
            </a:r>
            <a:r>
              <a:rPr lang="es-SV" sz="1100" dirty="0" err="1" smtClean="0"/>
              <a:t>T2A</a:t>
            </a:r>
            <a:r>
              <a:rPr lang="es-SV" sz="1100" dirty="0" smtClean="0"/>
              <a:t> </a:t>
            </a:r>
            <a:r>
              <a:rPr lang="es-SV" sz="1100" dirty="0" err="1" smtClean="0"/>
              <a:t>6K4</a:t>
            </a:r>
            <a:r>
              <a:rPr lang="es-SV" sz="1100" dirty="0" smtClean="0"/>
              <a:t>, Canadá</a:t>
            </a:r>
          </a:p>
          <a:p>
            <a:pPr algn="ctr" rtl="0">
              <a:tabLst>
                <a:tab pos="1196975" algn="l"/>
              </a:tabLst>
            </a:pPr>
            <a:r>
              <a:rPr lang="es-SV" sz="1100" dirty="0" smtClean="0"/>
              <a:t>Teléfono: + 1 (403) 243-3285, fax: + 1 (403) 243-6199</a:t>
            </a:r>
          </a:p>
          <a:p>
            <a:pPr algn="ctr" rtl="0">
              <a:tabLst>
                <a:tab pos="1196975" algn="l"/>
              </a:tabLst>
            </a:pPr>
            <a:r>
              <a:rPr lang="es-SV" sz="1100" dirty="0" smtClean="0">
                <a:hlinkClick r:id="rId4"/>
              </a:rPr>
              <a:t>Correo electrónico: cawst@cawst.org, sitio web: </a:t>
            </a:r>
            <a:r>
              <a:rPr lang="es-SV" sz="1100" dirty="0" smtClean="0"/>
              <a:t>www.cawst.org</a:t>
            </a:r>
          </a:p>
          <a:p>
            <a:pPr algn="ctr">
              <a:tabLst>
                <a:tab pos="1196975" algn="l"/>
              </a:tabLst>
            </a:pPr>
            <a:endParaRPr lang="es-SV" sz="1100" dirty="0" smtClean="0"/>
          </a:p>
          <a:p>
            <a:pPr rtl="0"/>
            <a:r>
              <a:rPr lang="es-SV" sz="850" dirty="0" smtClean="0"/>
              <a:t>El Centro de Tecnologías Asequibles de Agua y Saneamiento (CAWST, por su sigla en inglés) es una organización sin fines de lucro con base en Calgary que proporciona capacitación y consultoría a organizaciones que trabajan directamente con poblaciones en países en desarrollo que carecen de acceso al agua limpia y al saneamiento básico.</a:t>
            </a:r>
          </a:p>
          <a:p>
            <a:pPr rtl="0"/>
            <a:r>
              <a:rPr lang="es-SV" sz="850" dirty="0" smtClean="0"/>
              <a:t> </a:t>
            </a:r>
          </a:p>
          <a:p>
            <a:pPr rtl="0"/>
            <a:r>
              <a:rPr lang="es-SV" sz="850" dirty="0" smtClean="0"/>
              <a:t>Una de las principales estrategias de CAWST es hacer del conocimiento sobre agua un saber popular. Eso se logra, en parte, mediante el desarrollo y la distribución gratuita de materiales educativos con la intención de aumentar la disponibilidad de información para los que más lo necesitan.</a:t>
            </a:r>
          </a:p>
          <a:p>
            <a:pPr rtl="0"/>
            <a:r>
              <a:rPr lang="es-SV" sz="850" dirty="0" smtClean="0"/>
              <a:t> </a:t>
            </a:r>
          </a:p>
          <a:p>
            <a:pPr rtl="0"/>
            <a:r>
              <a:rPr lang="es-SV" sz="850" dirty="0" smtClean="0"/>
              <a:t>Este documento es de contenido abierto y está elaborado bajo la licencia genérica Creative Commons Atribución 3.0. Para ver una copia de esa licencia, visite la página http://creativecommons.org/licenses/by/3.0/deed.es o envíe una carta a Creative Commons, 171 </a:t>
            </a:r>
            <a:r>
              <a:rPr lang="es-SV" sz="850" dirty="0" err="1" smtClean="0"/>
              <a:t>Second</a:t>
            </a:r>
            <a:r>
              <a:rPr lang="es-SV" sz="850" dirty="0" smtClean="0"/>
              <a:t> Street, Suite 300, San Francisco, California 94105, Estados Unidos. </a:t>
            </a:r>
          </a:p>
          <a:p>
            <a:pPr rtl="0"/>
            <a:r>
              <a:rPr lang="es-SV" sz="850" dirty="0" smtClean="0"/>
              <a:t> </a:t>
            </a:r>
          </a:p>
          <a:p>
            <a:pPr rtl="0"/>
            <a:r>
              <a:rPr lang="es-SV" sz="850" dirty="0" smtClean="0"/>
              <a:t>		Usted es libre de:</a:t>
            </a:r>
          </a:p>
          <a:p>
            <a:pPr marL="2000250" lvl="4" indent="-171450" rtl="0">
              <a:buFont typeface="Arial" pitchFamily="34" charset="0"/>
              <a:buChar char="•"/>
            </a:pPr>
            <a:r>
              <a:rPr lang="es-SV" sz="850" dirty="0" smtClean="0"/>
              <a:t>Compartir – copiar, distribuir y difundir este documento.</a:t>
            </a:r>
          </a:p>
          <a:p>
            <a:pPr marL="2000250" lvl="4" indent="-171450" rtl="0">
              <a:buFont typeface="Arial" pitchFamily="34" charset="0"/>
              <a:buChar char="•"/>
            </a:pPr>
            <a:r>
              <a:rPr lang="es-SV" sz="850" dirty="0" smtClean="0"/>
              <a:t>Editar – adaptar este documento.</a:t>
            </a:r>
          </a:p>
          <a:p>
            <a:pPr rtl="0"/>
            <a:r>
              <a:rPr lang="es-SV" sz="850" dirty="0" smtClean="0"/>
              <a:t> </a:t>
            </a:r>
          </a:p>
          <a:p>
            <a:pPr rtl="0"/>
            <a:r>
              <a:rPr lang="es-SV" sz="850" dirty="0" smtClean="0"/>
              <a:t>		Bajo las siguientes condiciones:</a:t>
            </a:r>
          </a:p>
          <a:p>
            <a:pPr marL="2000250" lvl="4" indent="-171450" rtl="0">
              <a:buFont typeface="Arial" pitchFamily="34" charset="0"/>
              <a:buChar char="•"/>
            </a:pPr>
            <a:r>
              <a:rPr lang="es-SV" sz="850" dirty="0" smtClean="0"/>
              <a:t>Atribución. Deberá atribuírsele a CAWST el crédito de ser la fuente original del documento. Por favor, incluya la dirección a nuestro sitio web: www.cawst.org.</a:t>
            </a:r>
          </a:p>
          <a:p>
            <a:pPr algn="ctr">
              <a:tabLst>
                <a:tab pos="1196975" algn="l"/>
              </a:tabLst>
            </a:pPr>
            <a:endParaRPr lang="es-SV" sz="700" dirty="0" smtClean="0"/>
          </a:p>
          <a:p>
            <a:pPr rtl="0">
              <a:tabLst>
                <a:tab pos="1196975" algn="l"/>
              </a:tabLst>
            </a:pPr>
            <a:r>
              <a:rPr lang="es-SV" sz="850" dirty="0" smtClean="0"/>
              <a:t>CAWST actualizará este documento periódicamente. Por ese motivo, no se recomienda que lo almacene para descargarlo desde su sitio web.</a:t>
            </a:r>
          </a:p>
          <a:p>
            <a:pPr>
              <a:tabLst>
                <a:tab pos="1196975" algn="l"/>
              </a:tabLst>
            </a:pPr>
            <a:endParaRPr lang="es-SV" sz="85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105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12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>
              <a:tabLst>
                <a:tab pos="1196975" algn="l"/>
              </a:tabLst>
            </a:pPr>
            <a:endParaRPr lang="es-SV" sz="900" dirty="0" smtClean="0"/>
          </a:p>
          <a:p>
            <a:pPr rtl="0"/>
            <a:r>
              <a:rPr lang="es-SV" sz="900" b="1" dirty="0" smtClean="0"/>
              <a:t> </a:t>
            </a:r>
            <a:r>
              <a:rPr lang="es-SV" sz="900" dirty="0" smtClean="0"/>
              <a:t>CAWST y sus directores, empleados, contratistas y voluntarios no asumen ninguna responsabilidad ni dan ninguna garantía respecto de los resultados que puedan obtenerse a partir del uso de la información proporcionada.</a:t>
            </a:r>
            <a:endParaRPr lang="es-SV" sz="900" dirty="0"/>
          </a:p>
        </p:txBody>
      </p:sp>
      <p:pic>
        <p:nvPicPr>
          <p:cNvPr id="5" name="Picture 4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1092" y="3111252"/>
            <a:ext cx="1080120" cy="288032"/>
          </a:xfrm>
          <a:prstGeom prst="rect">
            <a:avLst/>
          </a:prstGeom>
        </p:spPr>
      </p:pic>
      <p:pic>
        <p:nvPicPr>
          <p:cNvPr id="6" name="Picture 5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100" y="3544850"/>
            <a:ext cx="936104" cy="3600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47664" y="4305137"/>
            <a:ext cx="6408712" cy="2062103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rtl="0"/>
            <a:r>
              <a:rPr b="1" dirty="0"/>
              <a:t> </a:t>
            </a:r>
            <a:r>
              <a:rPr sz="1100" b="1" dirty="0"/>
              <a:t> </a:t>
            </a:r>
            <a:r>
              <a:rPr sz="1100" b="1" dirty="0" err="1"/>
              <a:t>Manténgase</a:t>
            </a:r>
            <a:r>
              <a:rPr sz="1100" b="1" dirty="0"/>
              <a:t> </a:t>
            </a:r>
            <a:r>
              <a:rPr sz="1100" b="1" dirty="0" err="1"/>
              <a:t>actualizado</a:t>
            </a:r>
            <a:r>
              <a:rPr sz="1100" b="1" dirty="0"/>
              <a:t> y </a:t>
            </a:r>
            <a:r>
              <a:rPr sz="1100" b="1" dirty="0" err="1"/>
              <a:t>obtenga</a:t>
            </a:r>
            <a:r>
              <a:rPr sz="1100" b="1" dirty="0"/>
              <a:t> </a:t>
            </a:r>
            <a:r>
              <a:rPr sz="1100" b="1" dirty="0" err="1"/>
              <a:t>apoyo</a:t>
            </a:r>
            <a:r>
              <a:rPr sz="1100" b="1" dirty="0"/>
              <a:t>:</a:t>
            </a:r>
          </a:p>
          <a:p>
            <a:pPr marL="3028950" lvl="6" indent="-285750" rtl="0">
              <a:buFont typeface="Arial" pitchFamily="34" charset="0"/>
              <a:buChar char="•"/>
            </a:pPr>
            <a:r>
              <a:rPr sz="1100" dirty="0" err="1"/>
              <a:t>Últimas</a:t>
            </a:r>
            <a:r>
              <a:rPr sz="1100" dirty="0"/>
              <a:t> </a:t>
            </a:r>
            <a:r>
              <a:rPr sz="1100" dirty="0" err="1"/>
              <a:t>actualizaciones</a:t>
            </a:r>
            <a:r>
              <a:rPr sz="1100" dirty="0"/>
              <a:t> de </a:t>
            </a:r>
            <a:r>
              <a:rPr sz="1100" dirty="0" err="1"/>
              <a:t>este</a:t>
            </a:r>
            <a:r>
              <a:rPr sz="1100" dirty="0"/>
              <a:t> </a:t>
            </a:r>
            <a:r>
              <a:rPr sz="1100" dirty="0" err="1"/>
              <a:t>documento</a:t>
            </a:r>
            <a:r>
              <a:rPr sz="1100" dirty="0"/>
              <a:t>.</a:t>
            </a:r>
          </a:p>
          <a:p>
            <a:pPr marL="3028950" lvl="6" indent="-285750" rtl="0">
              <a:buFont typeface="Arial" pitchFamily="34" charset="0"/>
              <a:buChar char="•"/>
            </a:pPr>
            <a:r>
              <a:rPr sz="1100" dirty="0" err="1"/>
              <a:t>Otros</a:t>
            </a:r>
            <a:r>
              <a:rPr sz="1100" dirty="0"/>
              <a:t> </a:t>
            </a:r>
            <a:r>
              <a:rPr sz="1100" dirty="0" err="1"/>
              <a:t>talleres</a:t>
            </a:r>
            <a:r>
              <a:rPr sz="1100" dirty="0"/>
              <a:t> y </a:t>
            </a:r>
            <a:r>
              <a:rPr sz="1100" dirty="0" err="1"/>
              <a:t>recursos</a:t>
            </a:r>
            <a:r>
              <a:rPr sz="1100" dirty="0"/>
              <a:t> de </a:t>
            </a:r>
            <a:r>
              <a:rPr sz="1100" dirty="0" err="1"/>
              <a:t>capacitación</a:t>
            </a:r>
            <a:r>
              <a:rPr sz="1100" dirty="0"/>
              <a:t> </a:t>
            </a:r>
            <a:r>
              <a:rPr sz="1100" dirty="0" err="1"/>
              <a:t>relacionados</a:t>
            </a:r>
            <a:r>
              <a:rPr sz="1100" dirty="0"/>
              <a:t>.</a:t>
            </a:r>
          </a:p>
          <a:p>
            <a:pPr marL="3028950" lvl="6" indent="-285750" rtl="0">
              <a:buFont typeface="Arial" pitchFamily="34" charset="0"/>
              <a:buChar char="•"/>
            </a:pPr>
            <a:r>
              <a:rPr sz="1100" dirty="0" err="1"/>
              <a:t>Apoyo</a:t>
            </a:r>
            <a:r>
              <a:rPr sz="1100" dirty="0"/>
              <a:t> </a:t>
            </a:r>
            <a:r>
              <a:rPr sz="1100" dirty="0" err="1"/>
              <a:t>sobre</a:t>
            </a:r>
            <a:r>
              <a:rPr sz="1100" dirty="0"/>
              <a:t> el </a:t>
            </a:r>
            <a:r>
              <a:rPr sz="1100" dirty="0" err="1"/>
              <a:t>uso</a:t>
            </a:r>
            <a:r>
              <a:rPr sz="1100" dirty="0"/>
              <a:t> de </a:t>
            </a:r>
            <a:r>
              <a:rPr sz="1100" dirty="0" err="1"/>
              <a:t>este</a:t>
            </a:r>
            <a:r>
              <a:rPr sz="1100" dirty="0"/>
              <a:t> </a:t>
            </a:r>
            <a:r>
              <a:rPr sz="1100" dirty="0" err="1"/>
              <a:t>documento</a:t>
            </a:r>
            <a:r>
              <a:rPr sz="1100" dirty="0"/>
              <a:t> para </a:t>
            </a:r>
            <a:r>
              <a:rPr sz="1100" dirty="0" err="1"/>
              <a:t>su</a:t>
            </a:r>
            <a:r>
              <a:rPr sz="1100" dirty="0"/>
              <a:t> </a:t>
            </a:r>
            <a:r>
              <a:rPr sz="1100" dirty="0" err="1"/>
              <a:t>trabajo</a:t>
            </a:r>
            <a:r>
              <a:rPr sz="1100" dirty="0"/>
              <a:t>.</a:t>
            </a:r>
          </a:p>
          <a:p>
            <a:pPr rtl="0"/>
            <a:r>
              <a:rPr sz="1100" dirty="0"/>
              <a:t> </a:t>
            </a:r>
          </a:p>
          <a:p>
            <a:pPr rtl="0"/>
            <a:endParaRPr lang="en-GB" sz="1100" i="1" dirty="0" smtClean="0"/>
          </a:p>
          <a:p>
            <a:pPr rtl="0"/>
            <a:r>
              <a:rPr sz="1100" i="1" dirty="0" smtClean="0"/>
              <a:t>CAWST </a:t>
            </a:r>
            <a:r>
              <a:rPr sz="1100" i="1" dirty="0" err="1"/>
              <a:t>provee</a:t>
            </a:r>
            <a:r>
              <a:rPr sz="1100" i="1" dirty="0"/>
              <a:t> </a:t>
            </a:r>
            <a:r>
              <a:rPr sz="1100" i="1" dirty="0" err="1"/>
              <a:t>mentoría</a:t>
            </a:r>
            <a:r>
              <a:rPr sz="1100" i="1" dirty="0"/>
              <a:t> y</a:t>
            </a:r>
          </a:p>
          <a:p>
            <a:pPr rtl="0"/>
            <a:r>
              <a:rPr sz="1100" i="1" dirty="0" err="1"/>
              <a:t>asesoramiento</a:t>
            </a:r>
            <a:r>
              <a:rPr sz="1100" i="1" dirty="0"/>
              <a:t> </a:t>
            </a:r>
            <a:r>
              <a:rPr sz="1100" i="1" dirty="0" err="1"/>
              <a:t>sobre</a:t>
            </a:r>
            <a:r>
              <a:rPr sz="1100" i="1" dirty="0"/>
              <a:t> el </a:t>
            </a:r>
            <a:r>
              <a:rPr sz="1100" i="1" dirty="0" err="1"/>
              <a:t>uso</a:t>
            </a:r>
            <a:r>
              <a:rPr sz="1100" i="1" dirty="0"/>
              <a:t> de </a:t>
            </a:r>
            <a:r>
              <a:rPr sz="1100" i="1" dirty="0" err="1"/>
              <a:t>sus</a:t>
            </a:r>
            <a:r>
              <a:rPr sz="1100" i="1" dirty="0"/>
              <a:t> </a:t>
            </a:r>
            <a:r>
              <a:rPr sz="1100" i="1" dirty="0" err="1"/>
              <a:t>materiales</a:t>
            </a:r>
            <a:endParaRPr sz="1100" i="1" dirty="0"/>
          </a:p>
          <a:p>
            <a:pPr rtl="0"/>
            <a:r>
              <a:rPr sz="1100" i="1" dirty="0"/>
              <a:t>de </a:t>
            </a:r>
            <a:r>
              <a:rPr sz="1100" i="1" dirty="0" err="1"/>
              <a:t>capacitación</a:t>
            </a:r>
            <a:r>
              <a:rPr sz="1100" i="1" dirty="0"/>
              <a:t>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635863"/>
            <a:ext cx="4680520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44014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0"/>
            <a:ext cx="5610224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6337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/>
              <a:t>¿Qué es el</a:t>
            </a:r>
            <a:r>
              <a:rPr lang="en-CA" b="1" dirty="0" smtClean="0"/>
              <a:t/>
            </a:r>
            <a:br>
              <a:rPr lang="en-CA" b="1" dirty="0" smtClean="0"/>
            </a:br>
            <a:r>
              <a:rPr b="1"/>
              <a:t> saneamiento ambiental?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/>
              <a:t>Gestión de excrementos de humanos y animales (heces y orina)</a:t>
            </a:r>
          </a:p>
          <a:p>
            <a:pPr rtl="0"/>
            <a:r>
              <a:rPr/>
              <a:t>Gestión de aguas residuales domésticas</a:t>
            </a:r>
          </a:p>
          <a:p>
            <a:pPr rtl="0"/>
            <a:r>
              <a:rPr/>
              <a:t>Gestión de residuos sólidos</a:t>
            </a:r>
          </a:p>
          <a:p>
            <a:pPr rtl="0"/>
            <a:r>
              <a:rPr/>
              <a:t>Control de vectores</a:t>
            </a:r>
          </a:p>
          <a:p>
            <a:pPr rtl="0"/>
            <a:r>
              <a:rPr/>
              <a:t>Drenaje de agua de lluvia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69654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/>
              <a:t>¿Qué es el saneamiento?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/>
              <a:t>Gestión de excrementos humanos (heces y orina) </a:t>
            </a:r>
          </a:p>
        </p:txBody>
      </p:sp>
      <p:pic>
        <p:nvPicPr>
          <p:cNvPr id="5" name="Picture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107" y="2514600"/>
            <a:ext cx="3359785" cy="4133850"/>
          </a:xfrm>
          <a:prstGeom prst="rect">
            <a:avLst/>
          </a:prstGeom>
          <a:solidFill>
            <a:srgbClr val="FFFFFF">
              <a:alpha val="0"/>
            </a:srgbClr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65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/>
              <a:t>Revisión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rtl="0"/>
            <a:r>
              <a:rPr sz="4400"/>
              <a:t>Discuta con un compañero si acepta o no las definiciones de saneamiento y saneamiento ambiental.</a:t>
            </a:r>
          </a:p>
        </p:txBody>
      </p:sp>
    </p:spTree>
    <p:extLst>
      <p:ext uri="{BB962C8B-B14F-4D97-AF65-F5344CB8AC3E}">
        <p14:creationId xmlns:p14="http://schemas.microsoft.com/office/powerpoint/2010/main" val="1816681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258888" y="1484313"/>
            <a:ext cx="6481762" cy="42288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rtl="0">
              <a:spcBef>
                <a:spcPct val="20000"/>
              </a:spcBef>
              <a:defRPr/>
            </a:pP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Esta presentación se usa con el plan de lección </a:t>
            </a:r>
            <a:r>
              <a:rPr sz="3200" kern="0">
                <a:latin typeface="Arial"/>
                <a:cs typeface="Arial"/>
              </a:rPr>
              <a:t>3</a:t>
            </a: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: Introducción al saneamiento ambiental en el manual del capacitador Introducción al saneamiento ambiental. </a:t>
            </a:r>
          </a:p>
          <a:p>
            <a:pPr>
              <a:spcBef>
                <a:spcPct val="20000"/>
              </a:spcBef>
              <a:defRPr/>
            </a:pPr>
            <a:endParaRPr lang="en-US" sz="3200" kern="0" dirty="0">
              <a:solidFill>
                <a:srgbClr val="000000"/>
              </a:solidFill>
              <a:latin typeface="Arial"/>
              <a:ea typeface="+mn-ea"/>
              <a:cs typeface="Arial"/>
            </a:endParaRPr>
          </a:p>
          <a:p>
            <a:pPr algn="ctr" rtl="0">
              <a:spcBef>
                <a:spcPct val="20000"/>
              </a:spcBef>
              <a:defRPr/>
            </a:pP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</a:rPr>
              <a:t>Disponible en </a:t>
            </a:r>
            <a:r>
              <a:rPr sz="3200" kern="0">
                <a:solidFill>
                  <a:srgbClr val="000000"/>
                </a:solidFill>
                <a:latin typeface="Arial"/>
                <a:ea typeface="+mn-ea"/>
                <a:cs typeface="Arial"/>
                <a:hlinkClick r:id="rId2"/>
              </a:rPr>
              <a:t>www.cawst.org/resources</a:t>
            </a:r>
          </a:p>
        </p:txBody>
      </p:sp>
      <p:pic>
        <p:nvPicPr>
          <p:cNvPr id="14339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712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9613" y="1905000"/>
            <a:ext cx="7772400" cy="1470025"/>
          </a:xfrm>
        </p:spPr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¿Qué es el</a:t>
            </a:r>
            <a:r>
              <a:rPr lang="en-US" b="1" dirty="0" smtClean="0">
                <a:solidFill>
                  <a:schemeClr val="accent2"/>
                </a:solidFill>
              </a:rPr>
              <a:t/>
            </a:r>
            <a:br>
              <a:rPr lang="en-US" b="1" dirty="0" smtClean="0">
                <a:solidFill>
                  <a:schemeClr val="accent2"/>
                </a:solidFill>
              </a:rPr>
            </a:br>
            <a:r>
              <a:rPr b="1">
                <a:solidFill>
                  <a:schemeClr val="accent2"/>
                </a:solidFill>
              </a:rPr>
              <a:t> saneamiento ambiental?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267200"/>
            <a:ext cx="7140358" cy="2428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rtl="0"/>
            <a:r>
              <a:rPr b="1">
                <a:solidFill>
                  <a:schemeClr val="accent2"/>
                </a:solidFill>
              </a:rPr>
              <a:t>Resultados del aprendizaje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lvl="0" indent="-514350" rtl="0">
              <a:buFont typeface="+mj-lt"/>
              <a:buAutoNum type="arabicPeriod"/>
            </a:pPr>
            <a:r>
              <a:rPr/>
              <a:t>Identificar los diferentes aspectos del saneamiento ambiental.</a:t>
            </a:r>
          </a:p>
          <a:p>
            <a:pPr marL="514350" lvl="0" indent="-514350" rtl="0">
              <a:buFont typeface="+mj-lt"/>
              <a:buAutoNum type="arabicPeriod"/>
            </a:pPr>
            <a:r>
              <a:rPr/>
              <a:t>Explicar la diferencia entre saneamiento y saneamiento ambiental.</a:t>
            </a:r>
          </a:p>
        </p:txBody>
      </p:sp>
      <p:pic>
        <p:nvPicPr>
          <p:cNvPr id="3076" name="Picture 4" descr="CAWST Colour - no text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9313"/>
            <a:ext cx="1487488" cy="928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0"/>
            <a:ext cx="5486400" cy="6781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37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76200"/>
            <a:ext cx="5710237" cy="66957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301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49665"/>
            <a:ext cx="5634037" cy="65725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88575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546"/>
            <a:ext cx="5867400" cy="682845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169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-7776"/>
            <a:ext cx="5791200" cy="68657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080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Powerpoint Presentation_2010-11-29">
  <a:themeElements>
    <a:clrScheme name="Template_PowerPoint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plate_PowerPoint Presentatio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_PowerPoint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_PowerPoint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plate_PowerPoint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Template_Powerpoint Presentation_2010-11-29</Template>
  <TotalTime>156</TotalTime>
  <Words>378</Words>
  <Application>Microsoft Office PowerPoint</Application>
  <PresentationFormat>On-screen Show (4:3)</PresentationFormat>
  <Paragraphs>90</Paragraphs>
  <Slides>13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Template_Powerpoint Presentation_2010-11-29</vt:lpstr>
      <vt:lpstr>PowerPoint Presentation</vt:lpstr>
      <vt:lpstr>PowerPoint Presentation</vt:lpstr>
      <vt:lpstr>¿Qué es el  saneamiento ambiental?</vt:lpstr>
      <vt:lpstr>Resultados del aprendizaje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¿Qué es el  saneamiento ambiental?</vt:lpstr>
      <vt:lpstr>¿Qué es el saneamiento?</vt:lpstr>
      <vt:lpstr>Revisión</vt:lpstr>
    </vt:vector>
  </TitlesOfParts>
  <Company>CAWST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CAWST</dc:creator>
  <cp:lastModifiedBy>Andrea Roach</cp:lastModifiedBy>
  <cp:revision>19</cp:revision>
  <dcterms:created xsi:type="dcterms:W3CDTF">2010-12-14T21:01:02Z</dcterms:created>
  <dcterms:modified xsi:type="dcterms:W3CDTF">2014-12-11T05:26:40Z</dcterms:modified>
</cp:coreProperties>
</file>