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82" r:id="rId5"/>
    <p:sldId id="258" r:id="rId6"/>
    <p:sldId id="259" r:id="rId7"/>
    <p:sldId id="276" r:id="rId8"/>
    <p:sldId id="262" r:id="rId9"/>
    <p:sldId id="274" r:id="rId10"/>
    <p:sldId id="273" r:id="rId11"/>
    <p:sldId id="267" r:id="rId12"/>
    <p:sldId id="277" r:id="rId13"/>
    <p:sldId id="278" r:id="rId14"/>
    <p:sldId id="265" r:id="rId15"/>
    <p:sldId id="275" r:id="rId16"/>
    <p:sldId id="279" r:id="rId17"/>
    <p:sldId id="280" r:id="rId18"/>
    <p:sldId id="271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3250" autoAdjust="0"/>
  </p:normalViewPr>
  <p:slideViewPr>
    <p:cSldViewPr>
      <p:cViewPr varScale="1">
        <p:scale>
          <a:sx n="65" d="100"/>
          <a:sy n="65" d="100"/>
        </p:scale>
        <p:origin x="196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088C3-19D4-4A05-8719-CEA3FC8751D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E5EDC-9CEC-4136-8D31-C00AA2C0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7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8A0F96D-EF0D-4FBB-B995-85B9987A9EA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24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eaLnBrk="1" hangingPunct="1">
              <a:spcBef>
                <a:spcPct val="0"/>
              </a:spcBef>
            </a:pPr>
            <a:r>
              <a:rPr>
                <a:ea typeface="ＭＳ Ｐゴシック" panose="020B0600070205080204" pitchFamily="34" charset="-128"/>
              </a:rPr>
              <a:t>Propagación de la enfermedad = problemas de salud = incapaz de ir a la escuela = incapaz de trabajar = falta de productividad = falta de crecimiento económico = pobreza. 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B3E174ED-BA60-4295-AC19-AAD60BC4A7A7}" type="slidenum">
              <a:rPr>
                <a:solidFill>
                  <a:prstClr val="black"/>
                </a:solidFill>
              </a:rPr>
              <a:pPr rtl="0" eaLnBrk="1" hangingPunct="1"/>
              <a:t>14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baseline="0"/>
              <a:t>La defecación al aire libre contamina el agua de consumo y causa enfermedades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>
                <a:latin typeface="Tahoma" pitchFamily="34" charset="0"/>
                <a:ea typeface="Tahoma" pitchFamily="34" charset="0"/>
                <a:cs typeface="Tahoma" pitchFamily="34" charset="0"/>
              </a:rPr>
              <a:t>Los niños menores de cinco años son muy vulnerables a enfermedades transmitidas por beber agua contaminada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>
                <a:latin typeface="Tahoma" pitchFamily="34" charset="0"/>
                <a:ea typeface="Tahoma" pitchFamily="34" charset="0"/>
                <a:cs typeface="Tahoma" pitchFamily="34" charset="0"/>
              </a:rPr>
              <a:t>Los niños enfermos no pueden asistir a clase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>
                <a:latin typeface="Tahoma" pitchFamily="34" charset="0"/>
                <a:ea typeface="Tahoma" pitchFamily="34" charset="0"/>
                <a:cs typeface="Tahoma" pitchFamily="34" charset="0"/>
              </a:rPr>
              <a:t>Adultos sin educación: vida de pobreza y enfermedad  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3A1F16D-8FF3-4EF0-9809-404AE9B5DC7B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074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rtl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>
                <a:ea typeface="ＭＳ Ｐゴシック" panose="020B0600070205080204" pitchFamily="34" charset="-128"/>
              </a:rPr>
              <a:t>Pida a los participantes que hagan dos filas y que cada persona de una fila esté de cara a otra persona de la otra fila. Una será la fila A y la otra la fila B. 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dirty="0" smtClean="0">
              <a:ea typeface="ＭＳ Ｐゴシック" panose="020B0600070205080204" pitchFamily="34" charset="-128"/>
            </a:endParaRPr>
          </a:p>
          <a:p>
            <a:pPr marL="171450" indent="-171450" rtl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>
                <a:ea typeface="ＭＳ Ｐゴシック" panose="020B0600070205080204" pitchFamily="34" charset="-128"/>
              </a:rPr>
              <a:t>Pida a la línea A que explique brevemente algunos de los problemas locales y mundiales de saneamiento. Después de 1 minuto, pida a la línea A que mueva una posición hacia la derecha. Luego, la línea B discutirá el mismo tema con un compañero nuevo durante 1 minuto. 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dirty="0" smtClean="0">
              <a:ea typeface="ＭＳ Ｐゴシック" panose="020B0600070205080204" pitchFamily="34" charset="-128"/>
            </a:endParaRPr>
          </a:p>
          <a:p>
            <a:pPr marL="171450" indent="-171450" rtl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>
                <a:ea typeface="ＭＳ Ｐゴシック" panose="020B0600070205080204" pitchFamily="34" charset="-128"/>
              </a:rPr>
              <a:t>Pida a la línea A que hable brevemente sobre cómo el saneamiento deficiente está conectado con el ciclo de la pobreza y hace que continúe. Después de 1 minuto, pida a la línea A que se mueva una posición hacia la derecha. Luego, la línea B discutirá el mismo tema con un compañero nuevo durante 1 minuto.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E7BB4230-6794-4721-A0B8-DFF70F768D18}" type="slidenum">
              <a:rPr>
                <a:solidFill>
                  <a:prstClr val="black"/>
                </a:solidFill>
              </a:rPr>
              <a:pPr rtl="0" eaLnBrk="1" hangingPunct="1"/>
              <a:t>16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3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ea typeface="ＭＳ Ｐゴシック" panose="020B0600070205080204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8DD0E21F-E397-4DC9-9317-9CCB92B418DB}" type="slidenum">
              <a:rPr/>
              <a:pPr rtl="0" eaLnBrk="1" hangingPunct="1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58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5837EE2C-4407-4BFB-9F6B-B90483924CCA}" type="slidenum">
              <a:rPr/>
              <a:pPr rtl="0" eaLnBrk="1" hangingPunct="1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1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Título</a:t>
            </a:r>
            <a:r>
              <a:rPr baseline="0"/>
              <a:t> de la imagen: Proporción de la población que utiliza saneamiento mejorado en </a:t>
            </a:r>
            <a:r>
              <a:rPr b="0" baseline="0"/>
              <a:t>2012</a:t>
            </a:r>
          </a:p>
          <a:p>
            <a:endParaRPr lang="en-US" baseline="0" dirty="0" smtClean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baseline="0"/>
              <a:t>Todavía hay 46 países en los que menos de la mitad de la población tiene acceso a instalaciones de saneamiento mejorado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baseline="0"/>
              <a:t>De todas las regiones en el mundo, el sur de Asia y África subsahariana continúan con los niveles más bajos de cobertura.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baseline="0"/>
              <a:t>El 57% de las personas en regiones en desarrollo ahora utilizan instalaciones de saneamiento mejorado.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9E5EDC-9CEC-4136-8D31-C00AA2C0FE06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366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A pesar de los aumentos </a:t>
            </a:r>
            <a:r>
              <a:rPr baseline="0"/>
              <a:t> en cobertura de saneamiento, el progreso ha sido lento. A nivel mundial, 2,5 mil millones de personas no tienen acceso a instalaciones de saneamiento mejorado.</a:t>
            </a:r>
          </a:p>
          <a:p>
            <a:endParaRPr lang="en-US" baseline="0" dirty="0" smtClean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baseline="0"/>
              <a:t>El progreso ha sido mayor en el este de Asia, en donde la cobertura de saneamiento mejorado ha aumentado en un 40% desde 1990, mayormente impulsado por China.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9E5EDC-9CEC-4136-8D31-C00AA2C0FE06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74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rtl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>
                <a:ea typeface="ＭＳ Ｐゴシック" panose="020B0600070205080204" pitchFamily="34" charset="-128"/>
              </a:rPr>
              <a:t>Mil millones de personas (el 15% de la población mundial) todavía defeca al aire libre, es decir, en campos, bosques, arbustos, masas de agua u otros espacios abiertos.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dirty="0" smtClean="0">
              <a:ea typeface="ＭＳ Ｐゴシック" panose="020B0600070205080204" pitchFamily="34" charset="-128"/>
            </a:endParaRPr>
          </a:p>
          <a:p>
            <a:pPr marL="171450" indent="-171450" rtl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>
                <a:ea typeface="ＭＳ Ｐゴシック" panose="020B0600070205080204" pitchFamily="34" charset="-128"/>
              </a:rPr>
              <a:t>82%</a:t>
            </a:r>
            <a:r>
              <a:rPr baseline="0">
                <a:ea typeface="ＭＳ Ｐゴシック" panose="020B0600070205080204" pitchFamily="34" charset="-128"/>
              </a:rPr>
              <a:t> de las mil millones de personas que todavía defecan al aire libre viven en tan solo 10 países </a:t>
            </a:r>
            <a:r>
              <a:rPr lang="en-CA" baseline="0" dirty="0" smtClean="0">
                <a:ea typeface="ＭＳ Ｐゴシック" panose="020B0600070205080204" pitchFamily="34" charset="-128"/>
              </a:rPr>
              <a:t/>
            </a:r>
            <a:br>
              <a:rPr lang="en-CA" baseline="0" dirty="0" smtClean="0">
                <a:ea typeface="ＭＳ Ｐゴシック" panose="020B0600070205080204" pitchFamily="34" charset="-128"/>
              </a:rPr>
            </a:br>
            <a:r>
              <a:rPr baseline="0">
                <a:ea typeface="ＭＳ Ｐゴシック" panose="020B0600070205080204" pitchFamily="34" charset="-128"/>
              </a:rPr>
              <a:t>1) India – 597 millones</a:t>
            </a: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baseline="0">
                <a:ea typeface="ＭＳ Ｐゴシック" panose="020B0600070205080204" pitchFamily="34" charset="-128"/>
              </a:rPr>
              <a:t>    2) Indonesia – 54 millones</a:t>
            </a: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baseline="0">
                <a:ea typeface="ＭＳ Ｐゴシック" panose="020B0600070205080204" pitchFamily="34" charset="-128"/>
              </a:rPr>
              <a:t>    3) Pakistán – 41 millones</a:t>
            </a: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baseline="0">
                <a:ea typeface="ＭＳ Ｐゴシック" panose="020B0600070205080204" pitchFamily="34" charset="-128"/>
              </a:rPr>
              <a:t>    4) Nigeria – 39 millones</a:t>
            </a: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baseline="0">
                <a:ea typeface="ＭＳ Ｐゴシック" panose="020B0600070205080204" pitchFamily="34" charset="-128"/>
              </a:rPr>
              <a:t>    5) Etiopía – 34 millones</a:t>
            </a: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baseline="0">
                <a:ea typeface="ＭＳ Ｐゴシック" panose="020B0600070205080204" pitchFamily="34" charset="-128"/>
              </a:rPr>
              <a:t>    6) Sudán – 17 millones</a:t>
            </a: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baseline="0">
                <a:ea typeface="ＭＳ Ｐゴシック" panose="020B0600070205080204" pitchFamily="34" charset="-128"/>
              </a:rPr>
              <a:t>    7) Níger – 13 millones</a:t>
            </a: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baseline="0">
                <a:ea typeface="ＭＳ Ｐゴシック" panose="020B0600070205080204" pitchFamily="34" charset="-128"/>
              </a:rPr>
              <a:t>    8) Nepal – 11 millones</a:t>
            </a: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baseline="0">
                <a:ea typeface="ＭＳ Ｐゴシック" panose="020B0600070205080204" pitchFamily="34" charset="-128"/>
              </a:rPr>
              <a:t>    9) China – 10 millones</a:t>
            </a: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baseline="0">
                <a:ea typeface="ＭＳ Ｐゴシック" panose="020B0600070205080204" pitchFamily="34" charset="-128"/>
              </a:rPr>
              <a:t>    10) Mozambique – 10 millones</a:t>
            </a: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baseline="0">
                <a:ea typeface="ＭＳ Ｐゴシック" panose="020B0600070205080204" pitchFamily="34" charset="-128"/>
              </a:rPr>
              <a:t>    Resto del mundo – 182 millones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dirty="0" smtClean="0">
              <a:ea typeface="ＭＳ Ｐゴシック" panose="020B0600070205080204" pitchFamily="34" charset="-128"/>
            </a:endParaRPr>
          </a:p>
          <a:p>
            <a:pPr marL="171450" indent="-171450" rtl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>
                <a:ea typeface="ＭＳ Ｐゴシック" panose="020B0600070205080204" pitchFamily="34" charset="-128"/>
              </a:rPr>
              <a:t>La mayoría (el 71%) de aquellos que no cuentan con saneamiento vive en áreas rurales, donde se lleva a cabo el 90% de toda la defecación al aire libre.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dirty="0" smtClean="0">
              <a:ea typeface="ＭＳ Ｐゴシック" panose="020B0600070205080204" pitchFamily="34" charset="-128"/>
            </a:endParaRPr>
          </a:p>
          <a:p>
            <a:pPr marL="171450" indent="-171450" rtl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>
                <a:ea typeface="ＭＳ Ｐゴシック" panose="020B0600070205080204" pitchFamily="34" charset="-128"/>
              </a:rPr>
              <a:t>El número de personas que practican</a:t>
            </a:r>
            <a:r>
              <a:rPr baseline="0">
                <a:ea typeface="ＭＳ Ｐゴシック" panose="020B0600070205080204" pitchFamily="34" charset="-128"/>
              </a:rPr>
              <a:t> la defecación al aire libre aún se sigue incrementando en África, pero está disminuyendo en el resto de los lugares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baseline="0" dirty="0" smtClean="0">
              <a:ea typeface="ＭＳ Ｐゴシック" panose="020B0600070205080204" pitchFamily="34" charset="-128"/>
            </a:endParaRP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>
                <a:ea typeface="ＭＳ Ｐゴシック" panose="020B0600070205080204" pitchFamily="34" charset="-128"/>
              </a:rPr>
              <a:t>UNICEF AND WHO (2013). Progresos en materia de saneamiento y agua potable: informe de actualización 2013.</a:t>
            </a:r>
            <a:r>
              <a:rPr baseline="0">
                <a:ea typeface="ＭＳ Ｐゴシック" panose="020B0600070205080204" pitchFamily="34" charset="-128"/>
              </a:rPr>
              <a:t> </a:t>
            </a:r>
            <a:r>
              <a:rPr>
                <a:ea typeface="ＭＳ Ｐゴシック" panose="020B0600070205080204" pitchFamily="34" charset="-128"/>
              </a:rPr>
              <a:t> Programa Conjunto OMS/UNICEF de Monitoreo del Abastecimiento de Agua y del Saneamiento UNICEF, Nueva York, EE. UU. y OMS, Ginebra, Suiza. Disponible en:</a:t>
            </a:r>
            <a:r>
              <a:rPr baseline="0">
                <a:ea typeface="ＭＳ Ｐゴシック" panose="020B0600070205080204" pitchFamily="34" charset="-128"/>
              </a:rPr>
              <a:t> </a:t>
            </a:r>
            <a:r>
              <a:rPr>
                <a:ea typeface="ＭＳ Ｐゴシック" panose="020B0600070205080204" pitchFamily="34" charset="-128"/>
              </a:rPr>
              <a:t>www.wssinfo.org/documents/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sz="600" baseline="0" dirty="0" smtClean="0">
              <a:ea typeface="ＭＳ Ｐゴシック" panose="020B0600070205080204" pitchFamily="34" charset="-128"/>
            </a:endParaRP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sz="600" baseline="0">
                <a:ea typeface="ＭＳ Ｐゴシック" panose="020B0600070205080204" pitchFamily="34" charset="-128"/>
              </a:rPr>
              <a:t>El informe de 2014 no incluía un mapa mundial de defecación al aire libre.</a:t>
            </a:r>
            <a:r>
              <a:rPr sz="1050" baseline="0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dirty="0" smtClean="0">
              <a:ea typeface="ＭＳ Ｐゴシック" panose="020B0600070205080204" pitchFamily="34" charset="-128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C3071792-4497-455B-AFE7-FB076EE9B03B}" type="slidenum">
              <a:rPr/>
              <a:pPr rtl="0" eaLnBrk="1" hangingPunct="1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4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rtl="0" eaLnBrk="1" hangingPunct="1">
              <a:buFont typeface="Arial" panose="020B0604020202020204" pitchFamily="34" charset="0"/>
              <a:buChar char="•"/>
            </a:pPr>
            <a:r>
              <a:rPr>
                <a:ea typeface="ＭＳ Ｐゴシック" panose="020B0600070205080204" pitchFamily="34" charset="-128"/>
              </a:rPr>
              <a:t>El acceso al saneamiento básico se mide contra el indicador indirecto: el porcentaje de personas que usa las instalaciones de saneamiento mejoradas.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CA" dirty="0" smtClean="0">
              <a:ea typeface="ＭＳ Ｐゴシック" panose="020B0600070205080204" pitchFamily="34" charset="-128"/>
            </a:endParaRPr>
          </a:p>
          <a:p>
            <a:pPr marL="171450" indent="-171450" rtl="0" eaLnBrk="1" hangingPunct="1">
              <a:buFont typeface="Arial" panose="020B0604020202020204" pitchFamily="34" charset="0"/>
              <a:buChar char="•"/>
            </a:pPr>
            <a:r>
              <a:rPr>
                <a:ea typeface="ＭＳ Ｐゴシック" panose="020B0600070205080204" pitchFamily="34" charset="-128"/>
              </a:rPr>
              <a:t>El saneamiento mejorado separa higiénicamente los excrementos humanos del contacto humano.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CA" dirty="0" smtClean="0">
              <a:ea typeface="ＭＳ Ｐゴシック" panose="020B0600070205080204" pitchFamily="34" charset="-128"/>
            </a:endParaRPr>
          </a:p>
          <a:p>
            <a:pPr marL="171450" indent="-171450" rtl="0" eaLnBrk="1" hangingPunct="1">
              <a:buFont typeface="Arial" panose="020B0604020202020204" pitchFamily="34" charset="0"/>
              <a:buChar char="•"/>
            </a:pPr>
            <a:r>
              <a:rPr>
                <a:ea typeface="ＭＳ Ｐゴシック" panose="020B0600070205080204" pitchFamily="34" charset="-128"/>
              </a:rPr>
              <a:t>Este término fue desarrollado por el Programa de monitoreo conjunto (JMP) de UNICEF y la Organización Mundial de la Salud (OMS) para suministro de agua y saneamiento. Se utiliza para medir el progreso hacia el logro del Objetivos de desarrollo del milenio (ODM) de reducir a la mitad el porcentaje de personas sin acceso sostenible al saneamiento básico para 2015 (UNICEF y OMS, 2013). </a:t>
            </a:r>
          </a:p>
          <a:p>
            <a:pPr eaLnBrk="1" hangingPunct="1"/>
            <a:endParaRPr lang="en-CA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CA" dirty="0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4B6DC672-B4F4-46C2-B438-A478B598F89C}" type="slidenum">
              <a:rPr/>
              <a:pPr rtl="0" eaLnBrk="1" hangingPunct="1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180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eaLnBrk="1" hangingPunct="1">
              <a:spcBef>
                <a:spcPct val="0"/>
              </a:spcBef>
            </a:pPr>
            <a:r>
              <a:rPr>
                <a:ea typeface="ＭＳ Ｐゴシック" panose="020B0600070205080204" pitchFamily="34" charset="-128"/>
              </a:rPr>
              <a:t>Las instalaciones de saneamiento no mejoradas no aseguran una separación higiénica de las excretas humanas del contacto humano.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 rtl="0" eaLnBrk="1" hangingPunct="1">
              <a:spcBef>
                <a:spcPct val="0"/>
              </a:spcBef>
            </a:pPr>
            <a:r>
              <a:rPr>
                <a:ea typeface="ＭＳ Ｐゴシック" panose="020B0600070205080204" pitchFamily="34" charset="-128"/>
              </a:rPr>
              <a:t>Este término fue desarrollado por el Programa Conjunto OMS/UNICEF de Monitoreo del Abastecimiento de Agua y del Saneamiento. Se utiliza para medir el progreso respecto del logro del Objetivo de Desarrollo del Milenio (ODM) de reducir a la mitad el porcentaje de personas sin acceso sostenible al saneamiento básico para 2015 (UNICEF y OMS, 2014). La definición de saneamiento mejorado está bajo revisión y puede cambiar en las nuevas metas de saneamiento establecidas para después de 2015 bajo los Objetivos de Desarrollo Sostenible.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992B85D6-1072-4ACB-B1FC-7F4142763129}" type="slidenum">
              <a:rPr/>
              <a:pPr rtl="0" eaLnBrk="1" hangingPunct="1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794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rtl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aseline="0">
                <a:ea typeface="ＭＳ Ｐゴシック" panose="020B0600070205080204" pitchFamily="34" charset="-128"/>
              </a:rPr>
              <a:t>Añada</a:t>
            </a:r>
            <a:r>
              <a:rPr>
                <a:ea typeface="ＭＳ Ｐゴシック" panose="020B0600070205080204" pitchFamily="34" charset="-128"/>
              </a:rPr>
              <a:t> información sobre el acceso a saneamiento mejorado del país o la región.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baseline="0" dirty="0" smtClean="0">
              <a:ea typeface="ＭＳ Ｐゴシック" panose="020B0600070205080204" pitchFamily="34" charset="-128"/>
            </a:endParaRPr>
          </a:p>
          <a:p>
            <a:pPr marL="171450" indent="-171450" rtl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baseline="0">
                <a:ea typeface="ＭＳ Ｐゴシック" panose="020B0600070205080204" pitchFamily="34" charset="-128"/>
              </a:rPr>
              <a:t>La información por país y por región está disponible en: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baseline="0" dirty="0" smtClean="0">
              <a:ea typeface="ＭＳ Ｐゴシック" panose="020B0600070205080204" pitchFamily="34" charset="-128"/>
            </a:endParaRPr>
          </a:p>
          <a:p>
            <a:pPr marL="0" indent="0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>
                <a:ea typeface="ＭＳ Ｐゴシック" panose="020B0600070205080204" pitchFamily="34" charset="-128"/>
              </a:rPr>
              <a:t>UNICEF y OMS (2014). Progresos en materia de saneamiento y agua potable: informe de actualización 2014. Programa conjunto OMS/UNICEF de seguimiento del abastecimiento de agua y del saneamiento. UNICEF, Nueva York, EE. UU. y OMS, Ginebra, Suiza. Disponible en:www.wssinfo.org/documents/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fld id="{C3071792-4497-455B-AFE7-FB076EE9B03B}" type="slidenum">
              <a:rPr>
                <a:solidFill>
                  <a:prstClr val="black"/>
                </a:solidFill>
              </a:rPr>
              <a:pPr rtl="0" eaLnBrk="1" hangingPunct="1"/>
              <a:t>13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1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48663" y="6245225"/>
            <a:ext cx="338137" cy="476250"/>
          </a:xfrm>
        </p:spPr>
        <p:txBody>
          <a:bodyPr/>
          <a:lstStyle>
            <a:lvl1pPr>
              <a:defRPr/>
            </a:lvl1pPr>
          </a:lstStyle>
          <a:p>
            <a:fld id="{B6788843-B78F-4F7B-B413-452F8CA8C3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3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64525" y="6245225"/>
            <a:ext cx="422275" cy="476250"/>
          </a:xfrm>
        </p:spPr>
        <p:txBody>
          <a:bodyPr/>
          <a:lstStyle>
            <a:lvl1pPr>
              <a:defRPr/>
            </a:lvl1pPr>
          </a:lstStyle>
          <a:p>
            <a:fld id="{3D556FCE-E6F8-418C-BBBA-8D4EAC6EDA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07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5DB83-7597-4954-9238-CD43A91DC6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66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D574F-4256-4C3F-93C7-B49050590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4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B5FA2-6BBD-4A5C-8D8B-4CF742A981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0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6F3A7-31E5-4DCB-809C-5D7B73C7AC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75D16-677F-4D91-992F-9D67AB17F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9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51208-FE90-45D4-8D96-BB03D2A8F1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8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F96D3-D532-4AF4-B1A2-47AD7D5A3D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39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DE4F9-9E2F-4188-A347-66DB0C635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3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C466F-B978-43E0-BFA6-41B46FA020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7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48663" y="6245225"/>
            <a:ext cx="338137" cy="476250"/>
          </a:xfrm>
        </p:spPr>
        <p:txBody>
          <a:bodyPr/>
          <a:lstStyle>
            <a:lvl1pPr>
              <a:defRPr/>
            </a:lvl1pPr>
          </a:lstStyle>
          <a:p>
            <a:fld id="{B6788843-B78F-4F7B-B413-452F8CA8C3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07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64525" y="6245225"/>
            <a:ext cx="422275" cy="476250"/>
          </a:xfrm>
        </p:spPr>
        <p:txBody>
          <a:bodyPr/>
          <a:lstStyle>
            <a:lvl1pPr>
              <a:defRPr/>
            </a:lvl1pPr>
          </a:lstStyle>
          <a:p>
            <a:fld id="{3D556FCE-E6F8-418C-BBBA-8D4EAC6EDA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32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5DB83-7597-4954-9238-CD43A91DC6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64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D574F-4256-4C3F-93C7-B49050590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8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B5FA2-6BBD-4A5C-8D8B-4CF742A981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85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6F3A7-31E5-4DCB-809C-5D7B73C7AC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74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75D16-677F-4D91-992F-9D67AB17F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1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15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51208-FE90-45D4-8D96-BB03D2A8F1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52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F96D3-D532-4AF4-B1A2-47AD7D5A3D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87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DE4F9-9E2F-4188-A347-66DB0C635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46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C466F-B978-43E0-BFA6-41B46FA020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65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48663" y="6245225"/>
            <a:ext cx="338137" cy="476250"/>
          </a:xfrm>
        </p:spPr>
        <p:txBody>
          <a:bodyPr/>
          <a:lstStyle>
            <a:lvl1pPr>
              <a:defRPr/>
            </a:lvl1pPr>
          </a:lstStyle>
          <a:p>
            <a:fld id="{B6788843-B78F-4F7B-B413-452F8CA8C3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4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64525" y="6245225"/>
            <a:ext cx="422275" cy="476250"/>
          </a:xfrm>
        </p:spPr>
        <p:txBody>
          <a:bodyPr/>
          <a:lstStyle>
            <a:lvl1pPr>
              <a:defRPr/>
            </a:lvl1pPr>
          </a:lstStyle>
          <a:p>
            <a:fld id="{3D556FCE-E6F8-418C-BBBA-8D4EAC6EDA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9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5DB83-7597-4954-9238-CD43A91DC6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92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D574F-4256-4C3F-93C7-B49050590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6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B5FA2-6BBD-4A5C-8D8B-4CF742A981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83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6F3A7-31E5-4DCB-809C-5D7B73C7AC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3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8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75D16-677F-4D91-992F-9D67AB17F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2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51208-FE90-45D4-8D96-BB03D2A8F1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93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F96D3-D532-4AF4-B1A2-47AD7D5A3D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40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DE4F9-9E2F-4188-A347-66DB0C635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C466F-B978-43E0-BFA6-41B46FA020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6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8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9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C3AB-BB1B-4852-B651-226A52CC1D8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E73B-D51B-4455-B403-405C2B73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0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cs typeface="Arial" pitchFamily="-109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cs typeface="Arial" pitchFamily="-109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BC3B9-EBAE-47B4-ACAF-C0E9D8FDAA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cs typeface="Arial" pitchFamily="-109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cs typeface="Arial" pitchFamily="-109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BC3B9-EBAE-47B4-ACAF-C0E9D8FDAA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cs typeface="Arial" pitchFamily="-109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cs typeface="Arial" pitchFamily="-109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BC3B9-EBAE-47B4-ACAF-C0E9D8FDAA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8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awst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awst.org/resource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p.org/mdg/goal1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undp.org/mdg/goal3.s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WST_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1113"/>
            <a:ext cx="38481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513" y="677863"/>
            <a:ext cx="8077200" cy="623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s-SV" sz="11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12, 2916 – </a:t>
            </a:r>
            <a:r>
              <a:rPr lang="es-SV"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5</a:t>
            </a:r>
            <a:r>
              <a:rPr lang="es-SV" sz="1100" baseline="300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th</a:t>
            </a: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lang="es-SV"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Avenue</a:t>
            </a:r>
            <a:endParaRPr lang="es-SV" sz="11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Calgary, Alberta, </a:t>
            </a:r>
            <a:r>
              <a:rPr lang="es-SV"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T2A</a:t>
            </a: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lang="es-SV"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6K4</a:t>
            </a: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, Canadá</a:t>
            </a: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Teléfono: + 1 (403) 243-3285, fax: + 1 (403) 243-6199</a:t>
            </a: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  <a:hlinkClick r:id="rId4"/>
              </a:rPr>
              <a:t>Correo electrónico: cawst@cawst.org, sitio web: </a:t>
            </a: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www.cawst.org</a:t>
            </a: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11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El Centro de Tecnologías Asequibles de Agua y Saneamiento (CAWST, por su sigla en inglés) es una organización sin fines de lucro con base en Calgary que proporciona capacitación y consultoría a organizaciones que trabajan directamente con poblaciones en países en desarrollo que carecen de acceso al agua limpia y al saneamiento básico.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Una de las principales estrategias de CAWST es hacer del conocimiento sobre agua un saber popular. Eso se logra, en parte, mediante el desarrollo y la distribución gratuita de materiales educativos con la intención de aumentar la disponibilidad de información para los que más lo necesitan.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Este documento es de contenido abierto y está elaborado bajo la licencia genérica Creative Commons Atribución 3.0. Para ver una copia de esa licencia, visite la página http://creativecommons.org/licenses/by/3.0/deed.es o envíe una carta a Creative Commons, 171 </a:t>
            </a:r>
            <a:r>
              <a:rPr lang="es-SV" sz="85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Second</a:t>
            </a: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Street, Suite 300, San Francisco, California 94105, Estados Unidos. 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		Usted es libre de:</a:t>
            </a:r>
          </a:p>
          <a:p>
            <a:pPr marL="2000250" lvl="4" indent="-171450" defTabSz="91440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Compartir – copiar, distribuir y difundir este documento.</a:t>
            </a:r>
          </a:p>
          <a:p>
            <a:pPr marL="2000250" lvl="4" indent="-171450" defTabSz="91440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Editar – adaptar este documento.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		Bajo las siguientes condiciones:</a:t>
            </a:r>
          </a:p>
          <a:p>
            <a:pPr marL="2000250" lvl="4" indent="-171450" defTabSz="91440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Atribución. Deberá atribuírsele a CAWST el crédito de ser la fuente original del documento. Por favor, incluya la dirección a nuestro sitio web: www.cawst.org.</a:t>
            </a: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7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CAWST actualizará este documento periódicamente. Por ese motivo, no se recomienda que lo almacene para descargarlo desde su sitio web.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85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105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12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9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  <a:r>
              <a:rPr lang="es-SV" sz="9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CAWST y sus directores, empleados, contratistas y voluntarios no asumen ninguna responsabilidad ni dan ninguna garantía respecto de los resultados que puedan obtenerse a partir del uso de la información proporcionada.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111500"/>
            <a:ext cx="10795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3544888"/>
            <a:ext cx="936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305137"/>
            <a:ext cx="6408712" cy="206210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  <a:r>
              <a:rPr sz="11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Manténgase</a:t>
            </a:r>
            <a:r>
              <a:rPr sz="11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actualizado</a:t>
            </a:r>
            <a:r>
              <a:rPr sz="11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y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obtenga</a:t>
            </a:r>
            <a:r>
              <a:rPr sz="11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apoyo</a:t>
            </a:r>
            <a:r>
              <a:rPr sz="11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: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Últimas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actualizaciones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este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documento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Otros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talleres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y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recursos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capacitación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relacionados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Apoyo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sobre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el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uso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este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documento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para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su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trabajo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GB" sz="1100" i="1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CAWST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provee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mentoría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y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asesoramiento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sobre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el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uso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de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sus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materiales</a:t>
            </a:r>
            <a:endParaRPr sz="1100" i="1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de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capacitación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.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635500"/>
            <a:ext cx="4679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4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AWST Colour - no tex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2881147" y="6208712"/>
            <a:ext cx="3741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>
                <a:solidFill>
                  <a:srgbClr val="000000"/>
                </a:solidFill>
              </a:rPr>
              <a:t>Letrina de fosa, Zambia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5658927" y="6208712"/>
            <a:ext cx="3741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>
                <a:solidFill>
                  <a:srgbClr val="000000"/>
                </a:solidFill>
              </a:rPr>
              <a:t>Letrinas con arraste hidráulico, Nepal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38" y="1264923"/>
            <a:ext cx="3658678" cy="48782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77" y="1211330"/>
            <a:ext cx="3282861" cy="4924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216" y="56371"/>
            <a:ext cx="8229600" cy="1143000"/>
          </a:xfrm>
        </p:spPr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Saneamiento mejorado</a:t>
            </a:r>
          </a:p>
        </p:txBody>
      </p:sp>
    </p:spTree>
    <p:extLst>
      <p:ext uri="{BB962C8B-B14F-4D97-AF65-F5344CB8AC3E}">
        <p14:creationId xmlns:p14="http://schemas.microsoft.com/office/powerpoint/2010/main" val="30692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rtl="0" eaLnBrk="1" hangingPunct="1"/>
            <a:r>
              <a:rPr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</a:t>
            </a:r>
            <a:r>
              <a:rPr lang="en-US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saneamiento no mejoradas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97" y="1421362"/>
            <a:ext cx="5648145" cy="4525963"/>
          </a:xfrm>
        </p:spPr>
        <p:txBody>
          <a:bodyPr/>
          <a:lstStyle/>
          <a:p>
            <a:pPr rtl="0">
              <a:lnSpc>
                <a:spcPct val="80000"/>
              </a:lnSpc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Letrina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pozo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losa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 con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pozo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abierto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80000"/>
              </a:lnSpc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Cubo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80000"/>
              </a:lnSpc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Letrina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colgante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80000"/>
              </a:lnSpc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Letrina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descarga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manual o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arrastre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hidráulico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descarga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algún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80000"/>
              </a:lnSpc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Instalaciones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compartidas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80000"/>
              </a:lnSpc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Defecación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aire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libre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8676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27" y="1867693"/>
            <a:ext cx="2581455" cy="3441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791200" y="5329152"/>
            <a:ext cx="3741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/>
              <a:t>Letrina de fosa sin losa, Zambia</a:t>
            </a:r>
          </a:p>
        </p:txBody>
      </p:sp>
    </p:spTree>
    <p:extLst>
      <p:ext uri="{BB962C8B-B14F-4D97-AF65-F5344CB8AC3E}">
        <p14:creationId xmlns:p14="http://schemas.microsoft.com/office/powerpoint/2010/main" val="21128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05200" cy="2632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278519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Falta de privacidad, Perú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3" y="182727"/>
            <a:ext cx="2581455" cy="34419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" y="35941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Letrina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fosa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losa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Zambia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5" b="13380"/>
          <a:stretch/>
        </p:blipFill>
        <p:spPr bwMode="auto">
          <a:xfrm>
            <a:off x="5410200" y="3429000"/>
            <a:ext cx="3228975" cy="30557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245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Letrina colgante, India</a:t>
            </a:r>
          </a:p>
        </p:txBody>
      </p:sp>
      <p:pic>
        <p:nvPicPr>
          <p:cNvPr id="4102" name="Picture 6" descr="http://bna-art.s3.amazonaws.com/www.bootsnall.com/articles/wp-content/uploads/2009/02/Chinese-toil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3" y="4062302"/>
            <a:ext cx="3133545" cy="235015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2652" y="6412460"/>
            <a:ext cx="3743147" cy="36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inadecuado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China</a:t>
            </a:r>
          </a:p>
        </p:txBody>
      </p:sp>
    </p:spTree>
    <p:extLst>
      <p:ext uri="{BB962C8B-B14F-4D97-AF65-F5344CB8AC3E}">
        <p14:creationId xmlns:p14="http://schemas.microsoft.com/office/powerpoint/2010/main" val="42894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rgbClr val="333399"/>
                </a:solidFill>
              </a:rPr>
              <a:t>¿Qué pasa a nivel local?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>
                <a:solidFill>
                  <a:srgbClr val="FF0000"/>
                </a:solidFill>
              </a:rPr>
              <a:t>% </a:t>
            </a:r>
            <a:r>
              <a:rPr/>
              <a:t> de la población urbana usa saneamiento mejorado</a:t>
            </a:r>
          </a:p>
          <a:p>
            <a:pPr rtl="0"/>
            <a:r>
              <a:rPr>
                <a:solidFill>
                  <a:srgbClr val="FF0000"/>
                </a:solidFill>
              </a:rPr>
              <a:t>%</a:t>
            </a:r>
            <a:r>
              <a:rPr/>
              <a:t> de la población rural usa saneamiento mejorado</a:t>
            </a:r>
          </a:p>
          <a:p>
            <a:pPr rtl="0"/>
            <a:r>
              <a:rPr>
                <a:solidFill>
                  <a:srgbClr val="FF0000"/>
                </a:solidFill>
              </a:rPr>
              <a:t>%</a:t>
            </a:r>
            <a:r>
              <a:rPr/>
              <a:t> del total de la población usa saneamiento mejorado</a:t>
            </a:r>
          </a:p>
          <a:p>
            <a:pPr rtl="0"/>
            <a:r>
              <a:rPr>
                <a:solidFill>
                  <a:srgbClr val="FF0000"/>
                </a:solidFill>
              </a:rPr>
              <a:t>% </a:t>
            </a:r>
            <a:r>
              <a:rPr/>
              <a:t> del total de la población practica defecación al aire libre</a:t>
            </a:r>
          </a:p>
          <a:p>
            <a:endParaRPr lang="en-CA" dirty="0"/>
          </a:p>
        </p:txBody>
      </p:sp>
      <p:pic>
        <p:nvPicPr>
          <p:cNvPr id="30725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b="1">
                <a:solidFill>
                  <a:schemeClr val="accent2"/>
                </a:solidFill>
              </a:rPr>
              <a:t>Ciclo de pobreza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/>
            <a:r>
              <a:rPr sz="3600"/>
              <a:t>¿Cómo se relaciona el saneamiento deficiente con el ciclo de la pobreza y hace que continue?</a:t>
            </a:r>
          </a:p>
        </p:txBody>
      </p:sp>
      <p:pic>
        <p:nvPicPr>
          <p:cNvPr id="37892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4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2974" y="2437658"/>
            <a:ext cx="2288614" cy="2074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64" y="27732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b="1">
                <a:solidFill>
                  <a:srgbClr val="33339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Ciclo de pobreza</a:t>
            </a:r>
          </a:p>
        </p:txBody>
      </p:sp>
      <p:sp>
        <p:nvSpPr>
          <p:cNvPr id="9" name="Right Arrow 8"/>
          <p:cNvSpPr/>
          <p:nvPr/>
        </p:nvSpPr>
        <p:spPr>
          <a:xfrm rot="19670913">
            <a:off x="5481797" y="1850318"/>
            <a:ext cx="826596" cy="530817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12439" y="1486372"/>
            <a:ext cx="131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/>
              <a:t>Familia saludable</a:t>
            </a:r>
          </a:p>
        </p:txBody>
      </p:sp>
      <p:sp>
        <p:nvSpPr>
          <p:cNvPr id="12" name="Right Arrow 11"/>
          <p:cNvSpPr/>
          <p:nvPr/>
        </p:nvSpPr>
        <p:spPr>
          <a:xfrm rot="3157765">
            <a:off x="7719175" y="1964037"/>
            <a:ext cx="826596" cy="530817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62431" y="2727085"/>
            <a:ext cx="128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/>
              <a:t>Escuela y educación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40151" y="448284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/>
              <a:t>Trabajo e ingresos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8089917" y="3694757"/>
            <a:ext cx="826596" cy="530817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7255185">
            <a:off x="7733378" y="4998957"/>
            <a:ext cx="826596" cy="530817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10400" y="566052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/>
              <a:t>Oportunidades</a:t>
            </a:r>
          </a:p>
        </p:txBody>
      </p:sp>
      <p:sp>
        <p:nvSpPr>
          <p:cNvPr id="21" name="Right Arrow 20"/>
          <p:cNvSpPr/>
          <p:nvPr/>
        </p:nvSpPr>
        <p:spPr>
          <a:xfrm rot="13197110">
            <a:off x="6246161" y="5285536"/>
            <a:ext cx="826596" cy="530817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74242" y="4610593"/>
            <a:ext cx="16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/>
              <a:t>Sociedad fuerte y segura</a:t>
            </a:r>
          </a:p>
        </p:txBody>
      </p:sp>
      <p:pic>
        <p:nvPicPr>
          <p:cNvPr id="1026" name="Picture 2" descr="C:\Users\bstrumm\AppData\Local\Temp\RS24844_IMG_2523-lpr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147" y="2740529"/>
            <a:ext cx="2318706" cy="1646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Arrow 30"/>
          <p:cNvSpPr/>
          <p:nvPr/>
        </p:nvSpPr>
        <p:spPr>
          <a:xfrm rot="13133164">
            <a:off x="2677977" y="1754779"/>
            <a:ext cx="826596" cy="530817"/>
          </a:xfrm>
          <a:prstGeom prst="rightArrow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12803" y="1554136"/>
            <a:ext cx="103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/>
              <a:t>Familia enferma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2687" y="2237208"/>
            <a:ext cx="15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/>
              <a:t>$$ gastado en atención médica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174" y="4267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/>
              <a:t>Pobreza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4109" y="5602069"/>
            <a:ext cx="175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/>
              <a:t>Pérdida de dignidad</a:t>
            </a:r>
          </a:p>
          <a:p>
            <a:pPr rtl="0"/>
            <a:r>
              <a:rPr/>
              <a:t>y depresión</a:t>
            </a:r>
          </a:p>
        </p:txBody>
      </p:sp>
      <p:sp>
        <p:nvSpPr>
          <p:cNvPr id="30" name="Right Arrow 29"/>
          <p:cNvSpPr/>
          <p:nvPr/>
        </p:nvSpPr>
        <p:spPr>
          <a:xfrm rot="9169314">
            <a:off x="913796" y="1607274"/>
            <a:ext cx="826596" cy="530817"/>
          </a:xfrm>
          <a:prstGeom prst="rightArrow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5171017">
            <a:off x="43023" y="3284867"/>
            <a:ext cx="826596" cy="530817"/>
          </a:xfrm>
          <a:prstGeom prst="rightArrow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2752648">
            <a:off x="480041" y="4815728"/>
            <a:ext cx="826596" cy="530817"/>
          </a:xfrm>
          <a:prstGeom prst="rightArrow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20058394">
            <a:off x="2157004" y="4926371"/>
            <a:ext cx="826596" cy="530817"/>
          </a:xfrm>
          <a:prstGeom prst="rightArrow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909799" y="4572000"/>
            <a:ext cx="166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/>
              <a:t>Sociedad débil y vulnerable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2" t="27030" r="20176" b="30143"/>
          <a:stretch/>
        </p:blipFill>
        <p:spPr>
          <a:xfrm>
            <a:off x="3482131" y="2551470"/>
            <a:ext cx="1918388" cy="1820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56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5" grpId="0"/>
      <p:bldP spid="16" grpId="0" animBg="1"/>
      <p:bldP spid="18" grpId="0" animBg="1"/>
      <p:bldP spid="19" grpId="0"/>
      <p:bldP spid="21" grpId="0" animBg="1"/>
      <p:bldP spid="22" grpId="0"/>
      <p:bldP spid="31" grpId="0" animBg="1"/>
      <p:bldP spid="29" grpId="0"/>
      <p:bldP spid="33" grpId="0"/>
      <p:bldP spid="35" grpId="0"/>
      <p:bldP spid="37" grpId="0"/>
      <p:bldP spid="30" grpId="0" animBg="1"/>
      <p:bldP spid="39" grpId="0" animBg="1"/>
      <p:bldP spid="42" grpId="0" animBg="1"/>
      <p:bldP spid="43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b="1">
                <a:solidFill>
                  <a:schemeClr val="accent2"/>
                </a:solidFill>
              </a:rPr>
              <a:t> Resumen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/>
            <a:r>
              <a:rPr/>
              <a:t>¿Cuáles son algunos de los problemas locales y globales relacionados con el saneamiento deficiente?</a:t>
            </a:r>
          </a:p>
          <a:p>
            <a:pPr rtl="0" eaLnBrk="1" hangingPunct="1"/>
            <a:r>
              <a:rPr/>
              <a:t>¿Cómo se conecta el saneamiento deficiente con el ciclo de la pobreza y hace que continue?</a:t>
            </a:r>
          </a:p>
        </p:txBody>
      </p:sp>
      <p:pic>
        <p:nvPicPr>
          <p:cNvPr id="40964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447800"/>
            <a:ext cx="838200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  <a:defRPr/>
            </a:pP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Esta presentación se utiliza con el Plan de lección </a:t>
            </a:r>
            <a:r>
              <a:rPr sz="3200" kern="0">
                <a:latin typeface="Arial"/>
                <a:cs typeface="Arial"/>
              </a:rPr>
              <a:t>4</a:t>
            </a: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: Problemas mundiales y locales de saneamiento, del manual del formador para Diseño y construcción de letrinas. </a:t>
            </a:r>
          </a:p>
          <a:p>
            <a:pPr>
              <a:spcBef>
                <a:spcPct val="20000"/>
              </a:spcBef>
              <a:defRPr/>
            </a:pPr>
            <a:endParaRPr lang="en-US" sz="3200" kern="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ctr" rtl="0">
              <a:spcBef>
                <a:spcPct val="20000"/>
              </a:spcBef>
              <a:defRPr/>
            </a:pP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Disponible en </a:t>
            </a: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  <a:hlinkClick r:id="rId2"/>
              </a:rPr>
              <a:t>www.cawst.org/resources</a:t>
            </a:r>
          </a:p>
        </p:txBody>
      </p:sp>
      <p:pic>
        <p:nvPicPr>
          <p:cNvPr id="14339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16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50" y="4429524"/>
            <a:ext cx="7140358" cy="24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250" y="2293938"/>
            <a:ext cx="8235950" cy="1470025"/>
          </a:xfrm>
        </p:spPr>
        <p:txBody>
          <a:bodyPr/>
          <a:lstStyle/>
          <a:p>
            <a:pPr rtl="0"/>
            <a:r>
              <a:rPr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locales y </a:t>
            </a:r>
            <a:r>
              <a:rPr lang="en-US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mundiales de saneamiento</a:t>
            </a:r>
          </a:p>
        </p:txBody>
      </p:sp>
    </p:spTree>
    <p:extLst>
      <p:ext uri="{BB962C8B-B14F-4D97-AF65-F5344CB8AC3E}">
        <p14:creationId xmlns:p14="http://schemas.microsoft.com/office/powerpoint/2010/main" val="30954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 aprendizaje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rtl="0">
              <a:buFontTx/>
              <a:buAutoNum type="arabicPeriod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Debatir cómo el saneamiento deficiente está conectado con el ciclo de la pobreza. </a:t>
            </a:r>
          </a:p>
          <a:p>
            <a:pPr marL="514350" indent="-514350" rtl="0">
              <a:buFontTx/>
              <a:buAutoNum type="arabicPeriod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Debatir sobre los problemas locales y mundiales relacionados con el acceso al saneamiento básico. </a:t>
            </a:r>
          </a:p>
        </p:txBody>
      </p:sp>
      <p:pic>
        <p:nvPicPr>
          <p:cNvPr id="6148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rtl="0" eaLnBrk="1" hangingPunct="1"/>
            <a:r>
              <a:rPr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 Desarrollo del Milenio para el 2015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273" y="1524000"/>
            <a:ext cx="8229600" cy="4678363"/>
          </a:xfrm>
        </p:spPr>
        <p:txBody>
          <a:bodyPr/>
          <a:lstStyle/>
          <a:p>
            <a:pPr rtl="0">
              <a:spcBef>
                <a:spcPct val="50000"/>
              </a:spcBef>
              <a:buFontTx/>
              <a:buNone/>
            </a:pPr>
            <a:r>
              <a:rPr sz="1800"/>
              <a:t>Objetivo 1. Erradicar la pobreza extrema y el hambre</a:t>
            </a:r>
            <a:r>
              <a:rPr sz="1800">
                <a:hlinkClick r:id="rId3"/>
              </a:rPr>
              <a:t> </a:t>
            </a:r>
          </a:p>
          <a:p>
            <a:pPr rtl="0">
              <a:spcBef>
                <a:spcPct val="50000"/>
              </a:spcBef>
              <a:buFontTx/>
              <a:buNone/>
            </a:pPr>
            <a:r>
              <a:rPr sz="1800"/>
              <a:t>Objetivo 2. Lograr la enseñanza primaria universal</a:t>
            </a:r>
          </a:p>
          <a:p>
            <a:pPr rtl="0">
              <a:spcBef>
                <a:spcPct val="50000"/>
              </a:spcBef>
              <a:buFontTx/>
              <a:buNone/>
            </a:pPr>
            <a:r>
              <a:rPr sz="1800"/>
              <a:t>Objetivo 3. Promover la igualdad entre los géneros y el empoderamiento de la mujer</a:t>
            </a:r>
            <a:r>
              <a:rPr sz="1800">
                <a:hlinkClick r:id="rId4"/>
              </a:rPr>
              <a:t> </a:t>
            </a:r>
          </a:p>
          <a:p>
            <a:pPr rtl="0">
              <a:spcBef>
                <a:spcPct val="50000"/>
              </a:spcBef>
              <a:buFontTx/>
              <a:buNone/>
            </a:pPr>
            <a:r>
              <a:rPr sz="1800"/>
              <a:t>Objetivo 4. Reducir la mortalidad infantil </a:t>
            </a:r>
          </a:p>
          <a:p>
            <a:pPr rtl="0">
              <a:spcBef>
                <a:spcPct val="50000"/>
              </a:spcBef>
              <a:buFontTx/>
              <a:buNone/>
            </a:pPr>
            <a:r>
              <a:rPr sz="1800"/>
              <a:t>Objetivo 5. Mejorar la salud materna </a:t>
            </a:r>
          </a:p>
          <a:p>
            <a:pPr rtl="0">
              <a:spcBef>
                <a:spcPct val="50000"/>
              </a:spcBef>
              <a:buFontTx/>
              <a:buNone/>
            </a:pPr>
            <a:r>
              <a:rPr sz="1800"/>
              <a:t>Objetivo 6. Combatir el VIH/SIDA, el paludismo y otras enfermedades </a:t>
            </a:r>
          </a:p>
          <a:p>
            <a:pPr rtl="0">
              <a:spcBef>
                <a:spcPct val="50000"/>
              </a:spcBef>
              <a:buFontTx/>
              <a:buNone/>
            </a:pPr>
            <a:r>
              <a:rPr sz="2400" b="1"/>
              <a:t>Objetivo 7. Asegurar la sostenibilidad ambiental</a:t>
            </a:r>
          </a:p>
          <a:p>
            <a:pPr lvl="1" rtl="0">
              <a:spcBef>
                <a:spcPct val="50000"/>
              </a:spcBef>
            </a:pPr>
            <a:r>
              <a:rPr sz="2400" b="1"/>
              <a:t>Reducir a la mitad la proporción de personas sin acceso sostenible a agua potable y a saneamiento básico. </a:t>
            </a:r>
          </a:p>
          <a:p>
            <a:pPr rtl="0">
              <a:spcBef>
                <a:spcPct val="50000"/>
              </a:spcBef>
              <a:buFontTx/>
              <a:buNone/>
            </a:pPr>
            <a:r>
              <a:rPr sz="1800"/>
              <a:t>Objetivo 8. Desarrollar una colaboración global para el desarrollo</a:t>
            </a:r>
            <a:r>
              <a:rPr sz="1800" b="1">
                <a:solidFill>
                  <a:srgbClr val="0066CC"/>
                </a:solidFill>
              </a:rPr>
              <a:t>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1268" name="Picture 4" descr="CAWST Colour - no text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5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86016" cy="1143000"/>
          </a:xfrm>
        </p:spPr>
        <p:txBody>
          <a:bodyPr>
            <a:noAutofit/>
          </a:bodyPr>
          <a:lstStyle/>
          <a:p>
            <a:pPr rtl="0"/>
            <a:r>
              <a:rPr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países con menos del 50% de cobertura de saneamiento mejorado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33616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27940" y="5999162"/>
            <a:ext cx="29588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sz="1400"/>
              <a:t>(Fuente: UNICEF y OMS, 2014) </a:t>
            </a:r>
          </a:p>
        </p:txBody>
      </p:sp>
    </p:spTree>
    <p:extLst>
      <p:ext uri="{BB962C8B-B14F-4D97-AF65-F5344CB8AC3E}">
        <p14:creationId xmlns:p14="http://schemas.microsoft.com/office/powerpoint/2010/main" val="328883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9"/>
          <a:stretch/>
        </p:blipFill>
        <p:spPr bwMode="auto">
          <a:xfrm>
            <a:off x="30480" y="1531620"/>
            <a:ext cx="8964627" cy="395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8" y="85070"/>
            <a:ext cx="8690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</a:t>
            </a:r>
            <a:r>
              <a:rPr sz="28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sz="28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</a:t>
            </a:r>
            <a:r>
              <a:rPr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camino</a:t>
            </a:r>
            <a:r>
              <a:rPr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sz="28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alcanzar</a:t>
            </a:r>
            <a:r>
              <a:rPr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sz="28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28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saneamiento</a:t>
            </a:r>
            <a:r>
              <a:rPr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28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OMD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27940" y="5999162"/>
            <a:ext cx="29588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sz="1400"/>
              <a:t>(Fuente: UNICEF y OMS, 2014) </a:t>
            </a:r>
          </a:p>
        </p:txBody>
      </p:sp>
    </p:spTree>
    <p:extLst>
      <p:ext uri="{BB962C8B-B14F-4D97-AF65-F5344CB8AC3E}">
        <p14:creationId xmlns:p14="http://schemas.microsoft.com/office/powerpoint/2010/main" val="139855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777" y="19050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Defecación al aire libre</a:t>
            </a:r>
            <a:r>
              <a: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25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5727940" y="5999162"/>
            <a:ext cx="29588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sz="1400"/>
              <a:t>(Fuente: UNICEF y OMS, 2013)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5715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3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saneamiento básico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rtl="0" eaLnBrk="1" hangingPunct="1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¿Qué significa esto?</a:t>
            </a:r>
          </a:p>
          <a:p>
            <a:pPr rtl="0" eaLnBrk="1" hangingPunct="1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Saneamiento mejorado separa higiénicamente los excrementos humanos del contacto humano</a:t>
            </a:r>
          </a:p>
          <a:p>
            <a:pPr lvl="1" rtl="0" eaLnBrk="1" hangingPunct="1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Conexión a un sistema séptico o de alcantarillado público</a:t>
            </a:r>
          </a:p>
          <a:p>
            <a:pPr lvl="1" rtl="0" eaLnBrk="1" hangingPunct="1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Letrina de pozo con losa</a:t>
            </a:r>
          </a:p>
          <a:p>
            <a:pPr lvl="1" rtl="0" eaLnBrk="1" hangingPunct="1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Letrina con arrastre hidráulico</a:t>
            </a:r>
          </a:p>
          <a:p>
            <a:pPr lvl="1" rtl="0" eaLnBrk="1" hangingPunct="1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Letrina de pozo mejorada con ventilación (VIP)</a:t>
            </a:r>
          </a:p>
          <a:p>
            <a:pPr lvl="1" rtl="0" eaLnBrk="1" hangingPunct="1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Letrina de compostaje y de deshidratación</a:t>
            </a:r>
          </a:p>
        </p:txBody>
      </p:sp>
      <p:pic>
        <p:nvPicPr>
          <p:cNvPr id="25604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8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_PowerPoint 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_PowerPoint 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_PowerPoint 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1312</Words>
  <Application>Microsoft Office PowerPoint</Application>
  <PresentationFormat>On-screen Show (4:3)</PresentationFormat>
  <Paragraphs>179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ＭＳ Ｐゴシック</vt:lpstr>
      <vt:lpstr>Arial</vt:lpstr>
      <vt:lpstr>Calibri</vt:lpstr>
      <vt:lpstr>Tahoma</vt:lpstr>
      <vt:lpstr>Times New Roman</vt:lpstr>
      <vt:lpstr>Office Theme</vt:lpstr>
      <vt:lpstr>Template_PowerPoint Presentation</vt:lpstr>
      <vt:lpstr>1_Template_PowerPoint Presentation</vt:lpstr>
      <vt:lpstr>2_Template_PowerPoint Presentation</vt:lpstr>
      <vt:lpstr>PowerPoint Presentation</vt:lpstr>
      <vt:lpstr>PowerPoint Presentation</vt:lpstr>
      <vt:lpstr>Problemas locales y  mundiales de saneamiento</vt:lpstr>
      <vt:lpstr>Objetivos de aprendizaje</vt:lpstr>
      <vt:lpstr>Objetivos de Desarrollo del Milenio para el 2015</vt:lpstr>
      <vt:lpstr>46 países con menos del 50% de cobertura de saneamiento mejorado</vt:lpstr>
      <vt:lpstr>PowerPoint Presentation</vt:lpstr>
      <vt:lpstr>Defecación al aire libre </vt:lpstr>
      <vt:lpstr>Acceso a saneamiento básico</vt:lpstr>
      <vt:lpstr>Saneamiento mejorado</vt:lpstr>
      <vt:lpstr>Instalaciones  de saneamiento no mejoradas</vt:lpstr>
      <vt:lpstr>PowerPoint Presentation</vt:lpstr>
      <vt:lpstr>¿Qué pasa a nivel local?</vt:lpstr>
      <vt:lpstr>Ciclo de pobreza</vt:lpstr>
      <vt:lpstr>Ciclo de pobreza</vt:lpstr>
      <vt:lpstr> Resumen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CAWST</dc:creator>
  <cp:lastModifiedBy>Andrea Roach</cp:lastModifiedBy>
  <cp:revision>22</cp:revision>
  <dcterms:created xsi:type="dcterms:W3CDTF">2015-01-12T23:01:24Z</dcterms:created>
  <dcterms:modified xsi:type="dcterms:W3CDTF">2015-07-29T18:12:42Z</dcterms:modified>
</cp:coreProperties>
</file>