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2"/>
  </p:notesMasterIdLst>
  <p:handoutMasterIdLst>
    <p:handoutMasterId r:id="rId13"/>
  </p:handoutMasterIdLst>
  <p:sldIdLst>
    <p:sldId id="372" r:id="rId2"/>
    <p:sldId id="381" r:id="rId3"/>
    <p:sldId id="371" r:id="rId4"/>
    <p:sldId id="380" r:id="rId5"/>
    <p:sldId id="382" r:id="rId6"/>
    <p:sldId id="383" r:id="rId7"/>
    <p:sldId id="385" r:id="rId8"/>
    <p:sldId id="386" r:id="rId9"/>
    <p:sldId id="384" r:id="rId10"/>
    <p:sldId id="37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AE8"/>
    <a:srgbClr val="3333CC"/>
    <a:srgbClr val="6699FF"/>
    <a:srgbClr val="5C5C5C"/>
    <a:srgbClr val="24A4D6"/>
    <a:srgbClr val="38C6F4"/>
    <a:srgbClr val="018795"/>
    <a:srgbClr val="01BBCF"/>
    <a:srgbClr val="01DAF1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712" autoAdjust="0"/>
  </p:normalViewPr>
  <p:slideViewPr>
    <p:cSldViewPr snapToGrid="0"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2015</a:t>
            </a:r>
          </a:p>
        </p:txBody>
      </p:sp>
      <p:pic>
        <p:nvPicPr>
          <p:cNvPr id="10" name="Picture 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321" y="2864034"/>
            <a:ext cx="2865727" cy="10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5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" name="Text Placeholder 15"/>
          <p:cNvSpPr>
            <a:spLocks noGrp="1"/>
          </p:cNvSpPr>
          <p:nvPr>
            <p:ph type="body" sz="quarter" idx="29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6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29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ra - Full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71AD-3E44-B34A-BFE3-F02C18C7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84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Source: </a:t>
            </a:r>
            <a:r>
              <a:rPr lang="en-US" i="1" dirty="0"/>
              <a:t>Source of Image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873625" y="2439988"/>
            <a:ext cx="3411538" cy="715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50" b="1" dirty="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+mn-ea"/>
                <a:cs typeface="+mn-cs"/>
              </a:rPr>
              <a:t>THANK YOU!</a:t>
            </a:r>
          </a:p>
        </p:txBody>
      </p:sp>
      <p:sp>
        <p:nvSpPr>
          <p:cNvPr id="9" name="Freeform 8"/>
          <p:cNvSpPr>
            <a:spLocks noEditPoints="1"/>
          </p:cNvSpPr>
          <p:nvPr userDrawn="1"/>
        </p:nvSpPr>
        <p:spPr bwMode="auto">
          <a:xfrm>
            <a:off x="663575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0" name="Freeform 9"/>
          <p:cNvSpPr>
            <a:spLocks noEditPoints="1"/>
          </p:cNvSpPr>
          <p:nvPr userDrawn="1"/>
        </p:nvSpPr>
        <p:spPr bwMode="auto">
          <a:xfrm>
            <a:off x="663575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63141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30" name="Freeform 28"/>
          <p:cNvSpPr>
            <a:spLocks noEditPoints="1"/>
          </p:cNvSpPr>
          <p:nvPr userDrawn="1"/>
        </p:nvSpPr>
        <p:spPr bwMode="auto">
          <a:xfrm>
            <a:off x="663575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992187" y="1985963"/>
            <a:ext cx="5230209" cy="1727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3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5" name="Picture 34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638" y="5330078"/>
            <a:ext cx="2560158" cy="92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Edi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663575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auto">
          <a:xfrm>
            <a:off x="663575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663141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7" name="Freeform 28"/>
          <p:cNvSpPr>
            <a:spLocks noEditPoints="1"/>
          </p:cNvSpPr>
          <p:nvPr userDrawn="1"/>
        </p:nvSpPr>
        <p:spPr bwMode="auto">
          <a:xfrm>
            <a:off x="663575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2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88408" y="1987475"/>
            <a:ext cx="3878049" cy="2150909"/>
          </a:xfrm>
        </p:spPr>
        <p:txBody>
          <a:bodyPr>
            <a:noAutofit/>
          </a:bodyPr>
          <a:lstStyle>
            <a:lvl1pPr marL="0" indent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buNone/>
              <a:defRPr lang="en-US" sz="1400"/>
            </a:lvl1pPr>
          </a:lstStyle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899005" y="2488856"/>
            <a:ext cx="3573676" cy="662019"/>
          </a:xfrm>
        </p:spPr>
        <p:txBody>
          <a:bodyPr>
            <a:noAutofit/>
          </a:bodyPr>
          <a:lstStyle>
            <a:lvl1pPr marL="0" indent="0">
              <a:buNone/>
              <a:defRPr sz="405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THANK YOU!</a:t>
            </a:r>
          </a:p>
        </p:txBody>
      </p:sp>
      <p:pic>
        <p:nvPicPr>
          <p:cNvPr id="32" name="Picture 31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638" y="5330078"/>
            <a:ext cx="2560158" cy="92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0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795903" y="6458480"/>
            <a:ext cx="2941602" cy="312736"/>
          </a:xfrm>
        </p:spPr>
        <p:txBody>
          <a:bodyPr anchor="ctr"/>
          <a:lstStyle>
            <a:lvl1pPr marL="0">
              <a:lnSpc>
                <a:spcPct val="100000"/>
              </a:lnSpc>
              <a:spcBef>
                <a:spcPts val="0"/>
              </a:spcBef>
              <a:defRPr>
                <a:solidFill>
                  <a:srgbClr val="6D6D6D"/>
                </a:solidFill>
              </a:defRPr>
            </a:lvl1pPr>
            <a:lvl2pPr marL="457200" marR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marL="228600" marR="0" lvl="0" indent="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d-ID" sz="1000" b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Footer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– </a:t>
            </a:r>
            <a:r>
              <a:rPr lang="id-ID" sz="1000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Text</a:t>
            </a:r>
            <a:r>
              <a:rPr lang="id-ID" sz="1000" dirty="0">
                <a:solidFill>
                  <a:schemeClr val="bg1">
                    <a:lumMod val="50000"/>
                    <a:lumOff val="50000"/>
                  </a:schemeClr>
                </a:solidFill>
                <a:latin typeface="Lato"/>
                <a:cs typeface="Lato"/>
              </a:rPr>
              <a:t> Can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c15="http://schemas.microsoft.com/office/drawing/2012/chart" xmlns:c="http://schemas.openxmlformats.org/drawingml/2006/chart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81" r:id="rId6"/>
    <p:sldLayoutId id="2147484367" r:id="rId7"/>
    <p:sldLayoutId id="2147484369" r:id="rId8"/>
    <p:sldLayoutId id="2147484370" r:id="rId9"/>
    <p:sldLayoutId id="2147484371" r:id="rId10"/>
    <p:sldLayoutId id="2147484372" r:id="rId11"/>
    <p:sldLayoutId id="2147484373" r:id="rId12"/>
    <p:sldLayoutId id="2147484374" r:id="rId13"/>
    <p:sldLayoutId id="2147484375" r:id="rId14"/>
    <p:sldLayoutId id="2147484376" r:id="rId15"/>
    <p:sldLayoutId id="2147484323" r:id="rId16"/>
    <p:sldLayoutId id="2147484377" r:id="rId17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wst.org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wst.org/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cawst.org/resources" TargetMode="Externa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rPr sz="2800"/>
              <a:t>Licencia Creative Commons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1</a:t>
            </a:fld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28514" y="1054135"/>
            <a:ext cx="8142939" cy="5032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Este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documento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es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contenido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abierto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y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está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elaborado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bajo la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licencia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internacional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Creative Commons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Atribución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4.0. Para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ver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una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copia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la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licencia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,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visite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http://creativecommons.org/licenses/by/4.0</a:t>
            </a:r>
          </a:p>
          <a:p>
            <a:pPr lvl="3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br>
              <a:rPr lang="en-US" sz="13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Usted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puede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:</a:t>
            </a:r>
            <a:br>
              <a:rPr lang="en-US" sz="13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sz="1300" b="1" dirty="0" err="1">
                <a:solidFill>
                  <a:schemeClr val="bg2"/>
                </a:solidFill>
                <a:latin typeface="Lato" panose="020F0502020204030203" pitchFamily="34" charset="0"/>
              </a:rPr>
              <a:t>Compartir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: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copiar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y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redistribuir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el material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en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cualquier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medio o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formato</a:t>
            </a:r>
            <a:br>
              <a:rPr lang="en-CA" sz="13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sz="1300" b="1" dirty="0" err="1">
                <a:solidFill>
                  <a:schemeClr val="bg2"/>
                </a:solidFill>
                <a:latin typeface="Lato" panose="020F0502020204030203" pitchFamily="34" charset="0"/>
              </a:rPr>
              <a:t>Editar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: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remezclar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,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transformar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y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crear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a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partir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del material para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cualquier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propósito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,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incluso</a:t>
            </a:r>
            <a:r>
              <a:rPr sz="1300" dirty="0">
                <a:solidFill>
                  <a:schemeClr val="bg2"/>
                </a:solidFill>
                <a:latin typeface="Lato" panose="020F0502020204030203" pitchFamily="34" charset="0"/>
              </a:rPr>
              <a:t> </a:t>
            </a:r>
            <a:r>
              <a:rPr sz="1300" dirty="0" err="1">
                <a:solidFill>
                  <a:schemeClr val="bg2"/>
                </a:solidFill>
                <a:latin typeface="Lato" panose="020F0502020204030203" pitchFamily="34" charset="0"/>
              </a:rPr>
              <a:t>comercialmente</a:t>
            </a:r>
            <a:endParaRPr sz="1300" dirty="0">
              <a:solidFill>
                <a:schemeClr val="bg2"/>
              </a:solidFill>
              <a:latin typeface="Lato" panose="020F0502020204030203" pitchFamily="34" charset="0"/>
            </a:endParaRPr>
          </a:p>
          <a:p>
            <a:pPr lvl="3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endParaRPr lang="en-US" sz="1300" dirty="0">
              <a:solidFill>
                <a:schemeClr val="bg1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Bajo las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siguientes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condiciones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: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sz="1300" b="1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Atribución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: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debe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atribuirle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a CAWST el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crédito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forma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apropiada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,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proporcionar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un enlace a la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licencia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indicar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si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se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realizaron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cambios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. Lo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puede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hacer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cualquier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forma que sea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razonable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,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pero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no de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una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manera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que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sugiera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que CAWST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avala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su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organización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o el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uso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que le ha dado al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documento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. Please include our website: 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www.cawst.org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.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actualizará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este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documento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periódicamente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. Por ese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motivo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, no se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recomienda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que lo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almacene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para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descargarlo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desde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su</a:t>
            </a:r>
            <a:r>
              <a:rPr sz="13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sitio web.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CAWST y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sus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directores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,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empleados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,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contratistas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y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voluntarios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no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asumen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ninguna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responsabilidad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ni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dan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ninguna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garantía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respecto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de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los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resultados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que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puedan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obtenerse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a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partir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del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uso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de la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información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</a:t>
            </a:r>
            <a:r>
              <a:rPr sz="13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proporcionada</a:t>
            </a:r>
            <a:r>
              <a:rPr sz="13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07" y="2127921"/>
            <a:ext cx="986155" cy="835092"/>
            <a:chOff x="329372" y="2666906"/>
            <a:chExt cx="986155" cy="835092"/>
          </a:xfrm>
        </p:grpSpPr>
        <p:pic>
          <p:nvPicPr>
            <p:cNvPr id="17" name="Picture 1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42" y="3254348"/>
              <a:ext cx="959485" cy="247650"/>
            </a:xfrm>
            <a:prstGeom prst="rect">
              <a:avLst/>
            </a:prstGeom>
            <a:noFill/>
          </p:spPr>
        </p:pic>
        <p:pic>
          <p:nvPicPr>
            <p:cNvPr id="18" name="Picture 17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372" y="2666906"/>
              <a:ext cx="986155" cy="352425"/>
            </a:xfrm>
            <a:prstGeom prst="rect">
              <a:avLst/>
            </a:prstGeom>
            <a:noFill/>
          </p:spPr>
        </p:pic>
      </p:grpSp>
      <p:pic>
        <p:nvPicPr>
          <p:cNvPr id="19" name="Picture 18" descr="N:\Communications\Communications Tools\Logos &amp; Graphics\Logos\+ CAWST\cawst_logo_full--docx_header--colour.pn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879" y="136221"/>
            <a:ext cx="2431415" cy="9448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116046" y="4343803"/>
            <a:ext cx="14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021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>
                <a:defRPr/>
              </a:pPr>
              <a:t>10</a:t>
            </a:fld>
            <a:endParaRPr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5185471" y="3087005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 noEditPoints="1"/>
          </p:cNvSpPr>
          <p:nvPr/>
        </p:nvSpPr>
        <p:spPr bwMode="auto">
          <a:xfrm>
            <a:off x="5185471" y="3433593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185037" y="3761126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6" name="Freeform 28"/>
          <p:cNvSpPr>
            <a:spLocks noEditPoints="1"/>
          </p:cNvSpPr>
          <p:nvPr/>
        </p:nvSpPr>
        <p:spPr bwMode="auto">
          <a:xfrm>
            <a:off x="5185471" y="2446168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14084" y="2304881"/>
            <a:ext cx="3141402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Canadá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Correo electrónico: cawst@cawst.org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</a:p>
        </p:txBody>
      </p:sp>
      <p:pic>
        <p:nvPicPr>
          <p:cNvPr id="29" name="Picture 28" descr="cawst_logo--high_res_full_name--colo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638" y="5330078"/>
            <a:ext cx="2560158" cy="920945"/>
          </a:xfrm>
          <a:prstGeom prst="rect">
            <a:avLst/>
          </a:prstGeom>
        </p:spPr>
      </p:pic>
      <p:sp>
        <p:nvSpPr>
          <p:cNvPr id="32" name="Text Placeholder 2"/>
          <p:cNvSpPr txBox="1">
            <a:spLocks/>
          </p:cNvSpPr>
          <p:nvPr/>
        </p:nvSpPr>
        <p:spPr>
          <a:xfrm>
            <a:off x="236120" y="433517"/>
            <a:ext cx="7593431" cy="41041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¡Cómo CAWST puede apoyarlo!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0642" y="2011665"/>
            <a:ext cx="39216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Comuníquese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con CAWST para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obtener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ayuda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para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usar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y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adaptar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nuestros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recursos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de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educación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y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capacitación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para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su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trabajo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kern="0" dirty="0">
              <a:solidFill>
                <a:srgbClr val="5C5C5C"/>
              </a:solidFill>
              <a:latin typeface="Lato"/>
              <a:cs typeface="Arial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Visit</a:t>
            </a:r>
            <a:r>
              <a:rPr lang="es-419" kern="0" dirty="0">
                <a:solidFill>
                  <a:srgbClr val="5C5C5C"/>
                </a:solidFill>
                <a:latin typeface="Lato"/>
                <a:cs typeface="Arial" charset="0"/>
              </a:rPr>
              <a:t>e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  <a:hlinkClick r:id="rId3"/>
              </a:rPr>
              <a:t>www.cawst.org/resources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lang="es-419" kern="0" dirty="0">
                <a:solidFill>
                  <a:srgbClr val="5C5C5C"/>
                </a:solidFill>
                <a:latin typeface="Lato"/>
                <a:cs typeface="Arial" charset="0"/>
              </a:rPr>
              <a:t>para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:</a:t>
            </a: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Últimas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actualizaciones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de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este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documento</a:t>
            </a:r>
            <a:endParaRPr kern="0" dirty="0">
              <a:solidFill>
                <a:srgbClr val="5C5C5C"/>
              </a:solidFill>
              <a:latin typeface="Lato"/>
              <a:cs typeface="Arial" charset="0"/>
            </a:endParaRP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Otros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talleres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y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recursos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de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capacitación</a:t>
            </a:r>
            <a:r>
              <a:rPr kern="0" dirty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  <a:r>
              <a:rPr kern="0" dirty="0" err="1">
                <a:solidFill>
                  <a:srgbClr val="5C5C5C"/>
                </a:solidFill>
                <a:latin typeface="Lato"/>
                <a:cs typeface="Arial" charset="0"/>
              </a:rPr>
              <a:t>relacionados</a:t>
            </a:r>
            <a:endParaRPr kern="0" dirty="0">
              <a:solidFill>
                <a:srgbClr val="5C5C5C"/>
              </a:solidFill>
              <a:latin typeface="Lato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8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>
                <a:defRPr/>
              </a:pPr>
              <a:t>2</a:t>
            </a:fld>
            <a:endParaRPr/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808075" y="2374414"/>
            <a:ext cx="7446577" cy="135834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Esta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presentación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es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para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usar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con el </a:t>
            </a:r>
            <a:endParaRPr lang="pt-BR" b="1" dirty="0">
              <a:solidFill>
                <a:srgbClr val="5C5C5C"/>
              </a:solidFill>
              <a:latin typeface="Lato" charset="0"/>
              <a:ea typeface="Lato" charset="0"/>
              <a:cs typeface="Lato" charset="0"/>
            </a:endParaRPr>
          </a:p>
          <a:p>
            <a:pPr marL="0" indent="0" rtl="0">
              <a:buNone/>
            </a:pP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Plan de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lección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13: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Construcción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de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una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letrina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básica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en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el taller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sobre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b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</a:b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Promoción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b="1" dirty="0" err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comunitaria</a:t>
            </a:r>
            <a:r>
              <a:rPr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de WASH</a:t>
            </a:r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810163" y="4230351"/>
            <a:ext cx="7446577" cy="64227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Disponible en 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www.cawst.org/resources</a:t>
            </a:r>
          </a:p>
        </p:txBody>
      </p:sp>
      <p:pic>
        <p:nvPicPr>
          <p:cNvPr id="5" name="Picture 4" descr="N:\Communications\Communications Tools\Logos &amp; Graphics\Logos\+ CAWST\cawst_logo_full--docx_header--colour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879" y="136221"/>
            <a:ext cx="2431415" cy="94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712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808075" y="3519814"/>
            <a:ext cx="4514009" cy="319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5" y="2725142"/>
            <a:ext cx="4514009" cy="807197"/>
          </a:xfrm>
        </p:spPr>
        <p:txBody>
          <a:bodyPr/>
          <a:lstStyle/>
          <a:p>
            <a:pPr rtl="0"/>
            <a:r>
              <a:rPr sz="2800"/>
              <a:t>Construcción de una letrina básica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rtl="0"/>
            <a: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Objetivos de aprendizaje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4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rtl="0"/>
            <a:r>
              <a:t>Debatir sobre los desafíos que implica construir una letrina. </a:t>
            </a:r>
          </a:p>
          <a:p>
            <a:pPr rtl="0"/>
            <a:r>
              <a:t>Identificar las partes principales de una letrina.</a:t>
            </a:r>
          </a:p>
          <a:p>
            <a:pPr rtl="0"/>
            <a:r>
              <a:t>Explicar la función de cada parte de la letrina. </a:t>
            </a:r>
          </a:p>
          <a:p>
            <a:pPr rtl="0"/>
            <a:r>
              <a:t>Enumerar las reglas generales para emplazar una letrina temporal básica.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Emplazamiento de letrinas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5</a:t>
            </a:fld>
            <a:endParaRPr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41" y="1210071"/>
            <a:ext cx="6434138" cy="478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51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Regla n° 1: Distancia del agua subterránea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6</a:t>
            </a:fld>
            <a:endParaRPr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2884" y="15581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sz="2100" b="0" i="0" u="none" strike="noStrike" kern="120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fondo de la fosa debe ser de por lo menos </a:t>
            </a:r>
            <a:r>
              <a:rPr kumimoji="0" sz="2100" b="0" i="0" u="none" strike="noStrike" kern="1200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 metros</a:t>
            </a:r>
            <a:r>
              <a:rPr kumimoji="0" sz="2100" b="0" i="0" u="none" strike="noStrike" kern="120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por encima del nivel freático anual más alto.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120" y="2742762"/>
            <a:ext cx="4748945" cy="3390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77774" y="3821668"/>
            <a:ext cx="100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dirty="0">
                <a:solidFill>
                  <a:srgbClr val="000000"/>
                </a:solidFill>
              </a:rPr>
              <a:t>min. 2 m</a:t>
            </a:r>
          </a:p>
        </p:txBody>
      </p:sp>
      <p:sp>
        <p:nvSpPr>
          <p:cNvPr id="12" name="Left Brace 11"/>
          <p:cNvSpPr/>
          <p:nvPr/>
        </p:nvSpPr>
        <p:spPr>
          <a:xfrm>
            <a:off x="2087881" y="3733800"/>
            <a:ext cx="121919" cy="457200"/>
          </a:xfrm>
          <a:prstGeom prst="lef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2226" y="4191000"/>
            <a:ext cx="2928731" cy="646331"/>
          </a:xfrm>
          <a:prstGeom prst="rect">
            <a:avLst/>
          </a:prstGeom>
          <a:solidFill>
            <a:srgbClr val="66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Agua subterránea durante la época de lluvia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7228" y="5163413"/>
            <a:ext cx="2928731" cy="646331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Agua subterránea durante la época seca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65801" y="2749530"/>
            <a:ext cx="100079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Lluvia</a:t>
            </a:r>
            <a:endParaRPr lang="en-C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3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Regla n° 2: Distancia horizontal de la fuente de agua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7</a:t>
            </a:fld>
            <a:endParaRPr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2884" y="15581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 fontAlgn="auto">
              <a:spcAft>
                <a:spcPts val="0"/>
              </a:spcAft>
              <a:buNone/>
            </a:pPr>
            <a:r>
              <a:rPr>
                <a:solidFill>
                  <a:sysClr val="windowText" lastClr="000000"/>
                </a:solidFill>
              </a:rPr>
              <a:t>Cuanto mayor sea la distancia horizontal entre la letrina y la fuente de agua de consumo, menor será el riesgo de contaminación. </a:t>
            </a:r>
          </a:p>
          <a:p>
            <a:pPr marL="0" lvl="0" indent="0" fontAlgn="auto">
              <a:spcAft>
                <a:spcPts val="0"/>
              </a:spcAft>
              <a:buNone/>
            </a:pPr>
            <a:endParaRPr lang="en-CA" altLang="en-US" dirty="0">
              <a:solidFill>
                <a:sysClr val="windowText" lastClr="000000"/>
              </a:solidFill>
            </a:endParaRPr>
          </a:p>
          <a:p>
            <a:pPr marL="0" lvl="0" indent="0" rtl="0" fontAlgn="auto">
              <a:spcAft>
                <a:spcPts val="0"/>
              </a:spcAft>
              <a:buNone/>
            </a:pPr>
            <a:r>
              <a:rPr sz="2000">
                <a:solidFill>
                  <a:sysClr val="windowText" lastClr="000000"/>
                </a:solidFill>
              </a:rPr>
              <a:t>10 metros es la distancia mínima, y con frecuencia 30 metros se recomienda.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-533400" y="3185359"/>
            <a:ext cx="7423461" cy="3977438"/>
            <a:chOff x="1320" y="10681"/>
            <a:chExt cx="4084" cy="2099"/>
          </a:xfrm>
        </p:grpSpPr>
        <p:pic>
          <p:nvPicPr>
            <p:cNvPr id="13" name="Picture 5" descr="sm 10 metres"/>
            <p:cNvPicPr>
              <a:picLocks noChangeAspect="1" noChangeArrowheads="1"/>
            </p:cNvPicPr>
            <p:nvPr/>
          </p:nvPicPr>
          <p:blipFill>
            <a:blip r:embed="rId2" cstate="email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7" y="10681"/>
              <a:ext cx="2567" cy="1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320" y="12420"/>
              <a:ext cx="168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rtl="0" eaLnBrk="1" hangingPunct="1">
                <a:spcBef>
                  <a:spcPct val="0"/>
                </a:spcBef>
                <a:buFontTx/>
                <a:buNone/>
              </a:pPr>
              <a:r>
                <a:rPr sz="900">
                  <a:latin typeface="Times New Roman" pitchFamily="18" charset="0"/>
                </a:rPr>
                <a:t>Fuente: desconocida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29070" y="3185359"/>
            <a:ext cx="1303765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1400" i="1" dirty="0">
                <a:solidFill>
                  <a:schemeClr val="bg1"/>
                </a:solidFill>
              </a:rPr>
              <a:t>¡AJA! ¡EST</a:t>
            </a:r>
            <a:r>
              <a:rPr lang="pt-BR" sz="1400" i="1" dirty="0">
                <a:solidFill>
                  <a:schemeClr val="bg1"/>
                </a:solidFill>
              </a:rPr>
              <a:t>Á A EXACTAMENTE 10 METROS!</a:t>
            </a:r>
            <a:endParaRPr lang="en-CA" sz="1400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2661" y="6142537"/>
            <a:ext cx="1503617" cy="307777"/>
          </a:xfrm>
          <a:prstGeom prst="rect">
            <a:avLst/>
          </a:prstGeom>
          <a:solidFill>
            <a:srgbClr val="FBFA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419" sz="1400" i="1" dirty="0">
                <a:solidFill>
                  <a:schemeClr val="bg1"/>
                </a:solidFill>
              </a:rPr>
              <a:t>LETRINA DE FOSA</a:t>
            </a:r>
            <a:endParaRPr lang="en-CA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68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Regla n° 3: ¿Colina arriba o abajo?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8</a:t>
            </a:fld>
            <a:endParaRPr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2884" y="15581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 fontAlgn="auto">
              <a:spcAft>
                <a:spcPts val="0"/>
              </a:spcAft>
              <a:buNone/>
            </a:pPr>
            <a:r>
              <a:rPr>
                <a:solidFill>
                  <a:sysClr val="windowText" lastClr="000000"/>
                </a:solidFill>
              </a:rPr>
              <a:t>Situar las letrinas a un nivel </a:t>
            </a:r>
            <a:r>
              <a:rPr>
                <a:solidFill>
                  <a:srgbClr val="FF0000"/>
                </a:solidFill>
              </a:rPr>
              <a:t>más bajo</a:t>
            </a:r>
            <a:r>
              <a:rPr>
                <a:solidFill>
                  <a:sysClr val="windowText" lastClr="000000"/>
                </a:solidFill>
              </a:rPr>
              <a:t> que la fuente de agua de consumo. </a:t>
            </a:r>
          </a:p>
          <a:p>
            <a:pPr marL="0" lvl="0" indent="0" fontAlgn="auto">
              <a:spcAft>
                <a:spcPts val="0"/>
              </a:spcAft>
              <a:buNone/>
            </a:pPr>
            <a:endParaRPr lang="en-CA" altLang="en-US" dirty="0">
              <a:solidFill>
                <a:sysClr val="windowText" lastClr="000000"/>
              </a:solidFill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361" y="2194201"/>
            <a:ext cx="6601746" cy="37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0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¿Qué está mal en esta imagen?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>
                <a:defRPr/>
              </a:pPr>
              <a:t>9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0" y="993775"/>
            <a:ext cx="7735399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884484"/>
      </p:ext>
    </p:extLst>
  </p:cSld>
  <p:clrMapOvr>
    <a:masterClrMapping/>
  </p:clrMapOvr>
</p:sld>
</file>

<file path=ppt/theme/theme1.xml><?xml version="1.0" encoding="utf-8"?>
<a:theme xmlns:a="http://schemas.openxmlformats.org/drawingml/2006/main" name="CAWST_PowerPoint_Template">
  <a:themeElements>
    <a:clrScheme name="Seventhin - Aqua Light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PowerPoint_2016-02-29" id="{E0466FFC-59D1-469D-8FAB-B2D682E335CE}" vid="{FA35BDBC-35C0-46AB-8949-07E1CBFB29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Template_PowerPoint_2016-02-29</Template>
  <TotalTime>12</TotalTime>
  <Words>352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Lato</vt:lpstr>
      <vt:lpstr>Times New Roman</vt:lpstr>
      <vt:lpstr>CAWST_PowerPoint_Template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CAWST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Basic Latrine - Powerpoint (CWP)</dc:title>
  <dc:creator>CAWST</dc:creator>
  <cp:lastModifiedBy>Andrea Roach</cp:lastModifiedBy>
  <cp:revision>3</cp:revision>
  <dcterms:created xsi:type="dcterms:W3CDTF">2017-01-31T20:40:58Z</dcterms:created>
  <dcterms:modified xsi:type="dcterms:W3CDTF">2017-06-01T18:57:53Z</dcterms:modified>
</cp:coreProperties>
</file>