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8"/>
  </p:notesMasterIdLst>
  <p:sldIdLst>
    <p:sldId id="305" r:id="rId2"/>
    <p:sldId id="304" r:id="rId3"/>
    <p:sldId id="289" r:id="rId4"/>
    <p:sldId id="257" r:id="rId5"/>
    <p:sldId id="282" r:id="rId6"/>
    <p:sldId id="264" r:id="rId7"/>
    <p:sldId id="266" r:id="rId8"/>
    <p:sldId id="292" r:id="rId9"/>
    <p:sldId id="268" r:id="rId10"/>
    <p:sldId id="274" r:id="rId11"/>
    <p:sldId id="273" r:id="rId12"/>
    <p:sldId id="303" r:id="rId13"/>
    <p:sldId id="300" r:id="rId14"/>
    <p:sldId id="277" r:id="rId15"/>
    <p:sldId id="302" r:id="rId16"/>
    <p:sldId id="299" r:id="rId1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uelert" initials="S"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429" autoAdjust="0"/>
  </p:normalViewPr>
  <p:slideViewPr>
    <p:cSldViewPr snapToGrid="0">
      <p:cViewPr varScale="1">
        <p:scale>
          <a:sx n="67" d="100"/>
          <a:sy n="67" d="100"/>
        </p:scale>
        <p:origin x="1906" y="5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109" charset="0"/>
                <a:ea typeface="Arial" pitchFamily="-109" charset="0"/>
                <a:cs typeface="Arial" pitchFamily="-109"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fld id="{D0A5049D-9F4D-4F2D-8E8D-58922C1D1860}" type="datetime1">
              <a:rPr lang="en-US"/>
              <a:pPr>
                <a:defRPr/>
              </a:pPr>
              <a:t>8/29/2015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CA" noProof="0" smtClean="0"/>
              <a:t>Click to edit Master text styles</a:t>
            </a:r>
          </a:p>
          <a:p>
            <a:pPr lvl="1"/>
            <a:r>
              <a:rPr lang="en-CA" noProof="0" smtClean="0"/>
              <a:t>Second level</a:t>
            </a:r>
          </a:p>
          <a:p>
            <a:pPr lvl="2"/>
            <a:r>
              <a:rPr lang="en-CA" noProof="0" smtClean="0"/>
              <a:t>Third level</a:t>
            </a:r>
          </a:p>
          <a:p>
            <a:pPr lvl="3"/>
            <a:r>
              <a:rPr lang="en-CA" noProof="0" smtClean="0"/>
              <a:t>Fourth level</a:t>
            </a:r>
          </a:p>
          <a:p>
            <a:pPr lvl="4"/>
            <a:r>
              <a:rPr lang="en-CA" noProof="0" smtClean="0"/>
              <a:t>Fifth level</a:t>
            </a:r>
            <a:endParaRPr lang="en-US"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109" charset="0"/>
                <a:ea typeface="Arial" pitchFamily="-109" charset="0"/>
                <a:cs typeface="Arial" pitchFamily="-109"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008A54D-09C8-4156-8D3E-DE483C7290AD}" type="slidenum">
              <a:rPr lang="en-US"/>
              <a:pPr/>
              <a:t>‹#›</a:t>
            </a:fld>
            <a:endParaRPr lang="en-US"/>
          </a:p>
        </p:txBody>
      </p:sp>
    </p:spTree>
    <p:extLst>
      <p:ext uri="{BB962C8B-B14F-4D97-AF65-F5344CB8AC3E}">
        <p14:creationId xmlns:p14="http://schemas.microsoft.com/office/powerpoint/2010/main" val="398631534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9"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9"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9"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9"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smtClean="0">
              <a:ea typeface="ＭＳ Ｐゴシック" panose="020B0600070205080204" pitchFamily="34" charset="-128"/>
            </a:endParaRPr>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eaLnBrk="1" hangingPunct="1"/>
            <a:fld id="{8DD0E21F-E397-4DC9-9317-9CCB92B418DB}" type="slidenum">
              <a:rPr/>
              <a:pPr rtl="0" eaLnBrk="1" hangingPunct="1"/>
              <a:t>4</a:t>
            </a:fld>
            <a:endParaRPr/>
          </a:p>
        </p:txBody>
      </p:sp>
    </p:spTree>
    <p:extLst>
      <p:ext uri="{BB962C8B-B14F-4D97-AF65-F5344CB8AC3E}">
        <p14:creationId xmlns:p14="http://schemas.microsoft.com/office/powerpoint/2010/main" val="811589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eaLnBrk="1" hangingPunct="1">
              <a:spcBef>
                <a:spcPct val="0"/>
              </a:spcBef>
            </a:pPr>
            <a:r>
              <a:rPr>
                <a:ea typeface="ＭＳ Ｐゴシック" panose="020B0600070205080204" pitchFamily="34" charset="-128"/>
              </a:rPr>
              <a:t>Propagación de la enfermedad = problemas de salud = incapaz de ir a la escuela = incapaz de trabajar = falta de productividad = falta de crecimiento económico = pobreza. </a:t>
            </a: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eaLnBrk="1" hangingPunct="1"/>
            <a:fld id="{B3E174ED-BA60-4295-AC19-AAD60BC4A7A7}" type="slidenum">
              <a:rPr/>
              <a:pPr rtl="0" eaLnBrk="1" hangingPunct="1"/>
              <a:t>14</a:t>
            </a:fld>
            <a:endParaRPr/>
          </a:p>
        </p:txBody>
      </p:sp>
    </p:spTree>
    <p:extLst>
      <p:ext uri="{BB962C8B-B14F-4D97-AF65-F5344CB8AC3E}">
        <p14:creationId xmlns:p14="http://schemas.microsoft.com/office/powerpoint/2010/main" val="1445995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rtl="0">
              <a:buFont typeface="Arial" panose="020B0604020202020204" pitchFamily="34" charset="0"/>
              <a:buChar char="•"/>
            </a:pPr>
            <a:r>
              <a:rPr baseline="0"/>
              <a:t>La defecación al aire libre contamina el agua de consumo y causa enfermedades</a:t>
            </a:r>
          </a:p>
          <a:p>
            <a:pPr marL="171450" indent="-171450" rtl="0">
              <a:buFont typeface="Arial" panose="020B0604020202020204" pitchFamily="34" charset="0"/>
              <a:buChar char="•"/>
            </a:pPr>
            <a:r>
              <a:rPr>
                <a:latin typeface="Tahoma" pitchFamily="34" charset="0"/>
                <a:ea typeface="Tahoma" pitchFamily="34" charset="0"/>
                <a:cs typeface="Tahoma" pitchFamily="34" charset="0"/>
              </a:rPr>
              <a:t>Los niños menores de cinco años son muy vulnerables a enfermedades transmitidas por beber agua contaminada</a:t>
            </a:r>
          </a:p>
          <a:p>
            <a:pPr marL="171450" indent="-171450" rtl="0">
              <a:buFont typeface="Arial" panose="020B0604020202020204" pitchFamily="34" charset="0"/>
              <a:buChar char="•"/>
            </a:pPr>
            <a:r>
              <a:rPr>
                <a:latin typeface="Tahoma" pitchFamily="34" charset="0"/>
                <a:ea typeface="Tahoma" pitchFamily="34" charset="0"/>
                <a:cs typeface="Tahoma" pitchFamily="34" charset="0"/>
              </a:rPr>
              <a:t>Los niños enfermos no pueden asistir a clase </a:t>
            </a:r>
          </a:p>
          <a:p>
            <a:pPr marL="171450" indent="-171450" rtl="0">
              <a:buFont typeface="Arial" panose="020B0604020202020204" pitchFamily="34" charset="0"/>
              <a:buChar char="•"/>
            </a:pPr>
            <a:r>
              <a:rPr>
                <a:latin typeface="Tahoma" pitchFamily="34" charset="0"/>
                <a:ea typeface="Tahoma" pitchFamily="34" charset="0"/>
                <a:cs typeface="Tahoma" pitchFamily="34" charset="0"/>
              </a:rPr>
              <a:t>Adultos sin educación: vida de pobreza y enfermedad  </a:t>
            </a:r>
          </a:p>
          <a:p>
            <a:endParaRPr lang="en-US" dirty="0" smtClean="0">
              <a:latin typeface="Tahoma" pitchFamily="34" charset="0"/>
              <a:ea typeface="Tahoma" pitchFamily="34" charset="0"/>
              <a:cs typeface="Tahoma" pitchFamily="34" charset="0"/>
            </a:endParaRP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rtl="0"/>
            <a:fld id="{43A1F16D-8FF3-4EF0-9809-404AE9B5DC7B}" type="slidenum">
              <a:rPr/>
              <a:t>15</a:t>
            </a:fld>
            <a:endParaRPr/>
          </a:p>
        </p:txBody>
      </p:sp>
    </p:spTree>
    <p:extLst>
      <p:ext uri="{BB962C8B-B14F-4D97-AF65-F5344CB8AC3E}">
        <p14:creationId xmlns:p14="http://schemas.microsoft.com/office/powerpoint/2010/main" val="2905074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rtl="0" eaLnBrk="1" hangingPunct="1">
              <a:lnSpc>
                <a:spcPct val="90000"/>
              </a:lnSpc>
              <a:spcBef>
                <a:spcPct val="0"/>
              </a:spcBef>
              <a:buFont typeface="Arial" panose="020B0604020202020204" pitchFamily="34" charset="0"/>
              <a:buChar char="•"/>
            </a:pPr>
            <a:r>
              <a:rPr>
                <a:ea typeface="ＭＳ Ｐゴシック" panose="020B0600070205080204" pitchFamily="34" charset="-128"/>
              </a:rPr>
              <a:t>Pida a los participantes que hagan dos filas y que cada persona de una fila esté de cara a otra persona de la otra fila. Una será la fila A y la otra la fila B. </a:t>
            </a:r>
          </a:p>
          <a:p>
            <a:pPr marL="171450" indent="-171450" eaLnBrk="1" hangingPunct="1">
              <a:lnSpc>
                <a:spcPct val="90000"/>
              </a:lnSpc>
              <a:spcBef>
                <a:spcPct val="0"/>
              </a:spcBef>
              <a:buFont typeface="Arial" panose="020B0604020202020204" pitchFamily="34" charset="0"/>
              <a:buChar char="•"/>
            </a:pPr>
            <a:endParaRPr lang="en-CA" dirty="0" smtClean="0">
              <a:ea typeface="ＭＳ Ｐゴシック" panose="020B0600070205080204" pitchFamily="34" charset="-128"/>
            </a:endParaRPr>
          </a:p>
          <a:p>
            <a:pPr marL="171450" indent="-171450" rtl="0" eaLnBrk="1" hangingPunct="1">
              <a:lnSpc>
                <a:spcPct val="90000"/>
              </a:lnSpc>
              <a:spcBef>
                <a:spcPct val="0"/>
              </a:spcBef>
              <a:buFont typeface="Arial" panose="020B0604020202020204" pitchFamily="34" charset="0"/>
              <a:buChar char="•"/>
            </a:pPr>
            <a:r>
              <a:rPr>
                <a:ea typeface="ＭＳ Ｐゴシック" panose="020B0600070205080204" pitchFamily="34" charset="-128"/>
              </a:rPr>
              <a:t>Pida a la línea A que explique brevemente algunos de los problemas locales y mundiales de saneamiento. Después de 1 minuto, pida a la línea A que mueva una posición hacia la derecha. Luego, la línea B discutirá el mismo tema con un compañero nuevo durante 1 minuto. </a:t>
            </a:r>
          </a:p>
          <a:p>
            <a:pPr marL="171450" indent="-171450" eaLnBrk="1" hangingPunct="1">
              <a:lnSpc>
                <a:spcPct val="90000"/>
              </a:lnSpc>
              <a:spcBef>
                <a:spcPct val="0"/>
              </a:spcBef>
              <a:buFont typeface="Arial" panose="020B0604020202020204" pitchFamily="34" charset="0"/>
              <a:buChar char="•"/>
            </a:pPr>
            <a:endParaRPr lang="en-CA" dirty="0" smtClean="0">
              <a:ea typeface="ＭＳ Ｐゴシック" panose="020B0600070205080204" pitchFamily="34" charset="-128"/>
            </a:endParaRPr>
          </a:p>
          <a:p>
            <a:pPr marL="171450" indent="-171450" rtl="0" eaLnBrk="1" hangingPunct="1">
              <a:lnSpc>
                <a:spcPct val="90000"/>
              </a:lnSpc>
              <a:spcBef>
                <a:spcPct val="0"/>
              </a:spcBef>
              <a:buFont typeface="Arial" panose="020B0604020202020204" pitchFamily="34" charset="0"/>
              <a:buChar char="•"/>
            </a:pPr>
            <a:r>
              <a:rPr>
                <a:ea typeface="ＭＳ Ｐゴシック" panose="020B0600070205080204" pitchFamily="34" charset="-128"/>
              </a:rPr>
              <a:t>Pida a la línea A que hable brevemente sobre cómo el saneamiento deficiente está conectado con el ciclo de la pobreza y hace que continúe. Después de 1 minuto, pida a la línea A que se mueva una posición hacia la derecha. Luego, la línea B discutirá el mismo tema con un compañero nuevo durante 1 minuto.</a:t>
            </a:r>
          </a:p>
          <a:p>
            <a:pPr marL="171450" indent="-171450" eaLnBrk="1" hangingPunct="1">
              <a:lnSpc>
                <a:spcPct val="90000"/>
              </a:lnSpc>
              <a:spcBef>
                <a:spcPct val="0"/>
              </a:spcBef>
              <a:buFont typeface="Arial" panose="020B0604020202020204" pitchFamily="34" charset="0"/>
              <a:buChar char="•"/>
            </a:pPr>
            <a:endParaRPr lang="en-CA" dirty="0" smtClean="0">
              <a:ea typeface="ＭＳ Ｐゴシック" panose="020B0600070205080204" pitchFamily="34" charset="-128"/>
            </a:endParaRPr>
          </a:p>
          <a:p>
            <a:pPr eaLnBrk="1" hangingPunct="1">
              <a:lnSpc>
                <a:spcPct val="90000"/>
              </a:lnSpc>
              <a:spcBef>
                <a:spcPct val="0"/>
              </a:spcBef>
            </a:pPr>
            <a:endParaRPr lang="en-US" dirty="0" smtClean="0">
              <a:ea typeface="ＭＳ Ｐゴシック" panose="020B0600070205080204" pitchFamily="34" charset="-128"/>
            </a:endParaRPr>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eaLnBrk="1" hangingPunct="1"/>
            <a:fld id="{E7BB4230-6794-4721-A0B8-DFF70F768D18}" type="slidenum">
              <a:rPr/>
              <a:pPr rtl="0" eaLnBrk="1" hangingPunct="1"/>
              <a:t>16</a:t>
            </a:fld>
            <a:endParaRPr/>
          </a:p>
        </p:txBody>
      </p:sp>
    </p:spTree>
    <p:extLst>
      <p:ext uri="{BB962C8B-B14F-4D97-AF65-F5344CB8AC3E}">
        <p14:creationId xmlns:p14="http://schemas.microsoft.com/office/powerpoint/2010/main" val="336837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rtl="0" eaLnBrk="1" hangingPunct="1"/>
            <a:r>
              <a:rPr>
                <a:ea typeface="ＭＳ Ｐゴシック" panose="020B0600070205080204" pitchFamily="34" charset="-128"/>
              </a:rPr>
              <a:t>Acerca de los ODM…</a:t>
            </a:r>
          </a:p>
          <a:p>
            <a:pPr eaLnBrk="1" hangingPunct="1"/>
            <a:endParaRPr lang="en-CA" dirty="0" smtClean="0">
              <a:ea typeface="ＭＳ Ｐゴシック" panose="020B0600070205080204" pitchFamily="34" charset="-128"/>
            </a:endParaRPr>
          </a:p>
          <a:p>
            <a:pPr rtl="0" eaLnBrk="1" hangingPunct="1"/>
            <a:r>
              <a:rPr>
                <a:ea typeface="ＭＳ Ｐゴシック" panose="020B0600070205080204" pitchFamily="34" charset="-128"/>
              </a:rPr>
              <a:t>En septiembre del 2000, 189 jefes de estado adoptaron la Declaración de los Objetivos del Milenio de Naciones Unidas y aprobaron un marco para el desarrollo. </a:t>
            </a:r>
          </a:p>
          <a:p>
            <a:pPr eaLnBrk="1" hangingPunct="1"/>
            <a:endParaRPr lang="en-CA" dirty="0" smtClean="0">
              <a:ea typeface="ＭＳ Ｐゴシック" panose="020B0600070205080204" pitchFamily="34" charset="-128"/>
            </a:endParaRPr>
          </a:p>
          <a:p>
            <a:pPr rtl="0" eaLnBrk="1" hangingPunct="1"/>
            <a:r>
              <a:rPr>
                <a:ea typeface="ＭＳ Ｐゴシック" panose="020B0600070205080204" pitchFamily="34" charset="-128"/>
              </a:rPr>
              <a:t>El plan era para países y colaboradores para el desarrollo para trabajar juntos para aumentar el acceso a los recursos necesarios para reducir la pobreza y el hambre, las enfermedades, la desigualdad de género, la falta de educación y la falta de acceso a agua limpia y la degradación ambiental.</a:t>
            </a:r>
          </a:p>
          <a:p>
            <a:pPr eaLnBrk="1" hangingPunct="1"/>
            <a:endParaRPr lang="en-CA" dirty="0" smtClean="0">
              <a:ea typeface="ＭＳ Ｐゴシック" panose="020B0600070205080204" pitchFamily="34" charset="-128"/>
            </a:endParaRPr>
          </a:p>
          <a:p>
            <a:pPr rtl="0" eaLnBrk="1" hangingPunct="1"/>
            <a:r>
              <a:rPr>
                <a:ea typeface="ＭＳ Ｐゴシック" panose="020B0600070205080204" pitchFamily="34" charset="-128"/>
              </a:rPr>
              <a:t>Ellos establecieron 8 objetivos de desarrollo del Milenio (ODM), fijados como objetivos para 2015 e identificaron un número de indicadores para monitorear el progreso, varios de los cuales están relacionados directamente con la salud. </a:t>
            </a:r>
          </a:p>
          <a:p>
            <a:pPr eaLnBrk="1" hangingPunct="1"/>
            <a:endParaRPr lang="en-CA" dirty="0" smtClean="0">
              <a:ea typeface="ＭＳ Ｐゴシック" panose="020B0600070205080204" pitchFamily="34" charset="-128"/>
            </a:endParaRPr>
          </a:p>
          <a:p>
            <a:pPr rtl="0" eaLnBrk="1" hangingPunct="1"/>
            <a:r>
              <a:rPr>
                <a:ea typeface="ＭＳ Ｐゴシック" panose="020B0600070205080204" pitchFamily="34" charset="-128"/>
              </a:rPr>
              <a:t>Todos los objetivos y sus metas se pueden medir en términos de progreso desde 1990. Los informes sobre el progreso hacia los ODM han subrayado la importancia de trabajar con los países para generar datos más confiables y oportunos. Los datos disponibles en la actualidad muestran que mientras algunos países han obtenido impresionantes ganancias en alcanzar las metas relacionadas con la salud, otros se están quedando atrás. A menudo los países que tienen el menor progreso son los afectados por altos niveles de VIH/SIDA, dificultades económicas o conflictos.</a:t>
            </a:r>
          </a:p>
          <a:p>
            <a:pPr eaLnBrk="1" hangingPunct="1"/>
            <a:endParaRPr lang="en-CA" dirty="0" smtClean="0">
              <a:ea typeface="ＭＳ Ｐゴシック" panose="020B0600070205080204" pitchFamily="34" charset="-128"/>
            </a:endParaRP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eaLnBrk="1" hangingPunct="1"/>
            <a:fld id="{C9796290-D4AA-44A8-B998-31ACD322DA77}" type="slidenum">
              <a:rPr/>
              <a:pPr rtl="0" eaLnBrk="1" hangingPunct="1"/>
              <a:t>5</a:t>
            </a:fld>
            <a:endParaRPr/>
          </a:p>
        </p:txBody>
      </p:sp>
    </p:spTree>
    <p:extLst>
      <p:ext uri="{BB962C8B-B14F-4D97-AF65-F5344CB8AC3E}">
        <p14:creationId xmlns:p14="http://schemas.microsoft.com/office/powerpoint/2010/main" val="767070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rtl="0" eaLnBrk="1" hangingPunct="1">
              <a:buFont typeface="Arial" panose="020B0604020202020204" pitchFamily="34" charset="0"/>
              <a:buChar char="•"/>
            </a:pPr>
            <a:r>
              <a:rPr>
                <a:ea typeface="ＭＳ Ｐゴシック" panose="020B0600070205080204" pitchFamily="34" charset="-128"/>
              </a:rPr>
              <a:t>Los Objetivos de Desarrollo del Milenio (ODM) son una iniciativa impulsada por las Naciones Unidas para promover el desarrollo mediante la reducción de la pobreza, la universalización de la educación primaria, el aumento del acceso al agua y el saneamiento, etc. </a:t>
            </a:r>
          </a:p>
          <a:p>
            <a:pPr marL="171450" indent="-171450" eaLnBrk="1" hangingPunct="1">
              <a:buFont typeface="Arial" panose="020B0604020202020204" pitchFamily="34" charset="0"/>
              <a:buChar char="•"/>
            </a:pPr>
            <a:endParaRPr lang="en-CA" dirty="0" smtClean="0">
              <a:ea typeface="ＭＳ Ｐゴシック" panose="020B0600070205080204" pitchFamily="34" charset="-128"/>
            </a:endParaRPr>
          </a:p>
          <a:p>
            <a:pPr marL="171450" indent="-171450" rtl="0" eaLnBrk="1" hangingPunct="1">
              <a:buFont typeface="Arial" panose="020B0604020202020204" pitchFamily="34" charset="0"/>
              <a:buChar char="•"/>
            </a:pPr>
            <a:r>
              <a:rPr>
                <a:ea typeface="ＭＳ Ｐゴシック" panose="020B0600070205080204" pitchFamily="34" charset="-128"/>
              </a:rPr>
              <a:t>Existen ocho objetivos que esperan lograrse para el año 2015. Estos se reemplazarán por los Objetivos de Desarrollo Sostenible para 2016</a:t>
            </a: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eaLnBrk="1" hangingPunct="1"/>
            <a:fld id="{5837EE2C-4407-4BFB-9F6B-B90483924CCA}" type="slidenum">
              <a:rPr/>
              <a:pPr rtl="0" eaLnBrk="1" hangingPunct="1"/>
              <a:t>6</a:t>
            </a:fld>
            <a:endParaRPr/>
          </a:p>
        </p:txBody>
      </p:sp>
    </p:spTree>
    <p:extLst>
      <p:ext uri="{BB962C8B-B14F-4D97-AF65-F5344CB8AC3E}">
        <p14:creationId xmlns:p14="http://schemas.microsoft.com/office/powerpoint/2010/main" val="146315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rtl="0" eaLnBrk="1" hangingPunct="1">
              <a:buFont typeface="Arial" panose="020B0604020202020204" pitchFamily="34" charset="0"/>
              <a:buChar char="•"/>
            </a:pPr>
            <a:r>
              <a:rPr>
                <a:ea typeface="ＭＳ Ｐゴシック" panose="020B0600070205080204" pitchFamily="34" charset="-128"/>
              </a:rPr>
              <a:t>El acceso al saneamiento básico se mide contra el indicador indirecto: el porcentaje de personas que usa las instalaciones de saneamiento mejoradas.</a:t>
            </a:r>
          </a:p>
          <a:p>
            <a:pPr marL="171450" indent="-171450" eaLnBrk="1" hangingPunct="1">
              <a:buFont typeface="Arial" panose="020B0604020202020204" pitchFamily="34" charset="0"/>
              <a:buChar char="•"/>
            </a:pPr>
            <a:endParaRPr lang="en-CA" dirty="0" smtClean="0">
              <a:ea typeface="ＭＳ Ｐゴシック" panose="020B0600070205080204" pitchFamily="34" charset="-128"/>
            </a:endParaRPr>
          </a:p>
          <a:p>
            <a:pPr marL="171450" indent="-171450" rtl="0" eaLnBrk="1" hangingPunct="1">
              <a:buFont typeface="Arial" panose="020B0604020202020204" pitchFamily="34" charset="0"/>
              <a:buChar char="•"/>
            </a:pPr>
            <a:r>
              <a:rPr>
                <a:ea typeface="ＭＳ Ｐゴシック" panose="020B0600070205080204" pitchFamily="34" charset="-128"/>
              </a:rPr>
              <a:t>El saneamiento mejorado separa higiénicamente los excrementos humanos del contacto humano. </a:t>
            </a:r>
          </a:p>
          <a:p>
            <a:pPr marL="171450" indent="-171450" eaLnBrk="1" hangingPunct="1">
              <a:buFont typeface="Arial" panose="020B0604020202020204" pitchFamily="34" charset="0"/>
              <a:buChar char="•"/>
            </a:pPr>
            <a:endParaRPr lang="en-CA" dirty="0" smtClean="0">
              <a:ea typeface="ＭＳ Ｐゴシック" panose="020B0600070205080204" pitchFamily="34" charset="-128"/>
            </a:endParaRPr>
          </a:p>
          <a:p>
            <a:pPr marL="171450" indent="-171450" rtl="0" eaLnBrk="1" hangingPunct="1">
              <a:buFont typeface="Arial" panose="020B0604020202020204" pitchFamily="34" charset="0"/>
              <a:buChar char="•"/>
            </a:pPr>
            <a:r>
              <a:rPr>
                <a:ea typeface="ＭＳ Ｐゴシック" panose="020B0600070205080204" pitchFamily="34" charset="-128"/>
              </a:rPr>
              <a:t>Este término fue desarrollado por el Programa de monitoreo conjunto (JMP) de UNICEF y la Organización Mundial de la Salud (OMS) para suministro de agua y saneamiento. Se utiliza para medir el progreso hacia el logro del Objetivos de desarrollo del milenio (ODM) de reducir a la mitad el porcentaje de personas sin acceso sostenible al saneamiento básico para 2015 (UNICEF y OMS, 2013). </a:t>
            </a:r>
          </a:p>
          <a:p>
            <a:pPr eaLnBrk="1" hangingPunct="1"/>
            <a:endParaRPr lang="en-CA" dirty="0" smtClean="0">
              <a:ea typeface="ＭＳ Ｐゴシック" panose="020B0600070205080204" pitchFamily="34" charset="-128"/>
            </a:endParaRPr>
          </a:p>
          <a:p>
            <a:pPr eaLnBrk="1" hangingPunct="1"/>
            <a:endParaRPr lang="en-CA" dirty="0" smtClean="0">
              <a:ea typeface="ＭＳ Ｐゴシック" panose="020B0600070205080204" pitchFamily="34" charset="-128"/>
            </a:endParaRP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eaLnBrk="1" hangingPunct="1"/>
            <a:fld id="{4B6DC672-B4F4-46C2-B438-A478B598F89C}" type="slidenum">
              <a:rPr/>
              <a:pPr rtl="0" eaLnBrk="1" hangingPunct="1"/>
              <a:t>7</a:t>
            </a:fld>
            <a:endParaRPr/>
          </a:p>
        </p:txBody>
      </p:sp>
    </p:spTree>
    <p:extLst>
      <p:ext uri="{BB962C8B-B14F-4D97-AF65-F5344CB8AC3E}">
        <p14:creationId xmlns:p14="http://schemas.microsoft.com/office/powerpoint/2010/main" val="4246661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eaLnBrk="1" hangingPunct="1">
              <a:spcBef>
                <a:spcPct val="0"/>
              </a:spcBef>
            </a:pPr>
            <a:r>
              <a:rPr>
                <a:ea typeface="ＭＳ Ｐゴシック" panose="020B0600070205080204" pitchFamily="34" charset="-128"/>
              </a:rPr>
              <a:t>Las instalaciones de saneamiento no mejoradas no aseguran una separación higiénica de las excretas humanas del contacto humano.</a:t>
            </a:r>
          </a:p>
          <a:p>
            <a:pPr eaLnBrk="1" hangingPunct="1">
              <a:spcBef>
                <a:spcPct val="0"/>
              </a:spcBef>
            </a:pPr>
            <a:endParaRPr lang="en-US" dirty="0" smtClean="0">
              <a:ea typeface="ＭＳ Ｐゴシック" panose="020B0600070205080204" pitchFamily="34" charset="-128"/>
            </a:endParaRP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eaLnBrk="1" hangingPunct="1"/>
            <a:fld id="{992B85D6-1072-4ACB-B1FC-7F4142763129}" type="slidenum">
              <a:rPr/>
              <a:pPr rtl="0" eaLnBrk="1" hangingPunct="1"/>
              <a:t>9</a:t>
            </a:fld>
            <a:endParaRPr/>
          </a:p>
        </p:txBody>
      </p:sp>
    </p:spTree>
    <p:extLst>
      <p:ext uri="{BB962C8B-B14F-4D97-AF65-F5344CB8AC3E}">
        <p14:creationId xmlns:p14="http://schemas.microsoft.com/office/powerpoint/2010/main" val="3945794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rtl="0" eaLnBrk="1" hangingPunct="1">
              <a:spcBef>
                <a:spcPct val="0"/>
              </a:spcBef>
              <a:buFont typeface="Arial" panose="020B0604020202020204" pitchFamily="34" charset="0"/>
              <a:buChar char="•"/>
            </a:pPr>
            <a:r>
              <a:rPr>
                <a:ea typeface="ＭＳ Ｐゴシック" panose="020B0600070205080204" pitchFamily="34" charset="-128"/>
              </a:rPr>
              <a:t>Para 2012, unos 2.500 millones de personas no tenían acceso a un saneamiento adecuado</a:t>
            </a:r>
          </a:p>
          <a:p>
            <a:pPr marL="171450" indent="-171450" eaLnBrk="1" hangingPunct="1">
              <a:spcBef>
                <a:spcPct val="0"/>
              </a:spcBef>
              <a:buFont typeface="Arial" panose="020B0604020202020204" pitchFamily="34" charset="0"/>
              <a:buChar char="•"/>
            </a:pPr>
            <a:endParaRPr lang="en-CA" dirty="0" smtClean="0">
              <a:ea typeface="ＭＳ Ｐゴシック" panose="020B0600070205080204" pitchFamily="34" charset="-128"/>
            </a:endParaRPr>
          </a:p>
          <a:p>
            <a:pPr marL="171450" indent="-171450" rtl="0" eaLnBrk="1" hangingPunct="1">
              <a:spcBef>
                <a:spcPct val="0"/>
              </a:spcBef>
              <a:buFont typeface="Arial" panose="020B0604020202020204" pitchFamily="34" charset="0"/>
              <a:buChar char="•"/>
            </a:pPr>
            <a:r>
              <a:rPr>
                <a:ea typeface="ＭＳ Ｐゴシック" panose="020B0600070205080204" pitchFamily="34" charset="-128"/>
              </a:rPr>
              <a:t>784 millones de personas utilizan o comparten instalaciones de saneamiento públicas. </a:t>
            </a:r>
          </a:p>
          <a:p>
            <a:pPr marL="171450" indent="-171450" eaLnBrk="1" hangingPunct="1">
              <a:spcBef>
                <a:spcPct val="0"/>
              </a:spcBef>
              <a:buFont typeface="Arial" panose="020B0604020202020204" pitchFamily="34" charset="0"/>
              <a:buChar char="•"/>
            </a:pPr>
            <a:endParaRPr lang="en-CA" dirty="0" smtClean="0">
              <a:ea typeface="ＭＳ Ｐゴシック" panose="020B0600070205080204" pitchFamily="34" charset="-128"/>
            </a:endParaRPr>
          </a:p>
          <a:p>
            <a:pPr marL="171450" indent="-171450" rtl="0" eaLnBrk="1" hangingPunct="1">
              <a:spcBef>
                <a:spcPct val="0"/>
              </a:spcBef>
              <a:buFont typeface="Arial" panose="020B0604020202020204" pitchFamily="34" charset="0"/>
              <a:buChar char="•"/>
            </a:pPr>
            <a:r>
              <a:rPr>
                <a:ea typeface="ＭＳ Ｐゴシック" panose="020B0600070205080204" pitchFamily="34" charset="-128"/>
              </a:rPr>
              <a:t>732 millones de personas utilizan instalaciones de saneamiento no mejoradas, en las que no se separan los excrementos humanos del contacto humano de forma higiénica.</a:t>
            </a:r>
          </a:p>
          <a:p>
            <a:pPr marL="171450" indent="-171450" eaLnBrk="1" hangingPunct="1">
              <a:spcBef>
                <a:spcPct val="0"/>
              </a:spcBef>
              <a:buFont typeface="Arial" panose="020B0604020202020204" pitchFamily="34" charset="0"/>
              <a:buChar char="•"/>
            </a:pPr>
            <a:endParaRPr lang="en-CA" dirty="0" smtClean="0">
              <a:ea typeface="ＭＳ Ｐゴシック" panose="020B0600070205080204" pitchFamily="34" charset="-128"/>
            </a:endParaRPr>
          </a:p>
          <a:p>
            <a:pPr marL="171450" indent="-171450" rtl="0" eaLnBrk="1" hangingPunct="1">
              <a:spcBef>
                <a:spcPct val="0"/>
              </a:spcBef>
              <a:buFont typeface="Arial" panose="020B0604020202020204" pitchFamily="34" charset="0"/>
              <a:buChar char="•"/>
            </a:pPr>
            <a:r>
              <a:rPr>
                <a:ea typeface="ＭＳ Ｐゴシック" panose="020B0600070205080204" pitchFamily="34" charset="-128"/>
              </a:rPr>
              <a:t>El grupo con mayor necesidad de mejora del saneamiento es la población rural pobre</a:t>
            </a:r>
          </a:p>
          <a:p>
            <a:pPr marL="171450" indent="-171450" eaLnBrk="1" hangingPunct="1">
              <a:spcBef>
                <a:spcPct val="0"/>
              </a:spcBef>
              <a:buFont typeface="Arial" panose="020B0604020202020204" pitchFamily="34" charset="0"/>
              <a:buChar char="•"/>
            </a:pPr>
            <a:endParaRPr lang="en-US" dirty="0" smtClean="0">
              <a:ea typeface="ＭＳ Ｐゴシック" panose="020B0600070205080204" pitchFamily="34" charset="-128"/>
            </a:endParaRP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eaLnBrk="1" hangingPunct="1"/>
            <a:fld id="{F44F5BFC-9965-42FC-832E-6EDEC738698C}" type="slidenum">
              <a:rPr/>
              <a:pPr rtl="0" eaLnBrk="1" hangingPunct="1"/>
              <a:t>10</a:t>
            </a:fld>
            <a:endParaRPr/>
          </a:p>
        </p:txBody>
      </p:sp>
    </p:spTree>
    <p:extLst>
      <p:ext uri="{BB962C8B-B14F-4D97-AF65-F5344CB8AC3E}">
        <p14:creationId xmlns:p14="http://schemas.microsoft.com/office/powerpoint/2010/main" val="488404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rtl="0" eaLnBrk="1" hangingPunct="1">
              <a:spcBef>
                <a:spcPct val="0"/>
              </a:spcBef>
              <a:buFont typeface="Arial" panose="020B0604020202020204" pitchFamily="34" charset="0"/>
              <a:buChar char="•"/>
            </a:pPr>
            <a:r>
              <a:rPr>
                <a:ea typeface="ＭＳ Ｐゴシック" panose="020B0600070205080204" pitchFamily="34" charset="-128"/>
              </a:rPr>
              <a:t>1000 millones (el 14% de la población mundial) defecan al aire libre</a:t>
            </a:r>
          </a:p>
          <a:p>
            <a:pPr marL="171450" indent="-171450" rtl="0" eaLnBrk="1" hangingPunct="1">
              <a:spcBef>
                <a:spcPct val="0"/>
              </a:spcBef>
              <a:buFont typeface="Arial" panose="020B0604020202020204" pitchFamily="34" charset="0"/>
              <a:buChar char="•"/>
            </a:pPr>
            <a:r>
              <a:rPr>
                <a:ea typeface="ＭＳ Ｐゴシック" panose="020B0600070205080204" pitchFamily="34" charset="-128"/>
              </a:rPr>
              <a:t>La mayoría (el 70%) de aquellos que no cuentan con saneamiento vive en áreas rurales, donde se lleva a cabo el 90% de toda la defecación al aire libre.</a:t>
            </a:r>
          </a:p>
          <a:p>
            <a:pPr marL="171450" indent="-171450" eaLnBrk="1" hangingPunct="1">
              <a:spcBef>
                <a:spcPct val="0"/>
              </a:spcBef>
              <a:buFont typeface="Arial" panose="020B0604020202020204" pitchFamily="34" charset="0"/>
              <a:buChar char="•"/>
            </a:pPr>
            <a:endParaRPr lang="en-US" dirty="0" smtClean="0">
              <a:ea typeface="ＭＳ Ｐゴシック" panose="020B0600070205080204" pitchFamily="34" charset="-128"/>
            </a:endParaRPr>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eaLnBrk="1" hangingPunct="1"/>
            <a:fld id="{C3071792-4497-455B-AFE7-FB076EE9B03B}" type="slidenum">
              <a:rPr/>
              <a:pPr rtl="0" eaLnBrk="1" hangingPunct="1"/>
              <a:t>11</a:t>
            </a:fld>
            <a:endParaRPr/>
          </a:p>
        </p:txBody>
      </p:sp>
    </p:spTree>
    <p:extLst>
      <p:ext uri="{BB962C8B-B14F-4D97-AF65-F5344CB8AC3E}">
        <p14:creationId xmlns:p14="http://schemas.microsoft.com/office/powerpoint/2010/main" val="177045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a:t>•</a:t>
            </a:r>
            <a:r>
              <a:rPr baseline="0"/>
              <a:t> </a:t>
            </a:r>
            <a:r>
              <a:rPr/>
              <a:t>Desde 1990, casi 2000 millones de personas han obtenido acceso a instalaciones de saneamiento mejorado y la defecación al aire libre se ha reducido de 24% a 14% de la población mundial. </a:t>
            </a:r>
          </a:p>
        </p:txBody>
      </p:sp>
      <p:sp>
        <p:nvSpPr>
          <p:cNvPr id="4" name="Slide Number Placeholder 3"/>
          <p:cNvSpPr>
            <a:spLocks noGrp="1"/>
          </p:cNvSpPr>
          <p:nvPr>
            <p:ph type="sldNum" sz="quarter" idx="10"/>
          </p:nvPr>
        </p:nvSpPr>
        <p:spPr/>
        <p:txBody>
          <a:bodyPr/>
          <a:lstStyle/>
          <a:p>
            <a:pPr rtl="0"/>
            <a:fld id="{6008A54D-09C8-4156-8D3E-DE483C7290AD}" type="slidenum">
              <a:rPr/>
              <a:pPr rtl="0"/>
              <a:t>12</a:t>
            </a:fld>
            <a:endParaRPr/>
          </a:p>
        </p:txBody>
      </p:sp>
    </p:spTree>
    <p:extLst>
      <p:ext uri="{BB962C8B-B14F-4D97-AF65-F5344CB8AC3E}">
        <p14:creationId xmlns:p14="http://schemas.microsoft.com/office/powerpoint/2010/main" val="1693778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rtl="0" eaLnBrk="1" hangingPunct="1">
              <a:spcBef>
                <a:spcPct val="0"/>
              </a:spcBef>
              <a:buFont typeface="Arial" panose="020B0604020202020204" pitchFamily="34" charset="0"/>
              <a:buChar char="•"/>
            </a:pPr>
            <a:r>
              <a:rPr baseline="0">
                <a:ea typeface="ＭＳ Ｐゴシック" panose="020B0600070205080204" pitchFamily="34" charset="-128"/>
              </a:rPr>
              <a:t>Añada</a:t>
            </a:r>
            <a:r>
              <a:rPr>
                <a:ea typeface="ＭＳ Ｐゴシック" panose="020B0600070205080204" pitchFamily="34" charset="-128"/>
              </a:rPr>
              <a:t> información sobre el acceso a saneamiento mejorado del país o la región.</a:t>
            </a:r>
          </a:p>
          <a:p>
            <a:pPr marL="171450" indent="-171450" eaLnBrk="1" hangingPunct="1">
              <a:spcBef>
                <a:spcPct val="0"/>
              </a:spcBef>
              <a:buFont typeface="Arial" panose="020B0604020202020204" pitchFamily="34" charset="0"/>
              <a:buChar char="•"/>
            </a:pPr>
            <a:endParaRPr lang="en-US" baseline="0" dirty="0" smtClean="0">
              <a:ea typeface="ＭＳ Ｐゴシック" panose="020B0600070205080204" pitchFamily="34" charset="-128"/>
            </a:endParaRPr>
          </a:p>
          <a:p>
            <a:pPr marL="171450" indent="-171450" rtl="0" eaLnBrk="1" hangingPunct="1">
              <a:spcBef>
                <a:spcPct val="0"/>
              </a:spcBef>
              <a:buFont typeface="Arial" panose="020B0604020202020204" pitchFamily="34" charset="0"/>
              <a:buChar char="•"/>
            </a:pPr>
            <a:r>
              <a:rPr baseline="0">
                <a:ea typeface="ＭＳ Ｐゴシック" panose="020B0600070205080204" pitchFamily="34" charset="-128"/>
              </a:rPr>
              <a:t>La información por país y por región está disponible en:</a:t>
            </a:r>
          </a:p>
          <a:p>
            <a:pPr marL="171450" indent="-171450" eaLnBrk="1" hangingPunct="1">
              <a:spcBef>
                <a:spcPct val="0"/>
              </a:spcBef>
              <a:buFont typeface="Arial" panose="020B0604020202020204" pitchFamily="34" charset="0"/>
              <a:buChar char="•"/>
            </a:pPr>
            <a:endParaRPr lang="en-US" baseline="0" dirty="0" smtClean="0">
              <a:ea typeface="ＭＳ Ｐゴシック" panose="020B0600070205080204" pitchFamily="34" charset="-128"/>
            </a:endParaRPr>
          </a:p>
          <a:p>
            <a:pPr marL="0" indent="0" rtl="0" eaLnBrk="1" hangingPunct="1">
              <a:spcBef>
                <a:spcPct val="0"/>
              </a:spcBef>
              <a:buFont typeface="Arial" panose="020B0604020202020204" pitchFamily="34" charset="0"/>
              <a:buNone/>
            </a:pPr>
            <a:r>
              <a:rPr>
                <a:ea typeface="ＭＳ Ｐゴシック" panose="020B0600070205080204" pitchFamily="34" charset="-128"/>
              </a:rPr>
              <a:t>UNICEF y Organización Mundial de la Salud (2015). Progresos en materia de saneamiento y agua de consumo: informe de actualización y evaluación de las ODM, 2015. Programa Conjunto OMS/UNICEF de Monitoreo del Abastecimiento de Agua y del Saneamiento UNICEF, Nueva York, EE. UU. y OMS, Ginebra, Suiza. Disponible en: www.wssinfo.org/fileadmin/user_upload/resources/JMP-Update-report-2015_English.pdf</a:t>
            </a:r>
          </a:p>
          <a:p>
            <a:pPr marL="171450" indent="-171450" eaLnBrk="1" hangingPunct="1">
              <a:spcBef>
                <a:spcPct val="0"/>
              </a:spcBef>
              <a:buFont typeface="Arial" panose="020B0604020202020204" pitchFamily="34" charset="0"/>
              <a:buChar char="•"/>
            </a:pPr>
            <a:endParaRPr lang="en-US" dirty="0" smtClean="0">
              <a:ea typeface="ＭＳ Ｐゴシック" panose="020B0600070205080204" pitchFamily="34" charset="-128"/>
            </a:endParaRPr>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eaLnBrk="1" hangingPunct="1"/>
            <a:fld id="{C3071792-4497-455B-AFE7-FB076EE9B03B}" type="slidenum">
              <a:rPr/>
              <a:pPr rtl="0" eaLnBrk="1" hangingPunct="1"/>
              <a:t>13</a:t>
            </a:fld>
            <a:endParaRPr/>
          </a:p>
        </p:txBody>
      </p:sp>
    </p:spTree>
    <p:extLst>
      <p:ext uri="{BB962C8B-B14F-4D97-AF65-F5344CB8AC3E}">
        <p14:creationId xmlns:p14="http://schemas.microsoft.com/office/powerpoint/2010/main" val="1083713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348663" y="6245225"/>
            <a:ext cx="338137" cy="476250"/>
          </a:xfrm>
        </p:spPr>
        <p:txBody>
          <a:bodyPr/>
          <a:lstStyle>
            <a:lvl1pPr>
              <a:defRPr/>
            </a:lvl1pPr>
          </a:lstStyle>
          <a:p>
            <a:fld id="{B6788843-B78F-4F7B-B413-452F8CA8C308}" type="slidenum">
              <a:rPr lang="en-US"/>
              <a:pPr/>
              <a:t>‹#›</a:t>
            </a:fld>
            <a:endParaRPr lang="en-US"/>
          </a:p>
        </p:txBody>
      </p:sp>
    </p:spTree>
    <p:extLst>
      <p:ext uri="{BB962C8B-B14F-4D97-AF65-F5344CB8AC3E}">
        <p14:creationId xmlns:p14="http://schemas.microsoft.com/office/powerpoint/2010/main" val="744683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0EDE4F9-9E2F-4188-A347-66DB0C635311}" type="slidenum">
              <a:rPr lang="en-US"/>
              <a:pPr/>
              <a:t>‹#›</a:t>
            </a:fld>
            <a:endParaRPr lang="en-US"/>
          </a:p>
        </p:txBody>
      </p:sp>
    </p:spTree>
    <p:extLst>
      <p:ext uri="{BB962C8B-B14F-4D97-AF65-F5344CB8AC3E}">
        <p14:creationId xmlns:p14="http://schemas.microsoft.com/office/powerpoint/2010/main" val="1169734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88C466F-B978-43E0-BFA6-41B46FA020FE}" type="slidenum">
              <a:rPr lang="en-US"/>
              <a:pPr/>
              <a:t>‹#›</a:t>
            </a:fld>
            <a:endParaRPr lang="en-US"/>
          </a:p>
        </p:txBody>
      </p:sp>
    </p:spTree>
    <p:extLst>
      <p:ext uri="{BB962C8B-B14F-4D97-AF65-F5344CB8AC3E}">
        <p14:creationId xmlns:p14="http://schemas.microsoft.com/office/powerpoint/2010/main" val="1745794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264525" y="6245225"/>
            <a:ext cx="422275" cy="476250"/>
          </a:xfrm>
        </p:spPr>
        <p:txBody>
          <a:bodyPr/>
          <a:lstStyle>
            <a:lvl1pPr>
              <a:defRPr/>
            </a:lvl1pPr>
          </a:lstStyle>
          <a:p>
            <a:fld id="{3D556FCE-E6F8-418C-BBBA-8D4EAC6EDA62}" type="slidenum">
              <a:rPr lang="en-US"/>
              <a:pPr/>
              <a:t>‹#›</a:t>
            </a:fld>
            <a:endParaRPr lang="en-US"/>
          </a:p>
        </p:txBody>
      </p:sp>
    </p:spTree>
    <p:extLst>
      <p:ext uri="{BB962C8B-B14F-4D97-AF65-F5344CB8AC3E}">
        <p14:creationId xmlns:p14="http://schemas.microsoft.com/office/powerpoint/2010/main" val="1318697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A05DB83-7597-4954-9238-CD43A91DC6D4}" type="slidenum">
              <a:rPr lang="en-US"/>
              <a:pPr/>
              <a:t>‹#›</a:t>
            </a:fld>
            <a:endParaRPr lang="en-US"/>
          </a:p>
        </p:txBody>
      </p:sp>
    </p:spTree>
    <p:extLst>
      <p:ext uri="{BB962C8B-B14F-4D97-AF65-F5344CB8AC3E}">
        <p14:creationId xmlns:p14="http://schemas.microsoft.com/office/powerpoint/2010/main" val="1024212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6CD574F-4256-4C3F-93C7-B49050590DF2}" type="slidenum">
              <a:rPr lang="en-US"/>
              <a:pPr/>
              <a:t>‹#›</a:t>
            </a:fld>
            <a:endParaRPr lang="en-US"/>
          </a:p>
        </p:txBody>
      </p:sp>
    </p:spTree>
    <p:extLst>
      <p:ext uri="{BB962C8B-B14F-4D97-AF65-F5344CB8AC3E}">
        <p14:creationId xmlns:p14="http://schemas.microsoft.com/office/powerpoint/2010/main" val="2160034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BA0B5FA2-6BBD-4A5C-8D8B-4CF742A98110}" type="slidenum">
              <a:rPr lang="en-US"/>
              <a:pPr/>
              <a:t>‹#›</a:t>
            </a:fld>
            <a:endParaRPr lang="en-US"/>
          </a:p>
        </p:txBody>
      </p:sp>
    </p:spTree>
    <p:extLst>
      <p:ext uri="{BB962C8B-B14F-4D97-AF65-F5344CB8AC3E}">
        <p14:creationId xmlns:p14="http://schemas.microsoft.com/office/powerpoint/2010/main" val="1247732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A46F3A7-31E5-4DCB-809C-5D7B73C7ACF1}" type="slidenum">
              <a:rPr lang="en-US"/>
              <a:pPr/>
              <a:t>‹#›</a:t>
            </a:fld>
            <a:endParaRPr lang="en-US"/>
          </a:p>
        </p:txBody>
      </p:sp>
    </p:spTree>
    <p:extLst>
      <p:ext uri="{BB962C8B-B14F-4D97-AF65-F5344CB8AC3E}">
        <p14:creationId xmlns:p14="http://schemas.microsoft.com/office/powerpoint/2010/main" val="4229174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3475D16-677F-4D91-992F-9D67AB17F2DB}" type="slidenum">
              <a:rPr lang="en-US"/>
              <a:pPr/>
              <a:t>‹#›</a:t>
            </a:fld>
            <a:endParaRPr lang="en-US"/>
          </a:p>
        </p:txBody>
      </p:sp>
    </p:spTree>
    <p:extLst>
      <p:ext uri="{BB962C8B-B14F-4D97-AF65-F5344CB8AC3E}">
        <p14:creationId xmlns:p14="http://schemas.microsoft.com/office/powerpoint/2010/main" val="426510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9251208-FE90-45D4-8D96-BB03D2A8F130}" type="slidenum">
              <a:rPr lang="en-US"/>
              <a:pPr/>
              <a:t>‹#›</a:t>
            </a:fld>
            <a:endParaRPr lang="en-US"/>
          </a:p>
        </p:txBody>
      </p:sp>
    </p:spTree>
    <p:extLst>
      <p:ext uri="{BB962C8B-B14F-4D97-AF65-F5344CB8AC3E}">
        <p14:creationId xmlns:p14="http://schemas.microsoft.com/office/powerpoint/2010/main" val="3333615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ECF96D3-D532-4AF4-B1A2-47AD7D5A3DE7}" type="slidenum">
              <a:rPr lang="en-US"/>
              <a:pPr/>
              <a:t>‹#›</a:t>
            </a:fld>
            <a:endParaRPr lang="en-US"/>
          </a:p>
        </p:txBody>
      </p:sp>
    </p:spTree>
    <p:extLst>
      <p:ext uri="{BB962C8B-B14F-4D97-AF65-F5344CB8AC3E}">
        <p14:creationId xmlns:p14="http://schemas.microsoft.com/office/powerpoint/2010/main" val="4198202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9" charset="0"/>
                <a:cs typeface="Arial" pitchFamily="-109"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9" charset="0"/>
                <a:cs typeface="Arial" pitchFamily="-109"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CDBC3B9-EBAE-47B4-ACAF-C0E9D8FDAA1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Arial" pitchFamily="-109" charset="0"/>
          <a:cs typeface="Arial" pitchFamily="-109" charset="0"/>
        </a:defRPr>
      </a:lvl2pPr>
      <a:lvl3pPr algn="ctr" rtl="0" eaLnBrk="0" fontAlgn="base" hangingPunct="0">
        <a:spcBef>
          <a:spcPct val="0"/>
        </a:spcBef>
        <a:spcAft>
          <a:spcPct val="0"/>
        </a:spcAft>
        <a:defRPr sz="4400">
          <a:solidFill>
            <a:schemeClr val="tx2"/>
          </a:solidFill>
          <a:latin typeface="Arial" pitchFamily="-109" charset="0"/>
          <a:ea typeface="Arial" pitchFamily="-109" charset="0"/>
          <a:cs typeface="Arial" pitchFamily="-109" charset="0"/>
        </a:defRPr>
      </a:lvl3pPr>
      <a:lvl4pPr algn="ctr" rtl="0" eaLnBrk="0" fontAlgn="base" hangingPunct="0">
        <a:spcBef>
          <a:spcPct val="0"/>
        </a:spcBef>
        <a:spcAft>
          <a:spcPct val="0"/>
        </a:spcAft>
        <a:defRPr sz="4400">
          <a:solidFill>
            <a:schemeClr val="tx2"/>
          </a:solidFill>
          <a:latin typeface="Arial" pitchFamily="-109" charset="0"/>
          <a:ea typeface="Arial" pitchFamily="-109" charset="0"/>
          <a:cs typeface="Arial" pitchFamily="-109" charset="0"/>
        </a:defRPr>
      </a:lvl4pPr>
      <a:lvl5pPr algn="ctr" rtl="0" eaLnBrk="0" fontAlgn="base" hangingPunct="0">
        <a:spcBef>
          <a:spcPct val="0"/>
        </a:spcBef>
        <a:spcAft>
          <a:spcPct val="0"/>
        </a:spcAft>
        <a:defRPr sz="4400">
          <a:solidFill>
            <a:schemeClr val="tx2"/>
          </a:solidFill>
          <a:latin typeface="Arial" pitchFamily="-109" charset="0"/>
          <a:ea typeface="Arial" pitchFamily="-109" charset="0"/>
          <a:cs typeface="Arial" pitchFamily="-109" charset="0"/>
        </a:defRPr>
      </a:lvl5pPr>
      <a:lvl6pPr marL="457200" algn="ctr" rtl="0" fontAlgn="base">
        <a:spcBef>
          <a:spcPct val="0"/>
        </a:spcBef>
        <a:spcAft>
          <a:spcPct val="0"/>
        </a:spcAft>
        <a:defRPr sz="4400">
          <a:solidFill>
            <a:schemeClr val="tx2"/>
          </a:solidFill>
          <a:latin typeface="Arial" pitchFamily="-109" charset="0"/>
          <a:ea typeface="Arial" pitchFamily="-109" charset="0"/>
          <a:cs typeface="Arial" pitchFamily="-109" charset="0"/>
        </a:defRPr>
      </a:lvl6pPr>
      <a:lvl7pPr marL="914400" algn="ctr" rtl="0" fontAlgn="base">
        <a:spcBef>
          <a:spcPct val="0"/>
        </a:spcBef>
        <a:spcAft>
          <a:spcPct val="0"/>
        </a:spcAft>
        <a:defRPr sz="4400">
          <a:solidFill>
            <a:schemeClr val="tx2"/>
          </a:solidFill>
          <a:latin typeface="Arial" pitchFamily="-109" charset="0"/>
          <a:ea typeface="Arial" pitchFamily="-109" charset="0"/>
          <a:cs typeface="Arial" pitchFamily="-109" charset="0"/>
        </a:defRPr>
      </a:lvl7pPr>
      <a:lvl8pPr marL="1371600" algn="ctr" rtl="0" fontAlgn="base">
        <a:spcBef>
          <a:spcPct val="0"/>
        </a:spcBef>
        <a:spcAft>
          <a:spcPct val="0"/>
        </a:spcAft>
        <a:defRPr sz="4400">
          <a:solidFill>
            <a:schemeClr val="tx2"/>
          </a:solidFill>
          <a:latin typeface="Arial" pitchFamily="-109" charset="0"/>
          <a:ea typeface="Arial" pitchFamily="-109" charset="0"/>
          <a:cs typeface="Arial" pitchFamily="-109" charset="0"/>
        </a:defRPr>
      </a:lvl8pPr>
      <a:lvl9pPr marL="1828800" algn="ctr" rtl="0" fontAlgn="base">
        <a:spcBef>
          <a:spcPct val="0"/>
        </a:spcBef>
        <a:spcAft>
          <a:spcPct val="0"/>
        </a:spcAft>
        <a:defRPr sz="4400">
          <a:solidFill>
            <a:schemeClr val="tx2"/>
          </a:solidFill>
          <a:latin typeface="Arial" pitchFamily="-109" charset="0"/>
          <a:ea typeface="Arial" pitchFamily="-109" charset="0"/>
          <a:cs typeface="Arial" pitchFamily="-10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1.emf"/></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4.JP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www.cawst.org/resources"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undp.org/mdg/goal1.s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hyperlink" Target="http://www.undp.org/mdg/goal3.s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2743200" y="0"/>
            <a:ext cx="3633122" cy="1143000"/>
          </a:xfrm>
          <a:prstGeom prst="rect">
            <a:avLst/>
          </a:prstGeom>
          <a:noFill/>
          <a:ln>
            <a:noFill/>
          </a:ln>
        </p:spPr>
      </p:pic>
      <p:sp>
        <p:nvSpPr>
          <p:cNvPr id="4" name="TextBox 3"/>
          <p:cNvSpPr txBox="1"/>
          <p:nvPr/>
        </p:nvSpPr>
        <p:spPr>
          <a:xfrm>
            <a:off x="671264" y="677882"/>
            <a:ext cx="8077200" cy="6294031"/>
          </a:xfrm>
          <a:prstGeom prst="rect">
            <a:avLst/>
          </a:prstGeom>
          <a:noFill/>
        </p:spPr>
        <p:txBody>
          <a:bodyPr wrap="square" rtlCol="0">
            <a:spAutoFit/>
          </a:bodyPr>
          <a:lstStyle/>
          <a:p>
            <a:endParaRPr lang="es-419" sz="1100" dirty="0" smtClean="0"/>
          </a:p>
          <a:p>
            <a:pPr algn="ctr" rtl="0">
              <a:tabLst>
                <a:tab pos="1196975" algn="l"/>
              </a:tabLst>
            </a:pPr>
            <a:r>
              <a:rPr lang="es-419" sz="1050" dirty="0" smtClean="0"/>
              <a:t>424 </a:t>
            </a:r>
            <a:r>
              <a:rPr lang="es-419" sz="1050" dirty="0" err="1" smtClean="0"/>
              <a:t>Aviation</a:t>
            </a:r>
            <a:r>
              <a:rPr lang="es-419" sz="1050" dirty="0" smtClean="0"/>
              <a:t> Road NE</a:t>
            </a:r>
          </a:p>
          <a:p>
            <a:pPr algn="ctr" rtl="0">
              <a:tabLst>
                <a:tab pos="1196975" algn="l"/>
              </a:tabLst>
            </a:pPr>
            <a:r>
              <a:rPr lang="es-419" sz="1050" dirty="0" smtClean="0"/>
              <a:t>Calgary, Alberta, T2E 8H6, Canadá</a:t>
            </a:r>
          </a:p>
          <a:p>
            <a:pPr algn="ctr" rtl="0">
              <a:tabLst>
                <a:tab pos="1196975" algn="l"/>
              </a:tabLst>
            </a:pPr>
            <a:r>
              <a:rPr lang="es-419" sz="1050" dirty="0" smtClean="0"/>
              <a:t>Teléfono: + 1 (403) 243-3285, Fax: + 1 (403) 243-6199</a:t>
            </a:r>
          </a:p>
          <a:p>
            <a:pPr algn="ctr" rtl="0">
              <a:tabLst>
                <a:tab pos="1196975" algn="l"/>
              </a:tabLst>
            </a:pPr>
            <a:r>
              <a:rPr lang="es-419" sz="1050" dirty="0" smtClean="0"/>
              <a:t>Correo electrónico: resources@cawst.org, Sitio web: www.cawst.org</a:t>
            </a:r>
          </a:p>
          <a:p>
            <a:pPr algn="ctr">
              <a:tabLst>
                <a:tab pos="1196975" algn="l"/>
              </a:tabLst>
            </a:pPr>
            <a:endParaRPr lang="es-419" sz="800" dirty="0" smtClean="0"/>
          </a:p>
          <a:p>
            <a:pPr rtl="0"/>
            <a:r>
              <a:rPr lang="es-419" sz="900" dirty="0" smtClean="0"/>
              <a:t>El Centro de Tecnologías Asequibles de Agua y Saneamiento (CAWST, por su sigla en inglés) es una organización sin fines de lucro que proporciona capacitación y consultoría a organizaciones que trabajan directamente con poblaciones en países en desarrollo que carecen de acceso al agua limpia y al saneamiento básico.</a:t>
            </a:r>
          </a:p>
          <a:p>
            <a:pPr rtl="0"/>
            <a:endParaRPr lang="es-419" sz="500" dirty="0" smtClean="0"/>
          </a:p>
          <a:p>
            <a:pPr rtl="0"/>
            <a:r>
              <a:rPr lang="es-419" sz="900" dirty="0" smtClean="0"/>
              <a:t>Una de las principales estrategias de CAWST es hacer del conocimiento sobre el agua un saber popular. Eso se logra, en parte, mediante el desarrollo y la distribución gratuita de materiales educativos con la intención de aumentar la disponibilidad de información para los que más lo necesitan.</a:t>
            </a:r>
          </a:p>
          <a:p>
            <a:pPr rtl="0"/>
            <a:endParaRPr lang="es-419" sz="800" dirty="0" smtClean="0"/>
          </a:p>
          <a:p>
            <a:pPr rtl="0"/>
            <a:r>
              <a:rPr lang="es-419" sz="900" dirty="0" smtClean="0"/>
              <a:t>Este documento es de contenido abierto y está elaborado bajo la licencia genérica </a:t>
            </a:r>
            <a:r>
              <a:rPr lang="es-419" sz="900" dirty="0" err="1" smtClean="0"/>
              <a:t>Creative</a:t>
            </a:r>
            <a:r>
              <a:rPr lang="es-419" sz="900" dirty="0" smtClean="0"/>
              <a:t> </a:t>
            </a:r>
            <a:r>
              <a:rPr lang="es-419" sz="900" dirty="0" err="1" smtClean="0"/>
              <a:t>Commons</a:t>
            </a:r>
            <a:r>
              <a:rPr lang="es-419" sz="900" dirty="0" smtClean="0"/>
              <a:t> </a:t>
            </a:r>
            <a:r>
              <a:rPr lang="es-419" sz="900" dirty="0" err="1" smtClean="0"/>
              <a:t>Attribution</a:t>
            </a:r>
            <a:r>
              <a:rPr lang="es-419" sz="900" dirty="0" smtClean="0"/>
              <a:t> Works 3.0. Para ver una copia de esa licencia, visite la página http://creativecommons.org/licenses/by/3.0/deed.es o envíe una carta a </a:t>
            </a:r>
            <a:r>
              <a:rPr lang="es-419" sz="900" dirty="0" err="1" smtClean="0"/>
              <a:t>Creative</a:t>
            </a:r>
            <a:r>
              <a:rPr lang="es-419" sz="900" dirty="0" smtClean="0"/>
              <a:t> </a:t>
            </a:r>
            <a:r>
              <a:rPr lang="es-419" sz="900" dirty="0" err="1" smtClean="0"/>
              <a:t>Commons</a:t>
            </a:r>
            <a:r>
              <a:rPr lang="es-419" sz="900" dirty="0" smtClean="0"/>
              <a:t>, 171 </a:t>
            </a:r>
            <a:r>
              <a:rPr lang="es-419" sz="900" dirty="0" err="1" smtClean="0"/>
              <a:t>Second</a:t>
            </a:r>
            <a:r>
              <a:rPr lang="es-419" sz="900" dirty="0" smtClean="0"/>
              <a:t> Street, Suite 300, San Francisco, California 94105, Estados Unidos. </a:t>
            </a:r>
          </a:p>
          <a:p>
            <a:pPr rtl="0"/>
            <a:endParaRPr lang="es-419" sz="800" dirty="0" smtClean="0"/>
          </a:p>
          <a:p>
            <a:pPr rtl="0"/>
            <a:r>
              <a:rPr lang="es-419" sz="900" dirty="0" smtClean="0"/>
              <a:t>		Usted es libre de:</a:t>
            </a:r>
          </a:p>
          <a:p>
            <a:pPr marL="2000250" lvl="4" indent="-171450" rtl="0">
              <a:buFont typeface="Arial" pitchFamily="34" charset="0"/>
              <a:buChar char="•"/>
            </a:pPr>
            <a:r>
              <a:rPr lang="es-419" sz="900" dirty="0" smtClean="0"/>
              <a:t>Compartir – copiar, distribuir y difundir este documento.</a:t>
            </a:r>
          </a:p>
          <a:p>
            <a:pPr marL="2000250" lvl="4" indent="-171450" rtl="0">
              <a:buFont typeface="Arial" pitchFamily="34" charset="0"/>
              <a:buChar char="•"/>
            </a:pPr>
            <a:r>
              <a:rPr lang="es-419" sz="900" dirty="0" smtClean="0"/>
              <a:t>Editar: adaptar este documento.</a:t>
            </a:r>
          </a:p>
          <a:p>
            <a:pPr rtl="0"/>
            <a:r>
              <a:rPr lang="es-419" sz="900" dirty="0" smtClean="0"/>
              <a:t> </a:t>
            </a:r>
          </a:p>
          <a:p>
            <a:pPr rtl="0"/>
            <a:r>
              <a:rPr lang="es-419" sz="900" dirty="0" smtClean="0"/>
              <a:t>		Bajo las siguientes condiciones:</a:t>
            </a:r>
          </a:p>
          <a:p>
            <a:pPr marL="2000250" lvl="4" indent="-171450" rtl="0">
              <a:buFont typeface="Arial" pitchFamily="34" charset="0"/>
              <a:buChar char="•"/>
            </a:pPr>
            <a:r>
              <a:rPr lang="es-419" sz="900" dirty="0" smtClean="0"/>
              <a:t>Atribución. Deberá atribuírsele a CAWST el crédito de ser la fuente original del documento. Por favor, incluya la dirección de nuestro sitio web: www.cawst.org</a:t>
            </a:r>
          </a:p>
          <a:p>
            <a:pPr algn="ctr">
              <a:tabLst>
                <a:tab pos="1196975" algn="l"/>
              </a:tabLst>
            </a:pPr>
            <a:endParaRPr lang="es-419" sz="700" dirty="0" smtClean="0"/>
          </a:p>
          <a:p>
            <a:pPr rtl="0">
              <a:tabLst>
                <a:tab pos="1196975" algn="l"/>
              </a:tabLst>
            </a:pPr>
            <a:r>
              <a:rPr lang="es-419" sz="900" dirty="0" smtClean="0"/>
              <a:t>CAWST actualizará este documento periódicamente. Por ese motivo, no recomendamos que lo almacene para descargarlo desde su sitio web.</a:t>
            </a:r>
          </a:p>
          <a:p>
            <a:pPr rtl="0">
              <a:tabLst>
                <a:tab pos="1196975" algn="l"/>
              </a:tabLst>
            </a:pPr>
            <a:endParaRPr lang="es-419" sz="800" dirty="0" smtClean="0"/>
          </a:p>
          <a:p>
            <a:pPr>
              <a:tabLst>
                <a:tab pos="1196975" algn="l"/>
              </a:tabLst>
            </a:pPr>
            <a:endParaRPr lang="es-419" sz="900" dirty="0" smtClean="0"/>
          </a:p>
          <a:p>
            <a:pPr>
              <a:tabLst>
                <a:tab pos="1196975" algn="l"/>
              </a:tabLst>
            </a:pPr>
            <a:endParaRPr lang="es-419" sz="900" dirty="0" smtClean="0"/>
          </a:p>
          <a:p>
            <a:pPr>
              <a:tabLst>
                <a:tab pos="1196975" algn="l"/>
              </a:tabLst>
            </a:pPr>
            <a:endParaRPr lang="es-419" sz="900" dirty="0" smtClean="0"/>
          </a:p>
          <a:p>
            <a:pPr>
              <a:tabLst>
                <a:tab pos="1196975" algn="l"/>
              </a:tabLst>
            </a:pPr>
            <a:endParaRPr lang="es-419" sz="900" dirty="0" smtClean="0"/>
          </a:p>
          <a:p>
            <a:pPr>
              <a:tabLst>
                <a:tab pos="1196975" algn="l"/>
              </a:tabLst>
            </a:pPr>
            <a:endParaRPr lang="es-419" sz="900" dirty="0" smtClean="0"/>
          </a:p>
          <a:p>
            <a:pPr>
              <a:tabLst>
                <a:tab pos="1196975" algn="l"/>
              </a:tabLst>
            </a:pPr>
            <a:endParaRPr lang="es-419" sz="900" dirty="0" smtClean="0"/>
          </a:p>
          <a:p>
            <a:pPr>
              <a:tabLst>
                <a:tab pos="1196975" algn="l"/>
              </a:tabLst>
            </a:pPr>
            <a:endParaRPr lang="es-419" sz="900" dirty="0" smtClean="0"/>
          </a:p>
          <a:p>
            <a:pPr>
              <a:tabLst>
                <a:tab pos="1196975" algn="l"/>
              </a:tabLst>
            </a:pPr>
            <a:endParaRPr lang="es-419" sz="900" dirty="0" smtClean="0"/>
          </a:p>
          <a:p>
            <a:pPr>
              <a:tabLst>
                <a:tab pos="1196975" algn="l"/>
              </a:tabLst>
            </a:pPr>
            <a:endParaRPr lang="es-419" sz="900" dirty="0" smtClean="0"/>
          </a:p>
          <a:p>
            <a:pPr>
              <a:tabLst>
                <a:tab pos="1196975" algn="l"/>
              </a:tabLst>
            </a:pPr>
            <a:endParaRPr lang="es-419" sz="900" dirty="0" smtClean="0"/>
          </a:p>
          <a:p>
            <a:pPr>
              <a:tabLst>
                <a:tab pos="1196975" algn="l"/>
              </a:tabLst>
            </a:pPr>
            <a:endParaRPr lang="es-419" sz="900" dirty="0" smtClean="0"/>
          </a:p>
          <a:p>
            <a:pPr>
              <a:tabLst>
                <a:tab pos="1196975" algn="l"/>
              </a:tabLst>
            </a:pPr>
            <a:endParaRPr lang="es-419" sz="900" dirty="0" smtClean="0"/>
          </a:p>
          <a:p>
            <a:pPr>
              <a:tabLst>
                <a:tab pos="1196975" algn="l"/>
              </a:tabLst>
            </a:pPr>
            <a:endParaRPr lang="es-419" sz="900" dirty="0" smtClean="0"/>
          </a:p>
          <a:p>
            <a:pPr>
              <a:tabLst>
                <a:tab pos="1196975" algn="l"/>
              </a:tabLst>
            </a:pPr>
            <a:endParaRPr lang="es-419" sz="900" dirty="0" smtClean="0"/>
          </a:p>
          <a:p>
            <a:pPr>
              <a:tabLst>
                <a:tab pos="1196975" algn="l"/>
              </a:tabLst>
            </a:pPr>
            <a:endParaRPr lang="es-419" sz="900" dirty="0" smtClean="0"/>
          </a:p>
          <a:p>
            <a:pPr rtl="0"/>
            <a:endParaRPr lang="es-419" sz="600" b="1" dirty="0"/>
          </a:p>
          <a:p>
            <a:pPr rtl="0"/>
            <a:r>
              <a:rPr lang="es-419" sz="900" dirty="0" smtClean="0"/>
              <a:t>CAWST y sus directores, empleados, contratistas y voluntarios no asumen ninguna responsabilidad ni dan ninguna garantía respecto de los resultados que puedan obtenerse a partir del uso de la información proporcionada.</a:t>
            </a:r>
            <a:endParaRPr lang="es-419" sz="900" dirty="0"/>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1171092" y="3111252"/>
            <a:ext cx="1080120" cy="288032"/>
          </a:xfrm>
          <a:prstGeom prst="rect">
            <a:avLst/>
          </a:prstGeom>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1243100" y="3544850"/>
            <a:ext cx="936104" cy="360040"/>
          </a:xfrm>
          <a:prstGeom prst="rect">
            <a:avLst/>
          </a:prstGeom>
        </p:spPr>
      </p:pic>
      <p:sp>
        <p:nvSpPr>
          <p:cNvPr id="3" name="TextBox 2"/>
          <p:cNvSpPr txBox="1"/>
          <p:nvPr/>
        </p:nvSpPr>
        <p:spPr>
          <a:xfrm>
            <a:off x="1752600" y="4305137"/>
            <a:ext cx="5621560" cy="2185214"/>
          </a:xfrm>
          <a:prstGeom prst="rect">
            <a:avLst/>
          </a:prstGeom>
          <a:noFill/>
          <a:ln w="15875">
            <a:solidFill>
              <a:schemeClr val="tx1"/>
            </a:solidFill>
          </a:ln>
        </p:spPr>
        <p:txBody>
          <a:bodyPr wrap="square" tIns="0" rtlCol="0">
            <a:spAutoFit/>
          </a:bodyPr>
          <a:lstStyle/>
          <a:p>
            <a:pPr rtl="0"/>
            <a:r>
              <a:rPr b="1" dirty="0"/>
              <a:t> </a:t>
            </a:r>
            <a:r>
              <a:rPr sz="1100" b="1" dirty="0"/>
              <a:t> </a:t>
            </a:r>
            <a:r>
              <a:rPr sz="1100" b="1" dirty="0" err="1"/>
              <a:t>Manténgase</a:t>
            </a:r>
            <a:r>
              <a:rPr sz="1100" b="1" dirty="0"/>
              <a:t> </a:t>
            </a:r>
            <a:r>
              <a:rPr sz="1100" b="1" dirty="0" err="1"/>
              <a:t>actualizado</a:t>
            </a:r>
            <a:r>
              <a:rPr sz="1100" b="1" dirty="0"/>
              <a:t> y </a:t>
            </a:r>
            <a:r>
              <a:rPr sz="1100" b="1" dirty="0" err="1"/>
              <a:t>obtenga</a:t>
            </a:r>
            <a:r>
              <a:rPr sz="1100" b="1" dirty="0"/>
              <a:t> </a:t>
            </a:r>
            <a:r>
              <a:rPr sz="1100" b="1" dirty="0" err="1"/>
              <a:t>apoyo</a:t>
            </a:r>
            <a:r>
              <a:rPr sz="1100" b="1" dirty="0"/>
              <a:t>:</a:t>
            </a:r>
          </a:p>
          <a:p>
            <a:pPr marL="3028950" lvl="6" indent="-285750" rtl="0">
              <a:buFont typeface="Arial" pitchFamily="34" charset="0"/>
              <a:buChar char="•"/>
            </a:pPr>
            <a:r>
              <a:rPr sz="1100" dirty="0" err="1"/>
              <a:t>Últimas</a:t>
            </a:r>
            <a:r>
              <a:rPr sz="1100" dirty="0"/>
              <a:t> </a:t>
            </a:r>
            <a:r>
              <a:rPr sz="1100" dirty="0" err="1"/>
              <a:t>actualizaciones</a:t>
            </a:r>
            <a:r>
              <a:rPr sz="1100" dirty="0"/>
              <a:t> de </a:t>
            </a:r>
            <a:r>
              <a:rPr sz="1100" dirty="0" err="1"/>
              <a:t>este</a:t>
            </a:r>
            <a:r>
              <a:rPr sz="1100" dirty="0"/>
              <a:t> </a:t>
            </a:r>
            <a:r>
              <a:rPr sz="1100" dirty="0" err="1"/>
              <a:t>documento</a:t>
            </a:r>
            <a:endParaRPr sz="1100" dirty="0"/>
          </a:p>
          <a:p>
            <a:pPr marL="3028950" lvl="6" indent="-285750" rtl="0">
              <a:buFont typeface="Arial" pitchFamily="34" charset="0"/>
              <a:buChar char="•"/>
            </a:pPr>
            <a:r>
              <a:rPr sz="1100" dirty="0" err="1"/>
              <a:t>Otros</a:t>
            </a:r>
            <a:r>
              <a:rPr sz="1100" dirty="0"/>
              <a:t> </a:t>
            </a:r>
            <a:r>
              <a:rPr sz="1100" dirty="0" err="1"/>
              <a:t>talleres</a:t>
            </a:r>
            <a:r>
              <a:rPr sz="1100" dirty="0"/>
              <a:t> y </a:t>
            </a:r>
            <a:r>
              <a:rPr sz="1100" dirty="0" err="1"/>
              <a:t>recursos</a:t>
            </a:r>
            <a:r>
              <a:rPr sz="1100" dirty="0"/>
              <a:t> de </a:t>
            </a:r>
            <a:r>
              <a:rPr sz="1100" dirty="0" err="1"/>
              <a:t>capacitación</a:t>
            </a:r>
            <a:r>
              <a:rPr sz="1100" dirty="0"/>
              <a:t> </a:t>
            </a:r>
            <a:r>
              <a:rPr sz="1100" dirty="0" err="1"/>
              <a:t>relacionados</a:t>
            </a:r>
            <a:r>
              <a:rPr sz="1100" dirty="0"/>
              <a:t>.</a:t>
            </a:r>
          </a:p>
          <a:p>
            <a:pPr marL="3028950" lvl="6" indent="-285750" rtl="0">
              <a:buFont typeface="Arial" pitchFamily="34" charset="0"/>
              <a:buChar char="•"/>
            </a:pPr>
            <a:r>
              <a:rPr sz="1100" dirty="0" err="1"/>
              <a:t>Apoyo</a:t>
            </a:r>
            <a:r>
              <a:rPr sz="1100" dirty="0"/>
              <a:t> </a:t>
            </a:r>
            <a:r>
              <a:rPr sz="1100" dirty="0" err="1"/>
              <a:t>sobre</a:t>
            </a:r>
            <a:r>
              <a:rPr sz="1100" dirty="0"/>
              <a:t> el </a:t>
            </a:r>
            <a:r>
              <a:rPr sz="1100" dirty="0" err="1"/>
              <a:t>uso</a:t>
            </a:r>
            <a:r>
              <a:rPr sz="1100" dirty="0"/>
              <a:t> de </a:t>
            </a:r>
            <a:r>
              <a:rPr sz="1100" dirty="0" err="1"/>
              <a:t>este</a:t>
            </a:r>
            <a:r>
              <a:rPr sz="1100" dirty="0"/>
              <a:t> </a:t>
            </a:r>
            <a:r>
              <a:rPr sz="1100" dirty="0" err="1"/>
              <a:t>documento</a:t>
            </a:r>
            <a:r>
              <a:rPr sz="1100" dirty="0"/>
              <a:t> para </a:t>
            </a:r>
            <a:r>
              <a:rPr sz="1100" dirty="0" err="1"/>
              <a:t>su</a:t>
            </a:r>
            <a:r>
              <a:rPr sz="1100" dirty="0"/>
              <a:t> </a:t>
            </a:r>
            <a:r>
              <a:rPr sz="1100" dirty="0" err="1"/>
              <a:t>trabajo</a:t>
            </a:r>
            <a:endParaRPr sz="1100" dirty="0"/>
          </a:p>
          <a:p>
            <a:pPr rtl="0"/>
            <a:r>
              <a:rPr sz="1100" dirty="0"/>
              <a:t> </a:t>
            </a:r>
          </a:p>
          <a:p>
            <a:pPr rtl="0"/>
            <a:endParaRPr lang="en-CA" sz="800" i="1" dirty="0" smtClean="0"/>
          </a:p>
          <a:p>
            <a:pPr rtl="0"/>
            <a:r>
              <a:rPr sz="1100" i="1" dirty="0" smtClean="0"/>
              <a:t>CAWST </a:t>
            </a:r>
            <a:r>
              <a:rPr sz="1100" i="1" dirty="0" err="1"/>
              <a:t>provee</a:t>
            </a:r>
            <a:r>
              <a:rPr sz="1100" i="1" dirty="0"/>
              <a:t> </a:t>
            </a:r>
            <a:r>
              <a:rPr sz="1100" i="1" dirty="0" err="1"/>
              <a:t>mentoría</a:t>
            </a:r>
            <a:r>
              <a:rPr sz="1100" i="1" dirty="0"/>
              <a:t> y</a:t>
            </a:r>
          </a:p>
          <a:p>
            <a:pPr rtl="0"/>
            <a:r>
              <a:rPr sz="1100" i="1" dirty="0" err="1"/>
              <a:t>asesoramiento</a:t>
            </a:r>
            <a:r>
              <a:rPr sz="1100" i="1" dirty="0"/>
              <a:t> </a:t>
            </a:r>
            <a:r>
              <a:rPr sz="1100" i="1" dirty="0" err="1"/>
              <a:t>sobre</a:t>
            </a:r>
            <a:r>
              <a:rPr sz="1100" i="1" dirty="0"/>
              <a:t> el </a:t>
            </a:r>
            <a:r>
              <a:rPr sz="1100" i="1" dirty="0" err="1"/>
              <a:t>uso</a:t>
            </a:r>
            <a:r>
              <a:rPr sz="1100" i="1" dirty="0"/>
              <a:t> de </a:t>
            </a:r>
            <a:r>
              <a:rPr sz="1100" i="1" dirty="0" err="1"/>
              <a:t>sus</a:t>
            </a:r>
            <a:r>
              <a:rPr sz="1100" i="1" dirty="0"/>
              <a:t> </a:t>
            </a:r>
            <a:r>
              <a:rPr sz="1100" i="1" dirty="0" err="1"/>
              <a:t>recursos</a:t>
            </a:r>
            <a:r>
              <a:rPr sz="1100" i="1" dirty="0"/>
              <a:t> de </a:t>
            </a:r>
            <a:r>
              <a:rPr sz="1100" i="1" dirty="0" err="1"/>
              <a:t>educación</a:t>
            </a:r>
            <a:endParaRPr sz="1100" i="1" dirty="0"/>
          </a:p>
          <a:p>
            <a:pPr rtl="0"/>
            <a:r>
              <a:rPr sz="1100" i="1" dirty="0"/>
              <a:t>y </a:t>
            </a:r>
            <a:r>
              <a:rPr sz="1100" i="1" dirty="0" err="1"/>
              <a:t>capacitación</a:t>
            </a:r>
            <a:r>
              <a:rPr sz="1100" i="1" dirty="0"/>
              <a:t>.</a:t>
            </a:r>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7765" y="4572000"/>
            <a:ext cx="4680520"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0801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274638"/>
            <a:ext cx="8549640" cy="1143000"/>
          </a:xfrm>
        </p:spPr>
        <p:txBody>
          <a:bodyPr/>
          <a:lstStyle/>
          <a:p>
            <a:pPr rtl="0"/>
            <a:r>
              <a:rPr b="1" dirty="0">
                <a:solidFill>
                  <a:schemeClr val="accent2"/>
                </a:solidFill>
              </a:rPr>
              <a:t>45 </a:t>
            </a:r>
            <a:r>
              <a:rPr b="1" dirty="0" err="1">
                <a:solidFill>
                  <a:schemeClr val="accent2"/>
                </a:solidFill>
              </a:rPr>
              <a:t>países</a:t>
            </a:r>
            <a:r>
              <a:rPr b="1" dirty="0">
                <a:solidFill>
                  <a:schemeClr val="accent2"/>
                </a:solidFill>
              </a:rPr>
              <a:t> con </a:t>
            </a:r>
            <a:r>
              <a:rPr lang="en-CA" b="1" dirty="0" smtClean="0">
                <a:solidFill>
                  <a:schemeClr val="accent2"/>
                </a:solidFill>
              </a:rPr>
              <a:t/>
            </a:r>
            <a:br>
              <a:rPr lang="en-CA" b="1" dirty="0" smtClean="0">
                <a:solidFill>
                  <a:schemeClr val="accent2"/>
                </a:solidFill>
              </a:rPr>
            </a:br>
            <a:r>
              <a:rPr b="1" dirty="0" err="1">
                <a:solidFill>
                  <a:schemeClr val="accent2"/>
                </a:solidFill>
              </a:rPr>
              <a:t>menos</a:t>
            </a:r>
            <a:r>
              <a:rPr b="1" dirty="0">
                <a:solidFill>
                  <a:schemeClr val="accent2"/>
                </a:solidFill>
              </a:rPr>
              <a:t> del 50% de la </a:t>
            </a:r>
            <a:r>
              <a:rPr b="1" dirty="0" err="1">
                <a:solidFill>
                  <a:schemeClr val="accent2"/>
                </a:solidFill>
              </a:rPr>
              <a:t>cobertura</a:t>
            </a:r>
            <a:endParaRPr b="1" dirty="0">
              <a:solidFill>
                <a:schemeClr val="accent2"/>
              </a:solidFill>
            </a:endParaRPr>
          </a:p>
        </p:txBody>
      </p:sp>
      <p:pic>
        <p:nvPicPr>
          <p:cNvPr id="31748" name="Picture 4" descr="CAWST Colour - no tex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29313"/>
            <a:ext cx="1487488"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Box 7"/>
          <p:cNvSpPr txBox="1">
            <a:spLocks noChangeArrowheads="1"/>
          </p:cNvSpPr>
          <p:nvPr/>
        </p:nvSpPr>
        <p:spPr bwMode="auto">
          <a:xfrm>
            <a:off x="5796951" y="5937250"/>
            <a:ext cx="292477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eaLnBrk="1" hangingPunct="1"/>
            <a:r>
              <a:rPr sz="1400"/>
              <a:t>(Fuente: UNICEF y OMS, 2014) </a:t>
            </a:r>
          </a:p>
        </p:txBody>
      </p:sp>
      <p:pic>
        <p:nvPicPr>
          <p:cNvPr id="2" name="Picture 1"/>
          <p:cNvPicPr>
            <a:picLocks noChangeAspect="1"/>
          </p:cNvPicPr>
          <p:nvPr/>
        </p:nvPicPr>
        <p:blipFill>
          <a:blip r:embed="rId4"/>
          <a:stretch>
            <a:fillRect/>
          </a:stretch>
        </p:blipFill>
        <p:spPr>
          <a:xfrm>
            <a:off x="0" y="1747970"/>
            <a:ext cx="9144000" cy="4181343"/>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rtl="0"/>
            <a:r>
              <a:rPr b="1">
                <a:solidFill>
                  <a:schemeClr val="accent2"/>
                </a:solidFill>
              </a:rPr>
              <a:t>Defecación al aire libre</a:t>
            </a:r>
          </a:p>
        </p:txBody>
      </p:sp>
      <p:pic>
        <p:nvPicPr>
          <p:cNvPr id="30725" name="Picture 4" descr="CAWST Colour - no tex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29313"/>
            <a:ext cx="1487488"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TextBox 5"/>
          <p:cNvSpPr txBox="1">
            <a:spLocks noChangeArrowheads="1"/>
          </p:cNvSpPr>
          <p:nvPr/>
        </p:nvSpPr>
        <p:spPr bwMode="auto">
          <a:xfrm>
            <a:off x="5727940" y="5999162"/>
            <a:ext cx="29588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eaLnBrk="1" hangingPunct="1"/>
            <a:r>
              <a:rPr sz="1400"/>
              <a:t>(Fuente: UNICEF y OMS, 2014) </a:t>
            </a:r>
          </a:p>
        </p:txBody>
      </p:sp>
      <p:pic>
        <p:nvPicPr>
          <p:cNvPr id="2" name="Picture 1"/>
          <p:cNvPicPr>
            <a:picLocks noChangeAspect="1"/>
          </p:cNvPicPr>
          <p:nvPr/>
        </p:nvPicPr>
        <p:blipFill>
          <a:blip r:embed="rId4"/>
          <a:stretch>
            <a:fillRect/>
          </a:stretch>
        </p:blipFill>
        <p:spPr>
          <a:xfrm>
            <a:off x="0" y="1417638"/>
            <a:ext cx="9144000" cy="4276513"/>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title"/>
          </p:nvPr>
        </p:nvSpPr>
        <p:spPr>
          <a:xfrm>
            <a:off x="457200" y="274638"/>
            <a:ext cx="8229600" cy="1143000"/>
          </a:xfrm>
        </p:spPr>
        <p:txBody>
          <a:bodyPr/>
          <a:lstStyle/>
          <a:p>
            <a:pPr rtl="0"/>
            <a:r>
              <a:rPr b="1">
                <a:solidFill>
                  <a:schemeClr val="accent2"/>
                </a:solidFill>
              </a:rPr>
              <a:t>Acceso + uso = beneficios </a:t>
            </a:r>
          </a:p>
        </p:txBody>
      </p:sp>
      <p:sp>
        <p:nvSpPr>
          <p:cNvPr id="8" name="Rectangle 3"/>
          <p:cNvSpPr txBox="1">
            <a:spLocks noChangeArrowheads="1"/>
          </p:cNvSpPr>
          <p:nvPr/>
        </p:nvSpPr>
        <p:spPr>
          <a:xfrm>
            <a:off x="457199" y="1600200"/>
            <a:ext cx="8497019"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rtl="0">
              <a:lnSpc>
                <a:spcPct val="80000"/>
              </a:lnSpc>
            </a:pPr>
            <a:r>
              <a:rPr kern="0"/>
              <a:t>¡El acceso solo no es suficiente!</a:t>
            </a:r>
          </a:p>
          <a:p>
            <a:pPr marL="0" indent="0">
              <a:lnSpc>
                <a:spcPct val="80000"/>
              </a:lnSpc>
              <a:buNone/>
            </a:pPr>
            <a:endParaRPr lang="en-CA" kern="0" dirty="0" smtClean="0"/>
          </a:p>
          <a:p>
            <a:pPr rtl="0">
              <a:lnSpc>
                <a:spcPct val="80000"/>
              </a:lnSpc>
            </a:pPr>
            <a:r>
              <a:rPr kern="0"/>
              <a:t>Muchas personas lograron el acceso pero ¡muchas letrinas no se utilizaron</a:t>
            </a:r>
          </a:p>
          <a:p>
            <a:pPr marL="0" indent="0" rtl="0">
              <a:lnSpc>
                <a:spcPct val="80000"/>
              </a:lnSpc>
              <a:buNone/>
            </a:pPr>
            <a:r>
              <a:rPr kern="0"/>
              <a:t> </a:t>
            </a:r>
          </a:p>
        </p:txBody>
      </p:sp>
      <p:pic>
        <p:nvPicPr>
          <p:cNvPr id="5" name="Picture 4" descr="CAWST Colour - no tex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29313"/>
            <a:ext cx="1487488"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56759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rtl="0"/>
            <a:r>
              <a:rPr b="1">
                <a:solidFill>
                  <a:schemeClr val="accent2"/>
                </a:solidFill>
              </a:rPr>
              <a:t>¿Qué pasa a nivel local?</a:t>
            </a:r>
          </a:p>
        </p:txBody>
      </p:sp>
      <p:sp>
        <p:nvSpPr>
          <p:cNvPr id="4" name="Content Placeholder 3"/>
          <p:cNvSpPr>
            <a:spLocks noGrp="1"/>
          </p:cNvSpPr>
          <p:nvPr>
            <p:ph idx="1"/>
          </p:nvPr>
        </p:nvSpPr>
        <p:spPr/>
        <p:txBody>
          <a:bodyPr/>
          <a:lstStyle/>
          <a:p>
            <a:pPr rtl="0"/>
            <a:r>
              <a:rPr>
                <a:solidFill>
                  <a:srgbClr val="FF0000"/>
                </a:solidFill>
              </a:rPr>
              <a:t>% </a:t>
            </a:r>
            <a:r>
              <a:rPr/>
              <a:t> de la población urbana usa saneamiento mejorado</a:t>
            </a:r>
          </a:p>
          <a:p>
            <a:pPr rtl="0"/>
            <a:r>
              <a:rPr>
                <a:solidFill>
                  <a:srgbClr val="FF0000"/>
                </a:solidFill>
              </a:rPr>
              <a:t>%</a:t>
            </a:r>
            <a:r>
              <a:rPr/>
              <a:t> de la población rural usa saneamiento mejorado</a:t>
            </a:r>
          </a:p>
          <a:p>
            <a:pPr rtl="0"/>
            <a:r>
              <a:rPr>
                <a:solidFill>
                  <a:srgbClr val="FF0000"/>
                </a:solidFill>
              </a:rPr>
              <a:t>%</a:t>
            </a:r>
            <a:r>
              <a:rPr/>
              <a:t> del total de la población usa saneamiento mejorado</a:t>
            </a:r>
          </a:p>
          <a:p>
            <a:pPr rtl="0"/>
            <a:r>
              <a:rPr>
                <a:solidFill>
                  <a:srgbClr val="FF0000"/>
                </a:solidFill>
              </a:rPr>
              <a:t>% </a:t>
            </a:r>
            <a:r>
              <a:rPr/>
              <a:t> del total de la población practica defecación al aire libre</a:t>
            </a:r>
          </a:p>
          <a:p>
            <a:endParaRPr lang="en-CA" dirty="0"/>
          </a:p>
        </p:txBody>
      </p:sp>
      <p:pic>
        <p:nvPicPr>
          <p:cNvPr id="30725" name="Picture 4" descr="CAWST Colour - no tex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29313"/>
            <a:ext cx="1487488"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63632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rtl="0" eaLnBrk="1" hangingPunct="1"/>
            <a:r>
              <a:rPr b="1">
                <a:solidFill>
                  <a:schemeClr val="accent2"/>
                </a:solidFill>
              </a:rPr>
              <a:t>Ciclo de pobreza</a:t>
            </a:r>
          </a:p>
        </p:txBody>
      </p:sp>
      <p:sp>
        <p:nvSpPr>
          <p:cNvPr id="37891" name="Rectangle 3"/>
          <p:cNvSpPr>
            <a:spLocks noGrp="1" noChangeArrowheads="1"/>
          </p:cNvSpPr>
          <p:nvPr>
            <p:ph type="body" idx="1"/>
          </p:nvPr>
        </p:nvSpPr>
        <p:spPr/>
        <p:txBody>
          <a:bodyPr/>
          <a:lstStyle/>
          <a:p>
            <a:pPr rtl="0" eaLnBrk="1" hangingPunct="1"/>
            <a:r>
              <a:rPr sz="3600"/>
              <a:t>¿Cómo se relaciona el saneamiento deficiente con el ciclo de la pobreza y hace que continue?</a:t>
            </a:r>
          </a:p>
        </p:txBody>
      </p:sp>
      <p:pic>
        <p:nvPicPr>
          <p:cNvPr id="37892" name="Picture 4" descr="CAWST Colour - no tex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29313"/>
            <a:ext cx="1487488"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702974" y="2437658"/>
            <a:ext cx="2288614" cy="207402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74064" y="277320"/>
            <a:ext cx="8229600" cy="1143000"/>
          </a:xfrm>
        </p:spPr>
        <p:txBody>
          <a:bodyPr>
            <a:noAutofit/>
          </a:bodyPr>
          <a:lstStyle/>
          <a:p>
            <a:pPr rtl="0"/>
            <a:r>
              <a:rPr b="1">
                <a:solidFill>
                  <a:schemeClr val="accent2"/>
                </a:solidFill>
                <a:latin typeface="+mn-lt"/>
                <a:ea typeface="Tahoma" pitchFamily="34" charset="0"/>
                <a:cs typeface="Tahoma" pitchFamily="34" charset="0"/>
              </a:rPr>
              <a:t>Ciclo de pobreza</a:t>
            </a:r>
          </a:p>
        </p:txBody>
      </p:sp>
      <p:sp>
        <p:nvSpPr>
          <p:cNvPr id="9" name="Right Arrow 8"/>
          <p:cNvSpPr/>
          <p:nvPr/>
        </p:nvSpPr>
        <p:spPr>
          <a:xfrm rot="19670913">
            <a:off x="5481797" y="1850318"/>
            <a:ext cx="826596" cy="530817"/>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612439" y="1486372"/>
            <a:ext cx="1312882" cy="646331"/>
          </a:xfrm>
          <a:prstGeom prst="rect">
            <a:avLst/>
          </a:prstGeom>
          <a:noFill/>
        </p:spPr>
        <p:txBody>
          <a:bodyPr wrap="square" rtlCol="0">
            <a:spAutoFit/>
          </a:bodyPr>
          <a:lstStyle/>
          <a:p>
            <a:pPr rtl="0"/>
            <a:r>
              <a:rPr/>
              <a:t>Familia saludable</a:t>
            </a:r>
          </a:p>
        </p:txBody>
      </p:sp>
      <p:sp>
        <p:nvSpPr>
          <p:cNvPr id="12" name="Right Arrow 11"/>
          <p:cNvSpPr/>
          <p:nvPr/>
        </p:nvSpPr>
        <p:spPr>
          <a:xfrm rot="3157765">
            <a:off x="7719175" y="1964037"/>
            <a:ext cx="826596" cy="530817"/>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7862431" y="2727085"/>
            <a:ext cx="1281569" cy="646331"/>
          </a:xfrm>
          <a:prstGeom prst="rect">
            <a:avLst/>
          </a:prstGeom>
          <a:noFill/>
        </p:spPr>
        <p:txBody>
          <a:bodyPr wrap="square" rtlCol="0">
            <a:spAutoFit/>
          </a:bodyPr>
          <a:lstStyle/>
          <a:p>
            <a:pPr rtl="0"/>
            <a:r>
              <a:rPr/>
              <a:t>Escuela y educación</a:t>
            </a:r>
          </a:p>
        </p:txBody>
      </p:sp>
      <p:sp>
        <p:nvSpPr>
          <p:cNvPr id="15" name="TextBox 14"/>
          <p:cNvSpPr txBox="1"/>
          <p:nvPr/>
        </p:nvSpPr>
        <p:spPr>
          <a:xfrm>
            <a:off x="7440151" y="4482840"/>
            <a:ext cx="1595309" cy="369332"/>
          </a:xfrm>
          <a:prstGeom prst="rect">
            <a:avLst/>
          </a:prstGeom>
          <a:noFill/>
        </p:spPr>
        <p:txBody>
          <a:bodyPr wrap="none" rtlCol="0">
            <a:spAutoFit/>
          </a:bodyPr>
          <a:lstStyle/>
          <a:p>
            <a:pPr rtl="0"/>
            <a:r>
              <a:rPr/>
              <a:t>Trabajo e ingresos</a:t>
            </a:r>
          </a:p>
        </p:txBody>
      </p:sp>
      <p:sp>
        <p:nvSpPr>
          <p:cNvPr id="16" name="Right Arrow 15"/>
          <p:cNvSpPr/>
          <p:nvPr/>
        </p:nvSpPr>
        <p:spPr>
          <a:xfrm rot="5400000">
            <a:off x="8089917" y="3694757"/>
            <a:ext cx="826596" cy="530817"/>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Arrow 17"/>
          <p:cNvSpPr/>
          <p:nvPr/>
        </p:nvSpPr>
        <p:spPr>
          <a:xfrm rot="7255185">
            <a:off x="7733378" y="4998957"/>
            <a:ext cx="826596" cy="530817"/>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7010400" y="5660524"/>
            <a:ext cx="1556836" cy="369332"/>
          </a:xfrm>
          <a:prstGeom prst="rect">
            <a:avLst/>
          </a:prstGeom>
          <a:noFill/>
        </p:spPr>
        <p:txBody>
          <a:bodyPr wrap="none" rtlCol="0">
            <a:spAutoFit/>
          </a:bodyPr>
          <a:lstStyle/>
          <a:p>
            <a:pPr rtl="0"/>
            <a:r>
              <a:rPr/>
              <a:t>Oportunidades</a:t>
            </a:r>
          </a:p>
        </p:txBody>
      </p:sp>
      <p:sp>
        <p:nvSpPr>
          <p:cNvPr id="21" name="Right Arrow 20"/>
          <p:cNvSpPr/>
          <p:nvPr/>
        </p:nvSpPr>
        <p:spPr>
          <a:xfrm rot="13197110">
            <a:off x="6246161" y="5285536"/>
            <a:ext cx="826596" cy="530817"/>
          </a:xfrm>
          <a:prstGeom prs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5474242" y="4610593"/>
            <a:ext cx="1662201" cy="646331"/>
          </a:xfrm>
          <a:prstGeom prst="rect">
            <a:avLst/>
          </a:prstGeom>
          <a:noFill/>
        </p:spPr>
        <p:txBody>
          <a:bodyPr wrap="square" rtlCol="0">
            <a:spAutoFit/>
          </a:bodyPr>
          <a:lstStyle/>
          <a:p>
            <a:pPr rtl="0"/>
            <a:r>
              <a:rPr/>
              <a:t>Sociedad fuerte y segura</a:t>
            </a:r>
          </a:p>
        </p:txBody>
      </p:sp>
      <p:pic>
        <p:nvPicPr>
          <p:cNvPr id="1026" name="Picture 2" descr="C:\Users\bstrumm\AppData\Local\Temp\RS24844_IMG_2523-lpr.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95147" y="2740529"/>
            <a:ext cx="2318706" cy="16463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1" name="Right Arrow 30"/>
          <p:cNvSpPr/>
          <p:nvPr/>
        </p:nvSpPr>
        <p:spPr>
          <a:xfrm rot="13133164">
            <a:off x="2677977" y="1754779"/>
            <a:ext cx="826596" cy="530817"/>
          </a:xfrm>
          <a:prstGeom prst="rightArrow">
            <a:avLst/>
          </a:prstGeom>
          <a:solidFill>
            <a:srgbClr val="FF993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1912803" y="1554136"/>
            <a:ext cx="1035054" cy="646331"/>
          </a:xfrm>
          <a:prstGeom prst="rect">
            <a:avLst/>
          </a:prstGeom>
          <a:noFill/>
        </p:spPr>
        <p:txBody>
          <a:bodyPr wrap="square" rtlCol="0">
            <a:spAutoFit/>
          </a:bodyPr>
          <a:lstStyle/>
          <a:p>
            <a:pPr rtl="0"/>
            <a:r>
              <a:rPr/>
              <a:t>Familia enferma</a:t>
            </a:r>
          </a:p>
        </p:txBody>
      </p:sp>
      <p:sp>
        <p:nvSpPr>
          <p:cNvPr id="33" name="TextBox 32"/>
          <p:cNvSpPr txBox="1"/>
          <p:nvPr/>
        </p:nvSpPr>
        <p:spPr>
          <a:xfrm>
            <a:off x="192687" y="2237208"/>
            <a:ext cx="1573209" cy="646331"/>
          </a:xfrm>
          <a:prstGeom prst="rect">
            <a:avLst/>
          </a:prstGeom>
          <a:noFill/>
        </p:spPr>
        <p:txBody>
          <a:bodyPr wrap="square" rtlCol="0">
            <a:spAutoFit/>
          </a:bodyPr>
          <a:lstStyle/>
          <a:p>
            <a:pPr rtl="0"/>
            <a:r>
              <a:rPr/>
              <a:t>$$ gastado en atención médica</a:t>
            </a:r>
          </a:p>
        </p:txBody>
      </p:sp>
      <p:sp>
        <p:nvSpPr>
          <p:cNvPr id="35" name="TextBox 34"/>
          <p:cNvSpPr txBox="1"/>
          <p:nvPr/>
        </p:nvSpPr>
        <p:spPr>
          <a:xfrm>
            <a:off x="84174" y="4267200"/>
            <a:ext cx="966931" cy="369332"/>
          </a:xfrm>
          <a:prstGeom prst="rect">
            <a:avLst/>
          </a:prstGeom>
          <a:noFill/>
        </p:spPr>
        <p:txBody>
          <a:bodyPr wrap="none" rtlCol="0">
            <a:spAutoFit/>
          </a:bodyPr>
          <a:lstStyle/>
          <a:p>
            <a:pPr rtl="0"/>
            <a:r>
              <a:rPr/>
              <a:t>Pobreza</a:t>
            </a:r>
          </a:p>
        </p:txBody>
      </p:sp>
      <p:sp>
        <p:nvSpPr>
          <p:cNvPr id="37" name="TextBox 36"/>
          <p:cNvSpPr txBox="1"/>
          <p:nvPr/>
        </p:nvSpPr>
        <p:spPr>
          <a:xfrm>
            <a:off x="844109" y="5602069"/>
            <a:ext cx="1758840" cy="646331"/>
          </a:xfrm>
          <a:prstGeom prst="rect">
            <a:avLst/>
          </a:prstGeom>
          <a:noFill/>
        </p:spPr>
        <p:txBody>
          <a:bodyPr wrap="square" rtlCol="0">
            <a:spAutoFit/>
          </a:bodyPr>
          <a:lstStyle/>
          <a:p>
            <a:pPr rtl="0"/>
            <a:r>
              <a:rPr/>
              <a:t>Pérdida de dignidad</a:t>
            </a:r>
          </a:p>
          <a:p>
            <a:pPr rtl="0"/>
            <a:r>
              <a:rPr/>
              <a:t>y depresión</a:t>
            </a:r>
          </a:p>
        </p:txBody>
      </p:sp>
      <p:sp>
        <p:nvSpPr>
          <p:cNvPr id="30" name="Right Arrow 29"/>
          <p:cNvSpPr/>
          <p:nvPr/>
        </p:nvSpPr>
        <p:spPr>
          <a:xfrm rot="9169314">
            <a:off x="913796" y="1607274"/>
            <a:ext cx="826596" cy="530817"/>
          </a:xfrm>
          <a:prstGeom prst="rightArrow">
            <a:avLst/>
          </a:prstGeom>
          <a:solidFill>
            <a:srgbClr val="FF993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ight Arrow 38"/>
          <p:cNvSpPr/>
          <p:nvPr/>
        </p:nvSpPr>
        <p:spPr>
          <a:xfrm rot="5171017">
            <a:off x="43023" y="3284867"/>
            <a:ext cx="826596" cy="530817"/>
          </a:xfrm>
          <a:prstGeom prst="rightArrow">
            <a:avLst/>
          </a:prstGeom>
          <a:solidFill>
            <a:srgbClr val="FF993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ight Arrow 41"/>
          <p:cNvSpPr/>
          <p:nvPr/>
        </p:nvSpPr>
        <p:spPr>
          <a:xfrm rot="2752648">
            <a:off x="480041" y="4815728"/>
            <a:ext cx="826596" cy="530817"/>
          </a:xfrm>
          <a:prstGeom prst="rightArrow">
            <a:avLst/>
          </a:prstGeom>
          <a:solidFill>
            <a:srgbClr val="FF993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ight Arrow 42"/>
          <p:cNvSpPr/>
          <p:nvPr/>
        </p:nvSpPr>
        <p:spPr>
          <a:xfrm rot="20058394">
            <a:off x="2157004" y="4926371"/>
            <a:ext cx="826596" cy="530817"/>
          </a:xfrm>
          <a:prstGeom prst="rightArrow">
            <a:avLst/>
          </a:prstGeom>
          <a:solidFill>
            <a:srgbClr val="FF993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2909799" y="4572000"/>
            <a:ext cx="1662201" cy="923330"/>
          </a:xfrm>
          <a:prstGeom prst="rect">
            <a:avLst/>
          </a:prstGeom>
          <a:noFill/>
        </p:spPr>
        <p:txBody>
          <a:bodyPr wrap="square" rtlCol="0">
            <a:spAutoFit/>
          </a:bodyPr>
          <a:lstStyle/>
          <a:p>
            <a:pPr rtl="0"/>
            <a:r>
              <a:rPr/>
              <a:t>Sociedad débil y vulnerable</a:t>
            </a: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50242" t="27030" r="20176" b="30143"/>
          <a:stretch/>
        </p:blipFill>
        <p:spPr>
          <a:xfrm>
            <a:off x="3482131" y="2551470"/>
            <a:ext cx="1918388" cy="1820844"/>
          </a:xfrm>
          <a:prstGeom prst="rect">
            <a:avLst/>
          </a:prstGeom>
          <a:ln>
            <a:solidFill>
              <a:schemeClr val="tx1"/>
            </a:solidFill>
          </a:ln>
        </p:spPr>
      </p:pic>
    </p:spTree>
    <p:extLst>
      <p:ext uri="{BB962C8B-B14F-4D97-AF65-F5344CB8AC3E}">
        <p14:creationId xmlns:p14="http://schemas.microsoft.com/office/powerpoint/2010/main" val="377903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500"/>
                                        <p:tgtEl>
                                          <p:spTgt spid="1026"/>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par>
                          <p:cTn id="28" fill="hold">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childTnLst>
                          </p:cTn>
                        </p:par>
                        <p:par>
                          <p:cTn id="32" fill="hold">
                            <p:stCondLst>
                              <p:cond delay="4500"/>
                            </p:stCondLst>
                            <p:childTnLst>
                              <p:par>
                                <p:cTn id="33" presetID="10" presetClass="entr" presetSubtype="0" fill="hold" grpId="0" nodeType="after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500"/>
                                        <p:tgtEl>
                                          <p:spTgt spid="42"/>
                                        </p:tgtEl>
                                      </p:cBhvr>
                                    </p:animEffect>
                                  </p:childTnLst>
                                </p:cTn>
                              </p:par>
                            </p:childTnLst>
                          </p:cTn>
                        </p:par>
                        <p:par>
                          <p:cTn id="36" fill="hold">
                            <p:stCondLst>
                              <p:cond delay="5000"/>
                            </p:stCondLst>
                            <p:childTnLst>
                              <p:par>
                                <p:cTn id="37" presetID="10" presetClass="entr" presetSubtype="0" fill="hold" grpId="0"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childTnLst>
                          </p:cTn>
                        </p:par>
                        <p:par>
                          <p:cTn id="40" fill="hold">
                            <p:stCondLst>
                              <p:cond delay="5500"/>
                            </p:stCondLst>
                            <p:childTnLst>
                              <p:par>
                                <p:cTn id="41" presetID="10" presetClass="entr" presetSubtype="0" fill="hold" grpId="0" nodeType="after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500"/>
                                        <p:tgtEl>
                                          <p:spTgt spid="43"/>
                                        </p:tgtEl>
                                      </p:cBhvr>
                                    </p:animEffect>
                                  </p:childTnLst>
                                </p:cTn>
                              </p:par>
                            </p:childTnLst>
                          </p:cTn>
                        </p:par>
                        <p:par>
                          <p:cTn id="44" fill="hold">
                            <p:stCondLst>
                              <p:cond delay="6000"/>
                            </p:stCondLst>
                            <p:childTnLst>
                              <p:par>
                                <p:cTn id="45" presetID="10" presetClass="entr" presetSubtype="0" fill="hold" grpId="0" nodeType="after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500"/>
                                        <p:tgtEl>
                                          <p:spTgt spid="3"/>
                                        </p:tgtEl>
                                      </p:cBhvr>
                                    </p:animEffect>
                                  </p:childTnLst>
                                </p:cTn>
                              </p:par>
                            </p:childTnLst>
                          </p:cTn>
                        </p:par>
                        <p:par>
                          <p:cTn id="53" fill="hold">
                            <p:stCondLst>
                              <p:cond delay="1500"/>
                            </p:stCondLst>
                            <p:childTnLst>
                              <p:par>
                                <p:cTn id="54" presetID="10" presetClass="entr" presetSubtype="0"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cTn>
                              </p:par>
                            </p:childTnLst>
                          </p:cTn>
                        </p:par>
                        <p:par>
                          <p:cTn id="57" fill="hold">
                            <p:stCondLst>
                              <p:cond delay="2000"/>
                            </p:stCondLst>
                            <p:childTnLst>
                              <p:par>
                                <p:cTn id="58" presetID="10" presetClass="entr" presetSubtype="0" fill="hold" grpId="0" nodeType="after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500"/>
                                        <p:tgtEl>
                                          <p:spTgt spid="10"/>
                                        </p:tgtEl>
                                      </p:cBhvr>
                                    </p:animEffect>
                                  </p:childTnLst>
                                </p:cTn>
                              </p:par>
                            </p:childTnLst>
                          </p:cTn>
                        </p:par>
                        <p:par>
                          <p:cTn id="61" fill="hold">
                            <p:stCondLst>
                              <p:cond delay="2500"/>
                            </p:stCondLst>
                            <p:childTnLst>
                              <p:par>
                                <p:cTn id="62" presetID="10" presetClass="entr" presetSubtype="0"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500"/>
                                        <p:tgtEl>
                                          <p:spTgt spid="12"/>
                                        </p:tgtEl>
                                      </p:cBhvr>
                                    </p:animEffect>
                                  </p:childTnLst>
                                </p:cTn>
                              </p:par>
                            </p:childTnLst>
                          </p:cTn>
                        </p:par>
                        <p:par>
                          <p:cTn id="65" fill="hold">
                            <p:stCondLst>
                              <p:cond delay="3000"/>
                            </p:stCondLst>
                            <p:childTnLst>
                              <p:par>
                                <p:cTn id="66" presetID="10" presetClass="entr" presetSubtype="0" fill="hold" grpId="0" nodeType="after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cTn>
                              </p:par>
                            </p:childTnLst>
                          </p:cTn>
                        </p:par>
                        <p:par>
                          <p:cTn id="69" fill="hold">
                            <p:stCondLst>
                              <p:cond delay="3500"/>
                            </p:stCondLst>
                            <p:childTnLst>
                              <p:par>
                                <p:cTn id="70" presetID="10" presetClass="entr" presetSubtype="0" fill="hold" grpId="0" nodeType="after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500"/>
                                        <p:tgtEl>
                                          <p:spTgt spid="16"/>
                                        </p:tgtEl>
                                      </p:cBhvr>
                                    </p:animEffect>
                                  </p:childTnLst>
                                </p:cTn>
                              </p:par>
                            </p:childTnLst>
                          </p:cTn>
                        </p:par>
                        <p:par>
                          <p:cTn id="73" fill="hold">
                            <p:stCondLst>
                              <p:cond delay="4000"/>
                            </p:stCondLst>
                            <p:childTnLst>
                              <p:par>
                                <p:cTn id="74" presetID="10" presetClass="entr" presetSubtype="0" fill="hold" grpId="0" nodeType="after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fade">
                                      <p:cBhvr>
                                        <p:cTn id="76" dur="500"/>
                                        <p:tgtEl>
                                          <p:spTgt spid="15"/>
                                        </p:tgtEl>
                                      </p:cBhvr>
                                    </p:animEffect>
                                  </p:childTnLst>
                                </p:cTn>
                              </p:par>
                            </p:childTnLst>
                          </p:cTn>
                        </p:par>
                        <p:par>
                          <p:cTn id="77" fill="hold">
                            <p:stCondLst>
                              <p:cond delay="4500"/>
                            </p:stCondLst>
                            <p:childTnLst>
                              <p:par>
                                <p:cTn id="78" presetID="10" presetClass="entr" presetSubtype="0" fill="hold" grpId="0" nodeType="after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500"/>
                                        <p:tgtEl>
                                          <p:spTgt spid="18"/>
                                        </p:tgtEl>
                                      </p:cBhvr>
                                    </p:animEffect>
                                  </p:childTnLst>
                                </p:cTn>
                              </p:par>
                            </p:childTnLst>
                          </p:cTn>
                        </p:par>
                        <p:par>
                          <p:cTn id="81" fill="hold">
                            <p:stCondLst>
                              <p:cond delay="5000"/>
                            </p:stCondLst>
                            <p:childTnLst>
                              <p:par>
                                <p:cTn id="82" presetID="10" presetClass="entr" presetSubtype="0" fill="hold" grpId="0" nodeType="after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fade">
                                      <p:cBhvr>
                                        <p:cTn id="84" dur="500"/>
                                        <p:tgtEl>
                                          <p:spTgt spid="19"/>
                                        </p:tgtEl>
                                      </p:cBhvr>
                                    </p:animEffect>
                                  </p:childTnLst>
                                </p:cTn>
                              </p:par>
                            </p:childTnLst>
                          </p:cTn>
                        </p:par>
                        <p:par>
                          <p:cTn id="85" fill="hold">
                            <p:stCondLst>
                              <p:cond delay="5500"/>
                            </p:stCondLst>
                            <p:childTnLst>
                              <p:par>
                                <p:cTn id="86" presetID="10" presetClass="entr" presetSubtype="0" fill="hold" grpId="0" nodeType="afterEffect">
                                  <p:stCondLst>
                                    <p:cond delay="0"/>
                                  </p:stCondLst>
                                  <p:childTnLst>
                                    <p:set>
                                      <p:cBhvr>
                                        <p:cTn id="87" dur="1" fill="hold">
                                          <p:stCondLst>
                                            <p:cond delay="0"/>
                                          </p:stCondLst>
                                        </p:cTn>
                                        <p:tgtEl>
                                          <p:spTgt spid="21"/>
                                        </p:tgtEl>
                                        <p:attrNameLst>
                                          <p:attrName>style.visibility</p:attrName>
                                        </p:attrNameLst>
                                      </p:cBhvr>
                                      <p:to>
                                        <p:strVal val="visible"/>
                                      </p:to>
                                    </p:set>
                                    <p:animEffect transition="in" filter="fade">
                                      <p:cBhvr>
                                        <p:cTn id="88" dur="500"/>
                                        <p:tgtEl>
                                          <p:spTgt spid="21"/>
                                        </p:tgtEl>
                                      </p:cBhvr>
                                    </p:animEffect>
                                  </p:childTnLst>
                                </p:cTn>
                              </p:par>
                            </p:childTnLst>
                          </p:cTn>
                        </p:par>
                        <p:par>
                          <p:cTn id="89" fill="hold">
                            <p:stCondLst>
                              <p:cond delay="6000"/>
                            </p:stCondLst>
                            <p:childTnLst>
                              <p:par>
                                <p:cTn id="90" presetID="10" presetClass="entr" presetSubtype="0" fill="hold" grpId="0" nodeType="after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fade">
                                      <p:cBhvr>
                                        <p:cTn id="9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2" grpId="0" animBg="1"/>
      <p:bldP spid="13" grpId="0"/>
      <p:bldP spid="15" grpId="0"/>
      <p:bldP spid="16" grpId="0" animBg="1"/>
      <p:bldP spid="18" grpId="0" animBg="1"/>
      <p:bldP spid="19" grpId="0"/>
      <p:bldP spid="21" grpId="0" animBg="1"/>
      <p:bldP spid="22" grpId="0"/>
      <p:bldP spid="31" grpId="0" animBg="1"/>
      <p:bldP spid="29" grpId="0"/>
      <p:bldP spid="33" grpId="0"/>
      <p:bldP spid="35" grpId="0"/>
      <p:bldP spid="37" grpId="0"/>
      <p:bldP spid="30" grpId="0" animBg="1"/>
      <p:bldP spid="39" grpId="0" animBg="1"/>
      <p:bldP spid="42" grpId="0" animBg="1"/>
      <p:bldP spid="43" grpId="0" animBg="1"/>
      <p:bldP spid="4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rtl="0" eaLnBrk="1" hangingPunct="1"/>
            <a:r>
              <a:rPr b="1">
                <a:solidFill>
                  <a:schemeClr val="accent2"/>
                </a:solidFill>
              </a:rPr>
              <a:t> Resumen</a:t>
            </a:r>
          </a:p>
        </p:txBody>
      </p:sp>
      <p:sp>
        <p:nvSpPr>
          <p:cNvPr id="14339" name="Rectangle 3"/>
          <p:cNvSpPr>
            <a:spLocks noGrp="1" noChangeArrowheads="1"/>
          </p:cNvSpPr>
          <p:nvPr>
            <p:ph type="body" idx="1"/>
          </p:nvPr>
        </p:nvSpPr>
        <p:spPr/>
        <p:txBody>
          <a:bodyPr/>
          <a:lstStyle/>
          <a:p>
            <a:pPr rtl="0" eaLnBrk="1" hangingPunct="1"/>
            <a:r>
              <a:rPr/>
              <a:t>¿Cuáles son algunos de los problemas locales y globales relacionados con el saneamiento deficiente?</a:t>
            </a:r>
          </a:p>
          <a:p>
            <a:pPr rtl="0" eaLnBrk="1" hangingPunct="1"/>
            <a:r>
              <a:rPr/>
              <a:t>¿Cómo se conecta el saneamiento deficiente con el ciclo de la pobreza y hace que continue?</a:t>
            </a:r>
          </a:p>
        </p:txBody>
      </p:sp>
      <p:pic>
        <p:nvPicPr>
          <p:cNvPr id="40964" name="Picture 4" descr="CAWST Colour - no tex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29313"/>
            <a:ext cx="1487488"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772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7033" y="1484313"/>
            <a:ext cx="8626415" cy="2751522"/>
          </a:xfrm>
          <a:prstGeom prst="rect">
            <a:avLst/>
          </a:prstGeom>
        </p:spPr>
        <p:txBody>
          <a:bodyPr wrap="square">
            <a:spAutoFit/>
          </a:bodyPr>
          <a:lstStyle/>
          <a:p>
            <a:pPr algn="ctr" rtl="0">
              <a:spcBef>
                <a:spcPct val="20000"/>
              </a:spcBef>
              <a:defRPr/>
            </a:pPr>
            <a:r>
              <a:rPr sz="3200" kern="0">
                <a:solidFill>
                  <a:srgbClr val="000000"/>
                </a:solidFill>
                <a:latin typeface="Arial"/>
                <a:ea typeface="+mn-ea"/>
                <a:cs typeface="Arial"/>
              </a:rPr>
              <a:t>Esta presentación se usa con el plan de lección </a:t>
            </a:r>
            <a:r>
              <a:rPr sz="3200" kern="0">
                <a:latin typeface="Arial"/>
                <a:cs typeface="Arial"/>
              </a:rPr>
              <a:t>4</a:t>
            </a:r>
            <a:r>
              <a:rPr sz="3200" kern="0">
                <a:solidFill>
                  <a:srgbClr val="000000"/>
                </a:solidFill>
                <a:latin typeface="Arial"/>
                <a:ea typeface="+mn-ea"/>
                <a:cs typeface="Arial"/>
              </a:rPr>
              <a:t>: Problemas mundiales y locales en el manual del capacitador Introducción al saneamiento ambiental. </a:t>
            </a:r>
          </a:p>
          <a:p>
            <a:pPr>
              <a:spcBef>
                <a:spcPct val="20000"/>
              </a:spcBef>
              <a:defRPr/>
            </a:pPr>
            <a:endParaRPr lang="en-US" sz="3200" kern="0" dirty="0">
              <a:solidFill>
                <a:srgbClr val="000000"/>
              </a:solidFill>
              <a:latin typeface="Arial"/>
              <a:ea typeface="+mn-ea"/>
              <a:cs typeface="Arial"/>
            </a:endParaRPr>
          </a:p>
          <a:p>
            <a:pPr algn="ctr" rtl="0">
              <a:spcBef>
                <a:spcPct val="20000"/>
              </a:spcBef>
              <a:defRPr/>
            </a:pPr>
            <a:r>
              <a:rPr sz="3200" kern="0">
                <a:solidFill>
                  <a:srgbClr val="000000"/>
                </a:solidFill>
                <a:latin typeface="Arial"/>
                <a:ea typeface="+mn-ea"/>
                <a:cs typeface="Arial"/>
              </a:rPr>
              <a:t>Disponible en </a:t>
            </a:r>
            <a:r>
              <a:rPr sz="3200" kern="0">
                <a:solidFill>
                  <a:srgbClr val="000000"/>
                </a:solidFill>
                <a:latin typeface="Arial"/>
                <a:ea typeface="+mn-ea"/>
                <a:cs typeface="Arial"/>
                <a:hlinkClick r:id="rId2"/>
              </a:rPr>
              <a:t>www.cawst.org/resources</a:t>
            </a:r>
          </a:p>
        </p:txBody>
      </p:sp>
      <p:pic>
        <p:nvPicPr>
          <p:cNvPr id="14339" name="Picture 4" descr="CAWST Colour - no tex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29313"/>
            <a:ext cx="1487488"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2712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2293938"/>
            <a:ext cx="9144000" cy="1470025"/>
          </a:xfrm>
        </p:spPr>
        <p:txBody>
          <a:bodyPr/>
          <a:lstStyle/>
          <a:p>
            <a:pPr rtl="0"/>
            <a:r>
              <a:rPr b="1">
                <a:solidFill>
                  <a:schemeClr val="accent2"/>
                </a:solidFill>
              </a:rPr>
              <a:t>Problemas locales y </a:t>
            </a:r>
            <a:r>
              <a:rPr lang="en-US" b="1" dirty="0" smtClean="0">
                <a:solidFill>
                  <a:schemeClr val="accent2"/>
                </a:solidFill>
              </a:rPr>
              <a:t/>
            </a:r>
            <a:br>
              <a:rPr lang="en-US" b="1" dirty="0" smtClean="0">
                <a:solidFill>
                  <a:schemeClr val="accent2"/>
                </a:solidFill>
              </a:rPr>
            </a:br>
            <a:r>
              <a:rPr b="1">
                <a:solidFill>
                  <a:schemeClr val="accent2"/>
                </a:solidFill>
              </a:rPr>
              <a:t>mundiales de saneamiento</a:t>
            </a: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009350" y="4429524"/>
            <a:ext cx="7140358" cy="2428476"/>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rtl="0" eaLnBrk="1" hangingPunct="1"/>
            <a:r>
              <a:rPr b="1">
                <a:solidFill>
                  <a:schemeClr val="accent2"/>
                </a:solidFill>
              </a:rPr>
              <a:t>Resultados del aprendizaje</a:t>
            </a:r>
          </a:p>
        </p:txBody>
      </p:sp>
      <p:sp>
        <p:nvSpPr>
          <p:cNvPr id="14339" name="Rectangle 3"/>
          <p:cNvSpPr>
            <a:spLocks noGrp="1" noChangeArrowheads="1"/>
          </p:cNvSpPr>
          <p:nvPr>
            <p:ph type="body" idx="1"/>
          </p:nvPr>
        </p:nvSpPr>
        <p:spPr/>
        <p:txBody>
          <a:bodyPr/>
          <a:lstStyle/>
          <a:p>
            <a:pPr marL="514350" indent="-514350" rtl="0" eaLnBrk="1" hangingPunct="1">
              <a:buFontTx/>
              <a:buAutoNum type="arabicPeriod"/>
            </a:pPr>
            <a:r>
              <a:rPr/>
              <a:t>Hablar acerca de los problemas locales y mundiales relacionados con el acceso al saneamiento básico. </a:t>
            </a:r>
          </a:p>
          <a:p>
            <a:pPr marL="514350" indent="-514350" rtl="0" eaLnBrk="1" hangingPunct="1">
              <a:buFontTx/>
              <a:buAutoNum type="arabicPeriod"/>
            </a:pPr>
            <a:r>
              <a:rPr/>
              <a:t>Hablar acerca de cómo el saneamiento deficiente está conectado con el ciclo de la pobreza y hace que continúe.</a:t>
            </a:r>
          </a:p>
        </p:txBody>
      </p:sp>
      <p:pic>
        <p:nvPicPr>
          <p:cNvPr id="6148" name="Picture 4" descr="CAWST Colour - no tex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29313"/>
            <a:ext cx="1487488"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rtl="0" eaLnBrk="1" hangingPunct="1"/>
            <a:r>
              <a:rPr b="1">
                <a:solidFill>
                  <a:schemeClr val="accent2"/>
                </a:solidFill>
              </a:rPr>
              <a:t>Piense sobre ello</a:t>
            </a:r>
          </a:p>
        </p:txBody>
      </p:sp>
      <p:sp>
        <p:nvSpPr>
          <p:cNvPr id="14339" name="Rectangle 3"/>
          <p:cNvSpPr>
            <a:spLocks noGrp="1" noChangeArrowheads="1"/>
          </p:cNvSpPr>
          <p:nvPr>
            <p:ph type="body" idx="1"/>
          </p:nvPr>
        </p:nvSpPr>
        <p:spPr>
          <a:xfrm>
            <a:off x="457200" y="1131570"/>
            <a:ext cx="8229600" cy="4525963"/>
          </a:xfrm>
        </p:spPr>
        <p:txBody>
          <a:bodyPr/>
          <a:lstStyle/>
          <a:p>
            <a:pPr rtl="0" eaLnBrk="1" hangingPunct="1"/>
            <a:r>
              <a:rPr sz="2800" dirty="0"/>
              <a:t>¿</a:t>
            </a:r>
            <a:r>
              <a:rPr sz="2800" dirty="0" err="1"/>
              <a:t>Qué</a:t>
            </a:r>
            <a:r>
              <a:rPr sz="2800" dirty="0"/>
              <a:t> se </a:t>
            </a:r>
            <a:r>
              <a:rPr sz="2800" dirty="0" err="1"/>
              <a:t>está</a:t>
            </a:r>
            <a:r>
              <a:rPr sz="2800" dirty="0"/>
              <a:t> </a:t>
            </a:r>
            <a:r>
              <a:rPr sz="2800" dirty="0" err="1"/>
              <a:t>haciendo</a:t>
            </a:r>
            <a:r>
              <a:rPr sz="2800" dirty="0"/>
              <a:t> para </a:t>
            </a:r>
            <a:r>
              <a:rPr sz="2800" dirty="0" err="1"/>
              <a:t>satisfacer</a:t>
            </a:r>
            <a:r>
              <a:rPr sz="2800" dirty="0"/>
              <a:t> las </a:t>
            </a:r>
            <a:r>
              <a:rPr sz="2800" dirty="0" err="1"/>
              <a:t>necesidades</a:t>
            </a:r>
            <a:r>
              <a:rPr sz="2800" dirty="0"/>
              <a:t> de </a:t>
            </a:r>
            <a:r>
              <a:rPr sz="2800" dirty="0" err="1"/>
              <a:t>los</a:t>
            </a:r>
            <a:r>
              <a:rPr sz="2800" dirty="0"/>
              <a:t> </a:t>
            </a:r>
            <a:r>
              <a:rPr sz="2800" dirty="0" err="1"/>
              <a:t>más</a:t>
            </a:r>
            <a:r>
              <a:rPr sz="2800" dirty="0"/>
              <a:t> </a:t>
            </a:r>
            <a:r>
              <a:rPr sz="2800" dirty="0" err="1"/>
              <a:t>pobres</a:t>
            </a:r>
            <a:r>
              <a:rPr sz="2800" dirty="0"/>
              <a:t> del </a:t>
            </a:r>
            <a:r>
              <a:rPr sz="2800" dirty="0" err="1"/>
              <a:t>mundo</a:t>
            </a:r>
            <a:r>
              <a:rPr sz="2800" dirty="0"/>
              <a:t>?</a:t>
            </a:r>
          </a:p>
          <a:p>
            <a:pPr rtl="0" eaLnBrk="1" hangingPunct="1"/>
            <a:r>
              <a:rPr sz="2800" dirty="0" err="1"/>
              <a:t>Objetivos</a:t>
            </a:r>
            <a:r>
              <a:rPr sz="2800" dirty="0"/>
              <a:t> de </a:t>
            </a:r>
            <a:r>
              <a:rPr sz="2800" dirty="0" err="1"/>
              <a:t>Desarrollo</a:t>
            </a:r>
            <a:r>
              <a:rPr sz="2800" dirty="0"/>
              <a:t> del </a:t>
            </a:r>
            <a:r>
              <a:rPr sz="2800" dirty="0" err="1"/>
              <a:t>Milenio</a:t>
            </a:r>
            <a:r>
              <a:rPr sz="2800" dirty="0"/>
              <a:t> de la </a:t>
            </a:r>
            <a:r>
              <a:rPr sz="2800" dirty="0" err="1"/>
              <a:t>ONU</a:t>
            </a:r>
            <a:r>
              <a:rPr sz="2800" dirty="0"/>
              <a:t> para </a:t>
            </a:r>
          </a:p>
          <a:p>
            <a:pPr lvl="1" rtl="0" eaLnBrk="1" hangingPunct="1"/>
            <a:r>
              <a:rPr sz="2400" dirty="0" err="1"/>
              <a:t>Reducir</a:t>
            </a:r>
            <a:r>
              <a:rPr sz="2400" dirty="0"/>
              <a:t> la </a:t>
            </a:r>
            <a:r>
              <a:rPr sz="2400" dirty="0" err="1"/>
              <a:t>pobreza</a:t>
            </a:r>
            <a:r>
              <a:rPr sz="2400" dirty="0"/>
              <a:t> y el </a:t>
            </a:r>
            <a:r>
              <a:rPr sz="2400" dirty="0" err="1"/>
              <a:t>hambre</a:t>
            </a:r>
            <a:endParaRPr sz="2400" dirty="0"/>
          </a:p>
          <a:p>
            <a:pPr lvl="1" rtl="0" eaLnBrk="1" hangingPunct="1"/>
            <a:r>
              <a:rPr sz="2400" dirty="0" err="1"/>
              <a:t>Tratar</a:t>
            </a:r>
            <a:r>
              <a:rPr sz="2400" dirty="0"/>
              <a:t> la mala </a:t>
            </a:r>
            <a:r>
              <a:rPr sz="2400" dirty="0" err="1"/>
              <a:t>salud</a:t>
            </a:r>
            <a:endParaRPr sz="2400" dirty="0"/>
          </a:p>
          <a:p>
            <a:pPr lvl="1" rtl="0" eaLnBrk="1" hangingPunct="1"/>
            <a:r>
              <a:rPr sz="2400" dirty="0" err="1"/>
              <a:t>Abordar</a:t>
            </a:r>
            <a:r>
              <a:rPr sz="2400" dirty="0"/>
              <a:t> la </a:t>
            </a:r>
            <a:r>
              <a:rPr sz="2400" dirty="0" err="1"/>
              <a:t>igualdad</a:t>
            </a:r>
            <a:r>
              <a:rPr sz="2400" dirty="0"/>
              <a:t> de </a:t>
            </a:r>
            <a:r>
              <a:rPr sz="2400" dirty="0" err="1"/>
              <a:t>género</a:t>
            </a:r>
            <a:endParaRPr sz="2400" dirty="0"/>
          </a:p>
          <a:p>
            <a:pPr lvl="1" rtl="0" eaLnBrk="1" hangingPunct="1"/>
            <a:r>
              <a:rPr sz="2400" dirty="0" err="1"/>
              <a:t>Mejorar</a:t>
            </a:r>
            <a:r>
              <a:rPr sz="2400" dirty="0"/>
              <a:t> la </a:t>
            </a:r>
            <a:r>
              <a:rPr sz="2400" dirty="0" err="1"/>
              <a:t>educación</a:t>
            </a:r>
            <a:endParaRPr sz="2400" dirty="0"/>
          </a:p>
          <a:p>
            <a:pPr lvl="1" rtl="0" eaLnBrk="1" hangingPunct="1"/>
            <a:r>
              <a:rPr sz="2400" dirty="0" err="1"/>
              <a:t>Proporcionar</a:t>
            </a:r>
            <a:r>
              <a:rPr sz="2400" dirty="0"/>
              <a:t> </a:t>
            </a:r>
            <a:r>
              <a:rPr sz="2400" dirty="0" err="1"/>
              <a:t>agua</a:t>
            </a:r>
            <a:r>
              <a:rPr sz="2400" dirty="0"/>
              <a:t> </a:t>
            </a:r>
            <a:r>
              <a:rPr sz="2400" dirty="0" err="1"/>
              <a:t>segura</a:t>
            </a:r>
            <a:r>
              <a:rPr sz="2400" dirty="0"/>
              <a:t> y </a:t>
            </a:r>
            <a:r>
              <a:rPr sz="2400" dirty="0" err="1"/>
              <a:t>saneamiento</a:t>
            </a:r>
            <a:r>
              <a:rPr sz="2400" dirty="0"/>
              <a:t> </a:t>
            </a:r>
            <a:r>
              <a:rPr sz="2400" dirty="0" err="1"/>
              <a:t>adecuado</a:t>
            </a:r>
            <a:endParaRPr sz="2400" dirty="0"/>
          </a:p>
          <a:p>
            <a:pPr eaLnBrk="1" hangingPunct="1"/>
            <a:endParaRPr lang="en-US" sz="2800" i="1" dirty="0" smtClean="0"/>
          </a:p>
        </p:txBody>
      </p:sp>
      <p:pic>
        <p:nvPicPr>
          <p:cNvPr id="9220" name="Picture 4" descr="CAWST Colour - no tex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29313"/>
            <a:ext cx="1487488"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3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39">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3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339">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33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31470" y="8255"/>
            <a:ext cx="8229600" cy="1143000"/>
          </a:xfrm>
        </p:spPr>
        <p:txBody>
          <a:bodyPr/>
          <a:lstStyle/>
          <a:p>
            <a:pPr rtl="0" eaLnBrk="1" hangingPunct="1"/>
            <a:r>
              <a:rPr b="1" dirty="0">
                <a:solidFill>
                  <a:schemeClr val="accent2"/>
                </a:solidFill>
              </a:rPr>
              <a:t>8 </a:t>
            </a:r>
            <a:r>
              <a:rPr b="1" dirty="0" err="1">
                <a:solidFill>
                  <a:schemeClr val="accent2"/>
                </a:solidFill>
              </a:rPr>
              <a:t>ODM</a:t>
            </a:r>
            <a:r>
              <a:rPr b="1" dirty="0">
                <a:solidFill>
                  <a:schemeClr val="accent2"/>
                </a:solidFill>
              </a:rPr>
              <a:t> para 2015</a:t>
            </a:r>
          </a:p>
        </p:txBody>
      </p:sp>
      <p:sp>
        <p:nvSpPr>
          <p:cNvPr id="11267" name="Rectangle 3"/>
          <p:cNvSpPr>
            <a:spLocks noGrp="1" noChangeArrowheads="1"/>
          </p:cNvSpPr>
          <p:nvPr>
            <p:ph type="body" idx="1"/>
          </p:nvPr>
        </p:nvSpPr>
        <p:spPr>
          <a:xfrm>
            <a:off x="468630" y="953770"/>
            <a:ext cx="8229600" cy="4678363"/>
          </a:xfrm>
        </p:spPr>
        <p:txBody>
          <a:bodyPr/>
          <a:lstStyle/>
          <a:p>
            <a:pPr rtl="0">
              <a:spcBef>
                <a:spcPct val="50000"/>
              </a:spcBef>
              <a:buFontTx/>
              <a:buNone/>
            </a:pPr>
            <a:r>
              <a:rPr sz="1800" dirty="0" err="1"/>
              <a:t>Objetivo</a:t>
            </a:r>
            <a:r>
              <a:rPr sz="1800" dirty="0"/>
              <a:t> 1. </a:t>
            </a:r>
            <a:r>
              <a:rPr sz="1800" dirty="0" err="1"/>
              <a:t>Erradicar</a:t>
            </a:r>
            <a:r>
              <a:rPr sz="1800" dirty="0"/>
              <a:t> la </a:t>
            </a:r>
            <a:r>
              <a:rPr sz="1800" dirty="0" err="1"/>
              <a:t>pobreza</a:t>
            </a:r>
            <a:r>
              <a:rPr sz="1800" dirty="0"/>
              <a:t> extrema y el </a:t>
            </a:r>
            <a:r>
              <a:rPr sz="1800" dirty="0" err="1"/>
              <a:t>hambre</a:t>
            </a:r>
            <a:r>
              <a:rPr sz="1800" dirty="0">
                <a:hlinkClick r:id="rId3"/>
              </a:rPr>
              <a:t> </a:t>
            </a:r>
          </a:p>
          <a:p>
            <a:pPr rtl="0">
              <a:spcBef>
                <a:spcPct val="50000"/>
              </a:spcBef>
              <a:buFontTx/>
              <a:buNone/>
            </a:pPr>
            <a:r>
              <a:rPr sz="1800" dirty="0" err="1"/>
              <a:t>Objetivo</a:t>
            </a:r>
            <a:r>
              <a:rPr sz="1800" dirty="0"/>
              <a:t> 2. </a:t>
            </a:r>
            <a:r>
              <a:rPr sz="1800" dirty="0" err="1"/>
              <a:t>Lograr</a:t>
            </a:r>
            <a:r>
              <a:rPr sz="1800" dirty="0"/>
              <a:t> la </a:t>
            </a:r>
            <a:r>
              <a:rPr sz="1800" dirty="0" err="1"/>
              <a:t>enseñanza</a:t>
            </a:r>
            <a:r>
              <a:rPr sz="1800" dirty="0"/>
              <a:t> </a:t>
            </a:r>
            <a:r>
              <a:rPr sz="1800" dirty="0" err="1"/>
              <a:t>primaria</a:t>
            </a:r>
            <a:r>
              <a:rPr sz="1800" dirty="0"/>
              <a:t> universal</a:t>
            </a:r>
          </a:p>
          <a:p>
            <a:pPr rtl="0">
              <a:spcBef>
                <a:spcPct val="50000"/>
              </a:spcBef>
              <a:buFontTx/>
              <a:buNone/>
            </a:pPr>
            <a:r>
              <a:rPr sz="1800" dirty="0" err="1"/>
              <a:t>Objetivo</a:t>
            </a:r>
            <a:r>
              <a:rPr sz="1800" dirty="0"/>
              <a:t> 3. </a:t>
            </a:r>
            <a:r>
              <a:rPr sz="1800" dirty="0" err="1"/>
              <a:t>Promover</a:t>
            </a:r>
            <a:r>
              <a:rPr sz="1800" dirty="0"/>
              <a:t> la </a:t>
            </a:r>
            <a:r>
              <a:rPr sz="1800" dirty="0" err="1"/>
              <a:t>igualdad</a:t>
            </a:r>
            <a:r>
              <a:rPr sz="1800" dirty="0"/>
              <a:t> entre </a:t>
            </a:r>
            <a:r>
              <a:rPr sz="1800" dirty="0" err="1"/>
              <a:t>los</a:t>
            </a:r>
            <a:r>
              <a:rPr sz="1800" dirty="0"/>
              <a:t> </a:t>
            </a:r>
            <a:r>
              <a:rPr sz="1800" dirty="0" err="1"/>
              <a:t>géneros</a:t>
            </a:r>
            <a:r>
              <a:rPr sz="1800" dirty="0"/>
              <a:t> y el </a:t>
            </a:r>
            <a:r>
              <a:rPr sz="1800" dirty="0" err="1"/>
              <a:t>empoderamiento</a:t>
            </a:r>
            <a:r>
              <a:rPr sz="1800" dirty="0"/>
              <a:t> de la </a:t>
            </a:r>
            <a:r>
              <a:rPr sz="1800" dirty="0" err="1"/>
              <a:t>mujer</a:t>
            </a:r>
            <a:r>
              <a:rPr sz="1800" dirty="0">
                <a:hlinkClick r:id="rId4"/>
              </a:rPr>
              <a:t> </a:t>
            </a:r>
          </a:p>
          <a:p>
            <a:pPr rtl="0">
              <a:spcBef>
                <a:spcPct val="50000"/>
              </a:spcBef>
              <a:buFontTx/>
              <a:buNone/>
            </a:pPr>
            <a:r>
              <a:rPr sz="1800" dirty="0" err="1"/>
              <a:t>Objetivo</a:t>
            </a:r>
            <a:r>
              <a:rPr sz="1800" dirty="0"/>
              <a:t> 4. </a:t>
            </a:r>
            <a:r>
              <a:rPr sz="1800" dirty="0" err="1"/>
              <a:t>Reducir</a:t>
            </a:r>
            <a:r>
              <a:rPr sz="1800" dirty="0"/>
              <a:t> la </a:t>
            </a:r>
            <a:r>
              <a:rPr sz="1800" dirty="0" err="1"/>
              <a:t>mortalidad</a:t>
            </a:r>
            <a:r>
              <a:rPr sz="1800" dirty="0"/>
              <a:t> </a:t>
            </a:r>
            <a:r>
              <a:rPr sz="1800" dirty="0" err="1"/>
              <a:t>infantil</a:t>
            </a:r>
            <a:r>
              <a:rPr sz="1800" dirty="0"/>
              <a:t> </a:t>
            </a:r>
          </a:p>
          <a:p>
            <a:pPr rtl="0">
              <a:spcBef>
                <a:spcPct val="50000"/>
              </a:spcBef>
              <a:buFontTx/>
              <a:buNone/>
            </a:pPr>
            <a:r>
              <a:rPr sz="1800" dirty="0" err="1"/>
              <a:t>Objetivo</a:t>
            </a:r>
            <a:r>
              <a:rPr sz="1800" dirty="0"/>
              <a:t> 5. </a:t>
            </a:r>
            <a:r>
              <a:rPr sz="1800" dirty="0" err="1"/>
              <a:t>Mejorar</a:t>
            </a:r>
            <a:r>
              <a:rPr sz="1800" dirty="0"/>
              <a:t> la </a:t>
            </a:r>
            <a:r>
              <a:rPr sz="1800" dirty="0" err="1"/>
              <a:t>salud</a:t>
            </a:r>
            <a:r>
              <a:rPr sz="1800" dirty="0"/>
              <a:t> </a:t>
            </a:r>
            <a:r>
              <a:rPr sz="1800" dirty="0" err="1"/>
              <a:t>materna</a:t>
            </a:r>
            <a:r>
              <a:rPr sz="1800" dirty="0"/>
              <a:t> </a:t>
            </a:r>
          </a:p>
          <a:p>
            <a:pPr rtl="0">
              <a:spcBef>
                <a:spcPct val="50000"/>
              </a:spcBef>
              <a:buFontTx/>
              <a:buNone/>
            </a:pPr>
            <a:r>
              <a:rPr sz="1800" dirty="0" err="1"/>
              <a:t>Objetivo</a:t>
            </a:r>
            <a:r>
              <a:rPr sz="1800" dirty="0"/>
              <a:t> 6. </a:t>
            </a:r>
            <a:r>
              <a:rPr sz="1800" dirty="0" err="1"/>
              <a:t>Combatir</a:t>
            </a:r>
            <a:r>
              <a:rPr sz="1800" dirty="0"/>
              <a:t> el </a:t>
            </a:r>
            <a:r>
              <a:rPr sz="1800" dirty="0" err="1"/>
              <a:t>VIH</a:t>
            </a:r>
            <a:r>
              <a:rPr sz="1800" dirty="0"/>
              <a:t>/</a:t>
            </a:r>
            <a:r>
              <a:rPr sz="1800" dirty="0" err="1"/>
              <a:t>SIDA</a:t>
            </a:r>
            <a:r>
              <a:rPr sz="1800" dirty="0"/>
              <a:t>, el </a:t>
            </a:r>
            <a:r>
              <a:rPr sz="1800" dirty="0" err="1"/>
              <a:t>paludismo</a:t>
            </a:r>
            <a:r>
              <a:rPr sz="1800" dirty="0"/>
              <a:t> y </a:t>
            </a:r>
            <a:r>
              <a:rPr sz="1800" dirty="0" err="1"/>
              <a:t>otras</a:t>
            </a:r>
            <a:r>
              <a:rPr sz="1800" dirty="0"/>
              <a:t> </a:t>
            </a:r>
            <a:r>
              <a:rPr sz="1800" dirty="0" err="1"/>
              <a:t>enfermedades</a:t>
            </a:r>
            <a:r>
              <a:rPr sz="1800" dirty="0"/>
              <a:t> </a:t>
            </a:r>
          </a:p>
          <a:p>
            <a:pPr rtl="0">
              <a:spcBef>
                <a:spcPct val="50000"/>
              </a:spcBef>
              <a:buFontTx/>
              <a:buNone/>
            </a:pPr>
            <a:r>
              <a:rPr sz="2400" b="1" dirty="0" err="1"/>
              <a:t>Objetivo</a:t>
            </a:r>
            <a:r>
              <a:rPr sz="2400" b="1" dirty="0"/>
              <a:t> 7. </a:t>
            </a:r>
            <a:r>
              <a:rPr sz="2400" b="1" dirty="0" err="1"/>
              <a:t>Asegurar</a:t>
            </a:r>
            <a:r>
              <a:rPr sz="2400" b="1" dirty="0"/>
              <a:t> la </a:t>
            </a:r>
            <a:r>
              <a:rPr sz="2400" b="1" dirty="0" err="1"/>
              <a:t>sostenibilidad</a:t>
            </a:r>
            <a:r>
              <a:rPr sz="2400" b="1" dirty="0"/>
              <a:t> </a:t>
            </a:r>
            <a:r>
              <a:rPr sz="2400" b="1" dirty="0" err="1"/>
              <a:t>ambiental</a:t>
            </a:r>
            <a:endParaRPr sz="2400" b="1" dirty="0"/>
          </a:p>
          <a:p>
            <a:pPr lvl="1" rtl="0">
              <a:spcBef>
                <a:spcPct val="50000"/>
              </a:spcBef>
            </a:pPr>
            <a:r>
              <a:rPr sz="2400" b="1" dirty="0" err="1"/>
              <a:t>Reducir</a:t>
            </a:r>
            <a:r>
              <a:rPr sz="2400" b="1" dirty="0"/>
              <a:t> a la </a:t>
            </a:r>
            <a:r>
              <a:rPr sz="2400" b="1" dirty="0" err="1"/>
              <a:t>mitad</a:t>
            </a:r>
            <a:r>
              <a:rPr sz="2400" b="1" dirty="0"/>
              <a:t> la </a:t>
            </a:r>
            <a:r>
              <a:rPr sz="2400" b="1" dirty="0" err="1"/>
              <a:t>proporción</a:t>
            </a:r>
            <a:r>
              <a:rPr sz="2400" b="1" dirty="0"/>
              <a:t> de personas sin </a:t>
            </a:r>
            <a:r>
              <a:rPr sz="2400" b="1" dirty="0" err="1"/>
              <a:t>acceso</a:t>
            </a:r>
            <a:r>
              <a:rPr sz="2400" b="1" dirty="0"/>
              <a:t> </a:t>
            </a:r>
            <a:r>
              <a:rPr sz="2400" b="1" dirty="0" err="1"/>
              <a:t>sostenible</a:t>
            </a:r>
            <a:r>
              <a:rPr sz="2400" b="1" dirty="0"/>
              <a:t> a </a:t>
            </a:r>
            <a:r>
              <a:rPr sz="2400" b="1" dirty="0" err="1"/>
              <a:t>agua</a:t>
            </a:r>
            <a:r>
              <a:rPr sz="2400" b="1" dirty="0"/>
              <a:t> potable y a </a:t>
            </a:r>
            <a:r>
              <a:rPr sz="2400" b="1" dirty="0" err="1"/>
              <a:t>saneamiento</a:t>
            </a:r>
            <a:r>
              <a:rPr sz="2400" b="1" dirty="0"/>
              <a:t> </a:t>
            </a:r>
            <a:r>
              <a:rPr sz="2400" b="1" dirty="0" err="1"/>
              <a:t>básico</a:t>
            </a:r>
            <a:r>
              <a:rPr sz="2400" b="1" dirty="0"/>
              <a:t>. </a:t>
            </a:r>
          </a:p>
          <a:p>
            <a:pPr rtl="0">
              <a:spcBef>
                <a:spcPct val="50000"/>
              </a:spcBef>
              <a:buFontTx/>
              <a:buNone/>
            </a:pPr>
            <a:r>
              <a:rPr sz="1800" dirty="0" err="1"/>
              <a:t>Objetivo</a:t>
            </a:r>
            <a:r>
              <a:rPr sz="1800" dirty="0"/>
              <a:t> 8. </a:t>
            </a:r>
            <a:r>
              <a:rPr sz="1800" dirty="0" err="1"/>
              <a:t>Desarrollar</a:t>
            </a:r>
            <a:r>
              <a:rPr sz="1800" dirty="0"/>
              <a:t> </a:t>
            </a:r>
            <a:r>
              <a:rPr sz="1800" dirty="0" err="1"/>
              <a:t>una</a:t>
            </a:r>
            <a:r>
              <a:rPr sz="1800" dirty="0"/>
              <a:t> </a:t>
            </a:r>
            <a:r>
              <a:rPr sz="1800" dirty="0" err="1"/>
              <a:t>colaboración</a:t>
            </a:r>
            <a:r>
              <a:rPr sz="1800" dirty="0"/>
              <a:t> global para el </a:t>
            </a:r>
            <a:r>
              <a:rPr sz="1800" dirty="0" err="1"/>
              <a:t>desarrollo</a:t>
            </a:r>
            <a:r>
              <a:rPr sz="1800" b="1" dirty="0">
                <a:solidFill>
                  <a:srgbClr val="0066CC"/>
                </a:solidFill>
              </a:rPr>
              <a:t> </a:t>
            </a:r>
          </a:p>
          <a:p>
            <a:pPr eaLnBrk="1" hangingPunct="1"/>
            <a:endParaRPr lang="en-US" dirty="0" smtClean="0"/>
          </a:p>
        </p:txBody>
      </p:sp>
      <p:pic>
        <p:nvPicPr>
          <p:cNvPr id="11268" name="Picture 4" descr="CAWST Colour - no text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929313"/>
            <a:ext cx="1487488"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0"/>
            <a:ext cx="8229600" cy="1143000"/>
          </a:xfrm>
        </p:spPr>
        <p:txBody>
          <a:bodyPr/>
          <a:lstStyle/>
          <a:p>
            <a:pPr rtl="0" eaLnBrk="1" hangingPunct="1"/>
            <a:r>
              <a:rPr b="1" dirty="0" err="1">
                <a:solidFill>
                  <a:schemeClr val="accent2"/>
                </a:solidFill>
              </a:rPr>
              <a:t>Acceso</a:t>
            </a:r>
            <a:r>
              <a:rPr b="1" dirty="0">
                <a:solidFill>
                  <a:schemeClr val="accent2"/>
                </a:solidFill>
              </a:rPr>
              <a:t> a </a:t>
            </a:r>
            <a:r>
              <a:rPr b="1" dirty="0" err="1">
                <a:solidFill>
                  <a:schemeClr val="accent2"/>
                </a:solidFill>
              </a:rPr>
              <a:t>saneamiento</a:t>
            </a:r>
            <a:r>
              <a:rPr b="1" dirty="0">
                <a:solidFill>
                  <a:schemeClr val="accent2"/>
                </a:solidFill>
              </a:rPr>
              <a:t> </a:t>
            </a:r>
            <a:r>
              <a:rPr b="1" dirty="0" err="1">
                <a:solidFill>
                  <a:schemeClr val="accent2"/>
                </a:solidFill>
              </a:rPr>
              <a:t>básico</a:t>
            </a:r>
            <a:endParaRPr b="1" dirty="0">
              <a:solidFill>
                <a:schemeClr val="accent2"/>
              </a:solidFill>
            </a:endParaRPr>
          </a:p>
        </p:txBody>
      </p:sp>
      <p:sp>
        <p:nvSpPr>
          <p:cNvPr id="25603" name="Rectangle 3"/>
          <p:cNvSpPr>
            <a:spLocks noGrp="1" noChangeArrowheads="1"/>
          </p:cNvSpPr>
          <p:nvPr>
            <p:ph type="body" idx="1"/>
          </p:nvPr>
        </p:nvSpPr>
        <p:spPr>
          <a:xfrm>
            <a:off x="457200" y="880110"/>
            <a:ext cx="8229600" cy="4525963"/>
          </a:xfrm>
        </p:spPr>
        <p:txBody>
          <a:bodyPr/>
          <a:lstStyle/>
          <a:p>
            <a:pPr rtl="0" eaLnBrk="1" hangingPunct="1"/>
            <a:r>
              <a:rPr dirty="0"/>
              <a:t>¿</a:t>
            </a:r>
            <a:r>
              <a:rPr dirty="0" err="1"/>
              <a:t>Qué</a:t>
            </a:r>
            <a:r>
              <a:rPr dirty="0"/>
              <a:t> </a:t>
            </a:r>
            <a:r>
              <a:rPr dirty="0" err="1"/>
              <a:t>significa</a:t>
            </a:r>
            <a:r>
              <a:rPr dirty="0"/>
              <a:t> </a:t>
            </a:r>
            <a:r>
              <a:rPr dirty="0" err="1"/>
              <a:t>esto</a:t>
            </a:r>
            <a:r>
              <a:rPr dirty="0"/>
              <a:t>?</a:t>
            </a:r>
          </a:p>
          <a:p>
            <a:pPr rtl="0" eaLnBrk="1" hangingPunct="1"/>
            <a:r>
              <a:rPr dirty="0" err="1"/>
              <a:t>Saneamiento</a:t>
            </a:r>
            <a:r>
              <a:rPr dirty="0"/>
              <a:t> </a:t>
            </a:r>
            <a:r>
              <a:rPr dirty="0" err="1"/>
              <a:t>mejorado</a:t>
            </a:r>
            <a:r>
              <a:rPr dirty="0"/>
              <a:t> </a:t>
            </a:r>
            <a:r>
              <a:rPr dirty="0" err="1"/>
              <a:t>separa</a:t>
            </a:r>
            <a:r>
              <a:rPr dirty="0"/>
              <a:t> </a:t>
            </a:r>
            <a:r>
              <a:rPr dirty="0" err="1"/>
              <a:t>higiénicamente</a:t>
            </a:r>
            <a:r>
              <a:rPr dirty="0"/>
              <a:t> </a:t>
            </a:r>
            <a:r>
              <a:rPr dirty="0" err="1"/>
              <a:t>los</a:t>
            </a:r>
            <a:r>
              <a:rPr dirty="0"/>
              <a:t> </a:t>
            </a:r>
            <a:r>
              <a:rPr dirty="0" err="1"/>
              <a:t>excrementos</a:t>
            </a:r>
            <a:r>
              <a:rPr dirty="0"/>
              <a:t> </a:t>
            </a:r>
            <a:r>
              <a:rPr dirty="0" err="1"/>
              <a:t>humanos</a:t>
            </a:r>
            <a:r>
              <a:rPr dirty="0"/>
              <a:t> del </a:t>
            </a:r>
            <a:r>
              <a:rPr dirty="0" err="1"/>
              <a:t>contacto</a:t>
            </a:r>
            <a:r>
              <a:rPr dirty="0"/>
              <a:t> </a:t>
            </a:r>
            <a:r>
              <a:rPr dirty="0" err="1"/>
              <a:t>humano</a:t>
            </a:r>
            <a:endParaRPr dirty="0"/>
          </a:p>
          <a:p>
            <a:pPr lvl="1" rtl="0" eaLnBrk="1" hangingPunct="1"/>
            <a:r>
              <a:rPr dirty="0" err="1"/>
              <a:t>Conexión</a:t>
            </a:r>
            <a:r>
              <a:rPr dirty="0"/>
              <a:t> a un </a:t>
            </a:r>
            <a:r>
              <a:rPr dirty="0" err="1"/>
              <a:t>sistema</a:t>
            </a:r>
            <a:r>
              <a:rPr dirty="0"/>
              <a:t> </a:t>
            </a:r>
            <a:r>
              <a:rPr dirty="0" err="1"/>
              <a:t>séptico</a:t>
            </a:r>
            <a:r>
              <a:rPr dirty="0"/>
              <a:t> o de </a:t>
            </a:r>
            <a:r>
              <a:rPr dirty="0" err="1"/>
              <a:t>alcantarillado</a:t>
            </a:r>
            <a:r>
              <a:rPr dirty="0"/>
              <a:t> </a:t>
            </a:r>
            <a:r>
              <a:rPr dirty="0" err="1"/>
              <a:t>público</a:t>
            </a:r>
            <a:endParaRPr dirty="0"/>
          </a:p>
          <a:p>
            <a:pPr lvl="1" rtl="0" eaLnBrk="1" hangingPunct="1"/>
            <a:r>
              <a:rPr dirty="0" err="1"/>
              <a:t>Letrina</a:t>
            </a:r>
            <a:r>
              <a:rPr dirty="0"/>
              <a:t> de </a:t>
            </a:r>
            <a:r>
              <a:rPr dirty="0" err="1"/>
              <a:t>pozo</a:t>
            </a:r>
            <a:r>
              <a:rPr dirty="0"/>
              <a:t> con </a:t>
            </a:r>
            <a:r>
              <a:rPr dirty="0" err="1"/>
              <a:t>losa</a:t>
            </a:r>
            <a:endParaRPr dirty="0"/>
          </a:p>
          <a:p>
            <a:pPr lvl="1" rtl="0" eaLnBrk="1" hangingPunct="1"/>
            <a:r>
              <a:rPr dirty="0" err="1"/>
              <a:t>Letrina</a:t>
            </a:r>
            <a:r>
              <a:rPr dirty="0"/>
              <a:t> con </a:t>
            </a:r>
            <a:r>
              <a:rPr dirty="0" err="1"/>
              <a:t>arrastre</a:t>
            </a:r>
            <a:r>
              <a:rPr dirty="0"/>
              <a:t> </a:t>
            </a:r>
            <a:r>
              <a:rPr dirty="0" err="1"/>
              <a:t>hidráulico</a:t>
            </a:r>
            <a:endParaRPr dirty="0"/>
          </a:p>
          <a:p>
            <a:pPr lvl="1" rtl="0" eaLnBrk="1" hangingPunct="1"/>
            <a:r>
              <a:rPr dirty="0" err="1"/>
              <a:t>Letrina</a:t>
            </a:r>
            <a:r>
              <a:rPr dirty="0"/>
              <a:t> de </a:t>
            </a:r>
            <a:r>
              <a:rPr dirty="0" err="1"/>
              <a:t>pozo</a:t>
            </a:r>
            <a:r>
              <a:rPr dirty="0"/>
              <a:t> </a:t>
            </a:r>
            <a:r>
              <a:rPr dirty="0" err="1"/>
              <a:t>mejorada</a:t>
            </a:r>
            <a:r>
              <a:rPr dirty="0"/>
              <a:t> y </a:t>
            </a:r>
            <a:r>
              <a:rPr dirty="0" err="1"/>
              <a:t>ventilada</a:t>
            </a:r>
            <a:r>
              <a:rPr dirty="0"/>
              <a:t> (VIP)</a:t>
            </a:r>
          </a:p>
          <a:p>
            <a:pPr lvl="1" rtl="0" eaLnBrk="1" hangingPunct="1"/>
            <a:r>
              <a:rPr dirty="0" err="1"/>
              <a:t>Letrina</a:t>
            </a:r>
            <a:r>
              <a:rPr dirty="0"/>
              <a:t> de </a:t>
            </a:r>
            <a:r>
              <a:rPr dirty="0" err="1"/>
              <a:t>compostaje</a:t>
            </a:r>
            <a:endParaRPr dirty="0"/>
          </a:p>
        </p:txBody>
      </p:sp>
      <p:pic>
        <p:nvPicPr>
          <p:cNvPr id="25604" name="Picture 4" descr="CAWST Colour - no tex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29313"/>
            <a:ext cx="1487488"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60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60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6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CAWST Colour - no tex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29313"/>
            <a:ext cx="1487488"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Box 2"/>
          <p:cNvSpPr txBox="1">
            <a:spLocks noChangeArrowheads="1"/>
          </p:cNvSpPr>
          <p:nvPr/>
        </p:nvSpPr>
        <p:spPr bwMode="auto">
          <a:xfrm>
            <a:off x="2881147" y="6208712"/>
            <a:ext cx="3741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eaLnBrk="1" hangingPunct="1"/>
            <a:r>
              <a:rPr/>
              <a:t>Letrina de fosa, Zambia</a:t>
            </a:r>
          </a:p>
        </p:txBody>
      </p:sp>
      <p:sp>
        <p:nvSpPr>
          <p:cNvPr id="27654" name="TextBox 8"/>
          <p:cNvSpPr txBox="1">
            <a:spLocks noChangeArrowheads="1"/>
          </p:cNvSpPr>
          <p:nvPr/>
        </p:nvSpPr>
        <p:spPr bwMode="auto">
          <a:xfrm>
            <a:off x="5658927" y="6208712"/>
            <a:ext cx="3741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eaLnBrk="1" hangingPunct="1"/>
            <a:r>
              <a:rPr/>
              <a:t>Letrinas con arraste hidráulico, Nepal</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338" y="1264923"/>
            <a:ext cx="3658678" cy="4878237"/>
          </a:xfrm>
          <a:prstGeom prst="rect">
            <a:avLst/>
          </a:prstGeom>
          <a:ln>
            <a:solidFill>
              <a:schemeClr val="tx1"/>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7977" y="1211330"/>
            <a:ext cx="3282861" cy="4924292"/>
          </a:xfrm>
          <a:prstGeom prst="rect">
            <a:avLst/>
          </a:prstGeom>
          <a:ln>
            <a:solidFill>
              <a:schemeClr val="tx1"/>
            </a:solidFill>
          </a:ln>
        </p:spPr>
      </p:pic>
      <p:sp>
        <p:nvSpPr>
          <p:cNvPr id="4" name="Title 3"/>
          <p:cNvSpPr>
            <a:spLocks noGrp="1"/>
          </p:cNvSpPr>
          <p:nvPr>
            <p:ph type="title"/>
          </p:nvPr>
        </p:nvSpPr>
        <p:spPr/>
        <p:txBody>
          <a:bodyPr/>
          <a:lstStyle/>
          <a:p>
            <a:pPr rtl="0"/>
            <a:r>
              <a:rPr b="1">
                <a:solidFill>
                  <a:schemeClr val="accent2"/>
                </a:solidFill>
              </a:rPr>
              <a:t>Saneamiento mejorado</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rtl="0" eaLnBrk="1" hangingPunct="1"/>
            <a:r>
              <a:rPr b="1">
                <a:solidFill>
                  <a:schemeClr val="accent2"/>
                </a:solidFill>
              </a:rPr>
              <a:t>Instalaciones </a:t>
            </a:r>
            <a:r>
              <a:rPr lang="en-US" b="1" dirty="0" smtClean="0">
                <a:solidFill>
                  <a:schemeClr val="accent2"/>
                </a:solidFill>
              </a:rPr>
              <a:t/>
            </a:r>
            <a:br>
              <a:rPr lang="en-US" b="1" dirty="0" smtClean="0">
                <a:solidFill>
                  <a:schemeClr val="accent2"/>
                </a:solidFill>
              </a:rPr>
            </a:br>
            <a:r>
              <a:rPr b="1">
                <a:solidFill>
                  <a:schemeClr val="accent2"/>
                </a:solidFill>
              </a:rPr>
              <a:t>de saneamiento no mejoradas</a:t>
            </a:r>
          </a:p>
        </p:txBody>
      </p:sp>
      <p:sp>
        <p:nvSpPr>
          <p:cNvPr id="28675" name="Rectangle 3"/>
          <p:cNvSpPr>
            <a:spLocks noGrp="1" noChangeArrowheads="1"/>
          </p:cNvSpPr>
          <p:nvPr>
            <p:ph type="body" idx="1"/>
          </p:nvPr>
        </p:nvSpPr>
        <p:spPr>
          <a:xfrm>
            <a:off x="457200" y="1600200"/>
            <a:ext cx="5648145" cy="4525963"/>
          </a:xfrm>
        </p:spPr>
        <p:txBody>
          <a:bodyPr/>
          <a:lstStyle/>
          <a:p>
            <a:pPr rtl="0">
              <a:lnSpc>
                <a:spcPct val="80000"/>
              </a:lnSpc>
            </a:pPr>
            <a:r>
              <a:rPr dirty="0" err="1"/>
              <a:t>Letrina</a:t>
            </a:r>
            <a:r>
              <a:rPr dirty="0"/>
              <a:t> de </a:t>
            </a:r>
            <a:r>
              <a:rPr dirty="0" err="1"/>
              <a:t>pozo</a:t>
            </a:r>
            <a:r>
              <a:rPr dirty="0"/>
              <a:t> sin </a:t>
            </a:r>
            <a:r>
              <a:rPr dirty="0" err="1"/>
              <a:t>losa</a:t>
            </a:r>
            <a:r>
              <a:rPr dirty="0"/>
              <a:t> o con </a:t>
            </a:r>
            <a:r>
              <a:rPr dirty="0" err="1"/>
              <a:t>pozo</a:t>
            </a:r>
            <a:r>
              <a:rPr dirty="0"/>
              <a:t> </a:t>
            </a:r>
            <a:r>
              <a:rPr dirty="0" err="1"/>
              <a:t>abierto</a:t>
            </a:r>
            <a:endParaRPr dirty="0"/>
          </a:p>
          <a:p>
            <a:pPr rtl="0">
              <a:lnSpc>
                <a:spcPct val="80000"/>
              </a:lnSpc>
            </a:pPr>
            <a:r>
              <a:rPr dirty="0" err="1"/>
              <a:t>Cubo</a:t>
            </a:r>
            <a:endParaRPr dirty="0"/>
          </a:p>
          <a:p>
            <a:pPr rtl="0">
              <a:lnSpc>
                <a:spcPct val="80000"/>
              </a:lnSpc>
            </a:pPr>
            <a:r>
              <a:rPr dirty="0" err="1"/>
              <a:t>Letrina</a:t>
            </a:r>
            <a:r>
              <a:rPr dirty="0"/>
              <a:t> </a:t>
            </a:r>
            <a:r>
              <a:rPr dirty="0" err="1"/>
              <a:t>colgante</a:t>
            </a:r>
            <a:endParaRPr dirty="0"/>
          </a:p>
          <a:p>
            <a:pPr rtl="0">
              <a:lnSpc>
                <a:spcPct val="80000"/>
              </a:lnSpc>
            </a:pPr>
            <a:r>
              <a:rPr dirty="0" err="1"/>
              <a:t>Letrina</a:t>
            </a:r>
            <a:r>
              <a:rPr dirty="0"/>
              <a:t> de </a:t>
            </a:r>
            <a:r>
              <a:rPr dirty="0" err="1"/>
              <a:t>descarga</a:t>
            </a:r>
            <a:r>
              <a:rPr dirty="0"/>
              <a:t> manual o </a:t>
            </a:r>
            <a:r>
              <a:rPr dirty="0" err="1"/>
              <a:t>arrastre</a:t>
            </a:r>
            <a:r>
              <a:rPr dirty="0"/>
              <a:t> </a:t>
            </a:r>
            <a:r>
              <a:rPr dirty="0" err="1"/>
              <a:t>hidráulico</a:t>
            </a:r>
            <a:r>
              <a:rPr dirty="0"/>
              <a:t> que </a:t>
            </a:r>
            <a:r>
              <a:rPr dirty="0" err="1"/>
              <a:t>descarga</a:t>
            </a:r>
            <a:r>
              <a:rPr dirty="0"/>
              <a:t> a </a:t>
            </a:r>
            <a:r>
              <a:rPr dirty="0" err="1"/>
              <a:t>algún</a:t>
            </a:r>
            <a:r>
              <a:rPr dirty="0"/>
              <a:t> </a:t>
            </a:r>
            <a:r>
              <a:rPr dirty="0" err="1"/>
              <a:t>otro</a:t>
            </a:r>
            <a:r>
              <a:rPr dirty="0"/>
              <a:t> </a:t>
            </a:r>
            <a:r>
              <a:rPr dirty="0" err="1"/>
              <a:t>lugar</a:t>
            </a:r>
            <a:endParaRPr dirty="0"/>
          </a:p>
          <a:p>
            <a:pPr rtl="0">
              <a:lnSpc>
                <a:spcPct val="80000"/>
              </a:lnSpc>
            </a:pPr>
            <a:r>
              <a:rPr dirty="0" err="1"/>
              <a:t>Instalaciones</a:t>
            </a:r>
            <a:r>
              <a:rPr dirty="0"/>
              <a:t> </a:t>
            </a:r>
            <a:r>
              <a:rPr dirty="0" err="1"/>
              <a:t>compartidas</a:t>
            </a:r>
            <a:r>
              <a:rPr dirty="0"/>
              <a:t> de </a:t>
            </a:r>
            <a:r>
              <a:rPr dirty="0" err="1"/>
              <a:t>cualquier</a:t>
            </a:r>
            <a:r>
              <a:rPr dirty="0"/>
              <a:t> </a:t>
            </a:r>
            <a:r>
              <a:rPr dirty="0" err="1"/>
              <a:t>tipo</a:t>
            </a:r>
            <a:endParaRPr dirty="0"/>
          </a:p>
          <a:p>
            <a:pPr rtl="0">
              <a:lnSpc>
                <a:spcPct val="80000"/>
              </a:lnSpc>
            </a:pPr>
            <a:r>
              <a:rPr dirty="0" err="1"/>
              <a:t>Defecación</a:t>
            </a:r>
            <a:r>
              <a:rPr dirty="0"/>
              <a:t> al </a:t>
            </a:r>
            <a:r>
              <a:rPr dirty="0" err="1"/>
              <a:t>aire</a:t>
            </a:r>
            <a:r>
              <a:rPr dirty="0"/>
              <a:t> </a:t>
            </a:r>
            <a:r>
              <a:rPr dirty="0" err="1"/>
              <a:t>libre</a:t>
            </a:r>
            <a:r>
              <a:rPr dirty="0"/>
              <a:t> </a:t>
            </a:r>
          </a:p>
        </p:txBody>
      </p:sp>
      <p:pic>
        <p:nvPicPr>
          <p:cNvPr id="28676" name="Picture 4" descr="CAWST Colour - no tex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29313"/>
            <a:ext cx="1487488"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5345" y="1600200"/>
            <a:ext cx="2581455" cy="3441940"/>
          </a:xfrm>
          <a:prstGeom prst="rect">
            <a:avLst/>
          </a:prstGeom>
          <a:ln>
            <a:solidFill>
              <a:schemeClr val="tx1"/>
            </a:solidFill>
          </a:ln>
        </p:spPr>
      </p:pic>
      <p:sp>
        <p:nvSpPr>
          <p:cNvPr id="6" name="TextBox 2"/>
          <p:cNvSpPr txBox="1">
            <a:spLocks noChangeArrowheads="1"/>
          </p:cNvSpPr>
          <p:nvPr/>
        </p:nvSpPr>
        <p:spPr bwMode="auto">
          <a:xfrm>
            <a:off x="5525203" y="5047980"/>
            <a:ext cx="3741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eaLnBrk="1" hangingPunct="1"/>
            <a:r>
              <a:rPr/>
              <a:t>Letrina de fosa sin losa, Zambia</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plate_PowerPoint Presentation">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Template_PowerPoint Presentation.pot</Template>
  <TotalTime>531</TotalTime>
  <Words>1596</Words>
  <Application>Microsoft Office PowerPoint</Application>
  <PresentationFormat>On-screen Show (4:3)</PresentationFormat>
  <Paragraphs>178</Paragraphs>
  <Slides>16</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ＭＳ Ｐゴシック</vt:lpstr>
      <vt:lpstr>Arial</vt:lpstr>
      <vt:lpstr>Calibri</vt:lpstr>
      <vt:lpstr>Tahoma</vt:lpstr>
      <vt:lpstr>Template_PowerPoint Presentation</vt:lpstr>
      <vt:lpstr>PowerPoint Presentation</vt:lpstr>
      <vt:lpstr>PowerPoint Presentation</vt:lpstr>
      <vt:lpstr>Problemas locales y  mundiales de saneamiento</vt:lpstr>
      <vt:lpstr>Resultados del aprendizaje</vt:lpstr>
      <vt:lpstr>Piense sobre ello</vt:lpstr>
      <vt:lpstr>8 ODM para 2015</vt:lpstr>
      <vt:lpstr>Acceso a saneamiento básico</vt:lpstr>
      <vt:lpstr>Saneamiento mejorado</vt:lpstr>
      <vt:lpstr>Instalaciones  de saneamiento no mejoradas</vt:lpstr>
      <vt:lpstr>45 países con  menos del 50% de la cobertura</vt:lpstr>
      <vt:lpstr>Defecación al aire libre</vt:lpstr>
      <vt:lpstr>Acceso + uso = beneficios </vt:lpstr>
      <vt:lpstr>¿Qué pasa a nivel local?</vt:lpstr>
      <vt:lpstr>Ciclo de pobreza</vt:lpstr>
      <vt:lpstr>Ciclo de pobreza</vt:lpstr>
      <vt:lpstr> Resumen</vt:lpstr>
    </vt:vector>
  </TitlesOfParts>
  <Company>CMH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CAWST</dc:creator>
  <cp:lastModifiedBy>Andrea Roach</cp:lastModifiedBy>
  <cp:revision>59</cp:revision>
  <dcterms:created xsi:type="dcterms:W3CDTF">2010-03-19T16:16:47Z</dcterms:created>
  <dcterms:modified xsi:type="dcterms:W3CDTF">2015-08-29T17:41:55Z</dcterms:modified>
</cp:coreProperties>
</file>