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8" r:id="rId2"/>
    <p:sldId id="298" r:id="rId3"/>
    <p:sldId id="256" r:id="rId4"/>
    <p:sldId id="257" r:id="rId5"/>
    <p:sldId id="272" r:id="rId6"/>
    <p:sldId id="259" r:id="rId7"/>
    <p:sldId id="274" r:id="rId8"/>
    <p:sldId id="273" r:id="rId9"/>
    <p:sldId id="279" r:id="rId10"/>
    <p:sldId id="261" r:id="rId11"/>
    <p:sldId id="275" r:id="rId12"/>
    <p:sldId id="281" r:id="rId13"/>
    <p:sldId id="280" r:id="rId14"/>
    <p:sldId id="282" r:id="rId15"/>
    <p:sldId id="283" r:id="rId16"/>
    <p:sldId id="284" r:id="rId17"/>
    <p:sldId id="285" r:id="rId18"/>
    <p:sldId id="286" r:id="rId19"/>
    <p:sldId id="276" r:id="rId20"/>
    <p:sldId id="287" r:id="rId21"/>
    <p:sldId id="277" r:id="rId22"/>
    <p:sldId id="262" r:id="rId23"/>
    <p:sldId id="289" r:id="rId24"/>
    <p:sldId id="278" r:id="rId25"/>
    <p:sldId id="288" r:id="rId26"/>
    <p:sldId id="290" r:id="rId27"/>
    <p:sldId id="291" r:id="rId28"/>
    <p:sldId id="292" r:id="rId29"/>
    <p:sldId id="293" r:id="rId30"/>
    <p:sldId id="294" r:id="rId31"/>
    <p:sldId id="263" r:id="rId32"/>
    <p:sldId id="297" r:id="rId33"/>
    <p:sldId id="296" r:id="rId34"/>
    <p:sldId id="295" r:id="rId35"/>
    <p:sldId id="265"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6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E8FA27-64F8-49D4-B930-D085A1340A01}" type="datetimeFigureOut">
              <a:rPr lang="en-US" smtClean="0"/>
              <a:t>7/14/2014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F562A2-E55C-4F01-B6B4-FC81FAC41B13}" type="slidenum">
              <a:rPr lang="en-US" smtClean="0"/>
              <a:t>‹#›</a:t>
            </a:fld>
            <a:endParaRPr lang="en-US"/>
          </a:p>
        </p:txBody>
      </p:sp>
    </p:spTree>
    <p:extLst>
      <p:ext uri="{BB962C8B-B14F-4D97-AF65-F5344CB8AC3E}">
        <p14:creationId xmlns:p14="http://schemas.microsoft.com/office/powerpoint/2010/main" val="3232814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D48748-4656-4DE6-B307-842B3552C177}" type="slidenum">
              <a:rPr lang="en-US"/>
              <a:pPr/>
              <a:t>7</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86F103-6DE1-462C-9DA2-1F9F2FEAEB70}" type="slidenum">
              <a:rPr lang="en-US"/>
              <a:pPr/>
              <a:t>17</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EECD9D-8ABC-4A1F-A334-4B46B7A10376}" type="slidenum">
              <a:rPr lang="en-US"/>
              <a:pPr/>
              <a:t>18</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536BCE-F47D-417A-9273-ED92216E37A9}" type="slidenum">
              <a:rPr lang="en-US"/>
              <a:pPr/>
              <a:t>19</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C067E4-2BF3-4D10-B464-D585037493C3}" type="slidenum">
              <a:rPr lang="en-US"/>
              <a:pPr/>
              <a:t>20</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A29BD-EDD2-4EB0-A924-83963C61C278}" type="slidenum">
              <a:rPr lang="en-US"/>
              <a:pPr/>
              <a:t>21</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595AE7-E987-4154-8C7E-176868A62418}" type="slidenum">
              <a:rPr lang="en-US"/>
              <a:pPr/>
              <a:t>23</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2E5F84-AF1E-45DB-B92A-7A9C8BBBCAB1}" type="slidenum">
              <a:rPr lang="en-US"/>
              <a:pPr/>
              <a:t>24</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C32301-EBCF-46B3-8C84-9F78A92B15B5}" type="slidenum">
              <a:rPr lang="en-US"/>
              <a:pPr/>
              <a:t>25</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913805" y="4343704"/>
            <a:ext cx="5030391" cy="4113892"/>
          </a:xfrm>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C5EB0-3546-45C4-969F-86A045676386}" type="slidenum">
              <a:rPr lang="en-US"/>
              <a:pPr/>
              <a:t>26</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E245C0-7C5D-4BBA-B936-98DE8CC10750}" type="slidenum">
              <a:rPr lang="en-US"/>
              <a:pPr/>
              <a:t>27</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pitchFamily="34" charset="0"/>
                <a:ea typeface="ＭＳ Ｐゴシック" pitchFamily="-111" charset="-128"/>
              </a:defRPr>
            </a:lvl1pPr>
            <a:lvl2pPr marL="37931725" indent="-37474525" eaLnBrk="0" hangingPunct="0">
              <a:defRPr sz="2400">
                <a:solidFill>
                  <a:schemeClr val="tx1"/>
                </a:solidFill>
                <a:latin typeface="Arial" pitchFamily="34" charset="0"/>
                <a:ea typeface="ＭＳ Ｐゴシック" pitchFamily="-111" charset="-128"/>
              </a:defRPr>
            </a:lvl2pPr>
            <a:lvl3pPr eaLnBrk="0" hangingPunct="0">
              <a:defRPr sz="2400">
                <a:solidFill>
                  <a:schemeClr val="tx1"/>
                </a:solidFill>
                <a:latin typeface="Arial" pitchFamily="34" charset="0"/>
                <a:ea typeface="ＭＳ Ｐゴシック" pitchFamily="-111" charset="-128"/>
              </a:defRPr>
            </a:lvl3pPr>
            <a:lvl4pPr eaLnBrk="0" hangingPunct="0">
              <a:defRPr sz="2400">
                <a:solidFill>
                  <a:schemeClr val="tx1"/>
                </a:solidFill>
                <a:latin typeface="Arial" pitchFamily="34" charset="0"/>
                <a:ea typeface="ＭＳ Ｐゴシック" pitchFamily="-111" charset="-128"/>
              </a:defRPr>
            </a:lvl4pPr>
            <a:lvl5pPr eaLnBrk="0" hangingPunct="0">
              <a:defRPr sz="2400">
                <a:solidFill>
                  <a:schemeClr val="tx1"/>
                </a:solidFill>
                <a:latin typeface="Arial" pitchFamily="34" charset="0"/>
                <a:ea typeface="ＭＳ Ｐゴシック" pitchFamily="-111"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111"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111"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111"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111" charset="-128"/>
              </a:defRPr>
            </a:lvl9pPr>
          </a:lstStyle>
          <a:p>
            <a:pPr eaLnBrk="1" hangingPunct="1"/>
            <a:fld id="{3207C2F0-678D-4844-9752-792CF4147B70}" type="slidenum">
              <a:rPr lang="en-US" sz="1200">
                <a:latin typeface="Calibri" pitchFamily="34" charset="0"/>
              </a:rPr>
              <a:pPr eaLnBrk="1" hangingPunct="1"/>
              <a:t>8</a:t>
            </a:fld>
            <a:endParaRPr lang="en-US" sz="1200">
              <a:latin typeface="Calibri" pitchFamily="34" charset="0"/>
            </a:endParaRPr>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BA567D-8EE8-441F-A6E8-E73BD92D71B5}" type="slidenum">
              <a:rPr lang="en-US"/>
              <a:pPr/>
              <a:t>28</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r>
              <a:rPr lang="en-US"/>
              <a:t>Means that PMCT is important and that there are increasing numbers of infants and children with HIV/AIDS.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DBF7E8-5F5C-4B2B-B4A4-88BABB60C0F5}" type="slidenum">
              <a:rPr lang="en-US"/>
              <a:pPr/>
              <a:t>29</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716A74-18A2-42A4-80E5-D40B4C2E99AF}" type="slidenum">
              <a:rPr lang="en-US"/>
              <a:pPr/>
              <a:t>30</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41132C-A8EB-4830-BC06-94DB36AB326F}" type="slidenum">
              <a:rPr lang="en-US"/>
              <a:pPr/>
              <a:t>32</a:t>
            </a:fld>
            <a:endParaRPr lang="en-US"/>
          </a:p>
        </p:txBody>
      </p:sp>
      <p:sp>
        <p:nvSpPr>
          <p:cNvPr id="132098" name="Rectangle 2"/>
          <p:cNvSpPr>
            <a:spLocks noGrp="1" noRot="1" noChangeAspect="1" noChangeArrowheads="1" noTextEdit="1"/>
          </p:cNvSpPr>
          <p:nvPr>
            <p:ph type="sldImg"/>
          </p:nvPr>
        </p:nvSpPr>
        <p:spPr>
          <a:xfrm>
            <a:off x="1144588" y="684213"/>
            <a:ext cx="4572000" cy="3429000"/>
          </a:xfrm>
          <a:ln/>
        </p:spPr>
      </p:sp>
      <p:sp>
        <p:nvSpPr>
          <p:cNvPr id="132099" name="Rectangle 3"/>
          <p:cNvSpPr>
            <a:spLocks noGrp="1" noChangeArrowheads="1"/>
          </p:cNvSpPr>
          <p:nvPr>
            <p:ph type="body" idx="1"/>
          </p:nvPr>
        </p:nvSpPr>
        <p:spPr>
          <a:xfrm>
            <a:off x="685800" y="4343400"/>
            <a:ext cx="5486400" cy="4116388"/>
          </a:xfrm>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67348C-956A-4970-BD4F-99BC9EBE4271}" type="slidenum">
              <a:rPr lang="en-US"/>
              <a:pPr/>
              <a:t>33</a:t>
            </a:fld>
            <a:endParaRPr lang="en-US"/>
          </a:p>
        </p:txBody>
      </p:sp>
      <p:sp>
        <p:nvSpPr>
          <p:cNvPr id="121858" name="Rectangle 2"/>
          <p:cNvSpPr>
            <a:spLocks noGrp="1" noRot="1" noChangeAspect="1" noChangeArrowheads="1" noTextEdit="1"/>
          </p:cNvSpPr>
          <p:nvPr>
            <p:ph type="sldImg"/>
          </p:nvPr>
        </p:nvSpPr>
        <p:spPr>
          <a:xfrm>
            <a:off x="1144588" y="684213"/>
            <a:ext cx="4572000" cy="3429000"/>
          </a:xfrm>
          <a:ln/>
        </p:spPr>
      </p:sp>
      <p:sp>
        <p:nvSpPr>
          <p:cNvPr id="121859" name="Rectangle 3"/>
          <p:cNvSpPr>
            <a:spLocks noGrp="1" noChangeArrowheads="1"/>
          </p:cNvSpPr>
          <p:nvPr>
            <p:ph type="body" idx="1"/>
          </p:nvPr>
        </p:nvSpPr>
        <p:spPr>
          <a:xfrm>
            <a:off x="685800" y="4343400"/>
            <a:ext cx="5486400" cy="4116388"/>
          </a:xfr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6293D9-A2F7-459C-9D4E-5D5BB664435E}" type="slidenum">
              <a:rPr lang="en-US"/>
              <a:pPr/>
              <a:t>34</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13E2DC-BA69-440B-9E06-6E5CABADB029}" type="slidenum">
              <a:rPr lang="en-US"/>
              <a:pPr/>
              <a:t>9</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DC3C94-8BE0-411A-91BE-FFA5414B2B71}" type="slidenum">
              <a:rPr lang="en-US"/>
              <a:pPr/>
              <a:t>11</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2FC382-E00E-4734-BADA-9F3D8ED7551A}" type="slidenum">
              <a:rPr lang="en-US"/>
              <a:pPr/>
              <a:t>12</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A11FAE-9B59-4CB9-BCB8-E5564449B155}" type="slidenum">
              <a:rPr lang="en-US"/>
              <a:pPr/>
              <a:t>13</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20A00B-83B4-4248-8BA7-CA2DABFB28D9}" type="slidenum">
              <a:rPr lang="en-US"/>
              <a:pPr/>
              <a:t>14</a:t>
            </a:fld>
            <a:endParaRPr lang="en-US"/>
          </a:p>
        </p:txBody>
      </p:sp>
      <p:sp>
        <p:nvSpPr>
          <p:cNvPr id="153602" name="Rectangle 2"/>
          <p:cNvSpPr>
            <a:spLocks noGrp="1" noRot="1" noChangeAspect="1" noChangeArrowheads="1" noTextEdit="1"/>
          </p:cNvSpPr>
          <p:nvPr>
            <p:ph type="sldImg"/>
          </p:nvPr>
        </p:nvSpPr>
        <p:spPr>
          <a:xfrm>
            <a:off x="1179513" y="652463"/>
            <a:ext cx="4570412" cy="3429000"/>
          </a:xfrm>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CB3B0B-4AEF-47A0-8536-2A3FD52815E3}" type="slidenum">
              <a:rPr lang="en-US"/>
              <a:pPr/>
              <a:t>15</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A0FD7-8E87-4909-9B1A-4FB36460F640}" type="slidenum">
              <a:rPr lang="en-US"/>
              <a:pPr/>
              <a:t>16</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68FE81C-1BF8-4F34-A344-0F9C0D0D7C24}" type="slidenum">
              <a:rPr lang="en-US"/>
              <a:pPr/>
              <a:t>‹#›</a:t>
            </a:fld>
            <a:endParaRPr lang="en-US"/>
          </a:p>
        </p:txBody>
      </p:sp>
    </p:spTree>
    <p:extLst>
      <p:ext uri="{BB962C8B-B14F-4D97-AF65-F5344CB8AC3E}">
        <p14:creationId xmlns:p14="http://schemas.microsoft.com/office/powerpoint/2010/main" val="38136694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19A2F44-FF70-4AA9-836B-F96FFABF0578}" type="slidenum">
              <a:rPr lang="en-US"/>
              <a:pPr/>
              <a:t>‹#›</a:t>
            </a:fld>
            <a:endParaRPr lang="en-US"/>
          </a:p>
        </p:txBody>
      </p:sp>
    </p:spTree>
    <p:extLst>
      <p:ext uri="{BB962C8B-B14F-4D97-AF65-F5344CB8AC3E}">
        <p14:creationId xmlns:p14="http://schemas.microsoft.com/office/powerpoint/2010/main" val="7089928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646B1E-3940-4F26-87B5-87CDE4B7D119}" type="slidenum">
              <a:rPr lang="en-US"/>
              <a:pPr/>
              <a:t>‹#›</a:t>
            </a:fld>
            <a:endParaRPr lang="en-US"/>
          </a:p>
        </p:txBody>
      </p:sp>
    </p:spTree>
    <p:extLst>
      <p:ext uri="{BB962C8B-B14F-4D97-AF65-F5344CB8AC3E}">
        <p14:creationId xmlns:p14="http://schemas.microsoft.com/office/powerpoint/2010/main" val="25100647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4" descr="CAWST Colour - no text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2216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A674979-EC48-41BA-A377-18B893688CC4}" type="slidenum">
              <a:rPr lang="en-US"/>
              <a:pPr/>
              <a:t>‹#›</a:t>
            </a:fld>
            <a:endParaRPr lang="en-US"/>
          </a:p>
        </p:txBody>
      </p:sp>
    </p:spTree>
    <p:extLst>
      <p:ext uri="{BB962C8B-B14F-4D97-AF65-F5344CB8AC3E}">
        <p14:creationId xmlns:p14="http://schemas.microsoft.com/office/powerpoint/2010/main" val="36117906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208B727-11FE-4B81-8E9F-53EF06B85630}" type="slidenum">
              <a:rPr lang="en-US"/>
              <a:pPr/>
              <a:t>‹#›</a:t>
            </a:fld>
            <a:endParaRPr lang="en-US"/>
          </a:p>
        </p:txBody>
      </p:sp>
    </p:spTree>
    <p:extLst>
      <p:ext uri="{BB962C8B-B14F-4D97-AF65-F5344CB8AC3E}">
        <p14:creationId xmlns:p14="http://schemas.microsoft.com/office/powerpoint/2010/main" val="30720474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E7201AE-EBDF-4F9E-BBA4-D83EE29AE103}" type="slidenum">
              <a:rPr lang="en-US"/>
              <a:pPr/>
              <a:t>‹#›</a:t>
            </a:fld>
            <a:endParaRPr lang="en-US"/>
          </a:p>
        </p:txBody>
      </p:sp>
    </p:spTree>
    <p:extLst>
      <p:ext uri="{BB962C8B-B14F-4D97-AF65-F5344CB8AC3E}">
        <p14:creationId xmlns:p14="http://schemas.microsoft.com/office/powerpoint/2010/main" val="41414230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696D6939-B8AB-415C-8E07-37773906FC33}" type="slidenum">
              <a:rPr lang="en-US"/>
              <a:pPr/>
              <a:t>‹#›</a:t>
            </a:fld>
            <a:endParaRPr lang="en-US"/>
          </a:p>
        </p:txBody>
      </p:sp>
    </p:spTree>
    <p:extLst>
      <p:ext uri="{BB962C8B-B14F-4D97-AF65-F5344CB8AC3E}">
        <p14:creationId xmlns:p14="http://schemas.microsoft.com/office/powerpoint/2010/main" val="36735896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90C5138D-4C5F-48AF-A64F-FBCEEBACA0DF}" type="slidenum">
              <a:rPr lang="en-US"/>
              <a:pPr/>
              <a:t>‹#›</a:t>
            </a:fld>
            <a:endParaRPr lang="en-US"/>
          </a:p>
        </p:txBody>
      </p:sp>
    </p:spTree>
    <p:extLst>
      <p:ext uri="{BB962C8B-B14F-4D97-AF65-F5344CB8AC3E}">
        <p14:creationId xmlns:p14="http://schemas.microsoft.com/office/powerpoint/2010/main" val="39041674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73F326D-2649-4216-BBC7-53F95C3158E9}" type="slidenum">
              <a:rPr lang="en-US"/>
              <a:pPr/>
              <a:t>‹#›</a:t>
            </a:fld>
            <a:endParaRPr lang="en-US"/>
          </a:p>
        </p:txBody>
      </p:sp>
    </p:spTree>
    <p:extLst>
      <p:ext uri="{BB962C8B-B14F-4D97-AF65-F5344CB8AC3E}">
        <p14:creationId xmlns:p14="http://schemas.microsoft.com/office/powerpoint/2010/main" val="31224010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C2EDC0C-8AD2-419E-9BC8-59FCE3CF71E8}" type="slidenum">
              <a:rPr lang="en-US"/>
              <a:pPr/>
              <a:t>‹#›</a:t>
            </a:fld>
            <a:endParaRPr lang="en-US"/>
          </a:p>
        </p:txBody>
      </p:sp>
    </p:spTree>
    <p:extLst>
      <p:ext uri="{BB962C8B-B14F-4D97-AF65-F5344CB8AC3E}">
        <p14:creationId xmlns:p14="http://schemas.microsoft.com/office/powerpoint/2010/main" val="35071891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accent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awst.org/resource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0231" y="762000"/>
            <a:ext cx="8077200" cy="5955476"/>
          </a:xfrm>
          <a:prstGeom prst="rect">
            <a:avLst/>
          </a:prstGeom>
          <a:noFill/>
        </p:spPr>
        <p:txBody>
          <a:bodyPr wrap="square" rtlCol="0">
            <a:spAutoFit/>
          </a:bodyPr>
          <a:lstStyle/>
          <a:p>
            <a:endParaRPr lang="en-US" sz="1100" dirty="0"/>
          </a:p>
          <a:p>
            <a:pPr algn="ctr">
              <a:tabLst>
                <a:tab pos="1196975" algn="l"/>
              </a:tabLst>
            </a:pPr>
            <a:r>
              <a:rPr lang="en-US" sz="1100" dirty="0"/>
              <a:t>12, 2916 – 5</a:t>
            </a:r>
            <a:r>
              <a:rPr lang="en-US" sz="1100" baseline="30000" dirty="0"/>
              <a:t>th</a:t>
            </a:r>
            <a:r>
              <a:rPr lang="en-US" sz="1100" dirty="0"/>
              <a:t> Avenue</a:t>
            </a:r>
          </a:p>
          <a:p>
            <a:pPr algn="ctr">
              <a:tabLst>
                <a:tab pos="1196975" algn="l"/>
              </a:tabLst>
            </a:pPr>
            <a:r>
              <a:rPr lang="en-US" sz="1100" dirty="0"/>
              <a:t>Calgary, Alberta, T2A 6K4, Canada</a:t>
            </a:r>
          </a:p>
          <a:p>
            <a:pPr algn="ctr">
              <a:tabLst>
                <a:tab pos="1196975" algn="l"/>
              </a:tabLst>
            </a:pPr>
            <a:r>
              <a:rPr lang="fr-FR" sz="1100" dirty="0"/>
              <a:t>Phone: + 1 (403) 243-3285, Fax: + 1 (403) 243-6199</a:t>
            </a:r>
            <a:endParaRPr lang="en-US" sz="1100" dirty="0"/>
          </a:p>
          <a:p>
            <a:pPr algn="ctr">
              <a:tabLst>
                <a:tab pos="1196975" algn="l"/>
              </a:tabLst>
            </a:pPr>
            <a:r>
              <a:rPr lang="fr-FR" sz="1100" dirty="0"/>
              <a:t>E-mail: cawst@cawst.org, </a:t>
            </a:r>
            <a:r>
              <a:rPr lang="en-US" sz="1100" dirty="0"/>
              <a:t>Website: www.cawst.org</a:t>
            </a:r>
          </a:p>
          <a:p>
            <a:pPr>
              <a:tabLst>
                <a:tab pos="1196975" algn="l"/>
              </a:tabLst>
            </a:pPr>
            <a:r>
              <a:rPr lang="en-US" sz="1100" dirty="0"/>
              <a:t> </a:t>
            </a:r>
          </a:p>
          <a:p>
            <a:pPr>
              <a:tabLst>
                <a:tab pos="1196975" algn="l"/>
              </a:tabLst>
            </a:pPr>
            <a:r>
              <a:rPr lang="en-GB" sz="1100" dirty="0"/>
              <a:t>CAWST is a Canadian non-profit organization focused on the principle that clean water changes lives. Safe water and basic sanitation are fundamentals necessary to empower the world’s poorest people and break the cycle of poverty. CAWST believes that the place to start is to teach people the skills they need to have safe water in their homes. </a:t>
            </a:r>
            <a:endParaRPr lang="en-US" sz="1100" dirty="0"/>
          </a:p>
          <a:p>
            <a:pPr>
              <a:tabLst>
                <a:tab pos="1196975" algn="l"/>
              </a:tabLst>
            </a:pPr>
            <a:r>
              <a:rPr lang="en-GB" sz="1100" dirty="0"/>
              <a:t> </a:t>
            </a:r>
            <a:endParaRPr lang="en-US" sz="1100" dirty="0"/>
          </a:p>
          <a:p>
            <a:pPr>
              <a:tabLst>
                <a:tab pos="1196975" algn="l"/>
              </a:tabLst>
            </a:pPr>
            <a:r>
              <a:rPr lang="en-GB" sz="1100" dirty="0"/>
              <a:t>CAWST transfers knowledge and skills to organizations and individuals in developing countries through education, training and consulting services. This ever expanding network can motivate individual households to take action to meet their own water and sanitation needs.</a:t>
            </a:r>
            <a:endParaRPr lang="en-US" sz="1100" dirty="0"/>
          </a:p>
          <a:p>
            <a:pPr>
              <a:tabLst>
                <a:tab pos="1196975" algn="l"/>
              </a:tabLst>
            </a:pPr>
            <a:r>
              <a:rPr lang="en-US" sz="1100" dirty="0"/>
              <a:t> </a:t>
            </a:r>
          </a:p>
          <a:p>
            <a:pPr>
              <a:tabLst>
                <a:tab pos="1196975" algn="l"/>
              </a:tabLst>
            </a:pPr>
            <a:r>
              <a:rPr lang="en-US" sz="1100" dirty="0"/>
              <a:t>One of CAWST’s core strategies is to make knowledge about water common knowledge. This is achieved, in part, by developing and freely distributing education materials with the intent of increasing its availability to those who need it most. You should feel free to copy and distribute this document in any form, printed or electronic. If you wish to use any parts of this document in the creation of your own materials, please ensure that CAWST is properly acknowledged. Please include our website address: www.cawst.org. </a:t>
            </a:r>
          </a:p>
          <a:p>
            <a:pPr>
              <a:tabLst>
                <a:tab pos="1196975" algn="l"/>
              </a:tabLst>
            </a:pPr>
            <a:r>
              <a:rPr lang="en-US" sz="1100" dirty="0"/>
              <a:t> </a:t>
            </a:r>
          </a:p>
          <a:p>
            <a:pPr>
              <a:tabLst>
                <a:tab pos="1196975" algn="l"/>
              </a:tabLst>
            </a:pPr>
            <a:r>
              <a:rPr lang="en-US" sz="1100" dirty="0"/>
              <a:t>Feel free to include a link from your website to the CAWST website. Please do not host this document to download from your website as we will have updated versions from time to time. Please email us if you have any questions or feedback.</a:t>
            </a:r>
          </a:p>
          <a:p>
            <a:pPr>
              <a:tabLst>
                <a:tab pos="1196975" algn="l"/>
              </a:tabLst>
            </a:pPr>
            <a:r>
              <a:rPr lang="en-US" sz="1100" dirty="0"/>
              <a:t> </a:t>
            </a:r>
          </a:p>
          <a:p>
            <a:pPr>
              <a:tabLst>
                <a:tab pos="1196975" algn="l"/>
              </a:tabLst>
            </a:pPr>
            <a:r>
              <a:rPr lang="en-US" sz="1100" dirty="0"/>
              <a:t>This document is open content and licensed under the Creative Commons Attribution Works 3.0 </a:t>
            </a:r>
            <a:r>
              <a:rPr lang="en-US" sz="1100" dirty="0" err="1"/>
              <a:t>Unported</a:t>
            </a:r>
            <a:r>
              <a:rPr lang="en-US" sz="1100" dirty="0"/>
              <a:t> License. To view a copy of this license, visit: http://creativecommons.org/licenses/by/3.0</a:t>
            </a:r>
          </a:p>
          <a:p>
            <a:pPr>
              <a:tabLst>
                <a:tab pos="1196975" algn="l"/>
              </a:tabLst>
            </a:pPr>
            <a:r>
              <a:rPr lang="en-US" sz="1100" dirty="0"/>
              <a:t> </a:t>
            </a:r>
          </a:p>
          <a:p>
            <a:pPr>
              <a:tabLst>
                <a:tab pos="1196975" algn="l"/>
              </a:tabLst>
            </a:pPr>
            <a:r>
              <a:rPr lang="en-US" sz="1100" dirty="0"/>
              <a:t>You are free to:</a:t>
            </a:r>
          </a:p>
          <a:p>
            <a:pPr lvl="0">
              <a:tabLst>
                <a:tab pos="1196975" algn="l"/>
              </a:tabLst>
            </a:pPr>
            <a:r>
              <a:rPr lang="en-US" sz="1100" dirty="0"/>
              <a:t>Share – to copy, distribute and transmit this document</a:t>
            </a:r>
          </a:p>
          <a:p>
            <a:pPr lvl="0">
              <a:tabLst>
                <a:tab pos="1196975" algn="l"/>
              </a:tabLst>
            </a:pPr>
            <a:r>
              <a:rPr lang="en-US" sz="1100" dirty="0"/>
              <a:t>Remix</a:t>
            </a:r>
            <a:r>
              <a:rPr lang="en-US" sz="1100" b="1" dirty="0"/>
              <a:t> </a:t>
            </a:r>
            <a:r>
              <a:rPr lang="en-US" sz="1100" dirty="0"/>
              <a:t>– to adapt this document</a:t>
            </a:r>
          </a:p>
          <a:p>
            <a:pPr>
              <a:tabLst>
                <a:tab pos="1196975" algn="l"/>
              </a:tabLst>
            </a:pPr>
            <a:r>
              <a:rPr lang="en-US" sz="1100" dirty="0"/>
              <a:t> </a:t>
            </a:r>
          </a:p>
          <a:p>
            <a:pPr>
              <a:tabLst>
                <a:tab pos="1196975" algn="l"/>
              </a:tabLst>
            </a:pPr>
            <a:r>
              <a:rPr lang="en-US" sz="1100" dirty="0"/>
              <a:t>Under the following conditions:</a:t>
            </a:r>
          </a:p>
          <a:p>
            <a:pPr lvl="0">
              <a:tabLst>
                <a:tab pos="1196975" algn="l"/>
              </a:tabLst>
            </a:pPr>
            <a:r>
              <a:rPr lang="en-US" sz="1100" dirty="0"/>
              <a:t>Attribution. You must give credit to CAWST as the original source of the document </a:t>
            </a:r>
          </a:p>
          <a:p>
            <a:pPr>
              <a:tabLst>
                <a:tab pos="1196975" algn="l"/>
              </a:tabLst>
            </a:pPr>
            <a:r>
              <a:rPr lang="en-US" sz="1100" dirty="0"/>
              <a:t> </a:t>
            </a:r>
          </a:p>
          <a:p>
            <a:pPr>
              <a:tabLst>
                <a:tab pos="1196975" algn="l"/>
              </a:tabLst>
            </a:pPr>
            <a:r>
              <a:rPr lang="en-US" sz="1100" dirty="0"/>
              <a:t>CAWST and its directors, employees, contractors, and volunteers do not assume any responsibility for and make no warranty with respect to the results that may be obtained from the use of the information provided.</a:t>
            </a:r>
          </a:p>
          <a:p>
            <a:endParaRPr lang="en-US" dirty="0"/>
          </a:p>
        </p:txBody>
      </p:sp>
      <p:pic>
        <p:nvPicPr>
          <p:cNvPr id="1026" name="Picture 2" descr="CAWST_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1377"/>
            <a:ext cx="3848100" cy="110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105400"/>
            <a:ext cx="1702552" cy="59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9706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p:txBody>
          <a:bodyPr/>
          <a:lstStyle/>
          <a:p>
            <a:pPr marL="514350" lvl="0" indent="-514350">
              <a:buNone/>
            </a:pPr>
            <a:endParaRPr lang="en-US" dirty="0"/>
          </a:p>
        </p:txBody>
      </p:sp>
      <p:pic>
        <p:nvPicPr>
          <p:cNvPr id="3076"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9600"/>
            <a:ext cx="84582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449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b="1" dirty="0"/>
              <a:t>Safe Water and PLWHA</a:t>
            </a:r>
          </a:p>
        </p:txBody>
      </p:sp>
      <p:sp>
        <p:nvSpPr>
          <p:cNvPr id="22531" name="Rectangle 3"/>
          <p:cNvSpPr>
            <a:spLocks noGrp="1" noChangeArrowheads="1"/>
          </p:cNvSpPr>
          <p:nvPr>
            <p:ph type="body" idx="1"/>
          </p:nvPr>
        </p:nvSpPr>
        <p:spPr>
          <a:ln/>
          <a:extLst>
            <a:ext uri="{91240B29-F687-4F45-9708-019B960494DF}">
              <a14:hiddenLine xmlns:a14="http://schemas.microsoft.com/office/drawing/2010/main" w="9525">
                <a:solidFill>
                  <a:srgbClr val="FF0000"/>
                </a:solidFill>
                <a:miter lim="800000"/>
                <a:headEnd/>
                <a:tailEnd/>
              </a14:hiddenLine>
            </a:ext>
          </a:extLst>
        </p:spPr>
        <p:txBody>
          <a:bodyPr/>
          <a:lstStyle/>
          <a:p>
            <a:pPr>
              <a:lnSpc>
                <a:spcPct val="90000"/>
              </a:lnSpc>
              <a:buFont typeface="Wingdings" pitchFamily="2" charset="2"/>
              <a:buNone/>
            </a:pPr>
            <a:r>
              <a:rPr lang="en-US" dirty="0"/>
              <a:t>   </a:t>
            </a:r>
            <a:r>
              <a:rPr lang="en-US" sz="3600" dirty="0"/>
              <a:t>“HIV-positive patients without access to </a:t>
            </a:r>
            <a:r>
              <a:rPr lang="en-US" sz="3600" u="sng" dirty="0"/>
              <a:t>clean water</a:t>
            </a:r>
            <a:r>
              <a:rPr lang="en-US" sz="3600" dirty="0"/>
              <a:t> are at risk for a variety of common and opportunistic pathogens. These pathogens can be difficult to eradicate and can contribute to dehydration, malnutrition, and worsening of immune function...” </a:t>
            </a:r>
          </a:p>
          <a:p>
            <a:pPr>
              <a:lnSpc>
                <a:spcPct val="90000"/>
              </a:lnSpc>
            </a:pPr>
            <a:endParaRPr lang="en-US" dirty="0"/>
          </a:p>
          <a:p>
            <a:pPr>
              <a:lnSpc>
                <a:spcPct val="90000"/>
              </a:lnSpc>
              <a:buFont typeface="Wingdings" pitchFamily="2" charset="2"/>
              <a:buNone/>
            </a:pPr>
            <a:r>
              <a:rPr lang="en-US" sz="1800" b="1" dirty="0"/>
              <a:t>      </a:t>
            </a:r>
            <a:endParaRPr lang="en-US" sz="2000" b="1" dirty="0"/>
          </a:p>
        </p:txBody>
      </p:sp>
      <p:sp>
        <p:nvSpPr>
          <p:cNvPr id="22532" name="Text Box 4"/>
          <p:cNvSpPr txBox="1">
            <a:spLocks noChangeArrowheads="1"/>
          </p:cNvSpPr>
          <p:nvPr/>
        </p:nvSpPr>
        <p:spPr bwMode="auto">
          <a:xfrm>
            <a:off x="2286000" y="5624512"/>
            <a:ext cx="6248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600" dirty="0"/>
              <a:t>(Partners in Health, 2006. PIH Guide to the Community-Based Treatment of HIV in Resource-Poor Settings, Second Edition)</a:t>
            </a:r>
          </a:p>
        </p:txBody>
      </p:sp>
      <p:pic>
        <p:nvPicPr>
          <p:cNvPr id="22533"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222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4294967295"/>
          </p:nvPr>
        </p:nvSpPr>
        <p:spPr>
          <a:xfrm>
            <a:off x="6553200" y="6248400"/>
            <a:ext cx="2133600" cy="457200"/>
          </a:xfrm>
          <a:prstGeom prst="rect">
            <a:avLst/>
          </a:prstGeom>
        </p:spPr>
        <p:txBody>
          <a:bodyPr/>
          <a:lstStyle/>
          <a:p>
            <a:fld id="{EFB8453B-8235-4DCF-B6D1-2A1DD81E295F}" type="slidenum">
              <a:rPr lang="en-US"/>
              <a:pPr/>
              <a:t>12</a:t>
            </a:fld>
            <a:endParaRPr lang="en-US"/>
          </a:p>
        </p:txBody>
      </p:sp>
      <p:sp>
        <p:nvSpPr>
          <p:cNvPr id="120834" name="Rectangle 2"/>
          <p:cNvSpPr>
            <a:spLocks noGrp="1" noChangeArrowheads="1"/>
          </p:cNvSpPr>
          <p:nvPr>
            <p:ph type="title"/>
          </p:nvPr>
        </p:nvSpPr>
        <p:spPr/>
        <p:txBody>
          <a:bodyPr/>
          <a:lstStyle/>
          <a:p>
            <a:r>
              <a:rPr lang="en-US" b="1">
                <a:solidFill>
                  <a:srgbClr val="000066"/>
                </a:solidFill>
              </a:rPr>
              <a:t>Safe Water and HIV</a:t>
            </a:r>
          </a:p>
        </p:txBody>
      </p:sp>
      <p:sp>
        <p:nvSpPr>
          <p:cNvPr id="120835" name="Rectangle 3"/>
          <p:cNvSpPr>
            <a:spLocks noGrp="1" noChangeArrowheads="1"/>
          </p:cNvSpPr>
          <p:nvPr>
            <p:ph type="body" idx="1"/>
          </p:nvPr>
        </p:nvSpPr>
        <p:spPr/>
        <p:txBody>
          <a:bodyPr/>
          <a:lstStyle/>
          <a:p>
            <a:pPr>
              <a:lnSpc>
                <a:spcPct val="90000"/>
              </a:lnSpc>
            </a:pPr>
            <a:r>
              <a:rPr lang="en-US" dirty="0"/>
              <a:t>In areas that lack adequate </a:t>
            </a:r>
            <a:r>
              <a:rPr lang="en-US" u="sng" dirty="0"/>
              <a:t>safe water</a:t>
            </a:r>
            <a:r>
              <a:rPr lang="en-US" dirty="0"/>
              <a:t>, hygiene and sanitation, people with HIV (but don’t have AIDS) still have increased rates of illness and death </a:t>
            </a:r>
          </a:p>
          <a:p>
            <a:pPr marL="0" indent="0">
              <a:lnSpc>
                <a:spcPct val="90000"/>
              </a:lnSpc>
              <a:buNone/>
            </a:pPr>
            <a:endParaRPr lang="en-US" dirty="0"/>
          </a:p>
          <a:p>
            <a:pPr>
              <a:lnSpc>
                <a:spcPct val="90000"/>
              </a:lnSpc>
            </a:pPr>
            <a:r>
              <a:rPr lang="en-US" dirty="0"/>
              <a:t>Data from Africa show high rates of serious opportunistic infections and death occur with CD4 levels of 200–350</a:t>
            </a:r>
          </a:p>
        </p:txBody>
      </p:sp>
      <p:sp>
        <p:nvSpPr>
          <p:cNvPr id="120836" name="Rectangle 4"/>
          <p:cNvSpPr>
            <a:spLocks noChangeArrowheads="1"/>
          </p:cNvSpPr>
          <p:nvPr/>
        </p:nvSpPr>
        <p:spPr bwMode="auto">
          <a:xfrm>
            <a:off x="3733800" y="5943600"/>
            <a:ext cx="4572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pPr>
            <a:r>
              <a:rPr lang="en-US" sz="1600"/>
              <a:t>(Wood and Lawn, 2009. Should the CD4 Threshold for Starting ART be Raised? </a:t>
            </a:r>
            <a:r>
              <a:rPr lang="en-US" sz="1600" i="1"/>
              <a:t>Lancet</a:t>
            </a:r>
            <a:r>
              <a:rPr lang="en-US" sz="1600"/>
              <a:t>)</a:t>
            </a:r>
          </a:p>
        </p:txBody>
      </p:sp>
      <p:pic>
        <p:nvPicPr>
          <p:cNvPr id="120837"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546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1"/>
          </p:nvPr>
        </p:nvSpPr>
        <p:spPr/>
        <p:txBody>
          <a:bodyPr/>
          <a:lstStyle/>
          <a:p>
            <a:fld id="{7FD3D4B4-4A78-4530-A30E-B8E8916D8B64}" type="slidenum">
              <a:rPr lang="en-US"/>
              <a:pPr/>
              <a:t>13</a:t>
            </a:fld>
            <a:endParaRPr lang="en-US"/>
          </a:p>
        </p:txBody>
      </p:sp>
      <p:pic>
        <p:nvPicPr>
          <p:cNvPr id="118786" name="Picture 2"/>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917575" y="828675"/>
            <a:ext cx="7307263" cy="628650"/>
          </a:xfrm>
        </p:spPr>
      </p:pic>
      <p:sp>
        <p:nvSpPr>
          <p:cNvPr id="118787" name="Text Box 3"/>
          <p:cNvSpPr txBox="1">
            <a:spLocks noChangeArrowheads="1"/>
          </p:cNvSpPr>
          <p:nvPr/>
        </p:nvSpPr>
        <p:spPr bwMode="auto">
          <a:xfrm>
            <a:off x="2057400" y="5867400"/>
            <a:ext cx="6629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600"/>
              <a:t>(Sadraei et al., 2005. CD4+ Cell Counts and Opportunistic Protozoa in Indian HIV-Infected Patients. Parasitol Res 97: 270–273) </a:t>
            </a:r>
          </a:p>
        </p:txBody>
      </p:sp>
      <p:sp>
        <p:nvSpPr>
          <p:cNvPr id="118788" name="Oval 4"/>
          <p:cNvSpPr>
            <a:spLocks noChangeArrowheads="1"/>
          </p:cNvSpPr>
          <p:nvPr/>
        </p:nvSpPr>
        <p:spPr bwMode="auto">
          <a:xfrm>
            <a:off x="4191000" y="2133600"/>
            <a:ext cx="990600" cy="2819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8789" name="Picture 5"/>
          <p:cNvPicPr>
            <a:picLocks noGrp="1" noChangeAspect="1" noChangeArrowheads="1"/>
          </p:cNvPicPr>
          <p:nvPr>
            <p:ph type="body" idx="4294967295"/>
          </p:nvPr>
        </p:nvPicPr>
        <p:blipFill>
          <a:blip r:embed="rId4">
            <a:extLst>
              <a:ext uri="{28A0092B-C50C-407E-A947-70E740481C1C}">
                <a14:useLocalDpi xmlns:a14="http://schemas.microsoft.com/office/drawing/2010/main" val="0"/>
              </a:ext>
            </a:extLst>
          </a:blip>
          <a:srcRect/>
          <a:stretch>
            <a:fillRect/>
          </a:stretch>
        </p:blipFill>
        <p:spPr>
          <a:xfrm>
            <a:off x="990600" y="1752600"/>
            <a:ext cx="7467600" cy="4106863"/>
          </a:xfrm>
        </p:spPr>
      </p:pic>
      <p:sp>
        <p:nvSpPr>
          <p:cNvPr id="118790" name="Oval 6"/>
          <p:cNvSpPr>
            <a:spLocks noChangeArrowheads="1"/>
          </p:cNvSpPr>
          <p:nvPr/>
        </p:nvSpPr>
        <p:spPr bwMode="auto">
          <a:xfrm>
            <a:off x="6553200" y="3429000"/>
            <a:ext cx="2057400" cy="2057400"/>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91" name="Rectangle 7"/>
          <p:cNvSpPr>
            <a:spLocks noChangeArrowheads="1"/>
          </p:cNvSpPr>
          <p:nvPr/>
        </p:nvSpPr>
        <p:spPr bwMode="auto">
          <a:xfrm>
            <a:off x="381000" y="304800"/>
            <a:ext cx="11430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8792" name="Picture 8" descr="CAWST Colour - no tex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
        <p:nvSpPr>
          <p:cNvPr id="118793" name="Rectangle 9"/>
          <p:cNvSpPr>
            <a:spLocks noChangeArrowheads="1"/>
          </p:cNvSpPr>
          <p:nvPr/>
        </p:nvSpPr>
        <p:spPr bwMode="auto">
          <a:xfrm>
            <a:off x="685800" y="4343400"/>
            <a:ext cx="7620000" cy="381000"/>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67079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248400"/>
            <a:ext cx="2133600" cy="457200"/>
          </a:xfrm>
          <a:prstGeom prst="rect">
            <a:avLst/>
          </a:prstGeom>
        </p:spPr>
        <p:txBody>
          <a:bodyPr/>
          <a:lstStyle/>
          <a:p>
            <a:fld id="{463F8114-3586-405A-A9D0-A487B6F69F57}" type="slidenum">
              <a:rPr lang="en-US"/>
              <a:pPr/>
              <a:t>14</a:t>
            </a:fld>
            <a:endParaRPr lang="en-US"/>
          </a:p>
        </p:txBody>
      </p:sp>
      <p:sp>
        <p:nvSpPr>
          <p:cNvPr id="141314" name="Rectangle 2"/>
          <p:cNvSpPr>
            <a:spLocks noGrp="1" noChangeArrowheads="1"/>
          </p:cNvSpPr>
          <p:nvPr>
            <p:ph type="title"/>
          </p:nvPr>
        </p:nvSpPr>
        <p:spPr/>
        <p:txBody>
          <a:bodyPr/>
          <a:lstStyle/>
          <a:p>
            <a:r>
              <a:rPr lang="en-US" b="1">
                <a:solidFill>
                  <a:srgbClr val="000066"/>
                </a:solidFill>
              </a:rPr>
              <a:t>Diarrhea and HIV (WHO)</a:t>
            </a:r>
            <a:r>
              <a:rPr lang="en-US"/>
              <a:t> </a:t>
            </a:r>
          </a:p>
        </p:txBody>
      </p:sp>
      <p:sp>
        <p:nvSpPr>
          <p:cNvPr id="141315" name="Rectangle 3"/>
          <p:cNvSpPr>
            <a:spLocks noGrp="1" noChangeArrowheads="1"/>
          </p:cNvSpPr>
          <p:nvPr>
            <p:ph type="body" idx="1"/>
          </p:nvPr>
        </p:nvSpPr>
        <p:spPr/>
        <p:txBody>
          <a:bodyPr/>
          <a:lstStyle/>
          <a:p>
            <a:pPr>
              <a:lnSpc>
                <a:spcPct val="90000"/>
              </a:lnSpc>
            </a:pPr>
            <a:r>
              <a:rPr lang="en-US" sz="2800"/>
              <a:t>Diarrhea is a major cause of morbidity (illness) and mortality (death) in people with HIV….. </a:t>
            </a:r>
          </a:p>
          <a:p>
            <a:pPr>
              <a:lnSpc>
                <a:spcPct val="90000"/>
              </a:lnSpc>
              <a:buFont typeface="Wingdings" pitchFamily="2" charset="2"/>
              <a:buNone/>
            </a:pPr>
            <a:endParaRPr lang="en-US" sz="2800"/>
          </a:p>
          <a:p>
            <a:pPr>
              <a:lnSpc>
                <a:spcPct val="90000"/>
              </a:lnSpc>
            </a:pPr>
            <a:r>
              <a:rPr lang="en-US" sz="2800"/>
              <a:t>Recent studies demonstrated … reduction in diarrhea ….of 39% with point-of use household water treatment.”</a:t>
            </a:r>
          </a:p>
          <a:p>
            <a:pPr>
              <a:lnSpc>
                <a:spcPct val="90000"/>
              </a:lnSpc>
              <a:buFont typeface="Wingdings" pitchFamily="2" charset="2"/>
              <a:buNone/>
            </a:pPr>
            <a:endParaRPr lang="en-US" sz="2800"/>
          </a:p>
          <a:p>
            <a:pPr>
              <a:lnSpc>
                <a:spcPct val="90000"/>
              </a:lnSpc>
              <a:buFont typeface="Wingdings" pitchFamily="2" charset="2"/>
              <a:buNone/>
            </a:pPr>
            <a:r>
              <a:rPr lang="en-US" sz="2800"/>
              <a:t>   </a:t>
            </a:r>
            <a:r>
              <a:rPr lang="en-US" sz="2000"/>
              <a:t>- </a:t>
            </a:r>
            <a:r>
              <a:rPr lang="en-US" sz="2000" b="1"/>
              <a:t>WHO 2</a:t>
            </a:r>
            <a:r>
              <a:rPr lang="en-US" sz="2000"/>
              <a:t>008 “Essential prevention and care interventions for adults and adolescents living with HIV in resource-limited settings”</a:t>
            </a:r>
          </a:p>
        </p:txBody>
      </p:sp>
      <p:pic>
        <p:nvPicPr>
          <p:cNvPr id="14131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500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4"/>
          <p:cNvSpPr>
            <a:spLocks noGrp="1"/>
          </p:cNvSpPr>
          <p:nvPr>
            <p:ph type="sldNum" sz="quarter" idx="4294967295"/>
          </p:nvPr>
        </p:nvSpPr>
        <p:spPr>
          <a:xfrm>
            <a:off x="6553200" y="6248400"/>
            <a:ext cx="2133600" cy="457200"/>
          </a:xfrm>
          <a:prstGeom prst="rect">
            <a:avLst/>
          </a:prstGeom>
        </p:spPr>
        <p:txBody>
          <a:bodyPr/>
          <a:lstStyle/>
          <a:p>
            <a:fld id="{EB0325F8-5341-482E-A728-16C5B58418F2}" type="slidenum">
              <a:rPr lang="en-US"/>
              <a:pPr/>
              <a:t>15</a:t>
            </a:fld>
            <a:endParaRPr lang="en-US"/>
          </a:p>
        </p:txBody>
      </p:sp>
      <p:pic>
        <p:nvPicPr>
          <p:cNvPr id="130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762000"/>
            <a:ext cx="7543800" cy="5956300"/>
          </a:xfrm>
          <a:prstGeom prst="rect">
            <a:avLst/>
          </a:prstGeom>
          <a:noFill/>
          <a:extLst>
            <a:ext uri="{909E8E84-426E-40DD-AFC4-6F175D3DCCD1}">
              <a14:hiddenFill xmlns:a14="http://schemas.microsoft.com/office/drawing/2010/main">
                <a:solidFill>
                  <a:srgbClr val="FFFFFF"/>
                </a:solidFill>
              </a14:hiddenFill>
            </a:ext>
          </a:extLst>
        </p:spPr>
      </p:pic>
      <p:sp>
        <p:nvSpPr>
          <p:cNvPr id="130053" name="Text Box 5"/>
          <p:cNvSpPr txBox="1">
            <a:spLocks noChangeArrowheads="1"/>
          </p:cNvSpPr>
          <p:nvPr/>
        </p:nvSpPr>
        <p:spPr bwMode="auto">
          <a:xfrm>
            <a:off x="0" y="685800"/>
            <a:ext cx="9144000" cy="641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b="1">
                <a:solidFill>
                  <a:srgbClr val="000066"/>
                </a:solidFill>
              </a:rPr>
              <a:t>Death Rates 20,000 HIV+ Adults Uganda</a:t>
            </a:r>
          </a:p>
        </p:txBody>
      </p:sp>
      <p:sp>
        <p:nvSpPr>
          <p:cNvPr id="130054" name="Text Box 6"/>
          <p:cNvSpPr txBox="1">
            <a:spLocks noChangeArrowheads="1"/>
          </p:cNvSpPr>
          <p:nvPr/>
        </p:nvSpPr>
        <p:spPr bwMode="auto">
          <a:xfrm>
            <a:off x="3048000" y="1295400"/>
            <a:ext cx="30480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pic>
        <p:nvPicPr>
          <p:cNvPr id="130055" name="Picture 7"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
        <p:nvSpPr>
          <p:cNvPr id="130056" name="Rectangle 8"/>
          <p:cNvSpPr>
            <a:spLocks noChangeArrowheads="1"/>
          </p:cNvSpPr>
          <p:nvPr/>
        </p:nvSpPr>
        <p:spPr bwMode="auto">
          <a:xfrm>
            <a:off x="4267200" y="1447800"/>
            <a:ext cx="16002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057" name="Text Box 9"/>
          <p:cNvSpPr txBox="1">
            <a:spLocks noChangeArrowheads="1"/>
          </p:cNvSpPr>
          <p:nvPr/>
        </p:nvSpPr>
        <p:spPr bwMode="auto">
          <a:xfrm>
            <a:off x="7010400" y="23622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58" name="Text Box 10"/>
          <p:cNvSpPr txBox="1">
            <a:spLocks noChangeArrowheads="1"/>
          </p:cNvSpPr>
          <p:nvPr/>
        </p:nvSpPr>
        <p:spPr bwMode="auto">
          <a:xfrm>
            <a:off x="2209800" y="2362200"/>
            <a:ext cx="1219200" cy="325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
        <p:nvSpPr>
          <p:cNvPr id="130059" name="Text Box 11"/>
          <p:cNvSpPr txBox="1">
            <a:spLocks noChangeArrowheads="1"/>
          </p:cNvSpPr>
          <p:nvPr/>
        </p:nvSpPr>
        <p:spPr bwMode="auto">
          <a:xfrm>
            <a:off x="2362200" y="22098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60" name="Text Box 12"/>
          <p:cNvSpPr txBox="1">
            <a:spLocks noChangeArrowheads="1"/>
          </p:cNvSpPr>
          <p:nvPr/>
        </p:nvSpPr>
        <p:spPr bwMode="auto">
          <a:xfrm>
            <a:off x="4572000" y="2286000"/>
            <a:ext cx="1752600" cy="2843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
        <p:nvSpPr>
          <p:cNvPr id="130061" name="Text Box 13"/>
          <p:cNvSpPr txBox="1">
            <a:spLocks noChangeArrowheads="1"/>
          </p:cNvSpPr>
          <p:nvPr/>
        </p:nvSpPr>
        <p:spPr bwMode="auto">
          <a:xfrm>
            <a:off x="7239000" y="22098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62" name="Text Box 14"/>
          <p:cNvSpPr txBox="1">
            <a:spLocks noChangeArrowheads="1"/>
          </p:cNvSpPr>
          <p:nvPr/>
        </p:nvSpPr>
        <p:spPr bwMode="auto">
          <a:xfrm>
            <a:off x="2286000" y="2590800"/>
            <a:ext cx="1143000" cy="2843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
        <p:nvSpPr>
          <p:cNvPr id="130064" name="Text Box 16"/>
          <p:cNvSpPr txBox="1">
            <a:spLocks noChangeArrowheads="1"/>
          </p:cNvSpPr>
          <p:nvPr/>
        </p:nvSpPr>
        <p:spPr bwMode="auto">
          <a:xfrm>
            <a:off x="7239000" y="2286000"/>
            <a:ext cx="1295400" cy="2843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
        <p:nvSpPr>
          <p:cNvPr id="130065" name="Text Box 17"/>
          <p:cNvSpPr txBox="1">
            <a:spLocks noChangeArrowheads="1"/>
          </p:cNvSpPr>
          <p:nvPr/>
        </p:nvSpPr>
        <p:spPr bwMode="auto">
          <a:xfrm>
            <a:off x="6096000" y="2286000"/>
            <a:ext cx="6858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66" name="Text Box 18"/>
          <p:cNvSpPr txBox="1">
            <a:spLocks noChangeArrowheads="1"/>
          </p:cNvSpPr>
          <p:nvPr/>
        </p:nvSpPr>
        <p:spPr bwMode="auto">
          <a:xfrm>
            <a:off x="7696200" y="5029200"/>
            <a:ext cx="914400" cy="779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a:p>
            <a:pPr>
              <a:spcBef>
                <a:spcPct val="50000"/>
              </a:spcBef>
            </a:pPr>
            <a:endParaRPr lang="en-US"/>
          </a:p>
        </p:txBody>
      </p:sp>
      <p:sp>
        <p:nvSpPr>
          <p:cNvPr id="130067" name="Text Box 19"/>
          <p:cNvSpPr txBox="1">
            <a:spLocks noChangeArrowheads="1"/>
          </p:cNvSpPr>
          <p:nvPr/>
        </p:nvSpPr>
        <p:spPr bwMode="auto">
          <a:xfrm>
            <a:off x="5867400" y="4343400"/>
            <a:ext cx="838200" cy="779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a:p>
            <a:pPr>
              <a:spcBef>
                <a:spcPct val="50000"/>
              </a:spcBef>
            </a:pPr>
            <a:endParaRPr lang="en-US"/>
          </a:p>
        </p:txBody>
      </p:sp>
      <p:sp>
        <p:nvSpPr>
          <p:cNvPr id="130068" name="Text Box 20"/>
          <p:cNvSpPr txBox="1">
            <a:spLocks noChangeArrowheads="1"/>
          </p:cNvSpPr>
          <p:nvPr/>
        </p:nvSpPr>
        <p:spPr bwMode="auto">
          <a:xfrm>
            <a:off x="5257800" y="4953000"/>
            <a:ext cx="10668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70" name="Text Box 22"/>
          <p:cNvSpPr txBox="1">
            <a:spLocks noChangeArrowheads="1"/>
          </p:cNvSpPr>
          <p:nvPr/>
        </p:nvSpPr>
        <p:spPr bwMode="auto">
          <a:xfrm>
            <a:off x="5318125" y="5249863"/>
            <a:ext cx="854075"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71" name="Text Box 23"/>
          <p:cNvSpPr txBox="1">
            <a:spLocks noChangeArrowheads="1"/>
          </p:cNvSpPr>
          <p:nvPr/>
        </p:nvSpPr>
        <p:spPr bwMode="auto">
          <a:xfrm>
            <a:off x="6248400" y="5021263"/>
            <a:ext cx="68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72" name="Text Box 24"/>
          <p:cNvSpPr txBox="1">
            <a:spLocks noChangeArrowheads="1"/>
          </p:cNvSpPr>
          <p:nvPr/>
        </p:nvSpPr>
        <p:spPr bwMode="auto">
          <a:xfrm>
            <a:off x="5715000" y="3581400"/>
            <a:ext cx="914400" cy="16049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
        <p:nvSpPr>
          <p:cNvPr id="130073" name="Text Box 25"/>
          <p:cNvSpPr txBox="1">
            <a:spLocks noChangeArrowheads="1"/>
          </p:cNvSpPr>
          <p:nvPr/>
        </p:nvSpPr>
        <p:spPr bwMode="auto">
          <a:xfrm>
            <a:off x="4191000" y="5257800"/>
            <a:ext cx="4572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74" name="Text Box 26"/>
          <p:cNvSpPr txBox="1">
            <a:spLocks noChangeArrowheads="1"/>
          </p:cNvSpPr>
          <p:nvPr/>
        </p:nvSpPr>
        <p:spPr bwMode="auto">
          <a:xfrm>
            <a:off x="6324600" y="5029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75" name="Text Box 27"/>
          <p:cNvSpPr txBox="1">
            <a:spLocks noChangeArrowheads="1"/>
          </p:cNvSpPr>
          <p:nvPr/>
        </p:nvSpPr>
        <p:spPr bwMode="auto">
          <a:xfrm>
            <a:off x="3352800" y="5257800"/>
            <a:ext cx="3048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76" name="Oval 28"/>
          <p:cNvSpPr>
            <a:spLocks noChangeArrowheads="1"/>
          </p:cNvSpPr>
          <p:nvPr/>
        </p:nvSpPr>
        <p:spPr bwMode="auto">
          <a:xfrm>
            <a:off x="6248400" y="5029200"/>
            <a:ext cx="609600" cy="2286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077" name="Line 29"/>
          <p:cNvSpPr>
            <a:spLocks noChangeShapeType="1"/>
          </p:cNvSpPr>
          <p:nvPr/>
        </p:nvSpPr>
        <p:spPr bwMode="auto">
          <a:xfrm>
            <a:off x="2209800" y="4800600"/>
            <a:ext cx="510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78" name="Rectangle 30"/>
          <p:cNvSpPr>
            <a:spLocks noChangeArrowheads="1"/>
          </p:cNvSpPr>
          <p:nvPr/>
        </p:nvSpPr>
        <p:spPr bwMode="auto">
          <a:xfrm flipH="1">
            <a:off x="4114800" y="2743200"/>
            <a:ext cx="609600" cy="2057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079" name="Line 31"/>
          <p:cNvSpPr>
            <a:spLocks noChangeShapeType="1"/>
          </p:cNvSpPr>
          <p:nvPr/>
        </p:nvSpPr>
        <p:spPr bwMode="auto">
          <a:xfrm>
            <a:off x="3962400" y="2590800"/>
            <a:ext cx="609600" cy="228600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80" name="Line 32"/>
          <p:cNvSpPr>
            <a:spLocks noChangeShapeType="1"/>
          </p:cNvSpPr>
          <p:nvPr/>
        </p:nvSpPr>
        <p:spPr bwMode="auto">
          <a:xfrm>
            <a:off x="4419600" y="2667000"/>
            <a:ext cx="0" cy="2133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81" name="Oval 33"/>
          <p:cNvSpPr>
            <a:spLocks noChangeArrowheads="1"/>
          </p:cNvSpPr>
          <p:nvPr/>
        </p:nvSpPr>
        <p:spPr bwMode="auto">
          <a:xfrm>
            <a:off x="3505200" y="3124200"/>
            <a:ext cx="152400" cy="3810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082" name="Line 34"/>
          <p:cNvSpPr>
            <a:spLocks noChangeShapeType="1"/>
          </p:cNvSpPr>
          <p:nvPr/>
        </p:nvSpPr>
        <p:spPr bwMode="auto">
          <a:xfrm>
            <a:off x="3962400" y="2438400"/>
            <a:ext cx="762000" cy="3276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83" name="Line 35"/>
          <p:cNvSpPr>
            <a:spLocks noChangeShapeType="1"/>
          </p:cNvSpPr>
          <p:nvPr/>
        </p:nvSpPr>
        <p:spPr bwMode="auto">
          <a:xfrm flipH="1" flipV="1">
            <a:off x="3886200" y="2362200"/>
            <a:ext cx="838200" cy="3276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650948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1"/>
          </p:nvPr>
        </p:nvSpPr>
        <p:spPr/>
        <p:txBody>
          <a:bodyPr/>
          <a:lstStyle/>
          <a:p>
            <a:fld id="{557B4811-2DA2-4040-B07F-7EBAB3B3FF1F}" type="slidenum">
              <a:rPr lang="en-US"/>
              <a:pPr/>
              <a:t>16</a:t>
            </a:fld>
            <a:endParaRPr lang="en-US"/>
          </a:p>
        </p:txBody>
      </p:sp>
      <p:sp>
        <p:nvSpPr>
          <p:cNvPr id="139266" name="Rectangle 2"/>
          <p:cNvSpPr>
            <a:spLocks noGrp="1" noChangeArrowheads="1"/>
          </p:cNvSpPr>
          <p:nvPr>
            <p:ph type="title"/>
          </p:nvPr>
        </p:nvSpPr>
        <p:spPr>
          <a:xfrm>
            <a:off x="0" y="0"/>
            <a:ext cx="9144000" cy="1828800"/>
          </a:xfrm>
        </p:spPr>
        <p:txBody>
          <a:bodyPr/>
          <a:lstStyle/>
          <a:p>
            <a:pPr algn="ctr">
              <a:tabLst>
                <a:tab pos="8912225" algn="l"/>
              </a:tabLst>
            </a:pPr>
            <a:r>
              <a:rPr lang="en-US" sz="2800" b="1">
                <a:solidFill>
                  <a:srgbClr val="000066"/>
                </a:solidFill>
              </a:rPr>
              <a:t>% Survival of AIDS Patients and </a:t>
            </a:r>
            <a:r>
              <a:rPr lang="en-US" sz="2800" b="1" i="1">
                <a:solidFill>
                  <a:srgbClr val="000066"/>
                </a:solidFill>
              </a:rPr>
              <a:t>Cryptosporidium</a:t>
            </a:r>
          </a:p>
        </p:txBody>
      </p:sp>
      <p:pic>
        <p:nvPicPr>
          <p:cNvPr id="139267" name="Picture 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t="5324" b="10648"/>
          <a:stretch>
            <a:fillRect/>
          </a:stretch>
        </p:blipFill>
        <p:spPr>
          <a:xfrm>
            <a:off x="152400" y="1295400"/>
            <a:ext cx="8991600" cy="4648200"/>
          </a:xfrm>
          <a:noFill/>
          <a:ln w="38100">
            <a:solidFill>
              <a:schemeClr val="tx1"/>
            </a:solidFill>
            <a:miter lim="800000"/>
            <a:headEnd/>
            <a:tailEnd/>
          </a:ln>
        </p:spPr>
      </p:pic>
      <p:pic>
        <p:nvPicPr>
          <p:cNvPr id="139268" name="Picture 4"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
        <p:nvSpPr>
          <p:cNvPr id="139269" name="Text Box 5"/>
          <p:cNvSpPr txBox="1">
            <a:spLocks noChangeArrowheads="1"/>
          </p:cNvSpPr>
          <p:nvPr/>
        </p:nvSpPr>
        <p:spPr bwMode="auto">
          <a:xfrm>
            <a:off x="2362200" y="4343400"/>
            <a:ext cx="1981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t>With Cryptosporidiosis </a:t>
            </a:r>
          </a:p>
          <a:p>
            <a:pPr eaLnBrk="1" hangingPunct="1">
              <a:spcBef>
                <a:spcPct val="50000"/>
              </a:spcBef>
            </a:pPr>
            <a:endParaRPr lang="en-US"/>
          </a:p>
        </p:txBody>
      </p:sp>
      <p:sp>
        <p:nvSpPr>
          <p:cNvPr id="139270" name="Text Box 6"/>
          <p:cNvSpPr txBox="1">
            <a:spLocks noChangeArrowheads="1"/>
          </p:cNvSpPr>
          <p:nvPr/>
        </p:nvSpPr>
        <p:spPr bwMode="auto">
          <a:xfrm>
            <a:off x="6629400" y="624840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(Colford et al.)</a:t>
            </a:r>
          </a:p>
        </p:txBody>
      </p:sp>
      <p:sp>
        <p:nvSpPr>
          <p:cNvPr id="139271" name="Line 7"/>
          <p:cNvSpPr>
            <a:spLocks noChangeShapeType="1"/>
          </p:cNvSpPr>
          <p:nvPr/>
        </p:nvSpPr>
        <p:spPr bwMode="auto">
          <a:xfrm>
            <a:off x="-152400" y="49530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72" name="Text Box 8"/>
          <p:cNvSpPr txBox="1">
            <a:spLocks noChangeArrowheads="1"/>
          </p:cNvSpPr>
          <p:nvPr/>
        </p:nvSpPr>
        <p:spPr bwMode="auto">
          <a:xfrm>
            <a:off x="4572000" y="1752600"/>
            <a:ext cx="28956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t>Without Cryptosporidiosis </a:t>
            </a:r>
          </a:p>
          <a:p>
            <a:pPr>
              <a:spcBef>
                <a:spcPct val="50000"/>
              </a:spcBef>
            </a:pPr>
            <a:endParaRPr lang="en-US"/>
          </a:p>
        </p:txBody>
      </p:sp>
      <p:sp>
        <p:nvSpPr>
          <p:cNvPr id="139275" name="Line 11"/>
          <p:cNvSpPr>
            <a:spLocks noChangeShapeType="1"/>
          </p:cNvSpPr>
          <p:nvPr/>
        </p:nvSpPr>
        <p:spPr bwMode="auto">
          <a:xfrm flipV="1">
            <a:off x="4191000" y="4419600"/>
            <a:ext cx="609600" cy="30480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76" name="Line 12"/>
          <p:cNvSpPr>
            <a:spLocks noChangeShapeType="1"/>
          </p:cNvSpPr>
          <p:nvPr/>
        </p:nvSpPr>
        <p:spPr bwMode="auto">
          <a:xfrm flipH="1">
            <a:off x="4876800" y="2209800"/>
            <a:ext cx="381000" cy="1295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283167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fld id="{F92ACF96-0E7D-4A92-9A83-CCADA1300070}" type="slidenum">
              <a:rPr lang="en-US"/>
              <a:pPr/>
              <a:t>17</a:t>
            </a:fld>
            <a:endParaRPr lang="en-US"/>
          </a:p>
        </p:txBody>
      </p:sp>
      <p:sp>
        <p:nvSpPr>
          <p:cNvPr id="137218" name="Rectangle 2"/>
          <p:cNvSpPr>
            <a:spLocks noGrp="1" noChangeArrowheads="1"/>
          </p:cNvSpPr>
          <p:nvPr>
            <p:ph type="title"/>
          </p:nvPr>
        </p:nvSpPr>
        <p:spPr>
          <a:xfrm>
            <a:off x="457200" y="457200"/>
            <a:ext cx="8229600" cy="838200"/>
          </a:xfrm>
        </p:spPr>
        <p:txBody>
          <a:bodyPr/>
          <a:lstStyle/>
          <a:p>
            <a:r>
              <a:rPr lang="en-US" b="1">
                <a:solidFill>
                  <a:srgbClr val="000066"/>
                </a:solidFill>
              </a:rPr>
              <a:t>Rainfall &amp; </a:t>
            </a:r>
            <a:r>
              <a:rPr lang="en-US" b="1" i="1">
                <a:solidFill>
                  <a:srgbClr val="000066"/>
                </a:solidFill>
              </a:rPr>
              <a:t>Cryptosporidium</a:t>
            </a:r>
          </a:p>
        </p:txBody>
      </p:sp>
      <p:pic>
        <p:nvPicPr>
          <p:cNvPr id="137219" name="Picture 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2286000" y="1447800"/>
            <a:ext cx="5867400" cy="5205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7220" name="Picture 4"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748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248400"/>
            <a:ext cx="2133600" cy="457200"/>
          </a:xfrm>
          <a:prstGeom prst="rect">
            <a:avLst/>
          </a:prstGeom>
        </p:spPr>
        <p:txBody>
          <a:bodyPr/>
          <a:lstStyle/>
          <a:p>
            <a:fld id="{816654C2-42B4-411C-BEB6-F8219901336C}" type="slidenum">
              <a:rPr lang="en-US"/>
              <a:pPr/>
              <a:t>18</a:t>
            </a:fld>
            <a:endParaRPr lang="en-US"/>
          </a:p>
        </p:txBody>
      </p:sp>
      <p:sp>
        <p:nvSpPr>
          <p:cNvPr id="114690" name="Rectangle 2"/>
          <p:cNvSpPr>
            <a:spLocks noGrp="1" noChangeArrowheads="1"/>
          </p:cNvSpPr>
          <p:nvPr>
            <p:ph type="title"/>
          </p:nvPr>
        </p:nvSpPr>
        <p:spPr/>
        <p:txBody>
          <a:bodyPr/>
          <a:lstStyle/>
          <a:p>
            <a:r>
              <a:rPr lang="en-US" b="1">
                <a:solidFill>
                  <a:srgbClr val="000066"/>
                </a:solidFill>
              </a:rPr>
              <a:t>Key Message 1</a:t>
            </a:r>
          </a:p>
        </p:txBody>
      </p:sp>
      <p:sp>
        <p:nvSpPr>
          <p:cNvPr id="114691" name="Rectangle 3"/>
          <p:cNvSpPr>
            <a:spLocks noGrp="1" noChangeArrowheads="1"/>
          </p:cNvSpPr>
          <p:nvPr>
            <p:ph type="body" idx="1"/>
          </p:nvPr>
        </p:nvSpPr>
        <p:spPr/>
        <p:txBody>
          <a:bodyPr/>
          <a:lstStyle/>
          <a:p>
            <a:pPr algn="ctr"/>
            <a:r>
              <a:rPr lang="en-US"/>
              <a:t>PLWHA are particularly susceptible to waterborne pathogens and related diarrhea (from unsafe water)</a:t>
            </a:r>
          </a:p>
          <a:p>
            <a:endParaRPr lang="en-US"/>
          </a:p>
          <a:p>
            <a:pPr algn="ctr"/>
            <a:r>
              <a:rPr lang="en-US"/>
              <a:t>Any questions?</a:t>
            </a:r>
          </a:p>
        </p:txBody>
      </p:sp>
      <p:pic>
        <p:nvPicPr>
          <p:cNvPr id="114692"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3942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4294967295"/>
          </p:nvPr>
        </p:nvSpPr>
        <p:spPr>
          <a:xfrm>
            <a:off x="6553200" y="6248400"/>
            <a:ext cx="2133600" cy="457200"/>
          </a:xfrm>
          <a:prstGeom prst="rect">
            <a:avLst/>
          </a:prstGeom>
        </p:spPr>
        <p:txBody>
          <a:bodyPr/>
          <a:lstStyle/>
          <a:p>
            <a:fld id="{5A06738D-5D22-43E4-BA54-3A292DECCA7F}" type="slidenum">
              <a:rPr lang="en-US"/>
              <a:pPr/>
              <a:t>19</a:t>
            </a:fld>
            <a:endParaRPr lang="en-US"/>
          </a:p>
        </p:txBody>
      </p:sp>
      <p:sp>
        <p:nvSpPr>
          <p:cNvPr id="134146" name="Rectangle 2"/>
          <p:cNvSpPr>
            <a:spLocks noGrp="1" noChangeArrowheads="1"/>
          </p:cNvSpPr>
          <p:nvPr>
            <p:ph type="title"/>
          </p:nvPr>
        </p:nvSpPr>
        <p:spPr/>
        <p:txBody>
          <a:bodyPr/>
          <a:lstStyle/>
          <a:p>
            <a:r>
              <a:rPr lang="en-US" b="1">
                <a:solidFill>
                  <a:schemeClr val="bg2"/>
                </a:solidFill>
              </a:rPr>
              <a:t>HIV and Replacement Feeding</a:t>
            </a:r>
          </a:p>
        </p:txBody>
      </p:sp>
      <p:sp>
        <p:nvSpPr>
          <p:cNvPr id="134147" name="Rectangle 3"/>
          <p:cNvSpPr>
            <a:spLocks noGrp="1" noChangeArrowheads="1"/>
          </p:cNvSpPr>
          <p:nvPr>
            <p:ph type="body" idx="1"/>
          </p:nvPr>
        </p:nvSpPr>
        <p:spPr/>
        <p:txBody>
          <a:bodyPr/>
          <a:lstStyle/>
          <a:p>
            <a:pPr marL="0" indent="0">
              <a:buFont typeface="Wingdings" pitchFamily="2" charset="2"/>
              <a:buNone/>
            </a:pPr>
            <a:r>
              <a:rPr lang="en-US">
                <a:latin typeface="Swiss721BT-Light" charset="0"/>
              </a:rPr>
              <a:t>“When implementing programmes for replacement (i.e., formula) feeding of infants of mothers with HIV, or early weaning of breastfed infants of HIV-infected mothers, the provision of effective water treatment is essential to protect the health of the infants.”</a:t>
            </a:r>
          </a:p>
          <a:p>
            <a:pPr marL="0" indent="0">
              <a:buClrTx/>
              <a:buSzTx/>
              <a:buFontTx/>
              <a:buNone/>
            </a:pPr>
            <a:r>
              <a:rPr lang="en-US" sz="1800"/>
              <a:t>	– </a:t>
            </a:r>
            <a:r>
              <a:rPr lang="en-US" sz="1800" b="1"/>
              <a:t>WHO 2008</a:t>
            </a:r>
            <a:r>
              <a:rPr lang="en-US" sz="1800"/>
              <a:t> “Essential prevention and care interventions for adults 	and adolescents living with HIV in resource-limited settings”</a:t>
            </a:r>
            <a:r>
              <a:rPr lang="en-US" sz="2800"/>
              <a:t> </a:t>
            </a:r>
          </a:p>
          <a:p>
            <a:pPr marL="0" indent="0">
              <a:buFont typeface="Wingdings" pitchFamily="2" charset="2"/>
              <a:buNone/>
            </a:pPr>
            <a:endParaRPr lang="en-US">
              <a:latin typeface="Swiss721BT-Light" charset="0"/>
            </a:endParaRPr>
          </a:p>
          <a:p>
            <a:pPr marL="0" indent="0">
              <a:buFont typeface="Wingdings" pitchFamily="2" charset="2"/>
              <a:buNone/>
            </a:pPr>
            <a:endParaRPr lang="en-US">
              <a:latin typeface="Swiss721BT-Light" charset="0"/>
            </a:endParaRPr>
          </a:p>
        </p:txBody>
      </p:sp>
      <p:pic>
        <p:nvPicPr>
          <p:cNvPr id="134148"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
        <p:nvSpPr>
          <p:cNvPr id="134149" name="Text Box 5"/>
          <p:cNvSpPr txBox="1">
            <a:spLocks noChangeArrowheads="1"/>
          </p:cNvSpPr>
          <p:nvPr/>
        </p:nvSpPr>
        <p:spPr bwMode="auto">
          <a:xfrm>
            <a:off x="2362200" y="5562600"/>
            <a:ext cx="6324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pPr>
            <a:r>
              <a:rPr lang="en-US" sz="1600"/>
              <a:t>(</a:t>
            </a:r>
          </a:p>
        </p:txBody>
      </p:sp>
    </p:spTree>
    <p:extLst>
      <p:ext uri="{BB962C8B-B14F-4D97-AF65-F5344CB8AC3E}">
        <p14:creationId xmlns:p14="http://schemas.microsoft.com/office/powerpoint/2010/main" val="67266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4580" y="1524000"/>
            <a:ext cx="6248400" cy="3736407"/>
          </a:xfrm>
          <a:prstGeom prst="rect">
            <a:avLst/>
          </a:prstGeom>
        </p:spPr>
        <p:txBody>
          <a:bodyPr wrap="square">
            <a:spAutoFit/>
          </a:bodyPr>
          <a:lstStyle/>
          <a:p>
            <a:pPr lvl="0" algn="ctr">
              <a:spcBef>
                <a:spcPct val="20000"/>
              </a:spcBef>
            </a:pPr>
            <a:r>
              <a:rPr lang="en-US" sz="3200" kern="0" dirty="0">
                <a:solidFill>
                  <a:srgbClr val="000000"/>
                </a:solidFill>
                <a:latin typeface="Arial"/>
                <a:cs typeface="Arial"/>
              </a:rPr>
              <a:t>This presentation is used with Lesson </a:t>
            </a:r>
            <a:r>
              <a:rPr lang="en-US" sz="3200" kern="0" dirty="0" smtClean="0">
                <a:solidFill>
                  <a:srgbClr val="000000"/>
                </a:solidFill>
                <a:latin typeface="Arial"/>
                <a:cs typeface="Arial"/>
              </a:rPr>
              <a:t>Plan: HWT for Vulnerable People in </a:t>
            </a:r>
            <a:r>
              <a:rPr lang="en-US" sz="3200" kern="0" dirty="0">
                <a:solidFill>
                  <a:srgbClr val="000000"/>
                </a:solidFill>
                <a:latin typeface="Arial"/>
                <a:cs typeface="Arial"/>
              </a:rPr>
              <a:t>the </a:t>
            </a:r>
            <a:r>
              <a:rPr lang="en-US" sz="3200" kern="0" dirty="0" smtClean="0">
                <a:solidFill>
                  <a:srgbClr val="000000"/>
                </a:solidFill>
                <a:latin typeface="Arial"/>
                <a:cs typeface="Arial"/>
              </a:rPr>
              <a:t>People Living with HIV/AIDS Trainer Manual. </a:t>
            </a:r>
            <a:endParaRPr lang="en-US" sz="3200" kern="0" dirty="0">
              <a:solidFill>
                <a:srgbClr val="000000"/>
              </a:solidFill>
              <a:latin typeface="Arial"/>
              <a:cs typeface="Arial"/>
            </a:endParaRPr>
          </a:p>
          <a:p>
            <a:pPr lvl="0">
              <a:spcBef>
                <a:spcPct val="20000"/>
              </a:spcBef>
            </a:pPr>
            <a:endParaRPr lang="en-US" sz="3200" kern="0" dirty="0">
              <a:solidFill>
                <a:srgbClr val="000000"/>
              </a:solidFill>
              <a:latin typeface="Arial"/>
              <a:cs typeface="Arial"/>
            </a:endParaRPr>
          </a:p>
          <a:p>
            <a:pPr lvl="0" algn="ctr">
              <a:spcBef>
                <a:spcPct val="20000"/>
              </a:spcBef>
            </a:pPr>
            <a:r>
              <a:rPr lang="en-US" sz="3200" kern="0" dirty="0">
                <a:solidFill>
                  <a:srgbClr val="000000"/>
                </a:solidFill>
                <a:latin typeface="Arial"/>
                <a:cs typeface="Arial"/>
              </a:rPr>
              <a:t>Available at </a:t>
            </a:r>
            <a:r>
              <a:rPr lang="en-US" sz="3200" kern="0" dirty="0">
                <a:solidFill>
                  <a:srgbClr val="000000"/>
                </a:solidFill>
                <a:latin typeface="Arial"/>
                <a:cs typeface="Arial"/>
                <a:hlinkClick r:id="rId2"/>
              </a:rPr>
              <a:t>www.cawst.org/resources</a:t>
            </a:r>
            <a:endParaRPr lang="en-US" sz="3200" kern="0" dirty="0">
              <a:solidFill>
                <a:srgbClr val="000000"/>
              </a:solidFill>
              <a:latin typeface="Arial"/>
              <a:cs typeface="Arial"/>
            </a:endParaRPr>
          </a:p>
        </p:txBody>
      </p:sp>
      <p:pic>
        <p:nvPicPr>
          <p:cNvPr id="3"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69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248400"/>
            <a:ext cx="2133600" cy="457200"/>
          </a:xfrm>
          <a:prstGeom prst="rect">
            <a:avLst/>
          </a:prstGeom>
        </p:spPr>
        <p:txBody>
          <a:bodyPr/>
          <a:lstStyle/>
          <a:p>
            <a:fld id="{7DB06EF7-0BA8-4A38-A911-23557F2A8875}" type="slidenum">
              <a:rPr lang="en-US"/>
              <a:pPr/>
              <a:t>20</a:t>
            </a:fld>
            <a:endParaRPr lang="en-US"/>
          </a:p>
        </p:txBody>
      </p:sp>
      <p:sp>
        <p:nvSpPr>
          <p:cNvPr id="115714" name="Rectangle 2"/>
          <p:cNvSpPr>
            <a:spLocks noGrp="1" noChangeArrowheads="1"/>
          </p:cNvSpPr>
          <p:nvPr>
            <p:ph type="title"/>
          </p:nvPr>
        </p:nvSpPr>
        <p:spPr/>
        <p:txBody>
          <a:bodyPr/>
          <a:lstStyle/>
          <a:p>
            <a:r>
              <a:rPr lang="en-US" b="1">
                <a:solidFill>
                  <a:srgbClr val="000066"/>
                </a:solidFill>
              </a:rPr>
              <a:t>Key Message 2</a:t>
            </a:r>
          </a:p>
        </p:txBody>
      </p:sp>
      <p:sp>
        <p:nvSpPr>
          <p:cNvPr id="115715" name="Rectangle 3"/>
          <p:cNvSpPr>
            <a:spLocks noGrp="1" noChangeArrowheads="1"/>
          </p:cNvSpPr>
          <p:nvPr>
            <p:ph type="body" idx="1"/>
          </p:nvPr>
        </p:nvSpPr>
        <p:spPr/>
        <p:txBody>
          <a:bodyPr/>
          <a:lstStyle/>
          <a:p>
            <a:pPr algn="ctr">
              <a:buFont typeface="Wingdings" pitchFamily="2" charset="2"/>
              <a:buNone/>
            </a:pPr>
            <a:endParaRPr lang="en-US"/>
          </a:p>
          <a:p>
            <a:pPr algn="ctr">
              <a:buFont typeface="Wingdings" pitchFamily="2" charset="2"/>
              <a:buNone/>
            </a:pPr>
            <a:r>
              <a:rPr lang="en-US"/>
              <a:t>   Anti-retroviral (ARV) therapy is better absorbed if HIV+ individuals use uncontaminated water</a:t>
            </a:r>
          </a:p>
        </p:txBody>
      </p:sp>
      <p:pic>
        <p:nvPicPr>
          <p:cNvPr id="11571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222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4294967295"/>
          </p:nvPr>
        </p:nvSpPr>
        <p:spPr>
          <a:xfrm>
            <a:off x="6553200" y="6248400"/>
            <a:ext cx="2133600" cy="457200"/>
          </a:xfrm>
          <a:prstGeom prst="rect">
            <a:avLst/>
          </a:prstGeom>
        </p:spPr>
        <p:txBody>
          <a:bodyPr/>
          <a:lstStyle/>
          <a:p>
            <a:fld id="{84147A34-FF30-47BA-9DF3-4A402E3AC425}" type="slidenum">
              <a:rPr lang="en-US"/>
              <a:pPr/>
              <a:t>21</a:t>
            </a:fld>
            <a:endParaRPr lang="en-US"/>
          </a:p>
        </p:txBody>
      </p:sp>
      <p:sp>
        <p:nvSpPr>
          <p:cNvPr id="128002" name="Rectangle 2"/>
          <p:cNvSpPr>
            <a:spLocks noGrp="1" noChangeArrowheads="1"/>
          </p:cNvSpPr>
          <p:nvPr>
            <p:ph type="title"/>
          </p:nvPr>
        </p:nvSpPr>
        <p:spPr/>
        <p:txBody>
          <a:bodyPr/>
          <a:lstStyle/>
          <a:p>
            <a:r>
              <a:rPr lang="en-US" b="1">
                <a:solidFill>
                  <a:schemeClr val="bg2"/>
                </a:solidFill>
              </a:rPr>
              <a:t>HIV and Antiretrovirals</a:t>
            </a:r>
          </a:p>
        </p:txBody>
      </p:sp>
      <p:sp>
        <p:nvSpPr>
          <p:cNvPr id="128003" name="Rectangle 3"/>
          <p:cNvSpPr>
            <a:spLocks noGrp="1" noChangeArrowheads="1"/>
          </p:cNvSpPr>
          <p:nvPr>
            <p:ph type="body" idx="1"/>
          </p:nvPr>
        </p:nvSpPr>
        <p:spPr/>
        <p:txBody>
          <a:bodyPr/>
          <a:lstStyle/>
          <a:p>
            <a:pPr marL="609600" indent="-609600">
              <a:buFont typeface="Wingdings" pitchFamily="2" charset="2"/>
              <a:buNone/>
            </a:pPr>
            <a:endParaRPr lang="en-US"/>
          </a:p>
          <a:p>
            <a:pPr marL="609600" indent="-609600">
              <a:buFont typeface="Wingdings" pitchFamily="2" charset="2"/>
              <a:buNone/>
            </a:pPr>
            <a:endParaRPr lang="en-US"/>
          </a:p>
          <a:p>
            <a:pPr marL="609600" indent="-609600">
              <a:buFont typeface="Wingdings" pitchFamily="2" charset="2"/>
              <a:buNone/>
            </a:pPr>
            <a:endParaRPr lang="en-US" sz="3600">
              <a:latin typeface="Swiss721BT-Light" charset="0"/>
            </a:endParaRPr>
          </a:p>
        </p:txBody>
      </p:sp>
      <p:pic>
        <p:nvPicPr>
          <p:cNvPr id="12800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
        <p:nvSpPr>
          <p:cNvPr id="128005" name="Text Box 5"/>
          <p:cNvSpPr txBox="1">
            <a:spLocks noChangeArrowheads="1"/>
          </p:cNvSpPr>
          <p:nvPr/>
        </p:nvSpPr>
        <p:spPr bwMode="auto">
          <a:xfrm>
            <a:off x="2362200" y="5562600"/>
            <a:ext cx="6324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pPr>
            <a:r>
              <a:rPr lang="en-US" sz="1600"/>
              <a:t>(</a:t>
            </a:r>
          </a:p>
        </p:txBody>
      </p:sp>
      <p:sp>
        <p:nvSpPr>
          <p:cNvPr id="128006" name="Text Box 6"/>
          <p:cNvSpPr txBox="1">
            <a:spLocks noChangeArrowheads="1"/>
          </p:cNvSpPr>
          <p:nvPr/>
        </p:nvSpPr>
        <p:spPr bwMode="auto">
          <a:xfrm>
            <a:off x="609600" y="1905000"/>
            <a:ext cx="7924800" cy="418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buClr>
                <a:schemeClr val="bg2"/>
              </a:buClr>
              <a:buSzPct val="75000"/>
              <a:buFontTx/>
              <a:buChar char="•"/>
            </a:pPr>
            <a:r>
              <a:rPr lang="en-US" sz="3200"/>
              <a:t>   Anti-retroviral drugs (ARV) inhibit HIV replication, increases CD4 levels, decreases the rate of opportunistic infections</a:t>
            </a:r>
          </a:p>
          <a:p>
            <a:pPr eaLnBrk="1" hangingPunct="1">
              <a:spcBef>
                <a:spcPct val="20000"/>
              </a:spcBef>
              <a:buClr>
                <a:schemeClr val="bg2"/>
              </a:buClr>
              <a:buSzPct val="75000"/>
              <a:buFontTx/>
              <a:buChar char="•"/>
            </a:pPr>
            <a:endParaRPr lang="en-US" sz="3200"/>
          </a:p>
          <a:p>
            <a:pPr eaLnBrk="1" hangingPunct="1">
              <a:spcBef>
                <a:spcPct val="20000"/>
              </a:spcBef>
              <a:buClr>
                <a:schemeClr val="bg2"/>
              </a:buClr>
              <a:buSzPct val="75000"/>
              <a:buFontTx/>
              <a:buChar char="•"/>
            </a:pPr>
            <a:r>
              <a:rPr lang="en-US" sz="3200"/>
              <a:t>  Anti-retroviral drugs (ARV) are better absorbed if patients use clean, treated drinking water</a:t>
            </a:r>
          </a:p>
        </p:txBody>
      </p:sp>
    </p:spTree>
    <p:extLst>
      <p:ext uri="{BB962C8B-B14F-4D97-AF65-F5344CB8AC3E}">
        <p14:creationId xmlns:p14="http://schemas.microsoft.com/office/powerpoint/2010/main" val="3297186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706090"/>
          </a:xfrm>
        </p:spPr>
        <p:txBody>
          <a:bodyPr/>
          <a:lstStyle/>
          <a:p>
            <a:r>
              <a:rPr lang="en-US" b="1" dirty="0" smtClean="0">
                <a:solidFill>
                  <a:schemeClr val="accent2"/>
                </a:solidFill>
              </a:rPr>
              <a:t>% of PLWHA on ARVs</a:t>
            </a:r>
            <a:endParaRPr lang="en-US" b="1" dirty="0">
              <a:solidFill>
                <a:schemeClr val="accent2"/>
              </a:solidFill>
            </a:endParaRPr>
          </a:p>
        </p:txBody>
      </p:sp>
      <p:pic>
        <p:nvPicPr>
          <p:cNvPr id="3076"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256" y="1052736"/>
            <a:ext cx="7696200" cy="51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4497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4294967295"/>
          </p:nvPr>
        </p:nvSpPr>
        <p:spPr>
          <a:xfrm>
            <a:off x="6553200" y="6248400"/>
            <a:ext cx="2133600" cy="457200"/>
          </a:xfrm>
          <a:prstGeom prst="rect">
            <a:avLst/>
          </a:prstGeom>
        </p:spPr>
        <p:txBody>
          <a:bodyPr/>
          <a:lstStyle/>
          <a:p>
            <a:fld id="{ADBF2EB5-C625-48FE-A026-95AFB4813D4B}" type="slidenum">
              <a:rPr lang="en-US"/>
              <a:pPr/>
              <a:t>23</a:t>
            </a:fld>
            <a:endParaRPr lang="en-US"/>
          </a:p>
        </p:txBody>
      </p:sp>
      <p:sp>
        <p:nvSpPr>
          <p:cNvPr id="81922" name="Rectangle 2"/>
          <p:cNvSpPr>
            <a:spLocks noGrp="1" noChangeArrowheads="1"/>
          </p:cNvSpPr>
          <p:nvPr>
            <p:ph type="title"/>
          </p:nvPr>
        </p:nvSpPr>
        <p:spPr/>
        <p:txBody>
          <a:bodyPr/>
          <a:lstStyle/>
          <a:p>
            <a:r>
              <a:rPr lang="en-US" b="1">
                <a:solidFill>
                  <a:schemeClr val="bg2"/>
                </a:solidFill>
              </a:rPr>
              <a:t>Diarrhea and ARV Absorption</a:t>
            </a:r>
          </a:p>
        </p:txBody>
      </p:sp>
      <p:sp>
        <p:nvSpPr>
          <p:cNvPr id="81923" name="Rectangle 3"/>
          <p:cNvSpPr>
            <a:spLocks noGrp="1" noChangeArrowheads="1"/>
          </p:cNvSpPr>
          <p:nvPr>
            <p:ph type="body" idx="1"/>
          </p:nvPr>
        </p:nvSpPr>
        <p:spPr/>
        <p:txBody>
          <a:bodyPr/>
          <a:lstStyle/>
          <a:p>
            <a:pPr>
              <a:buFont typeface="Wingdings" pitchFamily="2" charset="2"/>
              <a:buNone/>
            </a:pPr>
            <a:endParaRPr lang="en-US" b="1"/>
          </a:p>
          <a:p>
            <a:pPr>
              <a:buFont typeface="Wingdings" pitchFamily="2" charset="2"/>
              <a:buNone/>
            </a:pPr>
            <a:endParaRPr lang="en-US" b="1"/>
          </a:p>
          <a:p>
            <a:pPr>
              <a:buFont typeface="Wingdings" pitchFamily="2" charset="2"/>
              <a:buNone/>
            </a:pPr>
            <a:endParaRPr lang="en-US" b="1"/>
          </a:p>
          <a:p>
            <a:pPr>
              <a:buFont typeface="Wingdings" pitchFamily="2" charset="2"/>
              <a:buNone/>
            </a:pPr>
            <a:endParaRPr lang="en-US" b="1"/>
          </a:p>
          <a:p>
            <a:pPr>
              <a:buFont typeface="Wingdings" pitchFamily="2" charset="2"/>
              <a:buNone/>
            </a:pPr>
            <a:endParaRPr lang="en-US" b="1"/>
          </a:p>
          <a:p>
            <a:pPr>
              <a:buFont typeface="Wingdings" pitchFamily="2" charset="2"/>
              <a:buNone/>
            </a:pPr>
            <a:endParaRPr lang="en-US" b="1"/>
          </a:p>
        </p:txBody>
      </p:sp>
      <p:pic>
        <p:nvPicPr>
          <p:cNvPr id="819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65288"/>
            <a:ext cx="8534400"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5" name="Text Box 5"/>
          <p:cNvSpPr txBox="1">
            <a:spLocks noChangeArrowheads="1"/>
          </p:cNvSpPr>
          <p:nvPr/>
        </p:nvSpPr>
        <p:spPr bwMode="auto">
          <a:xfrm>
            <a:off x="2971800" y="5867400"/>
            <a:ext cx="57150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20000"/>
              </a:spcBef>
            </a:pPr>
            <a:r>
              <a:rPr lang="en-US" sz="1600"/>
              <a:t>(Brantley et al., 2003. British Journal of Infectious Diseases</a:t>
            </a:r>
          </a:p>
        </p:txBody>
      </p:sp>
      <p:sp>
        <p:nvSpPr>
          <p:cNvPr id="81926" name="Rectangle 6"/>
          <p:cNvSpPr>
            <a:spLocks noChangeArrowheads="1"/>
          </p:cNvSpPr>
          <p:nvPr/>
        </p:nvSpPr>
        <p:spPr bwMode="auto">
          <a:xfrm>
            <a:off x="5410200" y="5029200"/>
            <a:ext cx="13716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29" name="Rectangle 9"/>
          <p:cNvSpPr>
            <a:spLocks noChangeArrowheads="1"/>
          </p:cNvSpPr>
          <p:nvPr/>
        </p:nvSpPr>
        <p:spPr bwMode="auto">
          <a:xfrm>
            <a:off x="5562600" y="5181600"/>
            <a:ext cx="13716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30" name="Rectangle 10"/>
          <p:cNvSpPr>
            <a:spLocks noChangeArrowheads="1"/>
          </p:cNvSpPr>
          <p:nvPr/>
        </p:nvSpPr>
        <p:spPr bwMode="auto">
          <a:xfrm>
            <a:off x="3657600" y="1828800"/>
            <a:ext cx="13716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32" name="Text Box 12"/>
          <p:cNvSpPr txBox="1">
            <a:spLocks noChangeArrowheads="1"/>
          </p:cNvSpPr>
          <p:nvPr/>
        </p:nvSpPr>
        <p:spPr bwMode="auto">
          <a:xfrm>
            <a:off x="685800" y="2362200"/>
            <a:ext cx="160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t>Level of ARV Drug in Blood</a:t>
            </a:r>
          </a:p>
        </p:txBody>
      </p:sp>
      <p:pic>
        <p:nvPicPr>
          <p:cNvPr id="81933" name="Picture 13"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3285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4294967295"/>
          </p:nvPr>
        </p:nvSpPr>
        <p:spPr>
          <a:xfrm>
            <a:off x="6553200" y="6248400"/>
            <a:ext cx="2133600" cy="457200"/>
          </a:xfrm>
          <a:prstGeom prst="rect">
            <a:avLst/>
          </a:prstGeom>
        </p:spPr>
        <p:txBody>
          <a:bodyPr/>
          <a:lstStyle/>
          <a:p>
            <a:fld id="{E477B78C-A25D-4A63-BA89-E6FFFCF67EB4}" type="slidenum">
              <a:rPr lang="en-US"/>
              <a:pPr/>
              <a:t>24</a:t>
            </a:fld>
            <a:endParaRPr lang="en-US"/>
          </a:p>
        </p:txBody>
      </p:sp>
      <p:sp>
        <p:nvSpPr>
          <p:cNvPr id="30722" name="Rectangle 2"/>
          <p:cNvSpPr>
            <a:spLocks noGrp="1" noChangeArrowheads="1"/>
          </p:cNvSpPr>
          <p:nvPr>
            <p:ph type="title"/>
          </p:nvPr>
        </p:nvSpPr>
        <p:spPr/>
        <p:txBody>
          <a:bodyPr/>
          <a:lstStyle/>
          <a:p>
            <a:r>
              <a:rPr lang="en-US" b="1" dirty="0">
                <a:solidFill>
                  <a:schemeClr val="bg2"/>
                </a:solidFill>
              </a:rPr>
              <a:t>Safe Water &amp; </a:t>
            </a:r>
            <a:r>
              <a:rPr lang="en-US" b="1" dirty="0" smtClean="0">
                <a:solidFill>
                  <a:schemeClr val="bg2"/>
                </a:solidFill>
              </a:rPr>
              <a:t>ARV</a:t>
            </a:r>
            <a:r>
              <a:rPr lang="en-US" dirty="0" smtClean="0"/>
              <a:t> </a:t>
            </a:r>
            <a:endParaRPr lang="en-US" dirty="0"/>
          </a:p>
        </p:txBody>
      </p:sp>
      <p:sp>
        <p:nvSpPr>
          <p:cNvPr id="30723" name="Rectangle 3"/>
          <p:cNvSpPr>
            <a:spLocks noGrp="1" noChangeArrowheads="1"/>
          </p:cNvSpPr>
          <p:nvPr>
            <p:ph type="body" idx="1"/>
          </p:nvPr>
        </p:nvSpPr>
        <p:spPr>
          <a:ln/>
          <a:extLst>
            <a:ext uri="{91240B29-F687-4F45-9708-019B960494DF}">
              <a14:hiddenLine xmlns:a14="http://schemas.microsoft.com/office/drawing/2010/main" w="9525">
                <a:solidFill>
                  <a:srgbClr val="FF0000"/>
                </a:solidFill>
                <a:miter lim="800000"/>
                <a:headEnd/>
                <a:tailEnd/>
              </a14:hiddenLine>
            </a:ext>
          </a:extLst>
        </p:spPr>
        <p:txBody>
          <a:bodyPr/>
          <a:lstStyle/>
          <a:p>
            <a:pPr>
              <a:lnSpc>
                <a:spcPct val="90000"/>
              </a:lnSpc>
              <a:buFont typeface="Wingdings" pitchFamily="2" charset="2"/>
              <a:buNone/>
            </a:pPr>
            <a:r>
              <a:rPr lang="en-US">
                <a:latin typeface="Swiss721BT-Light" charset="0"/>
              </a:rPr>
              <a:t>   </a:t>
            </a:r>
            <a:r>
              <a:rPr lang="en-US"/>
              <a:t>“To implement treatment programmes for people with HIV — to provide ART, cotrimoxazole and medicines for TB, for example </a:t>
            </a:r>
            <a:r>
              <a:rPr lang="en-US" i="1"/>
              <a:t>— </a:t>
            </a:r>
            <a:r>
              <a:rPr lang="en-US" b="1"/>
              <a:t>access to safe water is essential, as this allows patients to take their drugs and avoid diarrhoeal diseases that reduce drug absorption.”</a:t>
            </a:r>
            <a:r>
              <a:rPr lang="en-US" sz="2800"/>
              <a:t> </a:t>
            </a:r>
          </a:p>
        </p:txBody>
      </p:sp>
      <p:pic>
        <p:nvPicPr>
          <p:cNvPr id="30725"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
        <p:nvSpPr>
          <p:cNvPr id="30726" name="Text Box 6"/>
          <p:cNvSpPr txBox="1">
            <a:spLocks noChangeArrowheads="1"/>
          </p:cNvSpPr>
          <p:nvPr/>
        </p:nvSpPr>
        <p:spPr bwMode="auto">
          <a:xfrm>
            <a:off x="2286000" y="5410200"/>
            <a:ext cx="6400800"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pPr>
            <a:r>
              <a:rPr lang="en-US" sz="1600"/>
              <a:t>(WHO, 2008. Essential Prevention and Care Interventions for Adults and Adolescents Living with HIV in Resource-limited Settings)</a:t>
            </a:r>
          </a:p>
          <a:p>
            <a:pPr eaLnBrk="1" hangingPunct="1">
              <a:spcBef>
                <a:spcPct val="50000"/>
              </a:spcBef>
            </a:pPr>
            <a:endParaRPr lang="en-US" sz="1600"/>
          </a:p>
        </p:txBody>
      </p:sp>
    </p:spTree>
    <p:extLst>
      <p:ext uri="{BB962C8B-B14F-4D97-AF65-F5344CB8AC3E}">
        <p14:creationId xmlns:p14="http://schemas.microsoft.com/office/powerpoint/2010/main" val="556505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4294967295"/>
          </p:nvPr>
        </p:nvSpPr>
        <p:spPr>
          <a:xfrm>
            <a:off x="6553200" y="6248400"/>
            <a:ext cx="2133600" cy="457200"/>
          </a:xfrm>
          <a:prstGeom prst="rect">
            <a:avLst/>
          </a:prstGeom>
        </p:spPr>
        <p:txBody>
          <a:bodyPr/>
          <a:lstStyle/>
          <a:p>
            <a:fld id="{E657A4BE-F29D-43A5-991F-2A9EC7CD0A0D}" type="slidenum">
              <a:rPr lang="en-US"/>
              <a:pPr/>
              <a:t>25</a:t>
            </a:fld>
            <a:endParaRPr lang="en-US"/>
          </a:p>
        </p:txBody>
      </p:sp>
      <p:sp>
        <p:nvSpPr>
          <p:cNvPr id="30722" name="Rectangle 2"/>
          <p:cNvSpPr>
            <a:spLocks noGrp="1" noChangeArrowheads="1"/>
          </p:cNvSpPr>
          <p:nvPr>
            <p:ph type="title"/>
          </p:nvPr>
        </p:nvSpPr>
        <p:spPr/>
        <p:txBody>
          <a:bodyPr/>
          <a:lstStyle/>
          <a:p>
            <a:r>
              <a:rPr lang="en-US" b="1">
                <a:solidFill>
                  <a:srgbClr val="000066"/>
                </a:solidFill>
              </a:rPr>
              <a:t>Safe Water &amp; ARVs</a:t>
            </a:r>
            <a:r>
              <a:rPr lang="en-US"/>
              <a:t>  </a:t>
            </a:r>
          </a:p>
        </p:txBody>
      </p:sp>
      <p:sp>
        <p:nvSpPr>
          <p:cNvPr id="30723" name="Rectangle 3"/>
          <p:cNvSpPr>
            <a:spLocks noGrp="1" noChangeArrowheads="1"/>
          </p:cNvSpPr>
          <p:nvPr>
            <p:ph type="body" idx="1"/>
          </p:nvPr>
        </p:nvSpPr>
        <p:spPr>
          <a:xfrm>
            <a:off x="431304" y="1844824"/>
            <a:ext cx="8229600" cy="2836912"/>
          </a:xfrm>
          <a:ln/>
          <a:extLst>
            <a:ext uri="{91240B29-F687-4F45-9708-019B960494DF}">
              <a14:hiddenLine xmlns:a14="http://schemas.microsoft.com/office/drawing/2010/main" w="9525">
                <a:solidFill>
                  <a:srgbClr val="FF0000"/>
                </a:solidFill>
                <a:miter lim="800000"/>
                <a:headEnd/>
                <a:tailEnd/>
              </a14:hiddenLine>
            </a:ext>
          </a:extLst>
        </p:spPr>
        <p:txBody>
          <a:bodyPr/>
          <a:lstStyle/>
          <a:p>
            <a:pPr>
              <a:lnSpc>
                <a:spcPct val="90000"/>
              </a:lnSpc>
              <a:buFont typeface="Wingdings" pitchFamily="2" charset="2"/>
              <a:buNone/>
            </a:pPr>
            <a:r>
              <a:rPr lang="en-US" dirty="0">
                <a:latin typeface="Swiss721BT-Light" charset="0"/>
              </a:rPr>
              <a:t>   </a:t>
            </a:r>
            <a:r>
              <a:rPr lang="en-US" dirty="0"/>
              <a:t>“To implement treatment </a:t>
            </a:r>
            <a:r>
              <a:rPr lang="en-US" dirty="0" err="1"/>
              <a:t>programmes</a:t>
            </a:r>
            <a:r>
              <a:rPr lang="en-US" dirty="0"/>
              <a:t> for people with HIV </a:t>
            </a:r>
            <a:r>
              <a:rPr lang="en-US" dirty="0" smtClean="0"/>
              <a:t>… </a:t>
            </a:r>
            <a:r>
              <a:rPr lang="en-US" b="1" u="sng" dirty="0" smtClean="0"/>
              <a:t>access </a:t>
            </a:r>
            <a:r>
              <a:rPr lang="en-US" b="1" u="sng" dirty="0"/>
              <a:t>to safe water is essential</a:t>
            </a:r>
            <a:r>
              <a:rPr lang="en-US" b="1" dirty="0"/>
              <a:t>, </a:t>
            </a:r>
            <a:r>
              <a:rPr lang="en-US" dirty="0"/>
              <a:t>as this allows patients to take their drugs and avoid </a:t>
            </a:r>
            <a:r>
              <a:rPr lang="en-US" dirty="0" smtClean="0"/>
              <a:t>diarrheal </a:t>
            </a:r>
            <a:r>
              <a:rPr lang="en-US" dirty="0"/>
              <a:t>diseases that reduce drug absorption</a:t>
            </a:r>
            <a:r>
              <a:rPr lang="en-US" b="1" dirty="0"/>
              <a:t>.”</a:t>
            </a:r>
            <a:r>
              <a:rPr lang="en-US" sz="2800" dirty="0"/>
              <a:t> </a:t>
            </a:r>
          </a:p>
        </p:txBody>
      </p:sp>
      <p:pic>
        <p:nvPicPr>
          <p:cNvPr id="30725"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
        <p:nvSpPr>
          <p:cNvPr id="30726" name="Text Box 6"/>
          <p:cNvSpPr txBox="1">
            <a:spLocks noChangeArrowheads="1"/>
          </p:cNvSpPr>
          <p:nvPr/>
        </p:nvSpPr>
        <p:spPr bwMode="auto">
          <a:xfrm>
            <a:off x="2286000" y="4427537"/>
            <a:ext cx="64008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pPr>
            <a:r>
              <a:rPr lang="en-US" sz="1600" dirty="0"/>
              <a:t>(</a:t>
            </a:r>
            <a:r>
              <a:rPr lang="en-US" sz="2000" b="1" dirty="0"/>
              <a:t>WHO,</a:t>
            </a:r>
            <a:r>
              <a:rPr lang="en-US" sz="1600" dirty="0"/>
              <a:t> 2008. Essential Prevention and Care Interventions for Adults and Adolescents Living with HIV in Resource-limited Settings)</a:t>
            </a:r>
          </a:p>
          <a:p>
            <a:pPr eaLnBrk="1" hangingPunct="1">
              <a:spcBef>
                <a:spcPct val="50000"/>
              </a:spcBef>
            </a:pPr>
            <a:endParaRPr lang="en-US" sz="1600" dirty="0"/>
          </a:p>
        </p:txBody>
      </p:sp>
    </p:spTree>
    <p:extLst>
      <p:ext uri="{BB962C8B-B14F-4D97-AF65-F5344CB8AC3E}">
        <p14:creationId xmlns:p14="http://schemas.microsoft.com/office/powerpoint/2010/main" val="30360055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248400"/>
            <a:ext cx="2133600" cy="457200"/>
          </a:xfrm>
          <a:prstGeom prst="rect">
            <a:avLst/>
          </a:prstGeom>
        </p:spPr>
        <p:txBody>
          <a:bodyPr/>
          <a:lstStyle/>
          <a:p>
            <a:fld id="{C3E09F9B-734C-42AF-A5AC-25F5D0DCD336}" type="slidenum">
              <a:rPr lang="en-US"/>
              <a:pPr/>
              <a:t>26</a:t>
            </a:fld>
            <a:endParaRPr lang="en-US"/>
          </a:p>
        </p:txBody>
      </p:sp>
      <p:sp>
        <p:nvSpPr>
          <p:cNvPr id="116738" name="Rectangle 2"/>
          <p:cNvSpPr>
            <a:spLocks noGrp="1" noChangeArrowheads="1"/>
          </p:cNvSpPr>
          <p:nvPr>
            <p:ph type="title"/>
          </p:nvPr>
        </p:nvSpPr>
        <p:spPr/>
        <p:txBody>
          <a:bodyPr/>
          <a:lstStyle/>
          <a:p>
            <a:r>
              <a:rPr lang="en-US" b="1">
                <a:solidFill>
                  <a:srgbClr val="000066"/>
                </a:solidFill>
              </a:rPr>
              <a:t>Key Message 2</a:t>
            </a:r>
          </a:p>
        </p:txBody>
      </p:sp>
      <p:sp>
        <p:nvSpPr>
          <p:cNvPr id="116739" name="Rectangle 3"/>
          <p:cNvSpPr>
            <a:spLocks noGrp="1" noChangeArrowheads="1"/>
          </p:cNvSpPr>
          <p:nvPr>
            <p:ph type="body" idx="1"/>
          </p:nvPr>
        </p:nvSpPr>
        <p:spPr/>
        <p:txBody>
          <a:bodyPr/>
          <a:lstStyle/>
          <a:p>
            <a:pPr algn="ctr"/>
            <a:r>
              <a:rPr lang="en-US"/>
              <a:t>Anti-retroviral (ARV) therapy is better absorbed if patients use uncontaminated drinking water</a:t>
            </a:r>
          </a:p>
          <a:p>
            <a:endParaRPr lang="en-US"/>
          </a:p>
          <a:p>
            <a:pPr algn="ctr"/>
            <a:r>
              <a:rPr lang="en-US"/>
              <a:t>Any questions?</a:t>
            </a:r>
          </a:p>
        </p:txBody>
      </p:sp>
      <p:pic>
        <p:nvPicPr>
          <p:cNvPr id="116740"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040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248400"/>
            <a:ext cx="2133600" cy="457200"/>
          </a:xfrm>
          <a:prstGeom prst="rect">
            <a:avLst/>
          </a:prstGeom>
        </p:spPr>
        <p:txBody>
          <a:bodyPr/>
          <a:lstStyle/>
          <a:p>
            <a:fld id="{049275AE-870A-476C-B9B1-B495BD373810}" type="slidenum">
              <a:rPr lang="en-US"/>
              <a:pPr/>
              <a:t>27</a:t>
            </a:fld>
            <a:endParaRPr lang="en-US"/>
          </a:p>
        </p:txBody>
      </p:sp>
      <p:sp>
        <p:nvSpPr>
          <p:cNvPr id="117762" name="Rectangle 2"/>
          <p:cNvSpPr>
            <a:spLocks noGrp="1" noChangeArrowheads="1"/>
          </p:cNvSpPr>
          <p:nvPr>
            <p:ph type="title"/>
          </p:nvPr>
        </p:nvSpPr>
        <p:spPr/>
        <p:txBody>
          <a:bodyPr/>
          <a:lstStyle/>
          <a:p>
            <a:r>
              <a:rPr lang="en-US" b="1">
                <a:solidFill>
                  <a:srgbClr val="000066"/>
                </a:solidFill>
              </a:rPr>
              <a:t>Key Message 3</a:t>
            </a:r>
          </a:p>
        </p:txBody>
      </p:sp>
      <p:sp>
        <p:nvSpPr>
          <p:cNvPr id="117763" name="Rectangle 3"/>
          <p:cNvSpPr>
            <a:spLocks noGrp="1" noChangeArrowheads="1"/>
          </p:cNvSpPr>
          <p:nvPr>
            <p:ph type="body" idx="1"/>
          </p:nvPr>
        </p:nvSpPr>
        <p:spPr/>
        <p:txBody>
          <a:bodyPr/>
          <a:lstStyle/>
          <a:p>
            <a:pPr marL="609600" indent="-609600">
              <a:buFontTx/>
              <a:buNone/>
            </a:pPr>
            <a:endParaRPr lang="en-US"/>
          </a:p>
          <a:p>
            <a:pPr marL="609600" indent="-609600" algn="ctr">
              <a:buFontTx/>
              <a:buNone/>
            </a:pPr>
            <a:r>
              <a:rPr lang="en-US"/>
              <a:t>     HIV-positive mothers who choose not to breastfeed need </a:t>
            </a:r>
            <a:r>
              <a:rPr lang="en-US" u="sng"/>
              <a:t>safe water</a:t>
            </a:r>
            <a:r>
              <a:rPr lang="en-US"/>
              <a:t> to make formula</a:t>
            </a:r>
          </a:p>
        </p:txBody>
      </p:sp>
      <p:pic>
        <p:nvPicPr>
          <p:cNvPr id="11776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136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lide Number Placeholder 3"/>
          <p:cNvSpPr>
            <a:spLocks noGrp="1"/>
          </p:cNvSpPr>
          <p:nvPr>
            <p:ph type="sldNum" sz="quarter" idx="11"/>
          </p:nvPr>
        </p:nvSpPr>
        <p:spPr/>
        <p:txBody>
          <a:bodyPr/>
          <a:lstStyle/>
          <a:p>
            <a:fld id="{CC576A28-C769-4120-A9CD-D579105CDB03}" type="slidenum">
              <a:rPr lang="en-US"/>
              <a:pPr/>
              <a:t>28</a:t>
            </a:fld>
            <a:endParaRPr lang="en-US"/>
          </a:p>
        </p:txBody>
      </p:sp>
      <p:sp>
        <p:nvSpPr>
          <p:cNvPr id="144386" name="Rectangle 2"/>
          <p:cNvSpPr>
            <a:spLocks noGrp="1" noChangeArrowheads="1"/>
          </p:cNvSpPr>
          <p:nvPr>
            <p:ph type="title"/>
          </p:nvPr>
        </p:nvSpPr>
        <p:spPr/>
        <p:txBody>
          <a:bodyPr/>
          <a:lstStyle/>
          <a:p>
            <a:r>
              <a:rPr lang="en-US" sz="4000" b="1">
                <a:solidFill>
                  <a:schemeClr val="bg2"/>
                </a:solidFill>
              </a:rPr>
              <a:t>Percent of Adults Living with HIV Who Are Female</a:t>
            </a:r>
          </a:p>
        </p:txBody>
      </p:sp>
      <p:pic>
        <p:nvPicPr>
          <p:cNvPr id="144387" name="Picture 3"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
        <p:nvSpPr>
          <p:cNvPr id="144388" name="Text Box 4"/>
          <p:cNvSpPr txBox="1">
            <a:spLocks noChangeArrowheads="1"/>
          </p:cNvSpPr>
          <p:nvPr/>
        </p:nvSpPr>
        <p:spPr bwMode="auto">
          <a:xfrm>
            <a:off x="169863" y="182563"/>
            <a:ext cx="8736012"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endParaRPr lang="en-US" sz="4400" b="1">
              <a:solidFill>
                <a:schemeClr val="accent2"/>
              </a:solidFill>
            </a:endParaRPr>
          </a:p>
        </p:txBody>
      </p:sp>
      <p:sp>
        <p:nvSpPr>
          <p:cNvPr id="144389" name="Text Box 5"/>
          <p:cNvSpPr txBox="1">
            <a:spLocks noChangeArrowheads="1"/>
          </p:cNvSpPr>
          <p:nvPr/>
        </p:nvSpPr>
        <p:spPr bwMode="auto">
          <a:xfrm>
            <a:off x="925513" y="6599238"/>
            <a:ext cx="1587"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sz="800"/>
          </a:p>
        </p:txBody>
      </p:sp>
      <p:grpSp>
        <p:nvGrpSpPr>
          <p:cNvPr id="144390" name="Group 6"/>
          <p:cNvGrpSpPr>
            <a:grpSpLocks/>
          </p:cNvGrpSpPr>
          <p:nvPr/>
        </p:nvGrpSpPr>
        <p:grpSpPr bwMode="auto">
          <a:xfrm>
            <a:off x="309563" y="2286000"/>
            <a:ext cx="8834437" cy="3787775"/>
            <a:chOff x="195" y="1220"/>
            <a:chExt cx="5565" cy="2386"/>
          </a:xfrm>
        </p:grpSpPr>
        <p:sp>
          <p:nvSpPr>
            <p:cNvPr id="144391" name="Rectangle 7"/>
            <p:cNvSpPr>
              <a:spLocks noChangeArrowheads="1"/>
            </p:cNvSpPr>
            <p:nvPr/>
          </p:nvSpPr>
          <p:spPr bwMode="auto">
            <a:xfrm>
              <a:off x="4222" y="1370"/>
              <a:ext cx="1408" cy="1537"/>
            </a:xfrm>
            <a:prstGeom prst="rect">
              <a:avLst/>
            </a:prstGeom>
            <a:solidFill>
              <a:srgbClr val="000000"/>
            </a:solidFill>
            <a:ln>
              <a:noFill/>
            </a:ln>
            <a:effectLst/>
            <a:extLst>
              <a:ext uri="{91240B29-F687-4F45-9708-019B960494DF}">
                <a14:hiddenLine xmlns:a14="http://schemas.microsoft.com/office/drawing/2010/main" w="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392" name="Rectangle 8"/>
            <p:cNvSpPr>
              <a:spLocks noChangeArrowheads="1"/>
            </p:cNvSpPr>
            <p:nvPr/>
          </p:nvSpPr>
          <p:spPr bwMode="auto">
            <a:xfrm>
              <a:off x="4203" y="1350"/>
              <a:ext cx="1557" cy="1536"/>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393" name="Line 9"/>
            <p:cNvSpPr>
              <a:spLocks noChangeShapeType="1"/>
            </p:cNvSpPr>
            <p:nvPr/>
          </p:nvSpPr>
          <p:spPr bwMode="auto">
            <a:xfrm>
              <a:off x="845" y="2730"/>
              <a:ext cx="3261" cy="0"/>
            </a:xfrm>
            <a:prstGeom prst="line">
              <a:avLst/>
            </a:prstGeom>
            <a:noFill/>
            <a:ln w="3175">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94" name="Line 10"/>
            <p:cNvSpPr>
              <a:spLocks noChangeShapeType="1"/>
            </p:cNvSpPr>
            <p:nvPr/>
          </p:nvSpPr>
          <p:spPr bwMode="auto">
            <a:xfrm>
              <a:off x="845" y="2487"/>
              <a:ext cx="3261" cy="0"/>
            </a:xfrm>
            <a:prstGeom prst="line">
              <a:avLst/>
            </a:prstGeom>
            <a:noFill/>
            <a:ln w="3175">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95" name="Line 11"/>
            <p:cNvSpPr>
              <a:spLocks noChangeShapeType="1"/>
            </p:cNvSpPr>
            <p:nvPr/>
          </p:nvSpPr>
          <p:spPr bwMode="auto">
            <a:xfrm>
              <a:off x="845" y="2252"/>
              <a:ext cx="3261" cy="0"/>
            </a:xfrm>
            <a:prstGeom prst="line">
              <a:avLst/>
            </a:prstGeom>
            <a:noFill/>
            <a:ln w="3175">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96" name="Line 12"/>
            <p:cNvSpPr>
              <a:spLocks noChangeShapeType="1"/>
            </p:cNvSpPr>
            <p:nvPr/>
          </p:nvSpPr>
          <p:spPr bwMode="auto">
            <a:xfrm>
              <a:off x="845" y="2017"/>
              <a:ext cx="3261" cy="0"/>
            </a:xfrm>
            <a:prstGeom prst="line">
              <a:avLst/>
            </a:prstGeom>
            <a:noFill/>
            <a:ln w="3175">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97" name="Line 13"/>
            <p:cNvSpPr>
              <a:spLocks noChangeShapeType="1"/>
            </p:cNvSpPr>
            <p:nvPr/>
          </p:nvSpPr>
          <p:spPr bwMode="auto">
            <a:xfrm>
              <a:off x="845" y="1782"/>
              <a:ext cx="3261" cy="0"/>
            </a:xfrm>
            <a:prstGeom prst="line">
              <a:avLst/>
            </a:prstGeom>
            <a:noFill/>
            <a:ln w="3175">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98" name="Line 14"/>
            <p:cNvSpPr>
              <a:spLocks noChangeShapeType="1"/>
            </p:cNvSpPr>
            <p:nvPr/>
          </p:nvSpPr>
          <p:spPr bwMode="auto">
            <a:xfrm>
              <a:off x="845" y="1539"/>
              <a:ext cx="3261" cy="0"/>
            </a:xfrm>
            <a:prstGeom prst="line">
              <a:avLst/>
            </a:prstGeom>
            <a:noFill/>
            <a:ln w="3175">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99" name="Line 15"/>
            <p:cNvSpPr>
              <a:spLocks noChangeShapeType="1"/>
            </p:cNvSpPr>
            <p:nvPr/>
          </p:nvSpPr>
          <p:spPr bwMode="auto">
            <a:xfrm>
              <a:off x="845" y="1304"/>
              <a:ext cx="3261" cy="0"/>
            </a:xfrm>
            <a:prstGeom prst="line">
              <a:avLst/>
            </a:prstGeom>
            <a:noFill/>
            <a:ln w="3175">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00" name="Line 16"/>
            <p:cNvSpPr>
              <a:spLocks noChangeShapeType="1"/>
            </p:cNvSpPr>
            <p:nvPr/>
          </p:nvSpPr>
          <p:spPr bwMode="auto">
            <a:xfrm>
              <a:off x="845" y="1304"/>
              <a:ext cx="0" cy="166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01" name="Line 17"/>
            <p:cNvSpPr>
              <a:spLocks noChangeShapeType="1"/>
            </p:cNvSpPr>
            <p:nvPr/>
          </p:nvSpPr>
          <p:spPr bwMode="auto">
            <a:xfrm>
              <a:off x="845" y="2965"/>
              <a:ext cx="3261"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02" name="Line 18"/>
            <p:cNvSpPr>
              <a:spLocks noChangeShapeType="1"/>
            </p:cNvSpPr>
            <p:nvPr/>
          </p:nvSpPr>
          <p:spPr bwMode="auto">
            <a:xfrm flipV="1">
              <a:off x="845"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03" name="Line 19"/>
            <p:cNvSpPr>
              <a:spLocks noChangeShapeType="1"/>
            </p:cNvSpPr>
            <p:nvPr/>
          </p:nvSpPr>
          <p:spPr bwMode="auto">
            <a:xfrm flipV="1">
              <a:off x="1024"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04" name="Line 20"/>
            <p:cNvSpPr>
              <a:spLocks noChangeShapeType="1"/>
            </p:cNvSpPr>
            <p:nvPr/>
          </p:nvSpPr>
          <p:spPr bwMode="auto">
            <a:xfrm flipV="1">
              <a:off x="1205"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05" name="Line 21"/>
            <p:cNvSpPr>
              <a:spLocks noChangeShapeType="1"/>
            </p:cNvSpPr>
            <p:nvPr/>
          </p:nvSpPr>
          <p:spPr bwMode="auto">
            <a:xfrm flipV="1">
              <a:off x="1391"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06" name="Line 22"/>
            <p:cNvSpPr>
              <a:spLocks noChangeShapeType="1"/>
            </p:cNvSpPr>
            <p:nvPr/>
          </p:nvSpPr>
          <p:spPr bwMode="auto">
            <a:xfrm flipV="1">
              <a:off x="1572"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07" name="Line 23"/>
            <p:cNvSpPr>
              <a:spLocks noChangeShapeType="1"/>
            </p:cNvSpPr>
            <p:nvPr/>
          </p:nvSpPr>
          <p:spPr bwMode="auto">
            <a:xfrm flipV="1">
              <a:off x="1751"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08" name="Line 24"/>
            <p:cNvSpPr>
              <a:spLocks noChangeShapeType="1"/>
            </p:cNvSpPr>
            <p:nvPr/>
          </p:nvSpPr>
          <p:spPr bwMode="auto">
            <a:xfrm flipV="1">
              <a:off x="1932"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09" name="Line 25"/>
            <p:cNvSpPr>
              <a:spLocks noChangeShapeType="1"/>
            </p:cNvSpPr>
            <p:nvPr/>
          </p:nvSpPr>
          <p:spPr bwMode="auto">
            <a:xfrm flipV="1">
              <a:off x="2111"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10" name="Line 26"/>
            <p:cNvSpPr>
              <a:spLocks noChangeShapeType="1"/>
            </p:cNvSpPr>
            <p:nvPr/>
          </p:nvSpPr>
          <p:spPr bwMode="auto">
            <a:xfrm flipV="1">
              <a:off x="2292"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11" name="Line 27"/>
            <p:cNvSpPr>
              <a:spLocks noChangeShapeType="1"/>
            </p:cNvSpPr>
            <p:nvPr/>
          </p:nvSpPr>
          <p:spPr bwMode="auto">
            <a:xfrm flipV="1">
              <a:off x="2478"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12" name="Line 28"/>
            <p:cNvSpPr>
              <a:spLocks noChangeShapeType="1"/>
            </p:cNvSpPr>
            <p:nvPr/>
          </p:nvSpPr>
          <p:spPr bwMode="auto">
            <a:xfrm flipV="1">
              <a:off x="2659"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13" name="Line 29"/>
            <p:cNvSpPr>
              <a:spLocks noChangeShapeType="1"/>
            </p:cNvSpPr>
            <p:nvPr/>
          </p:nvSpPr>
          <p:spPr bwMode="auto">
            <a:xfrm flipV="1">
              <a:off x="2838"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14" name="Line 30"/>
            <p:cNvSpPr>
              <a:spLocks noChangeShapeType="1"/>
            </p:cNvSpPr>
            <p:nvPr/>
          </p:nvSpPr>
          <p:spPr bwMode="auto">
            <a:xfrm flipV="1">
              <a:off x="3019"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15" name="Line 31"/>
            <p:cNvSpPr>
              <a:spLocks noChangeShapeType="1"/>
            </p:cNvSpPr>
            <p:nvPr/>
          </p:nvSpPr>
          <p:spPr bwMode="auto">
            <a:xfrm flipV="1">
              <a:off x="3198"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16" name="Line 32"/>
            <p:cNvSpPr>
              <a:spLocks noChangeShapeType="1"/>
            </p:cNvSpPr>
            <p:nvPr/>
          </p:nvSpPr>
          <p:spPr bwMode="auto">
            <a:xfrm flipV="1">
              <a:off x="3379"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17" name="Line 33"/>
            <p:cNvSpPr>
              <a:spLocks noChangeShapeType="1"/>
            </p:cNvSpPr>
            <p:nvPr/>
          </p:nvSpPr>
          <p:spPr bwMode="auto">
            <a:xfrm flipV="1">
              <a:off x="3565"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18" name="Line 34"/>
            <p:cNvSpPr>
              <a:spLocks noChangeShapeType="1"/>
            </p:cNvSpPr>
            <p:nvPr/>
          </p:nvSpPr>
          <p:spPr bwMode="auto">
            <a:xfrm flipV="1">
              <a:off x="3746"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19" name="Line 35"/>
            <p:cNvSpPr>
              <a:spLocks noChangeShapeType="1"/>
            </p:cNvSpPr>
            <p:nvPr/>
          </p:nvSpPr>
          <p:spPr bwMode="auto">
            <a:xfrm flipV="1">
              <a:off x="3925"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20" name="Line 36"/>
            <p:cNvSpPr>
              <a:spLocks noChangeShapeType="1"/>
            </p:cNvSpPr>
            <p:nvPr/>
          </p:nvSpPr>
          <p:spPr bwMode="auto">
            <a:xfrm flipV="1">
              <a:off x="4106" y="2965"/>
              <a:ext cx="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21" name="Freeform 37"/>
            <p:cNvSpPr>
              <a:spLocks/>
            </p:cNvSpPr>
            <p:nvPr/>
          </p:nvSpPr>
          <p:spPr bwMode="auto">
            <a:xfrm>
              <a:off x="938" y="1515"/>
              <a:ext cx="3074" cy="170"/>
            </a:xfrm>
            <a:custGeom>
              <a:avLst/>
              <a:gdLst>
                <a:gd name="T0" fmla="*/ 0 w 427"/>
                <a:gd name="T1" fmla="*/ 21 h 21"/>
                <a:gd name="T2" fmla="*/ 25 w 427"/>
                <a:gd name="T3" fmla="*/ 19 h 21"/>
                <a:gd name="T4" fmla="*/ 50 w 427"/>
                <a:gd name="T5" fmla="*/ 16 h 21"/>
                <a:gd name="T6" fmla="*/ 75 w 427"/>
                <a:gd name="T7" fmla="*/ 14 h 21"/>
                <a:gd name="T8" fmla="*/ 100 w 427"/>
                <a:gd name="T9" fmla="*/ 12 h 21"/>
                <a:gd name="T10" fmla="*/ 125 w 427"/>
                <a:gd name="T11" fmla="*/ 10 h 21"/>
                <a:gd name="T12" fmla="*/ 151 w 427"/>
                <a:gd name="T13" fmla="*/ 9 h 21"/>
                <a:gd name="T14" fmla="*/ 176 w 427"/>
                <a:gd name="T15" fmla="*/ 8 h 21"/>
                <a:gd name="T16" fmla="*/ 201 w 427"/>
                <a:gd name="T17" fmla="*/ 7 h 21"/>
                <a:gd name="T18" fmla="*/ 226 w 427"/>
                <a:gd name="T19" fmla="*/ 6 h 21"/>
                <a:gd name="T20" fmla="*/ 251 w 427"/>
                <a:gd name="T21" fmla="*/ 5 h 21"/>
                <a:gd name="T22" fmla="*/ 276 w 427"/>
                <a:gd name="T23" fmla="*/ 4 h 21"/>
                <a:gd name="T24" fmla="*/ 302 w 427"/>
                <a:gd name="T25" fmla="*/ 3 h 21"/>
                <a:gd name="T26" fmla="*/ 327 w 427"/>
                <a:gd name="T27" fmla="*/ 2 h 21"/>
                <a:gd name="T28" fmla="*/ 352 w 427"/>
                <a:gd name="T29" fmla="*/ 1 h 21"/>
                <a:gd name="T30" fmla="*/ 377 w 427"/>
                <a:gd name="T31" fmla="*/ 1 h 21"/>
                <a:gd name="T32" fmla="*/ 402 w 427"/>
                <a:gd name="T33" fmla="*/ 0 h 21"/>
                <a:gd name="T34" fmla="*/ 427 w 427"/>
                <a:gd name="T3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7" h="21">
                  <a:moveTo>
                    <a:pt x="0" y="21"/>
                  </a:moveTo>
                  <a:lnTo>
                    <a:pt x="25" y="19"/>
                  </a:lnTo>
                  <a:lnTo>
                    <a:pt x="50" y="16"/>
                  </a:lnTo>
                  <a:lnTo>
                    <a:pt x="75" y="14"/>
                  </a:lnTo>
                  <a:lnTo>
                    <a:pt x="100" y="12"/>
                  </a:lnTo>
                  <a:lnTo>
                    <a:pt x="125" y="10"/>
                  </a:lnTo>
                  <a:lnTo>
                    <a:pt x="151" y="9"/>
                  </a:lnTo>
                  <a:lnTo>
                    <a:pt x="176" y="8"/>
                  </a:lnTo>
                  <a:lnTo>
                    <a:pt x="201" y="7"/>
                  </a:lnTo>
                  <a:lnTo>
                    <a:pt x="226" y="6"/>
                  </a:lnTo>
                  <a:lnTo>
                    <a:pt x="251" y="5"/>
                  </a:lnTo>
                  <a:lnTo>
                    <a:pt x="276" y="4"/>
                  </a:lnTo>
                  <a:lnTo>
                    <a:pt x="302" y="3"/>
                  </a:lnTo>
                  <a:lnTo>
                    <a:pt x="327" y="2"/>
                  </a:lnTo>
                  <a:lnTo>
                    <a:pt x="352" y="1"/>
                  </a:lnTo>
                  <a:lnTo>
                    <a:pt x="377" y="1"/>
                  </a:lnTo>
                  <a:lnTo>
                    <a:pt x="402" y="0"/>
                  </a:lnTo>
                  <a:lnTo>
                    <a:pt x="427" y="0"/>
                  </a:lnTo>
                </a:path>
              </a:pathLst>
            </a:custGeom>
            <a:noFill/>
            <a:ln w="19050" cap="flat" cmpd="sng">
              <a:solidFill>
                <a:srgbClr val="80008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422" name="Freeform 38"/>
            <p:cNvSpPr>
              <a:spLocks/>
            </p:cNvSpPr>
            <p:nvPr/>
          </p:nvSpPr>
          <p:spPr bwMode="auto">
            <a:xfrm>
              <a:off x="938" y="1766"/>
              <a:ext cx="3074" cy="130"/>
            </a:xfrm>
            <a:custGeom>
              <a:avLst/>
              <a:gdLst>
                <a:gd name="T0" fmla="*/ 0 w 427"/>
                <a:gd name="T1" fmla="*/ 16 h 16"/>
                <a:gd name="T2" fmla="*/ 25 w 427"/>
                <a:gd name="T3" fmla="*/ 14 h 16"/>
                <a:gd name="T4" fmla="*/ 50 w 427"/>
                <a:gd name="T5" fmla="*/ 11 h 16"/>
                <a:gd name="T6" fmla="*/ 75 w 427"/>
                <a:gd name="T7" fmla="*/ 8 h 16"/>
                <a:gd name="T8" fmla="*/ 100 w 427"/>
                <a:gd name="T9" fmla="*/ 5 h 16"/>
                <a:gd name="T10" fmla="*/ 125 w 427"/>
                <a:gd name="T11" fmla="*/ 3 h 16"/>
                <a:gd name="T12" fmla="*/ 151 w 427"/>
                <a:gd name="T13" fmla="*/ 2 h 16"/>
                <a:gd name="T14" fmla="*/ 176 w 427"/>
                <a:gd name="T15" fmla="*/ 1 h 16"/>
                <a:gd name="T16" fmla="*/ 201 w 427"/>
                <a:gd name="T17" fmla="*/ 1 h 16"/>
                <a:gd name="T18" fmla="*/ 226 w 427"/>
                <a:gd name="T19" fmla="*/ 0 h 16"/>
                <a:gd name="T20" fmla="*/ 251 w 427"/>
                <a:gd name="T21" fmla="*/ 0 h 16"/>
                <a:gd name="T22" fmla="*/ 276 w 427"/>
                <a:gd name="T23" fmla="*/ 1 h 16"/>
                <a:gd name="T24" fmla="*/ 302 w 427"/>
                <a:gd name="T25" fmla="*/ 1 h 16"/>
                <a:gd name="T26" fmla="*/ 327 w 427"/>
                <a:gd name="T27" fmla="*/ 1 h 16"/>
                <a:gd name="T28" fmla="*/ 352 w 427"/>
                <a:gd name="T29" fmla="*/ 1 h 16"/>
                <a:gd name="T30" fmla="*/ 377 w 427"/>
                <a:gd name="T31" fmla="*/ 1 h 16"/>
                <a:gd name="T32" fmla="*/ 402 w 427"/>
                <a:gd name="T33" fmla="*/ 1 h 16"/>
                <a:gd name="T34" fmla="*/ 427 w 427"/>
                <a:gd name="T35"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7" h="16">
                  <a:moveTo>
                    <a:pt x="0" y="16"/>
                  </a:moveTo>
                  <a:lnTo>
                    <a:pt x="25" y="14"/>
                  </a:lnTo>
                  <a:lnTo>
                    <a:pt x="50" y="11"/>
                  </a:lnTo>
                  <a:lnTo>
                    <a:pt x="75" y="8"/>
                  </a:lnTo>
                  <a:lnTo>
                    <a:pt x="100" y="5"/>
                  </a:lnTo>
                  <a:lnTo>
                    <a:pt x="125" y="3"/>
                  </a:lnTo>
                  <a:lnTo>
                    <a:pt x="151" y="2"/>
                  </a:lnTo>
                  <a:lnTo>
                    <a:pt x="176" y="1"/>
                  </a:lnTo>
                  <a:lnTo>
                    <a:pt x="201" y="1"/>
                  </a:lnTo>
                  <a:lnTo>
                    <a:pt x="226" y="0"/>
                  </a:lnTo>
                  <a:lnTo>
                    <a:pt x="251" y="0"/>
                  </a:lnTo>
                  <a:lnTo>
                    <a:pt x="276" y="1"/>
                  </a:lnTo>
                  <a:lnTo>
                    <a:pt x="302" y="1"/>
                  </a:lnTo>
                  <a:lnTo>
                    <a:pt x="327" y="1"/>
                  </a:lnTo>
                  <a:lnTo>
                    <a:pt x="352" y="1"/>
                  </a:lnTo>
                  <a:lnTo>
                    <a:pt x="377" y="1"/>
                  </a:lnTo>
                  <a:lnTo>
                    <a:pt x="402" y="1"/>
                  </a:lnTo>
                  <a:lnTo>
                    <a:pt x="427" y="1"/>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423" name="Rectangle 39"/>
            <p:cNvSpPr>
              <a:spLocks noChangeArrowheads="1"/>
            </p:cNvSpPr>
            <p:nvPr/>
          </p:nvSpPr>
          <p:spPr bwMode="auto">
            <a:xfrm>
              <a:off x="909" y="1653"/>
              <a:ext cx="51" cy="58"/>
            </a:xfrm>
            <a:prstGeom prst="rect">
              <a:avLst/>
            </a:prstGeom>
            <a:solidFill>
              <a:srgbClr val="800080"/>
            </a:solidFill>
            <a:ln w="12700">
              <a:solidFill>
                <a:srgbClr val="FFFFFF"/>
              </a:solidFill>
              <a:miter lim="800000"/>
              <a:headEnd/>
              <a:tailEnd/>
            </a:ln>
          </p:spPr>
          <p:txBody>
            <a:bodyPr/>
            <a:lstStyle/>
            <a:p>
              <a:endParaRPr lang="en-US"/>
            </a:p>
          </p:txBody>
        </p:sp>
        <p:sp>
          <p:nvSpPr>
            <p:cNvPr id="144424" name="Rectangle 40"/>
            <p:cNvSpPr>
              <a:spLocks noChangeArrowheads="1"/>
            </p:cNvSpPr>
            <p:nvPr/>
          </p:nvSpPr>
          <p:spPr bwMode="auto">
            <a:xfrm>
              <a:off x="1089" y="1636"/>
              <a:ext cx="52" cy="58"/>
            </a:xfrm>
            <a:prstGeom prst="rect">
              <a:avLst/>
            </a:prstGeom>
            <a:solidFill>
              <a:srgbClr val="800080"/>
            </a:solidFill>
            <a:ln w="12700">
              <a:solidFill>
                <a:srgbClr val="FFFFFF"/>
              </a:solidFill>
              <a:miter lim="800000"/>
              <a:headEnd/>
              <a:tailEnd/>
            </a:ln>
          </p:spPr>
          <p:txBody>
            <a:bodyPr/>
            <a:lstStyle/>
            <a:p>
              <a:endParaRPr lang="en-US"/>
            </a:p>
          </p:txBody>
        </p:sp>
        <p:sp>
          <p:nvSpPr>
            <p:cNvPr id="144425" name="Rectangle 41"/>
            <p:cNvSpPr>
              <a:spLocks noChangeArrowheads="1"/>
            </p:cNvSpPr>
            <p:nvPr/>
          </p:nvSpPr>
          <p:spPr bwMode="auto">
            <a:xfrm>
              <a:off x="1269" y="1612"/>
              <a:ext cx="51" cy="58"/>
            </a:xfrm>
            <a:prstGeom prst="rect">
              <a:avLst/>
            </a:prstGeom>
            <a:solidFill>
              <a:srgbClr val="800080"/>
            </a:solidFill>
            <a:ln w="12700">
              <a:solidFill>
                <a:srgbClr val="FFFFFF"/>
              </a:solidFill>
              <a:miter lim="800000"/>
              <a:headEnd/>
              <a:tailEnd/>
            </a:ln>
          </p:spPr>
          <p:txBody>
            <a:bodyPr/>
            <a:lstStyle/>
            <a:p>
              <a:endParaRPr lang="en-US"/>
            </a:p>
          </p:txBody>
        </p:sp>
        <p:sp>
          <p:nvSpPr>
            <p:cNvPr id="144426" name="Rectangle 42"/>
            <p:cNvSpPr>
              <a:spLocks noChangeArrowheads="1"/>
            </p:cNvSpPr>
            <p:nvPr/>
          </p:nvSpPr>
          <p:spPr bwMode="auto">
            <a:xfrm>
              <a:off x="1449" y="1596"/>
              <a:ext cx="52" cy="58"/>
            </a:xfrm>
            <a:prstGeom prst="rect">
              <a:avLst/>
            </a:prstGeom>
            <a:solidFill>
              <a:srgbClr val="800080"/>
            </a:solidFill>
            <a:ln w="12700">
              <a:solidFill>
                <a:srgbClr val="FFFFFF"/>
              </a:solidFill>
              <a:miter lim="800000"/>
              <a:headEnd/>
              <a:tailEnd/>
            </a:ln>
          </p:spPr>
          <p:txBody>
            <a:bodyPr/>
            <a:lstStyle/>
            <a:p>
              <a:endParaRPr lang="en-US"/>
            </a:p>
          </p:txBody>
        </p:sp>
        <p:sp>
          <p:nvSpPr>
            <p:cNvPr id="144427" name="Rectangle 43"/>
            <p:cNvSpPr>
              <a:spLocks noChangeArrowheads="1"/>
            </p:cNvSpPr>
            <p:nvPr/>
          </p:nvSpPr>
          <p:spPr bwMode="auto">
            <a:xfrm>
              <a:off x="1629" y="1580"/>
              <a:ext cx="51" cy="58"/>
            </a:xfrm>
            <a:prstGeom prst="rect">
              <a:avLst/>
            </a:prstGeom>
            <a:solidFill>
              <a:srgbClr val="800080"/>
            </a:solidFill>
            <a:ln w="12700">
              <a:solidFill>
                <a:srgbClr val="FFFFFF"/>
              </a:solidFill>
              <a:miter lim="800000"/>
              <a:headEnd/>
              <a:tailEnd/>
            </a:ln>
          </p:spPr>
          <p:txBody>
            <a:bodyPr/>
            <a:lstStyle/>
            <a:p>
              <a:endParaRPr lang="en-US"/>
            </a:p>
          </p:txBody>
        </p:sp>
        <p:sp>
          <p:nvSpPr>
            <p:cNvPr id="144428" name="Rectangle 44"/>
            <p:cNvSpPr>
              <a:spLocks noChangeArrowheads="1"/>
            </p:cNvSpPr>
            <p:nvPr/>
          </p:nvSpPr>
          <p:spPr bwMode="auto">
            <a:xfrm>
              <a:off x="1809" y="1563"/>
              <a:ext cx="52" cy="58"/>
            </a:xfrm>
            <a:prstGeom prst="rect">
              <a:avLst/>
            </a:prstGeom>
            <a:solidFill>
              <a:srgbClr val="800080"/>
            </a:solidFill>
            <a:ln w="12700">
              <a:solidFill>
                <a:srgbClr val="FFFFFF"/>
              </a:solidFill>
              <a:miter lim="800000"/>
              <a:headEnd/>
              <a:tailEnd/>
            </a:ln>
          </p:spPr>
          <p:txBody>
            <a:bodyPr/>
            <a:lstStyle/>
            <a:p>
              <a:endParaRPr lang="en-US"/>
            </a:p>
          </p:txBody>
        </p:sp>
        <p:sp>
          <p:nvSpPr>
            <p:cNvPr id="144429" name="Rectangle 45"/>
            <p:cNvSpPr>
              <a:spLocks noChangeArrowheads="1"/>
            </p:cNvSpPr>
            <p:nvPr/>
          </p:nvSpPr>
          <p:spPr bwMode="auto">
            <a:xfrm>
              <a:off x="1997" y="1555"/>
              <a:ext cx="51" cy="58"/>
            </a:xfrm>
            <a:prstGeom prst="rect">
              <a:avLst/>
            </a:prstGeom>
            <a:solidFill>
              <a:srgbClr val="800080"/>
            </a:solidFill>
            <a:ln w="12700">
              <a:solidFill>
                <a:srgbClr val="FFFFFF"/>
              </a:solidFill>
              <a:miter lim="800000"/>
              <a:headEnd/>
              <a:tailEnd/>
            </a:ln>
          </p:spPr>
          <p:txBody>
            <a:bodyPr/>
            <a:lstStyle/>
            <a:p>
              <a:endParaRPr lang="en-US"/>
            </a:p>
          </p:txBody>
        </p:sp>
        <p:sp>
          <p:nvSpPr>
            <p:cNvPr id="144430" name="Rectangle 46"/>
            <p:cNvSpPr>
              <a:spLocks noChangeArrowheads="1"/>
            </p:cNvSpPr>
            <p:nvPr/>
          </p:nvSpPr>
          <p:spPr bwMode="auto">
            <a:xfrm>
              <a:off x="2176" y="1547"/>
              <a:ext cx="52" cy="58"/>
            </a:xfrm>
            <a:prstGeom prst="rect">
              <a:avLst/>
            </a:prstGeom>
            <a:solidFill>
              <a:srgbClr val="800080"/>
            </a:solidFill>
            <a:ln w="12700">
              <a:solidFill>
                <a:srgbClr val="FFFFFF"/>
              </a:solidFill>
              <a:miter lim="800000"/>
              <a:headEnd/>
              <a:tailEnd/>
            </a:ln>
          </p:spPr>
          <p:txBody>
            <a:bodyPr/>
            <a:lstStyle/>
            <a:p>
              <a:endParaRPr lang="en-US"/>
            </a:p>
          </p:txBody>
        </p:sp>
        <p:sp>
          <p:nvSpPr>
            <p:cNvPr id="144431" name="Rectangle 47"/>
            <p:cNvSpPr>
              <a:spLocks noChangeArrowheads="1"/>
            </p:cNvSpPr>
            <p:nvPr/>
          </p:nvSpPr>
          <p:spPr bwMode="auto">
            <a:xfrm>
              <a:off x="2357" y="1539"/>
              <a:ext cx="51" cy="58"/>
            </a:xfrm>
            <a:prstGeom prst="rect">
              <a:avLst/>
            </a:prstGeom>
            <a:solidFill>
              <a:srgbClr val="800080"/>
            </a:solidFill>
            <a:ln w="12700">
              <a:solidFill>
                <a:srgbClr val="FFFFFF"/>
              </a:solidFill>
              <a:miter lim="800000"/>
              <a:headEnd/>
              <a:tailEnd/>
            </a:ln>
          </p:spPr>
          <p:txBody>
            <a:bodyPr/>
            <a:lstStyle/>
            <a:p>
              <a:endParaRPr lang="en-US"/>
            </a:p>
          </p:txBody>
        </p:sp>
        <p:sp>
          <p:nvSpPr>
            <p:cNvPr id="144432" name="Rectangle 48"/>
            <p:cNvSpPr>
              <a:spLocks noChangeArrowheads="1"/>
            </p:cNvSpPr>
            <p:nvPr/>
          </p:nvSpPr>
          <p:spPr bwMode="auto">
            <a:xfrm>
              <a:off x="2536" y="1531"/>
              <a:ext cx="52" cy="58"/>
            </a:xfrm>
            <a:prstGeom prst="rect">
              <a:avLst/>
            </a:prstGeom>
            <a:solidFill>
              <a:srgbClr val="800080"/>
            </a:solidFill>
            <a:ln w="12700">
              <a:solidFill>
                <a:srgbClr val="FFFFFF"/>
              </a:solidFill>
              <a:miter lim="800000"/>
              <a:headEnd/>
              <a:tailEnd/>
            </a:ln>
          </p:spPr>
          <p:txBody>
            <a:bodyPr/>
            <a:lstStyle/>
            <a:p>
              <a:endParaRPr lang="en-US"/>
            </a:p>
          </p:txBody>
        </p:sp>
        <p:sp>
          <p:nvSpPr>
            <p:cNvPr id="144433" name="Rectangle 49"/>
            <p:cNvSpPr>
              <a:spLocks noChangeArrowheads="1"/>
            </p:cNvSpPr>
            <p:nvPr/>
          </p:nvSpPr>
          <p:spPr bwMode="auto">
            <a:xfrm>
              <a:off x="2717" y="1523"/>
              <a:ext cx="51" cy="58"/>
            </a:xfrm>
            <a:prstGeom prst="rect">
              <a:avLst/>
            </a:prstGeom>
            <a:solidFill>
              <a:srgbClr val="800080"/>
            </a:solidFill>
            <a:ln w="12700">
              <a:solidFill>
                <a:srgbClr val="FFFFFF"/>
              </a:solidFill>
              <a:miter lim="800000"/>
              <a:headEnd/>
              <a:tailEnd/>
            </a:ln>
          </p:spPr>
          <p:txBody>
            <a:bodyPr/>
            <a:lstStyle/>
            <a:p>
              <a:endParaRPr lang="en-US"/>
            </a:p>
          </p:txBody>
        </p:sp>
        <p:sp>
          <p:nvSpPr>
            <p:cNvPr id="144434" name="Rectangle 50"/>
            <p:cNvSpPr>
              <a:spLocks noChangeArrowheads="1"/>
            </p:cNvSpPr>
            <p:nvPr/>
          </p:nvSpPr>
          <p:spPr bwMode="auto">
            <a:xfrm>
              <a:off x="2896" y="1515"/>
              <a:ext cx="52" cy="58"/>
            </a:xfrm>
            <a:prstGeom prst="rect">
              <a:avLst/>
            </a:prstGeom>
            <a:solidFill>
              <a:srgbClr val="800080"/>
            </a:solidFill>
            <a:ln w="12700">
              <a:solidFill>
                <a:srgbClr val="FFFFFF"/>
              </a:solidFill>
              <a:miter lim="800000"/>
              <a:headEnd/>
              <a:tailEnd/>
            </a:ln>
          </p:spPr>
          <p:txBody>
            <a:bodyPr/>
            <a:lstStyle/>
            <a:p>
              <a:endParaRPr lang="en-US"/>
            </a:p>
          </p:txBody>
        </p:sp>
        <p:sp>
          <p:nvSpPr>
            <p:cNvPr id="144435" name="Rectangle 51"/>
            <p:cNvSpPr>
              <a:spLocks noChangeArrowheads="1"/>
            </p:cNvSpPr>
            <p:nvPr/>
          </p:nvSpPr>
          <p:spPr bwMode="auto">
            <a:xfrm>
              <a:off x="3084" y="1507"/>
              <a:ext cx="51" cy="58"/>
            </a:xfrm>
            <a:prstGeom prst="rect">
              <a:avLst/>
            </a:prstGeom>
            <a:solidFill>
              <a:srgbClr val="800080"/>
            </a:solidFill>
            <a:ln w="12700">
              <a:solidFill>
                <a:srgbClr val="FFFFFF"/>
              </a:solidFill>
              <a:miter lim="800000"/>
              <a:headEnd/>
              <a:tailEnd/>
            </a:ln>
          </p:spPr>
          <p:txBody>
            <a:bodyPr/>
            <a:lstStyle/>
            <a:p>
              <a:endParaRPr lang="en-US"/>
            </a:p>
          </p:txBody>
        </p:sp>
        <p:sp>
          <p:nvSpPr>
            <p:cNvPr id="144436" name="Rectangle 52"/>
            <p:cNvSpPr>
              <a:spLocks noChangeArrowheads="1"/>
            </p:cNvSpPr>
            <p:nvPr/>
          </p:nvSpPr>
          <p:spPr bwMode="auto">
            <a:xfrm>
              <a:off x="3263" y="1499"/>
              <a:ext cx="52" cy="58"/>
            </a:xfrm>
            <a:prstGeom prst="rect">
              <a:avLst/>
            </a:prstGeom>
            <a:solidFill>
              <a:srgbClr val="800080"/>
            </a:solidFill>
            <a:ln w="12700">
              <a:solidFill>
                <a:srgbClr val="FFFFFF"/>
              </a:solidFill>
              <a:miter lim="800000"/>
              <a:headEnd/>
              <a:tailEnd/>
            </a:ln>
          </p:spPr>
          <p:txBody>
            <a:bodyPr/>
            <a:lstStyle/>
            <a:p>
              <a:endParaRPr lang="en-US"/>
            </a:p>
          </p:txBody>
        </p:sp>
        <p:sp>
          <p:nvSpPr>
            <p:cNvPr id="144437" name="Rectangle 53"/>
            <p:cNvSpPr>
              <a:spLocks noChangeArrowheads="1"/>
            </p:cNvSpPr>
            <p:nvPr/>
          </p:nvSpPr>
          <p:spPr bwMode="auto">
            <a:xfrm>
              <a:off x="3444" y="1491"/>
              <a:ext cx="51" cy="58"/>
            </a:xfrm>
            <a:prstGeom prst="rect">
              <a:avLst/>
            </a:prstGeom>
            <a:solidFill>
              <a:srgbClr val="800080"/>
            </a:solidFill>
            <a:ln w="12700">
              <a:solidFill>
                <a:srgbClr val="FFFFFF"/>
              </a:solidFill>
              <a:miter lim="800000"/>
              <a:headEnd/>
              <a:tailEnd/>
            </a:ln>
          </p:spPr>
          <p:txBody>
            <a:bodyPr/>
            <a:lstStyle/>
            <a:p>
              <a:endParaRPr lang="en-US"/>
            </a:p>
          </p:txBody>
        </p:sp>
        <p:sp>
          <p:nvSpPr>
            <p:cNvPr id="144438" name="Rectangle 54"/>
            <p:cNvSpPr>
              <a:spLocks noChangeArrowheads="1"/>
            </p:cNvSpPr>
            <p:nvPr/>
          </p:nvSpPr>
          <p:spPr bwMode="auto">
            <a:xfrm>
              <a:off x="3623" y="1491"/>
              <a:ext cx="52" cy="58"/>
            </a:xfrm>
            <a:prstGeom prst="rect">
              <a:avLst/>
            </a:prstGeom>
            <a:solidFill>
              <a:srgbClr val="800080"/>
            </a:solidFill>
            <a:ln w="12700">
              <a:solidFill>
                <a:srgbClr val="FFFFFF"/>
              </a:solidFill>
              <a:miter lim="800000"/>
              <a:headEnd/>
              <a:tailEnd/>
            </a:ln>
          </p:spPr>
          <p:txBody>
            <a:bodyPr/>
            <a:lstStyle/>
            <a:p>
              <a:endParaRPr lang="en-US"/>
            </a:p>
          </p:txBody>
        </p:sp>
        <p:sp>
          <p:nvSpPr>
            <p:cNvPr id="144439" name="Rectangle 55"/>
            <p:cNvSpPr>
              <a:spLocks noChangeArrowheads="1"/>
            </p:cNvSpPr>
            <p:nvPr/>
          </p:nvSpPr>
          <p:spPr bwMode="auto">
            <a:xfrm>
              <a:off x="3804" y="1482"/>
              <a:ext cx="51" cy="58"/>
            </a:xfrm>
            <a:prstGeom prst="rect">
              <a:avLst/>
            </a:prstGeom>
            <a:solidFill>
              <a:srgbClr val="800080"/>
            </a:solidFill>
            <a:ln w="12700">
              <a:solidFill>
                <a:srgbClr val="FFFFFF"/>
              </a:solidFill>
              <a:miter lim="800000"/>
              <a:headEnd/>
              <a:tailEnd/>
            </a:ln>
          </p:spPr>
          <p:txBody>
            <a:bodyPr/>
            <a:lstStyle/>
            <a:p>
              <a:endParaRPr lang="en-US"/>
            </a:p>
          </p:txBody>
        </p:sp>
        <p:sp>
          <p:nvSpPr>
            <p:cNvPr id="144440" name="Rectangle 56"/>
            <p:cNvSpPr>
              <a:spLocks noChangeArrowheads="1"/>
            </p:cNvSpPr>
            <p:nvPr/>
          </p:nvSpPr>
          <p:spPr bwMode="auto">
            <a:xfrm>
              <a:off x="3983" y="1482"/>
              <a:ext cx="52" cy="58"/>
            </a:xfrm>
            <a:prstGeom prst="rect">
              <a:avLst/>
            </a:prstGeom>
            <a:solidFill>
              <a:srgbClr val="800080"/>
            </a:solidFill>
            <a:ln w="12700">
              <a:solidFill>
                <a:srgbClr val="FFFFFF"/>
              </a:solidFill>
              <a:miter lim="800000"/>
              <a:headEnd/>
              <a:tailEnd/>
            </a:ln>
          </p:spPr>
          <p:txBody>
            <a:bodyPr/>
            <a:lstStyle/>
            <a:p>
              <a:endParaRPr lang="en-US"/>
            </a:p>
          </p:txBody>
        </p:sp>
        <p:grpSp>
          <p:nvGrpSpPr>
            <p:cNvPr id="144441" name="Group 57"/>
            <p:cNvGrpSpPr>
              <a:grpSpLocks/>
            </p:cNvGrpSpPr>
            <p:nvPr/>
          </p:nvGrpSpPr>
          <p:grpSpPr bwMode="auto">
            <a:xfrm>
              <a:off x="909" y="1727"/>
              <a:ext cx="3135" cy="198"/>
              <a:chOff x="1115" y="1734"/>
              <a:chExt cx="3528" cy="198"/>
            </a:xfrm>
          </p:grpSpPr>
          <p:sp>
            <p:nvSpPr>
              <p:cNvPr id="144442" name="Oval 58"/>
              <p:cNvSpPr>
                <a:spLocks noChangeArrowheads="1"/>
              </p:cNvSpPr>
              <p:nvPr/>
            </p:nvSpPr>
            <p:spPr bwMode="auto">
              <a:xfrm>
                <a:off x="1115" y="1863"/>
                <a:ext cx="69" cy="69"/>
              </a:xfrm>
              <a:prstGeom prst="ellipse">
                <a:avLst/>
              </a:prstGeom>
              <a:solidFill>
                <a:srgbClr val="000000"/>
              </a:solidFill>
              <a:ln w="12700">
                <a:solidFill>
                  <a:srgbClr val="FFFFFF"/>
                </a:solidFill>
                <a:round/>
                <a:headEnd/>
                <a:tailEnd/>
              </a:ln>
            </p:spPr>
            <p:txBody>
              <a:bodyPr/>
              <a:lstStyle/>
              <a:p>
                <a:endParaRPr lang="en-US"/>
              </a:p>
            </p:txBody>
          </p:sp>
          <p:sp>
            <p:nvSpPr>
              <p:cNvPr id="144443" name="Oval 59"/>
              <p:cNvSpPr>
                <a:spLocks noChangeArrowheads="1"/>
              </p:cNvSpPr>
              <p:nvPr/>
            </p:nvSpPr>
            <p:spPr bwMode="auto">
              <a:xfrm>
                <a:off x="1318" y="1847"/>
                <a:ext cx="69" cy="69"/>
              </a:xfrm>
              <a:prstGeom prst="ellipse">
                <a:avLst/>
              </a:prstGeom>
              <a:solidFill>
                <a:srgbClr val="000000"/>
              </a:solidFill>
              <a:ln w="12700">
                <a:solidFill>
                  <a:srgbClr val="FFFFFF"/>
                </a:solidFill>
                <a:round/>
                <a:headEnd/>
                <a:tailEnd/>
              </a:ln>
            </p:spPr>
            <p:txBody>
              <a:bodyPr/>
              <a:lstStyle/>
              <a:p>
                <a:endParaRPr lang="en-US"/>
              </a:p>
            </p:txBody>
          </p:sp>
          <p:sp>
            <p:nvSpPr>
              <p:cNvPr id="144444" name="Oval 60"/>
              <p:cNvSpPr>
                <a:spLocks noChangeArrowheads="1"/>
              </p:cNvSpPr>
              <p:nvPr/>
            </p:nvSpPr>
            <p:spPr bwMode="auto">
              <a:xfrm>
                <a:off x="1520" y="1823"/>
                <a:ext cx="69" cy="69"/>
              </a:xfrm>
              <a:prstGeom prst="ellipse">
                <a:avLst/>
              </a:prstGeom>
              <a:solidFill>
                <a:srgbClr val="000000"/>
              </a:solidFill>
              <a:ln w="12700">
                <a:solidFill>
                  <a:srgbClr val="FFFFFF"/>
                </a:solidFill>
                <a:round/>
                <a:headEnd/>
                <a:tailEnd/>
              </a:ln>
            </p:spPr>
            <p:txBody>
              <a:bodyPr/>
              <a:lstStyle/>
              <a:p>
                <a:endParaRPr lang="en-US"/>
              </a:p>
            </p:txBody>
          </p:sp>
          <p:sp>
            <p:nvSpPr>
              <p:cNvPr id="144445" name="Oval 61"/>
              <p:cNvSpPr>
                <a:spLocks noChangeArrowheads="1"/>
              </p:cNvSpPr>
              <p:nvPr/>
            </p:nvSpPr>
            <p:spPr bwMode="auto">
              <a:xfrm>
                <a:off x="1723" y="1798"/>
                <a:ext cx="69" cy="69"/>
              </a:xfrm>
              <a:prstGeom prst="ellipse">
                <a:avLst/>
              </a:prstGeom>
              <a:solidFill>
                <a:srgbClr val="000000"/>
              </a:solidFill>
              <a:ln w="12700">
                <a:solidFill>
                  <a:srgbClr val="FFFFFF"/>
                </a:solidFill>
                <a:round/>
                <a:headEnd/>
                <a:tailEnd/>
              </a:ln>
            </p:spPr>
            <p:txBody>
              <a:bodyPr/>
              <a:lstStyle/>
              <a:p>
                <a:endParaRPr lang="en-US"/>
              </a:p>
            </p:txBody>
          </p:sp>
          <p:sp>
            <p:nvSpPr>
              <p:cNvPr id="144446" name="Oval 62"/>
              <p:cNvSpPr>
                <a:spLocks noChangeArrowheads="1"/>
              </p:cNvSpPr>
              <p:nvPr/>
            </p:nvSpPr>
            <p:spPr bwMode="auto">
              <a:xfrm>
                <a:off x="1925" y="1774"/>
                <a:ext cx="69" cy="69"/>
              </a:xfrm>
              <a:prstGeom prst="ellipse">
                <a:avLst/>
              </a:prstGeom>
              <a:solidFill>
                <a:srgbClr val="000000"/>
              </a:solidFill>
              <a:ln w="12700">
                <a:solidFill>
                  <a:srgbClr val="FFFFFF"/>
                </a:solidFill>
                <a:round/>
                <a:headEnd/>
                <a:tailEnd/>
              </a:ln>
            </p:spPr>
            <p:txBody>
              <a:bodyPr/>
              <a:lstStyle/>
              <a:p>
                <a:endParaRPr lang="en-US"/>
              </a:p>
            </p:txBody>
          </p:sp>
          <p:sp>
            <p:nvSpPr>
              <p:cNvPr id="144447" name="Oval 63"/>
              <p:cNvSpPr>
                <a:spLocks noChangeArrowheads="1"/>
              </p:cNvSpPr>
              <p:nvPr/>
            </p:nvSpPr>
            <p:spPr bwMode="auto">
              <a:xfrm>
                <a:off x="2128" y="1758"/>
                <a:ext cx="69" cy="69"/>
              </a:xfrm>
              <a:prstGeom prst="ellipse">
                <a:avLst/>
              </a:prstGeom>
              <a:solidFill>
                <a:srgbClr val="000000"/>
              </a:solidFill>
              <a:ln w="12700">
                <a:solidFill>
                  <a:srgbClr val="FFFFFF"/>
                </a:solidFill>
                <a:round/>
                <a:headEnd/>
                <a:tailEnd/>
              </a:ln>
            </p:spPr>
            <p:txBody>
              <a:bodyPr/>
              <a:lstStyle/>
              <a:p>
                <a:endParaRPr lang="en-US"/>
              </a:p>
            </p:txBody>
          </p:sp>
          <p:sp>
            <p:nvSpPr>
              <p:cNvPr id="144448" name="Oval 64"/>
              <p:cNvSpPr>
                <a:spLocks noChangeArrowheads="1"/>
              </p:cNvSpPr>
              <p:nvPr/>
            </p:nvSpPr>
            <p:spPr bwMode="auto">
              <a:xfrm>
                <a:off x="2339" y="1750"/>
                <a:ext cx="69" cy="69"/>
              </a:xfrm>
              <a:prstGeom prst="ellipse">
                <a:avLst/>
              </a:prstGeom>
              <a:solidFill>
                <a:srgbClr val="000000"/>
              </a:solidFill>
              <a:ln w="12700">
                <a:solidFill>
                  <a:srgbClr val="FFFFFF"/>
                </a:solidFill>
                <a:round/>
                <a:headEnd/>
                <a:tailEnd/>
              </a:ln>
            </p:spPr>
            <p:txBody>
              <a:bodyPr/>
              <a:lstStyle/>
              <a:p>
                <a:endParaRPr lang="en-US"/>
              </a:p>
            </p:txBody>
          </p:sp>
          <p:sp>
            <p:nvSpPr>
              <p:cNvPr id="144449" name="Oval 65"/>
              <p:cNvSpPr>
                <a:spLocks noChangeArrowheads="1"/>
              </p:cNvSpPr>
              <p:nvPr/>
            </p:nvSpPr>
            <p:spPr bwMode="auto">
              <a:xfrm>
                <a:off x="2541" y="1742"/>
                <a:ext cx="69" cy="69"/>
              </a:xfrm>
              <a:prstGeom prst="ellipse">
                <a:avLst/>
              </a:prstGeom>
              <a:solidFill>
                <a:srgbClr val="000000"/>
              </a:solidFill>
              <a:ln w="12700">
                <a:solidFill>
                  <a:srgbClr val="FFFFFF"/>
                </a:solidFill>
                <a:round/>
                <a:headEnd/>
                <a:tailEnd/>
              </a:ln>
            </p:spPr>
            <p:txBody>
              <a:bodyPr/>
              <a:lstStyle/>
              <a:p>
                <a:endParaRPr lang="en-US"/>
              </a:p>
            </p:txBody>
          </p:sp>
          <p:sp>
            <p:nvSpPr>
              <p:cNvPr id="144450" name="Oval 66"/>
              <p:cNvSpPr>
                <a:spLocks noChangeArrowheads="1"/>
              </p:cNvSpPr>
              <p:nvPr/>
            </p:nvSpPr>
            <p:spPr bwMode="auto">
              <a:xfrm>
                <a:off x="2744" y="1742"/>
                <a:ext cx="69" cy="69"/>
              </a:xfrm>
              <a:prstGeom prst="ellipse">
                <a:avLst/>
              </a:prstGeom>
              <a:solidFill>
                <a:srgbClr val="000000"/>
              </a:solidFill>
              <a:ln w="12700">
                <a:solidFill>
                  <a:srgbClr val="FFFFFF"/>
                </a:solidFill>
                <a:round/>
                <a:headEnd/>
                <a:tailEnd/>
              </a:ln>
            </p:spPr>
            <p:txBody>
              <a:bodyPr/>
              <a:lstStyle/>
              <a:p>
                <a:endParaRPr lang="en-US"/>
              </a:p>
            </p:txBody>
          </p:sp>
          <p:sp>
            <p:nvSpPr>
              <p:cNvPr id="144451" name="Oval 67"/>
              <p:cNvSpPr>
                <a:spLocks noChangeArrowheads="1"/>
              </p:cNvSpPr>
              <p:nvPr/>
            </p:nvSpPr>
            <p:spPr bwMode="auto">
              <a:xfrm>
                <a:off x="2946" y="1734"/>
                <a:ext cx="69" cy="69"/>
              </a:xfrm>
              <a:prstGeom prst="ellipse">
                <a:avLst/>
              </a:prstGeom>
              <a:solidFill>
                <a:srgbClr val="000000"/>
              </a:solidFill>
              <a:ln w="12700">
                <a:solidFill>
                  <a:srgbClr val="FFFFFF"/>
                </a:solidFill>
                <a:round/>
                <a:headEnd/>
                <a:tailEnd/>
              </a:ln>
            </p:spPr>
            <p:txBody>
              <a:bodyPr/>
              <a:lstStyle/>
              <a:p>
                <a:endParaRPr lang="en-US"/>
              </a:p>
            </p:txBody>
          </p:sp>
          <p:sp>
            <p:nvSpPr>
              <p:cNvPr id="144452" name="Oval 68"/>
              <p:cNvSpPr>
                <a:spLocks noChangeArrowheads="1"/>
              </p:cNvSpPr>
              <p:nvPr/>
            </p:nvSpPr>
            <p:spPr bwMode="auto">
              <a:xfrm>
                <a:off x="3149" y="1734"/>
                <a:ext cx="69" cy="69"/>
              </a:xfrm>
              <a:prstGeom prst="ellipse">
                <a:avLst/>
              </a:prstGeom>
              <a:solidFill>
                <a:srgbClr val="000000"/>
              </a:solidFill>
              <a:ln w="12700">
                <a:solidFill>
                  <a:srgbClr val="FFFFFF"/>
                </a:solidFill>
                <a:round/>
                <a:headEnd/>
                <a:tailEnd/>
              </a:ln>
            </p:spPr>
            <p:txBody>
              <a:bodyPr/>
              <a:lstStyle/>
              <a:p>
                <a:endParaRPr lang="en-US"/>
              </a:p>
            </p:txBody>
          </p:sp>
          <p:sp>
            <p:nvSpPr>
              <p:cNvPr id="144453" name="Oval 69"/>
              <p:cNvSpPr>
                <a:spLocks noChangeArrowheads="1"/>
              </p:cNvSpPr>
              <p:nvPr/>
            </p:nvSpPr>
            <p:spPr bwMode="auto">
              <a:xfrm>
                <a:off x="3351" y="1742"/>
                <a:ext cx="69" cy="69"/>
              </a:xfrm>
              <a:prstGeom prst="ellipse">
                <a:avLst/>
              </a:prstGeom>
              <a:solidFill>
                <a:srgbClr val="000000"/>
              </a:solidFill>
              <a:ln w="12700">
                <a:solidFill>
                  <a:srgbClr val="FFFFFF"/>
                </a:solidFill>
                <a:round/>
                <a:headEnd/>
                <a:tailEnd/>
              </a:ln>
            </p:spPr>
            <p:txBody>
              <a:bodyPr/>
              <a:lstStyle/>
              <a:p>
                <a:endParaRPr lang="en-US"/>
              </a:p>
            </p:txBody>
          </p:sp>
          <p:sp>
            <p:nvSpPr>
              <p:cNvPr id="144454" name="Oval 70"/>
              <p:cNvSpPr>
                <a:spLocks noChangeArrowheads="1"/>
              </p:cNvSpPr>
              <p:nvPr/>
            </p:nvSpPr>
            <p:spPr bwMode="auto">
              <a:xfrm>
                <a:off x="3562" y="1742"/>
                <a:ext cx="69" cy="69"/>
              </a:xfrm>
              <a:prstGeom prst="ellipse">
                <a:avLst/>
              </a:prstGeom>
              <a:solidFill>
                <a:srgbClr val="000000"/>
              </a:solidFill>
              <a:ln w="12700">
                <a:solidFill>
                  <a:srgbClr val="FFFFFF"/>
                </a:solidFill>
                <a:round/>
                <a:headEnd/>
                <a:tailEnd/>
              </a:ln>
            </p:spPr>
            <p:txBody>
              <a:bodyPr/>
              <a:lstStyle/>
              <a:p>
                <a:endParaRPr lang="en-US"/>
              </a:p>
            </p:txBody>
          </p:sp>
          <p:sp>
            <p:nvSpPr>
              <p:cNvPr id="144455" name="Oval 71"/>
              <p:cNvSpPr>
                <a:spLocks noChangeArrowheads="1"/>
              </p:cNvSpPr>
              <p:nvPr/>
            </p:nvSpPr>
            <p:spPr bwMode="auto">
              <a:xfrm>
                <a:off x="3764" y="1742"/>
                <a:ext cx="69" cy="69"/>
              </a:xfrm>
              <a:prstGeom prst="ellipse">
                <a:avLst/>
              </a:prstGeom>
              <a:solidFill>
                <a:srgbClr val="000000"/>
              </a:solidFill>
              <a:ln w="12700">
                <a:solidFill>
                  <a:srgbClr val="FFFFFF"/>
                </a:solidFill>
                <a:round/>
                <a:headEnd/>
                <a:tailEnd/>
              </a:ln>
            </p:spPr>
            <p:txBody>
              <a:bodyPr/>
              <a:lstStyle/>
              <a:p>
                <a:endParaRPr lang="en-US"/>
              </a:p>
            </p:txBody>
          </p:sp>
          <p:sp>
            <p:nvSpPr>
              <p:cNvPr id="144456" name="Oval 72"/>
              <p:cNvSpPr>
                <a:spLocks noChangeArrowheads="1"/>
              </p:cNvSpPr>
              <p:nvPr/>
            </p:nvSpPr>
            <p:spPr bwMode="auto">
              <a:xfrm>
                <a:off x="3967" y="1742"/>
                <a:ext cx="69" cy="69"/>
              </a:xfrm>
              <a:prstGeom prst="ellipse">
                <a:avLst/>
              </a:prstGeom>
              <a:solidFill>
                <a:srgbClr val="000000"/>
              </a:solidFill>
              <a:ln w="12700">
                <a:solidFill>
                  <a:srgbClr val="FFFFFF"/>
                </a:solidFill>
                <a:round/>
                <a:headEnd/>
                <a:tailEnd/>
              </a:ln>
            </p:spPr>
            <p:txBody>
              <a:bodyPr/>
              <a:lstStyle/>
              <a:p>
                <a:endParaRPr lang="en-US"/>
              </a:p>
            </p:txBody>
          </p:sp>
          <p:sp>
            <p:nvSpPr>
              <p:cNvPr id="144457" name="Oval 73"/>
              <p:cNvSpPr>
                <a:spLocks noChangeArrowheads="1"/>
              </p:cNvSpPr>
              <p:nvPr/>
            </p:nvSpPr>
            <p:spPr bwMode="auto">
              <a:xfrm>
                <a:off x="4169" y="1742"/>
                <a:ext cx="69" cy="69"/>
              </a:xfrm>
              <a:prstGeom prst="ellipse">
                <a:avLst/>
              </a:prstGeom>
              <a:solidFill>
                <a:srgbClr val="000000"/>
              </a:solidFill>
              <a:ln w="12700">
                <a:solidFill>
                  <a:srgbClr val="FFFFFF"/>
                </a:solidFill>
                <a:round/>
                <a:headEnd/>
                <a:tailEnd/>
              </a:ln>
            </p:spPr>
            <p:txBody>
              <a:bodyPr/>
              <a:lstStyle/>
              <a:p>
                <a:endParaRPr lang="en-US"/>
              </a:p>
            </p:txBody>
          </p:sp>
          <p:sp>
            <p:nvSpPr>
              <p:cNvPr id="144458" name="Oval 74"/>
              <p:cNvSpPr>
                <a:spLocks noChangeArrowheads="1"/>
              </p:cNvSpPr>
              <p:nvPr/>
            </p:nvSpPr>
            <p:spPr bwMode="auto">
              <a:xfrm>
                <a:off x="4372" y="1742"/>
                <a:ext cx="69" cy="69"/>
              </a:xfrm>
              <a:prstGeom prst="ellipse">
                <a:avLst/>
              </a:prstGeom>
              <a:solidFill>
                <a:srgbClr val="000000"/>
              </a:solidFill>
              <a:ln w="12700">
                <a:solidFill>
                  <a:srgbClr val="FFFFFF"/>
                </a:solidFill>
                <a:round/>
                <a:headEnd/>
                <a:tailEnd/>
              </a:ln>
            </p:spPr>
            <p:txBody>
              <a:bodyPr/>
              <a:lstStyle/>
              <a:p>
                <a:endParaRPr lang="en-US"/>
              </a:p>
            </p:txBody>
          </p:sp>
          <p:sp>
            <p:nvSpPr>
              <p:cNvPr id="144459" name="Oval 75"/>
              <p:cNvSpPr>
                <a:spLocks noChangeArrowheads="1"/>
              </p:cNvSpPr>
              <p:nvPr/>
            </p:nvSpPr>
            <p:spPr bwMode="auto">
              <a:xfrm>
                <a:off x="4574" y="1742"/>
                <a:ext cx="69" cy="69"/>
              </a:xfrm>
              <a:prstGeom prst="ellipse">
                <a:avLst/>
              </a:prstGeom>
              <a:solidFill>
                <a:srgbClr val="000000"/>
              </a:solidFill>
              <a:ln w="12700">
                <a:solidFill>
                  <a:srgbClr val="FFFFFF"/>
                </a:solidFill>
                <a:round/>
                <a:headEnd/>
                <a:tailEnd/>
              </a:ln>
            </p:spPr>
            <p:txBody>
              <a:bodyPr/>
              <a:lstStyle/>
              <a:p>
                <a:endParaRPr lang="en-US"/>
              </a:p>
            </p:txBody>
          </p:sp>
        </p:grpSp>
        <p:sp>
          <p:nvSpPr>
            <p:cNvPr id="144460" name="Freeform 76"/>
            <p:cNvSpPr>
              <a:spLocks/>
            </p:cNvSpPr>
            <p:nvPr/>
          </p:nvSpPr>
          <p:spPr bwMode="auto">
            <a:xfrm>
              <a:off x="938" y="1944"/>
              <a:ext cx="3074" cy="446"/>
            </a:xfrm>
            <a:custGeom>
              <a:avLst/>
              <a:gdLst>
                <a:gd name="T0" fmla="*/ 0 w 427"/>
                <a:gd name="T1" fmla="*/ 55 h 55"/>
                <a:gd name="T2" fmla="*/ 25 w 427"/>
                <a:gd name="T3" fmla="*/ 50 h 55"/>
                <a:gd name="T4" fmla="*/ 50 w 427"/>
                <a:gd name="T5" fmla="*/ 46 h 55"/>
                <a:gd name="T6" fmla="*/ 75 w 427"/>
                <a:gd name="T7" fmla="*/ 42 h 55"/>
                <a:gd name="T8" fmla="*/ 100 w 427"/>
                <a:gd name="T9" fmla="*/ 39 h 55"/>
                <a:gd name="T10" fmla="*/ 125 w 427"/>
                <a:gd name="T11" fmla="*/ 36 h 55"/>
                <a:gd name="T12" fmla="*/ 151 w 427"/>
                <a:gd name="T13" fmla="*/ 34 h 55"/>
                <a:gd name="T14" fmla="*/ 176 w 427"/>
                <a:gd name="T15" fmla="*/ 31 h 55"/>
                <a:gd name="T16" fmla="*/ 201 w 427"/>
                <a:gd name="T17" fmla="*/ 28 h 55"/>
                <a:gd name="T18" fmla="*/ 226 w 427"/>
                <a:gd name="T19" fmla="*/ 25 h 55"/>
                <a:gd name="T20" fmla="*/ 251 w 427"/>
                <a:gd name="T21" fmla="*/ 21 h 55"/>
                <a:gd name="T22" fmla="*/ 276 w 427"/>
                <a:gd name="T23" fmla="*/ 18 h 55"/>
                <a:gd name="T24" fmla="*/ 302 w 427"/>
                <a:gd name="T25" fmla="*/ 14 h 55"/>
                <a:gd name="T26" fmla="*/ 327 w 427"/>
                <a:gd name="T27" fmla="*/ 11 h 55"/>
                <a:gd name="T28" fmla="*/ 352 w 427"/>
                <a:gd name="T29" fmla="*/ 8 h 55"/>
                <a:gd name="T30" fmla="*/ 377 w 427"/>
                <a:gd name="T31" fmla="*/ 5 h 55"/>
                <a:gd name="T32" fmla="*/ 402 w 427"/>
                <a:gd name="T33" fmla="*/ 2 h 55"/>
                <a:gd name="T34" fmla="*/ 427 w 427"/>
                <a:gd name="T35"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7" h="55">
                  <a:moveTo>
                    <a:pt x="0" y="55"/>
                  </a:moveTo>
                  <a:lnTo>
                    <a:pt x="25" y="50"/>
                  </a:lnTo>
                  <a:lnTo>
                    <a:pt x="50" y="46"/>
                  </a:lnTo>
                  <a:lnTo>
                    <a:pt x="75" y="42"/>
                  </a:lnTo>
                  <a:lnTo>
                    <a:pt x="100" y="39"/>
                  </a:lnTo>
                  <a:lnTo>
                    <a:pt x="125" y="36"/>
                  </a:lnTo>
                  <a:lnTo>
                    <a:pt x="151" y="34"/>
                  </a:lnTo>
                  <a:lnTo>
                    <a:pt x="176" y="31"/>
                  </a:lnTo>
                  <a:lnTo>
                    <a:pt x="201" y="28"/>
                  </a:lnTo>
                  <a:lnTo>
                    <a:pt x="226" y="25"/>
                  </a:lnTo>
                  <a:lnTo>
                    <a:pt x="251" y="21"/>
                  </a:lnTo>
                  <a:lnTo>
                    <a:pt x="276" y="18"/>
                  </a:lnTo>
                  <a:lnTo>
                    <a:pt x="302" y="14"/>
                  </a:lnTo>
                  <a:lnTo>
                    <a:pt x="327" y="11"/>
                  </a:lnTo>
                  <a:lnTo>
                    <a:pt x="352" y="8"/>
                  </a:lnTo>
                  <a:lnTo>
                    <a:pt x="377" y="5"/>
                  </a:lnTo>
                  <a:lnTo>
                    <a:pt x="402" y="2"/>
                  </a:lnTo>
                  <a:lnTo>
                    <a:pt x="427" y="0"/>
                  </a:lnTo>
                </a:path>
              </a:pathLst>
            </a:custGeom>
            <a:noFill/>
            <a:ln w="19050" cap="flat" cmpd="sng">
              <a:solidFill>
                <a:srgbClr val="9933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461" name="Freeform 77"/>
            <p:cNvSpPr>
              <a:spLocks/>
            </p:cNvSpPr>
            <p:nvPr/>
          </p:nvSpPr>
          <p:spPr bwMode="auto">
            <a:xfrm>
              <a:off x="909" y="2357"/>
              <a:ext cx="51" cy="58"/>
            </a:xfrm>
            <a:custGeom>
              <a:avLst/>
              <a:gdLst>
                <a:gd name="T0" fmla="*/ 33 w 65"/>
                <a:gd name="T1" fmla="*/ 0 h 65"/>
                <a:gd name="T2" fmla="*/ 65 w 65"/>
                <a:gd name="T3" fmla="*/ 65 h 65"/>
                <a:gd name="T4" fmla="*/ 0 w 65"/>
                <a:gd name="T5" fmla="*/ 65 h 65"/>
                <a:gd name="T6" fmla="*/ 33 w 65"/>
                <a:gd name="T7" fmla="*/ 0 h 65"/>
              </a:gdLst>
              <a:ahLst/>
              <a:cxnLst>
                <a:cxn ang="0">
                  <a:pos x="T0" y="T1"/>
                </a:cxn>
                <a:cxn ang="0">
                  <a:pos x="T2" y="T3"/>
                </a:cxn>
                <a:cxn ang="0">
                  <a:pos x="T4" y="T5"/>
                </a:cxn>
                <a:cxn ang="0">
                  <a:pos x="T6" y="T7"/>
                </a:cxn>
              </a:cxnLst>
              <a:rect l="0" t="0" r="r" b="b"/>
              <a:pathLst>
                <a:path w="65" h="65">
                  <a:moveTo>
                    <a:pt x="33" y="0"/>
                  </a:moveTo>
                  <a:lnTo>
                    <a:pt x="65" y="65"/>
                  </a:lnTo>
                  <a:lnTo>
                    <a:pt x="0" y="65"/>
                  </a:lnTo>
                  <a:lnTo>
                    <a:pt x="33" y="0"/>
                  </a:lnTo>
                  <a:close/>
                </a:path>
              </a:pathLst>
            </a:custGeom>
            <a:solidFill>
              <a:srgbClr val="993300"/>
            </a:solidFill>
            <a:ln w="12700">
              <a:solidFill>
                <a:srgbClr val="FFFFFF"/>
              </a:solidFill>
              <a:prstDash val="solid"/>
              <a:round/>
              <a:headEnd/>
              <a:tailEnd/>
            </a:ln>
          </p:spPr>
          <p:txBody>
            <a:bodyPr/>
            <a:lstStyle/>
            <a:p>
              <a:endParaRPr lang="en-US"/>
            </a:p>
          </p:txBody>
        </p:sp>
        <p:sp>
          <p:nvSpPr>
            <p:cNvPr id="144462" name="Freeform 78"/>
            <p:cNvSpPr>
              <a:spLocks/>
            </p:cNvSpPr>
            <p:nvPr/>
          </p:nvSpPr>
          <p:spPr bwMode="auto">
            <a:xfrm>
              <a:off x="1089" y="2317"/>
              <a:ext cx="52" cy="58"/>
            </a:xfrm>
            <a:custGeom>
              <a:avLst/>
              <a:gdLst>
                <a:gd name="T0" fmla="*/ 32 w 65"/>
                <a:gd name="T1" fmla="*/ 0 h 65"/>
                <a:gd name="T2" fmla="*/ 65 w 65"/>
                <a:gd name="T3" fmla="*/ 65 h 65"/>
                <a:gd name="T4" fmla="*/ 0 w 65"/>
                <a:gd name="T5" fmla="*/ 65 h 65"/>
                <a:gd name="T6" fmla="*/ 32 w 65"/>
                <a:gd name="T7" fmla="*/ 0 h 65"/>
              </a:gdLst>
              <a:ahLst/>
              <a:cxnLst>
                <a:cxn ang="0">
                  <a:pos x="T0" y="T1"/>
                </a:cxn>
                <a:cxn ang="0">
                  <a:pos x="T2" y="T3"/>
                </a:cxn>
                <a:cxn ang="0">
                  <a:pos x="T4" y="T5"/>
                </a:cxn>
                <a:cxn ang="0">
                  <a:pos x="T6" y="T7"/>
                </a:cxn>
              </a:cxnLst>
              <a:rect l="0" t="0" r="r" b="b"/>
              <a:pathLst>
                <a:path w="65" h="65">
                  <a:moveTo>
                    <a:pt x="32" y="0"/>
                  </a:moveTo>
                  <a:lnTo>
                    <a:pt x="65" y="65"/>
                  </a:lnTo>
                  <a:lnTo>
                    <a:pt x="0" y="65"/>
                  </a:lnTo>
                  <a:lnTo>
                    <a:pt x="32" y="0"/>
                  </a:lnTo>
                  <a:close/>
                </a:path>
              </a:pathLst>
            </a:custGeom>
            <a:solidFill>
              <a:srgbClr val="993300"/>
            </a:solidFill>
            <a:ln w="12700">
              <a:solidFill>
                <a:srgbClr val="FFFFFF"/>
              </a:solidFill>
              <a:prstDash val="solid"/>
              <a:round/>
              <a:headEnd/>
              <a:tailEnd/>
            </a:ln>
          </p:spPr>
          <p:txBody>
            <a:bodyPr/>
            <a:lstStyle/>
            <a:p>
              <a:endParaRPr lang="en-US"/>
            </a:p>
          </p:txBody>
        </p:sp>
        <p:sp>
          <p:nvSpPr>
            <p:cNvPr id="144463" name="Freeform 79"/>
            <p:cNvSpPr>
              <a:spLocks/>
            </p:cNvSpPr>
            <p:nvPr/>
          </p:nvSpPr>
          <p:spPr bwMode="auto">
            <a:xfrm>
              <a:off x="1269" y="2284"/>
              <a:ext cx="51" cy="58"/>
            </a:xfrm>
            <a:custGeom>
              <a:avLst/>
              <a:gdLst>
                <a:gd name="T0" fmla="*/ 33 w 65"/>
                <a:gd name="T1" fmla="*/ 0 h 65"/>
                <a:gd name="T2" fmla="*/ 65 w 65"/>
                <a:gd name="T3" fmla="*/ 65 h 65"/>
                <a:gd name="T4" fmla="*/ 0 w 65"/>
                <a:gd name="T5" fmla="*/ 65 h 65"/>
                <a:gd name="T6" fmla="*/ 33 w 65"/>
                <a:gd name="T7" fmla="*/ 0 h 65"/>
              </a:gdLst>
              <a:ahLst/>
              <a:cxnLst>
                <a:cxn ang="0">
                  <a:pos x="T0" y="T1"/>
                </a:cxn>
                <a:cxn ang="0">
                  <a:pos x="T2" y="T3"/>
                </a:cxn>
                <a:cxn ang="0">
                  <a:pos x="T4" y="T5"/>
                </a:cxn>
                <a:cxn ang="0">
                  <a:pos x="T6" y="T7"/>
                </a:cxn>
              </a:cxnLst>
              <a:rect l="0" t="0" r="r" b="b"/>
              <a:pathLst>
                <a:path w="65" h="65">
                  <a:moveTo>
                    <a:pt x="33" y="0"/>
                  </a:moveTo>
                  <a:lnTo>
                    <a:pt x="65" y="65"/>
                  </a:lnTo>
                  <a:lnTo>
                    <a:pt x="0" y="65"/>
                  </a:lnTo>
                  <a:lnTo>
                    <a:pt x="33" y="0"/>
                  </a:lnTo>
                  <a:close/>
                </a:path>
              </a:pathLst>
            </a:custGeom>
            <a:solidFill>
              <a:srgbClr val="993300"/>
            </a:solidFill>
            <a:ln w="12700">
              <a:solidFill>
                <a:srgbClr val="FFFFFF"/>
              </a:solidFill>
              <a:prstDash val="solid"/>
              <a:round/>
              <a:headEnd/>
              <a:tailEnd/>
            </a:ln>
          </p:spPr>
          <p:txBody>
            <a:bodyPr/>
            <a:lstStyle/>
            <a:p>
              <a:endParaRPr lang="en-US"/>
            </a:p>
          </p:txBody>
        </p:sp>
        <p:sp>
          <p:nvSpPr>
            <p:cNvPr id="144464" name="Freeform 80"/>
            <p:cNvSpPr>
              <a:spLocks/>
            </p:cNvSpPr>
            <p:nvPr/>
          </p:nvSpPr>
          <p:spPr bwMode="auto">
            <a:xfrm>
              <a:off x="1449" y="2252"/>
              <a:ext cx="52" cy="58"/>
            </a:xfrm>
            <a:custGeom>
              <a:avLst/>
              <a:gdLst>
                <a:gd name="T0" fmla="*/ 32 w 65"/>
                <a:gd name="T1" fmla="*/ 0 h 65"/>
                <a:gd name="T2" fmla="*/ 65 w 65"/>
                <a:gd name="T3" fmla="*/ 65 h 65"/>
                <a:gd name="T4" fmla="*/ 0 w 65"/>
                <a:gd name="T5" fmla="*/ 65 h 65"/>
                <a:gd name="T6" fmla="*/ 32 w 65"/>
                <a:gd name="T7" fmla="*/ 0 h 65"/>
              </a:gdLst>
              <a:ahLst/>
              <a:cxnLst>
                <a:cxn ang="0">
                  <a:pos x="T0" y="T1"/>
                </a:cxn>
                <a:cxn ang="0">
                  <a:pos x="T2" y="T3"/>
                </a:cxn>
                <a:cxn ang="0">
                  <a:pos x="T4" y="T5"/>
                </a:cxn>
                <a:cxn ang="0">
                  <a:pos x="T6" y="T7"/>
                </a:cxn>
              </a:cxnLst>
              <a:rect l="0" t="0" r="r" b="b"/>
              <a:pathLst>
                <a:path w="65" h="65">
                  <a:moveTo>
                    <a:pt x="32" y="0"/>
                  </a:moveTo>
                  <a:lnTo>
                    <a:pt x="65" y="65"/>
                  </a:lnTo>
                  <a:lnTo>
                    <a:pt x="0" y="65"/>
                  </a:lnTo>
                  <a:lnTo>
                    <a:pt x="32" y="0"/>
                  </a:lnTo>
                  <a:close/>
                </a:path>
              </a:pathLst>
            </a:custGeom>
            <a:solidFill>
              <a:srgbClr val="993300"/>
            </a:solidFill>
            <a:ln w="12700">
              <a:solidFill>
                <a:srgbClr val="FFFFFF"/>
              </a:solidFill>
              <a:prstDash val="solid"/>
              <a:round/>
              <a:headEnd/>
              <a:tailEnd/>
            </a:ln>
          </p:spPr>
          <p:txBody>
            <a:bodyPr/>
            <a:lstStyle/>
            <a:p>
              <a:endParaRPr lang="en-US"/>
            </a:p>
          </p:txBody>
        </p:sp>
        <p:sp>
          <p:nvSpPr>
            <p:cNvPr id="144465" name="Freeform 81"/>
            <p:cNvSpPr>
              <a:spLocks/>
            </p:cNvSpPr>
            <p:nvPr/>
          </p:nvSpPr>
          <p:spPr bwMode="auto">
            <a:xfrm>
              <a:off x="1629" y="2228"/>
              <a:ext cx="51" cy="58"/>
            </a:xfrm>
            <a:custGeom>
              <a:avLst/>
              <a:gdLst>
                <a:gd name="T0" fmla="*/ 33 w 65"/>
                <a:gd name="T1" fmla="*/ 0 h 65"/>
                <a:gd name="T2" fmla="*/ 65 w 65"/>
                <a:gd name="T3" fmla="*/ 65 h 65"/>
                <a:gd name="T4" fmla="*/ 0 w 65"/>
                <a:gd name="T5" fmla="*/ 65 h 65"/>
                <a:gd name="T6" fmla="*/ 33 w 65"/>
                <a:gd name="T7" fmla="*/ 0 h 65"/>
              </a:gdLst>
              <a:ahLst/>
              <a:cxnLst>
                <a:cxn ang="0">
                  <a:pos x="T0" y="T1"/>
                </a:cxn>
                <a:cxn ang="0">
                  <a:pos x="T2" y="T3"/>
                </a:cxn>
                <a:cxn ang="0">
                  <a:pos x="T4" y="T5"/>
                </a:cxn>
                <a:cxn ang="0">
                  <a:pos x="T6" y="T7"/>
                </a:cxn>
              </a:cxnLst>
              <a:rect l="0" t="0" r="r" b="b"/>
              <a:pathLst>
                <a:path w="65" h="65">
                  <a:moveTo>
                    <a:pt x="33" y="0"/>
                  </a:moveTo>
                  <a:lnTo>
                    <a:pt x="65" y="65"/>
                  </a:lnTo>
                  <a:lnTo>
                    <a:pt x="0" y="65"/>
                  </a:lnTo>
                  <a:lnTo>
                    <a:pt x="33" y="0"/>
                  </a:lnTo>
                  <a:close/>
                </a:path>
              </a:pathLst>
            </a:custGeom>
            <a:solidFill>
              <a:srgbClr val="993300"/>
            </a:solidFill>
            <a:ln w="12700">
              <a:solidFill>
                <a:srgbClr val="FFFFFF"/>
              </a:solidFill>
              <a:prstDash val="solid"/>
              <a:round/>
              <a:headEnd/>
              <a:tailEnd/>
            </a:ln>
          </p:spPr>
          <p:txBody>
            <a:bodyPr/>
            <a:lstStyle/>
            <a:p>
              <a:endParaRPr lang="en-US"/>
            </a:p>
          </p:txBody>
        </p:sp>
        <p:sp>
          <p:nvSpPr>
            <p:cNvPr id="144466" name="Freeform 82"/>
            <p:cNvSpPr>
              <a:spLocks/>
            </p:cNvSpPr>
            <p:nvPr/>
          </p:nvSpPr>
          <p:spPr bwMode="auto">
            <a:xfrm>
              <a:off x="1809" y="2203"/>
              <a:ext cx="52" cy="58"/>
            </a:xfrm>
            <a:custGeom>
              <a:avLst/>
              <a:gdLst>
                <a:gd name="T0" fmla="*/ 32 w 65"/>
                <a:gd name="T1" fmla="*/ 0 h 65"/>
                <a:gd name="T2" fmla="*/ 65 w 65"/>
                <a:gd name="T3" fmla="*/ 65 h 65"/>
                <a:gd name="T4" fmla="*/ 0 w 65"/>
                <a:gd name="T5" fmla="*/ 65 h 65"/>
                <a:gd name="T6" fmla="*/ 32 w 65"/>
                <a:gd name="T7" fmla="*/ 0 h 65"/>
              </a:gdLst>
              <a:ahLst/>
              <a:cxnLst>
                <a:cxn ang="0">
                  <a:pos x="T0" y="T1"/>
                </a:cxn>
                <a:cxn ang="0">
                  <a:pos x="T2" y="T3"/>
                </a:cxn>
                <a:cxn ang="0">
                  <a:pos x="T4" y="T5"/>
                </a:cxn>
                <a:cxn ang="0">
                  <a:pos x="T6" y="T7"/>
                </a:cxn>
              </a:cxnLst>
              <a:rect l="0" t="0" r="r" b="b"/>
              <a:pathLst>
                <a:path w="65" h="65">
                  <a:moveTo>
                    <a:pt x="32" y="0"/>
                  </a:moveTo>
                  <a:lnTo>
                    <a:pt x="65" y="65"/>
                  </a:lnTo>
                  <a:lnTo>
                    <a:pt x="0" y="65"/>
                  </a:lnTo>
                  <a:lnTo>
                    <a:pt x="32" y="0"/>
                  </a:lnTo>
                  <a:close/>
                </a:path>
              </a:pathLst>
            </a:custGeom>
            <a:solidFill>
              <a:srgbClr val="993300"/>
            </a:solidFill>
            <a:ln w="12700">
              <a:solidFill>
                <a:srgbClr val="FFFFFF"/>
              </a:solidFill>
              <a:prstDash val="solid"/>
              <a:round/>
              <a:headEnd/>
              <a:tailEnd/>
            </a:ln>
          </p:spPr>
          <p:txBody>
            <a:bodyPr/>
            <a:lstStyle/>
            <a:p>
              <a:endParaRPr lang="en-US"/>
            </a:p>
          </p:txBody>
        </p:sp>
        <p:sp>
          <p:nvSpPr>
            <p:cNvPr id="144467" name="Freeform 83"/>
            <p:cNvSpPr>
              <a:spLocks/>
            </p:cNvSpPr>
            <p:nvPr/>
          </p:nvSpPr>
          <p:spPr bwMode="auto">
            <a:xfrm>
              <a:off x="1997" y="2187"/>
              <a:ext cx="51" cy="58"/>
            </a:xfrm>
            <a:custGeom>
              <a:avLst/>
              <a:gdLst>
                <a:gd name="T0" fmla="*/ 32 w 64"/>
                <a:gd name="T1" fmla="*/ 0 h 65"/>
                <a:gd name="T2" fmla="*/ 64 w 64"/>
                <a:gd name="T3" fmla="*/ 65 h 65"/>
                <a:gd name="T4" fmla="*/ 0 w 64"/>
                <a:gd name="T5" fmla="*/ 65 h 65"/>
                <a:gd name="T6" fmla="*/ 32 w 64"/>
                <a:gd name="T7" fmla="*/ 0 h 65"/>
              </a:gdLst>
              <a:ahLst/>
              <a:cxnLst>
                <a:cxn ang="0">
                  <a:pos x="T0" y="T1"/>
                </a:cxn>
                <a:cxn ang="0">
                  <a:pos x="T2" y="T3"/>
                </a:cxn>
                <a:cxn ang="0">
                  <a:pos x="T4" y="T5"/>
                </a:cxn>
                <a:cxn ang="0">
                  <a:pos x="T6" y="T7"/>
                </a:cxn>
              </a:cxnLst>
              <a:rect l="0" t="0" r="r" b="b"/>
              <a:pathLst>
                <a:path w="64" h="65">
                  <a:moveTo>
                    <a:pt x="32" y="0"/>
                  </a:moveTo>
                  <a:lnTo>
                    <a:pt x="64" y="65"/>
                  </a:lnTo>
                  <a:lnTo>
                    <a:pt x="0" y="65"/>
                  </a:lnTo>
                  <a:lnTo>
                    <a:pt x="32" y="0"/>
                  </a:lnTo>
                  <a:close/>
                </a:path>
              </a:pathLst>
            </a:custGeom>
            <a:solidFill>
              <a:srgbClr val="993300"/>
            </a:solidFill>
            <a:ln w="12700">
              <a:solidFill>
                <a:srgbClr val="FFFFFF"/>
              </a:solidFill>
              <a:prstDash val="solid"/>
              <a:round/>
              <a:headEnd/>
              <a:tailEnd/>
            </a:ln>
          </p:spPr>
          <p:txBody>
            <a:bodyPr/>
            <a:lstStyle/>
            <a:p>
              <a:endParaRPr lang="en-US"/>
            </a:p>
          </p:txBody>
        </p:sp>
        <p:sp>
          <p:nvSpPr>
            <p:cNvPr id="144468" name="Freeform 84"/>
            <p:cNvSpPr>
              <a:spLocks/>
            </p:cNvSpPr>
            <p:nvPr/>
          </p:nvSpPr>
          <p:spPr bwMode="auto">
            <a:xfrm>
              <a:off x="2176" y="2163"/>
              <a:ext cx="52" cy="58"/>
            </a:xfrm>
            <a:custGeom>
              <a:avLst/>
              <a:gdLst>
                <a:gd name="T0" fmla="*/ 32 w 65"/>
                <a:gd name="T1" fmla="*/ 0 h 65"/>
                <a:gd name="T2" fmla="*/ 65 w 65"/>
                <a:gd name="T3" fmla="*/ 65 h 65"/>
                <a:gd name="T4" fmla="*/ 0 w 65"/>
                <a:gd name="T5" fmla="*/ 65 h 65"/>
                <a:gd name="T6" fmla="*/ 32 w 65"/>
                <a:gd name="T7" fmla="*/ 0 h 65"/>
              </a:gdLst>
              <a:ahLst/>
              <a:cxnLst>
                <a:cxn ang="0">
                  <a:pos x="T0" y="T1"/>
                </a:cxn>
                <a:cxn ang="0">
                  <a:pos x="T2" y="T3"/>
                </a:cxn>
                <a:cxn ang="0">
                  <a:pos x="T4" y="T5"/>
                </a:cxn>
                <a:cxn ang="0">
                  <a:pos x="T6" y="T7"/>
                </a:cxn>
              </a:cxnLst>
              <a:rect l="0" t="0" r="r" b="b"/>
              <a:pathLst>
                <a:path w="65" h="65">
                  <a:moveTo>
                    <a:pt x="32" y="0"/>
                  </a:moveTo>
                  <a:lnTo>
                    <a:pt x="65" y="65"/>
                  </a:lnTo>
                  <a:lnTo>
                    <a:pt x="0" y="65"/>
                  </a:lnTo>
                  <a:lnTo>
                    <a:pt x="32" y="0"/>
                  </a:lnTo>
                  <a:close/>
                </a:path>
              </a:pathLst>
            </a:custGeom>
            <a:solidFill>
              <a:srgbClr val="993300"/>
            </a:solidFill>
            <a:ln w="12700">
              <a:solidFill>
                <a:srgbClr val="FFFFFF"/>
              </a:solidFill>
              <a:prstDash val="solid"/>
              <a:round/>
              <a:headEnd/>
              <a:tailEnd/>
            </a:ln>
          </p:spPr>
          <p:txBody>
            <a:bodyPr/>
            <a:lstStyle/>
            <a:p>
              <a:endParaRPr lang="en-US"/>
            </a:p>
          </p:txBody>
        </p:sp>
        <p:sp>
          <p:nvSpPr>
            <p:cNvPr id="144469" name="Freeform 85"/>
            <p:cNvSpPr>
              <a:spLocks/>
            </p:cNvSpPr>
            <p:nvPr/>
          </p:nvSpPr>
          <p:spPr bwMode="auto">
            <a:xfrm>
              <a:off x="2357" y="2139"/>
              <a:ext cx="51" cy="58"/>
            </a:xfrm>
            <a:custGeom>
              <a:avLst/>
              <a:gdLst>
                <a:gd name="T0" fmla="*/ 32 w 64"/>
                <a:gd name="T1" fmla="*/ 0 h 64"/>
                <a:gd name="T2" fmla="*/ 64 w 64"/>
                <a:gd name="T3" fmla="*/ 64 h 64"/>
                <a:gd name="T4" fmla="*/ 0 w 64"/>
                <a:gd name="T5" fmla="*/ 64 h 64"/>
                <a:gd name="T6" fmla="*/ 32 w 64"/>
                <a:gd name="T7" fmla="*/ 0 h 64"/>
              </a:gdLst>
              <a:ahLst/>
              <a:cxnLst>
                <a:cxn ang="0">
                  <a:pos x="T0" y="T1"/>
                </a:cxn>
                <a:cxn ang="0">
                  <a:pos x="T2" y="T3"/>
                </a:cxn>
                <a:cxn ang="0">
                  <a:pos x="T4" y="T5"/>
                </a:cxn>
                <a:cxn ang="0">
                  <a:pos x="T6" y="T7"/>
                </a:cxn>
              </a:cxnLst>
              <a:rect l="0" t="0" r="r" b="b"/>
              <a:pathLst>
                <a:path w="64" h="64">
                  <a:moveTo>
                    <a:pt x="32" y="0"/>
                  </a:moveTo>
                  <a:lnTo>
                    <a:pt x="64" y="64"/>
                  </a:lnTo>
                  <a:lnTo>
                    <a:pt x="0" y="64"/>
                  </a:lnTo>
                  <a:lnTo>
                    <a:pt x="32" y="0"/>
                  </a:lnTo>
                  <a:close/>
                </a:path>
              </a:pathLst>
            </a:custGeom>
            <a:solidFill>
              <a:srgbClr val="993300"/>
            </a:solidFill>
            <a:ln w="12700">
              <a:solidFill>
                <a:srgbClr val="FFFFFF"/>
              </a:solidFill>
              <a:prstDash val="solid"/>
              <a:round/>
              <a:headEnd/>
              <a:tailEnd/>
            </a:ln>
          </p:spPr>
          <p:txBody>
            <a:bodyPr/>
            <a:lstStyle/>
            <a:p>
              <a:endParaRPr lang="en-US"/>
            </a:p>
          </p:txBody>
        </p:sp>
        <p:sp>
          <p:nvSpPr>
            <p:cNvPr id="144470" name="Freeform 86"/>
            <p:cNvSpPr>
              <a:spLocks/>
            </p:cNvSpPr>
            <p:nvPr/>
          </p:nvSpPr>
          <p:spPr bwMode="auto">
            <a:xfrm>
              <a:off x="2536" y="2114"/>
              <a:ext cx="52" cy="58"/>
            </a:xfrm>
            <a:custGeom>
              <a:avLst/>
              <a:gdLst>
                <a:gd name="T0" fmla="*/ 32 w 65"/>
                <a:gd name="T1" fmla="*/ 0 h 65"/>
                <a:gd name="T2" fmla="*/ 65 w 65"/>
                <a:gd name="T3" fmla="*/ 65 h 65"/>
                <a:gd name="T4" fmla="*/ 0 w 65"/>
                <a:gd name="T5" fmla="*/ 65 h 65"/>
                <a:gd name="T6" fmla="*/ 32 w 65"/>
                <a:gd name="T7" fmla="*/ 0 h 65"/>
              </a:gdLst>
              <a:ahLst/>
              <a:cxnLst>
                <a:cxn ang="0">
                  <a:pos x="T0" y="T1"/>
                </a:cxn>
                <a:cxn ang="0">
                  <a:pos x="T2" y="T3"/>
                </a:cxn>
                <a:cxn ang="0">
                  <a:pos x="T4" y="T5"/>
                </a:cxn>
                <a:cxn ang="0">
                  <a:pos x="T6" y="T7"/>
                </a:cxn>
              </a:cxnLst>
              <a:rect l="0" t="0" r="r" b="b"/>
              <a:pathLst>
                <a:path w="65" h="65">
                  <a:moveTo>
                    <a:pt x="32" y="0"/>
                  </a:moveTo>
                  <a:lnTo>
                    <a:pt x="65" y="65"/>
                  </a:lnTo>
                  <a:lnTo>
                    <a:pt x="0" y="65"/>
                  </a:lnTo>
                  <a:lnTo>
                    <a:pt x="32" y="0"/>
                  </a:lnTo>
                  <a:close/>
                </a:path>
              </a:pathLst>
            </a:custGeom>
            <a:solidFill>
              <a:srgbClr val="993300"/>
            </a:solidFill>
            <a:ln w="12700">
              <a:solidFill>
                <a:srgbClr val="FFFFFF"/>
              </a:solidFill>
              <a:prstDash val="solid"/>
              <a:round/>
              <a:headEnd/>
              <a:tailEnd/>
            </a:ln>
          </p:spPr>
          <p:txBody>
            <a:bodyPr/>
            <a:lstStyle/>
            <a:p>
              <a:endParaRPr lang="en-US"/>
            </a:p>
          </p:txBody>
        </p:sp>
        <p:sp>
          <p:nvSpPr>
            <p:cNvPr id="144471" name="Freeform 87"/>
            <p:cNvSpPr>
              <a:spLocks/>
            </p:cNvSpPr>
            <p:nvPr/>
          </p:nvSpPr>
          <p:spPr bwMode="auto">
            <a:xfrm>
              <a:off x="2717" y="2082"/>
              <a:ext cx="51" cy="58"/>
            </a:xfrm>
            <a:custGeom>
              <a:avLst/>
              <a:gdLst>
                <a:gd name="T0" fmla="*/ 32 w 64"/>
                <a:gd name="T1" fmla="*/ 0 h 65"/>
                <a:gd name="T2" fmla="*/ 64 w 64"/>
                <a:gd name="T3" fmla="*/ 65 h 65"/>
                <a:gd name="T4" fmla="*/ 0 w 64"/>
                <a:gd name="T5" fmla="*/ 65 h 65"/>
                <a:gd name="T6" fmla="*/ 32 w 64"/>
                <a:gd name="T7" fmla="*/ 0 h 65"/>
              </a:gdLst>
              <a:ahLst/>
              <a:cxnLst>
                <a:cxn ang="0">
                  <a:pos x="T0" y="T1"/>
                </a:cxn>
                <a:cxn ang="0">
                  <a:pos x="T2" y="T3"/>
                </a:cxn>
                <a:cxn ang="0">
                  <a:pos x="T4" y="T5"/>
                </a:cxn>
                <a:cxn ang="0">
                  <a:pos x="T6" y="T7"/>
                </a:cxn>
              </a:cxnLst>
              <a:rect l="0" t="0" r="r" b="b"/>
              <a:pathLst>
                <a:path w="64" h="65">
                  <a:moveTo>
                    <a:pt x="32" y="0"/>
                  </a:moveTo>
                  <a:lnTo>
                    <a:pt x="64" y="65"/>
                  </a:lnTo>
                  <a:lnTo>
                    <a:pt x="0" y="65"/>
                  </a:lnTo>
                  <a:lnTo>
                    <a:pt x="32" y="0"/>
                  </a:lnTo>
                  <a:close/>
                </a:path>
              </a:pathLst>
            </a:custGeom>
            <a:solidFill>
              <a:srgbClr val="993300"/>
            </a:solidFill>
            <a:ln w="12700">
              <a:solidFill>
                <a:srgbClr val="FFFFFF"/>
              </a:solidFill>
              <a:prstDash val="solid"/>
              <a:round/>
              <a:headEnd/>
              <a:tailEnd/>
            </a:ln>
          </p:spPr>
          <p:txBody>
            <a:bodyPr/>
            <a:lstStyle/>
            <a:p>
              <a:endParaRPr lang="en-US"/>
            </a:p>
          </p:txBody>
        </p:sp>
        <p:sp>
          <p:nvSpPr>
            <p:cNvPr id="144472" name="Freeform 88"/>
            <p:cNvSpPr>
              <a:spLocks/>
            </p:cNvSpPr>
            <p:nvPr/>
          </p:nvSpPr>
          <p:spPr bwMode="auto">
            <a:xfrm>
              <a:off x="2896" y="2058"/>
              <a:ext cx="52" cy="58"/>
            </a:xfrm>
            <a:custGeom>
              <a:avLst/>
              <a:gdLst>
                <a:gd name="T0" fmla="*/ 32 w 65"/>
                <a:gd name="T1" fmla="*/ 0 h 64"/>
                <a:gd name="T2" fmla="*/ 65 w 65"/>
                <a:gd name="T3" fmla="*/ 64 h 64"/>
                <a:gd name="T4" fmla="*/ 0 w 65"/>
                <a:gd name="T5" fmla="*/ 64 h 64"/>
                <a:gd name="T6" fmla="*/ 32 w 65"/>
                <a:gd name="T7" fmla="*/ 0 h 64"/>
              </a:gdLst>
              <a:ahLst/>
              <a:cxnLst>
                <a:cxn ang="0">
                  <a:pos x="T0" y="T1"/>
                </a:cxn>
                <a:cxn ang="0">
                  <a:pos x="T2" y="T3"/>
                </a:cxn>
                <a:cxn ang="0">
                  <a:pos x="T4" y="T5"/>
                </a:cxn>
                <a:cxn ang="0">
                  <a:pos x="T6" y="T7"/>
                </a:cxn>
              </a:cxnLst>
              <a:rect l="0" t="0" r="r" b="b"/>
              <a:pathLst>
                <a:path w="65" h="64">
                  <a:moveTo>
                    <a:pt x="32" y="0"/>
                  </a:moveTo>
                  <a:lnTo>
                    <a:pt x="65" y="64"/>
                  </a:lnTo>
                  <a:lnTo>
                    <a:pt x="0" y="64"/>
                  </a:lnTo>
                  <a:lnTo>
                    <a:pt x="32" y="0"/>
                  </a:lnTo>
                  <a:close/>
                </a:path>
              </a:pathLst>
            </a:custGeom>
            <a:solidFill>
              <a:srgbClr val="993300"/>
            </a:solidFill>
            <a:ln w="12700">
              <a:solidFill>
                <a:srgbClr val="FFFFFF"/>
              </a:solidFill>
              <a:prstDash val="solid"/>
              <a:round/>
              <a:headEnd/>
              <a:tailEnd/>
            </a:ln>
          </p:spPr>
          <p:txBody>
            <a:bodyPr/>
            <a:lstStyle/>
            <a:p>
              <a:endParaRPr lang="en-US"/>
            </a:p>
          </p:txBody>
        </p:sp>
        <p:sp>
          <p:nvSpPr>
            <p:cNvPr id="144473" name="Freeform 89"/>
            <p:cNvSpPr>
              <a:spLocks/>
            </p:cNvSpPr>
            <p:nvPr/>
          </p:nvSpPr>
          <p:spPr bwMode="auto">
            <a:xfrm>
              <a:off x="3084" y="2025"/>
              <a:ext cx="51" cy="58"/>
            </a:xfrm>
            <a:custGeom>
              <a:avLst/>
              <a:gdLst>
                <a:gd name="T0" fmla="*/ 32 w 64"/>
                <a:gd name="T1" fmla="*/ 0 h 65"/>
                <a:gd name="T2" fmla="*/ 64 w 64"/>
                <a:gd name="T3" fmla="*/ 65 h 65"/>
                <a:gd name="T4" fmla="*/ 0 w 64"/>
                <a:gd name="T5" fmla="*/ 65 h 65"/>
                <a:gd name="T6" fmla="*/ 32 w 64"/>
                <a:gd name="T7" fmla="*/ 0 h 65"/>
              </a:gdLst>
              <a:ahLst/>
              <a:cxnLst>
                <a:cxn ang="0">
                  <a:pos x="T0" y="T1"/>
                </a:cxn>
                <a:cxn ang="0">
                  <a:pos x="T2" y="T3"/>
                </a:cxn>
                <a:cxn ang="0">
                  <a:pos x="T4" y="T5"/>
                </a:cxn>
                <a:cxn ang="0">
                  <a:pos x="T6" y="T7"/>
                </a:cxn>
              </a:cxnLst>
              <a:rect l="0" t="0" r="r" b="b"/>
              <a:pathLst>
                <a:path w="64" h="65">
                  <a:moveTo>
                    <a:pt x="32" y="0"/>
                  </a:moveTo>
                  <a:lnTo>
                    <a:pt x="64" y="65"/>
                  </a:lnTo>
                  <a:lnTo>
                    <a:pt x="0" y="65"/>
                  </a:lnTo>
                  <a:lnTo>
                    <a:pt x="32" y="0"/>
                  </a:lnTo>
                  <a:close/>
                </a:path>
              </a:pathLst>
            </a:custGeom>
            <a:solidFill>
              <a:srgbClr val="993300"/>
            </a:solidFill>
            <a:ln w="12700">
              <a:solidFill>
                <a:srgbClr val="FFFFFF"/>
              </a:solidFill>
              <a:prstDash val="solid"/>
              <a:round/>
              <a:headEnd/>
              <a:tailEnd/>
            </a:ln>
          </p:spPr>
          <p:txBody>
            <a:bodyPr/>
            <a:lstStyle/>
            <a:p>
              <a:endParaRPr lang="en-US"/>
            </a:p>
          </p:txBody>
        </p:sp>
        <p:sp>
          <p:nvSpPr>
            <p:cNvPr id="144474" name="Freeform 90"/>
            <p:cNvSpPr>
              <a:spLocks/>
            </p:cNvSpPr>
            <p:nvPr/>
          </p:nvSpPr>
          <p:spPr bwMode="auto">
            <a:xfrm>
              <a:off x="3263" y="2001"/>
              <a:ext cx="52" cy="58"/>
            </a:xfrm>
            <a:custGeom>
              <a:avLst/>
              <a:gdLst>
                <a:gd name="T0" fmla="*/ 33 w 65"/>
                <a:gd name="T1" fmla="*/ 0 h 65"/>
                <a:gd name="T2" fmla="*/ 65 w 65"/>
                <a:gd name="T3" fmla="*/ 65 h 65"/>
                <a:gd name="T4" fmla="*/ 0 w 65"/>
                <a:gd name="T5" fmla="*/ 65 h 65"/>
                <a:gd name="T6" fmla="*/ 33 w 65"/>
                <a:gd name="T7" fmla="*/ 0 h 65"/>
              </a:gdLst>
              <a:ahLst/>
              <a:cxnLst>
                <a:cxn ang="0">
                  <a:pos x="T0" y="T1"/>
                </a:cxn>
                <a:cxn ang="0">
                  <a:pos x="T2" y="T3"/>
                </a:cxn>
                <a:cxn ang="0">
                  <a:pos x="T4" y="T5"/>
                </a:cxn>
                <a:cxn ang="0">
                  <a:pos x="T6" y="T7"/>
                </a:cxn>
              </a:cxnLst>
              <a:rect l="0" t="0" r="r" b="b"/>
              <a:pathLst>
                <a:path w="65" h="65">
                  <a:moveTo>
                    <a:pt x="33" y="0"/>
                  </a:moveTo>
                  <a:lnTo>
                    <a:pt x="65" y="65"/>
                  </a:lnTo>
                  <a:lnTo>
                    <a:pt x="0" y="65"/>
                  </a:lnTo>
                  <a:lnTo>
                    <a:pt x="33" y="0"/>
                  </a:lnTo>
                  <a:close/>
                </a:path>
              </a:pathLst>
            </a:custGeom>
            <a:solidFill>
              <a:srgbClr val="993300"/>
            </a:solidFill>
            <a:ln w="12700">
              <a:solidFill>
                <a:srgbClr val="FFFFFF"/>
              </a:solidFill>
              <a:prstDash val="solid"/>
              <a:round/>
              <a:headEnd/>
              <a:tailEnd/>
            </a:ln>
          </p:spPr>
          <p:txBody>
            <a:bodyPr/>
            <a:lstStyle/>
            <a:p>
              <a:endParaRPr lang="en-US"/>
            </a:p>
          </p:txBody>
        </p:sp>
        <p:sp>
          <p:nvSpPr>
            <p:cNvPr id="144475" name="Freeform 91"/>
            <p:cNvSpPr>
              <a:spLocks/>
            </p:cNvSpPr>
            <p:nvPr/>
          </p:nvSpPr>
          <p:spPr bwMode="auto">
            <a:xfrm>
              <a:off x="3444" y="1977"/>
              <a:ext cx="51" cy="58"/>
            </a:xfrm>
            <a:custGeom>
              <a:avLst/>
              <a:gdLst>
                <a:gd name="T0" fmla="*/ 32 w 64"/>
                <a:gd name="T1" fmla="*/ 0 h 64"/>
                <a:gd name="T2" fmla="*/ 64 w 64"/>
                <a:gd name="T3" fmla="*/ 64 h 64"/>
                <a:gd name="T4" fmla="*/ 0 w 64"/>
                <a:gd name="T5" fmla="*/ 64 h 64"/>
                <a:gd name="T6" fmla="*/ 32 w 64"/>
                <a:gd name="T7" fmla="*/ 0 h 64"/>
              </a:gdLst>
              <a:ahLst/>
              <a:cxnLst>
                <a:cxn ang="0">
                  <a:pos x="T0" y="T1"/>
                </a:cxn>
                <a:cxn ang="0">
                  <a:pos x="T2" y="T3"/>
                </a:cxn>
                <a:cxn ang="0">
                  <a:pos x="T4" y="T5"/>
                </a:cxn>
                <a:cxn ang="0">
                  <a:pos x="T6" y="T7"/>
                </a:cxn>
              </a:cxnLst>
              <a:rect l="0" t="0" r="r" b="b"/>
              <a:pathLst>
                <a:path w="64" h="64">
                  <a:moveTo>
                    <a:pt x="32" y="0"/>
                  </a:moveTo>
                  <a:lnTo>
                    <a:pt x="64" y="64"/>
                  </a:lnTo>
                  <a:lnTo>
                    <a:pt x="0" y="64"/>
                  </a:lnTo>
                  <a:lnTo>
                    <a:pt x="32" y="0"/>
                  </a:lnTo>
                  <a:close/>
                </a:path>
              </a:pathLst>
            </a:custGeom>
            <a:solidFill>
              <a:srgbClr val="993300"/>
            </a:solidFill>
            <a:ln w="12700">
              <a:solidFill>
                <a:srgbClr val="FFFFFF"/>
              </a:solidFill>
              <a:prstDash val="solid"/>
              <a:round/>
              <a:headEnd/>
              <a:tailEnd/>
            </a:ln>
          </p:spPr>
          <p:txBody>
            <a:bodyPr/>
            <a:lstStyle/>
            <a:p>
              <a:endParaRPr lang="en-US"/>
            </a:p>
          </p:txBody>
        </p:sp>
        <p:sp>
          <p:nvSpPr>
            <p:cNvPr id="144476" name="Freeform 92"/>
            <p:cNvSpPr>
              <a:spLocks/>
            </p:cNvSpPr>
            <p:nvPr/>
          </p:nvSpPr>
          <p:spPr bwMode="auto">
            <a:xfrm>
              <a:off x="3623" y="1952"/>
              <a:ext cx="52" cy="58"/>
            </a:xfrm>
            <a:custGeom>
              <a:avLst/>
              <a:gdLst>
                <a:gd name="T0" fmla="*/ 33 w 65"/>
                <a:gd name="T1" fmla="*/ 0 h 65"/>
                <a:gd name="T2" fmla="*/ 65 w 65"/>
                <a:gd name="T3" fmla="*/ 65 h 65"/>
                <a:gd name="T4" fmla="*/ 0 w 65"/>
                <a:gd name="T5" fmla="*/ 65 h 65"/>
                <a:gd name="T6" fmla="*/ 33 w 65"/>
                <a:gd name="T7" fmla="*/ 0 h 65"/>
              </a:gdLst>
              <a:ahLst/>
              <a:cxnLst>
                <a:cxn ang="0">
                  <a:pos x="T0" y="T1"/>
                </a:cxn>
                <a:cxn ang="0">
                  <a:pos x="T2" y="T3"/>
                </a:cxn>
                <a:cxn ang="0">
                  <a:pos x="T4" y="T5"/>
                </a:cxn>
                <a:cxn ang="0">
                  <a:pos x="T6" y="T7"/>
                </a:cxn>
              </a:cxnLst>
              <a:rect l="0" t="0" r="r" b="b"/>
              <a:pathLst>
                <a:path w="65" h="65">
                  <a:moveTo>
                    <a:pt x="33" y="0"/>
                  </a:moveTo>
                  <a:lnTo>
                    <a:pt x="65" y="65"/>
                  </a:lnTo>
                  <a:lnTo>
                    <a:pt x="0" y="65"/>
                  </a:lnTo>
                  <a:lnTo>
                    <a:pt x="33" y="0"/>
                  </a:lnTo>
                  <a:close/>
                </a:path>
              </a:pathLst>
            </a:custGeom>
            <a:solidFill>
              <a:srgbClr val="993300"/>
            </a:solidFill>
            <a:ln w="12700">
              <a:solidFill>
                <a:srgbClr val="FFFFFF"/>
              </a:solidFill>
              <a:prstDash val="solid"/>
              <a:round/>
              <a:headEnd/>
              <a:tailEnd/>
            </a:ln>
          </p:spPr>
          <p:txBody>
            <a:bodyPr/>
            <a:lstStyle/>
            <a:p>
              <a:endParaRPr lang="en-US"/>
            </a:p>
          </p:txBody>
        </p:sp>
        <p:sp>
          <p:nvSpPr>
            <p:cNvPr id="144477" name="Freeform 93"/>
            <p:cNvSpPr>
              <a:spLocks/>
            </p:cNvSpPr>
            <p:nvPr/>
          </p:nvSpPr>
          <p:spPr bwMode="auto">
            <a:xfrm>
              <a:off x="3804" y="1928"/>
              <a:ext cx="51" cy="58"/>
            </a:xfrm>
            <a:custGeom>
              <a:avLst/>
              <a:gdLst>
                <a:gd name="T0" fmla="*/ 32 w 64"/>
                <a:gd name="T1" fmla="*/ 0 h 65"/>
                <a:gd name="T2" fmla="*/ 64 w 64"/>
                <a:gd name="T3" fmla="*/ 65 h 65"/>
                <a:gd name="T4" fmla="*/ 0 w 64"/>
                <a:gd name="T5" fmla="*/ 65 h 65"/>
                <a:gd name="T6" fmla="*/ 32 w 64"/>
                <a:gd name="T7" fmla="*/ 0 h 65"/>
              </a:gdLst>
              <a:ahLst/>
              <a:cxnLst>
                <a:cxn ang="0">
                  <a:pos x="T0" y="T1"/>
                </a:cxn>
                <a:cxn ang="0">
                  <a:pos x="T2" y="T3"/>
                </a:cxn>
                <a:cxn ang="0">
                  <a:pos x="T4" y="T5"/>
                </a:cxn>
                <a:cxn ang="0">
                  <a:pos x="T6" y="T7"/>
                </a:cxn>
              </a:cxnLst>
              <a:rect l="0" t="0" r="r" b="b"/>
              <a:pathLst>
                <a:path w="64" h="65">
                  <a:moveTo>
                    <a:pt x="32" y="0"/>
                  </a:moveTo>
                  <a:lnTo>
                    <a:pt x="64" y="65"/>
                  </a:lnTo>
                  <a:lnTo>
                    <a:pt x="0" y="65"/>
                  </a:lnTo>
                  <a:lnTo>
                    <a:pt x="32" y="0"/>
                  </a:lnTo>
                  <a:close/>
                </a:path>
              </a:pathLst>
            </a:custGeom>
            <a:solidFill>
              <a:srgbClr val="993300"/>
            </a:solidFill>
            <a:ln w="12700">
              <a:solidFill>
                <a:srgbClr val="FFFFFF"/>
              </a:solidFill>
              <a:prstDash val="solid"/>
              <a:round/>
              <a:headEnd/>
              <a:tailEnd/>
            </a:ln>
          </p:spPr>
          <p:txBody>
            <a:bodyPr/>
            <a:lstStyle/>
            <a:p>
              <a:endParaRPr lang="en-US"/>
            </a:p>
          </p:txBody>
        </p:sp>
        <p:sp>
          <p:nvSpPr>
            <p:cNvPr id="144478" name="Freeform 94"/>
            <p:cNvSpPr>
              <a:spLocks/>
            </p:cNvSpPr>
            <p:nvPr/>
          </p:nvSpPr>
          <p:spPr bwMode="auto">
            <a:xfrm>
              <a:off x="3983" y="1912"/>
              <a:ext cx="52" cy="58"/>
            </a:xfrm>
            <a:custGeom>
              <a:avLst/>
              <a:gdLst>
                <a:gd name="T0" fmla="*/ 33 w 65"/>
                <a:gd name="T1" fmla="*/ 0 h 65"/>
                <a:gd name="T2" fmla="*/ 65 w 65"/>
                <a:gd name="T3" fmla="*/ 65 h 65"/>
                <a:gd name="T4" fmla="*/ 0 w 65"/>
                <a:gd name="T5" fmla="*/ 65 h 65"/>
                <a:gd name="T6" fmla="*/ 33 w 65"/>
                <a:gd name="T7" fmla="*/ 0 h 65"/>
              </a:gdLst>
              <a:ahLst/>
              <a:cxnLst>
                <a:cxn ang="0">
                  <a:pos x="T0" y="T1"/>
                </a:cxn>
                <a:cxn ang="0">
                  <a:pos x="T2" y="T3"/>
                </a:cxn>
                <a:cxn ang="0">
                  <a:pos x="T4" y="T5"/>
                </a:cxn>
                <a:cxn ang="0">
                  <a:pos x="T6" y="T7"/>
                </a:cxn>
              </a:cxnLst>
              <a:rect l="0" t="0" r="r" b="b"/>
              <a:pathLst>
                <a:path w="65" h="65">
                  <a:moveTo>
                    <a:pt x="33" y="0"/>
                  </a:moveTo>
                  <a:lnTo>
                    <a:pt x="65" y="65"/>
                  </a:lnTo>
                  <a:lnTo>
                    <a:pt x="0" y="65"/>
                  </a:lnTo>
                  <a:lnTo>
                    <a:pt x="33" y="0"/>
                  </a:lnTo>
                  <a:close/>
                </a:path>
              </a:pathLst>
            </a:custGeom>
            <a:solidFill>
              <a:srgbClr val="993300"/>
            </a:solidFill>
            <a:ln w="12700">
              <a:solidFill>
                <a:srgbClr val="FFFFFF"/>
              </a:solidFill>
              <a:prstDash val="solid"/>
              <a:round/>
              <a:headEnd/>
              <a:tailEnd/>
            </a:ln>
          </p:spPr>
          <p:txBody>
            <a:bodyPr/>
            <a:lstStyle/>
            <a:p>
              <a:endParaRPr lang="en-US"/>
            </a:p>
          </p:txBody>
        </p:sp>
        <p:sp>
          <p:nvSpPr>
            <p:cNvPr id="144479" name="Freeform 95"/>
            <p:cNvSpPr>
              <a:spLocks/>
            </p:cNvSpPr>
            <p:nvPr/>
          </p:nvSpPr>
          <p:spPr bwMode="auto">
            <a:xfrm>
              <a:off x="938" y="2276"/>
              <a:ext cx="3074" cy="341"/>
            </a:xfrm>
            <a:custGeom>
              <a:avLst/>
              <a:gdLst>
                <a:gd name="T0" fmla="*/ 0 w 427"/>
                <a:gd name="T1" fmla="*/ 42 h 42"/>
                <a:gd name="T2" fmla="*/ 25 w 427"/>
                <a:gd name="T3" fmla="*/ 38 h 42"/>
                <a:gd name="T4" fmla="*/ 50 w 427"/>
                <a:gd name="T5" fmla="*/ 36 h 42"/>
                <a:gd name="T6" fmla="*/ 75 w 427"/>
                <a:gd name="T7" fmla="*/ 32 h 42"/>
                <a:gd name="T8" fmla="*/ 100 w 427"/>
                <a:gd name="T9" fmla="*/ 29 h 42"/>
                <a:gd name="T10" fmla="*/ 125 w 427"/>
                <a:gd name="T11" fmla="*/ 26 h 42"/>
                <a:gd name="T12" fmla="*/ 151 w 427"/>
                <a:gd name="T13" fmla="*/ 22 h 42"/>
                <a:gd name="T14" fmla="*/ 176 w 427"/>
                <a:gd name="T15" fmla="*/ 18 h 42"/>
                <a:gd name="T16" fmla="*/ 201 w 427"/>
                <a:gd name="T17" fmla="*/ 15 h 42"/>
                <a:gd name="T18" fmla="*/ 226 w 427"/>
                <a:gd name="T19" fmla="*/ 12 h 42"/>
                <a:gd name="T20" fmla="*/ 251 w 427"/>
                <a:gd name="T21" fmla="*/ 10 h 42"/>
                <a:gd name="T22" fmla="*/ 276 w 427"/>
                <a:gd name="T23" fmla="*/ 8 h 42"/>
                <a:gd name="T24" fmla="*/ 302 w 427"/>
                <a:gd name="T25" fmla="*/ 7 h 42"/>
                <a:gd name="T26" fmla="*/ 327 w 427"/>
                <a:gd name="T27" fmla="*/ 6 h 42"/>
                <a:gd name="T28" fmla="*/ 352 w 427"/>
                <a:gd name="T29" fmla="*/ 4 h 42"/>
                <a:gd name="T30" fmla="*/ 377 w 427"/>
                <a:gd name="T31" fmla="*/ 3 h 42"/>
                <a:gd name="T32" fmla="*/ 402 w 427"/>
                <a:gd name="T33" fmla="*/ 2 h 42"/>
                <a:gd name="T34" fmla="*/ 427 w 427"/>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7" h="42">
                  <a:moveTo>
                    <a:pt x="0" y="42"/>
                  </a:moveTo>
                  <a:lnTo>
                    <a:pt x="25" y="38"/>
                  </a:lnTo>
                  <a:lnTo>
                    <a:pt x="50" y="36"/>
                  </a:lnTo>
                  <a:lnTo>
                    <a:pt x="75" y="32"/>
                  </a:lnTo>
                  <a:lnTo>
                    <a:pt x="100" y="29"/>
                  </a:lnTo>
                  <a:lnTo>
                    <a:pt x="125" y="26"/>
                  </a:lnTo>
                  <a:lnTo>
                    <a:pt x="151" y="22"/>
                  </a:lnTo>
                  <a:lnTo>
                    <a:pt x="176" y="18"/>
                  </a:lnTo>
                  <a:lnTo>
                    <a:pt x="201" y="15"/>
                  </a:lnTo>
                  <a:lnTo>
                    <a:pt x="226" y="12"/>
                  </a:lnTo>
                  <a:lnTo>
                    <a:pt x="251" y="10"/>
                  </a:lnTo>
                  <a:lnTo>
                    <a:pt x="276" y="8"/>
                  </a:lnTo>
                  <a:lnTo>
                    <a:pt x="302" y="7"/>
                  </a:lnTo>
                  <a:lnTo>
                    <a:pt x="327" y="6"/>
                  </a:lnTo>
                  <a:lnTo>
                    <a:pt x="352" y="4"/>
                  </a:lnTo>
                  <a:lnTo>
                    <a:pt x="377" y="3"/>
                  </a:lnTo>
                  <a:lnTo>
                    <a:pt x="402" y="2"/>
                  </a:lnTo>
                  <a:lnTo>
                    <a:pt x="427" y="0"/>
                  </a:lnTo>
                </a:path>
              </a:pathLst>
            </a:custGeom>
            <a:noFill/>
            <a:ln w="19050" cap="flat" cmpd="sng">
              <a:solidFill>
                <a:srgbClr val="008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44480" name="Group 96"/>
            <p:cNvGrpSpPr>
              <a:grpSpLocks/>
            </p:cNvGrpSpPr>
            <p:nvPr/>
          </p:nvGrpSpPr>
          <p:grpSpPr bwMode="auto">
            <a:xfrm>
              <a:off x="909" y="2244"/>
              <a:ext cx="3126" cy="398"/>
              <a:chOff x="1115" y="2244"/>
              <a:chExt cx="3517" cy="398"/>
            </a:xfrm>
          </p:grpSpPr>
          <p:sp>
            <p:nvSpPr>
              <p:cNvPr id="144481" name="Freeform 97"/>
              <p:cNvSpPr>
                <a:spLocks/>
              </p:cNvSpPr>
              <p:nvPr/>
            </p:nvSpPr>
            <p:spPr bwMode="auto">
              <a:xfrm>
                <a:off x="1115" y="2584"/>
                <a:ext cx="58" cy="58"/>
              </a:xfrm>
              <a:custGeom>
                <a:avLst/>
                <a:gdLst>
                  <a:gd name="T0" fmla="*/ 33 w 65"/>
                  <a:gd name="T1" fmla="*/ 0 h 65"/>
                  <a:gd name="T2" fmla="*/ 65 w 65"/>
                  <a:gd name="T3" fmla="*/ 65 h 65"/>
                  <a:gd name="T4" fmla="*/ 0 w 65"/>
                  <a:gd name="T5" fmla="*/ 65 h 65"/>
                  <a:gd name="T6" fmla="*/ 33 w 65"/>
                  <a:gd name="T7" fmla="*/ 0 h 65"/>
                </a:gdLst>
                <a:ahLst/>
                <a:cxnLst>
                  <a:cxn ang="0">
                    <a:pos x="T0" y="T1"/>
                  </a:cxn>
                  <a:cxn ang="0">
                    <a:pos x="T2" y="T3"/>
                  </a:cxn>
                  <a:cxn ang="0">
                    <a:pos x="T4" y="T5"/>
                  </a:cxn>
                  <a:cxn ang="0">
                    <a:pos x="T6" y="T7"/>
                  </a:cxn>
                </a:cxnLst>
                <a:rect l="0" t="0" r="r" b="b"/>
                <a:pathLst>
                  <a:path w="65" h="65">
                    <a:moveTo>
                      <a:pt x="33" y="0"/>
                    </a:moveTo>
                    <a:lnTo>
                      <a:pt x="65" y="65"/>
                    </a:lnTo>
                    <a:lnTo>
                      <a:pt x="0" y="65"/>
                    </a:lnTo>
                    <a:lnTo>
                      <a:pt x="33" y="0"/>
                    </a:lnTo>
                    <a:close/>
                  </a:path>
                </a:pathLst>
              </a:custGeom>
              <a:solidFill>
                <a:srgbClr val="FFFFFF"/>
              </a:solidFill>
              <a:ln w="12700">
                <a:solidFill>
                  <a:srgbClr val="008000"/>
                </a:solidFill>
                <a:prstDash val="solid"/>
                <a:round/>
                <a:headEnd/>
                <a:tailEnd/>
              </a:ln>
            </p:spPr>
            <p:txBody>
              <a:bodyPr/>
              <a:lstStyle/>
              <a:p>
                <a:endParaRPr lang="en-US"/>
              </a:p>
            </p:txBody>
          </p:sp>
          <p:sp>
            <p:nvSpPr>
              <p:cNvPr id="144482" name="Freeform 98"/>
              <p:cNvSpPr>
                <a:spLocks/>
              </p:cNvSpPr>
              <p:nvPr/>
            </p:nvSpPr>
            <p:spPr bwMode="auto">
              <a:xfrm>
                <a:off x="1318" y="2552"/>
                <a:ext cx="58" cy="58"/>
              </a:xfrm>
              <a:custGeom>
                <a:avLst/>
                <a:gdLst>
                  <a:gd name="T0" fmla="*/ 32 w 65"/>
                  <a:gd name="T1" fmla="*/ 0 h 65"/>
                  <a:gd name="T2" fmla="*/ 65 w 65"/>
                  <a:gd name="T3" fmla="*/ 65 h 65"/>
                  <a:gd name="T4" fmla="*/ 0 w 65"/>
                  <a:gd name="T5" fmla="*/ 65 h 65"/>
                  <a:gd name="T6" fmla="*/ 32 w 65"/>
                  <a:gd name="T7" fmla="*/ 0 h 65"/>
                </a:gdLst>
                <a:ahLst/>
                <a:cxnLst>
                  <a:cxn ang="0">
                    <a:pos x="T0" y="T1"/>
                  </a:cxn>
                  <a:cxn ang="0">
                    <a:pos x="T2" y="T3"/>
                  </a:cxn>
                  <a:cxn ang="0">
                    <a:pos x="T4" y="T5"/>
                  </a:cxn>
                  <a:cxn ang="0">
                    <a:pos x="T6" y="T7"/>
                  </a:cxn>
                </a:cxnLst>
                <a:rect l="0" t="0" r="r" b="b"/>
                <a:pathLst>
                  <a:path w="65" h="65">
                    <a:moveTo>
                      <a:pt x="32" y="0"/>
                    </a:moveTo>
                    <a:lnTo>
                      <a:pt x="65" y="65"/>
                    </a:lnTo>
                    <a:lnTo>
                      <a:pt x="0" y="65"/>
                    </a:lnTo>
                    <a:lnTo>
                      <a:pt x="32" y="0"/>
                    </a:lnTo>
                    <a:close/>
                  </a:path>
                </a:pathLst>
              </a:custGeom>
              <a:solidFill>
                <a:srgbClr val="FFFFFF"/>
              </a:solidFill>
              <a:ln w="12700">
                <a:solidFill>
                  <a:srgbClr val="008000"/>
                </a:solidFill>
                <a:prstDash val="solid"/>
                <a:round/>
                <a:headEnd/>
                <a:tailEnd/>
              </a:ln>
            </p:spPr>
            <p:txBody>
              <a:bodyPr/>
              <a:lstStyle/>
              <a:p>
                <a:endParaRPr lang="en-US"/>
              </a:p>
            </p:txBody>
          </p:sp>
          <p:sp>
            <p:nvSpPr>
              <p:cNvPr id="144483" name="Freeform 99"/>
              <p:cNvSpPr>
                <a:spLocks/>
              </p:cNvSpPr>
              <p:nvPr/>
            </p:nvSpPr>
            <p:spPr bwMode="auto">
              <a:xfrm>
                <a:off x="1520" y="2536"/>
                <a:ext cx="58" cy="58"/>
              </a:xfrm>
              <a:custGeom>
                <a:avLst/>
                <a:gdLst>
                  <a:gd name="T0" fmla="*/ 33 w 65"/>
                  <a:gd name="T1" fmla="*/ 0 h 64"/>
                  <a:gd name="T2" fmla="*/ 65 w 65"/>
                  <a:gd name="T3" fmla="*/ 64 h 64"/>
                  <a:gd name="T4" fmla="*/ 0 w 65"/>
                  <a:gd name="T5" fmla="*/ 64 h 64"/>
                  <a:gd name="T6" fmla="*/ 33 w 65"/>
                  <a:gd name="T7" fmla="*/ 0 h 64"/>
                </a:gdLst>
                <a:ahLst/>
                <a:cxnLst>
                  <a:cxn ang="0">
                    <a:pos x="T0" y="T1"/>
                  </a:cxn>
                  <a:cxn ang="0">
                    <a:pos x="T2" y="T3"/>
                  </a:cxn>
                  <a:cxn ang="0">
                    <a:pos x="T4" y="T5"/>
                  </a:cxn>
                  <a:cxn ang="0">
                    <a:pos x="T6" y="T7"/>
                  </a:cxn>
                </a:cxnLst>
                <a:rect l="0" t="0" r="r" b="b"/>
                <a:pathLst>
                  <a:path w="65" h="64">
                    <a:moveTo>
                      <a:pt x="33" y="0"/>
                    </a:moveTo>
                    <a:lnTo>
                      <a:pt x="65" y="64"/>
                    </a:lnTo>
                    <a:lnTo>
                      <a:pt x="0" y="64"/>
                    </a:lnTo>
                    <a:lnTo>
                      <a:pt x="33" y="0"/>
                    </a:lnTo>
                    <a:close/>
                  </a:path>
                </a:pathLst>
              </a:custGeom>
              <a:solidFill>
                <a:srgbClr val="FFFFFF"/>
              </a:solidFill>
              <a:ln w="12700">
                <a:solidFill>
                  <a:srgbClr val="008000"/>
                </a:solidFill>
                <a:prstDash val="solid"/>
                <a:round/>
                <a:headEnd/>
                <a:tailEnd/>
              </a:ln>
            </p:spPr>
            <p:txBody>
              <a:bodyPr/>
              <a:lstStyle/>
              <a:p>
                <a:endParaRPr lang="en-US"/>
              </a:p>
            </p:txBody>
          </p:sp>
          <p:sp>
            <p:nvSpPr>
              <p:cNvPr id="144484" name="Freeform 100"/>
              <p:cNvSpPr>
                <a:spLocks/>
              </p:cNvSpPr>
              <p:nvPr/>
            </p:nvSpPr>
            <p:spPr bwMode="auto">
              <a:xfrm>
                <a:off x="1723" y="2503"/>
                <a:ext cx="58" cy="58"/>
              </a:xfrm>
              <a:custGeom>
                <a:avLst/>
                <a:gdLst>
                  <a:gd name="T0" fmla="*/ 32 w 65"/>
                  <a:gd name="T1" fmla="*/ 0 h 65"/>
                  <a:gd name="T2" fmla="*/ 65 w 65"/>
                  <a:gd name="T3" fmla="*/ 65 h 65"/>
                  <a:gd name="T4" fmla="*/ 0 w 65"/>
                  <a:gd name="T5" fmla="*/ 65 h 65"/>
                  <a:gd name="T6" fmla="*/ 32 w 65"/>
                  <a:gd name="T7" fmla="*/ 0 h 65"/>
                </a:gdLst>
                <a:ahLst/>
                <a:cxnLst>
                  <a:cxn ang="0">
                    <a:pos x="T0" y="T1"/>
                  </a:cxn>
                  <a:cxn ang="0">
                    <a:pos x="T2" y="T3"/>
                  </a:cxn>
                  <a:cxn ang="0">
                    <a:pos x="T4" y="T5"/>
                  </a:cxn>
                  <a:cxn ang="0">
                    <a:pos x="T6" y="T7"/>
                  </a:cxn>
                </a:cxnLst>
                <a:rect l="0" t="0" r="r" b="b"/>
                <a:pathLst>
                  <a:path w="65" h="65">
                    <a:moveTo>
                      <a:pt x="32" y="0"/>
                    </a:moveTo>
                    <a:lnTo>
                      <a:pt x="65" y="65"/>
                    </a:lnTo>
                    <a:lnTo>
                      <a:pt x="0" y="65"/>
                    </a:lnTo>
                    <a:lnTo>
                      <a:pt x="32" y="0"/>
                    </a:lnTo>
                    <a:close/>
                  </a:path>
                </a:pathLst>
              </a:custGeom>
              <a:solidFill>
                <a:srgbClr val="FFFFFF"/>
              </a:solidFill>
              <a:ln w="12700">
                <a:solidFill>
                  <a:srgbClr val="008000"/>
                </a:solidFill>
                <a:prstDash val="solid"/>
                <a:round/>
                <a:headEnd/>
                <a:tailEnd/>
              </a:ln>
            </p:spPr>
            <p:txBody>
              <a:bodyPr/>
              <a:lstStyle/>
              <a:p>
                <a:endParaRPr lang="en-US"/>
              </a:p>
            </p:txBody>
          </p:sp>
          <p:sp>
            <p:nvSpPr>
              <p:cNvPr id="144485" name="Freeform 101"/>
              <p:cNvSpPr>
                <a:spLocks/>
              </p:cNvSpPr>
              <p:nvPr/>
            </p:nvSpPr>
            <p:spPr bwMode="auto">
              <a:xfrm>
                <a:off x="1925" y="2479"/>
                <a:ext cx="58" cy="58"/>
              </a:xfrm>
              <a:custGeom>
                <a:avLst/>
                <a:gdLst>
                  <a:gd name="T0" fmla="*/ 33 w 65"/>
                  <a:gd name="T1" fmla="*/ 0 h 65"/>
                  <a:gd name="T2" fmla="*/ 65 w 65"/>
                  <a:gd name="T3" fmla="*/ 65 h 65"/>
                  <a:gd name="T4" fmla="*/ 0 w 65"/>
                  <a:gd name="T5" fmla="*/ 65 h 65"/>
                  <a:gd name="T6" fmla="*/ 33 w 65"/>
                  <a:gd name="T7" fmla="*/ 0 h 65"/>
                </a:gdLst>
                <a:ahLst/>
                <a:cxnLst>
                  <a:cxn ang="0">
                    <a:pos x="T0" y="T1"/>
                  </a:cxn>
                  <a:cxn ang="0">
                    <a:pos x="T2" y="T3"/>
                  </a:cxn>
                  <a:cxn ang="0">
                    <a:pos x="T4" y="T5"/>
                  </a:cxn>
                  <a:cxn ang="0">
                    <a:pos x="T6" y="T7"/>
                  </a:cxn>
                </a:cxnLst>
                <a:rect l="0" t="0" r="r" b="b"/>
                <a:pathLst>
                  <a:path w="65" h="65">
                    <a:moveTo>
                      <a:pt x="33" y="0"/>
                    </a:moveTo>
                    <a:lnTo>
                      <a:pt x="65" y="65"/>
                    </a:lnTo>
                    <a:lnTo>
                      <a:pt x="0" y="65"/>
                    </a:lnTo>
                    <a:lnTo>
                      <a:pt x="33" y="0"/>
                    </a:lnTo>
                    <a:close/>
                  </a:path>
                </a:pathLst>
              </a:custGeom>
              <a:solidFill>
                <a:srgbClr val="FFFFFF"/>
              </a:solidFill>
              <a:ln w="12700">
                <a:solidFill>
                  <a:srgbClr val="008000"/>
                </a:solidFill>
                <a:prstDash val="solid"/>
                <a:round/>
                <a:headEnd/>
                <a:tailEnd/>
              </a:ln>
            </p:spPr>
            <p:txBody>
              <a:bodyPr/>
              <a:lstStyle/>
              <a:p>
                <a:endParaRPr lang="en-US"/>
              </a:p>
            </p:txBody>
          </p:sp>
          <p:sp>
            <p:nvSpPr>
              <p:cNvPr id="144486" name="Freeform 102"/>
              <p:cNvSpPr>
                <a:spLocks/>
              </p:cNvSpPr>
              <p:nvPr/>
            </p:nvSpPr>
            <p:spPr bwMode="auto">
              <a:xfrm>
                <a:off x="2128" y="2455"/>
                <a:ext cx="58" cy="58"/>
              </a:xfrm>
              <a:custGeom>
                <a:avLst/>
                <a:gdLst>
                  <a:gd name="T0" fmla="*/ 32 w 65"/>
                  <a:gd name="T1" fmla="*/ 0 h 64"/>
                  <a:gd name="T2" fmla="*/ 65 w 65"/>
                  <a:gd name="T3" fmla="*/ 64 h 64"/>
                  <a:gd name="T4" fmla="*/ 0 w 65"/>
                  <a:gd name="T5" fmla="*/ 64 h 64"/>
                  <a:gd name="T6" fmla="*/ 32 w 65"/>
                  <a:gd name="T7" fmla="*/ 0 h 64"/>
                </a:gdLst>
                <a:ahLst/>
                <a:cxnLst>
                  <a:cxn ang="0">
                    <a:pos x="T0" y="T1"/>
                  </a:cxn>
                  <a:cxn ang="0">
                    <a:pos x="T2" y="T3"/>
                  </a:cxn>
                  <a:cxn ang="0">
                    <a:pos x="T4" y="T5"/>
                  </a:cxn>
                  <a:cxn ang="0">
                    <a:pos x="T6" y="T7"/>
                  </a:cxn>
                </a:cxnLst>
                <a:rect l="0" t="0" r="r" b="b"/>
                <a:pathLst>
                  <a:path w="65" h="64">
                    <a:moveTo>
                      <a:pt x="32" y="0"/>
                    </a:moveTo>
                    <a:lnTo>
                      <a:pt x="65" y="64"/>
                    </a:lnTo>
                    <a:lnTo>
                      <a:pt x="0" y="64"/>
                    </a:lnTo>
                    <a:lnTo>
                      <a:pt x="32" y="0"/>
                    </a:lnTo>
                    <a:close/>
                  </a:path>
                </a:pathLst>
              </a:custGeom>
              <a:solidFill>
                <a:srgbClr val="FFFFFF"/>
              </a:solidFill>
              <a:ln w="12700">
                <a:solidFill>
                  <a:srgbClr val="008000"/>
                </a:solidFill>
                <a:prstDash val="solid"/>
                <a:round/>
                <a:headEnd/>
                <a:tailEnd/>
              </a:ln>
            </p:spPr>
            <p:txBody>
              <a:bodyPr/>
              <a:lstStyle/>
              <a:p>
                <a:endParaRPr lang="en-US"/>
              </a:p>
            </p:txBody>
          </p:sp>
          <p:sp>
            <p:nvSpPr>
              <p:cNvPr id="144487" name="Freeform 103"/>
              <p:cNvSpPr>
                <a:spLocks/>
              </p:cNvSpPr>
              <p:nvPr/>
            </p:nvSpPr>
            <p:spPr bwMode="auto">
              <a:xfrm>
                <a:off x="2339" y="2422"/>
                <a:ext cx="58" cy="58"/>
              </a:xfrm>
              <a:custGeom>
                <a:avLst/>
                <a:gdLst>
                  <a:gd name="T0" fmla="*/ 32 w 64"/>
                  <a:gd name="T1" fmla="*/ 0 h 65"/>
                  <a:gd name="T2" fmla="*/ 64 w 64"/>
                  <a:gd name="T3" fmla="*/ 65 h 65"/>
                  <a:gd name="T4" fmla="*/ 0 w 64"/>
                  <a:gd name="T5" fmla="*/ 65 h 65"/>
                  <a:gd name="T6" fmla="*/ 32 w 64"/>
                  <a:gd name="T7" fmla="*/ 0 h 65"/>
                </a:gdLst>
                <a:ahLst/>
                <a:cxnLst>
                  <a:cxn ang="0">
                    <a:pos x="T0" y="T1"/>
                  </a:cxn>
                  <a:cxn ang="0">
                    <a:pos x="T2" y="T3"/>
                  </a:cxn>
                  <a:cxn ang="0">
                    <a:pos x="T4" y="T5"/>
                  </a:cxn>
                  <a:cxn ang="0">
                    <a:pos x="T6" y="T7"/>
                  </a:cxn>
                </a:cxnLst>
                <a:rect l="0" t="0" r="r" b="b"/>
                <a:pathLst>
                  <a:path w="64" h="65">
                    <a:moveTo>
                      <a:pt x="32" y="0"/>
                    </a:moveTo>
                    <a:lnTo>
                      <a:pt x="64" y="65"/>
                    </a:lnTo>
                    <a:lnTo>
                      <a:pt x="0" y="65"/>
                    </a:lnTo>
                    <a:lnTo>
                      <a:pt x="32" y="0"/>
                    </a:lnTo>
                    <a:close/>
                  </a:path>
                </a:pathLst>
              </a:custGeom>
              <a:solidFill>
                <a:srgbClr val="FFFFFF"/>
              </a:solidFill>
              <a:ln w="12700">
                <a:solidFill>
                  <a:srgbClr val="008000"/>
                </a:solidFill>
                <a:prstDash val="solid"/>
                <a:round/>
                <a:headEnd/>
                <a:tailEnd/>
              </a:ln>
            </p:spPr>
            <p:txBody>
              <a:bodyPr/>
              <a:lstStyle/>
              <a:p>
                <a:endParaRPr lang="en-US"/>
              </a:p>
            </p:txBody>
          </p:sp>
          <p:sp>
            <p:nvSpPr>
              <p:cNvPr id="144488" name="Freeform 104"/>
              <p:cNvSpPr>
                <a:spLocks/>
              </p:cNvSpPr>
              <p:nvPr/>
            </p:nvSpPr>
            <p:spPr bwMode="auto">
              <a:xfrm>
                <a:off x="2541" y="2390"/>
                <a:ext cx="58" cy="58"/>
              </a:xfrm>
              <a:custGeom>
                <a:avLst/>
                <a:gdLst>
                  <a:gd name="T0" fmla="*/ 32 w 65"/>
                  <a:gd name="T1" fmla="*/ 0 h 65"/>
                  <a:gd name="T2" fmla="*/ 65 w 65"/>
                  <a:gd name="T3" fmla="*/ 65 h 65"/>
                  <a:gd name="T4" fmla="*/ 0 w 65"/>
                  <a:gd name="T5" fmla="*/ 65 h 65"/>
                  <a:gd name="T6" fmla="*/ 32 w 65"/>
                  <a:gd name="T7" fmla="*/ 0 h 65"/>
                </a:gdLst>
                <a:ahLst/>
                <a:cxnLst>
                  <a:cxn ang="0">
                    <a:pos x="T0" y="T1"/>
                  </a:cxn>
                  <a:cxn ang="0">
                    <a:pos x="T2" y="T3"/>
                  </a:cxn>
                  <a:cxn ang="0">
                    <a:pos x="T4" y="T5"/>
                  </a:cxn>
                  <a:cxn ang="0">
                    <a:pos x="T6" y="T7"/>
                  </a:cxn>
                </a:cxnLst>
                <a:rect l="0" t="0" r="r" b="b"/>
                <a:pathLst>
                  <a:path w="65" h="65">
                    <a:moveTo>
                      <a:pt x="32" y="0"/>
                    </a:moveTo>
                    <a:lnTo>
                      <a:pt x="65" y="65"/>
                    </a:lnTo>
                    <a:lnTo>
                      <a:pt x="0" y="65"/>
                    </a:lnTo>
                    <a:lnTo>
                      <a:pt x="32" y="0"/>
                    </a:lnTo>
                    <a:close/>
                  </a:path>
                </a:pathLst>
              </a:custGeom>
              <a:solidFill>
                <a:srgbClr val="FFFFFF"/>
              </a:solidFill>
              <a:ln w="12700">
                <a:solidFill>
                  <a:srgbClr val="008000"/>
                </a:solidFill>
                <a:prstDash val="solid"/>
                <a:round/>
                <a:headEnd/>
                <a:tailEnd/>
              </a:ln>
            </p:spPr>
            <p:txBody>
              <a:bodyPr/>
              <a:lstStyle/>
              <a:p>
                <a:endParaRPr lang="en-US"/>
              </a:p>
            </p:txBody>
          </p:sp>
          <p:sp>
            <p:nvSpPr>
              <p:cNvPr id="144489" name="Freeform 105"/>
              <p:cNvSpPr>
                <a:spLocks/>
              </p:cNvSpPr>
              <p:nvPr/>
            </p:nvSpPr>
            <p:spPr bwMode="auto">
              <a:xfrm>
                <a:off x="2744" y="2365"/>
                <a:ext cx="58" cy="58"/>
              </a:xfrm>
              <a:custGeom>
                <a:avLst/>
                <a:gdLst>
                  <a:gd name="T0" fmla="*/ 32 w 64"/>
                  <a:gd name="T1" fmla="*/ 0 h 65"/>
                  <a:gd name="T2" fmla="*/ 64 w 64"/>
                  <a:gd name="T3" fmla="*/ 65 h 65"/>
                  <a:gd name="T4" fmla="*/ 0 w 64"/>
                  <a:gd name="T5" fmla="*/ 65 h 65"/>
                  <a:gd name="T6" fmla="*/ 32 w 64"/>
                  <a:gd name="T7" fmla="*/ 0 h 65"/>
                </a:gdLst>
                <a:ahLst/>
                <a:cxnLst>
                  <a:cxn ang="0">
                    <a:pos x="T0" y="T1"/>
                  </a:cxn>
                  <a:cxn ang="0">
                    <a:pos x="T2" y="T3"/>
                  </a:cxn>
                  <a:cxn ang="0">
                    <a:pos x="T4" y="T5"/>
                  </a:cxn>
                  <a:cxn ang="0">
                    <a:pos x="T6" y="T7"/>
                  </a:cxn>
                </a:cxnLst>
                <a:rect l="0" t="0" r="r" b="b"/>
                <a:pathLst>
                  <a:path w="64" h="65">
                    <a:moveTo>
                      <a:pt x="32" y="0"/>
                    </a:moveTo>
                    <a:lnTo>
                      <a:pt x="64" y="65"/>
                    </a:lnTo>
                    <a:lnTo>
                      <a:pt x="0" y="65"/>
                    </a:lnTo>
                    <a:lnTo>
                      <a:pt x="32" y="0"/>
                    </a:lnTo>
                    <a:close/>
                  </a:path>
                </a:pathLst>
              </a:custGeom>
              <a:solidFill>
                <a:srgbClr val="FFFFFF"/>
              </a:solidFill>
              <a:ln w="12700">
                <a:solidFill>
                  <a:srgbClr val="008000"/>
                </a:solidFill>
                <a:prstDash val="solid"/>
                <a:round/>
                <a:headEnd/>
                <a:tailEnd/>
              </a:ln>
            </p:spPr>
            <p:txBody>
              <a:bodyPr/>
              <a:lstStyle/>
              <a:p>
                <a:endParaRPr lang="en-US"/>
              </a:p>
            </p:txBody>
          </p:sp>
          <p:sp>
            <p:nvSpPr>
              <p:cNvPr id="144490" name="Freeform 106"/>
              <p:cNvSpPr>
                <a:spLocks/>
              </p:cNvSpPr>
              <p:nvPr/>
            </p:nvSpPr>
            <p:spPr bwMode="auto">
              <a:xfrm>
                <a:off x="2946" y="2341"/>
                <a:ext cx="58" cy="58"/>
              </a:xfrm>
              <a:custGeom>
                <a:avLst/>
                <a:gdLst>
                  <a:gd name="T0" fmla="*/ 32 w 65"/>
                  <a:gd name="T1" fmla="*/ 0 h 65"/>
                  <a:gd name="T2" fmla="*/ 65 w 65"/>
                  <a:gd name="T3" fmla="*/ 65 h 65"/>
                  <a:gd name="T4" fmla="*/ 0 w 65"/>
                  <a:gd name="T5" fmla="*/ 65 h 65"/>
                  <a:gd name="T6" fmla="*/ 32 w 65"/>
                  <a:gd name="T7" fmla="*/ 0 h 65"/>
                </a:gdLst>
                <a:ahLst/>
                <a:cxnLst>
                  <a:cxn ang="0">
                    <a:pos x="T0" y="T1"/>
                  </a:cxn>
                  <a:cxn ang="0">
                    <a:pos x="T2" y="T3"/>
                  </a:cxn>
                  <a:cxn ang="0">
                    <a:pos x="T4" y="T5"/>
                  </a:cxn>
                  <a:cxn ang="0">
                    <a:pos x="T6" y="T7"/>
                  </a:cxn>
                </a:cxnLst>
                <a:rect l="0" t="0" r="r" b="b"/>
                <a:pathLst>
                  <a:path w="65" h="65">
                    <a:moveTo>
                      <a:pt x="32" y="0"/>
                    </a:moveTo>
                    <a:lnTo>
                      <a:pt x="65" y="65"/>
                    </a:lnTo>
                    <a:lnTo>
                      <a:pt x="0" y="65"/>
                    </a:lnTo>
                    <a:lnTo>
                      <a:pt x="32" y="0"/>
                    </a:lnTo>
                    <a:close/>
                  </a:path>
                </a:pathLst>
              </a:custGeom>
              <a:solidFill>
                <a:srgbClr val="FFFFFF"/>
              </a:solidFill>
              <a:ln w="12700">
                <a:solidFill>
                  <a:srgbClr val="008000"/>
                </a:solidFill>
                <a:prstDash val="solid"/>
                <a:round/>
                <a:headEnd/>
                <a:tailEnd/>
              </a:ln>
            </p:spPr>
            <p:txBody>
              <a:bodyPr/>
              <a:lstStyle/>
              <a:p>
                <a:endParaRPr lang="en-US"/>
              </a:p>
            </p:txBody>
          </p:sp>
          <p:sp>
            <p:nvSpPr>
              <p:cNvPr id="144491" name="Freeform 107"/>
              <p:cNvSpPr>
                <a:spLocks/>
              </p:cNvSpPr>
              <p:nvPr/>
            </p:nvSpPr>
            <p:spPr bwMode="auto">
              <a:xfrm>
                <a:off x="3149" y="2325"/>
                <a:ext cx="58" cy="58"/>
              </a:xfrm>
              <a:custGeom>
                <a:avLst/>
                <a:gdLst>
                  <a:gd name="T0" fmla="*/ 32 w 64"/>
                  <a:gd name="T1" fmla="*/ 0 h 65"/>
                  <a:gd name="T2" fmla="*/ 64 w 64"/>
                  <a:gd name="T3" fmla="*/ 65 h 65"/>
                  <a:gd name="T4" fmla="*/ 0 w 64"/>
                  <a:gd name="T5" fmla="*/ 65 h 65"/>
                  <a:gd name="T6" fmla="*/ 32 w 64"/>
                  <a:gd name="T7" fmla="*/ 0 h 65"/>
                </a:gdLst>
                <a:ahLst/>
                <a:cxnLst>
                  <a:cxn ang="0">
                    <a:pos x="T0" y="T1"/>
                  </a:cxn>
                  <a:cxn ang="0">
                    <a:pos x="T2" y="T3"/>
                  </a:cxn>
                  <a:cxn ang="0">
                    <a:pos x="T4" y="T5"/>
                  </a:cxn>
                  <a:cxn ang="0">
                    <a:pos x="T6" y="T7"/>
                  </a:cxn>
                </a:cxnLst>
                <a:rect l="0" t="0" r="r" b="b"/>
                <a:pathLst>
                  <a:path w="64" h="65">
                    <a:moveTo>
                      <a:pt x="32" y="0"/>
                    </a:moveTo>
                    <a:lnTo>
                      <a:pt x="64" y="65"/>
                    </a:lnTo>
                    <a:lnTo>
                      <a:pt x="0" y="65"/>
                    </a:lnTo>
                    <a:lnTo>
                      <a:pt x="32" y="0"/>
                    </a:lnTo>
                    <a:close/>
                  </a:path>
                </a:pathLst>
              </a:custGeom>
              <a:solidFill>
                <a:srgbClr val="FFFFFF"/>
              </a:solidFill>
              <a:ln w="12700">
                <a:solidFill>
                  <a:srgbClr val="008000"/>
                </a:solidFill>
                <a:prstDash val="solid"/>
                <a:round/>
                <a:headEnd/>
                <a:tailEnd/>
              </a:ln>
            </p:spPr>
            <p:txBody>
              <a:bodyPr/>
              <a:lstStyle/>
              <a:p>
                <a:endParaRPr lang="en-US"/>
              </a:p>
            </p:txBody>
          </p:sp>
          <p:sp>
            <p:nvSpPr>
              <p:cNvPr id="144492" name="Freeform 108"/>
              <p:cNvSpPr>
                <a:spLocks/>
              </p:cNvSpPr>
              <p:nvPr/>
            </p:nvSpPr>
            <p:spPr bwMode="auto">
              <a:xfrm>
                <a:off x="3351" y="2309"/>
                <a:ext cx="58" cy="58"/>
              </a:xfrm>
              <a:custGeom>
                <a:avLst/>
                <a:gdLst>
                  <a:gd name="T0" fmla="*/ 32 w 65"/>
                  <a:gd name="T1" fmla="*/ 0 h 65"/>
                  <a:gd name="T2" fmla="*/ 65 w 65"/>
                  <a:gd name="T3" fmla="*/ 65 h 65"/>
                  <a:gd name="T4" fmla="*/ 0 w 65"/>
                  <a:gd name="T5" fmla="*/ 65 h 65"/>
                  <a:gd name="T6" fmla="*/ 32 w 65"/>
                  <a:gd name="T7" fmla="*/ 0 h 65"/>
                </a:gdLst>
                <a:ahLst/>
                <a:cxnLst>
                  <a:cxn ang="0">
                    <a:pos x="T0" y="T1"/>
                  </a:cxn>
                  <a:cxn ang="0">
                    <a:pos x="T2" y="T3"/>
                  </a:cxn>
                  <a:cxn ang="0">
                    <a:pos x="T4" y="T5"/>
                  </a:cxn>
                  <a:cxn ang="0">
                    <a:pos x="T6" y="T7"/>
                  </a:cxn>
                </a:cxnLst>
                <a:rect l="0" t="0" r="r" b="b"/>
                <a:pathLst>
                  <a:path w="65" h="65">
                    <a:moveTo>
                      <a:pt x="32" y="0"/>
                    </a:moveTo>
                    <a:lnTo>
                      <a:pt x="65" y="65"/>
                    </a:lnTo>
                    <a:lnTo>
                      <a:pt x="0" y="65"/>
                    </a:lnTo>
                    <a:lnTo>
                      <a:pt x="32" y="0"/>
                    </a:lnTo>
                    <a:close/>
                  </a:path>
                </a:pathLst>
              </a:custGeom>
              <a:solidFill>
                <a:srgbClr val="FFFFFF"/>
              </a:solidFill>
              <a:ln w="12700">
                <a:solidFill>
                  <a:srgbClr val="008000"/>
                </a:solidFill>
                <a:prstDash val="solid"/>
                <a:round/>
                <a:headEnd/>
                <a:tailEnd/>
              </a:ln>
            </p:spPr>
            <p:txBody>
              <a:bodyPr/>
              <a:lstStyle/>
              <a:p>
                <a:endParaRPr lang="en-US"/>
              </a:p>
            </p:txBody>
          </p:sp>
          <p:sp>
            <p:nvSpPr>
              <p:cNvPr id="144493" name="Freeform 109"/>
              <p:cNvSpPr>
                <a:spLocks/>
              </p:cNvSpPr>
              <p:nvPr/>
            </p:nvSpPr>
            <p:spPr bwMode="auto">
              <a:xfrm>
                <a:off x="3562" y="2301"/>
                <a:ext cx="58" cy="58"/>
              </a:xfrm>
              <a:custGeom>
                <a:avLst/>
                <a:gdLst>
                  <a:gd name="T0" fmla="*/ 32 w 64"/>
                  <a:gd name="T1" fmla="*/ 0 h 64"/>
                  <a:gd name="T2" fmla="*/ 64 w 64"/>
                  <a:gd name="T3" fmla="*/ 64 h 64"/>
                  <a:gd name="T4" fmla="*/ 0 w 64"/>
                  <a:gd name="T5" fmla="*/ 64 h 64"/>
                  <a:gd name="T6" fmla="*/ 32 w 64"/>
                  <a:gd name="T7" fmla="*/ 0 h 64"/>
                </a:gdLst>
                <a:ahLst/>
                <a:cxnLst>
                  <a:cxn ang="0">
                    <a:pos x="T0" y="T1"/>
                  </a:cxn>
                  <a:cxn ang="0">
                    <a:pos x="T2" y="T3"/>
                  </a:cxn>
                  <a:cxn ang="0">
                    <a:pos x="T4" y="T5"/>
                  </a:cxn>
                  <a:cxn ang="0">
                    <a:pos x="T6" y="T7"/>
                  </a:cxn>
                </a:cxnLst>
                <a:rect l="0" t="0" r="r" b="b"/>
                <a:pathLst>
                  <a:path w="64" h="64">
                    <a:moveTo>
                      <a:pt x="32" y="0"/>
                    </a:moveTo>
                    <a:lnTo>
                      <a:pt x="64" y="64"/>
                    </a:lnTo>
                    <a:lnTo>
                      <a:pt x="0" y="64"/>
                    </a:lnTo>
                    <a:lnTo>
                      <a:pt x="32" y="0"/>
                    </a:lnTo>
                    <a:close/>
                  </a:path>
                </a:pathLst>
              </a:custGeom>
              <a:solidFill>
                <a:srgbClr val="FFFFFF"/>
              </a:solidFill>
              <a:ln w="12700">
                <a:solidFill>
                  <a:srgbClr val="008000"/>
                </a:solidFill>
                <a:prstDash val="solid"/>
                <a:round/>
                <a:headEnd/>
                <a:tailEnd/>
              </a:ln>
            </p:spPr>
            <p:txBody>
              <a:bodyPr/>
              <a:lstStyle/>
              <a:p>
                <a:endParaRPr lang="en-US"/>
              </a:p>
            </p:txBody>
          </p:sp>
          <p:sp>
            <p:nvSpPr>
              <p:cNvPr id="144494" name="Freeform 110"/>
              <p:cNvSpPr>
                <a:spLocks/>
              </p:cNvSpPr>
              <p:nvPr/>
            </p:nvSpPr>
            <p:spPr bwMode="auto">
              <a:xfrm>
                <a:off x="3764" y="2293"/>
                <a:ext cx="58" cy="58"/>
              </a:xfrm>
              <a:custGeom>
                <a:avLst/>
                <a:gdLst>
                  <a:gd name="T0" fmla="*/ 33 w 65"/>
                  <a:gd name="T1" fmla="*/ 0 h 64"/>
                  <a:gd name="T2" fmla="*/ 65 w 65"/>
                  <a:gd name="T3" fmla="*/ 64 h 64"/>
                  <a:gd name="T4" fmla="*/ 0 w 65"/>
                  <a:gd name="T5" fmla="*/ 64 h 64"/>
                  <a:gd name="T6" fmla="*/ 33 w 65"/>
                  <a:gd name="T7" fmla="*/ 0 h 64"/>
                </a:gdLst>
                <a:ahLst/>
                <a:cxnLst>
                  <a:cxn ang="0">
                    <a:pos x="T0" y="T1"/>
                  </a:cxn>
                  <a:cxn ang="0">
                    <a:pos x="T2" y="T3"/>
                  </a:cxn>
                  <a:cxn ang="0">
                    <a:pos x="T4" y="T5"/>
                  </a:cxn>
                  <a:cxn ang="0">
                    <a:pos x="T6" y="T7"/>
                  </a:cxn>
                </a:cxnLst>
                <a:rect l="0" t="0" r="r" b="b"/>
                <a:pathLst>
                  <a:path w="65" h="64">
                    <a:moveTo>
                      <a:pt x="33" y="0"/>
                    </a:moveTo>
                    <a:lnTo>
                      <a:pt x="65" y="64"/>
                    </a:lnTo>
                    <a:lnTo>
                      <a:pt x="0" y="64"/>
                    </a:lnTo>
                    <a:lnTo>
                      <a:pt x="33" y="0"/>
                    </a:lnTo>
                    <a:close/>
                  </a:path>
                </a:pathLst>
              </a:custGeom>
              <a:solidFill>
                <a:srgbClr val="FFFFFF"/>
              </a:solidFill>
              <a:ln w="12700">
                <a:solidFill>
                  <a:srgbClr val="008000"/>
                </a:solidFill>
                <a:prstDash val="solid"/>
                <a:round/>
                <a:headEnd/>
                <a:tailEnd/>
              </a:ln>
            </p:spPr>
            <p:txBody>
              <a:bodyPr/>
              <a:lstStyle/>
              <a:p>
                <a:endParaRPr lang="en-US"/>
              </a:p>
            </p:txBody>
          </p:sp>
          <p:sp>
            <p:nvSpPr>
              <p:cNvPr id="144495" name="Freeform 111"/>
              <p:cNvSpPr>
                <a:spLocks/>
              </p:cNvSpPr>
              <p:nvPr/>
            </p:nvSpPr>
            <p:spPr bwMode="auto">
              <a:xfrm>
                <a:off x="3967" y="2276"/>
                <a:ext cx="58" cy="58"/>
              </a:xfrm>
              <a:custGeom>
                <a:avLst/>
                <a:gdLst>
                  <a:gd name="T0" fmla="*/ 32 w 64"/>
                  <a:gd name="T1" fmla="*/ 0 h 65"/>
                  <a:gd name="T2" fmla="*/ 64 w 64"/>
                  <a:gd name="T3" fmla="*/ 65 h 65"/>
                  <a:gd name="T4" fmla="*/ 0 w 64"/>
                  <a:gd name="T5" fmla="*/ 65 h 65"/>
                  <a:gd name="T6" fmla="*/ 32 w 64"/>
                  <a:gd name="T7" fmla="*/ 0 h 65"/>
                </a:gdLst>
                <a:ahLst/>
                <a:cxnLst>
                  <a:cxn ang="0">
                    <a:pos x="T0" y="T1"/>
                  </a:cxn>
                  <a:cxn ang="0">
                    <a:pos x="T2" y="T3"/>
                  </a:cxn>
                  <a:cxn ang="0">
                    <a:pos x="T4" y="T5"/>
                  </a:cxn>
                  <a:cxn ang="0">
                    <a:pos x="T6" y="T7"/>
                  </a:cxn>
                </a:cxnLst>
                <a:rect l="0" t="0" r="r" b="b"/>
                <a:pathLst>
                  <a:path w="64" h="65">
                    <a:moveTo>
                      <a:pt x="32" y="0"/>
                    </a:moveTo>
                    <a:lnTo>
                      <a:pt x="64" y="65"/>
                    </a:lnTo>
                    <a:lnTo>
                      <a:pt x="0" y="65"/>
                    </a:lnTo>
                    <a:lnTo>
                      <a:pt x="32" y="0"/>
                    </a:lnTo>
                    <a:close/>
                  </a:path>
                </a:pathLst>
              </a:custGeom>
              <a:solidFill>
                <a:srgbClr val="FFFFFF"/>
              </a:solidFill>
              <a:ln w="12700">
                <a:solidFill>
                  <a:srgbClr val="008000"/>
                </a:solidFill>
                <a:prstDash val="solid"/>
                <a:round/>
                <a:headEnd/>
                <a:tailEnd/>
              </a:ln>
            </p:spPr>
            <p:txBody>
              <a:bodyPr/>
              <a:lstStyle/>
              <a:p>
                <a:endParaRPr lang="en-US"/>
              </a:p>
            </p:txBody>
          </p:sp>
          <p:sp>
            <p:nvSpPr>
              <p:cNvPr id="144496" name="Freeform 112"/>
              <p:cNvSpPr>
                <a:spLocks/>
              </p:cNvSpPr>
              <p:nvPr/>
            </p:nvSpPr>
            <p:spPr bwMode="auto">
              <a:xfrm>
                <a:off x="4169" y="2268"/>
                <a:ext cx="58" cy="58"/>
              </a:xfrm>
              <a:custGeom>
                <a:avLst/>
                <a:gdLst>
                  <a:gd name="T0" fmla="*/ 33 w 65"/>
                  <a:gd name="T1" fmla="*/ 0 h 65"/>
                  <a:gd name="T2" fmla="*/ 65 w 65"/>
                  <a:gd name="T3" fmla="*/ 65 h 65"/>
                  <a:gd name="T4" fmla="*/ 0 w 65"/>
                  <a:gd name="T5" fmla="*/ 65 h 65"/>
                  <a:gd name="T6" fmla="*/ 33 w 65"/>
                  <a:gd name="T7" fmla="*/ 0 h 65"/>
                </a:gdLst>
                <a:ahLst/>
                <a:cxnLst>
                  <a:cxn ang="0">
                    <a:pos x="T0" y="T1"/>
                  </a:cxn>
                  <a:cxn ang="0">
                    <a:pos x="T2" y="T3"/>
                  </a:cxn>
                  <a:cxn ang="0">
                    <a:pos x="T4" y="T5"/>
                  </a:cxn>
                  <a:cxn ang="0">
                    <a:pos x="T6" y="T7"/>
                  </a:cxn>
                </a:cxnLst>
                <a:rect l="0" t="0" r="r" b="b"/>
                <a:pathLst>
                  <a:path w="65" h="65">
                    <a:moveTo>
                      <a:pt x="33" y="0"/>
                    </a:moveTo>
                    <a:lnTo>
                      <a:pt x="65" y="65"/>
                    </a:lnTo>
                    <a:lnTo>
                      <a:pt x="0" y="65"/>
                    </a:lnTo>
                    <a:lnTo>
                      <a:pt x="33" y="0"/>
                    </a:lnTo>
                    <a:close/>
                  </a:path>
                </a:pathLst>
              </a:custGeom>
              <a:solidFill>
                <a:srgbClr val="FFFFFF"/>
              </a:solidFill>
              <a:ln w="12700">
                <a:solidFill>
                  <a:srgbClr val="008000"/>
                </a:solidFill>
                <a:prstDash val="solid"/>
                <a:round/>
                <a:headEnd/>
                <a:tailEnd/>
              </a:ln>
            </p:spPr>
            <p:txBody>
              <a:bodyPr/>
              <a:lstStyle/>
              <a:p>
                <a:endParaRPr lang="en-US"/>
              </a:p>
            </p:txBody>
          </p:sp>
          <p:sp>
            <p:nvSpPr>
              <p:cNvPr id="144497" name="Freeform 113"/>
              <p:cNvSpPr>
                <a:spLocks/>
              </p:cNvSpPr>
              <p:nvPr/>
            </p:nvSpPr>
            <p:spPr bwMode="auto">
              <a:xfrm>
                <a:off x="4372" y="2260"/>
                <a:ext cx="58" cy="58"/>
              </a:xfrm>
              <a:custGeom>
                <a:avLst/>
                <a:gdLst>
                  <a:gd name="T0" fmla="*/ 32 w 64"/>
                  <a:gd name="T1" fmla="*/ 0 h 65"/>
                  <a:gd name="T2" fmla="*/ 64 w 64"/>
                  <a:gd name="T3" fmla="*/ 65 h 65"/>
                  <a:gd name="T4" fmla="*/ 0 w 64"/>
                  <a:gd name="T5" fmla="*/ 65 h 65"/>
                  <a:gd name="T6" fmla="*/ 32 w 64"/>
                  <a:gd name="T7" fmla="*/ 0 h 65"/>
                </a:gdLst>
                <a:ahLst/>
                <a:cxnLst>
                  <a:cxn ang="0">
                    <a:pos x="T0" y="T1"/>
                  </a:cxn>
                  <a:cxn ang="0">
                    <a:pos x="T2" y="T3"/>
                  </a:cxn>
                  <a:cxn ang="0">
                    <a:pos x="T4" y="T5"/>
                  </a:cxn>
                  <a:cxn ang="0">
                    <a:pos x="T6" y="T7"/>
                  </a:cxn>
                </a:cxnLst>
                <a:rect l="0" t="0" r="r" b="b"/>
                <a:pathLst>
                  <a:path w="64" h="65">
                    <a:moveTo>
                      <a:pt x="32" y="0"/>
                    </a:moveTo>
                    <a:lnTo>
                      <a:pt x="64" y="65"/>
                    </a:lnTo>
                    <a:lnTo>
                      <a:pt x="0" y="65"/>
                    </a:lnTo>
                    <a:lnTo>
                      <a:pt x="32" y="0"/>
                    </a:lnTo>
                    <a:close/>
                  </a:path>
                </a:pathLst>
              </a:custGeom>
              <a:solidFill>
                <a:srgbClr val="FFFFFF"/>
              </a:solidFill>
              <a:ln w="12700">
                <a:solidFill>
                  <a:srgbClr val="008000"/>
                </a:solidFill>
                <a:prstDash val="solid"/>
                <a:round/>
                <a:headEnd/>
                <a:tailEnd/>
              </a:ln>
            </p:spPr>
            <p:txBody>
              <a:bodyPr/>
              <a:lstStyle/>
              <a:p>
                <a:endParaRPr lang="en-US"/>
              </a:p>
            </p:txBody>
          </p:sp>
          <p:sp>
            <p:nvSpPr>
              <p:cNvPr id="144498" name="Freeform 114"/>
              <p:cNvSpPr>
                <a:spLocks/>
              </p:cNvSpPr>
              <p:nvPr/>
            </p:nvSpPr>
            <p:spPr bwMode="auto">
              <a:xfrm>
                <a:off x="4574" y="2244"/>
                <a:ext cx="58" cy="58"/>
              </a:xfrm>
              <a:custGeom>
                <a:avLst/>
                <a:gdLst>
                  <a:gd name="T0" fmla="*/ 33 w 65"/>
                  <a:gd name="T1" fmla="*/ 0 h 65"/>
                  <a:gd name="T2" fmla="*/ 65 w 65"/>
                  <a:gd name="T3" fmla="*/ 65 h 65"/>
                  <a:gd name="T4" fmla="*/ 0 w 65"/>
                  <a:gd name="T5" fmla="*/ 65 h 65"/>
                  <a:gd name="T6" fmla="*/ 33 w 65"/>
                  <a:gd name="T7" fmla="*/ 0 h 65"/>
                </a:gdLst>
                <a:ahLst/>
                <a:cxnLst>
                  <a:cxn ang="0">
                    <a:pos x="T0" y="T1"/>
                  </a:cxn>
                  <a:cxn ang="0">
                    <a:pos x="T2" y="T3"/>
                  </a:cxn>
                  <a:cxn ang="0">
                    <a:pos x="T4" y="T5"/>
                  </a:cxn>
                  <a:cxn ang="0">
                    <a:pos x="T6" y="T7"/>
                  </a:cxn>
                </a:cxnLst>
                <a:rect l="0" t="0" r="r" b="b"/>
                <a:pathLst>
                  <a:path w="65" h="65">
                    <a:moveTo>
                      <a:pt x="33" y="0"/>
                    </a:moveTo>
                    <a:lnTo>
                      <a:pt x="65" y="65"/>
                    </a:lnTo>
                    <a:lnTo>
                      <a:pt x="0" y="65"/>
                    </a:lnTo>
                    <a:lnTo>
                      <a:pt x="33" y="0"/>
                    </a:lnTo>
                    <a:close/>
                  </a:path>
                </a:pathLst>
              </a:custGeom>
              <a:solidFill>
                <a:srgbClr val="FFFFFF"/>
              </a:solidFill>
              <a:ln w="12700">
                <a:solidFill>
                  <a:srgbClr val="008000"/>
                </a:solidFill>
                <a:prstDash val="solid"/>
                <a:round/>
                <a:headEnd/>
                <a:tailEnd/>
              </a:ln>
            </p:spPr>
            <p:txBody>
              <a:bodyPr/>
              <a:lstStyle/>
              <a:p>
                <a:endParaRPr lang="en-US"/>
              </a:p>
            </p:txBody>
          </p:sp>
        </p:grpSp>
        <p:grpSp>
          <p:nvGrpSpPr>
            <p:cNvPr id="144499" name="Group 115"/>
            <p:cNvGrpSpPr>
              <a:grpSpLocks/>
            </p:cNvGrpSpPr>
            <p:nvPr/>
          </p:nvGrpSpPr>
          <p:grpSpPr bwMode="auto">
            <a:xfrm>
              <a:off x="909" y="2314"/>
              <a:ext cx="3126" cy="268"/>
              <a:chOff x="1115" y="3466"/>
              <a:chExt cx="3517" cy="268"/>
            </a:xfrm>
          </p:grpSpPr>
          <p:sp>
            <p:nvSpPr>
              <p:cNvPr id="144500" name="Freeform 116"/>
              <p:cNvSpPr>
                <a:spLocks/>
              </p:cNvSpPr>
              <p:nvPr/>
            </p:nvSpPr>
            <p:spPr bwMode="auto">
              <a:xfrm>
                <a:off x="1148" y="3498"/>
                <a:ext cx="3459" cy="211"/>
              </a:xfrm>
              <a:custGeom>
                <a:avLst/>
                <a:gdLst>
                  <a:gd name="T0" fmla="*/ 0 w 427"/>
                  <a:gd name="T1" fmla="*/ 26 h 26"/>
                  <a:gd name="T2" fmla="*/ 25 w 427"/>
                  <a:gd name="T3" fmla="*/ 22 h 26"/>
                  <a:gd name="T4" fmla="*/ 50 w 427"/>
                  <a:gd name="T5" fmla="*/ 19 h 26"/>
                  <a:gd name="T6" fmla="*/ 75 w 427"/>
                  <a:gd name="T7" fmla="*/ 16 h 26"/>
                  <a:gd name="T8" fmla="*/ 100 w 427"/>
                  <a:gd name="T9" fmla="*/ 14 h 26"/>
                  <a:gd name="T10" fmla="*/ 125 w 427"/>
                  <a:gd name="T11" fmla="*/ 12 h 26"/>
                  <a:gd name="T12" fmla="*/ 151 w 427"/>
                  <a:gd name="T13" fmla="*/ 11 h 26"/>
                  <a:gd name="T14" fmla="*/ 176 w 427"/>
                  <a:gd name="T15" fmla="*/ 10 h 26"/>
                  <a:gd name="T16" fmla="*/ 201 w 427"/>
                  <a:gd name="T17" fmla="*/ 10 h 26"/>
                  <a:gd name="T18" fmla="*/ 226 w 427"/>
                  <a:gd name="T19" fmla="*/ 9 h 26"/>
                  <a:gd name="T20" fmla="*/ 251 w 427"/>
                  <a:gd name="T21" fmla="*/ 9 h 26"/>
                  <a:gd name="T22" fmla="*/ 276 w 427"/>
                  <a:gd name="T23" fmla="*/ 8 h 26"/>
                  <a:gd name="T24" fmla="*/ 302 w 427"/>
                  <a:gd name="T25" fmla="*/ 7 h 26"/>
                  <a:gd name="T26" fmla="*/ 327 w 427"/>
                  <a:gd name="T27" fmla="*/ 5 h 26"/>
                  <a:gd name="T28" fmla="*/ 352 w 427"/>
                  <a:gd name="T29" fmla="*/ 4 h 26"/>
                  <a:gd name="T30" fmla="*/ 377 w 427"/>
                  <a:gd name="T31" fmla="*/ 3 h 26"/>
                  <a:gd name="T32" fmla="*/ 402 w 427"/>
                  <a:gd name="T33" fmla="*/ 1 h 26"/>
                  <a:gd name="T34" fmla="*/ 427 w 427"/>
                  <a:gd name="T3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7" h="26">
                    <a:moveTo>
                      <a:pt x="0" y="26"/>
                    </a:moveTo>
                    <a:lnTo>
                      <a:pt x="25" y="22"/>
                    </a:lnTo>
                    <a:lnTo>
                      <a:pt x="50" y="19"/>
                    </a:lnTo>
                    <a:lnTo>
                      <a:pt x="75" y="16"/>
                    </a:lnTo>
                    <a:lnTo>
                      <a:pt x="100" y="14"/>
                    </a:lnTo>
                    <a:lnTo>
                      <a:pt x="125" y="12"/>
                    </a:lnTo>
                    <a:lnTo>
                      <a:pt x="151" y="11"/>
                    </a:lnTo>
                    <a:lnTo>
                      <a:pt x="176" y="10"/>
                    </a:lnTo>
                    <a:lnTo>
                      <a:pt x="201" y="10"/>
                    </a:lnTo>
                    <a:lnTo>
                      <a:pt x="226" y="9"/>
                    </a:lnTo>
                    <a:lnTo>
                      <a:pt x="251" y="9"/>
                    </a:lnTo>
                    <a:lnTo>
                      <a:pt x="276" y="8"/>
                    </a:lnTo>
                    <a:lnTo>
                      <a:pt x="302" y="7"/>
                    </a:lnTo>
                    <a:lnTo>
                      <a:pt x="327" y="5"/>
                    </a:lnTo>
                    <a:lnTo>
                      <a:pt x="352" y="4"/>
                    </a:lnTo>
                    <a:lnTo>
                      <a:pt x="377" y="3"/>
                    </a:lnTo>
                    <a:lnTo>
                      <a:pt x="402" y="1"/>
                    </a:lnTo>
                    <a:lnTo>
                      <a:pt x="427" y="0"/>
                    </a:lnTo>
                  </a:path>
                </a:pathLst>
              </a:custGeom>
              <a:noFill/>
              <a:ln w="1905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501" name="Freeform 117"/>
              <p:cNvSpPr>
                <a:spLocks/>
              </p:cNvSpPr>
              <p:nvPr/>
            </p:nvSpPr>
            <p:spPr bwMode="auto">
              <a:xfrm>
                <a:off x="1115" y="3676"/>
                <a:ext cx="58" cy="58"/>
              </a:xfrm>
              <a:custGeom>
                <a:avLst/>
                <a:gdLst>
                  <a:gd name="T0" fmla="*/ 33 w 65"/>
                  <a:gd name="T1" fmla="*/ 0 h 65"/>
                  <a:gd name="T2" fmla="*/ 65 w 65"/>
                  <a:gd name="T3" fmla="*/ 33 h 65"/>
                  <a:gd name="T4" fmla="*/ 33 w 65"/>
                  <a:gd name="T5" fmla="*/ 65 h 65"/>
                  <a:gd name="T6" fmla="*/ 0 w 65"/>
                  <a:gd name="T7" fmla="*/ 33 h 65"/>
                  <a:gd name="T8" fmla="*/ 33 w 65"/>
                  <a:gd name="T9" fmla="*/ 0 h 65"/>
                </a:gdLst>
                <a:ahLst/>
                <a:cxnLst>
                  <a:cxn ang="0">
                    <a:pos x="T0" y="T1"/>
                  </a:cxn>
                  <a:cxn ang="0">
                    <a:pos x="T2" y="T3"/>
                  </a:cxn>
                  <a:cxn ang="0">
                    <a:pos x="T4" y="T5"/>
                  </a:cxn>
                  <a:cxn ang="0">
                    <a:pos x="T6" y="T7"/>
                  </a:cxn>
                  <a:cxn ang="0">
                    <a:pos x="T8" y="T9"/>
                  </a:cxn>
                </a:cxnLst>
                <a:rect l="0" t="0" r="r" b="b"/>
                <a:pathLst>
                  <a:path w="65" h="65">
                    <a:moveTo>
                      <a:pt x="33" y="0"/>
                    </a:moveTo>
                    <a:lnTo>
                      <a:pt x="65" y="33"/>
                    </a:lnTo>
                    <a:lnTo>
                      <a:pt x="33" y="65"/>
                    </a:lnTo>
                    <a:lnTo>
                      <a:pt x="0" y="33"/>
                    </a:lnTo>
                    <a:lnTo>
                      <a:pt x="33" y="0"/>
                    </a:lnTo>
                    <a:close/>
                  </a:path>
                </a:pathLst>
              </a:custGeom>
              <a:solidFill>
                <a:srgbClr val="FF0000"/>
              </a:solidFill>
              <a:ln w="12700">
                <a:solidFill>
                  <a:srgbClr val="FFFFFF"/>
                </a:solidFill>
                <a:prstDash val="solid"/>
                <a:round/>
                <a:headEnd/>
                <a:tailEnd/>
              </a:ln>
            </p:spPr>
            <p:txBody>
              <a:bodyPr/>
              <a:lstStyle/>
              <a:p>
                <a:endParaRPr lang="en-US"/>
              </a:p>
            </p:txBody>
          </p:sp>
          <p:sp>
            <p:nvSpPr>
              <p:cNvPr id="144502" name="Freeform 118"/>
              <p:cNvSpPr>
                <a:spLocks/>
              </p:cNvSpPr>
              <p:nvPr/>
            </p:nvSpPr>
            <p:spPr bwMode="auto">
              <a:xfrm>
                <a:off x="1318" y="3644"/>
                <a:ext cx="58" cy="58"/>
              </a:xfrm>
              <a:custGeom>
                <a:avLst/>
                <a:gdLst>
                  <a:gd name="T0" fmla="*/ 32 w 65"/>
                  <a:gd name="T1" fmla="*/ 0 h 65"/>
                  <a:gd name="T2" fmla="*/ 65 w 65"/>
                  <a:gd name="T3" fmla="*/ 32 h 65"/>
                  <a:gd name="T4" fmla="*/ 32 w 65"/>
                  <a:gd name="T5" fmla="*/ 65 h 65"/>
                  <a:gd name="T6" fmla="*/ 0 w 65"/>
                  <a:gd name="T7" fmla="*/ 32 h 65"/>
                  <a:gd name="T8" fmla="*/ 32 w 65"/>
                  <a:gd name="T9" fmla="*/ 0 h 65"/>
                </a:gdLst>
                <a:ahLst/>
                <a:cxnLst>
                  <a:cxn ang="0">
                    <a:pos x="T0" y="T1"/>
                  </a:cxn>
                  <a:cxn ang="0">
                    <a:pos x="T2" y="T3"/>
                  </a:cxn>
                  <a:cxn ang="0">
                    <a:pos x="T4" y="T5"/>
                  </a:cxn>
                  <a:cxn ang="0">
                    <a:pos x="T6" y="T7"/>
                  </a:cxn>
                  <a:cxn ang="0">
                    <a:pos x="T8" y="T9"/>
                  </a:cxn>
                </a:cxnLst>
                <a:rect l="0" t="0" r="r" b="b"/>
                <a:pathLst>
                  <a:path w="65" h="65">
                    <a:moveTo>
                      <a:pt x="32" y="0"/>
                    </a:moveTo>
                    <a:lnTo>
                      <a:pt x="65" y="32"/>
                    </a:lnTo>
                    <a:lnTo>
                      <a:pt x="32" y="65"/>
                    </a:lnTo>
                    <a:lnTo>
                      <a:pt x="0" y="32"/>
                    </a:lnTo>
                    <a:lnTo>
                      <a:pt x="32" y="0"/>
                    </a:lnTo>
                    <a:close/>
                  </a:path>
                </a:pathLst>
              </a:custGeom>
              <a:solidFill>
                <a:srgbClr val="FF0000"/>
              </a:solidFill>
              <a:ln w="12700">
                <a:solidFill>
                  <a:srgbClr val="FFFFFF"/>
                </a:solidFill>
                <a:prstDash val="solid"/>
                <a:round/>
                <a:headEnd/>
                <a:tailEnd/>
              </a:ln>
            </p:spPr>
            <p:txBody>
              <a:bodyPr/>
              <a:lstStyle/>
              <a:p>
                <a:endParaRPr lang="en-US"/>
              </a:p>
            </p:txBody>
          </p:sp>
          <p:sp>
            <p:nvSpPr>
              <p:cNvPr id="144503" name="Freeform 119"/>
              <p:cNvSpPr>
                <a:spLocks/>
              </p:cNvSpPr>
              <p:nvPr/>
            </p:nvSpPr>
            <p:spPr bwMode="auto">
              <a:xfrm>
                <a:off x="1520" y="3620"/>
                <a:ext cx="58" cy="58"/>
              </a:xfrm>
              <a:custGeom>
                <a:avLst/>
                <a:gdLst>
                  <a:gd name="T0" fmla="*/ 33 w 65"/>
                  <a:gd name="T1" fmla="*/ 0 h 65"/>
                  <a:gd name="T2" fmla="*/ 65 w 65"/>
                  <a:gd name="T3" fmla="*/ 32 h 65"/>
                  <a:gd name="T4" fmla="*/ 33 w 65"/>
                  <a:gd name="T5" fmla="*/ 65 h 65"/>
                  <a:gd name="T6" fmla="*/ 0 w 65"/>
                  <a:gd name="T7" fmla="*/ 32 h 65"/>
                  <a:gd name="T8" fmla="*/ 33 w 65"/>
                  <a:gd name="T9" fmla="*/ 0 h 65"/>
                </a:gdLst>
                <a:ahLst/>
                <a:cxnLst>
                  <a:cxn ang="0">
                    <a:pos x="T0" y="T1"/>
                  </a:cxn>
                  <a:cxn ang="0">
                    <a:pos x="T2" y="T3"/>
                  </a:cxn>
                  <a:cxn ang="0">
                    <a:pos x="T4" y="T5"/>
                  </a:cxn>
                  <a:cxn ang="0">
                    <a:pos x="T6" y="T7"/>
                  </a:cxn>
                  <a:cxn ang="0">
                    <a:pos x="T8" y="T9"/>
                  </a:cxn>
                </a:cxnLst>
                <a:rect l="0" t="0" r="r" b="b"/>
                <a:pathLst>
                  <a:path w="65" h="65">
                    <a:moveTo>
                      <a:pt x="33" y="0"/>
                    </a:moveTo>
                    <a:lnTo>
                      <a:pt x="65" y="32"/>
                    </a:lnTo>
                    <a:lnTo>
                      <a:pt x="33" y="65"/>
                    </a:lnTo>
                    <a:lnTo>
                      <a:pt x="0" y="32"/>
                    </a:lnTo>
                    <a:lnTo>
                      <a:pt x="33" y="0"/>
                    </a:lnTo>
                    <a:close/>
                  </a:path>
                </a:pathLst>
              </a:custGeom>
              <a:solidFill>
                <a:srgbClr val="FF0000"/>
              </a:solidFill>
              <a:ln w="12700">
                <a:solidFill>
                  <a:srgbClr val="FFFFFF"/>
                </a:solidFill>
                <a:prstDash val="solid"/>
                <a:round/>
                <a:headEnd/>
                <a:tailEnd/>
              </a:ln>
            </p:spPr>
            <p:txBody>
              <a:bodyPr/>
              <a:lstStyle/>
              <a:p>
                <a:endParaRPr lang="en-US"/>
              </a:p>
            </p:txBody>
          </p:sp>
          <p:sp>
            <p:nvSpPr>
              <p:cNvPr id="144504" name="Freeform 120"/>
              <p:cNvSpPr>
                <a:spLocks/>
              </p:cNvSpPr>
              <p:nvPr/>
            </p:nvSpPr>
            <p:spPr bwMode="auto">
              <a:xfrm>
                <a:off x="1723" y="3595"/>
                <a:ext cx="58" cy="58"/>
              </a:xfrm>
              <a:custGeom>
                <a:avLst/>
                <a:gdLst>
                  <a:gd name="T0" fmla="*/ 32 w 65"/>
                  <a:gd name="T1" fmla="*/ 0 h 65"/>
                  <a:gd name="T2" fmla="*/ 65 w 65"/>
                  <a:gd name="T3" fmla="*/ 33 h 65"/>
                  <a:gd name="T4" fmla="*/ 32 w 65"/>
                  <a:gd name="T5" fmla="*/ 65 h 65"/>
                  <a:gd name="T6" fmla="*/ 0 w 65"/>
                  <a:gd name="T7" fmla="*/ 33 h 65"/>
                  <a:gd name="T8" fmla="*/ 32 w 65"/>
                  <a:gd name="T9" fmla="*/ 0 h 65"/>
                </a:gdLst>
                <a:ahLst/>
                <a:cxnLst>
                  <a:cxn ang="0">
                    <a:pos x="T0" y="T1"/>
                  </a:cxn>
                  <a:cxn ang="0">
                    <a:pos x="T2" y="T3"/>
                  </a:cxn>
                  <a:cxn ang="0">
                    <a:pos x="T4" y="T5"/>
                  </a:cxn>
                  <a:cxn ang="0">
                    <a:pos x="T6" y="T7"/>
                  </a:cxn>
                  <a:cxn ang="0">
                    <a:pos x="T8" y="T9"/>
                  </a:cxn>
                </a:cxnLst>
                <a:rect l="0" t="0" r="r" b="b"/>
                <a:pathLst>
                  <a:path w="65" h="65">
                    <a:moveTo>
                      <a:pt x="32" y="0"/>
                    </a:moveTo>
                    <a:lnTo>
                      <a:pt x="65" y="33"/>
                    </a:lnTo>
                    <a:lnTo>
                      <a:pt x="32" y="65"/>
                    </a:lnTo>
                    <a:lnTo>
                      <a:pt x="0" y="33"/>
                    </a:lnTo>
                    <a:lnTo>
                      <a:pt x="32" y="0"/>
                    </a:lnTo>
                    <a:close/>
                  </a:path>
                </a:pathLst>
              </a:custGeom>
              <a:solidFill>
                <a:srgbClr val="FF0000"/>
              </a:solidFill>
              <a:ln w="12700">
                <a:solidFill>
                  <a:srgbClr val="FFFFFF"/>
                </a:solidFill>
                <a:prstDash val="solid"/>
                <a:round/>
                <a:headEnd/>
                <a:tailEnd/>
              </a:ln>
            </p:spPr>
            <p:txBody>
              <a:bodyPr/>
              <a:lstStyle/>
              <a:p>
                <a:endParaRPr lang="en-US"/>
              </a:p>
            </p:txBody>
          </p:sp>
          <p:sp>
            <p:nvSpPr>
              <p:cNvPr id="144505" name="Freeform 121"/>
              <p:cNvSpPr>
                <a:spLocks/>
              </p:cNvSpPr>
              <p:nvPr/>
            </p:nvSpPr>
            <p:spPr bwMode="auto">
              <a:xfrm>
                <a:off x="1925" y="3579"/>
                <a:ext cx="58" cy="58"/>
              </a:xfrm>
              <a:custGeom>
                <a:avLst/>
                <a:gdLst>
                  <a:gd name="T0" fmla="*/ 33 w 65"/>
                  <a:gd name="T1" fmla="*/ 0 h 65"/>
                  <a:gd name="T2" fmla="*/ 65 w 65"/>
                  <a:gd name="T3" fmla="*/ 33 h 65"/>
                  <a:gd name="T4" fmla="*/ 33 w 65"/>
                  <a:gd name="T5" fmla="*/ 65 h 65"/>
                  <a:gd name="T6" fmla="*/ 0 w 65"/>
                  <a:gd name="T7" fmla="*/ 33 h 65"/>
                  <a:gd name="T8" fmla="*/ 33 w 65"/>
                  <a:gd name="T9" fmla="*/ 0 h 65"/>
                </a:gdLst>
                <a:ahLst/>
                <a:cxnLst>
                  <a:cxn ang="0">
                    <a:pos x="T0" y="T1"/>
                  </a:cxn>
                  <a:cxn ang="0">
                    <a:pos x="T2" y="T3"/>
                  </a:cxn>
                  <a:cxn ang="0">
                    <a:pos x="T4" y="T5"/>
                  </a:cxn>
                  <a:cxn ang="0">
                    <a:pos x="T6" y="T7"/>
                  </a:cxn>
                  <a:cxn ang="0">
                    <a:pos x="T8" y="T9"/>
                  </a:cxn>
                </a:cxnLst>
                <a:rect l="0" t="0" r="r" b="b"/>
                <a:pathLst>
                  <a:path w="65" h="65">
                    <a:moveTo>
                      <a:pt x="33" y="0"/>
                    </a:moveTo>
                    <a:lnTo>
                      <a:pt x="65" y="33"/>
                    </a:lnTo>
                    <a:lnTo>
                      <a:pt x="33" y="65"/>
                    </a:lnTo>
                    <a:lnTo>
                      <a:pt x="0" y="33"/>
                    </a:lnTo>
                    <a:lnTo>
                      <a:pt x="33" y="0"/>
                    </a:lnTo>
                    <a:close/>
                  </a:path>
                </a:pathLst>
              </a:custGeom>
              <a:solidFill>
                <a:srgbClr val="FF0000"/>
              </a:solidFill>
              <a:ln w="12700">
                <a:solidFill>
                  <a:srgbClr val="FFFFFF"/>
                </a:solidFill>
                <a:prstDash val="solid"/>
                <a:round/>
                <a:headEnd/>
                <a:tailEnd/>
              </a:ln>
            </p:spPr>
            <p:txBody>
              <a:bodyPr/>
              <a:lstStyle/>
              <a:p>
                <a:endParaRPr lang="en-US"/>
              </a:p>
            </p:txBody>
          </p:sp>
          <p:sp>
            <p:nvSpPr>
              <p:cNvPr id="144506" name="Freeform 122"/>
              <p:cNvSpPr>
                <a:spLocks/>
              </p:cNvSpPr>
              <p:nvPr/>
            </p:nvSpPr>
            <p:spPr bwMode="auto">
              <a:xfrm>
                <a:off x="2128" y="3563"/>
                <a:ext cx="58" cy="58"/>
              </a:xfrm>
              <a:custGeom>
                <a:avLst/>
                <a:gdLst>
                  <a:gd name="T0" fmla="*/ 32 w 65"/>
                  <a:gd name="T1" fmla="*/ 0 h 65"/>
                  <a:gd name="T2" fmla="*/ 65 w 65"/>
                  <a:gd name="T3" fmla="*/ 32 h 65"/>
                  <a:gd name="T4" fmla="*/ 32 w 65"/>
                  <a:gd name="T5" fmla="*/ 65 h 65"/>
                  <a:gd name="T6" fmla="*/ 0 w 65"/>
                  <a:gd name="T7" fmla="*/ 32 h 65"/>
                  <a:gd name="T8" fmla="*/ 32 w 65"/>
                  <a:gd name="T9" fmla="*/ 0 h 65"/>
                </a:gdLst>
                <a:ahLst/>
                <a:cxnLst>
                  <a:cxn ang="0">
                    <a:pos x="T0" y="T1"/>
                  </a:cxn>
                  <a:cxn ang="0">
                    <a:pos x="T2" y="T3"/>
                  </a:cxn>
                  <a:cxn ang="0">
                    <a:pos x="T4" y="T5"/>
                  </a:cxn>
                  <a:cxn ang="0">
                    <a:pos x="T6" y="T7"/>
                  </a:cxn>
                  <a:cxn ang="0">
                    <a:pos x="T8" y="T9"/>
                  </a:cxn>
                </a:cxnLst>
                <a:rect l="0" t="0" r="r" b="b"/>
                <a:pathLst>
                  <a:path w="65" h="65">
                    <a:moveTo>
                      <a:pt x="32" y="0"/>
                    </a:moveTo>
                    <a:lnTo>
                      <a:pt x="65" y="32"/>
                    </a:lnTo>
                    <a:lnTo>
                      <a:pt x="32" y="65"/>
                    </a:lnTo>
                    <a:lnTo>
                      <a:pt x="0" y="32"/>
                    </a:lnTo>
                    <a:lnTo>
                      <a:pt x="32" y="0"/>
                    </a:lnTo>
                    <a:close/>
                  </a:path>
                </a:pathLst>
              </a:custGeom>
              <a:solidFill>
                <a:srgbClr val="FF0000"/>
              </a:solidFill>
              <a:ln w="12700">
                <a:solidFill>
                  <a:srgbClr val="FFFFFF"/>
                </a:solidFill>
                <a:prstDash val="solid"/>
                <a:round/>
                <a:headEnd/>
                <a:tailEnd/>
              </a:ln>
            </p:spPr>
            <p:txBody>
              <a:bodyPr/>
              <a:lstStyle/>
              <a:p>
                <a:endParaRPr lang="en-US"/>
              </a:p>
            </p:txBody>
          </p:sp>
          <p:sp>
            <p:nvSpPr>
              <p:cNvPr id="144507" name="Freeform 123"/>
              <p:cNvSpPr>
                <a:spLocks/>
              </p:cNvSpPr>
              <p:nvPr/>
            </p:nvSpPr>
            <p:spPr bwMode="auto">
              <a:xfrm>
                <a:off x="2339" y="3555"/>
                <a:ext cx="58" cy="58"/>
              </a:xfrm>
              <a:custGeom>
                <a:avLst/>
                <a:gdLst>
                  <a:gd name="T0" fmla="*/ 32 w 64"/>
                  <a:gd name="T1" fmla="*/ 0 h 65"/>
                  <a:gd name="T2" fmla="*/ 64 w 64"/>
                  <a:gd name="T3" fmla="*/ 32 h 65"/>
                  <a:gd name="T4" fmla="*/ 32 w 64"/>
                  <a:gd name="T5" fmla="*/ 65 h 65"/>
                  <a:gd name="T6" fmla="*/ 0 w 64"/>
                  <a:gd name="T7" fmla="*/ 32 h 65"/>
                  <a:gd name="T8" fmla="*/ 32 w 64"/>
                  <a:gd name="T9" fmla="*/ 0 h 65"/>
                </a:gdLst>
                <a:ahLst/>
                <a:cxnLst>
                  <a:cxn ang="0">
                    <a:pos x="T0" y="T1"/>
                  </a:cxn>
                  <a:cxn ang="0">
                    <a:pos x="T2" y="T3"/>
                  </a:cxn>
                  <a:cxn ang="0">
                    <a:pos x="T4" y="T5"/>
                  </a:cxn>
                  <a:cxn ang="0">
                    <a:pos x="T6" y="T7"/>
                  </a:cxn>
                  <a:cxn ang="0">
                    <a:pos x="T8" y="T9"/>
                  </a:cxn>
                </a:cxnLst>
                <a:rect l="0" t="0" r="r" b="b"/>
                <a:pathLst>
                  <a:path w="64" h="65">
                    <a:moveTo>
                      <a:pt x="32" y="0"/>
                    </a:moveTo>
                    <a:lnTo>
                      <a:pt x="64" y="32"/>
                    </a:lnTo>
                    <a:lnTo>
                      <a:pt x="32" y="65"/>
                    </a:lnTo>
                    <a:lnTo>
                      <a:pt x="0" y="32"/>
                    </a:lnTo>
                    <a:lnTo>
                      <a:pt x="32" y="0"/>
                    </a:lnTo>
                    <a:close/>
                  </a:path>
                </a:pathLst>
              </a:custGeom>
              <a:solidFill>
                <a:srgbClr val="FF0000"/>
              </a:solidFill>
              <a:ln w="12700">
                <a:solidFill>
                  <a:srgbClr val="FFFFFF"/>
                </a:solidFill>
                <a:prstDash val="solid"/>
                <a:round/>
                <a:headEnd/>
                <a:tailEnd/>
              </a:ln>
            </p:spPr>
            <p:txBody>
              <a:bodyPr/>
              <a:lstStyle/>
              <a:p>
                <a:endParaRPr lang="en-US"/>
              </a:p>
            </p:txBody>
          </p:sp>
          <p:sp>
            <p:nvSpPr>
              <p:cNvPr id="144508" name="Freeform 124"/>
              <p:cNvSpPr>
                <a:spLocks/>
              </p:cNvSpPr>
              <p:nvPr/>
            </p:nvSpPr>
            <p:spPr bwMode="auto">
              <a:xfrm>
                <a:off x="2541" y="3547"/>
                <a:ext cx="58" cy="58"/>
              </a:xfrm>
              <a:custGeom>
                <a:avLst/>
                <a:gdLst>
                  <a:gd name="T0" fmla="*/ 32 w 65"/>
                  <a:gd name="T1" fmla="*/ 0 h 65"/>
                  <a:gd name="T2" fmla="*/ 65 w 65"/>
                  <a:gd name="T3" fmla="*/ 32 h 65"/>
                  <a:gd name="T4" fmla="*/ 32 w 65"/>
                  <a:gd name="T5" fmla="*/ 65 h 65"/>
                  <a:gd name="T6" fmla="*/ 0 w 65"/>
                  <a:gd name="T7" fmla="*/ 32 h 65"/>
                  <a:gd name="T8" fmla="*/ 32 w 65"/>
                  <a:gd name="T9" fmla="*/ 0 h 65"/>
                </a:gdLst>
                <a:ahLst/>
                <a:cxnLst>
                  <a:cxn ang="0">
                    <a:pos x="T0" y="T1"/>
                  </a:cxn>
                  <a:cxn ang="0">
                    <a:pos x="T2" y="T3"/>
                  </a:cxn>
                  <a:cxn ang="0">
                    <a:pos x="T4" y="T5"/>
                  </a:cxn>
                  <a:cxn ang="0">
                    <a:pos x="T6" y="T7"/>
                  </a:cxn>
                  <a:cxn ang="0">
                    <a:pos x="T8" y="T9"/>
                  </a:cxn>
                </a:cxnLst>
                <a:rect l="0" t="0" r="r" b="b"/>
                <a:pathLst>
                  <a:path w="65" h="65">
                    <a:moveTo>
                      <a:pt x="32" y="0"/>
                    </a:moveTo>
                    <a:lnTo>
                      <a:pt x="65" y="32"/>
                    </a:lnTo>
                    <a:lnTo>
                      <a:pt x="32" y="65"/>
                    </a:lnTo>
                    <a:lnTo>
                      <a:pt x="0" y="32"/>
                    </a:lnTo>
                    <a:lnTo>
                      <a:pt x="32" y="0"/>
                    </a:lnTo>
                    <a:close/>
                  </a:path>
                </a:pathLst>
              </a:custGeom>
              <a:solidFill>
                <a:srgbClr val="FF0000"/>
              </a:solidFill>
              <a:ln w="12700">
                <a:solidFill>
                  <a:srgbClr val="FFFFFF"/>
                </a:solidFill>
                <a:prstDash val="solid"/>
                <a:round/>
                <a:headEnd/>
                <a:tailEnd/>
              </a:ln>
            </p:spPr>
            <p:txBody>
              <a:bodyPr/>
              <a:lstStyle/>
              <a:p>
                <a:endParaRPr lang="en-US"/>
              </a:p>
            </p:txBody>
          </p:sp>
          <p:sp>
            <p:nvSpPr>
              <p:cNvPr id="144509" name="Freeform 125"/>
              <p:cNvSpPr>
                <a:spLocks/>
              </p:cNvSpPr>
              <p:nvPr/>
            </p:nvSpPr>
            <p:spPr bwMode="auto">
              <a:xfrm>
                <a:off x="2744" y="3547"/>
                <a:ext cx="58" cy="58"/>
              </a:xfrm>
              <a:custGeom>
                <a:avLst/>
                <a:gdLst>
                  <a:gd name="T0" fmla="*/ 32 w 64"/>
                  <a:gd name="T1" fmla="*/ 0 h 65"/>
                  <a:gd name="T2" fmla="*/ 64 w 64"/>
                  <a:gd name="T3" fmla="*/ 32 h 65"/>
                  <a:gd name="T4" fmla="*/ 32 w 64"/>
                  <a:gd name="T5" fmla="*/ 65 h 65"/>
                  <a:gd name="T6" fmla="*/ 0 w 64"/>
                  <a:gd name="T7" fmla="*/ 32 h 65"/>
                  <a:gd name="T8" fmla="*/ 32 w 64"/>
                  <a:gd name="T9" fmla="*/ 0 h 65"/>
                </a:gdLst>
                <a:ahLst/>
                <a:cxnLst>
                  <a:cxn ang="0">
                    <a:pos x="T0" y="T1"/>
                  </a:cxn>
                  <a:cxn ang="0">
                    <a:pos x="T2" y="T3"/>
                  </a:cxn>
                  <a:cxn ang="0">
                    <a:pos x="T4" y="T5"/>
                  </a:cxn>
                  <a:cxn ang="0">
                    <a:pos x="T6" y="T7"/>
                  </a:cxn>
                  <a:cxn ang="0">
                    <a:pos x="T8" y="T9"/>
                  </a:cxn>
                </a:cxnLst>
                <a:rect l="0" t="0" r="r" b="b"/>
                <a:pathLst>
                  <a:path w="64" h="65">
                    <a:moveTo>
                      <a:pt x="32" y="0"/>
                    </a:moveTo>
                    <a:lnTo>
                      <a:pt x="64" y="32"/>
                    </a:lnTo>
                    <a:lnTo>
                      <a:pt x="32" y="65"/>
                    </a:lnTo>
                    <a:lnTo>
                      <a:pt x="0" y="32"/>
                    </a:lnTo>
                    <a:lnTo>
                      <a:pt x="32" y="0"/>
                    </a:lnTo>
                    <a:close/>
                  </a:path>
                </a:pathLst>
              </a:custGeom>
              <a:solidFill>
                <a:srgbClr val="FF0000"/>
              </a:solidFill>
              <a:ln w="12700">
                <a:solidFill>
                  <a:srgbClr val="FFFFFF"/>
                </a:solidFill>
                <a:prstDash val="solid"/>
                <a:round/>
                <a:headEnd/>
                <a:tailEnd/>
              </a:ln>
            </p:spPr>
            <p:txBody>
              <a:bodyPr/>
              <a:lstStyle/>
              <a:p>
                <a:endParaRPr lang="en-US"/>
              </a:p>
            </p:txBody>
          </p:sp>
          <p:sp>
            <p:nvSpPr>
              <p:cNvPr id="144510" name="Freeform 126"/>
              <p:cNvSpPr>
                <a:spLocks/>
              </p:cNvSpPr>
              <p:nvPr/>
            </p:nvSpPr>
            <p:spPr bwMode="auto">
              <a:xfrm>
                <a:off x="2946" y="3539"/>
                <a:ext cx="58" cy="58"/>
              </a:xfrm>
              <a:custGeom>
                <a:avLst/>
                <a:gdLst>
                  <a:gd name="T0" fmla="*/ 32 w 65"/>
                  <a:gd name="T1" fmla="*/ 0 h 65"/>
                  <a:gd name="T2" fmla="*/ 65 w 65"/>
                  <a:gd name="T3" fmla="*/ 32 h 65"/>
                  <a:gd name="T4" fmla="*/ 32 w 65"/>
                  <a:gd name="T5" fmla="*/ 65 h 65"/>
                  <a:gd name="T6" fmla="*/ 0 w 65"/>
                  <a:gd name="T7" fmla="*/ 32 h 65"/>
                  <a:gd name="T8" fmla="*/ 32 w 65"/>
                  <a:gd name="T9" fmla="*/ 0 h 65"/>
                </a:gdLst>
                <a:ahLst/>
                <a:cxnLst>
                  <a:cxn ang="0">
                    <a:pos x="T0" y="T1"/>
                  </a:cxn>
                  <a:cxn ang="0">
                    <a:pos x="T2" y="T3"/>
                  </a:cxn>
                  <a:cxn ang="0">
                    <a:pos x="T4" y="T5"/>
                  </a:cxn>
                  <a:cxn ang="0">
                    <a:pos x="T6" y="T7"/>
                  </a:cxn>
                  <a:cxn ang="0">
                    <a:pos x="T8" y="T9"/>
                  </a:cxn>
                </a:cxnLst>
                <a:rect l="0" t="0" r="r" b="b"/>
                <a:pathLst>
                  <a:path w="65" h="65">
                    <a:moveTo>
                      <a:pt x="32" y="0"/>
                    </a:moveTo>
                    <a:lnTo>
                      <a:pt x="65" y="32"/>
                    </a:lnTo>
                    <a:lnTo>
                      <a:pt x="32" y="65"/>
                    </a:lnTo>
                    <a:lnTo>
                      <a:pt x="0" y="32"/>
                    </a:lnTo>
                    <a:lnTo>
                      <a:pt x="32" y="0"/>
                    </a:lnTo>
                    <a:close/>
                  </a:path>
                </a:pathLst>
              </a:custGeom>
              <a:solidFill>
                <a:srgbClr val="FF0000"/>
              </a:solidFill>
              <a:ln w="12700">
                <a:solidFill>
                  <a:srgbClr val="FFFFFF"/>
                </a:solidFill>
                <a:prstDash val="solid"/>
                <a:round/>
                <a:headEnd/>
                <a:tailEnd/>
              </a:ln>
            </p:spPr>
            <p:txBody>
              <a:bodyPr/>
              <a:lstStyle/>
              <a:p>
                <a:endParaRPr lang="en-US"/>
              </a:p>
            </p:txBody>
          </p:sp>
          <p:sp>
            <p:nvSpPr>
              <p:cNvPr id="144511" name="Freeform 127"/>
              <p:cNvSpPr>
                <a:spLocks/>
              </p:cNvSpPr>
              <p:nvPr/>
            </p:nvSpPr>
            <p:spPr bwMode="auto">
              <a:xfrm>
                <a:off x="3149" y="3539"/>
                <a:ext cx="58" cy="58"/>
              </a:xfrm>
              <a:custGeom>
                <a:avLst/>
                <a:gdLst>
                  <a:gd name="T0" fmla="*/ 32 w 64"/>
                  <a:gd name="T1" fmla="*/ 0 h 65"/>
                  <a:gd name="T2" fmla="*/ 64 w 64"/>
                  <a:gd name="T3" fmla="*/ 32 h 65"/>
                  <a:gd name="T4" fmla="*/ 32 w 64"/>
                  <a:gd name="T5" fmla="*/ 65 h 65"/>
                  <a:gd name="T6" fmla="*/ 0 w 64"/>
                  <a:gd name="T7" fmla="*/ 32 h 65"/>
                  <a:gd name="T8" fmla="*/ 32 w 64"/>
                  <a:gd name="T9" fmla="*/ 0 h 65"/>
                </a:gdLst>
                <a:ahLst/>
                <a:cxnLst>
                  <a:cxn ang="0">
                    <a:pos x="T0" y="T1"/>
                  </a:cxn>
                  <a:cxn ang="0">
                    <a:pos x="T2" y="T3"/>
                  </a:cxn>
                  <a:cxn ang="0">
                    <a:pos x="T4" y="T5"/>
                  </a:cxn>
                  <a:cxn ang="0">
                    <a:pos x="T6" y="T7"/>
                  </a:cxn>
                  <a:cxn ang="0">
                    <a:pos x="T8" y="T9"/>
                  </a:cxn>
                </a:cxnLst>
                <a:rect l="0" t="0" r="r" b="b"/>
                <a:pathLst>
                  <a:path w="64" h="65">
                    <a:moveTo>
                      <a:pt x="32" y="0"/>
                    </a:moveTo>
                    <a:lnTo>
                      <a:pt x="64" y="32"/>
                    </a:lnTo>
                    <a:lnTo>
                      <a:pt x="32" y="65"/>
                    </a:lnTo>
                    <a:lnTo>
                      <a:pt x="0" y="32"/>
                    </a:lnTo>
                    <a:lnTo>
                      <a:pt x="32" y="0"/>
                    </a:lnTo>
                    <a:close/>
                  </a:path>
                </a:pathLst>
              </a:custGeom>
              <a:solidFill>
                <a:srgbClr val="FF0000"/>
              </a:solidFill>
              <a:ln w="12700">
                <a:solidFill>
                  <a:srgbClr val="FFFFFF"/>
                </a:solidFill>
                <a:prstDash val="solid"/>
                <a:round/>
                <a:headEnd/>
                <a:tailEnd/>
              </a:ln>
            </p:spPr>
            <p:txBody>
              <a:bodyPr/>
              <a:lstStyle/>
              <a:p>
                <a:endParaRPr lang="en-US"/>
              </a:p>
            </p:txBody>
          </p:sp>
          <p:sp>
            <p:nvSpPr>
              <p:cNvPr id="144512" name="Freeform 128"/>
              <p:cNvSpPr>
                <a:spLocks/>
              </p:cNvSpPr>
              <p:nvPr/>
            </p:nvSpPr>
            <p:spPr bwMode="auto">
              <a:xfrm>
                <a:off x="3351" y="3531"/>
                <a:ext cx="58" cy="58"/>
              </a:xfrm>
              <a:custGeom>
                <a:avLst/>
                <a:gdLst>
                  <a:gd name="T0" fmla="*/ 32 w 65"/>
                  <a:gd name="T1" fmla="*/ 0 h 64"/>
                  <a:gd name="T2" fmla="*/ 65 w 65"/>
                  <a:gd name="T3" fmla="*/ 32 h 64"/>
                  <a:gd name="T4" fmla="*/ 32 w 65"/>
                  <a:gd name="T5" fmla="*/ 64 h 64"/>
                  <a:gd name="T6" fmla="*/ 0 w 65"/>
                  <a:gd name="T7" fmla="*/ 32 h 64"/>
                  <a:gd name="T8" fmla="*/ 32 w 65"/>
                  <a:gd name="T9" fmla="*/ 0 h 64"/>
                </a:gdLst>
                <a:ahLst/>
                <a:cxnLst>
                  <a:cxn ang="0">
                    <a:pos x="T0" y="T1"/>
                  </a:cxn>
                  <a:cxn ang="0">
                    <a:pos x="T2" y="T3"/>
                  </a:cxn>
                  <a:cxn ang="0">
                    <a:pos x="T4" y="T5"/>
                  </a:cxn>
                  <a:cxn ang="0">
                    <a:pos x="T6" y="T7"/>
                  </a:cxn>
                  <a:cxn ang="0">
                    <a:pos x="T8" y="T9"/>
                  </a:cxn>
                </a:cxnLst>
                <a:rect l="0" t="0" r="r" b="b"/>
                <a:pathLst>
                  <a:path w="65" h="64">
                    <a:moveTo>
                      <a:pt x="32" y="0"/>
                    </a:moveTo>
                    <a:lnTo>
                      <a:pt x="65" y="32"/>
                    </a:lnTo>
                    <a:lnTo>
                      <a:pt x="32" y="64"/>
                    </a:lnTo>
                    <a:lnTo>
                      <a:pt x="0" y="32"/>
                    </a:lnTo>
                    <a:lnTo>
                      <a:pt x="32" y="0"/>
                    </a:lnTo>
                    <a:close/>
                  </a:path>
                </a:pathLst>
              </a:custGeom>
              <a:solidFill>
                <a:srgbClr val="FF0000"/>
              </a:solidFill>
              <a:ln w="12700">
                <a:solidFill>
                  <a:srgbClr val="FFFFFF"/>
                </a:solidFill>
                <a:prstDash val="solid"/>
                <a:round/>
                <a:headEnd/>
                <a:tailEnd/>
              </a:ln>
            </p:spPr>
            <p:txBody>
              <a:bodyPr/>
              <a:lstStyle/>
              <a:p>
                <a:endParaRPr lang="en-US"/>
              </a:p>
            </p:txBody>
          </p:sp>
          <p:sp>
            <p:nvSpPr>
              <p:cNvPr id="144513" name="Freeform 129"/>
              <p:cNvSpPr>
                <a:spLocks/>
              </p:cNvSpPr>
              <p:nvPr/>
            </p:nvSpPr>
            <p:spPr bwMode="auto">
              <a:xfrm>
                <a:off x="3562" y="3523"/>
                <a:ext cx="58" cy="58"/>
              </a:xfrm>
              <a:custGeom>
                <a:avLst/>
                <a:gdLst>
                  <a:gd name="T0" fmla="*/ 32 w 64"/>
                  <a:gd name="T1" fmla="*/ 0 h 64"/>
                  <a:gd name="T2" fmla="*/ 64 w 64"/>
                  <a:gd name="T3" fmla="*/ 32 h 64"/>
                  <a:gd name="T4" fmla="*/ 32 w 64"/>
                  <a:gd name="T5" fmla="*/ 64 h 64"/>
                  <a:gd name="T6" fmla="*/ 0 w 64"/>
                  <a:gd name="T7" fmla="*/ 32 h 64"/>
                  <a:gd name="T8" fmla="*/ 32 w 64"/>
                  <a:gd name="T9" fmla="*/ 0 h 64"/>
                </a:gdLst>
                <a:ahLst/>
                <a:cxnLst>
                  <a:cxn ang="0">
                    <a:pos x="T0" y="T1"/>
                  </a:cxn>
                  <a:cxn ang="0">
                    <a:pos x="T2" y="T3"/>
                  </a:cxn>
                  <a:cxn ang="0">
                    <a:pos x="T4" y="T5"/>
                  </a:cxn>
                  <a:cxn ang="0">
                    <a:pos x="T6" y="T7"/>
                  </a:cxn>
                  <a:cxn ang="0">
                    <a:pos x="T8" y="T9"/>
                  </a:cxn>
                </a:cxnLst>
                <a:rect l="0" t="0" r="r" b="b"/>
                <a:pathLst>
                  <a:path w="64" h="64">
                    <a:moveTo>
                      <a:pt x="32" y="0"/>
                    </a:moveTo>
                    <a:lnTo>
                      <a:pt x="64" y="32"/>
                    </a:lnTo>
                    <a:lnTo>
                      <a:pt x="32" y="64"/>
                    </a:lnTo>
                    <a:lnTo>
                      <a:pt x="0" y="32"/>
                    </a:lnTo>
                    <a:lnTo>
                      <a:pt x="32" y="0"/>
                    </a:lnTo>
                    <a:close/>
                  </a:path>
                </a:pathLst>
              </a:custGeom>
              <a:solidFill>
                <a:srgbClr val="FF0000"/>
              </a:solidFill>
              <a:ln w="12700">
                <a:solidFill>
                  <a:srgbClr val="FFFFFF"/>
                </a:solidFill>
                <a:prstDash val="solid"/>
                <a:round/>
                <a:headEnd/>
                <a:tailEnd/>
              </a:ln>
            </p:spPr>
            <p:txBody>
              <a:bodyPr/>
              <a:lstStyle/>
              <a:p>
                <a:endParaRPr lang="en-US"/>
              </a:p>
            </p:txBody>
          </p:sp>
          <p:sp>
            <p:nvSpPr>
              <p:cNvPr id="144514" name="Freeform 130"/>
              <p:cNvSpPr>
                <a:spLocks/>
              </p:cNvSpPr>
              <p:nvPr/>
            </p:nvSpPr>
            <p:spPr bwMode="auto">
              <a:xfrm>
                <a:off x="3764" y="3506"/>
                <a:ext cx="58" cy="58"/>
              </a:xfrm>
              <a:custGeom>
                <a:avLst/>
                <a:gdLst>
                  <a:gd name="T0" fmla="*/ 33 w 65"/>
                  <a:gd name="T1" fmla="*/ 0 h 65"/>
                  <a:gd name="T2" fmla="*/ 65 w 65"/>
                  <a:gd name="T3" fmla="*/ 33 h 65"/>
                  <a:gd name="T4" fmla="*/ 33 w 65"/>
                  <a:gd name="T5" fmla="*/ 65 h 65"/>
                  <a:gd name="T6" fmla="*/ 0 w 65"/>
                  <a:gd name="T7" fmla="*/ 33 h 65"/>
                  <a:gd name="T8" fmla="*/ 33 w 65"/>
                  <a:gd name="T9" fmla="*/ 0 h 65"/>
                </a:gdLst>
                <a:ahLst/>
                <a:cxnLst>
                  <a:cxn ang="0">
                    <a:pos x="T0" y="T1"/>
                  </a:cxn>
                  <a:cxn ang="0">
                    <a:pos x="T2" y="T3"/>
                  </a:cxn>
                  <a:cxn ang="0">
                    <a:pos x="T4" y="T5"/>
                  </a:cxn>
                  <a:cxn ang="0">
                    <a:pos x="T6" y="T7"/>
                  </a:cxn>
                  <a:cxn ang="0">
                    <a:pos x="T8" y="T9"/>
                  </a:cxn>
                </a:cxnLst>
                <a:rect l="0" t="0" r="r" b="b"/>
                <a:pathLst>
                  <a:path w="65" h="65">
                    <a:moveTo>
                      <a:pt x="33" y="0"/>
                    </a:moveTo>
                    <a:lnTo>
                      <a:pt x="65" y="33"/>
                    </a:lnTo>
                    <a:lnTo>
                      <a:pt x="33" y="65"/>
                    </a:lnTo>
                    <a:lnTo>
                      <a:pt x="0" y="33"/>
                    </a:lnTo>
                    <a:lnTo>
                      <a:pt x="33" y="0"/>
                    </a:lnTo>
                    <a:close/>
                  </a:path>
                </a:pathLst>
              </a:custGeom>
              <a:solidFill>
                <a:srgbClr val="FF0000"/>
              </a:solidFill>
              <a:ln w="12700">
                <a:solidFill>
                  <a:srgbClr val="FFFFFF"/>
                </a:solidFill>
                <a:prstDash val="solid"/>
                <a:round/>
                <a:headEnd/>
                <a:tailEnd/>
              </a:ln>
            </p:spPr>
            <p:txBody>
              <a:bodyPr/>
              <a:lstStyle/>
              <a:p>
                <a:endParaRPr lang="en-US"/>
              </a:p>
            </p:txBody>
          </p:sp>
          <p:sp>
            <p:nvSpPr>
              <p:cNvPr id="144515" name="Freeform 131"/>
              <p:cNvSpPr>
                <a:spLocks/>
              </p:cNvSpPr>
              <p:nvPr/>
            </p:nvSpPr>
            <p:spPr bwMode="auto">
              <a:xfrm>
                <a:off x="3967" y="3498"/>
                <a:ext cx="58" cy="58"/>
              </a:xfrm>
              <a:custGeom>
                <a:avLst/>
                <a:gdLst>
                  <a:gd name="T0" fmla="*/ 32 w 64"/>
                  <a:gd name="T1" fmla="*/ 0 h 65"/>
                  <a:gd name="T2" fmla="*/ 64 w 64"/>
                  <a:gd name="T3" fmla="*/ 33 h 65"/>
                  <a:gd name="T4" fmla="*/ 32 w 64"/>
                  <a:gd name="T5" fmla="*/ 65 h 65"/>
                  <a:gd name="T6" fmla="*/ 0 w 64"/>
                  <a:gd name="T7" fmla="*/ 33 h 65"/>
                  <a:gd name="T8" fmla="*/ 32 w 64"/>
                  <a:gd name="T9" fmla="*/ 0 h 65"/>
                </a:gdLst>
                <a:ahLst/>
                <a:cxnLst>
                  <a:cxn ang="0">
                    <a:pos x="T0" y="T1"/>
                  </a:cxn>
                  <a:cxn ang="0">
                    <a:pos x="T2" y="T3"/>
                  </a:cxn>
                  <a:cxn ang="0">
                    <a:pos x="T4" y="T5"/>
                  </a:cxn>
                  <a:cxn ang="0">
                    <a:pos x="T6" y="T7"/>
                  </a:cxn>
                  <a:cxn ang="0">
                    <a:pos x="T8" y="T9"/>
                  </a:cxn>
                </a:cxnLst>
                <a:rect l="0" t="0" r="r" b="b"/>
                <a:pathLst>
                  <a:path w="64" h="65">
                    <a:moveTo>
                      <a:pt x="32" y="0"/>
                    </a:moveTo>
                    <a:lnTo>
                      <a:pt x="64" y="33"/>
                    </a:lnTo>
                    <a:lnTo>
                      <a:pt x="32" y="65"/>
                    </a:lnTo>
                    <a:lnTo>
                      <a:pt x="0" y="33"/>
                    </a:lnTo>
                    <a:lnTo>
                      <a:pt x="32" y="0"/>
                    </a:lnTo>
                    <a:close/>
                  </a:path>
                </a:pathLst>
              </a:custGeom>
              <a:solidFill>
                <a:srgbClr val="FF0000"/>
              </a:solidFill>
              <a:ln w="12700">
                <a:solidFill>
                  <a:srgbClr val="FFFFFF"/>
                </a:solidFill>
                <a:prstDash val="solid"/>
                <a:round/>
                <a:headEnd/>
                <a:tailEnd/>
              </a:ln>
            </p:spPr>
            <p:txBody>
              <a:bodyPr/>
              <a:lstStyle/>
              <a:p>
                <a:endParaRPr lang="en-US"/>
              </a:p>
            </p:txBody>
          </p:sp>
          <p:sp>
            <p:nvSpPr>
              <p:cNvPr id="144516" name="Freeform 132"/>
              <p:cNvSpPr>
                <a:spLocks/>
              </p:cNvSpPr>
              <p:nvPr/>
            </p:nvSpPr>
            <p:spPr bwMode="auto">
              <a:xfrm>
                <a:off x="4169" y="3490"/>
                <a:ext cx="58" cy="58"/>
              </a:xfrm>
              <a:custGeom>
                <a:avLst/>
                <a:gdLst>
                  <a:gd name="T0" fmla="*/ 33 w 65"/>
                  <a:gd name="T1" fmla="*/ 0 h 65"/>
                  <a:gd name="T2" fmla="*/ 65 w 65"/>
                  <a:gd name="T3" fmla="*/ 33 h 65"/>
                  <a:gd name="T4" fmla="*/ 33 w 65"/>
                  <a:gd name="T5" fmla="*/ 65 h 65"/>
                  <a:gd name="T6" fmla="*/ 0 w 65"/>
                  <a:gd name="T7" fmla="*/ 33 h 65"/>
                  <a:gd name="T8" fmla="*/ 33 w 65"/>
                  <a:gd name="T9" fmla="*/ 0 h 65"/>
                </a:gdLst>
                <a:ahLst/>
                <a:cxnLst>
                  <a:cxn ang="0">
                    <a:pos x="T0" y="T1"/>
                  </a:cxn>
                  <a:cxn ang="0">
                    <a:pos x="T2" y="T3"/>
                  </a:cxn>
                  <a:cxn ang="0">
                    <a:pos x="T4" y="T5"/>
                  </a:cxn>
                  <a:cxn ang="0">
                    <a:pos x="T6" y="T7"/>
                  </a:cxn>
                  <a:cxn ang="0">
                    <a:pos x="T8" y="T9"/>
                  </a:cxn>
                </a:cxnLst>
                <a:rect l="0" t="0" r="r" b="b"/>
                <a:pathLst>
                  <a:path w="65" h="65">
                    <a:moveTo>
                      <a:pt x="33" y="0"/>
                    </a:moveTo>
                    <a:lnTo>
                      <a:pt x="65" y="33"/>
                    </a:lnTo>
                    <a:lnTo>
                      <a:pt x="33" y="65"/>
                    </a:lnTo>
                    <a:lnTo>
                      <a:pt x="0" y="33"/>
                    </a:lnTo>
                    <a:lnTo>
                      <a:pt x="33" y="0"/>
                    </a:lnTo>
                    <a:close/>
                  </a:path>
                </a:pathLst>
              </a:custGeom>
              <a:solidFill>
                <a:srgbClr val="FF0000"/>
              </a:solidFill>
              <a:ln w="12700">
                <a:solidFill>
                  <a:srgbClr val="FFFFFF"/>
                </a:solidFill>
                <a:prstDash val="solid"/>
                <a:round/>
                <a:headEnd/>
                <a:tailEnd/>
              </a:ln>
            </p:spPr>
            <p:txBody>
              <a:bodyPr/>
              <a:lstStyle/>
              <a:p>
                <a:endParaRPr lang="en-US"/>
              </a:p>
            </p:txBody>
          </p:sp>
          <p:sp>
            <p:nvSpPr>
              <p:cNvPr id="144517" name="Freeform 133"/>
              <p:cNvSpPr>
                <a:spLocks/>
              </p:cNvSpPr>
              <p:nvPr/>
            </p:nvSpPr>
            <p:spPr bwMode="auto">
              <a:xfrm>
                <a:off x="4372" y="3474"/>
                <a:ext cx="58" cy="58"/>
              </a:xfrm>
              <a:custGeom>
                <a:avLst/>
                <a:gdLst>
                  <a:gd name="T0" fmla="*/ 32 w 64"/>
                  <a:gd name="T1" fmla="*/ 0 h 65"/>
                  <a:gd name="T2" fmla="*/ 64 w 64"/>
                  <a:gd name="T3" fmla="*/ 32 h 65"/>
                  <a:gd name="T4" fmla="*/ 32 w 64"/>
                  <a:gd name="T5" fmla="*/ 65 h 65"/>
                  <a:gd name="T6" fmla="*/ 0 w 64"/>
                  <a:gd name="T7" fmla="*/ 32 h 65"/>
                  <a:gd name="T8" fmla="*/ 32 w 64"/>
                  <a:gd name="T9" fmla="*/ 0 h 65"/>
                </a:gdLst>
                <a:ahLst/>
                <a:cxnLst>
                  <a:cxn ang="0">
                    <a:pos x="T0" y="T1"/>
                  </a:cxn>
                  <a:cxn ang="0">
                    <a:pos x="T2" y="T3"/>
                  </a:cxn>
                  <a:cxn ang="0">
                    <a:pos x="T4" y="T5"/>
                  </a:cxn>
                  <a:cxn ang="0">
                    <a:pos x="T6" y="T7"/>
                  </a:cxn>
                  <a:cxn ang="0">
                    <a:pos x="T8" y="T9"/>
                  </a:cxn>
                </a:cxnLst>
                <a:rect l="0" t="0" r="r" b="b"/>
                <a:pathLst>
                  <a:path w="64" h="65">
                    <a:moveTo>
                      <a:pt x="32" y="0"/>
                    </a:moveTo>
                    <a:lnTo>
                      <a:pt x="64" y="32"/>
                    </a:lnTo>
                    <a:lnTo>
                      <a:pt x="32" y="65"/>
                    </a:lnTo>
                    <a:lnTo>
                      <a:pt x="0" y="32"/>
                    </a:lnTo>
                    <a:lnTo>
                      <a:pt x="32" y="0"/>
                    </a:lnTo>
                    <a:close/>
                  </a:path>
                </a:pathLst>
              </a:custGeom>
              <a:solidFill>
                <a:srgbClr val="FF0000"/>
              </a:solidFill>
              <a:ln w="12700">
                <a:solidFill>
                  <a:srgbClr val="FFFFFF"/>
                </a:solidFill>
                <a:prstDash val="solid"/>
                <a:round/>
                <a:headEnd/>
                <a:tailEnd/>
              </a:ln>
            </p:spPr>
            <p:txBody>
              <a:bodyPr/>
              <a:lstStyle/>
              <a:p>
                <a:endParaRPr lang="en-US"/>
              </a:p>
            </p:txBody>
          </p:sp>
          <p:sp>
            <p:nvSpPr>
              <p:cNvPr id="144518" name="Freeform 134"/>
              <p:cNvSpPr>
                <a:spLocks/>
              </p:cNvSpPr>
              <p:nvPr/>
            </p:nvSpPr>
            <p:spPr bwMode="auto">
              <a:xfrm>
                <a:off x="4574" y="3466"/>
                <a:ext cx="58" cy="58"/>
              </a:xfrm>
              <a:custGeom>
                <a:avLst/>
                <a:gdLst>
                  <a:gd name="T0" fmla="*/ 33 w 65"/>
                  <a:gd name="T1" fmla="*/ 0 h 65"/>
                  <a:gd name="T2" fmla="*/ 65 w 65"/>
                  <a:gd name="T3" fmla="*/ 32 h 65"/>
                  <a:gd name="T4" fmla="*/ 33 w 65"/>
                  <a:gd name="T5" fmla="*/ 65 h 65"/>
                  <a:gd name="T6" fmla="*/ 0 w 65"/>
                  <a:gd name="T7" fmla="*/ 32 h 65"/>
                  <a:gd name="T8" fmla="*/ 33 w 65"/>
                  <a:gd name="T9" fmla="*/ 0 h 65"/>
                </a:gdLst>
                <a:ahLst/>
                <a:cxnLst>
                  <a:cxn ang="0">
                    <a:pos x="T0" y="T1"/>
                  </a:cxn>
                  <a:cxn ang="0">
                    <a:pos x="T2" y="T3"/>
                  </a:cxn>
                  <a:cxn ang="0">
                    <a:pos x="T4" y="T5"/>
                  </a:cxn>
                  <a:cxn ang="0">
                    <a:pos x="T6" y="T7"/>
                  </a:cxn>
                  <a:cxn ang="0">
                    <a:pos x="T8" y="T9"/>
                  </a:cxn>
                </a:cxnLst>
                <a:rect l="0" t="0" r="r" b="b"/>
                <a:pathLst>
                  <a:path w="65" h="65">
                    <a:moveTo>
                      <a:pt x="33" y="0"/>
                    </a:moveTo>
                    <a:lnTo>
                      <a:pt x="65" y="32"/>
                    </a:lnTo>
                    <a:lnTo>
                      <a:pt x="33" y="65"/>
                    </a:lnTo>
                    <a:lnTo>
                      <a:pt x="0" y="32"/>
                    </a:lnTo>
                    <a:lnTo>
                      <a:pt x="33" y="0"/>
                    </a:lnTo>
                    <a:close/>
                  </a:path>
                </a:pathLst>
              </a:custGeom>
              <a:solidFill>
                <a:srgbClr val="FF0000"/>
              </a:solidFill>
              <a:ln w="12700">
                <a:solidFill>
                  <a:srgbClr val="FFFFFF"/>
                </a:solidFill>
                <a:prstDash val="solid"/>
                <a:round/>
                <a:headEnd/>
                <a:tailEnd/>
              </a:ln>
            </p:spPr>
            <p:txBody>
              <a:bodyPr/>
              <a:lstStyle/>
              <a:p>
                <a:endParaRPr lang="en-US"/>
              </a:p>
            </p:txBody>
          </p:sp>
        </p:grpSp>
        <p:sp>
          <p:nvSpPr>
            <p:cNvPr id="144519" name="Freeform 135"/>
            <p:cNvSpPr>
              <a:spLocks/>
            </p:cNvSpPr>
            <p:nvPr/>
          </p:nvSpPr>
          <p:spPr bwMode="auto">
            <a:xfrm>
              <a:off x="938" y="2355"/>
              <a:ext cx="3074" cy="284"/>
            </a:xfrm>
            <a:custGeom>
              <a:avLst/>
              <a:gdLst>
                <a:gd name="T0" fmla="*/ 0 w 427"/>
                <a:gd name="T1" fmla="*/ 35 h 35"/>
                <a:gd name="T2" fmla="*/ 25 w 427"/>
                <a:gd name="T3" fmla="*/ 30 h 35"/>
                <a:gd name="T4" fmla="*/ 50 w 427"/>
                <a:gd name="T5" fmla="*/ 26 h 35"/>
                <a:gd name="T6" fmla="*/ 75 w 427"/>
                <a:gd name="T7" fmla="*/ 23 h 35"/>
                <a:gd name="T8" fmla="*/ 100 w 427"/>
                <a:gd name="T9" fmla="*/ 20 h 35"/>
                <a:gd name="T10" fmla="*/ 125 w 427"/>
                <a:gd name="T11" fmla="*/ 17 h 35"/>
                <a:gd name="T12" fmla="*/ 151 w 427"/>
                <a:gd name="T13" fmla="*/ 15 h 35"/>
                <a:gd name="T14" fmla="*/ 176 w 427"/>
                <a:gd name="T15" fmla="*/ 14 h 35"/>
                <a:gd name="T16" fmla="*/ 201 w 427"/>
                <a:gd name="T17" fmla="*/ 12 h 35"/>
                <a:gd name="T18" fmla="*/ 226 w 427"/>
                <a:gd name="T19" fmla="*/ 10 h 35"/>
                <a:gd name="T20" fmla="*/ 251 w 427"/>
                <a:gd name="T21" fmla="*/ 9 h 35"/>
                <a:gd name="T22" fmla="*/ 276 w 427"/>
                <a:gd name="T23" fmla="*/ 7 h 35"/>
                <a:gd name="T24" fmla="*/ 302 w 427"/>
                <a:gd name="T25" fmla="*/ 6 h 35"/>
                <a:gd name="T26" fmla="*/ 327 w 427"/>
                <a:gd name="T27" fmla="*/ 4 h 35"/>
                <a:gd name="T28" fmla="*/ 352 w 427"/>
                <a:gd name="T29" fmla="*/ 3 h 35"/>
                <a:gd name="T30" fmla="*/ 377 w 427"/>
                <a:gd name="T31" fmla="*/ 1 h 35"/>
                <a:gd name="T32" fmla="*/ 402 w 427"/>
                <a:gd name="T33" fmla="*/ 0 h 35"/>
                <a:gd name="T34" fmla="*/ 427 w 427"/>
                <a:gd name="T3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7" h="35">
                  <a:moveTo>
                    <a:pt x="0" y="35"/>
                  </a:moveTo>
                  <a:lnTo>
                    <a:pt x="25" y="30"/>
                  </a:lnTo>
                  <a:lnTo>
                    <a:pt x="50" y="26"/>
                  </a:lnTo>
                  <a:lnTo>
                    <a:pt x="75" y="23"/>
                  </a:lnTo>
                  <a:lnTo>
                    <a:pt x="100" y="20"/>
                  </a:lnTo>
                  <a:lnTo>
                    <a:pt x="125" y="17"/>
                  </a:lnTo>
                  <a:lnTo>
                    <a:pt x="151" y="15"/>
                  </a:lnTo>
                  <a:lnTo>
                    <a:pt x="176" y="14"/>
                  </a:lnTo>
                  <a:lnTo>
                    <a:pt x="201" y="12"/>
                  </a:lnTo>
                  <a:lnTo>
                    <a:pt x="226" y="10"/>
                  </a:lnTo>
                  <a:lnTo>
                    <a:pt x="251" y="9"/>
                  </a:lnTo>
                  <a:lnTo>
                    <a:pt x="276" y="7"/>
                  </a:lnTo>
                  <a:lnTo>
                    <a:pt x="302" y="6"/>
                  </a:lnTo>
                  <a:lnTo>
                    <a:pt x="327" y="4"/>
                  </a:lnTo>
                  <a:lnTo>
                    <a:pt x="352" y="3"/>
                  </a:lnTo>
                  <a:lnTo>
                    <a:pt x="377" y="1"/>
                  </a:lnTo>
                  <a:lnTo>
                    <a:pt x="402" y="0"/>
                  </a:lnTo>
                  <a:lnTo>
                    <a:pt x="427" y="0"/>
                  </a:lnTo>
                </a:path>
              </a:pathLst>
            </a:custGeom>
            <a:noFill/>
            <a:ln w="19050" cap="flat" cmpd="sng">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44520" name="Group 136"/>
            <p:cNvGrpSpPr>
              <a:grpSpLocks/>
            </p:cNvGrpSpPr>
            <p:nvPr/>
          </p:nvGrpSpPr>
          <p:grpSpPr bwMode="auto">
            <a:xfrm>
              <a:off x="909" y="2326"/>
              <a:ext cx="3125" cy="340"/>
              <a:chOff x="1115" y="3477"/>
              <a:chExt cx="3516" cy="340"/>
            </a:xfrm>
          </p:grpSpPr>
          <p:sp>
            <p:nvSpPr>
              <p:cNvPr id="144521" name="Rectangle 137"/>
              <p:cNvSpPr>
                <a:spLocks noChangeArrowheads="1"/>
              </p:cNvSpPr>
              <p:nvPr/>
            </p:nvSpPr>
            <p:spPr bwMode="auto">
              <a:xfrm>
                <a:off x="1115" y="3760"/>
                <a:ext cx="57" cy="57"/>
              </a:xfrm>
              <a:prstGeom prst="rect">
                <a:avLst/>
              </a:prstGeom>
              <a:solidFill>
                <a:srgbClr val="FFFFFF"/>
              </a:solidFill>
              <a:ln w="12700">
                <a:solidFill>
                  <a:srgbClr val="0000FF"/>
                </a:solidFill>
                <a:miter lim="800000"/>
                <a:headEnd/>
                <a:tailEnd/>
              </a:ln>
            </p:spPr>
            <p:txBody>
              <a:bodyPr/>
              <a:lstStyle/>
              <a:p>
                <a:endParaRPr lang="en-US"/>
              </a:p>
            </p:txBody>
          </p:sp>
          <p:sp>
            <p:nvSpPr>
              <p:cNvPr id="144522" name="Rectangle 138"/>
              <p:cNvSpPr>
                <a:spLocks noChangeArrowheads="1"/>
              </p:cNvSpPr>
              <p:nvPr/>
            </p:nvSpPr>
            <p:spPr bwMode="auto">
              <a:xfrm>
                <a:off x="1318" y="3720"/>
                <a:ext cx="57" cy="57"/>
              </a:xfrm>
              <a:prstGeom prst="rect">
                <a:avLst/>
              </a:prstGeom>
              <a:solidFill>
                <a:srgbClr val="FFFFFF"/>
              </a:solidFill>
              <a:ln w="12700">
                <a:solidFill>
                  <a:srgbClr val="0000FF"/>
                </a:solidFill>
                <a:miter lim="800000"/>
                <a:headEnd/>
                <a:tailEnd/>
              </a:ln>
            </p:spPr>
            <p:txBody>
              <a:bodyPr/>
              <a:lstStyle/>
              <a:p>
                <a:endParaRPr lang="en-US"/>
              </a:p>
            </p:txBody>
          </p:sp>
          <p:sp>
            <p:nvSpPr>
              <p:cNvPr id="144523" name="Rectangle 139"/>
              <p:cNvSpPr>
                <a:spLocks noChangeArrowheads="1"/>
              </p:cNvSpPr>
              <p:nvPr/>
            </p:nvSpPr>
            <p:spPr bwMode="auto">
              <a:xfrm>
                <a:off x="1520" y="3688"/>
                <a:ext cx="57" cy="56"/>
              </a:xfrm>
              <a:prstGeom prst="rect">
                <a:avLst/>
              </a:prstGeom>
              <a:solidFill>
                <a:srgbClr val="FFFFFF"/>
              </a:solidFill>
              <a:ln w="12700">
                <a:solidFill>
                  <a:srgbClr val="0000FF"/>
                </a:solidFill>
                <a:miter lim="800000"/>
                <a:headEnd/>
                <a:tailEnd/>
              </a:ln>
            </p:spPr>
            <p:txBody>
              <a:bodyPr/>
              <a:lstStyle/>
              <a:p>
                <a:endParaRPr lang="en-US"/>
              </a:p>
            </p:txBody>
          </p:sp>
          <p:sp>
            <p:nvSpPr>
              <p:cNvPr id="144524" name="Rectangle 140"/>
              <p:cNvSpPr>
                <a:spLocks noChangeArrowheads="1"/>
              </p:cNvSpPr>
              <p:nvPr/>
            </p:nvSpPr>
            <p:spPr bwMode="auto">
              <a:xfrm>
                <a:off x="1723" y="3663"/>
                <a:ext cx="57" cy="57"/>
              </a:xfrm>
              <a:prstGeom prst="rect">
                <a:avLst/>
              </a:prstGeom>
              <a:solidFill>
                <a:srgbClr val="FFFFFF"/>
              </a:solidFill>
              <a:ln w="12700">
                <a:solidFill>
                  <a:srgbClr val="0000FF"/>
                </a:solidFill>
                <a:miter lim="800000"/>
                <a:headEnd/>
                <a:tailEnd/>
              </a:ln>
            </p:spPr>
            <p:txBody>
              <a:bodyPr/>
              <a:lstStyle/>
              <a:p>
                <a:endParaRPr lang="en-US"/>
              </a:p>
            </p:txBody>
          </p:sp>
          <p:sp>
            <p:nvSpPr>
              <p:cNvPr id="144525" name="Rectangle 141"/>
              <p:cNvSpPr>
                <a:spLocks noChangeArrowheads="1"/>
              </p:cNvSpPr>
              <p:nvPr/>
            </p:nvSpPr>
            <p:spPr bwMode="auto">
              <a:xfrm>
                <a:off x="1925" y="3639"/>
                <a:ext cx="57" cy="57"/>
              </a:xfrm>
              <a:prstGeom prst="rect">
                <a:avLst/>
              </a:prstGeom>
              <a:solidFill>
                <a:srgbClr val="FFFFFF"/>
              </a:solidFill>
              <a:ln w="12700">
                <a:solidFill>
                  <a:srgbClr val="0000FF"/>
                </a:solidFill>
                <a:miter lim="800000"/>
                <a:headEnd/>
                <a:tailEnd/>
              </a:ln>
            </p:spPr>
            <p:txBody>
              <a:bodyPr/>
              <a:lstStyle/>
              <a:p>
                <a:endParaRPr lang="en-US"/>
              </a:p>
            </p:txBody>
          </p:sp>
          <p:sp>
            <p:nvSpPr>
              <p:cNvPr id="144526" name="Rectangle 142"/>
              <p:cNvSpPr>
                <a:spLocks noChangeArrowheads="1"/>
              </p:cNvSpPr>
              <p:nvPr/>
            </p:nvSpPr>
            <p:spPr bwMode="auto">
              <a:xfrm>
                <a:off x="2128" y="3615"/>
                <a:ext cx="57" cy="56"/>
              </a:xfrm>
              <a:prstGeom prst="rect">
                <a:avLst/>
              </a:prstGeom>
              <a:solidFill>
                <a:srgbClr val="FFFFFF"/>
              </a:solidFill>
              <a:ln w="12700">
                <a:solidFill>
                  <a:srgbClr val="0000FF"/>
                </a:solidFill>
                <a:miter lim="800000"/>
                <a:headEnd/>
                <a:tailEnd/>
              </a:ln>
            </p:spPr>
            <p:txBody>
              <a:bodyPr/>
              <a:lstStyle/>
              <a:p>
                <a:endParaRPr lang="en-US"/>
              </a:p>
            </p:txBody>
          </p:sp>
          <p:sp>
            <p:nvSpPr>
              <p:cNvPr id="144527" name="Rectangle 143"/>
              <p:cNvSpPr>
                <a:spLocks noChangeArrowheads="1"/>
              </p:cNvSpPr>
              <p:nvPr/>
            </p:nvSpPr>
            <p:spPr bwMode="auto">
              <a:xfrm>
                <a:off x="2339" y="3598"/>
                <a:ext cx="56" cy="57"/>
              </a:xfrm>
              <a:prstGeom prst="rect">
                <a:avLst/>
              </a:prstGeom>
              <a:solidFill>
                <a:srgbClr val="FFFFFF"/>
              </a:solidFill>
              <a:ln w="12700">
                <a:solidFill>
                  <a:srgbClr val="0000FF"/>
                </a:solidFill>
                <a:miter lim="800000"/>
                <a:headEnd/>
                <a:tailEnd/>
              </a:ln>
            </p:spPr>
            <p:txBody>
              <a:bodyPr/>
              <a:lstStyle/>
              <a:p>
                <a:endParaRPr lang="en-US"/>
              </a:p>
            </p:txBody>
          </p:sp>
          <p:sp>
            <p:nvSpPr>
              <p:cNvPr id="144528" name="Rectangle 144"/>
              <p:cNvSpPr>
                <a:spLocks noChangeArrowheads="1"/>
              </p:cNvSpPr>
              <p:nvPr/>
            </p:nvSpPr>
            <p:spPr bwMode="auto">
              <a:xfrm>
                <a:off x="2541" y="3590"/>
                <a:ext cx="57" cy="57"/>
              </a:xfrm>
              <a:prstGeom prst="rect">
                <a:avLst/>
              </a:prstGeom>
              <a:solidFill>
                <a:srgbClr val="FFFFFF"/>
              </a:solidFill>
              <a:ln w="12700">
                <a:solidFill>
                  <a:srgbClr val="0000FF"/>
                </a:solidFill>
                <a:miter lim="800000"/>
                <a:headEnd/>
                <a:tailEnd/>
              </a:ln>
            </p:spPr>
            <p:txBody>
              <a:bodyPr/>
              <a:lstStyle/>
              <a:p>
                <a:endParaRPr lang="en-US"/>
              </a:p>
            </p:txBody>
          </p:sp>
          <p:sp>
            <p:nvSpPr>
              <p:cNvPr id="144529" name="Rectangle 145"/>
              <p:cNvSpPr>
                <a:spLocks noChangeArrowheads="1"/>
              </p:cNvSpPr>
              <p:nvPr/>
            </p:nvSpPr>
            <p:spPr bwMode="auto">
              <a:xfrm>
                <a:off x="2744" y="3574"/>
                <a:ext cx="56" cy="57"/>
              </a:xfrm>
              <a:prstGeom prst="rect">
                <a:avLst/>
              </a:prstGeom>
              <a:solidFill>
                <a:srgbClr val="FFFFFF"/>
              </a:solidFill>
              <a:ln w="12700">
                <a:solidFill>
                  <a:srgbClr val="0000FF"/>
                </a:solidFill>
                <a:miter lim="800000"/>
                <a:headEnd/>
                <a:tailEnd/>
              </a:ln>
            </p:spPr>
            <p:txBody>
              <a:bodyPr/>
              <a:lstStyle/>
              <a:p>
                <a:endParaRPr lang="en-US"/>
              </a:p>
            </p:txBody>
          </p:sp>
          <p:sp>
            <p:nvSpPr>
              <p:cNvPr id="144530" name="Rectangle 146"/>
              <p:cNvSpPr>
                <a:spLocks noChangeArrowheads="1"/>
              </p:cNvSpPr>
              <p:nvPr/>
            </p:nvSpPr>
            <p:spPr bwMode="auto">
              <a:xfrm>
                <a:off x="2946" y="3558"/>
                <a:ext cx="57" cy="57"/>
              </a:xfrm>
              <a:prstGeom prst="rect">
                <a:avLst/>
              </a:prstGeom>
              <a:solidFill>
                <a:srgbClr val="FFFFFF"/>
              </a:solidFill>
              <a:ln w="12700">
                <a:solidFill>
                  <a:srgbClr val="0000FF"/>
                </a:solidFill>
                <a:miter lim="800000"/>
                <a:headEnd/>
                <a:tailEnd/>
              </a:ln>
            </p:spPr>
            <p:txBody>
              <a:bodyPr/>
              <a:lstStyle/>
              <a:p>
                <a:endParaRPr lang="en-US"/>
              </a:p>
            </p:txBody>
          </p:sp>
          <p:sp>
            <p:nvSpPr>
              <p:cNvPr id="144531" name="Rectangle 147"/>
              <p:cNvSpPr>
                <a:spLocks noChangeArrowheads="1"/>
              </p:cNvSpPr>
              <p:nvPr/>
            </p:nvSpPr>
            <p:spPr bwMode="auto">
              <a:xfrm>
                <a:off x="3149" y="3550"/>
                <a:ext cx="56" cy="57"/>
              </a:xfrm>
              <a:prstGeom prst="rect">
                <a:avLst/>
              </a:prstGeom>
              <a:solidFill>
                <a:srgbClr val="FFFFFF"/>
              </a:solidFill>
              <a:ln w="12700">
                <a:solidFill>
                  <a:srgbClr val="0000FF"/>
                </a:solidFill>
                <a:miter lim="800000"/>
                <a:headEnd/>
                <a:tailEnd/>
              </a:ln>
            </p:spPr>
            <p:txBody>
              <a:bodyPr/>
              <a:lstStyle/>
              <a:p>
                <a:endParaRPr lang="en-US"/>
              </a:p>
            </p:txBody>
          </p:sp>
          <p:sp>
            <p:nvSpPr>
              <p:cNvPr id="144532" name="Rectangle 148"/>
              <p:cNvSpPr>
                <a:spLocks noChangeArrowheads="1"/>
              </p:cNvSpPr>
              <p:nvPr/>
            </p:nvSpPr>
            <p:spPr bwMode="auto">
              <a:xfrm>
                <a:off x="3351" y="3534"/>
                <a:ext cx="57" cy="56"/>
              </a:xfrm>
              <a:prstGeom prst="rect">
                <a:avLst/>
              </a:prstGeom>
              <a:solidFill>
                <a:srgbClr val="FFFFFF"/>
              </a:solidFill>
              <a:ln w="12700">
                <a:solidFill>
                  <a:srgbClr val="0000FF"/>
                </a:solidFill>
                <a:miter lim="800000"/>
                <a:headEnd/>
                <a:tailEnd/>
              </a:ln>
            </p:spPr>
            <p:txBody>
              <a:bodyPr/>
              <a:lstStyle/>
              <a:p>
                <a:endParaRPr lang="en-US"/>
              </a:p>
            </p:txBody>
          </p:sp>
          <p:sp>
            <p:nvSpPr>
              <p:cNvPr id="144533" name="Rectangle 149"/>
              <p:cNvSpPr>
                <a:spLocks noChangeArrowheads="1"/>
              </p:cNvSpPr>
              <p:nvPr/>
            </p:nvSpPr>
            <p:spPr bwMode="auto">
              <a:xfrm>
                <a:off x="3562" y="3526"/>
                <a:ext cx="56" cy="56"/>
              </a:xfrm>
              <a:prstGeom prst="rect">
                <a:avLst/>
              </a:prstGeom>
              <a:solidFill>
                <a:srgbClr val="FFFFFF"/>
              </a:solidFill>
              <a:ln w="12700">
                <a:solidFill>
                  <a:srgbClr val="0000FF"/>
                </a:solidFill>
                <a:miter lim="800000"/>
                <a:headEnd/>
                <a:tailEnd/>
              </a:ln>
            </p:spPr>
            <p:txBody>
              <a:bodyPr/>
              <a:lstStyle/>
              <a:p>
                <a:endParaRPr lang="en-US"/>
              </a:p>
            </p:txBody>
          </p:sp>
          <p:sp>
            <p:nvSpPr>
              <p:cNvPr id="144534" name="Rectangle 150"/>
              <p:cNvSpPr>
                <a:spLocks noChangeArrowheads="1"/>
              </p:cNvSpPr>
              <p:nvPr/>
            </p:nvSpPr>
            <p:spPr bwMode="auto">
              <a:xfrm>
                <a:off x="3764" y="3509"/>
                <a:ext cx="57" cy="57"/>
              </a:xfrm>
              <a:prstGeom prst="rect">
                <a:avLst/>
              </a:prstGeom>
              <a:solidFill>
                <a:srgbClr val="FFFFFF"/>
              </a:solidFill>
              <a:ln w="12700">
                <a:solidFill>
                  <a:srgbClr val="0000FF"/>
                </a:solidFill>
                <a:miter lim="800000"/>
                <a:headEnd/>
                <a:tailEnd/>
              </a:ln>
            </p:spPr>
            <p:txBody>
              <a:bodyPr/>
              <a:lstStyle/>
              <a:p>
                <a:endParaRPr lang="en-US"/>
              </a:p>
            </p:txBody>
          </p:sp>
          <p:sp>
            <p:nvSpPr>
              <p:cNvPr id="144535" name="Rectangle 151"/>
              <p:cNvSpPr>
                <a:spLocks noChangeArrowheads="1"/>
              </p:cNvSpPr>
              <p:nvPr/>
            </p:nvSpPr>
            <p:spPr bwMode="auto">
              <a:xfrm>
                <a:off x="3967" y="3501"/>
                <a:ext cx="56" cy="57"/>
              </a:xfrm>
              <a:prstGeom prst="rect">
                <a:avLst/>
              </a:prstGeom>
              <a:solidFill>
                <a:srgbClr val="FFFFFF"/>
              </a:solidFill>
              <a:ln w="12700">
                <a:solidFill>
                  <a:srgbClr val="0000FF"/>
                </a:solidFill>
                <a:miter lim="800000"/>
                <a:headEnd/>
                <a:tailEnd/>
              </a:ln>
            </p:spPr>
            <p:txBody>
              <a:bodyPr/>
              <a:lstStyle/>
              <a:p>
                <a:endParaRPr lang="en-US"/>
              </a:p>
            </p:txBody>
          </p:sp>
          <p:sp>
            <p:nvSpPr>
              <p:cNvPr id="144536" name="Rectangle 152"/>
              <p:cNvSpPr>
                <a:spLocks noChangeArrowheads="1"/>
              </p:cNvSpPr>
              <p:nvPr/>
            </p:nvSpPr>
            <p:spPr bwMode="auto">
              <a:xfrm>
                <a:off x="4169" y="3485"/>
                <a:ext cx="57" cy="57"/>
              </a:xfrm>
              <a:prstGeom prst="rect">
                <a:avLst/>
              </a:prstGeom>
              <a:solidFill>
                <a:srgbClr val="FFFFFF"/>
              </a:solidFill>
              <a:ln w="12700">
                <a:solidFill>
                  <a:srgbClr val="0000FF"/>
                </a:solidFill>
                <a:miter lim="800000"/>
                <a:headEnd/>
                <a:tailEnd/>
              </a:ln>
            </p:spPr>
            <p:txBody>
              <a:bodyPr/>
              <a:lstStyle/>
              <a:p>
                <a:endParaRPr lang="en-US"/>
              </a:p>
            </p:txBody>
          </p:sp>
          <p:sp>
            <p:nvSpPr>
              <p:cNvPr id="144537" name="Rectangle 153"/>
              <p:cNvSpPr>
                <a:spLocks noChangeArrowheads="1"/>
              </p:cNvSpPr>
              <p:nvPr/>
            </p:nvSpPr>
            <p:spPr bwMode="auto">
              <a:xfrm>
                <a:off x="4372" y="3477"/>
                <a:ext cx="56" cy="57"/>
              </a:xfrm>
              <a:prstGeom prst="rect">
                <a:avLst/>
              </a:prstGeom>
              <a:solidFill>
                <a:srgbClr val="FFFFFF"/>
              </a:solidFill>
              <a:ln w="12700">
                <a:solidFill>
                  <a:srgbClr val="0000FF"/>
                </a:solidFill>
                <a:miter lim="800000"/>
                <a:headEnd/>
                <a:tailEnd/>
              </a:ln>
            </p:spPr>
            <p:txBody>
              <a:bodyPr/>
              <a:lstStyle/>
              <a:p>
                <a:endParaRPr lang="en-US"/>
              </a:p>
            </p:txBody>
          </p:sp>
          <p:sp>
            <p:nvSpPr>
              <p:cNvPr id="144538" name="Rectangle 154"/>
              <p:cNvSpPr>
                <a:spLocks noChangeArrowheads="1"/>
              </p:cNvSpPr>
              <p:nvPr/>
            </p:nvSpPr>
            <p:spPr bwMode="auto">
              <a:xfrm>
                <a:off x="4574" y="3477"/>
                <a:ext cx="57" cy="57"/>
              </a:xfrm>
              <a:prstGeom prst="rect">
                <a:avLst/>
              </a:prstGeom>
              <a:solidFill>
                <a:srgbClr val="FFFFFF"/>
              </a:solidFill>
              <a:ln w="12700">
                <a:solidFill>
                  <a:srgbClr val="0000FF"/>
                </a:solidFill>
                <a:miter lim="800000"/>
                <a:headEnd/>
                <a:tailEnd/>
              </a:ln>
            </p:spPr>
            <p:txBody>
              <a:bodyPr/>
              <a:lstStyle/>
              <a:p>
                <a:endParaRPr lang="en-US"/>
              </a:p>
            </p:txBody>
          </p:sp>
        </p:grpSp>
        <p:sp>
          <p:nvSpPr>
            <p:cNvPr id="144539" name="Rectangle 155"/>
            <p:cNvSpPr>
              <a:spLocks noChangeArrowheads="1"/>
            </p:cNvSpPr>
            <p:nvPr/>
          </p:nvSpPr>
          <p:spPr bwMode="auto">
            <a:xfrm>
              <a:off x="716" y="2908"/>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600">
                  <a:solidFill>
                    <a:srgbClr val="000000"/>
                  </a:solidFill>
                </a:rPr>
                <a:t>0</a:t>
              </a:r>
              <a:endParaRPr lang="en-US" sz="1600"/>
            </a:p>
          </p:txBody>
        </p:sp>
        <p:sp>
          <p:nvSpPr>
            <p:cNvPr id="144540" name="Rectangle 156"/>
            <p:cNvSpPr>
              <a:spLocks noChangeArrowheads="1"/>
            </p:cNvSpPr>
            <p:nvPr/>
          </p:nvSpPr>
          <p:spPr bwMode="auto">
            <a:xfrm>
              <a:off x="646" y="2673"/>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600">
                  <a:solidFill>
                    <a:srgbClr val="000000"/>
                  </a:solidFill>
                </a:rPr>
                <a:t>10</a:t>
              </a:r>
              <a:endParaRPr lang="en-US" sz="1600"/>
            </a:p>
          </p:txBody>
        </p:sp>
        <p:sp>
          <p:nvSpPr>
            <p:cNvPr id="144541" name="Rectangle 157"/>
            <p:cNvSpPr>
              <a:spLocks noChangeArrowheads="1"/>
            </p:cNvSpPr>
            <p:nvPr/>
          </p:nvSpPr>
          <p:spPr bwMode="auto">
            <a:xfrm>
              <a:off x="646" y="2430"/>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600">
                  <a:solidFill>
                    <a:srgbClr val="000000"/>
                  </a:solidFill>
                </a:rPr>
                <a:t>20</a:t>
              </a:r>
              <a:endParaRPr lang="en-US" sz="1600"/>
            </a:p>
          </p:txBody>
        </p:sp>
        <p:sp>
          <p:nvSpPr>
            <p:cNvPr id="144542" name="Rectangle 158"/>
            <p:cNvSpPr>
              <a:spLocks noChangeArrowheads="1"/>
            </p:cNvSpPr>
            <p:nvPr/>
          </p:nvSpPr>
          <p:spPr bwMode="auto">
            <a:xfrm>
              <a:off x="646" y="2195"/>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600">
                  <a:solidFill>
                    <a:srgbClr val="000000"/>
                  </a:solidFill>
                </a:rPr>
                <a:t>30</a:t>
              </a:r>
              <a:endParaRPr lang="en-US" sz="1600"/>
            </a:p>
          </p:txBody>
        </p:sp>
        <p:sp>
          <p:nvSpPr>
            <p:cNvPr id="144543" name="Rectangle 159"/>
            <p:cNvSpPr>
              <a:spLocks noChangeArrowheads="1"/>
            </p:cNvSpPr>
            <p:nvPr/>
          </p:nvSpPr>
          <p:spPr bwMode="auto">
            <a:xfrm>
              <a:off x="646" y="1960"/>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600">
                  <a:solidFill>
                    <a:srgbClr val="000000"/>
                  </a:solidFill>
                </a:rPr>
                <a:t>40</a:t>
              </a:r>
              <a:endParaRPr lang="en-US" sz="1600"/>
            </a:p>
          </p:txBody>
        </p:sp>
        <p:sp>
          <p:nvSpPr>
            <p:cNvPr id="144544" name="Rectangle 160"/>
            <p:cNvSpPr>
              <a:spLocks noChangeArrowheads="1"/>
            </p:cNvSpPr>
            <p:nvPr/>
          </p:nvSpPr>
          <p:spPr bwMode="auto">
            <a:xfrm>
              <a:off x="646" y="1725"/>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600">
                  <a:solidFill>
                    <a:srgbClr val="000000"/>
                  </a:solidFill>
                </a:rPr>
                <a:t>50</a:t>
              </a:r>
              <a:endParaRPr lang="en-US" sz="1600"/>
            </a:p>
          </p:txBody>
        </p:sp>
        <p:sp>
          <p:nvSpPr>
            <p:cNvPr id="144545" name="Rectangle 161"/>
            <p:cNvSpPr>
              <a:spLocks noChangeArrowheads="1"/>
            </p:cNvSpPr>
            <p:nvPr/>
          </p:nvSpPr>
          <p:spPr bwMode="auto">
            <a:xfrm>
              <a:off x="646" y="1482"/>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600">
                  <a:solidFill>
                    <a:srgbClr val="000000"/>
                  </a:solidFill>
                </a:rPr>
                <a:t>60</a:t>
              </a:r>
              <a:endParaRPr lang="en-US" sz="1600"/>
            </a:p>
          </p:txBody>
        </p:sp>
        <p:sp>
          <p:nvSpPr>
            <p:cNvPr id="144546" name="Rectangle 162"/>
            <p:cNvSpPr>
              <a:spLocks noChangeArrowheads="1"/>
            </p:cNvSpPr>
            <p:nvPr/>
          </p:nvSpPr>
          <p:spPr bwMode="auto">
            <a:xfrm>
              <a:off x="646" y="1220"/>
              <a:ext cx="14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a:r>
                <a:rPr lang="en-US" sz="1600">
                  <a:solidFill>
                    <a:srgbClr val="000000"/>
                  </a:solidFill>
                </a:rPr>
                <a:t>70</a:t>
              </a:r>
              <a:endParaRPr lang="en-US" sz="1600"/>
            </a:p>
          </p:txBody>
        </p:sp>
        <p:sp>
          <p:nvSpPr>
            <p:cNvPr id="144547" name="Rectangle 163"/>
            <p:cNvSpPr>
              <a:spLocks noChangeArrowheads="1"/>
            </p:cNvSpPr>
            <p:nvPr/>
          </p:nvSpPr>
          <p:spPr bwMode="auto">
            <a:xfrm>
              <a:off x="195" y="1885"/>
              <a:ext cx="477"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Percent </a:t>
              </a:r>
            </a:p>
            <a:p>
              <a:r>
                <a:rPr lang="en-US" sz="1600">
                  <a:solidFill>
                    <a:srgbClr val="000000"/>
                  </a:solidFill>
                </a:rPr>
                <a:t>female </a:t>
              </a:r>
            </a:p>
            <a:p>
              <a:r>
                <a:rPr lang="en-US" sz="1600">
                  <a:solidFill>
                    <a:srgbClr val="000000"/>
                  </a:solidFill>
                </a:rPr>
                <a:t>(%)</a:t>
              </a:r>
              <a:endParaRPr lang="en-US" sz="1600"/>
            </a:p>
          </p:txBody>
        </p:sp>
        <p:grpSp>
          <p:nvGrpSpPr>
            <p:cNvPr id="144548" name="Group 164"/>
            <p:cNvGrpSpPr>
              <a:grpSpLocks/>
            </p:cNvGrpSpPr>
            <p:nvPr/>
          </p:nvGrpSpPr>
          <p:grpSpPr bwMode="auto">
            <a:xfrm>
              <a:off x="4292" y="1501"/>
              <a:ext cx="195" cy="69"/>
              <a:chOff x="4776" y="1387"/>
              <a:chExt cx="219" cy="69"/>
            </a:xfrm>
          </p:grpSpPr>
          <p:sp>
            <p:nvSpPr>
              <p:cNvPr id="144549" name="Line 165"/>
              <p:cNvSpPr>
                <a:spLocks noChangeShapeType="1"/>
              </p:cNvSpPr>
              <p:nvPr/>
            </p:nvSpPr>
            <p:spPr bwMode="auto">
              <a:xfrm>
                <a:off x="4776" y="1418"/>
                <a:ext cx="219" cy="0"/>
              </a:xfrm>
              <a:prstGeom prst="line">
                <a:avLst/>
              </a:prstGeom>
              <a:noFill/>
              <a:ln w="19050">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550" name="Rectangle 166"/>
              <p:cNvSpPr>
                <a:spLocks noChangeArrowheads="1"/>
              </p:cNvSpPr>
              <p:nvPr/>
            </p:nvSpPr>
            <p:spPr bwMode="auto">
              <a:xfrm>
                <a:off x="4857" y="1387"/>
                <a:ext cx="69" cy="69"/>
              </a:xfrm>
              <a:prstGeom prst="rect">
                <a:avLst/>
              </a:prstGeom>
              <a:solidFill>
                <a:srgbClr val="800080"/>
              </a:solidFill>
              <a:ln w="12700">
                <a:solidFill>
                  <a:srgbClr val="FFFFFF"/>
                </a:solidFill>
                <a:miter lim="800000"/>
                <a:headEnd/>
                <a:tailEnd/>
              </a:ln>
            </p:spPr>
            <p:txBody>
              <a:bodyPr/>
              <a:lstStyle/>
              <a:p>
                <a:endParaRPr lang="en-US"/>
              </a:p>
            </p:txBody>
          </p:sp>
        </p:grpSp>
        <p:sp>
          <p:nvSpPr>
            <p:cNvPr id="144551" name="Rectangle 167"/>
            <p:cNvSpPr>
              <a:spLocks noChangeArrowheads="1"/>
            </p:cNvSpPr>
            <p:nvPr/>
          </p:nvSpPr>
          <p:spPr bwMode="auto">
            <a:xfrm>
              <a:off x="4548" y="1426"/>
              <a:ext cx="114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latin typeface="Arial Narrow" pitchFamily="34" charset="0"/>
                </a:rPr>
                <a:t>Sub-Saharan Africa</a:t>
              </a:r>
              <a:endParaRPr lang="en-US" sz="2000">
                <a:latin typeface="Arial Narrow" pitchFamily="34" charset="0"/>
              </a:endParaRPr>
            </a:p>
          </p:txBody>
        </p:sp>
        <p:grpSp>
          <p:nvGrpSpPr>
            <p:cNvPr id="144552" name="Group 168"/>
            <p:cNvGrpSpPr>
              <a:grpSpLocks/>
            </p:cNvGrpSpPr>
            <p:nvPr/>
          </p:nvGrpSpPr>
          <p:grpSpPr bwMode="auto">
            <a:xfrm>
              <a:off x="4292" y="1731"/>
              <a:ext cx="195" cy="69"/>
              <a:chOff x="4776" y="1641"/>
              <a:chExt cx="219" cy="69"/>
            </a:xfrm>
          </p:grpSpPr>
          <p:sp>
            <p:nvSpPr>
              <p:cNvPr id="144553" name="Line 169"/>
              <p:cNvSpPr>
                <a:spLocks noChangeShapeType="1"/>
              </p:cNvSpPr>
              <p:nvPr/>
            </p:nvSpPr>
            <p:spPr bwMode="auto">
              <a:xfrm>
                <a:off x="4776" y="1677"/>
                <a:ext cx="219"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554" name="Oval 170"/>
              <p:cNvSpPr>
                <a:spLocks noChangeArrowheads="1"/>
              </p:cNvSpPr>
              <p:nvPr/>
            </p:nvSpPr>
            <p:spPr bwMode="auto">
              <a:xfrm>
                <a:off x="4857" y="1641"/>
                <a:ext cx="69" cy="69"/>
              </a:xfrm>
              <a:prstGeom prst="ellipse">
                <a:avLst/>
              </a:prstGeom>
              <a:solidFill>
                <a:srgbClr val="000000"/>
              </a:solidFill>
              <a:ln w="12700">
                <a:solidFill>
                  <a:srgbClr val="FFFFFF"/>
                </a:solidFill>
                <a:round/>
                <a:headEnd/>
                <a:tailEnd/>
              </a:ln>
            </p:spPr>
            <p:txBody>
              <a:bodyPr/>
              <a:lstStyle/>
              <a:p>
                <a:endParaRPr lang="en-US"/>
              </a:p>
            </p:txBody>
          </p:sp>
        </p:grpSp>
        <p:sp>
          <p:nvSpPr>
            <p:cNvPr id="144555" name="Rectangle 171"/>
            <p:cNvSpPr>
              <a:spLocks noChangeArrowheads="1"/>
            </p:cNvSpPr>
            <p:nvPr/>
          </p:nvSpPr>
          <p:spPr bwMode="auto">
            <a:xfrm>
              <a:off x="4548" y="1656"/>
              <a:ext cx="5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latin typeface="Arial Narrow" pitchFamily="34" charset="0"/>
                </a:rPr>
                <a:t>GLOBAL</a:t>
              </a:r>
              <a:endParaRPr lang="en-US" sz="2000">
                <a:latin typeface="Arial Narrow" pitchFamily="34" charset="0"/>
              </a:endParaRPr>
            </a:p>
          </p:txBody>
        </p:sp>
        <p:grpSp>
          <p:nvGrpSpPr>
            <p:cNvPr id="144556" name="Group 172"/>
            <p:cNvGrpSpPr>
              <a:grpSpLocks/>
            </p:cNvGrpSpPr>
            <p:nvPr/>
          </p:nvGrpSpPr>
          <p:grpSpPr bwMode="auto">
            <a:xfrm>
              <a:off x="4292" y="1961"/>
              <a:ext cx="195" cy="69"/>
              <a:chOff x="4776" y="1900"/>
              <a:chExt cx="219" cy="69"/>
            </a:xfrm>
          </p:grpSpPr>
          <p:sp>
            <p:nvSpPr>
              <p:cNvPr id="144557" name="Line 173"/>
              <p:cNvSpPr>
                <a:spLocks noChangeShapeType="1"/>
              </p:cNvSpPr>
              <p:nvPr/>
            </p:nvSpPr>
            <p:spPr bwMode="auto">
              <a:xfrm>
                <a:off x="4776" y="1936"/>
                <a:ext cx="219" cy="0"/>
              </a:xfrm>
              <a:prstGeom prst="line">
                <a:avLst/>
              </a:prstGeom>
              <a:noFill/>
              <a:ln w="1905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558" name="Freeform 174"/>
              <p:cNvSpPr>
                <a:spLocks/>
              </p:cNvSpPr>
              <p:nvPr/>
            </p:nvSpPr>
            <p:spPr bwMode="auto">
              <a:xfrm>
                <a:off x="4857" y="1900"/>
                <a:ext cx="69" cy="69"/>
              </a:xfrm>
              <a:custGeom>
                <a:avLst/>
                <a:gdLst>
                  <a:gd name="T0" fmla="*/ 24 w 49"/>
                  <a:gd name="T1" fmla="*/ 0 h 48"/>
                  <a:gd name="T2" fmla="*/ 49 w 49"/>
                  <a:gd name="T3" fmla="*/ 48 h 48"/>
                  <a:gd name="T4" fmla="*/ 0 w 49"/>
                  <a:gd name="T5" fmla="*/ 48 h 48"/>
                  <a:gd name="T6" fmla="*/ 24 w 49"/>
                  <a:gd name="T7" fmla="*/ 0 h 48"/>
                </a:gdLst>
                <a:ahLst/>
                <a:cxnLst>
                  <a:cxn ang="0">
                    <a:pos x="T0" y="T1"/>
                  </a:cxn>
                  <a:cxn ang="0">
                    <a:pos x="T2" y="T3"/>
                  </a:cxn>
                  <a:cxn ang="0">
                    <a:pos x="T4" y="T5"/>
                  </a:cxn>
                  <a:cxn ang="0">
                    <a:pos x="T6" y="T7"/>
                  </a:cxn>
                </a:cxnLst>
                <a:rect l="0" t="0" r="r" b="b"/>
                <a:pathLst>
                  <a:path w="49" h="48">
                    <a:moveTo>
                      <a:pt x="24" y="0"/>
                    </a:moveTo>
                    <a:lnTo>
                      <a:pt x="49" y="48"/>
                    </a:lnTo>
                    <a:lnTo>
                      <a:pt x="0" y="48"/>
                    </a:lnTo>
                    <a:lnTo>
                      <a:pt x="24" y="0"/>
                    </a:lnTo>
                    <a:close/>
                  </a:path>
                </a:pathLst>
              </a:custGeom>
              <a:solidFill>
                <a:srgbClr val="993300"/>
              </a:solidFill>
              <a:ln w="12700">
                <a:solidFill>
                  <a:srgbClr val="FFFFFF"/>
                </a:solidFill>
                <a:prstDash val="solid"/>
                <a:round/>
                <a:headEnd/>
                <a:tailEnd/>
              </a:ln>
            </p:spPr>
            <p:txBody>
              <a:bodyPr/>
              <a:lstStyle/>
              <a:p>
                <a:endParaRPr lang="en-US"/>
              </a:p>
            </p:txBody>
          </p:sp>
        </p:grpSp>
        <p:sp>
          <p:nvSpPr>
            <p:cNvPr id="144559" name="Rectangle 175"/>
            <p:cNvSpPr>
              <a:spLocks noChangeArrowheads="1"/>
            </p:cNvSpPr>
            <p:nvPr/>
          </p:nvSpPr>
          <p:spPr bwMode="auto">
            <a:xfrm>
              <a:off x="4548" y="1887"/>
              <a:ext cx="60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latin typeface="Arial Narrow" pitchFamily="34" charset="0"/>
                </a:rPr>
                <a:t>Caribbean</a:t>
              </a:r>
              <a:endParaRPr lang="en-US" sz="2000">
                <a:latin typeface="Arial Narrow" pitchFamily="34" charset="0"/>
              </a:endParaRPr>
            </a:p>
          </p:txBody>
        </p:sp>
        <p:grpSp>
          <p:nvGrpSpPr>
            <p:cNvPr id="144560" name="Group 176"/>
            <p:cNvGrpSpPr>
              <a:grpSpLocks/>
            </p:cNvGrpSpPr>
            <p:nvPr/>
          </p:nvGrpSpPr>
          <p:grpSpPr bwMode="auto">
            <a:xfrm>
              <a:off x="4292" y="2192"/>
              <a:ext cx="195" cy="69"/>
              <a:chOff x="4776" y="2159"/>
              <a:chExt cx="219" cy="69"/>
            </a:xfrm>
          </p:grpSpPr>
          <p:sp>
            <p:nvSpPr>
              <p:cNvPr id="144561" name="Line 177"/>
              <p:cNvSpPr>
                <a:spLocks noChangeShapeType="1"/>
              </p:cNvSpPr>
              <p:nvPr/>
            </p:nvSpPr>
            <p:spPr bwMode="auto">
              <a:xfrm>
                <a:off x="4776" y="2195"/>
                <a:ext cx="219" cy="0"/>
              </a:xfrm>
              <a:prstGeom prst="line">
                <a:avLst/>
              </a:prstGeom>
              <a:noFill/>
              <a:ln w="190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562" name="Freeform 178"/>
              <p:cNvSpPr>
                <a:spLocks/>
              </p:cNvSpPr>
              <p:nvPr/>
            </p:nvSpPr>
            <p:spPr bwMode="auto">
              <a:xfrm>
                <a:off x="4857" y="2159"/>
                <a:ext cx="69" cy="69"/>
              </a:xfrm>
              <a:custGeom>
                <a:avLst/>
                <a:gdLst>
                  <a:gd name="T0" fmla="*/ 24 w 49"/>
                  <a:gd name="T1" fmla="*/ 0 h 49"/>
                  <a:gd name="T2" fmla="*/ 49 w 49"/>
                  <a:gd name="T3" fmla="*/ 49 h 49"/>
                  <a:gd name="T4" fmla="*/ 0 w 49"/>
                  <a:gd name="T5" fmla="*/ 49 h 49"/>
                  <a:gd name="T6" fmla="*/ 24 w 49"/>
                  <a:gd name="T7" fmla="*/ 0 h 49"/>
                </a:gdLst>
                <a:ahLst/>
                <a:cxnLst>
                  <a:cxn ang="0">
                    <a:pos x="T0" y="T1"/>
                  </a:cxn>
                  <a:cxn ang="0">
                    <a:pos x="T2" y="T3"/>
                  </a:cxn>
                  <a:cxn ang="0">
                    <a:pos x="T4" y="T5"/>
                  </a:cxn>
                  <a:cxn ang="0">
                    <a:pos x="T6" y="T7"/>
                  </a:cxn>
                </a:cxnLst>
                <a:rect l="0" t="0" r="r" b="b"/>
                <a:pathLst>
                  <a:path w="49" h="49">
                    <a:moveTo>
                      <a:pt x="24" y="0"/>
                    </a:moveTo>
                    <a:lnTo>
                      <a:pt x="49" y="49"/>
                    </a:lnTo>
                    <a:lnTo>
                      <a:pt x="0" y="49"/>
                    </a:lnTo>
                    <a:lnTo>
                      <a:pt x="24" y="0"/>
                    </a:lnTo>
                    <a:close/>
                  </a:path>
                </a:pathLst>
              </a:custGeom>
              <a:solidFill>
                <a:srgbClr val="FFFFFF"/>
              </a:solidFill>
              <a:ln w="12700">
                <a:solidFill>
                  <a:srgbClr val="008000"/>
                </a:solidFill>
                <a:prstDash val="solid"/>
                <a:round/>
                <a:headEnd/>
                <a:tailEnd/>
              </a:ln>
            </p:spPr>
            <p:txBody>
              <a:bodyPr/>
              <a:lstStyle/>
              <a:p>
                <a:endParaRPr lang="en-US"/>
              </a:p>
            </p:txBody>
          </p:sp>
        </p:grpSp>
        <p:sp>
          <p:nvSpPr>
            <p:cNvPr id="144563" name="Rectangle 179"/>
            <p:cNvSpPr>
              <a:spLocks noChangeArrowheads="1"/>
            </p:cNvSpPr>
            <p:nvPr/>
          </p:nvSpPr>
          <p:spPr bwMode="auto">
            <a:xfrm>
              <a:off x="4548" y="2117"/>
              <a:ext cx="2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latin typeface="Arial Narrow" pitchFamily="34" charset="0"/>
                </a:rPr>
                <a:t>Asia</a:t>
              </a:r>
              <a:endParaRPr lang="en-US" sz="2000">
                <a:latin typeface="Arial Narrow" pitchFamily="34" charset="0"/>
              </a:endParaRPr>
            </a:p>
          </p:txBody>
        </p:sp>
        <p:grpSp>
          <p:nvGrpSpPr>
            <p:cNvPr id="144564" name="Group 180"/>
            <p:cNvGrpSpPr>
              <a:grpSpLocks/>
            </p:cNvGrpSpPr>
            <p:nvPr/>
          </p:nvGrpSpPr>
          <p:grpSpPr bwMode="auto">
            <a:xfrm>
              <a:off x="4292" y="2422"/>
              <a:ext cx="195" cy="69"/>
              <a:chOff x="4776" y="2424"/>
              <a:chExt cx="219" cy="69"/>
            </a:xfrm>
          </p:grpSpPr>
          <p:sp>
            <p:nvSpPr>
              <p:cNvPr id="144565" name="Line 181"/>
              <p:cNvSpPr>
                <a:spLocks noChangeShapeType="1"/>
              </p:cNvSpPr>
              <p:nvPr/>
            </p:nvSpPr>
            <p:spPr bwMode="auto">
              <a:xfrm>
                <a:off x="4776" y="2463"/>
                <a:ext cx="219"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566" name="Freeform 182"/>
              <p:cNvSpPr>
                <a:spLocks/>
              </p:cNvSpPr>
              <p:nvPr/>
            </p:nvSpPr>
            <p:spPr bwMode="auto">
              <a:xfrm>
                <a:off x="4857" y="2424"/>
                <a:ext cx="69" cy="69"/>
              </a:xfrm>
              <a:custGeom>
                <a:avLst/>
                <a:gdLst>
                  <a:gd name="T0" fmla="*/ 24 w 49"/>
                  <a:gd name="T1" fmla="*/ 0 h 49"/>
                  <a:gd name="T2" fmla="*/ 49 w 49"/>
                  <a:gd name="T3" fmla="*/ 25 h 49"/>
                  <a:gd name="T4" fmla="*/ 24 w 49"/>
                  <a:gd name="T5" fmla="*/ 49 h 49"/>
                  <a:gd name="T6" fmla="*/ 0 w 49"/>
                  <a:gd name="T7" fmla="*/ 25 h 49"/>
                  <a:gd name="T8" fmla="*/ 24 w 49"/>
                  <a:gd name="T9" fmla="*/ 0 h 49"/>
                </a:gdLst>
                <a:ahLst/>
                <a:cxnLst>
                  <a:cxn ang="0">
                    <a:pos x="T0" y="T1"/>
                  </a:cxn>
                  <a:cxn ang="0">
                    <a:pos x="T2" y="T3"/>
                  </a:cxn>
                  <a:cxn ang="0">
                    <a:pos x="T4" y="T5"/>
                  </a:cxn>
                  <a:cxn ang="0">
                    <a:pos x="T6" y="T7"/>
                  </a:cxn>
                  <a:cxn ang="0">
                    <a:pos x="T8" y="T9"/>
                  </a:cxn>
                </a:cxnLst>
                <a:rect l="0" t="0" r="r" b="b"/>
                <a:pathLst>
                  <a:path w="49" h="49">
                    <a:moveTo>
                      <a:pt x="24" y="0"/>
                    </a:moveTo>
                    <a:lnTo>
                      <a:pt x="49" y="25"/>
                    </a:lnTo>
                    <a:lnTo>
                      <a:pt x="24" y="49"/>
                    </a:lnTo>
                    <a:lnTo>
                      <a:pt x="0" y="25"/>
                    </a:lnTo>
                    <a:lnTo>
                      <a:pt x="24" y="0"/>
                    </a:lnTo>
                    <a:close/>
                  </a:path>
                </a:pathLst>
              </a:custGeom>
              <a:solidFill>
                <a:srgbClr val="FF0000"/>
              </a:solidFill>
              <a:ln w="12700">
                <a:solidFill>
                  <a:srgbClr val="FFFFFF"/>
                </a:solidFill>
                <a:prstDash val="solid"/>
                <a:round/>
                <a:headEnd/>
                <a:tailEnd/>
              </a:ln>
            </p:spPr>
            <p:txBody>
              <a:bodyPr/>
              <a:lstStyle/>
              <a:p>
                <a:endParaRPr lang="en-US"/>
              </a:p>
            </p:txBody>
          </p:sp>
        </p:grpSp>
        <p:sp>
          <p:nvSpPr>
            <p:cNvPr id="144567" name="Rectangle 183"/>
            <p:cNvSpPr>
              <a:spLocks noChangeArrowheads="1"/>
            </p:cNvSpPr>
            <p:nvPr/>
          </p:nvSpPr>
          <p:spPr bwMode="auto">
            <a:xfrm>
              <a:off x="4548" y="2347"/>
              <a:ext cx="109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latin typeface="Arial Narrow" pitchFamily="34" charset="0"/>
                </a:rPr>
                <a:t>E Europe &amp; C Asia</a:t>
              </a:r>
              <a:endParaRPr lang="en-US" sz="2000">
                <a:latin typeface="Arial Narrow" pitchFamily="34" charset="0"/>
              </a:endParaRPr>
            </a:p>
          </p:txBody>
        </p:sp>
        <p:grpSp>
          <p:nvGrpSpPr>
            <p:cNvPr id="144568" name="Group 184"/>
            <p:cNvGrpSpPr>
              <a:grpSpLocks/>
            </p:cNvGrpSpPr>
            <p:nvPr/>
          </p:nvGrpSpPr>
          <p:grpSpPr bwMode="auto">
            <a:xfrm>
              <a:off x="4292" y="2652"/>
              <a:ext cx="195" cy="69"/>
              <a:chOff x="4776" y="2689"/>
              <a:chExt cx="219" cy="69"/>
            </a:xfrm>
          </p:grpSpPr>
          <p:sp>
            <p:nvSpPr>
              <p:cNvPr id="144569" name="Line 185"/>
              <p:cNvSpPr>
                <a:spLocks noChangeShapeType="1"/>
              </p:cNvSpPr>
              <p:nvPr/>
            </p:nvSpPr>
            <p:spPr bwMode="auto">
              <a:xfrm>
                <a:off x="4776" y="2722"/>
                <a:ext cx="219"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570" name="Rectangle 186"/>
              <p:cNvSpPr>
                <a:spLocks noChangeArrowheads="1"/>
              </p:cNvSpPr>
              <p:nvPr/>
            </p:nvSpPr>
            <p:spPr bwMode="auto">
              <a:xfrm>
                <a:off x="4857" y="2689"/>
                <a:ext cx="69" cy="69"/>
              </a:xfrm>
              <a:prstGeom prst="rect">
                <a:avLst/>
              </a:prstGeom>
              <a:solidFill>
                <a:srgbClr val="FFFFFF"/>
              </a:solidFill>
              <a:ln w="12700">
                <a:solidFill>
                  <a:srgbClr val="0000FF"/>
                </a:solidFill>
                <a:miter lim="800000"/>
                <a:headEnd/>
                <a:tailEnd/>
              </a:ln>
            </p:spPr>
            <p:txBody>
              <a:bodyPr/>
              <a:lstStyle/>
              <a:p>
                <a:endParaRPr lang="en-US"/>
              </a:p>
            </p:txBody>
          </p:sp>
        </p:grpSp>
        <p:sp>
          <p:nvSpPr>
            <p:cNvPr id="144571" name="Rectangle 187"/>
            <p:cNvSpPr>
              <a:spLocks noChangeArrowheads="1"/>
            </p:cNvSpPr>
            <p:nvPr/>
          </p:nvSpPr>
          <p:spPr bwMode="auto">
            <a:xfrm>
              <a:off x="4548" y="2578"/>
              <a:ext cx="8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latin typeface="Arial Narrow" pitchFamily="34" charset="0"/>
                </a:rPr>
                <a:t>Latin America</a:t>
              </a:r>
              <a:endParaRPr lang="en-US" sz="2000">
                <a:latin typeface="Arial Narrow" pitchFamily="34" charset="0"/>
              </a:endParaRPr>
            </a:p>
          </p:txBody>
        </p:sp>
        <p:sp>
          <p:nvSpPr>
            <p:cNvPr id="144572" name="Rectangle 188"/>
            <p:cNvSpPr>
              <a:spLocks noChangeArrowheads="1"/>
            </p:cNvSpPr>
            <p:nvPr/>
          </p:nvSpPr>
          <p:spPr bwMode="auto">
            <a:xfrm>
              <a:off x="792" y="3040"/>
              <a:ext cx="2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1990</a:t>
              </a:r>
              <a:endParaRPr lang="en-US" sz="1600"/>
            </a:p>
          </p:txBody>
        </p:sp>
        <p:sp>
          <p:nvSpPr>
            <p:cNvPr id="144573" name="Rectangle 189"/>
            <p:cNvSpPr>
              <a:spLocks noChangeArrowheads="1"/>
            </p:cNvSpPr>
            <p:nvPr/>
          </p:nvSpPr>
          <p:spPr bwMode="auto">
            <a:xfrm>
              <a:off x="1054"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‘91</a:t>
              </a:r>
              <a:endParaRPr lang="en-US" sz="1600"/>
            </a:p>
          </p:txBody>
        </p:sp>
        <p:sp>
          <p:nvSpPr>
            <p:cNvPr id="144574" name="Rectangle 190"/>
            <p:cNvSpPr>
              <a:spLocks noChangeArrowheads="1"/>
            </p:cNvSpPr>
            <p:nvPr/>
          </p:nvSpPr>
          <p:spPr bwMode="auto">
            <a:xfrm>
              <a:off x="1233"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‘92</a:t>
              </a:r>
              <a:endParaRPr lang="en-US" sz="1600"/>
            </a:p>
          </p:txBody>
        </p:sp>
        <p:sp>
          <p:nvSpPr>
            <p:cNvPr id="144575" name="Rectangle 191"/>
            <p:cNvSpPr>
              <a:spLocks noChangeArrowheads="1"/>
            </p:cNvSpPr>
            <p:nvPr/>
          </p:nvSpPr>
          <p:spPr bwMode="auto">
            <a:xfrm>
              <a:off x="1422"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‘93</a:t>
              </a:r>
              <a:endParaRPr lang="en-US" sz="1600"/>
            </a:p>
          </p:txBody>
        </p:sp>
        <p:sp>
          <p:nvSpPr>
            <p:cNvPr id="144576" name="Rectangle 192"/>
            <p:cNvSpPr>
              <a:spLocks noChangeArrowheads="1"/>
            </p:cNvSpPr>
            <p:nvPr/>
          </p:nvSpPr>
          <p:spPr bwMode="auto">
            <a:xfrm>
              <a:off x="1597"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‘94</a:t>
              </a:r>
              <a:endParaRPr lang="en-US" sz="1600"/>
            </a:p>
          </p:txBody>
        </p:sp>
        <p:sp>
          <p:nvSpPr>
            <p:cNvPr id="144577" name="Rectangle 193"/>
            <p:cNvSpPr>
              <a:spLocks noChangeArrowheads="1"/>
            </p:cNvSpPr>
            <p:nvPr/>
          </p:nvSpPr>
          <p:spPr bwMode="auto">
            <a:xfrm>
              <a:off x="1771"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‘95</a:t>
              </a:r>
              <a:endParaRPr lang="en-US" sz="1600"/>
            </a:p>
          </p:txBody>
        </p:sp>
        <p:sp>
          <p:nvSpPr>
            <p:cNvPr id="144578" name="Rectangle 194"/>
            <p:cNvSpPr>
              <a:spLocks noChangeArrowheads="1"/>
            </p:cNvSpPr>
            <p:nvPr/>
          </p:nvSpPr>
          <p:spPr bwMode="auto">
            <a:xfrm>
              <a:off x="1955"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‘96</a:t>
              </a:r>
              <a:endParaRPr lang="en-US" sz="1600"/>
            </a:p>
          </p:txBody>
        </p:sp>
        <p:sp>
          <p:nvSpPr>
            <p:cNvPr id="144579" name="Rectangle 195"/>
            <p:cNvSpPr>
              <a:spLocks noChangeArrowheads="1"/>
            </p:cNvSpPr>
            <p:nvPr/>
          </p:nvSpPr>
          <p:spPr bwMode="auto">
            <a:xfrm>
              <a:off x="2139"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‘97</a:t>
              </a:r>
              <a:endParaRPr lang="en-US" sz="1600"/>
            </a:p>
          </p:txBody>
        </p:sp>
        <p:sp>
          <p:nvSpPr>
            <p:cNvPr id="144580" name="Rectangle 196"/>
            <p:cNvSpPr>
              <a:spLocks noChangeArrowheads="1"/>
            </p:cNvSpPr>
            <p:nvPr/>
          </p:nvSpPr>
          <p:spPr bwMode="auto">
            <a:xfrm>
              <a:off x="2318"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‘98</a:t>
              </a:r>
              <a:endParaRPr lang="en-US" sz="1600"/>
            </a:p>
          </p:txBody>
        </p:sp>
        <p:sp>
          <p:nvSpPr>
            <p:cNvPr id="144581" name="Rectangle 197"/>
            <p:cNvSpPr>
              <a:spLocks noChangeArrowheads="1"/>
            </p:cNvSpPr>
            <p:nvPr/>
          </p:nvSpPr>
          <p:spPr bwMode="auto">
            <a:xfrm>
              <a:off x="2502"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‘99</a:t>
              </a:r>
              <a:endParaRPr lang="en-US" sz="1600"/>
            </a:p>
          </p:txBody>
        </p:sp>
        <p:sp>
          <p:nvSpPr>
            <p:cNvPr id="144582" name="Rectangle 198"/>
            <p:cNvSpPr>
              <a:spLocks noChangeArrowheads="1"/>
            </p:cNvSpPr>
            <p:nvPr/>
          </p:nvSpPr>
          <p:spPr bwMode="auto">
            <a:xfrm>
              <a:off x="2686"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‘00</a:t>
              </a:r>
              <a:endParaRPr lang="en-US" sz="1600"/>
            </a:p>
          </p:txBody>
        </p:sp>
        <p:sp>
          <p:nvSpPr>
            <p:cNvPr id="144583" name="Rectangle 199"/>
            <p:cNvSpPr>
              <a:spLocks noChangeArrowheads="1"/>
            </p:cNvSpPr>
            <p:nvPr/>
          </p:nvSpPr>
          <p:spPr bwMode="auto">
            <a:xfrm>
              <a:off x="2865"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‘01</a:t>
              </a:r>
              <a:endParaRPr lang="en-US" sz="1600"/>
            </a:p>
          </p:txBody>
        </p:sp>
        <p:sp>
          <p:nvSpPr>
            <p:cNvPr id="144584" name="Rectangle 200"/>
            <p:cNvSpPr>
              <a:spLocks noChangeArrowheads="1"/>
            </p:cNvSpPr>
            <p:nvPr/>
          </p:nvSpPr>
          <p:spPr bwMode="auto">
            <a:xfrm>
              <a:off x="3054"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‘02</a:t>
              </a:r>
              <a:endParaRPr lang="en-US" sz="1600"/>
            </a:p>
          </p:txBody>
        </p:sp>
        <p:sp>
          <p:nvSpPr>
            <p:cNvPr id="144585" name="Rectangle 201"/>
            <p:cNvSpPr>
              <a:spLocks noChangeArrowheads="1"/>
            </p:cNvSpPr>
            <p:nvPr/>
          </p:nvSpPr>
          <p:spPr bwMode="auto">
            <a:xfrm>
              <a:off x="3234"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‘03</a:t>
              </a:r>
              <a:endParaRPr lang="en-US" sz="1600"/>
            </a:p>
          </p:txBody>
        </p:sp>
        <p:sp>
          <p:nvSpPr>
            <p:cNvPr id="144586" name="Rectangle 202"/>
            <p:cNvSpPr>
              <a:spLocks noChangeArrowheads="1"/>
            </p:cNvSpPr>
            <p:nvPr/>
          </p:nvSpPr>
          <p:spPr bwMode="auto">
            <a:xfrm>
              <a:off x="3412"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‘04</a:t>
              </a:r>
              <a:endParaRPr lang="en-US" sz="1600"/>
            </a:p>
          </p:txBody>
        </p:sp>
        <p:sp>
          <p:nvSpPr>
            <p:cNvPr id="144587" name="Rectangle 203"/>
            <p:cNvSpPr>
              <a:spLocks noChangeArrowheads="1"/>
            </p:cNvSpPr>
            <p:nvPr/>
          </p:nvSpPr>
          <p:spPr bwMode="auto">
            <a:xfrm>
              <a:off x="3597"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‘05</a:t>
              </a:r>
              <a:endParaRPr lang="en-US" sz="1600"/>
            </a:p>
          </p:txBody>
        </p:sp>
        <p:sp>
          <p:nvSpPr>
            <p:cNvPr id="144588" name="Rectangle 204"/>
            <p:cNvSpPr>
              <a:spLocks noChangeArrowheads="1"/>
            </p:cNvSpPr>
            <p:nvPr/>
          </p:nvSpPr>
          <p:spPr bwMode="auto">
            <a:xfrm>
              <a:off x="3776" y="3040"/>
              <a:ext cx="1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‘06</a:t>
              </a:r>
              <a:endParaRPr lang="en-US" sz="1600"/>
            </a:p>
          </p:txBody>
        </p:sp>
        <p:sp>
          <p:nvSpPr>
            <p:cNvPr id="144589" name="Rectangle 205"/>
            <p:cNvSpPr>
              <a:spLocks noChangeArrowheads="1"/>
            </p:cNvSpPr>
            <p:nvPr/>
          </p:nvSpPr>
          <p:spPr bwMode="auto">
            <a:xfrm>
              <a:off x="3949" y="3040"/>
              <a:ext cx="28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2007</a:t>
              </a:r>
              <a:endParaRPr lang="en-US" sz="1600"/>
            </a:p>
          </p:txBody>
        </p:sp>
        <p:sp>
          <p:nvSpPr>
            <p:cNvPr id="144590" name="Rectangle 206"/>
            <p:cNvSpPr>
              <a:spLocks noChangeArrowheads="1"/>
            </p:cNvSpPr>
            <p:nvPr/>
          </p:nvSpPr>
          <p:spPr bwMode="auto">
            <a:xfrm>
              <a:off x="2341" y="3226"/>
              <a:ext cx="27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rPr>
                <a:t>Year</a:t>
              </a:r>
              <a:endParaRPr lang="en-US" sz="1600"/>
            </a:p>
          </p:txBody>
        </p:sp>
        <p:pic>
          <p:nvPicPr>
            <p:cNvPr id="144591" name="Picture 2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3312"/>
              <a:ext cx="2442"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08472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4294967295"/>
          </p:nvPr>
        </p:nvSpPr>
        <p:spPr>
          <a:xfrm>
            <a:off x="6553200" y="6248400"/>
            <a:ext cx="2133600" cy="457200"/>
          </a:xfrm>
          <a:prstGeom prst="rect">
            <a:avLst/>
          </a:prstGeom>
        </p:spPr>
        <p:txBody>
          <a:bodyPr/>
          <a:lstStyle/>
          <a:p>
            <a:fld id="{5F9C68BF-E60D-48AD-A443-01404EC57823}" type="slidenum">
              <a:rPr lang="en-US"/>
              <a:pPr/>
              <a:t>29</a:t>
            </a:fld>
            <a:endParaRPr lang="en-US"/>
          </a:p>
        </p:txBody>
      </p:sp>
      <p:pic>
        <p:nvPicPr>
          <p:cNvPr id="143364" name="Picture 4"/>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1600200" y="381000"/>
            <a:ext cx="7543800" cy="5738813"/>
          </a:xfrm>
          <a:noFill/>
          <a:ln/>
        </p:spPr>
      </p:pic>
    </p:spTree>
    <p:extLst>
      <p:ext uri="{BB962C8B-B14F-4D97-AF65-F5344CB8AC3E}">
        <p14:creationId xmlns:p14="http://schemas.microsoft.com/office/powerpoint/2010/main" val="2596957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1268413"/>
            <a:ext cx="7772400" cy="1470025"/>
          </a:xfrm>
        </p:spPr>
        <p:txBody>
          <a:bodyPr/>
          <a:lstStyle/>
          <a:p>
            <a:r>
              <a:rPr lang="en-US" b="1" dirty="0" smtClean="0">
                <a:solidFill>
                  <a:schemeClr val="accent2"/>
                </a:solidFill>
              </a:rPr>
              <a:t>Safe Water for People Living with HIV/AIDS</a:t>
            </a:r>
            <a:endParaRPr lang="en-US" b="1" dirty="0">
              <a:solidFill>
                <a:schemeClr val="accent2"/>
              </a:solidFill>
            </a:endParaRPr>
          </a:p>
        </p:txBody>
      </p:sp>
      <p:pic>
        <p:nvPicPr>
          <p:cNvPr id="2052" name="Picture 4" descr="CAWST 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248400"/>
            <a:ext cx="2133600" cy="457200"/>
          </a:xfrm>
          <a:prstGeom prst="rect">
            <a:avLst/>
          </a:prstGeom>
        </p:spPr>
        <p:txBody>
          <a:bodyPr/>
          <a:lstStyle/>
          <a:p>
            <a:fld id="{1CCC8F78-9C23-4318-9CE7-77A317FAE970}" type="slidenum">
              <a:rPr lang="en-US"/>
              <a:pPr/>
              <a:t>30</a:t>
            </a:fld>
            <a:endParaRPr lang="en-US"/>
          </a:p>
        </p:txBody>
      </p:sp>
      <p:sp>
        <p:nvSpPr>
          <p:cNvPr id="121858" name="Rectangle 2"/>
          <p:cNvSpPr>
            <a:spLocks noGrp="1" noChangeArrowheads="1"/>
          </p:cNvSpPr>
          <p:nvPr>
            <p:ph type="title"/>
          </p:nvPr>
        </p:nvSpPr>
        <p:spPr>
          <a:xfrm>
            <a:off x="0" y="685800"/>
            <a:ext cx="9144000" cy="1143000"/>
          </a:xfrm>
        </p:spPr>
        <p:txBody>
          <a:bodyPr/>
          <a:lstStyle/>
          <a:p>
            <a:pPr algn="ctr"/>
            <a:r>
              <a:rPr lang="en-US" sz="4000" b="1">
                <a:solidFill>
                  <a:srgbClr val="000066"/>
                </a:solidFill>
              </a:rPr>
              <a:t>Replacement Feeding &amp; Importance of Water Treatment - WHO</a:t>
            </a:r>
          </a:p>
        </p:txBody>
      </p:sp>
      <p:sp>
        <p:nvSpPr>
          <p:cNvPr id="121859" name="Rectangle 3"/>
          <p:cNvSpPr>
            <a:spLocks noGrp="1" noChangeArrowheads="1"/>
          </p:cNvSpPr>
          <p:nvPr>
            <p:ph type="body" idx="1"/>
          </p:nvPr>
        </p:nvSpPr>
        <p:spPr>
          <a:xfrm>
            <a:off x="685800" y="2286000"/>
            <a:ext cx="8229600" cy="3886200"/>
          </a:xfrm>
        </p:spPr>
        <p:txBody>
          <a:bodyPr/>
          <a:lstStyle/>
          <a:p>
            <a:pPr>
              <a:lnSpc>
                <a:spcPct val="80000"/>
              </a:lnSpc>
            </a:pPr>
            <a:r>
              <a:rPr lang="en-US"/>
              <a:t>When mothers choose “replacement (i.e., formula) feeding of infants of mothers with HIV, or early weaning of breastfed infants of HIV infected mothers, the provision of </a:t>
            </a:r>
            <a:r>
              <a:rPr lang="en-US" b="1" u="sng"/>
              <a:t>effective water treatment</a:t>
            </a:r>
            <a:r>
              <a:rPr lang="en-US" u="sng"/>
              <a:t> </a:t>
            </a:r>
            <a:r>
              <a:rPr lang="en-US" b="1" u="sng"/>
              <a:t>is essential</a:t>
            </a:r>
            <a:r>
              <a:rPr lang="en-US"/>
              <a:t>   to protect the health of the infants.”</a:t>
            </a:r>
            <a:r>
              <a:rPr lang="en-US" sz="2000"/>
              <a:t>                                                    </a:t>
            </a:r>
          </a:p>
          <a:p>
            <a:pPr>
              <a:lnSpc>
                <a:spcPct val="80000"/>
              </a:lnSpc>
              <a:buFont typeface="Wingdings" pitchFamily="2" charset="2"/>
              <a:buNone/>
            </a:pPr>
            <a:endParaRPr lang="en-US" sz="2000"/>
          </a:p>
          <a:p>
            <a:pPr>
              <a:lnSpc>
                <a:spcPct val="80000"/>
              </a:lnSpc>
              <a:buFont typeface="Wingdings" pitchFamily="2" charset="2"/>
              <a:buNone/>
            </a:pPr>
            <a:r>
              <a:rPr lang="en-US" sz="2000"/>
              <a:t>– WHO 2008</a:t>
            </a:r>
            <a:r>
              <a:rPr lang="en-US" sz="2000" b="1"/>
              <a:t> </a:t>
            </a:r>
            <a:r>
              <a:rPr lang="en-US" sz="2000"/>
              <a:t>“Essential prevention and care interventions for adults and adolescents living with HIV in resource-limited settings</a:t>
            </a:r>
          </a:p>
        </p:txBody>
      </p:sp>
      <p:pic>
        <p:nvPicPr>
          <p:cNvPr id="121860"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655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solidFill>
                  <a:schemeClr val="accent2"/>
                </a:solidFill>
              </a:rPr>
              <a:t>Access to Safe Water – </a:t>
            </a:r>
            <a:br>
              <a:rPr lang="en-US" b="1" dirty="0" smtClean="0">
                <a:solidFill>
                  <a:schemeClr val="accent2"/>
                </a:solidFill>
              </a:rPr>
            </a:br>
            <a:r>
              <a:rPr lang="en-US" b="1" dirty="0" smtClean="0">
                <a:solidFill>
                  <a:schemeClr val="accent2"/>
                </a:solidFill>
              </a:rPr>
              <a:t>Multi Barrier Approach</a:t>
            </a:r>
            <a:endParaRPr lang="en-US" b="1" dirty="0">
              <a:solidFill>
                <a:schemeClr val="accent2"/>
              </a:solidFill>
            </a:endParaRPr>
          </a:p>
        </p:txBody>
      </p:sp>
      <p:sp>
        <p:nvSpPr>
          <p:cNvPr id="3075" name="Rectangle 3"/>
          <p:cNvSpPr>
            <a:spLocks noGrp="1" noChangeArrowheads="1"/>
          </p:cNvSpPr>
          <p:nvPr>
            <p:ph type="body" idx="1"/>
          </p:nvPr>
        </p:nvSpPr>
        <p:spPr/>
        <p:txBody>
          <a:bodyPr/>
          <a:lstStyle/>
          <a:p>
            <a:pPr marL="514350" lvl="0" indent="-514350">
              <a:buNone/>
            </a:pPr>
            <a:r>
              <a:rPr lang="en-US" dirty="0" smtClean="0"/>
              <a:t>Multi Barrier Approach slide</a:t>
            </a:r>
            <a:endParaRPr lang="en-US" dirty="0"/>
          </a:p>
        </p:txBody>
      </p:sp>
      <p:pic>
        <p:nvPicPr>
          <p:cNvPr id="3076"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4497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4294967295"/>
          </p:nvPr>
        </p:nvSpPr>
        <p:spPr>
          <a:xfrm>
            <a:off x="6553200" y="6248400"/>
            <a:ext cx="2133600" cy="457200"/>
          </a:xfrm>
          <a:prstGeom prst="rect">
            <a:avLst/>
          </a:prstGeom>
        </p:spPr>
        <p:txBody>
          <a:bodyPr/>
          <a:lstStyle/>
          <a:p>
            <a:fld id="{FF78ACA6-34BA-42AE-BFD4-7EBE32DE1355}" type="slidenum">
              <a:rPr lang="en-US"/>
              <a:pPr/>
              <a:t>32</a:t>
            </a:fld>
            <a:endParaRPr lang="en-US"/>
          </a:p>
        </p:txBody>
      </p:sp>
      <p:sp>
        <p:nvSpPr>
          <p:cNvPr id="131074" name="Rectangle 2"/>
          <p:cNvSpPr>
            <a:spLocks noGrp="1" noChangeArrowheads="1"/>
          </p:cNvSpPr>
          <p:nvPr>
            <p:ph type="title"/>
          </p:nvPr>
        </p:nvSpPr>
        <p:spPr>
          <a:xfrm>
            <a:off x="228600" y="914400"/>
            <a:ext cx="8915400" cy="304800"/>
          </a:xfrm>
        </p:spPr>
        <p:txBody>
          <a:bodyPr/>
          <a:lstStyle/>
          <a:p>
            <a:r>
              <a:rPr lang="en-US" sz="3600" b="1" dirty="0" smtClean="0">
                <a:solidFill>
                  <a:schemeClr val="bg2"/>
                </a:solidFill>
              </a:rPr>
              <a:t>What about a slide on BSF??</a:t>
            </a:r>
            <a:endParaRPr lang="en-US" sz="3600" dirty="0"/>
          </a:p>
        </p:txBody>
      </p:sp>
      <p:pic>
        <p:nvPicPr>
          <p:cNvPr id="131075" name="Picture 1"/>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752600" y="1295400"/>
            <a:ext cx="4976813" cy="5562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1076" name="Text Box 4"/>
          <p:cNvSpPr txBox="1">
            <a:spLocks noChangeArrowheads="1"/>
          </p:cNvSpPr>
          <p:nvPr/>
        </p:nvSpPr>
        <p:spPr bwMode="auto">
          <a:xfrm>
            <a:off x="6934200" y="5638800"/>
            <a:ext cx="2057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a:t>Modified from van Halem et al. 2009) </a:t>
            </a:r>
          </a:p>
        </p:txBody>
      </p:sp>
      <p:pic>
        <p:nvPicPr>
          <p:cNvPr id="131077" name="Picture 5"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pic>
        <p:nvPicPr>
          <p:cNvPr id="13107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600" y="3124200"/>
            <a:ext cx="1128713"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6394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4294967295"/>
          </p:nvPr>
        </p:nvSpPr>
        <p:spPr>
          <a:xfrm>
            <a:off x="6553200" y="6248400"/>
            <a:ext cx="2133600" cy="457200"/>
          </a:xfrm>
          <a:prstGeom prst="rect">
            <a:avLst/>
          </a:prstGeom>
        </p:spPr>
        <p:txBody>
          <a:bodyPr/>
          <a:lstStyle/>
          <a:p>
            <a:fld id="{98B92E8D-D0A9-48CE-AB71-8FA3C56FE7C2}" type="slidenum">
              <a:rPr lang="en-US"/>
              <a:pPr/>
              <a:t>33</a:t>
            </a:fld>
            <a:endParaRPr lang="en-US"/>
          </a:p>
        </p:txBody>
      </p:sp>
      <p:sp>
        <p:nvSpPr>
          <p:cNvPr id="120834" name="Rectangle 2"/>
          <p:cNvSpPr>
            <a:spLocks noGrp="1" noChangeArrowheads="1"/>
          </p:cNvSpPr>
          <p:nvPr>
            <p:ph type="title"/>
          </p:nvPr>
        </p:nvSpPr>
        <p:spPr>
          <a:xfrm>
            <a:off x="0" y="457200"/>
            <a:ext cx="9144000" cy="1371600"/>
          </a:xfrm>
        </p:spPr>
        <p:txBody>
          <a:bodyPr/>
          <a:lstStyle/>
          <a:p>
            <a:r>
              <a:rPr lang="en-US" b="1">
                <a:solidFill>
                  <a:schemeClr val="bg2"/>
                </a:solidFill>
              </a:rPr>
              <a:t> Pathogen Resistance to Chlorine</a:t>
            </a:r>
          </a:p>
        </p:txBody>
      </p:sp>
      <p:sp>
        <p:nvSpPr>
          <p:cNvPr id="120835" name="Rectangle 3"/>
          <p:cNvSpPr>
            <a:spLocks noGrp="1" noChangeArrowheads="1"/>
          </p:cNvSpPr>
          <p:nvPr>
            <p:ph type="body"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90000"/>
              </a:lnSpc>
            </a:pPr>
            <a:r>
              <a:rPr lang="en-US" sz="2800"/>
              <a:t>Most bacteria</a:t>
            </a:r>
          </a:p>
          <a:p>
            <a:pPr>
              <a:lnSpc>
                <a:spcPct val="90000"/>
              </a:lnSpc>
              <a:buFont typeface="Wingdings" pitchFamily="2" charset="2"/>
              <a:buNone/>
            </a:pPr>
            <a:r>
              <a:rPr lang="en-US" sz="2800"/>
              <a:t>		</a:t>
            </a:r>
          </a:p>
          <a:p>
            <a:pPr>
              <a:lnSpc>
                <a:spcPct val="90000"/>
              </a:lnSpc>
            </a:pPr>
            <a:r>
              <a:rPr lang="en-US" sz="2800"/>
              <a:t>Viruses     </a:t>
            </a:r>
          </a:p>
          <a:p>
            <a:pPr>
              <a:lnSpc>
                <a:spcPct val="90000"/>
              </a:lnSpc>
              <a:buFont typeface="Wingdings" pitchFamily="2" charset="2"/>
              <a:buNone/>
            </a:pPr>
            <a:endParaRPr lang="en-US" sz="2800"/>
          </a:p>
          <a:p>
            <a:pPr>
              <a:lnSpc>
                <a:spcPct val="90000"/>
              </a:lnSpc>
            </a:pPr>
            <a:r>
              <a:rPr lang="en-US" sz="2800"/>
              <a:t>Mycobacteria</a:t>
            </a:r>
          </a:p>
          <a:p>
            <a:pPr>
              <a:lnSpc>
                <a:spcPct val="90000"/>
              </a:lnSpc>
            </a:pPr>
            <a:r>
              <a:rPr lang="en-US" sz="2800"/>
              <a:t>Protozoa</a:t>
            </a:r>
          </a:p>
          <a:p>
            <a:pPr lvl="1">
              <a:lnSpc>
                <a:spcPct val="90000"/>
              </a:lnSpc>
            </a:pPr>
            <a:r>
              <a:rPr lang="en-US" i="1"/>
              <a:t>Giardia </a:t>
            </a:r>
            <a:r>
              <a:rPr lang="en-US"/>
              <a:t>						</a:t>
            </a:r>
            <a:endParaRPr lang="en-US" i="1"/>
          </a:p>
          <a:p>
            <a:pPr lvl="1">
              <a:lnSpc>
                <a:spcPct val="90000"/>
              </a:lnSpc>
            </a:pPr>
            <a:r>
              <a:rPr lang="en-US" i="1"/>
              <a:t>Cryptosporidium</a:t>
            </a:r>
          </a:p>
        </p:txBody>
      </p:sp>
      <p:sp>
        <p:nvSpPr>
          <p:cNvPr id="120836" name="AutoShape 4"/>
          <p:cNvSpPr>
            <a:spLocks noChangeArrowheads="1"/>
          </p:cNvSpPr>
          <p:nvPr/>
        </p:nvSpPr>
        <p:spPr bwMode="auto">
          <a:xfrm>
            <a:off x="5046663" y="2362200"/>
            <a:ext cx="338137" cy="2895600"/>
          </a:xfrm>
          <a:prstGeom prst="downArrow">
            <a:avLst>
              <a:gd name="adj1" fmla="val 50000"/>
              <a:gd name="adj2" fmla="val 214085"/>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37" name="Text Box 5"/>
          <p:cNvSpPr txBox="1">
            <a:spLocks noChangeArrowheads="1"/>
          </p:cNvSpPr>
          <p:nvPr/>
        </p:nvSpPr>
        <p:spPr bwMode="auto">
          <a:xfrm>
            <a:off x="4724400" y="1752600"/>
            <a:ext cx="108426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600" b="1">
                <a:latin typeface="Arial Narrow" pitchFamily="34" charset="0"/>
              </a:rPr>
              <a:t>Least</a:t>
            </a:r>
            <a:endParaRPr lang="en-US" sz="2400">
              <a:latin typeface="Times New Roman" pitchFamily="18" charset="0"/>
            </a:endParaRPr>
          </a:p>
        </p:txBody>
      </p:sp>
      <p:sp>
        <p:nvSpPr>
          <p:cNvPr id="120838" name="Text Box 6"/>
          <p:cNvSpPr txBox="1">
            <a:spLocks noChangeArrowheads="1"/>
          </p:cNvSpPr>
          <p:nvPr/>
        </p:nvSpPr>
        <p:spPr bwMode="auto">
          <a:xfrm>
            <a:off x="4800600" y="5334000"/>
            <a:ext cx="9985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600" b="1">
                <a:latin typeface="Arial Narrow" pitchFamily="34" charset="0"/>
              </a:rPr>
              <a:t>Most</a:t>
            </a:r>
          </a:p>
        </p:txBody>
      </p:sp>
      <p:sp>
        <p:nvSpPr>
          <p:cNvPr id="120839" name="Text Box 7"/>
          <p:cNvSpPr txBox="1">
            <a:spLocks noChangeArrowheads="1"/>
          </p:cNvSpPr>
          <p:nvPr/>
        </p:nvSpPr>
        <p:spPr bwMode="auto">
          <a:xfrm>
            <a:off x="5105400" y="6172200"/>
            <a:ext cx="365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000"/>
              <a:t> (</a:t>
            </a:r>
            <a:r>
              <a:rPr lang="en-US" sz="1600"/>
              <a:t>Adapted from Sobsey, UNC)</a:t>
            </a:r>
          </a:p>
        </p:txBody>
      </p:sp>
      <p:pic>
        <p:nvPicPr>
          <p:cNvPr id="120840"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26119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67544" y="188640"/>
            <a:ext cx="8229600" cy="1066800"/>
          </a:xfrm>
        </p:spPr>
        <p:txBody>
          <a:bodyPr/>
          <a:lstStyle/>
          <a:p>
            <a:pPr algn="ctr"/>
            <a:r>
              <a:rPr lang="en-US" b="1" dirty="0" smtClean="0">
                <a:solidFill>
                  <a:srgbClr val="000066"/>
                </a:solidFill>
              </a:rPr>
              <a:t>Conclusion #1</a:t>
            </a:r>
            <a:endParaRPr lang="en-US" dirty="0"/>
          </a:p>
        </p:txBody>
      </p:sp>
      <p:sp>
        <p:nvSpPr>
          <p:cNvPr id="122883" name="Rectangle 3"/>
          <p:cNvSpPr>
            <a:spLocks noGrp="1" noChangeArrowheads="1"/>
          </p:cNvSpPr>
          <p:nvPr>
            <p:ph type="body" idx="1"/>
          </p:nvPr>
        </p:nvSpPr>
        <p:spPr>
          <a:xfrm>
            <a:off x="457200" y="1196752"/>
            <a:ext cx="8229600" cy="4289648"/>
          </a:xfrm>
        </p:spPr>
        <p:txBody>
          <a:bodyPr/>
          <a:lstStyle/>
          <a:p>
            <a:pPr marL="533400" indent="-533400">
              <a:lnSpc>
                <a:spcPct val="80000"/>
              </a:lnSpc>
              <a:buFont typeface="Wingdings" pitchFamily="2" charset="2"/>
              <a:buNone/>
            </a:pPr>
            <a:r>
              <a:rPr lang="en-US" sz="2400" dirty="0"/>
              <a:t>The provision of </a:t>
            </a:r>
            <a:r>
              <a:rPr lang="en-US" b="1" dirty="0" smtClean="0"/>
              <a:t>safe, clean </a:t>
            </a:r>
            <a:r>
              <a:rPr lang="en-US" b="1" dirty="0"/>
              <a:t>water </a:t>
            </a:r>
            <a:r>
              <a:rPr lang="en-US" sz="2400" dirty="0"/>
              <a:t>is critical in HIV care and treatment programs for 3 reasons:</a:t>
            </a:r>
          </a:p>
          <a:p>
            <a:pPr marL="533400" indent="-533400">
              <a:lnSpc>
                <a:spcPct val="80000"/>
              </a:lnSpc>
              <a:buFont typeface="Wingdings" pitchFamily="2" charset="2"/>
              <a:buNone/>
            </a:pPr>
            <a:endParaRPr lang="en-US" sz="2400" dirty="0"/>
          </a:p>
          <a:p>
            <a:pPr marL="533400" indent="-533400">
              <a:lnSpc>
                <a:spcPct val="80000"/>
              </a:lnSpc>
              <a:buFontTx/>
              <a:buAutoNum type="arabicParenBoth"/>
            </a:pPr>
            <a:r>
              <a:rPr lang="en-US" sz="2400" dirty="0"/>
              <a:t>PLWHA are particularly susceptible to waterborne pathogens and related diarrhea (from unsafe water); </a:t>
            </a:r>
          </a:p>
          <a:p>
            <a:pPr marL="533400" indent="-533400">
              <a:lnSpc>
                <a:spcPct val="80000"/>
              </a:lnSpc>
              <a:buFontTx/>
              <a:buAutoNum type="arabicParenBoth"/>
            </a:pPr>
            <a:endParaRPr lang="en-US" sz="2400" dirty="0"/>
          </a:p>
          <a:p>
            <a:pPr marL="533400" indent="-533400">
              <a:lnSpc>
                <a:spcPct val="80000"/>
              </a:lnSpc>
              <a:buFontTx/>
              <a:buAutoNum type="arabicParenBoth"/>
            </a:pPr>
            <a:r>
              <a:rPr lang="en-US" sz="2400" dirty="0"/>
              <a:t>Anti-retroviral (ARV) therapy is better absorbed if patients use uncontaminated drinking water</a:t>
            </a:r>
          </a:p>
          <a:p>
            <a:pPr marL="533400" indent="-533400">
              <a:lnSpc>
                <a:spcPct val="80000"/>
              </a:lnSpc>
              <a:buFontTx/>
              <a:buAutoNum type="arabicParenBoth"/>
            </a:pPr>
            <a:endParaRPr lang="en-US" sz="2400" dirty="0"/>
          </a:p>
          <a:p>
            <a:pPr marL="533400" indent="-533400">
              <a:lnSpc>
                <a:spcPct val="80000"/>
              </a:lnSpc>
              <a:buFontTx/>
              <a:buAutoNum type="arabicParenBoth"/>
            </a:pPr>
            <a:r>
              <a:rPr lang="en-US" sz="2400" dirty="0"/>
              <a:t>HIV-positive mothers who choose not to breastfeed need safe water to make formula </a:t>
            </a:r>
          </a:p>
          <a:p>
            <a:pPr marL="533400" indent="-533400">
              <a:lnSpc>
                <a:spcPct val="80000"/>
              </a:lnSpc>
              <a:buFontTx/>
              <a:buAutoNum type="arabicParenBoth"/>
            </a:pPr>
            <a:endParaRPr lang="en-US" sz="2400" dirty="0"/>
          </a:p>
          <a:p>
            <a:pPr marL="533400" indent="-533400">
              <a:lnSpc>
                <a:spcPct val="80000"/>
              </a:lnSpc>
              <a:buFont typeface="Wingdings" pitchFamily="2" charset="2"/>
              <a:buNone/>
            </a:pPr>
            <a:endParaRPr lang="en-US" sz="2400" dirty="0"/>
          </a:p>
        </p:txBody>
      </p:sp>
      <p:sp>
        <p:nvSpPr>
          <p:cNvPr id="122884" name="Text Box 4"/>
          <p:cNvSpPr txBox="1">
            <a:spLocks noChangeArrowheads="1"/>
          </p:cNvSpPr>
          <p:nvPr/>
        </p:nvSpPr>
        <p:spPr bwMode="auto">
          <a:xfrm>
            <a:off x="1600200" y="5791200"/>
            <a:ext cx="7543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a:t>(USAID, 2007. Best Practices In Social Marketing Safe Water Solution for Household Water Treatment: Lessons Learned from Population Services International Field Programs)</a:t>
            </a:r>
            <a:r>
              <a:rPr lang="en-US" sz="1600"/>
              <a:t> </a:t>
            </a:r>
          </a:p>
        </p:txBody>
      </p:sp>
      <p:pic>
        <p:nvPicPr>
          <p:cNvPr id="122885"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2929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solidFill>
                  <a:srgbClr val="000066"/>
                </a:solidFill>
              </a:rPr>
              <a:t>Conclusion #2</a:t>
            </a:r>
            <a:endParaRPr lang="en-US" b="1" dirty="0">
              <a:solidFill>
                <a:schemeClr val="accent2"/>
              </a:solidFill>
            </a:endParaRPr>
          </a:p>
        </p:txBody>
      </p:sp>
      <p:sp>
        <p:nvSpPr>
          <p:cNvPr id="3075" name="Rectangle 3"/>
          <p:cNvSpPr>
            <a:spLocks noGrp="1" noChangeArrowheads="1"/>
          </p:cNvSpPr>
          <p:nvPr>
            <p:ph type="body" idx="1"/>
          </p:nvPr>
        </p:nvSpPr>
        <p:spPr/>
        <p:txBody>
          <a:bodyPr/>
          <a:lstStyle/>
          <a:p>
            <a:pPr marL="514350" lvl="0" indent="-514350">
              <a:buNone/>
            </a:pPr>
            <a:r>
              <a:rPr lang="en-US" dirty="0" smtClean="0"/>
              <a:t>Need MBA to safe water to ensure vulnerable populations are taken care of. </a:t>
            </a:r>
            <a:endParaRPr lang="en-US" dirty="0"/>
          </a:p>
        </p:txBody>
      </p:sp>
      <p:pic>
        <p:nvPicPr>
          <p:cNvPr id="3076"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449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solidFill>
                  <a:schemeClr val="accent2"/>
                </a:solidFill>
              </a:rPr>
              <a:t>Learning Expectation</a:t>
            </a:r>
            <a:endParaRPr lang="en-US" b="1" dirty="0">
              <a:solidFill>
                <a:schemeClr val="accent2"/>
              </a:solidFill>
            </a:endParaRPr>
          </a:p>
        </p:txBody>
      </p:sp>
      <p:sp>
        <p:nvSpPr>
          <p:cNvPr id="3075" name="Rectangle 3"/>
          <p:cNvSpPr>
            <a:spLocks noGrp="1" noChangeArrowheads="1"/>
          </p:cNvSpPr>
          <p:nvPr>
            <p:ph type="body" idx="1"/>
          </p:nvPr>
        </p:nvSpPr>
        <p:spPr>
          <a:xfrm>
            <a:off x="467544" y="1772816"/>
            <a:ext cx="8229600" cy="3412976"/>
          </a:xfrm>
        </p:spPr>
        <p:txBody>
          <a:bodyPr/>
          <a:lstStyle/>
          <a:p>
            <a:pPr marL="514350" lvl="0" indent="-514350">
              <a:buAutoNum type="arabicPeriod"/>
            </a:pPr>
            <a:r>
              <a:rPr lang="en-US" dirty="0" smtClean="0"/>
              <a:t>The need for </a:t>
            </a:r>
            <a:r>
              <a:rPr lang="en-US" b="1" dirty="0" smtClean="0"/>
              <a:t>safe water </a:t>
            </a:r>
            <a:r>
              <a:rPr lang="en-US" dirty="0" smtClean="0"/>
              <a:t>is critical for people living with HIV/AIDS</a:t>
            </a:r>
          </a:p>
          <a:p>
            <a:pPr marL="0" lvl="0" indent="0">
              <a:buNone/>
            </a:pPr>
            <a:endParaRPr lang="en-US" dirty="0" smtClean="0"/>
          </a:p>
          <a:p>
            <a:pPr marL="0" lvl="0" indent="0">
              <a:buNone/>
            </a:pPr>
            <a:r>
              <a:rPr lang="en-US" dirty="0" smtClean="0"/>
              <a:t>2. The need for a </a:t>
            </a:r>
            <a:r>
              <a:rPr lang="en-US" b="1" dirty="0" smtClean="0"/>
              <a:t>multi-barrier approach </a:t>
            </a:r>
            <a:r>
              <a:rPr lang="en-US" dirty="0" smtClean="0"/>
              <a:t>to safe water: protection, treatment and storage</a:t>
            </a:r>
            <a:endParaRPr lang="en-US" dirty="0"/>
          </a:p>
        </p:txBody>
      </p:sp>
      <p:pic>
        <p:nvPicPr>
          <p:cNvPr id="3076"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58080"/>
            <a:ext cx="88392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6987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p:txBody>
          <a:bodyPr/>
          <a:lstStyle/>
          <a:p>
            <a:pPr marL="514350" indent="-514350">
              <a:buNone/>
            </a:pPr>
            <a:r>
              <a:rPr lang="en-US" dirty="0"/>
              <a:t>INSERT COUNTRY SPECIFIC GRAPH</a:t>
            </a:r>
          </a:p>
          <a:p>
            <a:pPr marL="514350" lvl="0" indent="-514350">
              <a:buNone/>
            </a:pPr>
            <a:endParaRPr lang="en-US" dirty="0"/>
          </a:p>
        </p:txBody>
      </p:sp>
      <p:pic>
        <p:nvPicPr>
          <p:cNvPr id="3076"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Grp="1" noChangeArrowheads="1"/>
          </p:cNvSpPr>
          <p:nvPr>
            <p:ph type="title"/>
          </p:nvPr>
        </p:nvSpPr>
        <p:spPr bwMode="auto">
          <a:xfrm>
            <a:off x="457200" y="245974"/>
            <a:ext cx="8229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dirty="0"/>
              <a:t>Estimated number of people in ________ living with HIV</a:t>
            </a:r>
          </a:p>
        </p:txBody>
      </p:sp>
    </p:spTree>
    <p:extLst>
      <p:ext uri="{BB962C8B-B14F-4D97-AF65-F5344CB8AC3E}">
        <p14:creationId xmlns:p14="http://schemas.microsoft.com/office/powerpoint/2010/main" val="2761179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b="1" dirty="0">
                <a:solidFill>
                  <a:srgbClr val="000066"/>
                </a:solidFill>
              </a:rPr>
              <a:t>Key Words</a:t>
            </a:r>
          </a:p>
        </p:txBody>
      </p:sp>
      <p:sp>
        <p:nvSpPr>
          <p:cNvPr id="67587" name="Rectangle 3"/>
          <p:cNvSpPr>
            <a:spLocks noGrp="1" noChangeArrowheads="1"/>
          </p:cNvSpPr>
          <p:nvPr>
            <p:ph type="body" idx="1"/>
          </p:nvPr>
        </p:nvSpPr>
        <p:spPr/>
        <p:txBody>
          <a:bodyPr/>
          <a:lstStyle/>
          <a:p>
            <a:r>
              <a:rPr lang="en-US" sz="2800" b="1"/>
              <a:t>PLWHA </a:t>
            </a:r>
            <a:r>
              <a:rPr lang="en-US" sz="2800"/>
              <a:t>– People living with HIV/AIDS</a:t>
            </a:r>
          </a:p>
          <a:p>
            <a:r>
              <a:rPr lang="en-US" sz="2800" b="1"/>
              <a:t>CD4</a:t>
            </a:r>
            <a:r>
              <a:rPr lang="en-US" sz="2800"/>
              <a:t> – A cell count that measures immune status for PLWHA</a:t>
            </a:r>
          </a:p>
          <a:p>
            <a:r>
              <a:rPr lang="en-US" sz="2800" b="1"/>
              <a:t>OI</a:t>
            </a:r>
            <a:r>
              <a:rPr lang="en-US" sz="2800"/>
              <a:t> – Opportunistic infections commonly associated with PLWHA</a:t>
            </a:r>
          </a:p>
          <a:p>
            <a:r>
              <a:rPr lang="en-US" sz="2800" b="1"/>
              <a:t>ART or ARV</a:t>
            </a:r>
            <a:r>
              <a:rPr lang="en-US" sz="2800"/>
              <a:t> – Antiretroviral therapy </a:t>
            </a:r>
          </a:p>
          <a:p>
            <a:r>
              <a:rPr lang="en-US" sz="2800" b="1"/>
              <a:t>PMTCT</a:t>
            </a:r>
            <a:r>
              <a:rPr lang="en-US" sz="2800"/>
              <a:t> – Prevention of mother to child transmission</a:t>
            </a:r>
          </a:p>
          <a:p>
            <a:pPr>
              <a:buFont typeface="Wingdings" pitchFamily="2" charset="2"/>
              <a:buNone/>
            </a:pPr>
            <a:endParaRPr lang="en-US" sz="2800"/>
          </a:p>
          <a:p>
            <a:endParaRPr lang="en-US" sz="2800"/>
          </a:p>
        </p:txBody>
      </p:sp>
      <p:pic>
        <p:nvPicPr>
          <p:cNvPr id="67588"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385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rtlCol="0">
            <a:normAutofit/>
          </a:bodyPr>
          <a:lstStyle/>
          <a:p>
            <a:pPr eaLnBrk="1" fontAlgn="auto" hangingPunct="1">
              <a:spcAft>
                <a:spcPts val="0"/>
              </a:spcAft>
              <a:defRPr/>
            </a:pPr>
            <a:r>
              <a:rPr lang="en-US" b="1" dirty="0" smtClean="0">
                <a:ea typeface="+mj-ea"/>
                <a:cs typeface="+mj-cs"/>
              </a:rPr>
              <a:t>Safe Water and PLWHA</a:t>
            </a:r>
            <a:r>
              <a:rPr lang="en-US" dirty="0" smtClean="0">
                <a:ea typeface="+mj-ea"/>
                <a:cs typeface="+mj-cs"/>
              </a:rPr>
              <a:t> </a:t>
            </a:r>
          </a:p>
        </p:txBody>
      </p:sp>
      <p:sp>
        <p:nvSpPr>
          <p:cNvPr id="38916" name="Rectangle 3"/>
          <p:cNvSpPr>
            <a:spLocks noGrp="1" noChangeArrowheads="1"/>
          </p:cNvSpPr>
          <p:nvPr>
            <p:ph type="body" idx="1"/>
          </p:nvPr>
        </p:nvSpPr>
        <p:spPr>
          <a:xfrm>
            <a:off x="457200" y="1600200"/>
            <a:ext cx="8229600" cy="3886200"/>
          </a:xfrm>
        </p:spPr>
        <p:txBody>
          <a:bodyPr/>
          <a:lstStyle/>
          <a:p>
            <a:pPr marL="533400" indent="-533400" eaLnBrk="1" hangingPunct="1">
              <a:lnSpc>
                <a:spcPct val="80000"/>
              </a:lnSpc>
              <a:buFont typeface="Wingdings" pitchFamily="2" charset="2"/>
              <a:buNone/>
            </a:pPr>
            <a:r>
              <a:rPr lang="en-US" sz="2400" dirty="0" smtClean="0"/>
              <a:t>The provision </a:t>
            </a:r>
            <a:r>
              <a:rPr lang="en-US" sz="2400" smtClean="0"/>
              <a:t>of </a:t>
            </a:r>
            <a:r>
              <a:rPr lang="en-US" b="1" smtClean="0"/>
              <a:t>safe, clean </a:t>
            </a:r>
            <a:r>
              <a:rPr lang="en-US" b="1" dirty="0" smtClean="0"/>
              <a:t>water </a:t>
            </a:r>
            <a:r>
              <a:rPr lang="en-US" sz="2400" dirty="0" smtClean="0"/>
              <a:t>is critical in HIV care and treatment programs for 3 reasons:</a:t>
            </a:r>
          </a:p>
          <a:p>
            <a:pPr marL="533400" indent="-533400" eaLnBrk="1" hangingPunct="1">
              <a:lnSpc>
                <a:spcPct val="80000"/>
              </a:lnSpc>
              <a:buFont typeface="Wingdings" pitchFamily="2" charset="2"/>
              <a:buNone/>
            </a:pPr>
            <a:endParaRPr lang="en-US" sz="2400" dirty="0" smtClean="0"/>
          </a:p>
          <a:p>
            <a:pPr marL="533400" indent="-533400" eaLnBrk="1" hangingPunct="1">
              <a:lnSpc>
                <a:spcPct val="80000"/>
              </a:lnSpc>
              <a:buFontTx/>
              <a:buAutoNum type="arabicParenBoth"/>
            </a:pPr>
            <a:r>
              <a:rPr lang="en-US" sz="2400" dirty="0" smtClean="0"/>
              <a:t>PLWHA are particularly susceptible to waterborne pathogens and related diarrhea (from unsafe water); </a:t>
            </a:r>
          </a:p>
          <a:p>
            <a:pPr marL="533400" indent="-533400" eaLnBrk="1" hangingPunct="1">
              <a:lnSpc>
                <a:spcPct val="80000"/>
              </a:lnSpc>
              <a:buFontTx/>
              <a:buAutoNum type="arabicParenBoth"/>
            </a:pPr>
            <a:endParaRPr lang="en-US" sz="2400" dirty="0" smtClean="0"/>
          </a:p>
          <a:p>
            <a:pPr marL="533400" indent="-533400" eaLnBrk="1" hangingPunct="1">
              <a:lnSpc>
                <a:spcPct val="80000"/>
              </a:lnSpc>
              <a:buFontTx/>
              <a:buAutoNum type="arabicParenBoth"/>
            </a:pPr>
            <a:r>
              <a:rPr lang="en-US" sz="2400" dirty="0" smtClean="0"/>
              <a:t>Anti-retroviral (ARV) therapy is better absorbed if clients use uncontaminated drinking water</a:t>
            </a:r>
          </a:p>
          <a:p>
            <a:pPr marL="533400" indent="-533400" eaLnBrk="1" hangingPunct="1">
              <a:lnSpc>
                <a:spcPct val="80000"/>
              </a:lnSpc>
              <a:buFontTx/>
              <a:buAutoNum type="arabicParenBoth"/>
            </a:pPr>
            <a:endParaRPr lang="en-US" sz="2400" dirty="0" smtClean="0"/>
          </a:p>
          <a:p>
            <a:pPr marL="533400" indent="-533400" eaLnBrk="1" hangingPunct="1">
              <a:lnSpc>
                <a:spcPct val="80000"/>
              </a:lnSpc>
              <a:buFontTx/>
              <a:buAutoNum type="arabicParenBoth"/>
            </a:pPr>
            <a:r>
              <a:rPr lang="en-US" sz="2400" dirty="0" smtClean="0"/>
              <a:t>HIV-positive mothers who choose not to breastfeed need safe water to make formula </a:t>
            </a:r>
          </a:p>
          <a:p>
            <a:pPr marL="533400" indent="-533400" eaLnBrk="1" hangingPunct="1">
              <a:lnSpc>
                <a:spcPct val="80000"/>
              </a:lnSpc>
              <a:buFontTx/>
              <a:buAutoNum type="arabicParenBoth"/>
            </a:pPr>
            <a:endParaRPr lang="en-US" sz="2400" dirty="0" smtClean="0"/>
          </a:p>
          <a:p>
            <a:pPr marL="533400" indent="-533400" eaLnBrk="1" hangingPunct="1">
              <a:lnSpc>
                <a:spcPct val="80000"/>
              </a:lnSpc>
              <a:buFont typeface="Wingdings" pitchFamily="2" charset="2"/>
              <a:buNone/>
            </a:pPr>
            <a:endParaRPr lang="en-US" sz="2400" dirty="0" smtClean="0"/>
          </a:p>
        </p:txBody>
      </p:sp>
      <p:sp>
        <p:nvSpPr>
          <p:cNvPr id="38917" name="Text Box 4"/>
          <p:cNvSpPr txBox="1">
            <a:spLocks noChangeArrowheads="1"/>
          </p:cNvSpPr>
          <p:nvPr/>
        </p:nvSpPr>
        <p:spPr bwMode="auto">
          <a:xfrm>
            <a:off x="1600200" y="5791200"/>
            <a:ext cx="7543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111" charset="-128"/>
              </a:defRPr>
            </a:lvl1pPr>
            <a:lvl2pPr marL="37931725" indent="-37474525" eaLnBrk="0" hangingPunct="0">
              <a:defRPr sz="2400">
                <a:solidFill>
                  <a:schemeClr val="tx1"/>
                </a:solidFill>
                <a:latin typeface="Arial" pitchFamily="34" charset="0"/>
                <a:ea typeface="ＭＳ Ｐゴシック" pitchFamily="-111" charset="-128"/>
              </a:defRPr>
            </a:lvl2pPr>
            <a:lvl3pPr eaLnBrk="0" hangingPunct="0">
              <a:defRPr sz="2400">
                <a:solidFill>
                  <a:schemeClr val="tx1"/>
                </a:solidFill>
                <a:latin typeface="Arial" pitchFamily="34" charset="0"/>
                <a:ea typeface="ＭＳ Ｐゴシック" pitchFamily="-111" charset="-128"/>
              </a:defRPr>
            </a:lvl3pPr>
            <a:lvl4pPr eaLnBrk="0" hangingPunct="0">
              <a:defRPr sz="2400">
                <a:solidFill>
                  <a:schemeClr val="tx1"/>
                </a:solidFill>
                <a:latin typeface="Arial" pitchFamily="34" charset="0"/>
                <a:ea typeface="ＭＳ Ｐゴシック" pitchFamily="-111" charset="-128"/>
              </a:defRPr>
            </a:lvl4pPr>
            <a:lvl5pPr eaLnBrk="0" hangingPunct="0">
              <a:defRPr sz="2400">
                <a:solidFill>
                  <a:schemeClr val="tx1"/>
                </a:solidFill>
                <a:latin typeface="Arial" pitchFamily="34" charset="0"/>
                <a:ea typeface="ＭＳ Ｐゴシック" pitchFamily="-111"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111"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111"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111"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111" charset="-128"/>
              </a:defRPr>
            </a:lvl9pPr>
          </a:lstStyle>
          <a:p>
            <a:pPr eaLnBrk="1" hangingPunct="1">
              <a:spcBef>
                <a:spcPct val="50000"/>
              </a:spcBef>
            </a:pPr>
            <a:r>
              <a:rPr lang="en-US" sz="1400">
                <a:latin typeface="Calibri" pitchFamily="34" charset="0"/>
              </a:rPr>
              <a:t>(USAID, 2007. Best Practices In Social Marketing Safe Water Solution for Household Water Treatment: Lessons Learned from Population Services International Field Programs)</a:t>
            </a:r>
            <a:r>
              <a:rPr lang="en-US" sz="1600">
                <a:latin typeface="Calibri" pitchFamily="34" charset="0"/>
              </a:rPr>
              <a:t> </a:t>
            </a:r>
          </a:p>
        </p:txBody>
      </p:sp>
      <p:pic>
        <p:nvPicPr>
          <p:cNvPr id="38918"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7178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67544" y="980728"/>
            <a:ext cx="8229600" cy="838200"/>
          </a:xfrm>
        </p:spPr>
        <p:txBody>
          <a:bodyPr/>
          <a:lstStyle/>
          <a:p>
            <a:r>
              <a:rPr lang="en-US" b="1" dirty="0">
                <a:solidFill>
                  <a:srgbClr val="000066"/>
                </a:solidFill>
              </a:rPr>
              <a:t>Key Message 1</a:t>
            </a:r>
            <a:br>
              <a:rPr lang="en-US" b="1" dirty="0">
                <a:solidFill>
                  <a:srgbClr val="000066"/>
                </a:solidFill>
              </a:rPr>
            </a:br>
            <a:endParaRPr lang="en-US" b="1" dirty="0">
              <a:solidFill>
                <a:srgbClr val="000066"/>
              </a:solidFill>
            </a:endParaRPr>
          </a:p>
        </p:txBody>
      </p:sp>
      <p:sp>
        <p:nvSpPr>
          <p:cNvPr id="112643" name="Rectangle 3"/>
          <p:cNvSpPr>
            <a:spLocks noGrp="1" noChangeArrowheads="1"/>
          </p:cNvSpPr>
          <p:nvPr>
            <p:ph type="body" idx="1"/>
          </p:nvPr>
        </p:nvSpPr>
        <p:spPr/>
        <p:txBody>
          <a:bodyPr/>
          <a:lstStyle/>
          <a:p>
            <a:pPr algn="ctr">
              <a:buFont typeface="Wingdings" pitchFamily="2" charset="2"/>
              <a:buNone/>
            </a:pPr>
            <a:endParaRPr lang="en-US"/>
          </a:p>
          <a:p>
            <a:pPr algn="ctr">
              <a:buFont typeface="Wingdings" pitchFamily="2" charset="2"/>
              <a:buNone/>
            </a:pPr>
            <a:r>
              <a:rPr lang="en-US"/>
              <a:t>   PLWHA are particularly susceptible to waterborne pathogens and related diarrhea (from unsafe water)</a:t>
            </a:r>
          </a:p>
        </p:txBody>
      </p:sp>
      <p:pic>
        <p:nvPicPr>
          <p:cNvPr id="112645"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744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PLWHA_Intro_Safe Water for PLWHA_2011-01_en">
  <a:themeElements>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PowerPoint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PowerPoint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PowerPoint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PowerPoint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PowerPoint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PowerPoint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PowerPoint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PowerPoint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PowerPoint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PowerPoint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PowerPoint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PowerPoint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PLWHA_Intro_Safe Water for PLWHA_2011-01_en</Template>
  <TotalTime>1</TotalTime>
  <Words>1201</Words>
  <Application>Microsoft Office PowerPoint</Application>
  <PresentationFormat>On-screen Show (4:3)</PresentationFormat>
  <Paragraphs>250</Paragraphs>
  <Slides>35</Slides>
  <Notes>25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PLWHA_Intro_Safe Water for PLWHA_2011-01_en</vt:lpstr>
      <vt:lpstr>PowerPoint Presentation</vt:lpstr>
      <vt:lpstr>PowerPoint Presentation</vt:lpstr>
      <vt:lpstr>Safe Water for People Living with HIV/AIDS</vt:lpstr>
      <vt:lpstr>Learning Expectation</vt:lpstr>
      <vt:lpstr>PowerPoint Presentation</vt:lpstr>
      <vt:lpstr>Estimated number of people in ________ living with HIV</vt:lpstr>
      <vt:lpstr>Key Words</vt:lpstr>
      <vt:lpstr>Safe Water and PLWHA </vt:lpstr>
      <vt:lpstr>Key Message 1 </vt:lpstr>
      <vt:lpstr>PowerPoint Presentation</vt:lpstr>
      <vt:lpstr>Safe Water and PLWHA</vt:lpstr>
      <vt:lpstr>Safe Water and HIV</vt:lpstr>
      <vt:lpstr>PowerPoint Presentation</vt:lpstr>
      <vt:lpstr>Diarrhea and HIV (WHO) </vt:lpstr>
      <vt:lpstr>PowerPoint Presentation</vt:lpstr>
      <vt:lpstr>% Survival of AIDS Patients and Cryptosporidium</vt:lpstr>
      <vt:lpstr>Rainfall &amp; Cryptosporidium</vt:lpstr>
      <vt:lpstr>Key Message 1</vt:lpstr>
      <vt:lpstr>HIV and Replacement Feeding</vt:lpstr>
      <vt:lpstr>Key Message 2</vt:lpstr>
      <vt:lpstr>HIV and Antiretrovirals</vt:lpstr>
      <vt:lpstr>% of PLWHA on ARVs</vt:lpstr>
      <vt:lpstr>Diarrhea and ARV Absorption</vt:lpstr>
      <vt:lpstr>Safe Water &amp; ARV </vt:lpstr>
      <vt:lpstr>Safe Water &amp; ARVs  </vt:lpstr>
      <vt:lpstr>Key Message 2</vt:lpstr>
      <vt:lpstr>Key Message 3</vt:lpstr>
      <vt:lpstr>Percent of Adults Living with HIV Who Are Female</vt:lpstr>
      <vt:lpstr>PowerPoint Presentation</vt:lpstr>
      <vt:lpstr>Replacement Feeding &amp; Importance of Water Treatment - WHO</vt:lpstr>
      <vt:lpstr>Access to Safe Water –  Multi Barrier Approach</vt:lpstr>
      <vt:lpstr>What about a slide on BSF??</vt:lpstr>
      <vt:lpstr> Pathogen Resistance to Chlorine</vt:lpstr>
      <vt:lpstr>Conclusion #1</vt:lpstr>
      <vt:lpstr>Conclusion #2</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Brown</dc:creator>
  <cp:lastModifiedBy>Rebecca Brown</cp:lastModifiedBy>
  <cp:revision>1</cp:revision>
  <dcterms:created xsi:type="dcterms:W3CDTF">2014-07-14T21:11:13Z</dcterms:created>
  <dcterms:modified xsi:type="dcterms:W3CDTF">2014-07-14T21:12:50Z</dcterms:modified>
</cp:coreProperties>
</file>