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8" r:id="rId2"/>
    <p:sldId id="270" r:id="rId3"/>
    <p:sldId id="256" r:id="rId4"/>
    <p:sldId id="257" r:id="rId5"/>
    <p:sldId id="267" r:id="rId6"/>
    <p:sldId id="259" r:id="rId7"/>
    <p:sldId id="266" r:id="rId8"/>
    <p:sldId id="261" r:id="rId9"/>
    <p:sldId id="263" r:id="rId10"/>
    <p:sldId id="264" r:id="rId11"/>
    <p:sldId id="268" r:id="rId12"/>
    <p:sldId id="269" r:id="rId13"/>
  </p:sldIdLst>
  <p:sldSz cx="9144000" cy="6858000" type="screen4x3"/>
  <p:notesSz cx="6858000" cy="9144000"/>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8869" autoAdjust="0"/>
  </p:normalViewPr>
  <p:slideViewPr>
    <p:cSldViewPr>
      <p:cViewPr varScale="1">
        <p:scale>
          <a:sx n="70" d="100"/>
          <a:sy n="70" d="100"/>
        </p:scale>
        <p:origin x="-14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3-10-25T09:19:17.736" idx="1">
    <p:pos x="2727" y="3068"/>
    <p:text>Suggest that you show a sample calculation on this slide or a new slide.</p:text>
    <p:extLst>
      <p:ext uri="{C676402C-5697-4E1C-873F-D02D1690AC5C}">
        <p15:threadingInfo xmlns:p15="http://schemas.microsoft.com/office/powerpoint/2012/main" timeZoneBias="-120"/>
      </p:ext>
    </p:extLst>
  </p:cm>
  <p:cm authorId="1" dt="2013-10-25T09:19:43.951" idx="2">
    <p:pos x="635" y="3350"/>
    <p:text>Also suggest that you add the Dilution Calculation Activity from the lesson plan.</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A7B13-A8D4-402E-892E-751D344A3DDD}" type="datetimeFigureOut">
              <a:rPr lang="en-CA" smtClean="0"/>
              <a:t>11/07/2014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A601F3-7080-4E16-843B-F0D7E4C5C6E6}" type="slidenum">
              <a:rPr lang="en-CA" smtClean="0"/>
              <a:t>‹#›</a:t>
            </a:fld>
            <a:endParaRPr lang="en-CA"/>
          </a:p>
        </p:txBody>
      </p:sp>
    </p:spTree>
    <p:extLst>
      <p:ext uri="{BB962C8B-B14F-4D97-AF65-F5344CB8AC3E}">
        <p14:creationId xmlns:p14="http://schemas.microsoft.com/office/powerpoint/2010/main" val="2577403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Dilution consists of adding more water to a test sample so that the concentration of the chemical,</a:t>
            </a:r>
            <a:r>
              <a:rPr lang="en-CA" baseline="0" dirty="0" smtClean="0"/>
              <a:t> physical or microbiological parameter</a:t>
            </a:r>
            <a:r>
              <a:rPr lang="en-CA" dirty="0" smtClean="0"/>
              <a:t> becomes lower.  </a:t>
            </a:r>
            <a:endParaRPr lang="en-CA" dirty="0"/>
          </a:p>
        </p:txBody>
      </p:sp>
      <p:sp>
        <p:nvSpPr>
          <p:cNvPr id="4" name="Slide Number Placeholder 3"/>
          <p:cNvSpPr>
            <a:spLocks noGrp="1"/>
          </p:cNvSpPr>
          <p:nvPr>
            <p:ph type="sldNum" sz="quarter" idx="10"/>
          </p:nvPr>
        </p:nvSpPr>
        <p:spPr/>
        <p:txBody>
          <a:bodyPr/>
          <a:lstStyle/>
          <a:p>
            <a:fld id="{C0A601F3-7080-4E16-843B-F0D7E4C5C6E6}" type="slidenum">
              <a:rPr lang="en-CA" smtClean="0"/>
              <a:t>5</a:t>
            </a:fld>
            <a:endParaRPr lang="en-CA"/>
          </a:p>
        </p:txBody>
      </p:sp>
    </p:spTree>
    <p:extLst>
      <p:ext uri="{BB962C8B-B14F-4D97-AF65-F5344CB8AC3E}">
        <p14:creationId xmlns:p14="http://schemas.microsoft.com/office/powerpoint/2010/main" val="2192492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4B3CA32D-8DAD-44EE-B948-29A273A4759D}" type="datetime1">
              <a:rPr lang="en-US" altLang="en-US" sz="1200"/>
              <a:pPr eaLnBrk="1" hangingPunct="1"/>
              <a:t>7/11/2014</a:t>
            </a:fld>
            <a:endParaRPr lang="en-US" altLang="en-US" sz="1200"/>
          </a:p>
        </p:txBody>
      </p:sp>
      <p:sp>
        <p:nvSpPr>
          <p:cNvPr id="9219"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9BF75548-425D-497F-A383-BB99B1C75460}" type="slidenum">
              <a:rPr lang="en-US" altLang="en-US" sz="1200"/>
              <a:pPr eaLnBrk="1" hangingPunct="1"/>
              <a:t>6</a:t>
            </a:fld>
            <a:endParaRPr lang="en-US" altLang="en-US" sz="1200"/>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dirty="0" smtClean="0">
                <a:latin typeface="Arial" panose="020B0604020202020204" pitchFamily="34" charset="0"/>
                <a:cs typeface="Arial" panose="020B0604020202020204" pitchFamily="34" charset="0"/>
              </a:rPr>
              <a:t>Diluting your sample will reduce the concentration of the parameter – making it easier to measure and obtain more accurate results.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eaLnBrk="1" hangingPunct="1"/>
            <a:endParaRPr lang="en-US" altLang="en-US" dirty="0" smtClean="0"/>
          </a:p>
        </p:txBody>
      </p:sp>
    </p:spTree>
    <p:extLst>
      <p:ext uri="{BB962C8B-B14F-4D97-AF65-F5344CB8AC3E}">
        <p14:creationId xmlns:p14="http://schemas.microsoft.com/office/powerpoint/2010/main" val="2201363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4B3CA32D-8DAD-44EE-B948-29A273A4759D}" type="datetime1">
              <a:rPr lang="en-US" altLang="en-US" sz="1200"/>
              <a:pPr eaLnBrk="1" hangingPunct="1"/>
              <a:t>7/11/2014</a:t>
            </a:fld>
            <a:endParaRPr lang="en-US" altLang="en-US" sz="1200"/>
          </a:p>
        </p:txBody>
      </p:sp>
      <p:sp>
        <p:nvSpPr>
          <p:cNvPr id="9219"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9BF75548-425D-497F-A383-BB99B1C75460}" type="slidenum">
              <a:rPr lang="en-US" altLang="en-US" sz="1200"/>
              <a:pPr eaLnBrk="1" hangingPunct="1"/>
              <a:t>7</a:t>
            </a:fld>
            <a:endParaRPr lang="en-US" altLang="en-US" sz="1200"/>
          </a:p>
        </p:txBody>
      </p:sp>
      <p:sp>
        <p:nvSpPr>
          <p:cNvPr id="9220" name="Rectangle 2"/>
          <p:cNvSpPr>
            <a:spLocks noGrp="1" noRot="1" noChangeAspect="1" noChangeArrowheads="1" noTextEdit="1"/>
          </p:cNvSpPr>
          <p:nvPr>
            <p:ph type="sldImg"/>
          </p:nvPr>
        </p:nvSpPr>
        <p:spPr>
          <a:ln/>
        </p:spPr>
      </p:sp>
      <p:sp>
        <p:nvSpPr>
          <p:cNvPr id="9221" name="Rectangle 3"/>
          <p:cNvSpPr>
            <a:spLocks noGrp="1" noChangeArrowheads="1"/>
          </p:cNvSpPr>
          <p:nvPr>
            <p:ph type="body" idx="1"/>
          </p:nvPr>
        </p:nvSpPr>
        <p:spPr>
          <a:noFill/>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dirty="0" smtClean="0">
                <a:latin typeface="Arial" panose="020B0604020202020204" pitchFamily="34" charset="0"/>
                <a:cs typeface="Arial" panose="020B0604020202020204" pitchFamily="34" charset="0"/>
              </a:rPr>
              <a:t>For microbiological testing,</a:t>
            </a:r>
            <a:r>
              <a:rPr lang="en-CA" sz="1000" baseline="0" dirty="0" smtClean="0">
                <a:latin typeface="Arial" panose="020B0604020202020204" pitchFamily="34" charset="0"/>
                <a:cs typeface="Arial" panose="020B0604020202020204" pitchFamily="34" charset="0"/>
              </a:rPr>
              <a:t> u</a:t>
            </a:r>
            <a:r>
              <a:rPr lang="en-CA" sz="1000" dirty="0" smtClean="0">
                <a:latin typeface="Arial" panose="020B0604020202020204" pitchFamily="34" charset="0"/>
                <a:cs typeface="Arial" panose="020B0604020202020204" pitchFamily="34" charset="0"/>
              </a:rPr>
              <a:t>se either stock phosphate buffer solution or boiled water (e.g., clean rainwater, bottled water, or spring water). Do not use chlorinated water to dilute your samples since the chlorine residual will kill the microorganisms you are trying to test for. As well, do not use distilled water since it is harmful for the microorganisms.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dirty="0" smtClean="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For physical and chemical testing, distilled water can be used for dilutions.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If distilled water is not available, then you can use boiled water (e.g., clean rainwater, bottled water or spring water).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kern="1200" dirty="0" smtClean="0">
                <a:solidFill>
                  <a:schemeClr val="tx1"/>
                </a:solidFill>
                <a:effectLst/>
                <a:latin typeface="Arial" panose="020B0604020202020204" pitchFamily="34" charset="0"/>
                <a:ea typeface="+mn-ea"/>
                <a:cs typeface="Arial" panose="020B0604020202020204" pitchFamily="34" charset="0"/>
              </a:rPr>
              <a:t>Be careful of using battery water instead of distilled water. Battery water often contains some chemicals that may affect your test results.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eaLnBrk="1" hangingPunct="1"/>
            <a:endParaRPr lang="en-US" altLang="en-US" dirty="0" smtClean="0"/>
          </a:p>
        </p:txBody>
      </p:sp>
    </p:spTree>
    <p:extLst>
      <p:ext uri="{BB962C8B-B14F-4D97-AF65-F5344CB8AC3E}">
        <p14:creationId xmlns:p14="http://schemas.microsoft.com/office/powerpoint/2010/main" val="2845271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1035D0C9-9378-4916-9EDF-3B4F53485A03}" type="datetime1">
              <a:rPr lang="en-US" altLang="en-US" sz="1200"/>
              <a:pPr eaLnBrk="1" hangingPunct="1"/>
              <a:t>7/11/2014</a:t>
            </a:fld>
            <a:endParaRPr lang="en-US" altLang="en-US" sz="1200"/>
          </a:p>
        </p:txBody>
      </p:sp>
      <p:sp>
        <p:nvSpPr>
          <p:cNvPr id="10243"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D74E58B8-8390-4F47-83FC-597BBA6672A1}" type="slidenum">
              <a:rPr lang="en-US" altLang="en-US" sz="1200"/>
              <a:pPr eaLnBrk="1" hangingPunct="1"/>
              <a:t>8</a:t>
            </a:fld>
            <a:endParaRPr lang="en-US" altLang="en-US" sz="12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63006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Note: Ideal number of colonies on a plate = 20-80 with a maximum number of colonies = 200</a:t>
            </a:r>
          </a:p>
          <a:p>
            <a:pPr marL="171450" indent="-171450">
              <a:buFont typeface="Arial" panose="020B0604020202020204" pitchFamily="34" charset="0"/>
              <a:buChar cha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Examples of typical contamination levels:</a:t>
            </a: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Low – treated water e.g., directly from a </a:t>
            </a:r>
            <a:r>
              <a:rPr lang="en-US" sz="1000" kern="1200" dirty="0" err="1" smtClean="0">
                <a:solidFill>
                  <a:schemeClr val="tx1"/>
                </a:solidFill>
                <a:effectLst/>
                <a:latin typeface="Arial" panose="020B0604020202020204" pitchFamily="34" charset="0"/>
                <a:ea typeface="+mn-ea"/>
                <a:cs typeface="Arial" panose="020B0604020202020204" pitchFamily="34" charset="0"/>
              </a:rPr>
              <a:t>biosand</a:t>
            </a:r>
            <a:r>
              <a:rPr lang="en-US" sz="1000" kern="1200" dirty="0" smtClean="0">
                <a:solidFill>
                  <a:schemeClr val="tx1"/>
                </a:solidFill>
                <a:effectLst/>
                <a:latin typeface="Arial" panose="020B0604020202020204" pitchFamily="34" charset="0"/>
                <a:ea typeface="+mn-ea"/>
                <a:cs typeface="Arial" panose="020B0604020202020204" pitchFamily="34" charset="0"/>
              </a:rPr>
              <a:t> filter, borehole</a:t>
            </a: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Moderate – protected hand dug or shallow well</a:t>
            </a: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Moderate – High – unprotected hand dug or shallow well</a:t>
            </a: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High – unprotected hand dug or shallow well with evidence of infiltration by runoff</a:t>
            </a: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628650" lvl="1" indent="-171450">
              <a:buFont typeface="Arial" panose="020B0604020202020204" pitchFamily="34" charset="0"/>
              <a:buChar char="•"/>
            </a:pPr>
            <a:r>
              <a:rPr lang="en-US" sz="1000" kern="1200" dirty="0" smtClean="0">
                <a:solidFill>
                  <a:schemeClr val="tx1"/>
                </a:solidFill>
                <a:effectLst/>
                <a:latin typeface="Arial" panose="020B0604020202020204" pitchFamily="34" charset="0"/>
                <a:ea typeface="+mn-ea"/>
                <a:cs typeface="Arial" panose="020B0604020202020204" pitchFamily="34" charset="0"/>
              </a:rPr>
              <a:t>Extreme – open water source e.g., river, pond, stream </a:t>
            </a: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0A601F3-7080-4E16-843B-F0D7E4C5C6E6}" type="slidenum">
              <a:rPr lang="en-CA" smtClean="0"/>
              <a:t>9</a:t>
            </a:fld>
            <a:endParaRPr lang="en-CA"/>
          </a:p>
        </p:txBody>
      </p:sp>
    </p:spTree>
    <p:extLst>
      <p:ext uri="{BB962C8B-B14F-4D97-AF65-F5344CB8AC3E}">
        <p14:creationId xmlns:p14="http://schemas.microsoft.com/office/powerpoint/2010/main" val="118526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1035D0C9-9378-4916-9EDF-3B4F53485A03}" type="datetime1">
              <a:rPr lang="en-US" altLang="en-US" sz="1200"/>
              <a:pPr eaLnBrk="1" hangingPunct="1"/>
              <a:t>7/11/2014</a:t>
            </a:fld>
            <a:endParaRPr lang="en-US" altLang="en-US" sz="1200"/>
          </a:p>
        </p:txBody>
      </p:sp>
      <p:sp>
        <p:nvSpPr>
          <p:cNvPr id="10243"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D74E58B8-8390-4F47-83FC-597BBA6672A1}" type="slidenum">
              <a:rPr lang="en-US" altLang="en-US" sz="1200"/>
              <a:pPr eaLnBrk="1" hangingPunct="1"/>
              <a:t>10</a:t>
            </a:fld>
            <a:endParaRPr lang="en-US" altLang="en-US" sz="12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451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1035D0C9-9378-4916-9EDF-3B4F53485A03}" type="datetime1">
              <a:rPr lang="en-US" altLang="en-US" sz="1200"/>
              <a:pPr eaLnBrk="1" hangingPunct="1"/>
              <a:t>7/11/2014</a:t>
            </a:fld>
            <a:endParaRPr lang="en-US" altLang="en-US" sz="1200"/>
          </a:p>
        </p:txBody>
      </p:sp>
      <p:sp>
        <p:nvSpPr>
          <p:cNvPr id="10243"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D74E58B8-8390-4F47-83FC-597BBA6672A1}" type="slidenum">
              <a:rPr lang="en-US" altLang="en-US" sz="1200"/>
              <a:pPr eaLnBrk="1" hangingPunct="1"/>
              <a:t>11</a:t>
            </a:fld>
            <a:endParaRPr lang="en-US" altLang="en-US" sz="12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r>
              <a:rPr lang="en-US" altLang="en-US" sz="1000" dirty="0" smtClean="0">
                <a:latin typeface="Arial" panose="020B0604020202020204" pitchFamily="34" charset="0"/>
                <a:cs typeface="Arial" panose="020B0604020202020204" pitchFamily="34" charset="0"/>
              </a:rPr>
              <a:t>Refer to Lesson Plan 14: Dilutions for</a:t>
            </a:r>
            <a:r>
              <a:rPr lang="en-US" altLang="en-US" sz="1000" baseline="0" dirty="0" smtClean="0">
                <a:latin typeface="Arial" panose="020B0604020202020204" pitchFamily="34" charset="0"/>
                <a:cs typeface="Arial" panose="020B0604020202020204" pitchFamily="34" charset="0"/>
              </a:rPr>
              <a:t> the dilution exercise to give participants more practice with dilutions</a:t>
            </a:r>
            <a:endParaRPr lang="en-US" altLang="en-US" sz="1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451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1035D0C9-9378-4916-9EDF-3B4F53485A03}" type="datetime1">
              <a:rPr lang="en-US" altLang="en-US" sz="1200"/>
              <a:pPr eaLnBrk="1" hangingPunct="1"/>
              <a:t>7/11/2014</a:t>
            </a:fld>
            <a:endParaRPr lang="en-US" altLang="en-US" sz="1200"/>
          </a:p>
        </p:txBody>
      </p:sp>
      <p:sp>
        <p:nvSpPr>
          <p:cNvPr id="10243" name="Rectangle 7"/>
          <p:cNvSpPr>
            <a:spLocks noGrp="1" noChangeArrowheads="1"/>
          </p:cNvSpPr>
          <p:nvPr>
            <p:ph type="sldNum" sz="quarter" idx="5"/>
          </p:nvPr>
        </p:nvSpPr>
        <p:spPr>
          <a:noFill/>
        </p:spPr>
        <p:txBody>
          <a:bodyPr/>
          <a:lstStyle>
            <a:lvl1pPr defTabSz="915039" eaLnBrk="0" hangingPunct="0">
              <a:defRPr sz="2300">
                <a:solidFill>
                  <a:schemeClr val="tx1"/>
                </a:solidFill>
                <a:latin typeface="Times New Roman" pitchFamily="18" charset="0"/>
              </a:defRPr>
            </a:lvl1pPr>
            <a:lvl2pPr marL="724599" indent="-278692" defTabSz="915039" eaLnBrk="0" hangingPunct="0">
              <a:defRPr sz="2300">
                <a:solidFill>
                  <a:schemeClr val="tx1"/>
                </a:solidFill>
                <a:latin typeface="Times New Roman" pitchFamily="18" charset="0"/>
              </a:defRPr>
            </a:lvl2pPr>
            <a:lvl3pPr marL="1114768" indent="-222954" defTabSz="915039" eaLnBrk="0" hangingPunct="0">
              <a:defRPr sz="2300">
                <a:solidFill>
                  <a:schemeClr val="tx1"/>
                </a:solidFill>
                <a:latin typeface="Times New Roman" pitchFamily="18" charset="0"/>
              </a:defRPr>
            </a:lvl3pPr>
            <a:lvl4pPr marL="1560675" indent="-222954" defTabSz="915039" eaLnBrk="0" hangingPunct="0">
              <a:defRPr sz="2300">
                <a:solidFill>
                  <a:schemeClr val="tx1"/>
                </a:solidFill>
                <a:latin typeface="Times New Roman" pitchFamily="18" charset="0"/>
              </a:defRPr>
            </a:lvl4pPr>
            <a:lvl5pPr marL="2006582" indent="-222954" defTabSz="915039" eaLnBrk="0" hangingPunct="0">
              <a:defRPr sz="2300">
                <a:solidFill>
                  <a:schemeClr val="tx1"/>
                </a:solidFill>
                <a:latin typeface="Times New Roman" pitchFamily="18" charset="0"/>
              </a:defRPr>
            </a:lvl5pPr>
            <a:lvl6pPr marL="2452489" indent="-222954" defTabSz="915039" eaLnBrk="0" fontAlgn="base" hangingPunct="0">
              <a:spcBef>
                <a:spcPct val="0"/>
              </a:spcBef>
              <a:spcAft>
                <a:spcPct val="0"/>
              </a:spcAft>
              <a:defRPr sz="2300">
                <a:solidFill>
                  <a:schemeClr val="tx1"/>
                </a:solidFill>
                <a:latin typeface="Times New Roman" pitchFamily="18" charset="0"/>
              </a:defRPr>
            </a:lvl6pPr>
            <a:lvl7pPr marL="2898397" indent="-222954" defTabSz="915039" eaLnBrk="0" fontAlgn="base" hangingPunct="0">
              <a:spcBef>
                <a:spcPct val="0"/>
              </a:spcBef>
              <a:spcAft>
                <a:spcPct val="0"/>
              </a:spcAft>
              <a:defRPr sz="2300">
                <a:solidFill>
                  <a:schemeClr val="tx1"/>
                </a:solidFill>
                <a:latin typeface="Times New Roman" pitchFamily="18" charset="0"/>
              </a:defRPr>
            </a:lvl7pPr>
            <a:lvl8pPr marL="3344304" indent="-222954" defTabSz="915039" eaLnBrk="0" fontAlgn="base" hangingPunct="0">
              <a:spcBef>
                <a:spcPct val="0"/>
              </a:spcBef>
              <a:spcAft>
                <a:spcPct val="0"/>
              </a:spcAft>
              <a:defRPr sz="2300">
                <a:solidFill>
                  <a:schemeClr val="tx1"/>
                </a:solidFill>
                <a:latin typeface="Times New Roman" pitchFamily="18" charset="0"/>
              </a:defRPr>
            </a:lvl8pPr>
            <a:lvl9pPr marL="3790211" indent="-222954" defTabSz="915039" eaLnBrk="0" fontAlgn="base" hangingPunct="0">
              <a:spcBef>
                <a:spcPct val="0"/>
              </a:spcBef>
              <a:spcAft>
                <a:spcPct val="0"/>
              </a:spcAft>
              <a:defRPr sz="2300">
                <a:solidFill>
                  <a:schemeClr val="tx1"/>
                </a:solidFill>
                <a:latin typeface="Times New Roman" pitchFamily="18" charset="0"/>
              </a:defRPr>
            </a:lvl9pPr>
          </a:lstStyle>
          <a:p>
            <a:pPr eaLnBrk="1" hangingPunct="1"/>
            <a:fld id="{D74E58B8-8390-4F47-83FC-597BBA6672A1}" type="slidenum">
              <a:rPr lang="en-US" altLang="en-US" sz="1200"/>
              <a:pPr eaLnBrk="1" hangingPunct="1"/>
              <a:t>12</a:t>
            </a:fld>
            <a:endParaRPr lang="en-US" altLang="en-US" sz="1200"/>
          </a:p>
        </p:txBody>
      </p:sp>
      <p:sp>
        <p:nvSpPr>
          <p:cNvPr id="10244" name="Rectangle 2"/>
          <p:cNvSpPr>
            <a:spLocks noGrp="1" noRot="1" noChangeAspect="1" noChangeArrowheads="1" noTextEdit="1"/>
          </p:cNvSpPr>
          <p:nvPr>
            <p:ph type="sldImg"/>
          </p:nvPr>
        </p:nvSpPr>
        <p:spPr>
          <a:ln/>
        </p:spPr>
      </p:sp>
      <p:sp>
        <p:nvSpPr>
          <p:cNvPr id="10245"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endParaRPr lang="en-US" altLang="en-US" sz="1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3451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7020272" y="6381328"/>
            <a:ext cx="2133600" cy="476250"/>
          </a:xfrm>
          <a:prstGeom prst="rect">
            <a:avLst/>
          </a:prstGeom>
        </p:spPr>
        <p:txBody>
          <a:bodyPr/>
          <a:lstStyle>
            <a:lvl1pPr algn="r">
              <a:defRPr sz="1400"/>
            </a:lvl1pPr>
          </a:lstStyle>
          <a:p>
            <a:fld id="{696D6939-B8AB-415C-8E07-37773906FC33}" type="slidenum">
              <a:rPr lang="en-US" smtClean="0"/>
              <a:pPr/>
              <a:t>‹#›</a:t>
            </a:fld>
            <a:endParaRPr lang="en-US" dirty="0"/>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5225"/>
            <a:ext cx="2133600" cy="476250"/>
          </a:xfrm>
          <a:prstGeom prst="rect">
            <a:avLst/>
          </a:prstGeom>
        </p:spPr>
        <p:txBody>
          <a:bodyPr/>
          <a:lstStyle>
            <a:lvl1pPr>
              <a:defRPr/>
            </a:lvl1pPr>
          </a:lstStyle>
          <a:p>
            <a:fld id="{90C5138D-4C5F-48AF-A64F-FBCEEBACA0DF}" type="slidenum">
              <a:rPr lang="en-US"/>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9706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altLang="en-US" b="1" dirty="0" smtClean="0">
                <a:solidFill>
                  <a:schemeClr val="accent2"/>
                </a:solidFill>
              </a:rPr>
              <a:t>Dilution Factor for Microbiological Testing</a:t>
            </a:r>
            <a:endParaRPr lang="en-CA" altLang="en-US" b="1" dirty="0" smtClean="0">
              <a:solidFill>
                <a:schemeClr val="accent2"/>
              </a:solidFill>
            </a:endParaRPr>
          </a:p>
        </p:txBody>
      </p:sp>
      <p:sp>
        <p:nvSpPr>
          <p:cNvPr id="4101" name="Rectangle 3"/>
          <p:cNvSpPr>
            <a:spLocks noGrp="1" noChangeArrowheads="1"/>
          </p:cNvSpPr>
          <p:nvPr>
            <p:ph type="body" idx="4294967295"/>
          </p:nvPr>
        </p:nvSpPr>
        <p:spPr>
          <a:xfrm>
            <a:off x="457200" y="1856149"/>
            <a:ext cx="8229600" cy="4525963"/>
          </a:xfrm>
        </p:spPr>
        <p:txBody>
          <a:bodyPr/>
          <a:lstStyle/>
          <a:p>
            <a:pPr>
              <a:spcAft>
                <a:spcPts val="1200"/>
              </a:spcAft>
            </a:pPr>
            <a:r>
              <a:rPr lang="en-US" b="1" dirty="0" smtClean="0"/>
              <a:t>Step </a:t>
            </a:r>
            <a:r>
              <a:rPr lang="en-US" b="1" dirty="0"/>
              <a:t>1: Calculate the Dilution </a:t>
            </a:r>
            <a:r>
              <a:rPr lang="en-US" b="1" dirty="0" smtClean="0"/>
              <a:t>Factor</a:t>
            </a:r>
            <a:endParaRPr lang="en-CA" dirty="0"/>
          </a:p>
          <a:p>
            <a:pPr marL="457200" lvl="1" indent="0" algn="ctr">
              <a:lnSpc>
                <a:spcPct val="90000"/>
              </a:lnSpc>
              <a:buNone/>
            </a:pPr>
            <a:r>
              <a:rPr lang="en-US" sz="3200" dirty="0"/>
              <a:t>100 / Sample Volume = Dilution Factor</a:t>
            </a:r>
            <a:endParaRPr lang="en-CA" sz="3200" dirty="0"/>
          </a:p>
          <a:p>
            <a:pPr marL="457200" lvl="1" indent="0" algn="ctr">
              <a:lnSpc>
                <a:spcPct val="90000"/>
              </a:lnSpc>
              <a:buNone/>
            </a:pPr>
            <a:r>
              <a:rPr lang="en-US" sz="3200" dirty="0"/>
              <a:t> </a:t>
            </a:r>
            <a:endParaRPr lang="en-CA" sz="3200" dirty="0"/>
          </a:p>
          <a:p>
            <a:pPr>
              <a:spcAft>
                <a:spcPts val="1200"/>
              </a:spcAft>
            </a:pPr>
            <a:r>
              <a:rPr lang="en-US" b="1" dirty="0"/>
              <a:t>Step 2: </a:t>
            </a:r>
            <a:r>
              <a:rPr lang="en-US" b="1" dirty="0" smtClean="0"/>
              <a:t>Apply the Dilution Factor</a:t>
            </a:r>
            <a:endParaRPr lang="en-CA" b="1" dirty="0"/>
          </a:p>
          <a:p>
            <a:pPr marL="457200" lvl="1" indent="0" algn="ctr">
              <a:lnSpc>
                <a:spcPct val="90000"/>
              </a:lnSpc>
              <a:buNone/>
            </a:pPr>
            <a:r>
              <a:rPr lang="en-US" sz="3200" dirty="0" smtClean="0"/>
              <a:t>Dilution </a:t>
            </a:r>
            <a:r>
              <a:rPr lang="en-US" sz="3200" dirty="0"/>
              <a:t>Factor x # of colonies on the plate = T</a:t>
            </a:r>
            <a:r>
              <a:rPr lang="en-US" sz="3200" dirty="0" smtClean="0"/>
              <a:t>otal CFU/100 </a:t>
            </a:r>
            <a:r>
              <a:rPr lang="en-US" sz="3200" dirty="0"/>
              <a:t>mL</a:t>
            </a:r>
            <a:endParaRPr lang="en-CA" sz="3200" dirty="0"/>
          </a:p>
          <a:p>
            <a:pPr lvl="0"/>
            <a:endParaRPr lang="en-CA"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10</a:t>
            </a:fld>
            <a:endParaRPr lang="en-US" dirty="0"/>
          </a:p>
        </p:txBody>
      </p:sp>
    </p:spTree>
    <p:extLst>
      <p:ext uri="{BB962C8B-B14F-4D97-AF65-F5344CB8AC3E}">
        <p14:creationId xmlns:p14="http://schemas.microsoft.com/office/powerpoint/2010/main" val="165080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01">
                                            <p:txEl>
                                              <p:pRg st="0" end="0"/>
                                            </p:txEl>
                                          </p:spTgt>
                                        </p:tgtEl>
                                        <p:attrNameLst>
                                          <p:attrName>style.visibility</p:attrName>
                                        </p:attrNameLst>
                                      </p:cBhvr>
                                      <p:to>
                                        <p:strVal val="visible"/>
                                      </p:to>
                                    </p:set>
                                    <p:animEffect transition="in" filter="fade">
                                      <p:cBhvr>
                                        <p:cTn id="11" dur="500"/>
                                        <p:tgtEl>
                                          <p:spTgt spid="4101">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500"/>
                                        <p:tgtEl>
                                          <p:spTgt spid="4101">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101">
                                            <p:txEl>
                                              <p:pRg st="2" end="2"/>
                                            </p:txEl>
                                          </p:spTgt>
                                        </p:tgtEl>
                                        <p:attrNameLst>
                                          <p:attrName>style.visibility</p:attrName>
                                        </p:attrNameLst>
                                      </p:cBhvr>
                                      <p:to>
                                        <p:strVal val="visible"/>
                                      </p:to>
                                    </p:set>
                                    <p:animEffect transition="in" filter="fade">
                                      <p:cBhvr>
                                        <p:cTn id="17" dur="500"/>
                                        <p:tgtEl>
                                          <p:spTgt spid="41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101">
                                            <p:txEl>
                                              <p:pRg st="3" end="3"/>
                                            </p:txEl>
                                          </p:spTgt>
                                        </p:tgtEl>
                                        <p:attrNameLst>
                                          <p:attrName>style.visibility</p:attrName>
                                        </p:attrNameLst>
                                      </p:cBhvr>
                                      <p:to>
                                        <p:strVal val="visible"/>
                                      </p:to>
                                    </p:set>
                                    <p:animEffect transition="in" filter="fade">
                                      <p:cBhvr>
                                        <p:cTn id="22" dur="500"/>
                                        <p:tgtEl>
                                          <p:spTgt spid="4101">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101">
                                            <p:txEl>
                                              <p:pRg st="4" end="4"/>
                                            </p:txEl>
                                          </p:spTgt>
                                        </p:tgtEl>
                                        <p:attrNameLst>
                                          <p:attrName>style.visibility</p:attrName>
                                        </p:attrNameLst>
                                      </p:cBhvr>
                                      <p:to>
                                        <p:strVal val="visible"/>
                                      </p:to>
                                    </p:set>
                                    <p:animEffect transition="in" filter="fade">
                                      <p:cBhvr>
                                        <p:cTn id="25" dur="500"/>
                                        <p:tgtEl>
                                          <p:spTgt spid="41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altLang="en-US" b="1" dirty="0" smtClean="0">
                <a:solidFill>
                  <a:schemeClr val="accent2"/>
                </a:solidFill>
              </a:rPr>
              <a:t>Sample Dilution</a:t>
            </a:r>
            <a:endParaRPr lang="en-CA" altLang="en-US" b="1" dirty="0" smtClean="0">
              <a:solidFill>
                <a:schemeClr val="accent2"/>
              </a:solidFill>
            </a:endParaRPr>
          </a:p>
        </p:txBody>
      </p:sp>
      <p:sp>
        <p:nvSpPr>
          <p:cNvPr id="4101" name="Rectangle 3"/>
          <p:cNvSpPr>
            <a:spLocks noGrp="1" noChangeArrowheads="1"/>
          </p:cNvSpPr>
          <p:nvPr>
            <p:ph type="body" idx="4294967295"/>
          </p:nvPr>
        </p:nvSpPr>
        <p:spPr>
          <a:xfrm>
            <a:off x="457200" y="1340768"/>
            <a:ext cx="8363272" cy="4525963"/>
          </a:xfrm>
        </p:spPr>
        <p:txBody>
          <a:bodyPr/>
          <a:lstStyle/>
          <a:p>
            <a:pPr marL="0" indent="0">
              <a:spcAft>
                <a:spcPts val="0"/>
              </a:spcAft>
              <a:buNone/>
            </a:pPr>
            <a:r>
              <a:rPr lang="en-US" sz="2800" dirty="0" smtClean="0"/>
              <a:t>You have used a sample volume </a:t>
            </a:r>
            <a:r>
              <a:rPr lang="en-US" sz="2800" dirty="0"/>
              <a:t>of </a:t>
            </a:r>
            <a:r>
              <a:rPr lang="en-US" sz="2800" dirty="0" smtClean="0"/>
              <a:t>10 mL and have a colony count of 15. </a:t>
            </a:r>
          </a:p>
          <a:p>
            <a:pPr marL="0" indent="0">
              <a:spcAft>
                <a:spcPts val="1200"/>
              </a:spcAft>
              <a:buNone/>
            </a:pPr>
            <a:r>
              <a:rPr lang="en-US" sz="2800" dirty="0" smtClean="0"/>
              <a:t>What is the total CFU/ 100 mL in your sample?</a:t>
            </a:r>
            <a:endParaRPr lang="en-US" sz="2800" dirty="0"/>
          </a:p>
          <a:p>
            <a:pPr>
              <a:spcAft>
                <a:spcPts val="1200"/>
              </a:spcAft>
            </a:pPr>
            <a:r>
              <a:rPr lang="en-US" sz="2800" b="1" dirty="0" smtClean="0"/>
              <a:t>Step </a:t>
            </a:r>
            <a:r>
              <a:rPr lang="en-US" sz="2800" b="1" dirty="0"/>
              <a:t>1: Calculate the Dilution </a:t>
            </a:r>
            <a:r>
              <a:rPr lang="en-US" sz="2800" b="1" dirty="0" smtClean="0"/>
              <a:t>Factor</a:t>
            </a:r>
            <a:endParaRPr lang="en-CA" sz="2800" dirty="0"/>
          </a:p>
          <a:p>
            <a:pPr marL="457200" lvl="1" indent="0" algn="ctr">
              <a:lnSpc>
                <a:spcPct val="90000"/>
              </a:lnSpc>
              <a:buNone/>
            </a:pPr>
            <a:r>
              <a:rPr lang="en-US" dirty="0"/>
              <a:t>100 / </a:t>
            </a:r>
            <a:r>
              <a:rPr lang="en-US" dirty="0" smtClean="0"/>
              <a:t>10 mL (</a:t>
            </a:r>
            <a:r>
              <a:rPr lang="en-US" sz="2400" dirty="0" smtClean="0"/>
              <a:t>sample volume</a:t>
            </a:r>
            <a:r>
              <a:rPr lang="en-US" dirty="0" smtClean="0"/>
              <a:t>) = 10 (</a:t>
            </a:r>
            <a:r>
              <a:rPr lang="en-US" sz="2400" dirty="0" smtClean="0"/>
              <a:t>dilution factor</a:t>
            </a:r>
            <a:r>
              <a:rPr lang="en-US" dirty="0" smtClean="0"/>
              <a:t>)</a:t>
            </a:r>
            <a:endParaRPr lang="en-CA" dirty="0"/>
          </a:p>
          <a:p>
            <a:pPr marL="457200" lvl="1" indent="0" algn="ctr">
              <a:lnSpc>
                <a:spcPct val="90000"/>
              </a:lnSpc>
              <a:buNone/>
            </a:pPr>
            <a:r>
              <a:rPr lang="en-US" sz="1800" dirty="0"/>
              <a:t> </a:t>
            </a:r>
            <a:endParaRPr lang="en-CA" sz="1800" dirty="0"/>
          </a:p>
          <a:p>
            <a:pPr>
              <a:spcAft>
                <a:spcPts val="1200"/>
              </a:spcAft>
            </a:pPr>
            <a:r>
              <a:rPr lang="en-US" sz="2800" b="1" dirty="0"/>
              <a:t>Step 2: </a:t>
            </a:r>
            <a:r>
              <a:rPr lang="en-US" sz="2800" b="1" dirty="0" smtClean="0"/>
              <a:t>Apply the Dilution Factor</a:t>
            </a:r>
            <a:endParaRPr lang="en-CA" sz="2800" b="1" dirty="0"/>
          </a:p>
          <a:p>
            <a:pPr marL="457200" lvl="1" indent="0" algn="ctr">
              <a:lnSpc>
                <a:spcPct val="90000"/>
              </a:lnSpc>
              <a:buNone/>
            </a:pPr>
            <a:r>
              <a:rPr lang="en-US" dirty="0"/>
              <a:t>10 (</a:t>
            </a:r>
            <a:r>
              <a:rPr lang="en-US" sz="2400" dirty="0"/>
              <a:t>dilution factor</a:t>
            </a:r>
            <a:r>
              <a:rPr lang="en-US" dirty="0"/>
              <a:t>) </a:t>
            </a:r>
            <a:r>
              <a:rPr lang="en-US" dirty="0" smtClean="0"/>
              <a:t>x 15 (</a:t>
            </a:r>
            <a:r>
              <a:rPr lang="en-US" sz="2400" dirty="0" smtClean="0"/>
              <a:t>colonies</a:t>
            </a:r>
            <a:r>
              <a:rPr lang="en-US" dirty="0" smtClean="0"/>
              <a:t>) </a:t>
            </a:r>
            <a:r>
              <a:rPr lang="en-US" dirty="0"/>
              <a:t>= </a:t>
            </a:r>
            <a:r>
              <a:rPr lang="en-US" dirty="0" smtClean="0"/>
              <a:t>150 </a:t>
            </a:r>
            <a:r>
              <a:rPr lang="en-US" sz="2400" dirty="0" smtClean="0"/>
              <a:t>CFU/100 </a:t>
            </a:r>
            <a:r>
              <a:rPr lang="en-US" sz="2400" dirty="0"/>
              <a:t>mL</a:t>
            </a:r>
            <a:endParaRPr lang="en-CA" sz="2400" dirty="0"/>
          </a:p>
          <a:p>
            <a:pPr lvl="0"/>
            <a:endParaRPr lang="en-CA"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11</a:t>
            </a:fld>
            <a:endParaRPr lang="en-US" dirty="0"/>
          </a:p>
        </p:txBody>
      </p:sp>
    </p:spTree>
    <p:extLst>
      <p:ext uri="{BB962C8B-B14F-4D97-AF65-F5344CB8AC3E}">
        <p14:creationId xmlns:p14="http://schemas.microsoft.com/office/powerpoint/2010/main" val="366335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01">
                                            <p:txEl>
                                              <p:pRg st="2" end="2"/>
                                            </p:txEl>
                                          </p:spTgt>
                                        </p:tgtEl>
                                        <p:attrNameLst>
                                          <p:attrName>style.visibility</p:attrName>
                                        </p:attrNameLst>
                                      </p:cBhvr>
                                      <p:to>
                                        <p:strVal val="visible"/>
                                      </p:to>
                                    </p:set>
                                    <p:animEffect transition="in" filter="fade">
                                      <p:cBhvr>
                                        <p:cTn id="11" dur="500"/>
                                        <p:tgtEl>
                                          <p:spTgt spid="4101">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101">
                                            <p:txEl>
                                              <p:pRg st="0" end="0"/>
                                            </p:txEl>
                                          </p:spTgt>
                                        </p:tgtEl>
                                        <p:attrNameLst>
                                          <p:attrName>style.visibility</p:attrName>
                                        </p:attrNameLst>
                                      </p:cBhvr>
                                      <p:to>
                                        <p:strVal val="visible"/>
                                      </p:to>
                                    </p:set>
                                    <p:animEffect transition="in" filter="fade">
                                      <p:cBhvr>
                                        <p:cTn id="16" dur="500"/>
                                        <p:tgtEl>
                                          <p:spTgt spid="410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101">
                                            <p:txEl>
                                              <p:pRg st="1" end="1"/>
                                            </p:txEl>
                                          </p:spTgt>
                                        </p:tgtEl>
                                        <p:attrNameLst>
                                          <p:attrName>style.visibility</p:attrName>
                                        </p:attrNameLst>
                                      </p:cBhvr>
                                      <p:to>
                                        <p:strVal val="visible"/>
                                      </p:to>
                                    </p:set>
                                    <p:animEffect transition="in" filter="fade">
                                      <p:cBhvr>
                                        <p:cTn id="21" dur="500"/>
                                        <p:tgtEl>
                                          <p:spTgt spid="4101">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101">
                                            <p:txEl>
                                              <p:pRg st="3" end="3"/>
                                            </p:txEl>
                                          </p:spTgt>
                                        </p:tgtEl>
                                        <p:attrNameLst>
                                          <p:attrName>style.visibility</p:attrName>
                                        </p:attrNameLst>
                                      </p:cBhvr>
                                      <p:to>
                                        <p:strVal val="visible"/>
                                      </p:to>
                                    </p:set>
                                    <p:animEffect transition="in" filter="fade">
                                      <p:cBhvr>
                                        <p:cTn id="24" dur="500"/>
                                        <p:tgtEl>
                                          <p:spTgt spid="4101">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4101">
                                            <p:txEl>
                                              <p:pRg st="4" end="4"/>
                                            </p:txEl>
                                          </p:spTgt>
                                        </p:tgtEl>
                                        <p:attrNameLst>
                                          <p:attrName>style.visibility</p:attrName>
                                        </p:attrNameLst>
                                      </p:cBhvr>
                                      <p:to>
                                        <p:strVal val="visible"/>
                                      </p:to>
                                    </p:set>
                                    <p:animEffect transition="in" filter="fade">
                                      <p:cBhvr>
                                        <p:cTn id="27" dur="500"/>
                                        <p:tgtEl>
                                          <p:spTgt spid="41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101">
                                            <p:txEl>
                                              <p:pRg st="5" end="5"/>
                                            </p:txEl>
                                          </p:spTgt>
                                        </p:tgtEl>
                                        <p:attrNameLst>
                                          <p:attrName>style.visibility</p:attrName>
                                        </p:attrNameLst>
                                      </p:cBhvr>
                                      <p:to>
                                        <p:strVal val="visible"/>
                                      </p:to>
                                    </p:set>
                                    <p:animEffect transition="in" filter="fade">
                                      <p:cBhvr>
                                        <p:cTn id="32" dur="500"/>
                                        <p:tgtEl>
                                          <p:spTgt spid="4101">
                                            <p:txEl>
                                              <p:pRg st="5" end="5"/>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4101">
                                            <p:txEl>
                                              <p:pRg st="6" end="6"/>
                                            </p:txEl>
                                          </p:spTgt>
                                        </p:tgtEl>
                                        <p:attrNameLst>
                                          <p:attrName>style.visibility</p:attrName>
                                        </p:attrNameLst>
                                      </p:cBhvr>
                                      <p:to>
                                        <p:strVal val="visible"/>
                                      </p:to>
                                    </p:set>
                                    <p:animEffect transition="in" filter="fade">
                                      <p:cBhvr>
                                        <p:cTn id="35" dur="500"/>
                                        <p:tgtEl>
                                          <p:spTgt spid="41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altLang="en-US" b="1" dirty="0" smtClean="0">
                <a:solidFill>
                  <a:schemeClr val="accent2"/>
                </a:solidFill>
              </a:rPr>
              <a:t>Review</a:t>
            </a:r>
            <a:endParaRPr lang="en-CA" altLang="en-US" b="1" dirty="0" smtClean="0">
              <a:solidFill>
                <a:schemeClr val="accent2"/>
              </a:solidFill>
            </a:endParaRPr>
          </a:p>
        </p:txBody>
      </p:sp>
      <p:sp>
        <p:nvSpPr>
          <p:cNvPr id="4101" name="Rectangle 3"/>
          <p:cNvSpPr>
            <a:spLocks noGrp="1" noChangeArrowheads="1"/>
          </p:cNvSpPr>
          <p:nvPr>
            <p:ph type="body" idx="4294967295"/>
          </p:nvPr>
        </p:nvSpPr>
        <p:spPr>
          <a:xfrm>
            <a:off x="457200" y="1340768"/>
            <a:ext cx="8363272" cy="4525963"/>
          </a:xfrm>
        </p:spPr>
        <p:txBody>
          <a:bodyPr/>
          <a:lstStyle/>
          <a:p>
            <a:pPr marL="0" indent="0">
              <a:spcAft>
                <a:spcPts val="0"/>
              </a:spcAft>
              <a:buNone/>
            </a:pPr>
            <a:r>
              <a:rPr lang="en-US" sz="2800" dirty="0" smtClean="0"/>
              <a:t>What happens when you add water to a sample?</a:t>
            </a:r>
          </a:p>
          <a:p>
            <a:pPr marL="0" indent="0">
              <a:spcAft>
                <a:spcPts val="0"/>
              </a:spcAft>
              <a:buNone/>
            </a:pPr>
            <a:endParaRPr lang="en-US" sz="2800" dirty="0"/>
          </a:p>
          <a:p>
            <a:r>
              <a:rPr lang="en-CA" sz="2800" dirty="0" smtClean="0"/>
              <a:t>The sample becomes diluted</a:t>
            </a:r>
          </a:p>
          <a:p>
            <a:r>
              <a:rPr lang="en-CA" sz="2800" dirty="0" smtClean="0"/>
              <a:t>The </a:t>
            </a:r>
            <a:r>
              <a:rPr lang="en-CA" sz="2800" dirty="0"/>
              <a:t>concentration of the chemical, physical or microbiological parameter becomes </a:t>
            </a:r>
            <a:r>
              <a:rPr lang="en-CA" sz="2800" dirty="0" smtClean="0"/>
              <a:t>lower  </a:t>
            </a:r>
            <a:endParaRPr lang="en-CA" sz="2800" dirty="0"/>
          </a:p>
          <a:p>
            <a:pPr lvl="0"/>
            <a:endParaRPr lang="en-CA"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12</a:t>
            </a:fld>
            <a:endParaRPr lang="en-US" dirty="0"/>
          </a:p>
        </p:txBody>
      </p:sp>
    </p:spTree>
    <p:extLst>
      <p:ext uri="{BB962C8B-B14F-4D97-AF65-F5344CB8AC3E}">
        <p14:creationId xmlns:p14="http://schemas.microsoft.com/office/powerpoint/2010/main" val="1300521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101">
                                            <p:txEl>
                                              <p:pRg st="0" end="0"/>
                                            </p:txEl>
                                          </p:spTgt>
                                        </p:tgtEl>
                                        <p:attrNameLst>
                                          <p:attrName>style.visibility</p:attrName>
                                        </p:attrNameLst>
                                      </p:cBhvr>
                                      <p:to>
                                        <p:strVal val="visible"/>
                                      </p:to>
                                    </p:set>
                                    <p:animEffect transition="in" filter="fade">
                                      <p:cBhvr>
                                        <p:cTn id="11" dur="500"/>
                                        <p:tgtEl>
                                          <p:spTgt spid="410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4101">
                                            <p:txEl>
                                              <p:pRg st="2" end="2"/>
                                            </p:txEl>
                                          </p:spTgt>
                                        </p:tgtEl>
                                        <p:attrNameLst>
                                          <p:attrName>style.visibility</p:attrName>
                                        </p:attrNameLst>
                                      </p:cBhvr>
                                      <p:to>
                                        <p:strVal val="visible"/>
                                      </p:to>
                                    </p:set>
                                    <p:animEffect transition="in" filter="fade">
                                      <p:cBhvr>
                                        <p:cTn id="16" dur="500"/>
                                        <p:tgtEl>
                                          <p:spTgt spid="410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4101">
                                            <p:txEl>
                                              <p:pRg st="3" end="3"/>
                                            </p:txEl>
                                          </p:spTgt>
                                        </p:tgtEl>
                                        <p:attrNameLst>
                                          <p:attrName>style.visibility</p:attrName>
                                        </p:attrNameLst>
                                      </p:cBhvr>
                                      <p:to>
                                        <p:strVal val="visible"/>
                                      </p:to>
                                    </p:set>
                                    <p:animEffect transition="in" filter="fade">
                                      <p:cBhvr>
                                        <p:cTn id="21" dur="500"/>
                                        <p:tgtEl>
                                          <p:spTgt spid="410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1556792"/>
            <a:ext cx="7560840" cy="3342453"/>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14: Dilutions</a:t>
            </a:r>
            <a:r>
              <a:rPr lang="en-US" sz="3200" kern="0" dirty="0" smtClean="0">
                <a:solidFill>
                  <a:srgbClr val="FF0000"/>
                </a:solidFill>
                <a:latin typeface="Arial"/>
                <a:cs typeface="Arial"/>
              </a:rPr>
              <a:t> </a:t>
            </a:r>
            <a:r>
              <a:rPr lang="en-US" sz="3200" kern="0" dirty="0">
                <a:solidFill>
                  <a:srgbClr val="000000"/>
                </a:solidFill>
                <a:latin typeface="Arial"/>
                <a:cs typeface="Arial"/>
              </a:rPr>
              <a:t>in the </a:t>
            </a:r>
            <a:r>
              <a:rPr lang="en-US" sz="3200" kern="0" dirty="0" smtClean="0">
                <a:solidFill>
                  <a:srgbClr val="000000"/>
                </a:solidFill>
                <a:latin typeface="Arial"/>
                <a:cs typeface="Arial"/>
              </a:rPr>
              <a:t>Drinking Water Quality Testing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a:p>
            <a:pPr lvl="0">
              <a:spcBef>
                <a:spcPct val="20000"/>
              </a:spcBef>
            </a:pPr>
            <a:r>
              <a:rPr lang="en-US" sz="3200" kern="0" dirty="0">
                <a:solidFill>
                  <a:srgbClr val="000000"/>
                </a:solidFill>
                <a:latin typeface="Arial"/>
                <a:cs typeface="Arial"/>
              </a:rPr>
              <a:t> </a:t>
            </a:r>
            <a:endParaRPr lang="en-US" sz="3200" kern="0" dirty="0">
              <a:solidFill>
                <a:srgbClr val="000000"/>
              </a:solidFill>
              <a:latin typeface="Arial"/>
              <a:cs typeface="Arial"/>
            </a:endParaRPr>
          </a:p>
        </p:txBody>
      </p:sp>
      <p:pic>
        <p:nvPicPr>
          <p:cNvPr id="4" name="Picture 3"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5891125"/>
            <a:ext cx="1547664" cy="966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484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dirty="0" smtClean="0">
                <a:solidFill>
                  <a:schemeClr val="accent2"/>
                </a:solidFill>
              </a:rPr>
              <a:t>Dilutions</a:t>
            </a:r>
            <a:endParaRPr lang="en-US" b="1" dirty="0">
              <a:solidFill>
                <a:schemeClr val="accent2"/>
              </a:solidFill>
            </a:endParaRPr>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chemeClr val="accent2"/>
                </a:solidFill>
              </a:rPr>
              <a:t>Learning Expectations</a:t>
            </a:r>
            <a:endParaRPr lang="en-US" b="1" dirty="0">
              <a:solidFill>
                <a:schemeClr val="accent2"/>
              </a:solidFill>
            </a:endParaRPr>
          </a:p>
        </p:txBody>
      </p:sp>
      <p:sp>
        <p:nvSpPr>
          <p:cNvPr id="3075" name="Rectangle 3"/>
          <p:cNvSpPr>
            <a:spLocks noGrp="1" noChangeArrowheads="1"/>
          </p:cNvSpPr>
          <p:nvPr>
            <p:ph type="body" idx="4294967295"/>
          </p:nvPr>
        </p:nvSpPr>
        <p:spPr>
          <a:xfrm>
            <a:off x="539552" y="1495325"/>
            <a:ext cx="8229600" cy="4525963"/>
          </a:xfrm>
        </p:spPr>
        <p:txBody>
          <a:bodyPr/>
          <a:lstStyle/>
          <a:p>
            <a:pPr marL="514350" lvl="0" indent="-514350">
              <a:buFont typeface="+mj-lt"/>
              <a:buAutoNum type="arabicPeriod"/>
            </a:pPr>
            <a:r>
              <a:rPr lang="en-US" dirty="0"/>
              <a:t>Explain the need for diluting a water sample.</a:t>
            </a:r>
            <a:endParaRPr lang="en-CA" dirty="0"/>
          </a:p>
          <a:p>
            <a:pPr marL="514350" lvl="0" indent="-514350">
              <a:buFont typeface="+mj-lt"/>
              <a:buAutoNum type="arabicPeriod"/>
            </a:pPr>
            <a:r>
              <a:rPr lang="en-US" dirty="0"/>
              <a:t>Calculate a dilution factor.</a:t>
            </a:r>
            <a:endParaRPr lang="en-CA" dirty="0"/>
          </a:p>
          <a:p>
            <a:pPr marL="514350" lvl="0" indent="-514350">
              <a:buNone/>
            </a:pPr>
            <a:endParaRPr lang="en-US" dirty="0"/>
          </a:p>
        </p:txBody>
      </p:sp>
      <p:pic>
        <p:nvPicPr>
          <p:cNvPr id="5"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What is Dilution?</a:t>
            </a:r>
            <a:endParaRPr lang="en-CA" b="1" dirty="0"/>
          </a:p>
        </p:txBody>
      </p:sp>
      <p:sp>
        <p:nvSpPr>
          <p:cNvPr id="5" name="TextBox 4"/>
          <p:cNvSpPr txBox="1"/>
          <p:nvPr/>
        </p:nvSpPr>
        <p:spPr>
          <a:xfrm>
            <a:off x="5940152" y="5189638"/>
            <a:ext cx="3816424" cy="307777"/>
          </a:xfrm>
          <a:prstGeom prst="rect">
            <a:avLst/>
          </a:prstGeom>
          <a:noFill/>
        </p:spPr>
        <p:txBody>
          <a:bodyPr wrap="square" rtlCol="0">
            <a:spAutoFit/>
          </a:bodyPr>
          <a:lstStyle/>
          <a:p>
            <a:r>
              <a:rPr lang="en-CA" sz="1400" dirty="0" smtClean="0"/>
              <a:t>(Credit: AbsoluteAstronomy.com)</a:t>
            </a:r>
            <a:endParaRPr lang="en-CA" sz="1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568" y="1668780"/>
            <a:ext cx="8003232" cy="3423605"/>
          </a:xfrm>
          <a:prstGeom prst="rect">
            <a:avLst/>
          </a:prstGeom>
          <a:ln>
            <a:solidFill>
              <a:schemeClr val="tx1"/>
            </a:solidFill>
          </a:ln>
        </p:spPr>
      </p:pic>
      <p:pic>
        <p:nvPicPr>
          <p:cNvPr id="6" name="Picture 4" descr="CAWST Colour - no text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9388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b="1" dirty="0" smtClean="0"/>
              <a:t>When Do We Need to Dilute?</a:t>
            </a:r>
            <a:endParaRPr lang="en-CA" altLang="en-US" b="1" dirty="0"/>
          </a:p>
        </p:txBody>
      </p:sp>
      <p:sp>
        <p:nvSpPr>
          <p:cNvPr id="3077" name="Rectangle 4"/>
          <p:cNvSpPr>
            <a:spLocks noGrp="1" noChangeArrowheads="1"/>
          </p:cNvSpPr>
          <p:nvPr>
            <p:ph type="body" idx="4294967295"/>
          </p:nvPr>
        </p:nvSpPr>
        <p:spPr>
          <a:xfrm>
            <a:off x="467544" y="1495325"/>
            <a:ext cx="8229600" cy="4525963"/>
          </a:xfrm>
        </p:spPr>
        <p:txBody>
          <a:bodyPr/>
          <a:lstStyle/>
          <a:p>
            <a:pPr lvl="0"/>
            <a:r>
              <a:rPr lang="en-US" dirty="0" smtClean="0"/>
              <a:t>Microbiological testing</a:t>
            </a:r>
          </a:p>
          <a:p>
            <a:pPr lvl="1"/>
            <a:r>
              <a:rPr lang="en-US" dirty="0"/>
              <a:t>T</a:t>
            </a:r>
            <a:r>
              <a:rPr lang="en-US" dirty="0" smtClean="0"/>
              <a:t>oo </a:t>
            </a:r>
            <a:r>
              <a:rPr lang="en-US" dirty="0"/>
              <a:t>many bacteria make plates difficult to count</a:t>
            </a:r>
            <a:endParaRPr lang="en-CA" dirty="0"/>
          </a:p>
          <a:p>
            <a:pPr lvl="0"/>
            <a:r>
              <a:rPr lang="en-US" dirty="0"/>
              <a:t>Physical t</a:t>
            </a:r>
            <a:r>
              <a:rPr lang="en-US" dirty="0" smtClean="0"/>
              <a:t>esting</a:t>
            </a:r>
          </a:p>
          <a:p>
            <a:pPr lvl="1"/>
            <a:r>
              <a:rPr lang="en-US" dirty="0"/>
              <a:t>T</a:t>
            </a:r>
            <a:r>
              <a:rPr lang="en-US" dirty="0" smtClean="0"/>
              <a:t>urbidity </a:t>
            </a:r>
            <a:r>
              <a:rPr lang="en-US" dirty="0"/>
              <a:t>too high (out of range on the </a:t>
            </a:r>
            <a:r>
              <a:rPr lang="en-US" dirty="0" err="1" smtClean="0"/>
              <a:t>turbidimeter</a:t>
            </a:r>
            <a:r>
              <a:rPr lang="en-US" dirty="0"/>
              <a:t>)</a:t>
            </a:r>
            <a:endParaRPr lang="en-CA" dirty="0"/>
          </a:p>
          <a:p>
            <a:r>
              <a:rPr lang="en-US" dirty="0"/>
              <a:t>Chemical t</a:t>
            </a:r>
            <a:r>
              <a:rPr lang="en-US" dirty="0" smtClean="0"/>
              <a:t>esting</a:t>
            </a:r>
          </a:p>
          <a:p>
            <a:pPr lvl="1"/>
            <a:r>
              <a:rPr lang="en-US" dirty="0"/>
              <a:t>C</a:t>
            </a:r>
            <a:r>
              <a:rPr lang="en-US" dirty="0" smtClean="0"/>
              <a:t>oncentration </a:t>
            </a:r>
            <a:r>
              <a:rPr lang="en-US" dirty="0"/>
              <a:t>too high (out of range)</a:t>
            </a:r>
            <a:endParaRPr lang="en-US" altLang="en-US" dirty="0" smtClean="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6</a:t>
            </a:fld>
            <a:endParaRPr lang="en-US" dirty="0"/>
          </a:p>
        </p:txBody>
      </p:sp>
    </p:spTree>
    <p:extLst>
      <p:ext uri="{BB962C8B-B14F-4D97-AF65-F5344CB8AC3E}">
        <p14:creationId xmlns:p14="http://schemas.microsoft.com/office/powerpoint/2010/main" val="383575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077">
                                            <p:txEl>
                                              <p:pRg st="0" end="0"/>
                                            </p:txEl>
                                          </p:spTgt>
                                        </p:tgtEl>
                                        <p:attrNameLst>
                                          <p:attrName>style.visibility</p:attrName>
                                        </p:attrNameLst>
                                      </p:cBhvr>
                                      <p:to>
                                        <p:strVal val="visible"/>
                                      </p:to>
                                    </p:set>
                                    <p:animEffect transition="in" filter="fade">
                                      <p:cBhvr>
                                        <p:cTn id="11" dur="500"/>
                                        <p:tgtEl>
                                          <p:spTgt spid="307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077">
                                            <p:txEl>
                                              <p:pRg st="1" end="1"/>
                                            </p:txEl>
                                          </p:spTgt>
                                        </p:tgtEl>
                                        <p:attrNameLst>
                                          <p:attrName>style.visibility</p:attrName>
                                        </p:attrNameLst>
                                      </p:cBhvr>
                                      <p:to>
                                        <p:strVal val="visible"/>
                                      </p:to>
                                    </p:set>
                                    <p:animEffect transition="in" filter="fade">
                                      <p:cBhvr>
                                        <p:cTn id="16" dur="500"/>
                                        <p:tgtEl>
                                          <p:spTgt spid="307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77">
                                            <p:txEl>
                                              <p:pRg st="2" end="2"/>
                                            </p:txEl>
                                          </p:spTgt>
                                        </p:tgtEl>
                                        <p:attrNameLst>
                                          <p:attrName>style.visibility</p:attrName>
                                        </p:attrNameLst>
                                      </p:cBhvr>
                                      <p:to>
                                        <p:strVal val="visible"/>
                                      </p:to>
                                    </p:set>
                                    <p:animEffect transition="in" filter="fade">
                                      <p:cBhvr>
                                        <p:cTn id="21" dur="500"/>
                                        <p:tgtEl>
                                          <p:spTgt spid="307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77">
                                            <p:txEl>
                                              <p:pRg st="3" end="3"/>
                                            </p:txEl>
                                          </p:spTgt>
                                        </p:tgtEl>
                                        <p:attrNameLst>
                                          <p:attrName>style.visibility</p:attrName>
                                        </p:attrNameLst>
                                      </p:cBhvr>
                                      <p:to>
                                        <p:strVal val="visible"/>
                                      </p:to>
                                    </p:set>
                                    <p:animEffect transition="in" filter="fade">
                                      <p:cBhvr>
                                        <p:cTn id="26" dur="500"/>
                                        <p:tgtEl>
                                          <p:spTgt spid="307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Effect transition="in" filter="fade">
                                      <p:cBhvr>
                                        <p:cTn id="31" dur="500"/>
                                        <p:tgtEl>
                                          <p:spTgt spid="307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077">
                                            <p:txEl>
                                              <p:pRg st="5" end="5"/>
                                            </p:txEl>
                                          </p:spTgt>
                                        </p:tgtEl>
                                        <p:attrNameLst>
                                          <p:attrName>style.visibility</p:attrName>
                                        </p:attrNameLst>
                                      </p:cBhvr>
                                      <p:to>
                                        <p:strVal val="visible"/>
                                      </p:to>
                                    </p:set>
                                    <p:animEffect transition="in" filter="fade">
                                      <p:cBhvr>
                                        <p:cTn id="36" dur="500"/>
                                        <p:tgtEl>
                                          <p:spTgt spid="307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US" b="1" dirty="0" smtClean="0"/>
              <a:t>What Do We Use to Dilute?</a:t>
            </a:r>
            <a:endParaRPr lang="en-CA" altLang="en-US" b="1" dirty="0"/>
          </a:p>
        </p:txBody>
      </p:sp>
      <p:sp>
        <p:nvSpPr>
          <p:cNvPr id="3077" name="Rectangle 4"/>
          <p:cNvSpPr>
            <a:spLocks noGrp="1" noChangeArrowheads="1"/>
          </p:cNvSpPr>
          <p:nvPr>
            <p:ph type="body" idx="4294967295"/>
          </p:nvPr>
        </p:nvSpPr>
        <p:spPr>
          <a:xfrm>
            <a:off x="329815" y="1417638"/>
            <a:ext cx="8490657" cy="4525963"/>
          </a:xfrm>
        </p:spPr>
        <p:txBody>
          <a:bodyPr/>
          <a:lstStyle/>
          <a:p>
            <a:pPr lvl="0"/>
            <a:r>
              <a:rPr lang="en-US" dirty="0" smtClean="0"/>
              <a:t>Microbiological testing – Sterile water!</a:t>
            </a:r>
          </a:p>
          <a:p>
            <a:pPr lvl="1"/>
            <a:r>
              <a:rPr lang="en-CA" dirty="0" smtClean="0"/>
              <a:t>Stock phosphate buffer solution or boiled water (e.g., clean rainwater, bottled water, spring water) </a:t>
            </a:r>
          </a:p>
          <a:p>
            <a:pPr lvl="1"/>
            <a:r>
              <a:rPr lang="en-CA" dirty="0" smtClean="0"/>
              <a:t>Do NOT use chlorinated or distilled water!</a:t>
            </a:r>
          </a:p>
          <a:p>
            <a:r>
              <a:rPr lang="en-US" dirty="0" smtClean="0"/>
              <a:t>Physical testing</a:t>
            </a:r>
          </a:p>
          <a:p>
            <a:pPr lvl="1"/>
            <a:r>
              <a:rPr lang="en-CA" dirty="0" smtClean="0"/>
              <a:t>Distilled or boiled water </a:t>
            </a:r>
          </a:p>
          <a:p>
            <a:r>
              <a:rPr lang="en-US" dirty="0" smtClean="0"/>
              <a:t>Chemical </a:t>
            </a:r>
            <a:r>
              <a:rPr lang="en-US" dirty="0"/>
              <a:t>t</a:t>
            </a:r>
            <a:r>
              <a:rPr lang="en-US" dirty="0" smtClean="0"/>
              <a:t>esting</a:t>
            </a:r>
          </a:p>
          <a:p>
            <a:pPr lvl="1"/>
            <a:r>
              <a:rPr lang="en-CA" dirty="0"/>
              <a:t>Distilled </a:t>
            </a:r>
            <a:r>
              <a:rPr lang="en-CA" dirty="0" smtClean="0"/>
              <a:t>or boiled water</a:t>
            </a:r>
            <a:endParaRPr lang="en-CA"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7</a:t>
            </a:fld>
            <a:endParaRPr lang="en-US" dirty="0"/>
          </a:p>
        </p:txBody>
      </p:sp>
    </p:spTree>
    <p:extLst>
      <p:ext uri="{BB962C8B-B14F-4D97-AF65-F5344CB8AC3E}">
        <p14:creationId xmlns:p14="http://schemas.microsoft.com/office/powerpoint/2010/main" val="209665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077">
                                            <p:txEl>
                                              <p:pRg st="0" end="0"/>
                                            </p:txEl>
                                          </p:spTgt>
                                        </p:tgtEl>
                                        <p:attrNameLst>
                                          <p:attrName>style.visibility</p:attrName>
                                        </p:attrNameLst>
                                      </p:cBhvr>
                                      <p:to>
                                        <p:strVal val="visible"/>
                                      </p:to>
                                    </p:set>
                                    <p:animEffect transition="in" filter="fade">
                                      <p:cBhvr>
                                        <p:cTn id="11" dur="500"/>
                                        <p:tgtEl>
                                          <p:spTgt spid="307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077">
                                            <p:txEl>
                                              <p:pRg st="1" end="1"/>
                                            </p:txEl>
                                          </p:spTgt>
                                        </p:tgtEl>
                                        <p:attrNameLst>
                                          <p:attrName>style.visibility</p:attrName>
                                        </p:attrNameLst>
                                      </p:cBhvr>
                                      <p:to>
                                        <p:strVal val="visible"/>
                                      </p:to>
                                    </p:set>
                                    <p:animEffect transition="in" filter="fade">
                                      <p:cBhvr>
                                        <p:cTn id="16" dur="500"/>
                                        <p:tgtEl>
                                          <p:spTgt spid="307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077">
                                            <p:txEl>
                                              <p:pRg st="2" end="2"/>
                                            </p:txEl>
                                          </p:spTgt>
                                        </p:tgtEl>
                                        <p:attrNameLst>
                                          <p:attrName>style.visibility</p:attrName>
                                        </p:attrNameLst>
                                      </p:cBhvr>
                                      <p:to>
                                        <p:strVal val="visible"/>
                                      </p:to>
                                    </p:set>
                                    <p:animEffect transition="in" filter="fade">
                                      <p:cBhvr>
                                        <p:cTn id="21" dur="500"/>
                                        <p:tgtEl>
                                          <p:spTgt spid="307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77">
                                            <p:txEl>
                                              <p:pRg st="3" end="3"/>
                                            </p:txEl>
                                          </p:spTgt>
                                        </p:tgtEl>
                                        <p:attrNameLst>
                                          <p:attrName>style.visibility</p:attrName>
                                        </p:attrNameLst>
                                      </p:cBhvr>
                                      <p:to>
                                        <p:strVal val="visible"/>
                                      </p:to>
                                    </p:set>
                                    <p:animEffect transition="in" filter="fade">
                                      <p:cBhvr>
                                        <p:cTn id="26" dur="500"/>
                                        <p:tgtEl>
                                          <p:spTgt spid="307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Effect transition="in" filter="fade">
                                      <p:cBhvr>
                                        <p:cTn id="31" dur="500"/>
                                        <p:tgtEl>
                                          <p:spTgt spid="307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077">
                                            <p:txEl>
                                              <p:pRg st="5" end="5"/>
                                            </p:txEl>
                                          </p:spTgt>
                                        </p:tgtEl>
                                        <p:attrNameLst>
                                          <p:attrName>style.visibility</p:attrName>
                                        </p:attrNameLst>
                                      </p:cBhvr>
                                      <p:to>
                                        <p:strVal val="visible"/>
                                      </p:to>
                                    </p:set>
                                    <p:animEffect transition="in" filter="fade">
                                      <p:cBhvr>
                                        <p:cTn id="36" dur="500"/>
                                        <p:tgtEl>
                                          <p:spTgt spid="3077">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07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pPr eaLnBrk="1" hangingPunct="1"/>
            <a:r>
              <a:rPr lang="en-US" altLang="en-US" b="1" dirty="0" smtClean="0">
                <a:solidFill>
                  <a:schemeClr val="accent2"/>
                </a:solidFill>
              </a:rPr>
              <a:t>How Do We Dilute a Sample?</a:t>
            </a:r>
            <a:endParaRPr lang="en-CA" altLang="en-US" b="1" dirty="0" smtClean="0">
              <a:solidFill>
                <a:schemeClr val="accent2"/>
              </a:solidFill>
            </a:endParaRPr>
          </a:p>
        </p:txBody>
      </p:sp>
      <p:sp>
        <p:nvSpPr>
          <p:cNvPr id="4101" name="Rectangle 3"/>
          <p:cNvSpPr>
            <a:spLocks noGrp="1" noChangeArrowheads="1"/>
          </p:cNvSpPr>
          <p:nvPr>
            <p:ph type="body" idx="4294967295"/>
          </p:nvPr>
        </p:nvSpPr>
        <p:spPr>
          <a:xfrm>
            <a:off x="457200" y="1630734"/>
            <a:ext cx="8229600" cy="4525963"/>
          </a:xfrm>
        </p:spPr>
        <p:txBody>
          <a:bodyPr/>
          <a:lstStyle/>
          <a:p>
            <a:pPr lvl="0"/>
            <a:r>
              <a:rPr lang="en-US" dirty="0" smtClean="0"/>
              <a:t>Add </a:t>
            </a:r>
            <a:r>
              <a:rPr lang="en-US" dirty="0"/>
              <a:t>a known </a:t>
            </a:r>
            <a:r>
              <a:rPr lang="en-US" dirty="0" smtClean="0"/>
              <a:t>volume </a:t>
            </a:r>
            <a:r>
              <a:rPr lang="en-US" dirty="0"/>
              <a:t>of </a:t>
            </a:r>
            <a:r>
              <a:rPr lang="en-US" dirty="0" smtClean="0"/>
              <a:t>dilution water to a known volume of water sample</a:t>
            </a:r>
          </a:p>
          <a:p>
            <a:pPr lvl="1"/>
            <a:r>
              <a:rPr lang="en-US" dirty="0"/>
              <a:t>e</a:t>
            </a:r>
            <a:r>
              <a:rPr lang="en-US" dirty="0" smtClean="0"/>
              <a:t>.g., </a:t>
            </a:r>
            <a:r>
              <a:rPr lang="en-US" dirty="0"/>
              <a:t>A</a:t>
            </a:r>
            <a:r>
              <a:rPr lang="en-US" dirty="0" smtClean="0"/>
              <a:t>dd 99 mL of water to 1 </a:t>
            </a:r>
            <a:r>
              <a:rPr lang="en-US" dirty="0"/>
              <a:t>mL of </a:t>
            </a:r>
            <a:r>
              <a:rPr lang="en-US" dirty="0" smtClean="0"/>
              <a:t>water sample, final volume is 100 mL for a 100 x dilution</a:t>
            </a:r>
            <a:endParaRPr lang="en-CA" dirty="0"/>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96D6939-B8AB-415C-8E07-37773906FC33}" type="slidenum">
              <a:rPr lang="en-US" smtClean="0"/>
              <a:pPr/>
              <a:t>8</a:t>
            </a:fld>
            <a:endParaRPr lang="en-US" dirty="0"/>
          </a:p>
        </p:txBody>
      </p:sp>
    </p:spTree>
    <p:extLst>
      <p:ext uri="{BB962C8B-B14F-4D97-AF65-F5344CB8AC3E}">
        <p14:creationId xmlns:p14="http://schemas.microsoft.com/office/powerpoint/2010/main" val="76227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500"/>
                                        <p:tgtEl>
                                          <p:spTgt spid="4101">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101">
                                            <p:txEl>
                                              <p:pRg st="1" end="1"/>
                                            </p:txEl>
                                          </p:spTgt>
                                        </p:tgtEl>
                                        <p:attrNameLst>
                                          <p:attrName>style.visibility</p:attrName>
                                        </p:attrNameLst>
                                      </p:cBhvr>
                                      <p:to>
                                        <p:strVal val="visible"/>
                                      </p:to>
                                    </p:set>
                                    <p:animEffect transition="in" filter="fade">
                                      <p:cBhvr>
                                        <p:cTn id="11" dur="500"/>
                                        <p:tgtEl>
                                          <p:spTgt spid="410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4000" b="1" dirty="0" smtClean="0"/>
              <a:t>Diluting a Water Sample for </a:t>
            </a:r>
            <a:br>
              <a:rPr lang="en-US" altLang="en-US" sz="4000" b="1" dirty="0" smtClean="0"/>
            </a:br>
            <a:r>
              <a:rPr lang="en-US" altLang="en-US" sz="4000" b="1" dirty="0" smtClean="0"/>
              <a:t>Microbiological Testing</a:t>
            </a:r>
            <a:endParaRPr lang="en-CA" altLang="en-US" sz="4000" dirty="0" smtClean="0"/>
          </a:p>
        </p:txBody>
      </p:sp>
      <p:sp>
        <p:nvSpPr>
          <p:cNvPr id="4" name="Slide Number Placeholder 3"/>
          <p:cNvSpPr>
            <a:spLocks noGrp="1"/>
          </p:cNvSpPr>
          <p:nvPr>
            <p:ph type="sldNum" sz="quarter" idx="12"/>
          </p:nvPr>
        </p:nvSpPr>
        <p:spPr>
          <a:prstGeom prst="rect">
            <a:avLst/>
          </a:prstGeom>
        </p:spPr>
        <p:txBody>
          <a:bodyPr/>
          <a:lstStyle/>
          <a:p>
            <a:pPr>
              <a:defRPr/>
            </a:pPr>
            <a:fld id="{6496B659-699A-4986-BAD9-23E476441537}" type="slidenum">
              <a:rPr lang="en-US" smtClean="0"/>
              <a:pPr>
                <a:defRPr/>
              </a:pPr>
              <a:t>9</a:t>
            </a:fld>
            <a:endParaRPr lang="en-US"/>
          </a:p>
        </p:txBody>
      </p:sp>
      <p:graphicFrame>
        <p:nvGraphicFramePr>
          <p:cNvPr id="10" name="Content Placeholder 9"/>
          <p:cNvGraphicFramePr>
            <a:graphicFrameLocks noGrp="1"/>
          </p:cNvGraphicFramePr>
          <p:nvPr>
            <p:ph idx="4294967295"/>
            <p:extLst>
              <p:ext uri="{D42A27DB-BD31-4B8C-83A1-F6EECF244321}">
                <p14:modId xmlns:p14="http://schemas.microsoft.com/office/powerpoint/2010/main" val="3014056489"/>
              </p:ext>
            </p:extLst>
          </p:nvPr>
        </p:nvGraphicFramePr>
        <p:xfrm>
          <a:off x="600868" y="1822636"/>
          <a:ext cx="7942264" cy="3949657"/>
        </p:xfrm>
        <a:graphic>
          <a:graphicData uri="http://schemas.openxmlformats.org/drawingml/2006/table">
            <a:tbl>
              <a:tblPr firstRow="1" firstCol="1" bandRow="1"/>
              <a:tblGrid>
                <a:gridCol w="1985566"/>
                <a:gridCol w="1985566"/>
                <a:gridCol w="1985566"/>
                <a:gridCol w="1985566"/>
              </a:tblGrid>
              <a:tr h="783268">
                <a:tc>
                  <a:txBody>
                    <a:bodyPr/>
                    <a:lstStyle/>
                    <a:p>
                      <a:pPr algn="ctr">
                        <a:spcAft>
                          <a:spcPts val="0"/>
                        </a:spcAft>
                      </a:pPr>
                      <a:r>
                        <a:rPr lang="en-US" sz="1800" b="1" dirty="0">
                          <a:effectLst/>
                          <a:latin typeface="Arial"/>
                          <a:ea typeface="Times New Roman"/>
                          <a:cs typeface="Arial"/>
                        </a:rPr>
                        <a:t>Sample Contamination</a:t>
                      </a:r>
                      <a:endParaRPr lang="en-CA" sz="1800" b="1" dirty="0">
                        <a:effectLst/>
                        <a:latin typeface="Arial"/>
                        <a:ea typeface="Times New Roman"/>
                        <a:cs typeface="Times New Roman"/>
                      </a:endParaRPr>
                    </a:p>
                    <a:p>
                      <a:pPr algn="ctr">
                        <a:spcAft>
                          <a:spcPts val="0"/>
                        </a:spcAft>
                      </a:pPr>
                      <a:r>
                        <a:rPr lang="en-US" sz="1800" b="1" dirty="0">
                          <a:effectLst/>
                          <a:latin typeface="Arial"/>
                          <a:ea typeface="Times New Roman"/>
                          <a:cs typeface="Arial"/>
                        </a:rPr>
                        <a:t>Level</a:t>
                      </a:r>
                      <a:endParaRPr lang="en-CA" sz="1800" b="1"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Arial"/>
                          <a:ea typeface="Times New Roman"/>
                          <a:cs typeface="Arial"/>
                        </a:rPr>
                        <a:t>Volume of Sample</a:t>
                      </a:r>
                      <a:endParaRPr lang="en-CA" sz="1800" b="1" dirty="0">
                        <a:effectLst/>
                        <a:latin typeface="Arial"/>
                        <a:ea typeface="Times New Roman"/>
                        <a:cs typeface="Times New Roman"/>
                      </a:endParaRPr>
                    </a:p>
                    <a:p>
                      <a:pPr algn="ctr">
                        <a:spcAft>
                          <a:spcPts val="0"/>
                        </a:spcAft>
                      </a:pPr>
                      <a:r>
                        <a:rPr lang="en-US" sz="1800" b="1" dirty="0">
                          <a:effectLst/>
                          <a:latin typeface="Arial"/>
                          <a:ea typeface="Times New Roman"/>
                          <a:cs typeface="Arial"/>
                        </a:rPr>
                        <a:t>to Use</a:t>
                      </a:r>
                      <a:endParaRPr lang="en-CA" sz="1800" b="1"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effectLst/>
                          <a:latin typeface="Arial"/>
                          <a:ea typeface="Times New Roman"/>
                          <a:cs typeface="Arial"/>
                        </a:rPr>
                        <a:t>Volume of Sterile Water to Add to Sample</a:t>
                      </a:r>
                      <a:endParaRPr lang="en-CA" sz="1800" b="1">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Arial"/>
                          <a:ea typeface="Times New Roman"/>
                          <a:cs typeface="Arial"/>
                        </a:rPr>
                        <a:t>Multiply </a:t>
                      </a:r>
                      <a:endParaRPr lang="en-CA" sz="1800" b="1" dirty="0">
                        <a:effectLst/>
                        <a:latin typeface="Arial"/>
                        <a:ea typeface="Times New Roman"/>
                        <a:cs typeface="Times New Roman"/>
                      </a:endParaRPr>
                    </a:p>
                    <a:p>
                      <a:pPr algn="ctr">
                        <a:spcAft>
                          <a:spcPts val="0"/>
                        </a:spcAft>
                      </a:pPr>
                      <a:r>
                        <a:rPr lang="en-US" sz="1800" b="1" dirty="0">
                          <a:effectLst/>
                          <a:latin typeface="Arial"/>
                          <a:ea typeface="Times New Roman"/>
                          <a:cs typeface="Arial"/>
                        </a:rPr>
                        <a:t>Colony Count </a:t>
                      </a:r>
                      <a:endParaRPr lang="en-CA" sz="1800" b="1" dirty="0">
                        <a:effectLst/>
                        <a:latin typeface="Arial"/>
                        <a:ea typeface="Times New Roman"/>
                        <a:cs typeface="Times New Roman"/>
                      </a:endParaRPr>
                    </a:p>
                    <a:p>
                      <a:pPr algn="ctr">
                        <a:spcAft>
                          <a:spcPts val="0"/>
                        </a:spcAft>
                      </a:pPr>
                      <a:r>
                        <a:rPr lang="en-US" sz="1800" b="1" dirty="0">
                          <a:effectLst/>
                          <a:latin typeface="Arial"/>
                          <a:ea typeface="Times New Roman"/>
                          <a:cs typeface="Arial"/>
                        </a:rPr>
                        <a:t>Result by</a:t>
                      </a:r>
                      <a:r>
                        <a:rPr lang="en-US" sz="1800" b="1" dirty="0" smtClean="0">
                          <a:effectLst/>
                          <a:latin typeface="Arial"/>
                          <a:ea typeface="Times New Roman"/>
                          <a:cs typeface="Arial"/>
                        </a:rPr>
                        <a:t>: </a:t>
                      </a:r>
                      <a:endParaRPr lang="en-CA" sz="1800" b="1"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a:spcAft>
                          <a:spcPts val="0"/>
                        </a:spcAft>
                      </a:pPr>
                      <a:r>
                        <a:rPr lang="en-US" sz="1800" b="1">
                          <a:effectLst/>
                          <a:latin typeface="Arial"/>
                          <a:ea typeface="Times New Roman"/>
                          <a:cs typeface="Arial"/>
                        </a:rPr>
                        <a:t>Low</a:t>
                      </a:r>
                      <a:endParaRPr lang="en-CA" sz="180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Arial"/>
                          <a:ea typeface="Times New Roman"/>
                          <a:cs typeface="Arial"/>
                        </a:rPr>
                        <a:t>100 mL</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Arial"/>
                          <a:ea typeface="Times New Roman"/>
                          <a:cs typeface="Arial"/>
                        </a:rPr>
                        <a:t>0 mL</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a:effectLst/>
                          <a:latin typeface="Arial"/>
                          <a:ea typeface="Times New Roman"/>
                          <a:cs typeface="Arial"/>
                        </a:rPr>
                        <a:t>X 1 (no dilution)</a:t>
                      </a:r>
                      <a:endParaRPr lang="en-CA" sz="180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a:spcAft>
                          <a:spcPts val="0"/>
                        </a:spcAft>
                      </a:pPr>
                      <a:r>
                        <a:rPr lang="en-US" sz="1800" b="1" dirty="0">
                          <a:effectLst/>
                          <a:latin typeface="Arial"/>
                          <a:ea typeface="Times New Roman"/>
                          <a:cs typeface="Arial"/>
                        </a:rPr>
                        <a:t>Moderate</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Arial"/>
                          <a:ea typeface="Times New Roman"/>
                          <a:cs typeface="Arial"/>
                        </a:rPr>
                        <a:t>50 mL</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Arial"/>
                          <a:ea typeface="Times New Roman"/>
                          <a:cs typeface="Arial"/>
                        </a:rPr>
                        <a:t>50 mL</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Arial"/>
                          <a:ea typeface="Times New Roman"/>
                          <a:cs typeface="Arial"/>
                        </a:rPr>
                        <a:t>X 2</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a:spcAft>
                          <a:spcPts val="0"/>
                        </a:spcAft>
                      </a:pPr>
                      <a:r>
                        <a:rPr lang="en-US" sz="1800" b="1">
                          <a:effectLst/>
                          <a:latin typeface="Arial"/>
                          <a:ea typeface="Times New Roman"/>
                          <a:cs typeface="Arial"/>
                        </a:rPr>
                        <a:t>Moderate - High</a:t>
                      </a:r>
                      <a:endParaRPr lang="en-CA" sz="180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effectLst/>
                          <a:latin typeface="Arial"/>
                          <a:ea typeface="Times New Roman"/>
                          <a:cs typeface="Arial"/>
                        </a:rPr>
                        <a:t>10 mL</a:t>
                      </a:r>
                      <a:endParaRPr lang="en-CA" sz="180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Arial"/>
                          <a:ea typeface="Times New Roman"/>
                          <a:cs typeface="Arial"/>
                        </a:rPr>
                        <a:t>90 mL</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Arial"/>
                          <a:ea typeface="Times New Roman"/>
                          <a:cs typeface="Arial"/>
                        </a:rPr>
                        <a:t>X 10</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a:spcAft>
                          <a:spcPts val="0"/>
                        </a:spcAft>
                      </a:pPr>
                      <a:r>
                        <a:rPr lang="en-US" sz="1800" b="1">
                          <a:effectLst/>
                          <a:latin typeface="Arial"/>
                          <a:ea typeface="Times New Roman"/>
                          <a:cs typeface="Arial"/>
                        </a:rPr>
                        <a:t>High</a:t>
                      </a:r>
                      <a:endParaRPr lang="en-CA" sz="180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effectLst/>
                          <a:latin typeface="Arial"/>
                          <a:ea typeface="Times New Roman"/>
                          <a:cs typeface="Arial"/>
                        </a:rPr>
                        <a:t>5 mL</a:t>
                      </a:r>
                      <a:endParaRPr lang="en-CA" sz="180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dirty="0">
                          <a:effectLst/>
                          <a:latin typeface="Arial"/>
                          <a:ea typeface="Times New Roman"/>
                          <a:cs typeface="Arial"/>
                        </a:rPr>
                        <a:t>95 mL</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Arial"/>
                          <a:ea typeface="Times New Roman"/>
                          <a:cs typeface="Arial"/>
                        </a:rPr>
                        <a:t>X 20</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993">
                <a:tc>
                  <a:txBody>
                    <a:bodyPr/>
                    <a:lstStyle/>
                    <a:p>
                      <a:pPr algn="ctr">
                        <a:spcAft>
                          <a:spcPts val="0"/>
                        </a:spcAft>
                      </a:pPr>
                      <a:r>
                        <a:rPr lang="en-US" sz="1800" b="1" dirty="0">
                          <a:effectLst/>
                          <a:latin typeface="Arial"/>
                          <a:ea typeface="Times New Roman"/>
                          <a:cs typeface="Arial"/>
                        </a:rPr>
                        <a:t>Extreme</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b="1">
                          <a:effectLst/>
                          <a:latin typeface="Arial"/>
                          <a:ea typeface="Times New Roman"/>
                          <a:cs typeface="Arial"/>
                        </a:rPr>
                        <a:t>1 mL</a:t>
                      </a:r>
                      <a:endParaRPr lang="en-CA" sz="180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1800" b="1">
                          <a:effectLst/>
                          <a:latin typeface="Arial"/>
                          <a:ea typeface="Times New Roman"/>
                          <a:cs typeface="Arial"/>
                        </a:rPr>
                        <a:t>99 mL</a:t>
                      </a:r>
                      <a:endParaRPr lang="en-CA" sz="180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n-US" sz="1800" b="1" dirty="0">
                          <a:effectLst/>
                          <a:latin typeface="Arial"/>
                          <a:ea typeface="Times New Roman"/>
                          <a:cs typeface="Arial"/>
                        </a:rPr>
                        <a:t>X 100</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1732">
                <a:tc>
                  <a:txBody>
                    <a:bodyPr/>
                    <a:lstStyle/>
                    <a:p>
                      <a:pPr>
                        <a:spcAft>
                          <a:spcPts val="0"/>
                        </a:spcAft>
                      </a:pPr>
                      <a:r>
                        <a:rPr lang="en-US" sz="1800" b="1" dirty="0">
                          <a:effectLst/>
                          <a:latin typeface="Arial"/>
                          <a:ea typeface="Times New Roman"/>
                          <a:cs typeface="Arial"/>
                        </a:rPr>
                        <a:t> </a:t>
                      </a:r>
                      <a:endParaRPr lang="en-CA" sz="1800" dirty="0">
                        <a:effectLst/>
                        <a:latin typeface="Arial"/>
                        <a:ea typeface="Times New Roman"/>
                        <a:cs typeface="Times New Roman"/>
                      </a:endParaRPr>
                    </a:p>
                  </a:txBody>
                  <a:tcPr marL="82735" marR="8273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n-US" sz="1800" b="1" dirty="0">
                          <a:effectLst/>
                          <a:latin typeface="Arial"/>
                          <a:ea typeface="Times New Roman"/>
                          <a:cs typeface="Arial"/>
                        </a:rPr>
                        <a:t>*Total Volume Filtered = 100 mL</a:t>
                      </a:r>
                      <a:endParaRPr lang="en-CA" sz="1800" dirty="0">
                        <a:effectLst/>
                        <a:latin typeface="Arial"/>
                        <a:ea typeface="Times New Roman"/>
                        <a:cs typeface="Times New Roman"/>
                      </a:endParaRPr>
                    </a:p>
                  </a:txBody>
                  <a:tcPr marL="82735" marR="8273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a:spcAft>
                          <a:spcPts val="0"/>
                        </a:spcAft>
                      </a:pPr>
                      <a:r>
                        <a:rPr lang="en-US" sz="1800" b="1" dirty="0">
                          <a:effectLst/>
                          <a:latin typeface="Arial"/>
                          <a:ea typeface="Times New Roman"/>
                          <a:cs typeface="Arial"/>
                        </a:rPr>
                        <a:t> </a:t>
                      </a:r>
                      <a:r>
                        <a:rPr lang="en-US" sz="1800" b="1" dirty="0" smtClean="0">
                          <a:effectLst/>
                          <a:latin typeface="Arial"/>
                          <a:ea typeface="Times New Roman"/>
                          <a:cs typeface="Arial"/>
                        </a:rPr>
                        <a:t>C</a:t>
                      </a:r>
                      <a:r>
                        <a:rPr lang="en-US" sz="1800" b="1" baseline="0" dirty="0" smtClean="0">
                          <a:effectLst/>
                          <a:latin typeface="Arial"/>
                          <a:ea typeface="Times New Roman"/>
                          <a:cs typeface="Arial"/>
                        </a:rPr>
                        <a:t>alled the Dilution Factor</a:t>
                      </a:r>
                      <a:endParaRPr lang="en-CA" sz="1800" dirty="0">
                        <a:effectLst/>
                        <a:latin typeface="Arial"/>
                        <a:ea typeface="Times New Roman"/>
                        <a:cs typeface="Times New Roman"/>
                      </a:endParaRPr>
                    </a:p>
                  </a:txBody>
                  <a:tcPr marL="82735" marR="8273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827584" y="5772293"/>
            <a:ext cx="7488832" cy="646331"/>
          </a:xfrm>
          <a:prstGeom prst="rect">
            <a:avLst/>
          </a:prstGeom>
          <a:noFill/>
        </p:spPr>
        <p:txBody>
          <a:bodyPr wrap="square">
            <a:spAutoFit/>
          </a:bodyPr>
          <a:lstStyle/>
          <a:p>
            <a:pPr algn="ctr">
              <a:defRPr/>
            </a:pPr>
            <a:r>
              <a:rPr lang="en-US" sz="1600" b="1" dirty="0">
                <a:latin typeface="+mn-lt"/>
              </a:rPr>
              <a:t>* Total Volume Filtered should always be 100 mL because </a:t>
            </a:r>
            <a:r>
              <a:rPr lang="en-US" sz="1600" b="1" dirty="0" smtClean="0">
                <a:latin typeface="+mn-lt"/>
              </a:rPr>
              <a:t>the standard </a:t>
            </a:r>
            <a:r>
              <a:rPr lang="en-US" sz="1600" b="1" dirty="0">
                <a:latin typeface="+mn-lt"/>
              </a:rPr>
              <a:t>for microbiological reporting is</a:t>
            </a:r>
            <a:r>
              <a:rPr lang="en-US" sz="1600" b="1" dirty="0" smtClean="0">
                <a:latin typeface="+mn-lt"/>
              </a:rPr>
              <a:t>: </a:t>
            </a:r>
            <a:r>
              <a:rPr lang="en-US" sz="2000" b="1" dirty="0" smtClean="0">
                <a:latin typeface="+mn-lt"/>
              </a:rPr>
              <a:t>CFU/100 </a:t>
            </a:r>
            <a:r>
              <a:rPr lang="en-US" sz="2000" b="1" dirty="0">
                <a:latin typeface="+mn-lt"/>
              </a:rPr>
              <a:t>mL</a:t>
            </a:r>
            <a:endParaRPr lang="en-CA" sz="2800" dirty="0">
              <a:latin typeface="+mn-lt"/>
            </a:endParaRPr>
          </a:p>
        </p:txBody>
      </p:sp>
      <p:pic>
        <p:nvPicPr>
          <p:cNvPr id="7"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08679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4641ac90debf5070309dd0cda435f7ccfa2368"/>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134</TotalTime>
  <Words>752</Words>
  <Application>Microsoft Office PowerPoint</Application>
  <PresentationFormat>On-screen Show (4:3)</PresentationFormat>
  <Paragraphs>164</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Template_Powerpoint Presentation_2012</vt:lpstr>
      <vt:lpstr>PowerPoint Presentation</vt:lpstr>
      <vt:lpstr>PowerPoint Presentation</vt:lpstr>
      <vt:lpstr>Dilutions</vt:lpstr>
      <vt:lpstr>Learning Expectations</vt:lpstr>
      <vt:lpstr>What is Dilution?</vt:lpstr>
      <vt:lpstr>When Do We Need to Dilute?</vt:lpstr>
      <vt:lpstr>What Do We Use to Dilute?</vt:lpstr>
      <vt:lpstr>How Do We Dilute a Sample?</vt:lpstr>
      <vt:lpstr>Diluting a Water Sample for  Microbiological Testing</vt:lpstr>
      <vt:lpstr>Dilution Factor for Microbiological Testing</vt:lpstr>
      <vt:lpstr>Sample Dilution</vt:lpstr>
      <vt:lpstr>Review</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Rebecca Brown</cp:lastModifiedBy>
  <cp:revision>31</cp:revision>
  <dcterms:created xsi:type="dcterms:W3CDTF">2013-10-19T20:44:04Z</dcterms:created>
  <dcterms:modified xsi:type="dcterms:W3CDTF">2014-07-11T21:43:01Z</dcterms:modified>
</cp:coreProperties>
</file>