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31" r:id="rId2"/>
    <p:sldId id="336" r:id="rId3"/>
    <p:sldId id="324" r:id="rId4"/>
    <p:sldId id="280" r:id="rId5"/>
    <p:sldId id="257" r:id="rId6"/>
    <p:sldId id="259" r:id="rId7"/>
    <p:sldId id="260" r:id="rId8"/>
    <p:sldId id="327" r:id="rId9"/>
    <p:sldId id="328" r:id="rId10"/>
    <p:sldId id="329" r:id="rId11"/>
    <p:sldId id="332" r:id="rId12"/>
    <p:sldId id="317" r:id="rId13"/>
    <p:sldId id="277" r:id="rId14"/>
    <p:sldId id="263" r:id="rId15"/>
    <p:sldId id="333" r:id="rId16"/>
    <p:sldId id="315" r:id="rId17"/>
    <p:sldId id="283" r:id="rId18"/>
    <p:sldId id="284" r:id="rId19"/>
    <p:sldId id="285" r:id="rId20"/>
    <p:sldId id="293" r:id="rId21"/>
    <p:sldId id="286" r:id="rId22"/>
    <p:sldId id="302" r:id="rId23"/>
    <p:sldId id="334" r:id="rId24"/>
    <p:sldId id="306" r:id="rId25"/>
    <p:sldId id="301" r:id="rId26"/>
    <p:sldId id="296" r:id="rId27"/>
    <p:sldId id="335" r:id="rId28"/>
    <p:sldId id="326"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8" autoAdjust="0"/>
    <p:restoredTop sz="80000" autoAdjust="0"/>
  </p:normalViewPr>
  <p:slideViewPr>
    <p:cSldViewPr snapToGrid="0">
      <p:cViewPr varScale="1">
        <p:scale>
          <a:sx n="63" d="100"/>
          <a:sy n="63" d="100"/>
        </p:scale>
        <p:origin x="-16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0-28T08:43:55.624" idx="1">
    <p:pos x="937" y="3735"/>
    <p:text>CAWST logo is different size than other slides.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3-10-28T09:07:05.752" idx="2">
    <p:pos x="937" y="3735"/>
    <p:text>CAWST logo is different size.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10-28T09:15:26.058" idx="3">
    <p:pos x="937" y="3735"/>
    <p:text>CAWST logo is different size.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6F60A58-A626-445C-A89D-C68D59D1D1C9}" type="slidenum">
              <a:rPr lang="en-US"/>
              <a:pPr>
                <a:defRPr/>
              </a:pPr>
              <a:t>‹#›</a:t>
            </a:fld>
            <a:endParaRPr lang="en-US"/>
          </a:p>
        </p:txBody>
      </p:sp>
    </p:spTree>
    <p:extLst>
      <p:ext uri="{BB962C8B-B14F-4D97-AF65-F5344CB8AC3E}">
        <p14:creationId xmlns:p14="http://schemas.microsoft.com/office/powerpoint/2010/main" val="4053670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Arsenic can naturally occur in groundwater and some surface water.</a:t>
            </a:r>
          </a:p>
          <a:p>
            <a:pPr marL="628650" lvl="1" indent="-171450">
              <a:buFont typeface="Arial" panose="020B0604020202020204" pitchFamily="34" charset="0"/>
              <a:buChar char="•"/>
            </a:pPr>
            <a:r>
              <a:rPr lang="en-CA" dirty="0" smtClean="0"/>
              <a:t>Weathering reactions</a:t>
            </a:r>
          </a:p>
          <a:p>
            <a:pPr marL="628650" lvl="1" indent="-171450">
              <a:buFont typeface="Arial" panose="020B0604020202020204" pitchFamily="34" charset="0"/>
              <a:buChar char="•"/>
            </a:pPr>
            <a:r>
              <a:rPr lang="en-CA" dirty="0" smtClean="0"/>
              <a:t>Volcanic emissions</a:t>
            </a:r>
          </a:p>
          <a:p>
            <a:pPr marL="628650" lvl="1" indent="-171450">
              <a:buFont typeface="Arial" panose="020B0604020202020204" pitchFamily="34" charset="0"/>
              <a:buChar char="•"/>
            </a:pPr>
            <a:r>
              <a:rPr lang="en-CA" dirty="0" smtClean="0"/>
              <a:t>Biological activities</a:t>
            </a:r>
          </a:p>
          <a:p>
            <a:pPr marL="628650" lvl="1" indent="-171450">
              <a:buFont typeface="Arial" panose="020B0604020202020204" pitchFamily="34" charset="0"/>
              <a:buChar char="•"/>
            </a:pPr>
            <a:endParaRPr lang="en-CA" dirty="0" smtClean="0"/>
          </a:p>
          <a:p>
            <a:pPr marL="171450" lvl="0" indent="-171450">
              <a:buFont typeface="Arial" panose="020B0604020202020204" pitchFamily="34" charset="0"/>
              <a:buChar char="•"/>
            </a:pPr>
            <a:r>
              <a:rPr lang="en-CA" dirty="0" smtClean="0"/>
              <a:t>Arsenic can also come from the following human activities:</a:t>
            </a:r>
          </a:p>
          <a:p>
            <a:pPr marL="628650" lvl="1" indent="-171450">
              <a:buFont typeface="Arial" panose="020B0604020202020204" pitchFamily="34" charset="0"/>
              <a:buChar char="•"/>
            </a:pPr>
            <a:r>
              <a:rPr lang="en-CA" dirty="0" smtClean="0"/>
              <a:t>Burning high-arsenic coal</a:t>
            </a:r>
          </a:p>
          <a:p>
            <a:pPr marL="628650" lvl="1" indent="-171450">
              <a:buFont typeface="Arial" panose="020B0604020202020204" pitchFamily="34" charset="0"/>
              <a:buChar char="•"/>
            </a:pPr>
            <a:r>
              <a:rPr lang="en-CA" dirty="0" smtClean="0"/>
              <a:t>Arsenic mining</a:t>
            </a:r>
          </a:p>
          <a:p>
            <a:pPr marL="628650" lvl="1" indent="-171450">
              <a:buFont typeface="Arial" panose="020B0604020202020204" pitchFamily="34" charset="0"/>
              <a:buChar char="•"/>
            </a:pPr>
            <a:r>
              <a:rPr lang="en-CA" dirty="0" err="1" smtClean="0"/>
              <a:t>Chromated</a:t>
            </a:r>
            <a:r>
              <a:rPr lang="en-CA" dirty="0" smtClean="0"/>
              <a:t> copper arsenic (CCA) treated wood</a:t>
            </a:r>
          </a:p>
          <a:p>
            <a:pPr marL="628650" lvl="1" indent="-171450">
              <a:buFont typeface="Arial" panose="020B0604020202020204" pitchFamily="34" charset="0"/>
              <a:buChar char="•"/>
            </a:pPr>
            <a:r>
              <a:rPr lang="en-CA" dirty="0" smtClean="0"/>
              <a:t>Arsenic-containing pesticides and herbicides</a:t>
            </a:r>
          </a:p>
          <a:p>
            <a:pPr marL="171450" lvl="0" indent="-171450">
              <a:buFont typeface="Arial" panose="020B0604020202020204" pitchFamily="34" charset="0"/>
              <a:buChar char="•"/>
            </a:pPr>
            <a:endParaRPr lang="en-CA" dirty="0" smtClean="0"/>
          </a:p>
          <a:p>
            <a:pPr marL="171450" lvl="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5</a:t>
            </a:fld>
            <a:endParaRPr lang="en-US"/>
          </a:p>
        </p:txBody>
      </p:sp>
    </p:spTree>
    <p:extLst>
      <p:ext uri="{BB962C8B-B14F-4D97-AF65-F5344CB8AC3E}">
        <p14:creationId xmlns:p14="http://schemas.microsoft.com/office/powerpoint/2010/main" val="118962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1" dirty="0" smtClean="0"/>
              <a:t>This can be the last slide</a:t>
            </a:r>
            <a:r>
              <a:rPr lang="en-CA" b="1" baseline="0" dirty="0" smtClean="0"/>
              <a:t> of the presentation. If participants want more information about specific treatment options, then you can also show the following optional slides.</a:t>
            </a:r>
            <a:endParaRPr lang="en-CA" b="1" dirty="0" smtClean="0"/>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One way to deal with arsenic in groundwater is to use a different source of drinking water, such as rainwater or surface water. Some people collect and store their rainwater and use it for drinking and cooking instead of arsenic contaminated groundwater. If people change to drinking surface water, they will probably need to treat the water to remove turbidity and pathogens.</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If people are unable to change to a water source that does not have arsenic, there are various household water treatment options that have been developed to remove arsenic from water. Each technology has advantages and limitations. Many of these technologies are being used in Bangladesh where the arsenic problem is widespread. See the Household Water Treatment for Arsenic Removal Fact Sheets for more information on the different technologies. </a:t>
            </a:r>
          </a:p>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16</a:t>
            </a:fld>
            <a:endParaRPr lang="en-US"/>
          </a:p>
        </p:txBody>
      </p:sp>
    </p:spTree>
    <p:extLst>
      <p:ext uri="{BB962C8B-B14F-4D97-AF65-F5344CB8AC3E}">
        <p14:creationId xmlns:p14="http://schemas.microsoft.com/office/powerpoint/2010/main" val="210188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17</a:t>
            </a:fld>
            <a:endParaRPr lang="en-US"/>
          </a:p>
        </p:txBody>
      </p:sp>
    </p:spTree>
    <p:extLst>
      <p:ext uri="{BB962C8B-B14F-4D97-AF65-F5344CB8AC3E}">
        <p14:creationId xmlns:p14="http://schemas.microsoft.com/office/powerpoint/2010/main" val="221125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Developed at MIT in collaboration with ENPHO and RWSSSP</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The </a:t>
            </a:r>
            <a:r>
              <a:rPr lang="en-CA" dirty="0" err="1" smtClean="0"/>
              <a:t>KanchanTM</a:t>
            </a:r>
            <a:r>
              <a:rPr lang="en-CA" dirty="0" smtClean="0"/>
              <a:t> Arsenic Filter (KAF) is an adaptation of the </a:t>
            </a:r>
            <a:r>
              <a:rPr lang="en-CA" dirty="0" err="1" smtClean="0"/>
              <a:t>biosand</a:t>
            </a:r>
            <a:r>
              <a:rPr lang="en-CA" dirty="0" smtClean="0"/>
              <a:t> filter. The KAF has been designed to remove arsenic from drinking water, in addition to providing microbiological water treatment. Arsenic removal is achieved by incorporating a layer of rusty nails in the diffuser basin of the filter.</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For more information</a:t>
            </a:r>
            <a:r>
              <a:rPr lang="en-CA" baseline="0" dirty="0" smtClean="0"/>
              <a:t> s</a:t>
            </a:r>
            <a:r>
              <a:rPr lang="en-CA" dirty="0" smtClean="0"/>
              <a:t>ee</a:t>
            </a:r>
            <a:r>
              <a:rPr lang="en-CA" baseline="0" dirty="0" smtClean="0"/>
              <a:t> CAWST’s Household Water Treatment for Arsenic Removal Fact Sheet: Surface </a:t>
            </a:r>
            <a:r>
              <a:rPr lang="en-CA" baseline="0" dirty="0" err="1" smtClean="0"/>
              <a:t>Complexation</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22</a:t>
            </a:fld>
            <a:endParaRPr lang="en-US"/>
          </a:p>
        </p:txBody>
      </p:sp>
    </p:spTree>
    <p:extLst>
      <p:ext uri="{BB962C8B-B14F-4D97-AF65-F5344CB8AC3E}">
        <p14:creationId xmlns:p14="http://schemas.microsoft.com/office/powerpoint/2010/main" val="407722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For more information</a:t>
            </a:r>
            <a:r>
              <a:rPr lang="en-CA" baseline="0" dirty="0" smtClean="0"/>
              <a:t> s</a:t>
            </a:r>
            <a:r>
              <a:rPr lang="en-CA" dirty="0" smtClean="0"/>
              <a:t>ee</a:t>
            </a:r>
            <a:r>
              <a:rPr lang="en-CA" baseline="0" dirty="0" smtClean="0"/>
              <a:t> CAWST’s Household Water Treatment for Arsenic Removal Fact Sheet: Surface </a:t>
            </a:r>
            <a:r>
              <a:rPr lang="en-CA" baseline="0" dirty="0" err="1" smtClean="0"/>
              <a:t>Complexation</a:t>
            </a:r>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23</a:t>
            </a:fld>
            <a:endParaRPr lang="en-US"/>
          </a:p>
        </p:txBody>
      </p:sp>
    </p:spTree>
    <p:extLst>
      <p:ext uri="{BB962C8B-B14F-4D97-AF65-F5344CB8AC3E}">
        <p14:creationId xmlns:p14="http://schemas.microsoft.com/office/powerpoint/2010/main" val="375226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Developed by MAGC Technologies and Alcan, USA</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For more information see CAWST’s Household Water Treatment for Arsenic Removal Fact Sheet: Adsorption</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24</a:t>
            </a:fld>
            <a:endParaRPr lang="en-US"/>
          </a:p>
        </p:txBody>
      </p:sp>
    </p:spTree>
    <p:extLst>
      <p:ext uri="{BB962C8B-B14F-4D97-AF65-F5344CB8AC3E}">
        <p14:creationId xmlns:p14="http://schemas.microsoft.com/office/powerpoint/2010/main" val="93826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Developed by IDE in Bangladesh</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For more information see CAWST’s Household Water Treatment for Arsenic Removal Fact Sheet: Adsorption</a:t>
            </a:r>
          </a:p>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25</a:t>
            </a:fld>
            <a:endParaRPr lang="en-US"/>
          </a:p>
        </p:txBody>
      </p:sp>
    </p:spTree>
    <p:extLst>
      <p:ext uri="{BB962C8B-B14F-4D97-AF65-F5344CB8AC3E}">
        <p14:creationId xmlns:p14="http://schemas.microsoft.com/office/powerpoint/2010/main" val="2825374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Developed</a:t>
            </a:r>
            <a:r>
              <a:rPr lang="en-CA" baseline="0" dirty="0" smtClean="0"/>
              <a:t> in Switzerland</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For more information see CAWST’s Household Water Treatment for Arsenic Removal Fact Sheet: Oxidation</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26</a:t>
            </a:fld>
            <a:endParaRPr lang="en-US"/>
          </a:p>
        </p:txBody>
      </p:sp>
    </p:spTree>
    <p:extLst>
      <p:ext uri="{BB962C8B-B14F-4D97-AF65-F5344CB8AC3E}">
        <p14:creationId xmlns:p14="http://schemas.microsoft.com/office/powerpoint/2010/main" val="1277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2-Kolshi is an arsenic removal method using two buckets, developed by ENPHO in Nepal. The first step is a coagulation process, followed by a filtration through a ceramic filter.</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For more information see CAWST’s Household Water Treatment for Arsenic Removal Fact Sheet: Coagulation</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27</a:t>
            </a:fld>
            <a:endParaRPr lang="en-US"/>
          </a:p>
        </p:txBody>
      </p:sp>
    </p:spTree>
    <p:extLst>
      <p:ext uri="{BB962C8B-B14F-4D97-AF65-F5344CB8AC3E}">
        <p14:creationId xmlns:p14="http://schemas.microsoft.com/office/powerpoint/2010/main" val="255446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charset="0"/>
              </a:rPr>
              <a:t>Summary of Key Messages:</a:t>
            </a:r>
          </a:p>
          <a:p>
            <a:endParaRPr lang="en-US" altLang="en-US" b="1" dirty="0" smtClean="0">
              <a:latin typeface="Arial" charset="0"/>
            </a:endParaRPr>
          </a:p>
          <a:p>
            <a:pPr>
              <a:buFontTx/>
              <a:buChar char="•"/>
            </a:pPr>
            <a:r>
              <a:rPr lang="en-US" altLang="en-US" dirty="0" smtClean="0">
                <a:latin typeface="Arial" charset="0"/>
              </a:rPr>
              <a:t>  Arsenic can naturally occur in ground water and some surface water. It is one of the greatest chemical problems in developing countries. The WHO considers arsenic to be a high priority for screening in drinking water sources (WHO, 2006). </a:t>
            </a:r>
          </a:p>
          <a:p>
            <a:pPr>
              <a:buFontTx/>
              <a:buChar char="•"/>
            </a:pPr>
            <a:endParaRPr lang="en-US" altLang="en-US" dirty="0" smtClean="0">
              <a:latin typeface="Arial" charset="0"/>
            </a:endParaRPr>
          </a:p>
          <a:p>
            <a:pPr>
              <a:buFontTx/>
              <a:buChar char="•"/>
            </a:pPr>
            <a:r>
              <a:rPr lang="en-US" altLang="en-US" dirty="0" smtClean="0">
                <a:latin typeface="Arial" charset="0"/>
              </a:rPr>
              <a:t>  Arsenic is odorless, </a:t>
            </a:r>
            <a:r>
              <a:rPr lang="en-US" altLang="en-US" dirty="0" err="1" smtClean="0">
                <a:latin typeface="Arial" charset="0"/>
              </a:rPr>
              <a:t>colourless</a:t>
            </a:r>
            <a:r>
              <a:rPr lang="en-US" altLang="en-US" dirty="0" smtClean="0">
                <a:latin typeface="Arial" charset="0"/>
              </a:rPr>
              <a:t> and tasteless in water. Water quality testing is the only way to know if it’s present.</a:t>
            </a:r>
          </a:p>
          <a:p>
            <a:pPr>
              <a:buFontTx/>
              <a:buChar char="•"/>
            </a:pPr>
            <a:endParaRPr lang="en-CA" altLang="en-US" dirty="0" smtClean="0">
              <a:latin typeface="Arial" charset="0"/>
            </a:endParaRPr>
          </a:p>
          <a:p>
            <a:pPr>
              <a:buFontTx/>
              <a:buChar char="•"/>
            </a:pPr>
            <a:r>
              <a:rPr lang="en-US" altLang="en-US" dirty="0" smtClean="0">
                <a:latin typeface="Arial" charset="0"/>
              </a:rPr>
              <a:t>  Levels can vary significantly between wells, even when close by.</a:t>
            </a:r>
          </a:p>
          <a:p>
            <a:endParaRPr lang="en-CA" altLang="en-US" dirty="0" smtClean="0">
              <a:latin typeface="Arial" charset="0"/>
            </a:endParaRPr>
          </a:p>
          <a:p>
            <a:pPr>
              <a:buFontTx/>
              <a:buChar char="•"/>
            </a:pPr>
            <a:r>
              <a:rPr lang="en-US" altLang="en-US" dirty="0" smtClean="0">
                <a:latin typeface="Arial" charset="0"/>
              </a:rPr>
              <a:t>  There is currently no effective cure for arsenic poisoning, however the health effects may be reversed in the early stages by removing the exposure to arsenic. The only prevention is to drink water that has arsenic levels within the safe limit. There are different HWT technologies that are able to remove arsenic from drinking water to safe levels. </a:t>
            </a:r>
            <a:endParaRPr lang="en-CA" altLang="en-US" dirty="0" smtClean="0">
              <a:latin typeface="Arial" charset="0"/>
            </a:endParaRPr>
          </a:p>
          <a:p>
            <a:endParaRPr lang="en-CA" altLang="en-US" dirty="0" smtClean="0">
              <a:latin typeface="Arial" charset="0"/>
            </a:endParaRPr>
          </a:p>
          <a:p>
            <a:pPr>
              <a:buFontTx/>
              <a:buChar char="•"/>
            </a:pPr>
            <a:r>
              <a:rPr lang="en-US" altLang="en-US" dirty="0" smtClean="0">
                <a:latin typeface="Arial" charset="0"/>
              </a:rPr>
              <a:t>  Review the learning expectations with the entire group. Ask participants whether or not the expectations have been met. If not, give options for participants to find the information they were looking for or identify next steps for follow up.</a:t>
            </a:r>
            <a:endParaRPr lang="en-CA" altLang="en-US" dirty="0" smtClean="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9C6BF7-152A-4C8B-ACBD-05EF85BCDAB7}" type="slidenum">
              <a:rPr lang="en-US" altLang="en-US" smtClean="0"/>
              <a:pPr eaLnBrk="1" hangingPunct="1"/>
              <a:t>28</a:t>
            </a:fld>
            <a:endParaRPr lang="en-US" altLang="en-US" smtClean="0"/>
          </a:p>
        </p:txBody>
      </p:sp>
    </p:spTree>
    <p:extLst>
      <p:ext uri="{BB962C8B-B14F-4D97-AF65-F5344CB8AC3E}">
        <p14:creationId xmlns:p14="http://schemas.microsoft.com/office/powerpoint/2010/main" val="390772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7</a:t>
            </a:fld>
            <a:endParaRPr lang="en-US"/>
          </a:p>
        </p:txBody>
      </p:sp>
    </p:spTree>
    <p:extLst>
      <p:ext uri="{BB962C8B-B14F-4D97-AF65-F5344CB8AC3E}">
        <p14:creationId xmlns:p14="http://schemas.microsoft.com/office/powerpoint/2010/main" val="221001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8</a:t>
            </a:fld>
            <a:endParaRPr lang="en-US"/>
          </a:p>
        </p:txBody>
      </p:sp>
    </p:spTree>
    <p:extLst>
      <p:ext uri="{BB962C8B-B14F-4D97-AF65-F5344CB8AC3E}">
        <p14:creationId xmlns:p14="http://schemas.microsoft.com/office/powerpoint/2010/main" val="347148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1" kern="1200" dirty="0" smtClean="0">
                <a:solidFill>
                  <a:schemeClr val="tx1"/>
                </a:solidFill>
                <a:effectLst/>
                <a:latin typeface="Arial" pitchFamily="34" charset="0"/>
                <a:ea typeface="+mn-ea"/>
                <a:cs typeface="+mn-cs"/>
              </a:rPr>
              <a:t>Ask</a:t>
            </a:r>
            <a:r>
              <a:rPr lang="en-US" altLang="en-US" sz="1200" b="1" kern="1200" baseline="0" dirty="0" smtClean="0">
                <a:solidFill>
                  <a:schemeClr val="tx1"/>
                </a:solidFill>
                <a:effectLst/>
                <a:latin typeface="Arial" pitchFamily="34" charset="0"/>
                <a:ea typeface="+mn-ea"/>
                <a:cs typeface="+mn-cs"/>
              </a:rPr>
              <a:t> participants for they know any countries that are affected by arsenic? </a:t>
            </a:r>
            <a:r>
              <a:rPr lang="en-US" altLang="en-US" sz="1200" kern="1200" baseline="0" dirty="0" smtClean="0">
                <a:solidFill>
                  <a:schemeClr val="tx1"/>
                </a:solidFill>
                <a:effectLst/>
                <a:latin typeface="Arial" pitchFamily="34" charset="0"/>
                <a:ea typeface="+mn-ea"/>
                <a:cs typeface="+mn-cs"/>
              </a:rPr>
              <a:t>Show the global map.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kern="1200" baseline="0" dirty="0" smtClean="0">
              <a:solidFill>
                <a:schemeClr val="tx1"/>
              </a:solidFill>
              <a:effectLst/>
              <a:latin typeface="Arial" pitchFamily="34"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altLang="en-US" sz="1200" kern="1200" baseline="0" dirty="0" smtClean="0">
                <a:solidFill>
                  <a:schemeClr val="tx1"/>
                </a:solidFill>
                <a:effectLst/>
                <a:latin typeface="Arial" pitchFamily="34" charset="0"/>
                <a:ea typeface="+mn-ea"/>
                <a:cs typeface="+mn-cs"/>
              </a:rPr>
              <a:t>High levels of arsenic can be found naturally in water from deep wells in over 70 countries, including India, Nepal, Bangladesh, Indonesia, Cambodia, Vietnam, Lao PDR, Mexico, Nicaragua, El Salvador, and Brazil. In South Asia alone, it is estimated that 60 to 100 million people are affected by unsafe levels of arsenic in their drinking water. Bangladesh is the most severely affected, where 35 to 60 million of its 130 million people are exposed to arsenic contaminated water. It is possible that arsenic may be found in other locations as more water quality testing is done.</a:t>
            </a:r>
            <a:endParaRPr lang="en-US" altLang="en-US" sz="1200" kern="1200" baseline="0" dirty="0" smtClean="0">
              <a:solidFill>
                <a:schemeClr val="tx1"/>
              </a:solidFill>
              <a:effectLst/>
              <a:latin typeface="Arial"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9</a:t>
            </a:fld>
            <a:endParaRPr lang="en-US"/>
          </a:p>
        </p:txBody>
      </p:sp>
    </p:spTree>
    <p:extLst>
      <p:ext uri="{BB962C8B-B14F-4D97-AF65-F5344CB8AC3E}">
        <p14:creationId xmlns:p14="http://schemas.microsoft.com/office/powerpoint/2010/main" val="121757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10</a:t>
            </a:fld>
            <a:endParaRPr lang="en-US"/>
          </a:p>
        </p:txBody>
      </p:sp>
    </p:spTree>
    <p:extLst>
      <p:ext uri="{BB962C8B-B14F-4D97-AF65-F5344CB8AC3E}">
        <p14:creationId xmlns:p14="http://schemas.microsoft.com/office/powerpoint/2010/main" val="193244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75A0B1-8E75-474A-80BC-478418C43981}" type="slidenum">
              <a:rPr lang="en-US" altLang="en-US"/>
              <a:pPr eaLnBrk="1" hangingPunct="1"/>
              <a:t>11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sz="1000" kern="1200" dirty="0" err="1" smtClean="0">
                <a:solidFill>
                  <a:schemeClr val="tx1"/>
                </a:solidFill>
                <a:effectLst/>
                <a:latin typeface="Arial" panose="020B0604020202020204" pitchFamily="34" charset="0"/>
                <a:ea typeface="+mn-ea"/>
                <a:cs typeface="Arial" panose="020B0604020202020204" pitchFamily="34" charset="0"/>
              </a:rPr>
              <a:t>Melanosis</a:t>
            </a:r>
            <a:r>
              <a:rPr lang="en-US" sz="1000" kern="1200" dirty="0" smtClean="0">
                <a:solidFill>
                  <a:schemeClr val="tx1"/>
                </a:solidFill>
                <a:effectLst/>
                <a:latin typeface="Arial" panose="020B0604020202020204" pitchFamily="34" charset="0"/>
                <a:ea typeface="+mn-ea"/>
                <a:cs typeface="Arial" panose="020B0604020202020204" pitchFamily="34" charset="0"/>
              </a:rPr>
              <a:t> is light or dark spots on people’s skin, often on the chest, back, or palms.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The next step is that hardening skin bulges develop on people’s palms and feet – called keratosis.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Drinking high amounts of arsenic for a longer time may cause cancer in the lungs, bladder, kidney, skin, liver and prostate.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US" sz="1000" kern="1200" dirty="0" smtClean="0">
                <a:solidFill>
                  <a:schemeClr val="tx1"/>
                </a:solidFill>
                <a:effectLst/>
                <a:latin typeface="Arial" panose="020B0604020202020204" pitchFamily="34" charset="0"/>
                <a:ea typeface="+mn-ea"/>
                <a:cs typeface="Arial" panose="020B0604020202020204" pitchFamily="34" charset="0"/>
              </a:rPr>
              <a:t>Arsenic may also cause vascular diseases, neurological effects and infant developmental defects. </a:t>
            </a:r>
          </a:p>
          <a:p>
            <a:pPr marL="171450" indent="-171450" eaLnBrk="1" hangingPunct="1">
              <a:buFont typeface="Arial" panose="020B0604020202020204" pitchFamily="34" charset="0"/>
              <a:buChar char="•"/>
            </a:pPr>
            <a:endParaRPr lang="en-US"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According to the United Nations Development Program (2006), the projected human costs over the next 50 years include 300,000 deaths from cancer and 2.5 million cases of arsenic poisoning.</a:t>
            </a: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51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Mild to moderate keratosis can be reversed if exposure to arsenic is stopped.</a:t>
            </a:r>
          </a:p>
          <a:p>
            <a:endParaRPr lang="en-CA" dirty="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12</a:t>
            </a:fld>
            <a:endParaRPr lang="en-US"/>
          </a:p>
        </p:txBody>
      </p:sp>
    </p:spTree>
    <p:extLst>
      <p:ext uri="{BB962C8B-B14F-4D97-AF65-F5344CB8AC3E}">
        <p14:creationId xmlns:p14="http://schemas.microsoft.com/office/powerpoint/2010/main" val="333182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Arsenic one of the greatest chemical problems in developing countries. The World Health Organization (WHO) considers arsenic to be one of the chemicals of greatest health concern in some natural waters and a high priority for testing in drinking water sources (WHO, 2011; WHO, 2012). </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Difficult to measure arsenic levels below 1-10 </a:t>
            </a:r>
            <a:r>
              <a:rPr lang="en-CA" dirty="0" err="1" smtClean="0"/>
              <a:t>μg</a:t>
            </a:r>
            <a:r>
              <a:rPr lang="en-CA" dirty="0" smtClean="0"/>
              <a:t>/L, and removing arsenic in drinking water to concentrations below 10 </a:t>
            </a:r>
            <a:r>
              <a:rPr lang="en-CA" dirty="0" err="1" smtClean="0"/>
              <a:t>μg</a:t>
            </a:r>
            <a:r>
              <a:rPr lang="en-CA" dirty="0" smtClean="0"/>
              <a:t>/L is difficult in many circumstances. In view of the practical difficulties in testing and removing arsenic, the WHO (2011) suggests that drinking water should have less than 10 </a:t>
            </a:r>
            <a:r>
              <a:rPr lang="en-CA" dirty="0" err="1" smtClean="0"/>
              <a:t>μg</a:t>
            </a:r>
            <a:r>
              <a:rPr lang="en-CA" dirty="0" smtClean="0"/>
              <a:t>/L of arsenic.</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Many countries have their own standards which are less strict than the WHO Guidelines, ranging from 25 mg/L to 50 </a:t>
            </a:r>
            <a:r>
              <a:rPr lang="en-CA" dirty="0" err="1" smtClean="0"/>
              <a:t>μg</a:t>
            </a:r>
            <a:r>
              <a:rPr lang="en-CA" dirty="0" smtClean="0"/>
              <a:t>/L (25-50 ppb). </a:t>
            </a:r>
            <a:r>
              <a:rPr lang="en-CA" b="1" dirty="0" smtClean="0"/>
              <a:t>Ask the participants why is this the case? </a:t>
            </a:r>
            <a:r>
              <a:rPr lang="en-CA" dirty="0" smtClean="0"/>
              <a:t>Many Southeast Asian countries that have an arsenic problem have adopted a temporary standard of 50 </a:t>
            </a:r>
            <a:r>
              <a:rPr lang="en-CA" dirty="0" err="1" smtClean="0"/>
              <a:t>μg</a:t>
            </a:r>
            <a:r>
              <a:rPr lang="en-CA" dirty="0" smtClean="0"/>
              <a:t>/L because it is difficult to test accurately to 10 </a:t>
            </a:r>
            <a:r>
              <a:rPr lang="en-CA" dirty="0" err="1" smtClean="0"/>
              <a:t>μg</a:t>
            </a:r>
            <a:r>
              <a:rPr lang="en-CA" dirty="0" smtClean="0"/>
              <a:t>/L and to treat water to meet that level.</a:t>
            </a:r>
          </a:p>
          <a:p>
            <a:pPr marL="17145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pPr>
              <a:defRPr/>
            </a:pPr>
            <a:fld id="{B6F60A58-A626-445C-A89D-C68D59D1D1C9}" type="slidenum">
              <a:rPr lang="en-US" smtClean="0"/>
              <a:pPr>
                <a:defRPr/>
              </a:pPr>
              <a:t>14</a:t>
            </a:fld>
            <a:endParaRPr lang="en-US"/>
          </a:p>
        </p:txBody>
      </p:sp>
    </p:spTree>
    <p:extLst>
      <p:ext uri="{BB962C8B-B14F-4D97-AF65-F5344CB8AC3E}">
        <p14:creationId xmlns:p14="http://schemas.microsoft.com/office/powerpoint/2010/main" val="184062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75A0B1-8E75-474A-80BC-478418C43981}" type="slidenum">
              <a:rPr lang="en-US" altLang="en-US"/>
              <a:pPr eaLnBrk="1" hangingPunct="1"/>
              <a:t>15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Arsenic testing used to be only possible in a laboratory. However, as a result of the discovery of significant arsenic contamination of groundwater, a variety of portable test kits are now available. All of these rely on the </a:t>
            </a:r>
            <a:r>
              <a:rPr lang="en-CA" altLang="en-US" sz="1000" dirty="0" err="1" smtClean="0">
                <a:latin typeface="Arial" panose="020B0604020202020204" pitchFamily="34" charset="0"/>
                <a:cs typeface="Arial" panose="020B0604020202020204" pitchFamily="34" charset="0"/>
              </a:rPr>
              <a:t>Gutzeit</a:t>
            </a:r>
            <a:r>
              <a:rPr lang="en-CA" altLang="en-US" sz="1000" dirty="0" smtClean="0">
                <a:latin typeface="Arial" panose="020B0604020202020204" pitchFamily="34" charset="0"/>
                <a:cs typeface="Arial" panose="020B0604020202020204" pitchFamily="34" charset="0"/>
              </a:rPr>
              <a:t> method, which consists of several steps.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Most commercially available portable test kits typically provide colour reference charts, with reported detection limits around 0.01 mg/L. However, evaluations have shown that the results are semi-quantitative at best, especially at lower levels (&lt;0.1 mg/L). </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However, in recent years manufacturers of portable test kits have modified designs to lower the detection limit for arsenic. The newer kits are probably still not capable of reliably quantifying arsenic at such low levels, but should have lower false negative rates.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56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E8B05-F4B2-4F8D-BED0-1DCFFF19A8FE}" type="slidenum">
              <a:rPr lang="en-US"/>
              <a:pPr>
                <a:defRPr/>
              </a:pPr>
              <a:t>‹#›</a:t>
            </a:fld>
            <a:endParaRPr lang="en-US"/>
          </a:p>
        </p:txBody>
      </p:sp>
    </p:spTree>
    <p:extLst>
      <p:ext uri="{BB962C8B-B14F-4D97-AF65-F5344CB8AC3E}">
        <p14:creationId xmlns:p14="http://schemas.microsoft.com/office/powerpoint/2010/main" val="37224409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8B4C23-F413-4EA5-8586-AA5332DC0E13}" type="slidenum">
              <a:rPr lang="en-US"/>
              <a:pPr>
                <a:defRPr/>
              </a:pPr>
              <a:t>‹#›</a:t>
            </a:fld>
            <a:endParaRPr lang="en-US"/>
          </a:p>
        </p:txBody>
      </p:sp>
    </p:spTree>
    <p:extLst>
      <p:ext uri="{BB962C8B-B14F-4D97-AF65-F5344CB8AC3E}">
        <p14:creationId xmlns:p14="http://schemas.microsoft.com/office/powerpoint/2010/main" val="50923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5660C-2626-4CD6-AA4B-79567619A99F}" type="slidenum">
              <a:rPr lang="en-US"/>
              <a:pPr>
                <a:defRPr/>
              </a:pPr>
              <a:t>‹#›</a:t>
            </a:fld>
            <a:endParaRPr lang="en-US"/>
          </a:p>
        </p:txBody>
      </p:sp>
    </p:spTree>
    <p:extLst>
      <p:ext uri="{BB962C8B-B14F-4D97-AF65-F5344CB8AC3E}">
        <p14:creationId xmlns:p14="http://schemas.microsoft.com/office/powerpoint/2010/main" val="2983481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84728D-7D88-49AE-BDF0-82E9F928842A}" type="slidenum">
              <a:rPr lang="en-US"/>
              <a:pPr>
                <a:defRPr/>
              </a:pPr>
              <a:t>‹#›</a:t>
            </a:fld>
            <a:endParaRPr lang="en-US"/>
          </a:p>
        </p:txBody>
      </p:sp>
    </p:spTree>
    <p:extLst>
      <p:ext uri="{BB962C8B-B14F-4D97-AF65-F5344CB8AC3E}">
        <p14:creationId xmlns:p14="http://schemas.microsoft.com/office/powerpoint/2010/main" val="782747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58C417-352C-4D21-9A3E-B994AA216543}" type="slidenum">
              <a:rPr lang="en-US"/>
              <a:pPr>
                <a:defRPr/>
              </a:pPr>
              <a:t>‹#›</a:t>
            </a:fld>
            <a:endParaRPr lang="en-US"/>
          </a:p>
        </p:txBody>
      </p:sp>
    </p:spTree>
    <p:extLst>
      <p:ext uri="{BB962C8B-B14F-4D97-AF65-F5344CB8AC3E}">
        <p14:creationId xmlns:p14="http://schemas.microsoft.com/office/powerpoint/2010/main" val="117718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5EFBB-2439-4670-AC35-1DD755E3EBA9}" type="slidenum">
              <a:rPr lang="en-US"/>
              <a:pPr>
                <a:defRPr/>
              </a:pPr>
              <a:t>‹#›</a:t>
            </a:fld>
            <a:endParaRPr lang="en-US"/>
          </a:p>
        </p:txBody>
      </p:sp>
    </p:spTree>
    <p:extLst>
      <p:ext uri="{BB962C8B-B14F-4D97-AF65-F5344CB8AC3E}">
        <p14:creationId xmlns:p14="http://schemas.microsoft.com/office/powerpoint/2010/main" val="374418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17E82F-8134-4D18-9B73-22A4F7DEB39E}" type="slidenum">
              <a:rPr lang="en-US"/>
              <a:pPr>
                <a:defRPr/>
              </a:pPr>
              <a:t>‹#›</a:t>
            </a:fld>
            <a:endParaRPr lang="en-US"/>
          </a:p>
        </p:txBody>
      </p:sp>
    </p:spTree>
    <p:extLst>
      <p:ext uri="{BB962C8B-B14F-4D97-AF65-F5344CB8AC3E}">
        <p14:creationId xmlns:p14="http://schemas.microsoft.com/office/powerpoint/2010/main" val="2941052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468480-D736-4EC3-8873-946025D65910}" type="slidenum">
              <a:rPr lang="en-US"/>
              <a:pPr>
                <a:defRPr/>
              </a:pPr>
              <a:t>‹#›</a:t>
            </a:fld>
            <a:endParaRPr lang="en-US"/>
          </a:p>
        </p:txBody>
      </p:sp>
    </p:spTree>
    <p:extLst>
      <p:ext uri="{BB962C8B-B14F-4D97-AF65-F5344CB8AC3E}">
        <p14:creationId xmlns:p14="http://schemas.microsoft.com/office/powerpoint/2010/main" val="275251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223267-8171-4396-865D-E318E235B3E7}" type="slidenum">
              <a:rPr lang="en-US"/>
              <a:pPr>
                <a:defRPr/>
              </a:pPr>
              <a:t>‹#›</a:t>
            </a:fld>
            <a:endParaRPr lang="en-US"/>
          </a:p>
        </p:txBody>
      </p:sp>
    </p:spTree>
    <p:extLst>
      <p:ext uri="{BB962C8B-B14F-4D97-AF65-F5344CB8AC3E}">
        <p14:creationId xmlns:p14="http://schemas.microsoft.com/office/powerpoint/2010/main" val="837496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BD6EE5-3F69-4B26-91EE-D3136B30152B}" type="slidenum">
              <a:rPr lang="en-US"/>
              <a:pPr>
                <a:defRPr/>
              </a:pPr>
              <a:t>‹#›</a:t>
            </a:fld>
            <a:endParaRPr lang="en-US"/>
          </a:p>
        </p:txBody>
      </p:sp>
    </p:spTree>
    <p:extLst>
      <p:ext uri="{BB962C8B-B14F-4D97-AF65-F5344CB8AC3E}">
        <p14:creationId xmlns:p14="http://schemas.microsoft.com/office/powerpoint/2010/main" val="1937359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94C7A0-E00A-4BD0-AD0A-F213F8A49AF7}" type="slidenum">
              <a:rPr lang="en-US"/>
              <a:pPr>
                <a:defRPr/>
              </a:pPr>
              <a:t>‹#›</a:t>
            </a:fld>
            <a:endParaRPr lang="en-US"/>
          </a:p>
        </p:txBody>
      </p:sp>
    </p:spTree>
    <p:extLst>
      <p:ext uri="{BB962C8B-B14F-4D97-AF65-F5344CB8AC3E}">
        <p14:creationId xmlns:p14="http://schemas.microsoft.com/office/powerpoint/2010/main" val="28696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2009-04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5D51F7-C30B-4FD6-8D3A-728CB5647509}" type="slidenum">
              <a:rPr lang="en-US"/>
              <a:pPr>
                <a:defRPr/>
              </a:pPr>
              <a:t>‹#›</a:t>
            </a:fld>
            <a:endParaRPr lang="en-US"/>
          </a:p>
        </p:txBody>
      </p:sp>
    </p:spTree>
    <p:extLst>
      <p:ext uri="{BB962C8B-B14F-4D97-AF65-F5344CB8AC3E}">
        <p14:creationId xmlns:p14="http://schemas.microsoft.com/office/powerpoint/2010/main" val="264923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r>
              <a:rPr lang="en-US"/>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0B713F8-0B9C-403B-A948-EE52D7B8F0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image" Target="../media/image5.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w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smtClean="0"/>
              <a:t>Calgary, Alberta, T2A 6K4, Canada</a:t>
            </a:r>
          </a:p>
          <a:p>
            <a:pPr algn="ctr">
              <a:tabLst>
                <a:tab pos="1196975" algn="l"/>
              </a:tabLst>
            </a:pPr>
            <a:r>
              <a:rPr lang="fr-FR" sz="1100" dirty="0" smtClean="0"/>
              <a:t>Phone: + 1 (403) 243-3285, Fax: + 1 (403) 243-6199</a:t>
            </a:r>
            <a:endParaRPr lang="en-US" sz="1100" dirty="0" smtClean="0"/>
          </a:p>
          <a:p>
            <a:pPr algn="ctr">
              <a:tabLst>
                <a:tab pos="1196975" algn="l"/>
              </a:tabLst>
            </a:pPr>
            <a:r>
              <a:rPr lang="fr-FR" sz="1100" dirty="0" smtClean="0"/>
              <a:t>E-mail: cawst@cawst.org, </a:t>
            </a:r>
            <a:r>
              <a:rPr lang="en-US" sz="1100" dirty="0" smtClean="0"/>
              <a:t>Website: </a:t>
            </a:r>
            <a:r>
              <a:rPr lang="en-US" sz="1100" dirty="0" smtClean="0">
                <a:hlinkClick r:id="rId3"/>
              </a:rPr>
              <a:t>www.cawst.org</a:t>
            </a:r>
            <a:endParaRPr lang="en-US" sz="1100" dirty="0" smtClean="0"/>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CDBD6EE5-3F69-4B26-91EE-D3136B30152B}" type="slidenum">
              <a:rPr lang="en-US" smtClean="0"/>
              <a:pPr>
                <a:defRPr/>
              </a:pPr>
              <a:t>1</a:t>
            </a:fld>
            <a:endParaRPr lang="en-US" dirty="0"/>
          </a:p>
        </p:txBody>
      </p:sp>
    </p:spTree>
    <p:extLst>
      <p:ext uri="{BB962C8B-B14F-4D97-AF65-F5344CB8AC3E}">
        <p14:creationId xmlns:p14="http://schemas.microsoft.com/office/powerpoint/2010/main" val="905685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2700"/>
            <a:ext cx="9144000" cy="1143000"/>
          </a:xfrm>
        </p:spPr>
        <p:txBody>
          <a:bodyPr/>
          <a:lstStyle/>
          <a:p>
            <a:r>
              <a:rPr lang="en-US" altLang="en-US" b="1" smtClean="0">
                <a:solidFill>
                  <a:schemeClr val="accent2"/>
                </a:solidFill>
              </a:rPr>
              <a:t>Countries With Predicted Arsenic</a:t>
            </a:r>
          </a:p>
        </p:txBody>
      </p:sp>
      <p:sp>
        <p:nvSpPr>
          <p:cNvPr id="11267" name="Rectangle 4"/>
          <p:cNvSpPr>
            <a:spLocks noChangeArrowheads="1"/>
          </p:cNvSpPr>
          <p:nvPr/>
        </p:nvSpPr>
        <p:spPr bwMode="auto">
          <a:xfrm>
            <a:off x="2057400" y="2133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l="4173" t="21759" r="3999" b="14815"/>
          <a:stretch>
            <a:fillRect/>
          </a:stretch>
        </p:blipFill>
        <p:spPr bwMode="auto">
          <a:xfrm>
            <a:off x="-145475" y="806728"/>
            <a:ext cx="9434949" cy="54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6160181" y="6102237"/>
            <a:ext cx="462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400" dirty="0" smtClean="0"/>
              <a:t>(</a:t>
            </a:r>
            <a:r>
              <a:rPr lang="en-US" altLang="en-US" sz="1400" dirty="0" err="1" smtClean="0"/>
              <a:t>Amini</a:t>
            </a:r>
            <a:r>
              <a:rPr lang="en-US" altLang="en-US" sz="1400" dirty="0" smtClean="0"/>
              <a:t> </a:t>
            </a:r>
            <a:r>
              <a:rPr lang="en-US" altLang="en-US" sz="1400" dirty="0"/>
              <a:t>et al., </a:t>
            </a:r>
            <a:r>
              <a:rPr lang="en-US" altLang="en-US" sz="1400" i="1" dirty="0"/>
              <a:t>E, S &amp; T, </a:t>
            </a:r>
            <a:r>
              <a:rPr lang="en-US" altLang="en-US" sz="1400" dirty="0"/>
              <a:t>March 2008)</a:t>
            </a:r>
          </a:p>
        </p:txBody>
      </p:sp>
      <p:pic>
        <p:nvPicPr>
          <p:cNvPr id="11270" name="Picture 4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DDCD97-333B-4CD9-9046-642B22867FFE}" type="slidenum">
              <a:rPr lang="en-US" altLang="en-US" smtClean="0"/>
              <a:pPr eaLnBrk="1" hangingPunct="1"/>
              <a:t>10</a:t>
            </a:fld>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en-US" b="1" dirty="0" smtClean="0">
                <a:solidFill>
                  <a:schemeClr val="accent2"/>
                </a:solidFill>
              </a:rPr>
              <a:t>What Are the Health Effects?</a:t>
            </a:r>
            <a:endParaRPr lang="en-CA" altLang="en-US" b="1" dirty="0" smtClean="0">
              <a:solidFill>
                <a:schemeClr val="accent2"/>
              </a:solidFill>
            </a:endParaRP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554413"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47068"/>
            <a:ext cx="4419600" cy="311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11</a:t>
            </a:fld>
            <a:endParaRPr lang="en-US"/>
          </a:p>
        </p:txBody>
      </p:sp>
    </p:spTree>
    <p:extLst>
      <p:ext uri="{BB962C8B-B14F-4D97-AF65-F5344CB8AC3E}">
        <p14:creationId xmlns:p14="http://schemas.microsoft.com/office/powerpoint/2010/main" val="397275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685EAB-9684-49F3-8E4C-C6D225AB164B}" type="slidenum">
              <a:rPr lang="en-US" altLang="en-US" smtClean="0"/>
              <a:pPr eaLnBrk="1" hangingPunct="1"/>
              <a:t>12</a:t>
            </a:fld>
            <a:endParaRPr lang="en-US" altLang="en-US" smtClean="0"/>
          </a:p>
        </p:txBody>
      </p:sp>
      <p:sp>
        <p:nvSpPr>
          <p:cNvPr id="15363" name="Rectangle 2"/>
          <p:cNvSpPr>
            <a:spLocks noChangeArrowheads="1"/>
          </p:cNvSpPr>
          <p:nvPr/>
        </p:nvSpPr>
        <p:spPr bwMode="auto">
          <a:xfrm>
            <a:off x="1916113" y="6035675"/>
            <a:ext cx="7227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(WHO Bulletin, 2000. Smith, Lingus &amp; Rahman, “Contamination of drinking water by arsenic in Bangladesh: a public health emergency)</a:t>
            </a:r>
          </a:p>
        </p:txBody>
      </p:sp>
      <p:sp>
        <p:nvSpPr>
          <p:cNvPr id="15364" name="Rectangle 3"/>
          <p:cNvSpPr>
            <a:spLocks noGrp="1" noChangeArrowheads="1"/>
          </p:cNvSpPr>
          <p:nvPr>
            <p:ph type="title"/>
          </p:nvPr>
        </p:nvSpPr>
        <p:spPr>
          <a:xfrm>
            <a:off x="490538" y="228600"/>
            <a:ext cx="8229600" cy="990600"/>
          </a:xfrm>
        </p:spPr>
        <p:txBody>
          <a:bodyPr/>
          <a:lstStyle/>
          <a:p>
            <a:pPr eaLnBrk="1" hangingPunct="1"/>
            <a:r>
              <a:rPr lang="en-US" altLang="en-US" b="1" dirty="0" smtClean="0">
                <a:solidFill>
                  <a:schemeClr val="accent2"/>
                </a:solidFill>
              </a:rPr>
              <a:t>How Can We Prevent and Treat Arsenic Poisoning?</a:t>
            </a:r>
          </a:p>
        </p:txBody>
      </p:sp>
      <p:sp>
        <p:nvSpPr>
          <p:cNvPr id="15365" name="Rectangle 4"/>
          <p:cNvSpPr>
            <a:spLocks noGrp="1" noChangeArrowheads="1"/>
          </p:cNvSpPr>
          <p:nvPr>
            <p:ph type="body" sz="half" idx="1"/>
          </p:nvPr>
        </p:nvSpPr>
        <p:spPr>
          <a:xfrm>
            <a:off x="375556" y="1553029"/>
            <a:ext cx="8344581" cy="4679950"/>
          </a:xfrm>
        </p:spPr>
        <p:txBody>
          <a:bodyPr/>
          <a:lstStyle/>
          <a:p>
            <a:pPr eaLnBrk="1" hangingPunct="1">
              <a:lnSpc>
                <a:spcPct val="90000"/>
              </a:lnSpc>
            </a:pPr>
            <a:r>
              <a:rPr lang="en-US" altLang="en-US" dirty="0" smtClean="0"/>
              <a:t>Prevention</a:t>
            </a:r>
          </a:p>
          <a:p>
            <a:pPr lvl="1" eaLnBrk="1" hangingPunct="1">
              <a:lnSpc>
                <a:spcPct val="90000"/>
              </a:lnSpc>
            </a:pPr>
            <a:r>
              <a:rPr lang="en-US" altLang="en-US" dirty="0" smtClean="0"/>
              <a:t>Drink arsenic-free water</a:t>
            </a:r>
          </a:p>
          <a:p>
            <a:pPr lvl="1" eaLnBrk="1" hangingPunct="1">
              <a:lnSpc>
                <a:spcPct val="90000"/>
              </a:lnSpc>
            </a:pPr>
            <a:r>
              <a:rPr lang="en-US" altLang="en-US" dirty="0" smtClean="0"/>
              <a:t>Good nutrition</a:t>
            </a:r>
          </a:p>
          <a:p>
            <a:pPr eaLnBrk="1" hangingPunct="1">
              <a:lnSpc>
                <a:spcPct val="90000"/>
              </a:lnSpc>
            </a:pPr>
            <a:r>
              <a:rPr lang="en-US" altLang="en-US" dirty="0" smtClean="0"/>
              <a:t>Treatment</a:t>
            </a:r>
          </a:p>
          <a:p>
            <a:pPr lvl="1" eaLnBrk="1" hangingPunct="1">
              <a:lnSpc>
                <a:spcPct val="90000"/>
              </a:lnSpc>
            </a:pPr>
            <a:r>
              <a:rPr lang="en-US" altLang="en-US" dirty="0" smtClean="0"/>
              <a:t>Switch to drinking arsenic-free water</a:t>
            </a:r>
          </a:p>
          <a:p>
            <a:pPr lvl="1" eaLnBrk="1" hangingPunct="1">
              <a:lnSpc>
                <a:spcPct val="90000"/>
              </a:lnSpc>
            </a:pPr>
            <a:r>
              <a:rPr lang="en-US" altLang="en-US" dirty="0" smtClean="0"/>
              <a:t>Nutrition and vitamin supplements</a:t>
            </a:r>
          </a:p>
          <a:p>
            <a:pPr lvl="1" eaLnBrk="1" hangingPunct="1">
              <a:lnSpc>
                <a:spcPct val="90000"/>
              </a:lnSpc>
            </a:pPr>
            <a:r>
              <a:rPr lang="en-US" altLang="en-US" dirty="0" smtClean="0"/>
              <a:t>Moisturizing and disinfecting infections in lesions</a:t>
            </a:r>
          </a:p>
          <a:p>
            <a:pPr lvl="1" eaLnBrk="1" hangingPunct="1">
              <a:lnSpc>
                <a:spcPct val="90000"/>
              </a:lnSpc>
            </a:pPr>
            <a:r>
              <a:rPr lang="en-US" altLang="en-US" dirty="0" smtClean="0"/>
              <a:t>Some medicines; results not proven</a:t>
            </a:r>
          </a:p>
          <a:p>
            <a:pPr lvl="1" eaLnBrk="1" hangingPunct="1">
              <a:lnSpc>
                <a:spcPct val="90000"/>
              </a:lnSpc>
            </a:pPr>
            <a:endParaRPr lang="en-US" altLang="en-US" dirty="0" smtClean="0"/>
          </a:p>
          <a:p>
            <a:pPr eaLnBrk="1" hangingPunct="1">
              <a:lnSpc>
                <a:spcPct val="90000"/>
              </a:lnSpc>
              <a:buFontTx/>
              <a:buNone/>
            </a:pPr>
            <a:r>
              <a:rPr lang="en-US" altLang="en-US" dirty="0" smtClean="0"/>
              <a:t>*</a:t>
            </a:r>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DAB410-0B1C-44DF-B805-89E4E4D0F65D}" type="slidenum">
              <a:rPr lang="en-US" altLang="en-US" smtClean="0"/>
              <a:pPr eaLnBrk="1" hangingPunct="1"/>
              <a:t>13</a:t>
            </a:fld>
            <a:endParaRPr lang="en-US" altLang="en-US" smtClean="0"/>
          </a:p>
        </p:txBody>
      </p:sp>
      <p:sp>
        <p:nvSpPr>
          <p:cNvPr id="16387" name="Rectangle 7"/>
          <p:cNvSpPr>
            <a:spLocks noGrp="1" noChangeArrowheads="1"/>
          </p:cNvSpPr>
          <p:nvPr>
            <p:ph type="title"/>
          </p:nvPr>
        </p:nvSpPr>
        <p:spPr/>
        <p:txBody>
          <a:bodyPr/>
          <a:lstStyle/>
          <a:p>
            <a:pPr eaLnBrk="1" hangingPunct="1"/>
            <a:r>
              <a:rPr lang="en-US" altLang="en-US" b="1" smtClean="0">
                <a:solidFill>
                  <a:schemeClr val="accent2"/>
                </a:solidFill>
              </a:rPr>
              <a:t>Arsenicosis Reversal</a:t>
            </a:r>
          </a:p>
        </p:txBody>
      </p:sp>
      <p:pic>
        <p:nvPicPr>
          <p:cNvPr id="16388" name="Picture 10" descr="P-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038600" cy="2841625"/>
          </a:xfrm>
          <a:noFill/>
          <a:ln>
            <a:solidFill>
              <a:schemeClr val="tx1"/>
            </a:solidFill>
            <a:miter lim="800000"/>
            <a:headEnd/>
            <a:tailEnd/>
          </a:ln>
        </p:spPr>
      </p:pic>
      <p:pic>
        <p:nvPicPr>
          <p:cNvPr id="16389" name="Picture 11" descr="P-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2841625"/>
          </a:xfrm>
          <a:noFill/>
          <a:ln>
            <a:solidFill>
              <a:schemeClr val="tx1"/>
            </a:solidFill>
            <a:miter lim="800000"/>
            <a:headEnd/>
            <a:tailEnd/>
          </a:ln>
        </p:spPr>
      </p:pic>
      <p:sp>
        <p:nvSpPr>
          <p:cNvPr id="16390" name="Rectangle 12"/>
          <p:cNvSpPr>
            <a:spLocks noChangeArrowheads="1"/>
          </p:cNvSpPr>
          <p:nvPr/>
        </p:nvSpPr>
        <p:spPr bwMode="auto">
          <a:xfrm>
            <a:off x="372269" y="5039520"/>
            <a:ext cx="8314531" cy="914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After receiving a rainwater harvesting tank through an </a:t>
            </a:r>
            <a:endParaRPr lang="en-US" altLang="en-US" sz="2800" dirty="0" smtClean="0"/>
          </a:p>
          <a:p>
            <a:pPr eaLnBrk="1" hangingPunct="1"/>
            <a:r>
              <a:rPr lang="en-US" altLang="en-US" sz="2800" dirty="0" smtClean="0"/>
              <a:t>Arsenic </a:t>
            </a:r>
            <a:r>
              <a:rPr lang="en-US" altLang="en-US" sz="2800" dirty="0"/>
              <a:t>Mitigation </a:t>
            </a:r>
            <a:r>
              <a:rPr lang="en-US" altLang="en-US" sz="2800" dirty="0" smtClean="0"/>
              <a:t>Program </a:t>
            </a:r>
            <a:r>
              <a:rPr lang="en-US" altLang="en-US" sz="2800" dirty="0"/>
              <a:t>in Bangladesh, </a:t>
            </a:r>
            <a:r>
              <a:rPr lang="en-US" altLang="en-US" sz="2800" dirty="0" smtClean="0"/>
              <a:t>Halima’s </a:t>
            </a:r>
          </a:p>
          <a:p>
            <a:pPr eaLnBrk="1" hangingPunct="1"/>
            <a:r>
              <a:rPr lang="en-US" altLang="en-US" sz="2800" dirty="0" smtClean="0"/>
              <a:t>symptoms </a:t>
            </a:r>
            <a:r>
              <a:rPr lang="en-US" altLang="en-US" sz="2800" dirty="0"/>
              <a:t>of </a:t>
            </a:r>
            <a:r>
              <a:rPr lang="en-US" altLang="en-US" sz="2800" dirty="0" err="1"/>
              <a:t>arsenicosis</a:t>
            </a:r>
            <a:r>
              <a:rPr lang="en-US" altLang="en-US" sz="2800" dirty="0"/>
              <a:t> disappeared.</a:t>
            </a:r>
          </a:p>
        </p:txBody>
      </p:sp>
      <p:sp>
        <p:nvSpPr>
          <p:cNvPr id="16392" name="Rectangle 2"/>
          <p:cNvSpPr>
            <a:spLocks noChangeArrowheads="1"/>
          </p:cNvSpPr>
          <p:nvPr/>
        </p:nvSpPr>
        <p:spPr bwMode="auto">
          <a:xfrm>
            <a:off x="7315200" y="4452938"/>
            <a:ext cx="354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(Credit: CAWST)</a:t>
            </a:r>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BF5F7-18F2-4ED9-909F-B39983E0AACB}" type="slidenum">
              <a:rPr lang="en-US" altLang="en-US" smtClean="0"/>
              <a:pPr eaLnBrk="1" hangingPunct="1"/>
              <a:t>14</a:t>
            </a:fld>
            <a:endParaRPr lang="en-US" altLang="en-US" smtClean="0"/>
          </a:p>
        </p:txBody>
      </p:sp>
      <p:sp>
        <p:nvSpPr>
          <p:cNvPr id="9218" name="Rectangle 2"/>
          <p:cNvSpPr>
            <a:spLocks noChangeArrowheads="1"/>
          </p:cNvSpPr>
          <p:nvPr/>
        </p:nvSpPr>
        <p:spPr bwMode="auto">
          <a:xfrm>
            <a:off x="0" y="22225"/>
            <a:ext cx="9144000" cy="747713"/>
          </a:xfrm>
          <a:prstGeom prst="rect">
            <a:avLst/>
          </a:prstGeom>
          <a:noFill/>
          <a:ln w="9525">
            <a:noFill/>
            <a:miter lim="800000"/>
            <a:headEnd/>
            <a:tailEnd/>
          </a:ln>
        </p:spPr>
        <p:txBody>
          <a:bodyPr tIns="0" bIns="0" anchor="b"/>
          <a:lstStyle/>
          <a:p>
            <a:pPr algn="ctr">
              <a:defRPr/>
            </a:pPr>
            <a:r>
              <a:rPr lang="en-US" sz="3600" b="1" dirty="0">
                <a:solidFill>
                  <a:schemeClr val="accent2"/>
                </a:solidFill>
                <a:latin typeface="+mn-lt"/>
              </a:rPr>
              <a:t>Guidelines for Arsenic in Drinking Water</a:t>
            </a:r>
          </a:p>
        </p:txBody>
      </p:sp>
      <p:sp>
        <p:nvSpPr>
          <p:cNvPr id="13316" name="Text Box 3"/>
          <p:cNvSpPr txBox="1">
            <a:spLocks noChangeArrowheads="1"/>
          </p:cNvSpPr>
          <p:nvPr/>
        </p:nvSpPr>
        <p:spPr bwMode="auto">
          <a:xfrm>
            <a:off x="577850" y="739775"/>
            <a:ext cx="681355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t>WHO		10 </a:t>
            </a:r>
            <a:r>
              <a:rPr lang="en-US" altLang="en-US" sz="2000" b="1" dirty="0" err="1" smtClean="0"/>
              <a:t>ug</a:t>
            </a:r>
            <a:r>
              <a:rPr lang="en-US" altLang="en-US" sz="2000" b="1" dirty="0" smtClean="0"/>
              <a:t>/L (ppb</a:t>
            </a:r>
            <a:r>
              <a:rPr lang="en-US" altLang="en-US" sz="2000" b="1" dirty="0"/>
              <a:t>) = 0.01 mg/L (ppm)</a:t>
            </a:r>
          </a:p>
          <a:p>
            <a:pPr eaLnBrk="1" hangingPunct="1"/>
            <a:endParaRPr lang="en-US" altLang="en-US" sz="2000" dirty="0"/>
          </a:p>
          <a:p>
            <a:pPr eaLnBrk="1" hangingPunct="1"/>
            <a:r>
              <a:rPr lang="en-US" altLang="en-US" sz="2000" dirty="0"/>
              <a:t>Australia	7 </a:t>
            </a:r>
            <a:r>
              <a:rPr lang="en-US" altLang="en-US" sz="2000" dirty="0" err="1"/>
              <a:t>ug</a:t>
            </a:r>
            <a:r>
              <a:rPr lang="en-US" altLang="en-US" sz="2000" dirty="0"/>
              <a:t>/L</a:t>
            </a:r>
          </a:p>
          <a:p>
            <a:pPr eaLnBrk="1" hangingPunct="1"/>
            <a:r>
              <a:rPr lang="en-US" altLang="en-US" sz="2000" dirty="0"/>
              <a:t>Canada		25 </a:t>
            </a:r>
            <a:r>
              <a:rPr lang="en-US" altLang="en-US" sz="2000" dirty="0" err="1"/>
              <a:t>ug</a:t>
            </a:r>
            <a:r>
              <a:rPr lang="en-US" altLang="en-US" sz="2000" dirty="0"/>
              <a:t>/L</a:t>
            </a:r>
          </a:p>
          <a:p>
            <a:pPr eaLnBrk="1" hangingPunct="1"/>
            <a:r>
              <a:rPr lang="en-US" altLang="en-US" sz="2000" dirty="0"/>
              <a:t>EU		10 </a:t>
            </a:r>
            <a:r>
              <a:rPr lang="en-US" altLang="en-US" sz="2000" dirty="0" err="1"/>
              <a:t>ug</a:t>
            </a:r>
            <a:r>
              <a:rPr lang="en-US" altLang="en-US" sz="2000" dirty="0"/>
              <a:t>/L</a:t>
            </a:r>
          </a:p>
          <a:p>
            <a:pPr eaLnBrk="1" hangingPunct="1"/>
            <a:r>
              <a:rPr lang="en-US" altLang="en-US" sz="2000" dirty="0"/>
              <a:t>Japan		10 </a:t>
            </a:r>
            <a:r>
              <a:rPr lang="en-US" altLang="en-US" sz="2000" dirty="0" err="1"/>
              <a:t>ug</a:t>
            </a:r>
            <a:r>
              <a:rPr lang="en-US" altLang="en-US" sz="2000" dirty="0"/>
              <a:t>/L</a:t>
            </a:r>
          </a:p>
          <a:p>
            <a:pPr eaLnBrk="1" hangingPunct="1"/>
            <a:r>
              <a:rPr lang="en-US" altLang="en-US" sz="2000" dirty="0"/>
              <a:t>USA		10 </a:t>
            </a:r>
            <a:r>
              <a:rPr lang="en-US" altLang="en-US" sz="2000" dirty="0" err="1"/>
              <a:t>ug</a:t>
            </a:r>
            <a:r>
              <a:rPr lang="en-US" altLang="en-US" sz="2000" dirty="0"/>
              <a:t>/L</a:t>
            </a:r>
          </a:p>
          <a:p>
            <a:pPr eaLnBrk="1" hangingPunct="1"/>
            <a:endParaRPr lang="en-US" altLang="en-US" sz="2000" dirty="0"/>
          </a:p>
          <a:p>
            <a:pPr eaLnBrk="1" hangingPunct="1"/>
            <a:r>
              <a:rPr lang="en-US" altLang="en-US" sz="2000" dirty="0"/>
              <a:t>Bangladesh	50 </a:t>
            </a:r>
            <a:r>
              <a:rPr lang="en-US" altLang="en-US" sz="2000" dirty="0" err="1"/>
              <a:t>ug</a:t>
            </a:r>
            <a:r>
              <a:rPr lang="en-US" altLang="en-US" sz="2000" dirty="0"/>
              <a:t>/L</a:t>
            </a:r>
          </a:p>
          <a:p>
            <a:pPr eaLnBrk="1" hangingPunct="1"/>
            <a:r>
              <a:rPr lang="en-US" altLang="en-US" sz="2000" dirty="0"/>
              <a:t>Cambodia	50 </a:t>
            </a:r>
            <a:r>
              <a:rPr lang="en-US" altLang="en-US" sz="2000" dirty="0" err="1"/>
              <a:t>ug</a:t>
            </a:r>
            <a:r>
              <a:rPr lang="en-US" altLang="en-US" sz="2000" dirty="0"/>
              <a:t>/L</a:t>
            </a:r>
          </a:p>
          <a:p>
            <a:pPr eaLnBrk="1" hangingPunct="1"/>
            <a:r>
              <a:rPr lang="en-US" altLang="en-US" sz="2000" dirty="0"/>
              <a:t>China		50 </a:t>
            </a:r>
            <a:r>
              <a:rPr lang="en-US" altLang="en-US" sz="2000" dirty="0" err="1"/>
              <a:t>ug</a:t>
            </a:r>
            <a:r>
              <a:rPr lang="en-US" altLang="en-US" sz="2000" dirty="0"/>
              <a:t>/L</a:t>
            </a:r>
          </a:p>
          <a:p>
            <a:pPr eaLnBrk="1" hangingPunct="1"/>
            <a:r>
              <a:rPr lang="en-US" altLang="en-US" sz="2000" dirty="0"/>
              <a:t>India		50 </a:t>
            </a:r>
            <a:r>
              <a:rPr lang="en-US" altLang="en-US" sz="2000" dirty="0" err="1"/>
              <a:t>ug</a:t>
            </a:r>
            <a:r>
              <a:rPr lang="en-US" altLang="en-US" sz="2000" dirty="0"/>
              <a:t>/L</a:t>
            </a:r>
          </a:p>
          <a:p>
            <a:pPr eaLnBrk="1" hangingPunct="1"/>
            <a:r>
              <a:rPr lang="en-US" altLang="en-US" sz="2000" dirty="0"/>
              <a:t>Lao		50 </a:t>
            </a:r>
            <a:r>
              <a:rPr lang="en-US" altLang="en-US" sz="2000" dirty="0" err="1"/>
              <a:t>ug</a:t>
            </a:r>
            <a:r>
              <a:rPr lang="en-US" altLang="en-US" sz="2000" dirty="0"/>
              <a:t>/L</a:t>
            </a:r>
          </a:p>
          <a:p>
            <a:pPr eaLnBrk="1" hangingPunct="1"/>
            <a:r>
              <a:rPr lang="en-US" altLang="en-US" sz="2000" dirty="0"/>
              <a:t>Myanmar	50 </a:t>
            </a:r>
            <a:r>
              <a:rPr lang="en-US" altLang="en-US" sz="2000" dirty="0" err="1"/>
              <a:t>ug</a:t>
            </a:r>
            <a:r>
              <a:rPr lang="en-US" altLang="en-US" sz="2000" dirty="0"/>
              <a:t>/L</a:t>
            </a:r>
          </a:p>
          <a:p>
            <a:pPr eaLnBrk="1" hangingPunct="1"/>
            <a:r>
              <a:rPr lang="en-US" altLang="en-US" sz="2000" dirty="0"/>
              <a:t>Nepal		50 </a:t>
            </a:r>
            <a:r>
              <a:rPr lang="en-US" altLang="en-US" sz="2000" dirty="0" err="1"/>
              <a:t>ug</a:t>
            </a:r>
            <a:r>
              <a:rPr lang="en-US" altLang="en-US" sz="2000" dirty="0"/>
              <a:t>/L</a:t>
            </a:r>
          </a:p>
          <a:p>
            <a:pPr eaLnBrk="1" hangingPunct="1"/>
            <a:r>
              <a:rPr lang="en-US" altLang="en-US" sz="2000" dirty="0"/>
              <a:t>Pakistan	50 </a:t>
            </a:r>
            <a:r>
              <a:rPr lang="en-US" altLang="en-US" sz="2000" dirty="0" err="1"/>
              <a:t>ug</a:t>
            </a:r>
            <a:r>
              <a:rPr lang="en-US" altLang="en-US" sz="2000" dirty="0"/>
              <a:t>/L</a:t>
            </a:r>
          </a:p>
          <a:p>
            <a:pPr eaLnBrk="1" hangingPunct="1"/>
            <a:r>
              <a:rPr lang="en-US" altLang="en-US" sz="2000" dirty="0"/>
              <a:t>Vietnam	10 </a:t>
            </a:r>
            <a:r>
              <a:rPr lang="en-US" altLang="en-US" sz="2000" dirty="0" err="1"/>
              <a:t>ug</a:t>
            </a:r>
            <a:r>
              <a:rPr lang="en-US" altLang="en-US" sz="2000" dirty="0"/>
              <a:t>/L urban, 50 </a:t>
            </a:r>
            <a:r>
              <a:rPr lang="en-US" altLang="en-US" sz="2000" dirty="0" err="1"/>
              <a:t>ug</a:t>
            </a:r>
            <a:r>
              <a:rPr lang="en-US" altLang="en-US" sz="2000" dirty="0"/>
              <a:t>/L rural</a:t>
            </a:r>
          </a:p>
        </p:txBody>
      </p:sp>
      <p:sp>
        <p:nvSpPr>
          <p:cNvPr id="13317" name="Rectangle 5"/>
          <p:cNvSpPr>
            <a:spLocks noChangeArrowheads="1"/>
          </p:cNvSpPr>
          <p:nvPr/>
        </p:nvSpPr>
        <p:spPr bwMode="auto">
          <a:xfrm>
            <a:off x="2698750" y="6281737"/>
            <a:ext cx="718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smtClean="0"/>
              <a:t>(World </a:t>
            </a:r>
            <a:r>
              <a:rPr lang="en-US" altLang="en-US" sz="1400" dirty="0"/>
              <a:t>Bank, 2005. Towards a More Effective Operational Response, Volume 1)</a:t>
            </a: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1889125"/>
            <a:ext cx="2424113" cy="3452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8" descr="IMG_0528 (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1900238"/>
            <a:ext cx="2735262" cy="3441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4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en-US" b="1" dirty="0" smtClean="0">
                <a:solidFill>
                  <a:schemeClr val="accent2"/>
                </a:solidFill>
              </a:rPr>
              <a:t>How Do We Test for Arsenic?</a:t>
            </a:r>
            <a:endParaRPr lang="en-CA" altLang="en-US" b="1" dirty="0" smtClean="0">
              <a:solidFill>
                <a:schemeClr val="accent2"/>
              </a:solidFill>
            </a:endParaRPr>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6D6939-B8AB-415C-8E07-37773906FC33}" type="slidenum">
              <a:rPr lang="en-US" smtClean="0"/>
              <a:pPr/>
              <a:t>15</a:t>
            </a:fld>
            <a:endParaRPr lang="en-US" dirty="0"/>
          </a:p>
        </p:txBody>
      </p:sp>
      <p:sp>
        <p:nvSpPr>
          <p:cNvPr id="8" name="Rectangle 3"/>
          <p:cNvSpPr txBox="1">
            <a:spLocks noChangeArrowheads="1"/>
          </p:cNvSpPr>
          <p:nvPr/>
        </p:nvSpPr>
        <p:spPr bwMode="auto">
          <a:xfrm>
            <a:off x="518864"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altLang="en-US" kern="0" dirty="0" smtClean="0"/>
              <a:t>Test strips</a:t>
            </a:r>
          </a:p>
          <a:p>
            <a:r>
              <a:rPr lang="en-US" altLang="en-US" kern="0" dirty="0" err="1" smtClean="0"/>
              <a:t>Colour</a:t>
            </a:r>
            <a:r>
              <a:rPr lang="en-US" altLang="en-US" kern="0" dirty="0" smtClean="0"/>
              <a:t> reference charts</a:t>
            </a:r>
          </a:p>
          <a:p>
            <a:r>
              <a:rPr lang="en-US" altLang="en-US" kern="0" dirty="0" smtClean="0"/>
              <a:t>Digital photometer</a:t>
            </a:r>
            <a:endParaRPr lang="en-CA" altLang="en-US" kern="0" dirty="0" smtClean="0"/>
          </a:p>
        </p:txBody>
      </p:sp>
      <p:pic>
        <p:nvPicPr>
          <p:cNvPr id="3" name="Picture 2"/>
          <p:cNvPicPr>
            <a:picLocks noChangeAspect="1"/>
          </p:cNvPicPr>
          <p:nvPr/>
        </p:nvPicPr>
        <p:blipFill>
          <a:blip r:embed="rId4"/>
          <a:stretch>
            <a:fillRect/>
          </a:stretch>
        </p:blipFill>
        <p:spPr>
          <a:xfrm>
            <a:off x="5292080" y="1355795"/>
            <a:ext cx="3032908" cy="2088232"/>
          </a:xfrm>
          <a:prstGeom prst="rect">
            <a:avLst/>
          </a:prstGeom>
        </p:spPr>
      </p:pic>
      <p:sp>
        <p:nvSpPr>
          <p:cNvPr id="4" name="Rectangle 3"/>
          <p:cNvSpPr/>
          <p:nvPr/>
        </p:nvSpPr>
        <p:spPr>
          <a:xfrm>
            <a:off x="5447466" y="3155493"/>
            <a:ext cx="3058428" cy="769441"/>
          </a:xfrm>
          <a:prstGeom prst="rect">
            <a:avLst/>
          </a:prstGeom>
        </p:spPr>
        <p:txBody>
          <a:bodyPr wrap="square">
            <a:spAutoFit/>
          </a:bodyPr>
          <a:lstStyle/>
          <a:p>
            <a:pPr algn="ctr" hangingPunct="0">
              <a:spcAft>
                <a:spcPts val="0"/>
              </a:spcAft>
            </a:pPr>
            <a:r>
              <a:rPr lang="en-CA" kern="1800" dirty="0" smtClean="0">
                <a:latin typeface="Arial" panose="020B0604020202020204" pitchFamily="34" charset="0"/>
              </a:rPr>
              <a:t>Test strips (Credit</a:t>
            </a:r>
            <a:r>
              <a:rPr lang="en-CA" kern="1800" dirty="0">
                <a:latin typeface="Arial" panose="020B0604020202020204" pitchFamily="34" charset="0"/>
              </a:rPr>
              <a:t>: </a:t>
            </a:r>
            <a:r>
              <a:rPr lang="en-CA" kern="1800" dirty="0" err="1">
                <a:latin typeface="Arial" panose="020B0604020202020204" pitchFamily="34" charset="0"/>
              </a:rPr>
              <a:t>Hach</a:t>
            </a:r>
            <a:r>
              <a:rPr lang="en-CA" kern="1800" dirty="0">
                <a:latin typeface="Arial" panose="020B0604020202020204" pitchFamily="34" charset="0"/>
              </a:rPr>
              <a:t>)</a:t>
            </a:r>
            <a:endParaRPr lang="en-CA" sz="4400" b="1" kern="0" dirty="0">
              <a:effectLst/>
              <a:latin typeface="Arial" panose="020B0604020202020204" pitchFamily="34" charset="0"/>
            </a:endParaRPr>
          </a:p>
        </p:txBody>
      </p:sp>
      <p:pic>
        <p:nvPicPr>
          <p:cNvPr id="1027" name="Picture 3" descr="enp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158134"/>
            <a:ext cx="1956196"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67456" y="6000928"/>
            <a:ext cx="3960440" cy="646331"/>
          </a:xfrm>
          <a:prstGeom prst="rect">
            <a:avLst/>
          </a:prstGeom>
        </p:spPr>
        <p:txBody>
          <a:bodyPr wrap="square">
            <a:spAutoFit/>
          </a:bodyPr>
          <a:lstStyle/>
          <a:p>
            <a:pPr hangingPunct="0">
              <a:spcAft>
                <a:spcPts val="0"/>
              </a:spcAft>
            </a:pPr>
            <a:r>
              <a:rPr lang="en-CA" dirty="0" smtClean="0">
                <a:latin typeface="Arial" panose="020B0604020202020204" pitchFamily="34" charset="0"/>
                <a:ea typeface="Times New Roman" panose="02020603050405020304" pitchFamily="18" charset="0"/>
              </a:rPr>
              <a:t>Colour comparison</a:t>
            </a:r>
            <a:r>
              <a:rPr lang="en-CA" sz="3600" dirty="0">
                <a:latin typeface="Times New Roman" panose="02020603050405020304" pitchFamily="18" charset="0"/>
                <a:ea typeface="Times New Roman" panose="02020603050405020304" pitchFamily="18" charset="0"/>
              </a:rPr>
              <a:t> </a:t>
            </a:r>
            <a:r>
              <a:rPr lang="en-CA" dirty="0" smtClean="0">
                <a:latin typeface="Arial" panose="020B0604020202020204" pitchFamily="34" charset="0"/>
                <a:ea typeface="Times New Roman" panose="02020603050405020304" pitchFamily="18" charset="0"/>
              </a:rPr>
              <a:t>(Credit</a:t>
            </a:r>
            <a:r>
              <a:rPr lang="en-CA" dirty="0">
                <a:latin typeface="Arial" panose="020B0604020202020204" pitchFamily="34" charset="0"/>
                <a:ea typeface="Times New Roman" panose="02020603050405020304" pitchFamily="18" charset="0"/>
              </a:rPr>
              <a:t>: ENPHO) </a:t>
            </a:r>
            <a:endParaRPr lang="en-CA" sz="3600" dirty="0">
              <a:effectLst/>
              <a:latin typeface="Times New Roman" panose="02020603050405020304" pitchFamily="18" charset="0"/>
              <a:ea typeface="Times New Roman" panose="02020603050405020304" pitchFamily="18" charset="0"/>
            </a:endParaRPr>
          </a:p>
        </p:txBody>
      </p:sp>
      <p:pic>
        <p:nvPicPr>
          <p:cNvPr id="13" name="Picture 12" descr="arsenic"/>
          <p:cNvPicPr/>
          <p:nvPr/>
        </p:nvPicPr>
        <p:blipFill>
          <a:blip r:embed="rId6">
            <a:extLst>
              <a:ext uri="{28A0092B-C50C-407E-A947-70E740481C1C}">
                <a14:useLocalDpi xmlns:a14="http://schemas.microsoft.com/office/drawing/2010/main" val="0"/>
              </a:ext>
            </a:extLst>
          </a:blip>
          <a:srcRect/>
          <a:stretch>
            <a:fillRect/>
          </a:stretch>
        </p:blipFill>
        <p:spPr bwMode="auto">
          <a:xfrm>
            <a:off x="5447466" y="3926657"/>
            <a:ext cx="2438858" cy="2454671"/>
          </a:xfrm>
          <a:prstGeom prst="rect">
            <a:avLst/>
          </a:prstGeom>
          <a:noFill/>
        </p:spPr>
      </p:pic>
      <p:sp>
        <p:nvSpPr>
          <p:cNvPr id="9" name="Rectangle 8"/>
          <p:cNvSpPr/>
          <p:nvPr/>
        </p:nvSpPr>
        <p:spPr>
          <a:xfrm>
            <a:off x="1271398" y="6005569"/>
            <a:ext cx="7659488" cy="646331"/>
          </a:xfrm>
          <a:prstGeom prst="rect">
            <a:avLst/>
          </a:prstGeom>
        </p:spPr>
        <p:txBody>
          <a:bodyPr wrap="square">
            <a:spAutoFit/>
          </a:bodyPr>
          <a:lstStyle/>
          <a:p>
            <a:pPr marL="3200400" indent="457200">
              <a:spcAft>
                <a:spcPts val="0"/>
              </a:spcAft>
            </a:pPr>
            <a:r>
              <a:rPr lang="en-CA" kern="1800" dirty="0" smtClean="0">
                <a:latin typeface="Arial" panose="020B0604020202020204" pitchFamily="34" charset="0"/>
                <a:ea typeface="Times New Roman" panose="02020603050405020304" pitchFamily="18" charset="0"/>
                <a:cs typeface="Times New Roman" panose="02020603050405020304" pitchFamily="18" charset="0"/>
              </a:rPr>
              <a:t>Digital photometer </a:t>
            </a:r>
            <a:r>
              <a:rPr lang="en-CA" kern="1800" dirty="0">
                <a:latin typeface="Arial" panose="020B0604020202020204" pitchFamily="34" charset="0"/>
                <a:ea typeface="Times New Roman" panose="02020603050405020304" pitchFamily="18" charset="0"/>
                <a:cs typeface="Times New Roman" panose="02020603050405020304" pitchFamily="18" charset="0"/>
              </a:rPr>
              <a:t>(</a:t>
            </a:r>
            <a:r>
              <a:rPr lang="en-CA" kern="1800" dirty="0" smtClean="0">
                <a:latin typeface="Arial" panose="020B0604020202020204" pitchFamily="34" charset="0"/>
                <a:ea typeface="Times New Roman" panose="02020603050405020304" pitchFamily="18" charset="0"/>
                <a:cs typeface="Times New Roman" panose="02020603050405020304" pitchFamily="18" charset="0"/>
              </a:rPr>
              <a:t>Credit</a:t>
            </a:r>
            <a:r>
              <a:rPr lang="en-CA" kern="1800" dirty="0">
                <a:latin typeface="Arial" panose="020B0604020202020204" pitchFamily="34" charset="0"/>
                <a:ea typeface="Times New Roman" panose="02020603050405020304" pitchFamily="18" charset="0"/>
                <a:cs typeface="Times New Roman" panose="02020603050405020304" pitchFamily="18" charset="0"/>
              </a:rPr>
              <a:t>: </a:t>
            </a:r>
            <a:r>
              <a:rPr lang="en-CA" kern="1800" dirty="0" err="1">
                <a:latin typeface="Arial" panose="020B0604020202020204" pitchFamily="34" charset="0"/>
                <a:ea typeface="Times New Roman" panose="02020603050405020304" pitchFamily="18" charset="0"/>
                <a:cs typeface="Times New Roman" panose="02020603050405020304" pitchFamily="18" charset="0"/>
              </a:rPr>
              <a:t>Palintest</a:t>
            </a:r>
            <a:r>
              <a:rPr lang="en-CA" kern="1800" dirty="0">
                <a:latin typeface="Arial" panose="020B0604020202020204" pitchFamily="34" charset="0"/>
                <a:ea typeface="Times New Roman" panose="02020603050405020304" pitchFamily="18" charset="0"/>
                <a:cs typeface="Times New Roman" panose="02020603050405020304" pitchFamily="18" charset="0"/>
              </a:rPr>
              <a:t>)</a:t>
            </a:r>
            <a:endParaRPr lang="en-CA"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636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EFC076-495C-41A4-B5A4-0614F62A3C06}" type="slidenum">
              <a:rPr lang="en-US" altLang="en-US" smtClean="0"/>
              <a:pPr eaLnBrk="1" hangingPunct="1"/>
              <a:t>16</a:t>
            </a:fld>
            <a:endParaRPr lang="en-US" altLang="en-US" smtClean="0"/>
          </a:p>
        </p:txBody>
      </p:sp>
      <p:sp>
        <p:nvSpPr>
          <p:cNvPr id="78850" name="Rectangle 2"/>
          <p:cNvSpPr>
            <a:spLocks noChangeArrowheads="1"/>
          </p:cNvSpPr>
          <p:nvPr/>
        </p:nvSpPr>
        <p:spPr bwMode="auto">
          <a:xfrm>
            <a:off x="0" y="482600"/>
            <a:ext cx="9144000" cy="685800"/>
          </a:xfrm>
          <a:prstGeom prst="rect">
            <a:avLst/>
          </a:prstGeom>
          <a:noFill/>
          <a:ln w="9525">
            <a:noFill/>
            <a:miter lim="800000"/>
            <a:headEnd/>
            <a:tailEnd/>
          </a:ln>
        </p:spPr>
        <p:txBody>
          <a:bodyPr anchor="b"/>
          <a:lstStyle/>
          <a:p>
            <a:pPr algn="ctr" eaLnBrk="0" hangingPunct="0">
              <a:defRPr/>
            </a:pPr>
            <a:r>
              <a:rPr kumimoji="1" lang="en-US" sz="4400" b="1" dirty="0" smtClean="0">
                <a:solidFill>
                  <a:schemeClr val="accent2"/>
                </a:solidFill>
                <a:latin typeface="+mn-lt"/>
              </a:rPr>
              <a:t>Arsenic Mitigation Options</a:t>
            </a:r>
            <a:endParaRPr kumimoji="1" lang="en-US" sz="4400" b="1" dirty="0">
              <a:solidFill>
                <a:schemeClr val="accent2"/>
              </a:solidFill>
              <a:latin typeface="+mn-lt"/>
            </a:endParaRPr>
          </a:p>
        </p:txBody>
      </p:sp>
      <p:sp>
        <p:nvSpPr>
          <p:cNvPr id="18436" name="Text Box 4"/>
          <p:cNvSpPr txBox="1">
            <a:spLocks noChangeArrowheads="1"/>
          </p:cNvSpPr>
          <p:nvPr/>
        </p:nvSpPr>
        <p:spPr bwMode="auto">
          <a:xfrm>
            <a:off x="609600" y="2524125"/>
            <a:ext cx="2971800" cy="83099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dirty="0"/>
              <a:t>Alternative </a:t>
            </a:r>
            <a:r>
              <a:rPr lang="en-US" altLang="en-US" sz="2400" dirty="0" smtClean="0"/>
              <a:t>Arsenic-Free </a:t>
            </a:r>
            <a:r>
              <a:rPr lang="en-US" altLang="en-US" sz="2400" dirty="0"/>
              <a:t>Sources</a:t>
            </a:r>
          </a:p>
        </p:txBody>
      </p:sp>
      <p:sp>
        <p:nvSpPr>
          <p:cNvPr id="18437" name="Text Box 5"/>
          <p:cNvSpPr txBox="1">
            <a:spLocks noChangeArrowheads="1"/>
          </p:cNvSpPr>
          <p:nvPr/>
        </p:nvSpPr>
        <p:spPr bwMode="auto">
          <a:xfrm>
            <a:off x="5181600" y="2524125"/>
            <a:ext cx="2590800" cy="830997"/>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dirty="0"/>
              <a:t>Arsenic Removal Technologies</a:t>
            </a:r>
          </a:p>
        </p:txBody>
      </p:sp>
      <p:sp>
        <p:nvSpPr>
          <p:cNvPr id="78854" name="Text Box 6"/>
          <p:cNvSpPr txBox="1">
            <a:spLocks noChangeArrowheads="1"/>
          </p:cNvSpPr>
          <p:nvPr/>
        </p:nvSpPr>
        <p:spPr bwMode="auto">
          <a:xfrm>
            <a:off x="609600" y="3362325"/>
            <a:ext cx="327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altLang="en-US" sz="2400" dirty="0"/>
              <a:t> Safe tube wells</a:t>
            </a:r>
          </a:p>
          <a:p>
            <a:pPr>
              <a:buFontTx/>
              <a:buChar char="•"/>
            </a:pPr>
            <a:r>
              <a:rPr lang="en-US" altLang="en-US" sz="2400" dirty="0"/>
              <a:t> Improved dug wells</a:t>
            </a:r>
          </a:p>
          <a:p>
            <a:pPr>
              <a:buFontTx/>
              <a:buChar char="•"/>
            </a:pPr>
            <a:r>
              <a:rPr lang="en-US" altLang="en-US" sz="2400" dirty="0"/>
              <a:t> Deep wells</a:t>
            </a:r>
          </a:p>
          <a:p>
            <a:pPr>
              <a:buFontTx/>
              <a:buChar char="•"/>
            </a:pPr>
            <a:r>
              <a:rPr lang="en-US" altLang="en-US" sz="2400" dirty="0"/>
              <a:t> Rainwater harvesting</a:t>
            </a:r>
          </a:p>
          <a:p>
            <a:pPr>
              <a:buFontTx/>
              <a:buChar char="•"/>
            </a:pPr>
            <a:r>
              <a:rPr lang="en-US" altLang="en-US" sz="2400" dirty="0"/>
              <a:t> Surface </a:t>
            </a:r>
            <a:r>
              <a:rPr lang="en-US" altLang="en-US" sz="2400" dirty="0" smtClean="0"/>
              <a:t>water</a:t>
            </a:r>
            <a:endParaRPr lang="en-US" altLang="en-US" sz="2400" dirty="0"/>
          </a:p>
        </p:txBody>
      </p:sp>
      <p:sp>
        <p:nvSpPr>
          <p:cNvPr id="18439" name="Text Box 7"/>
          <p:cNvSpPr txBox="1">
            <a:spLocks noChangeArrowheads="1"/>
          </p:cNvSpPr>
          <p:nvPr/>
        </p:nvSpPr>
        <p:spPr bwMode="auto">
          <a:xfrm>
            <a:off x="2767693" y="1305738"/>
            <a:ext cx="3151414" cy="523220"/>
          </a:xfrm>
          <a:prstGeom prst="rect">
            <a:avLst/>
          </a:prstGeom>
          <a:noFill/>
          <a:ln w="9525">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dirty="0"/>
              <a:t>Arsenic Mitigation</a:t>
            </a:r>
          </a:p>
        </p:txBody>
      </p:sp>
      <p:sp>
        <p:nvSpPr>
          <p:cNvPr id="18440" name="Line 8"/>
          <p:cNvSpPr>
            <a:spLocks noChangeShapeType="1"/>
          </p:cNvSpPr>
          <p:nvPr/>
        </p:nvSpPr>
        <p:spPr bwMode="auto">
          <a:xfrm>
            <a:off x="4343400" y="1838325"/>
            <a:ext cx="0" cy="30480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41" name="Line 9"/>
          <p:cNvSpPr>
            <a:spLocks noChangeShapeType="1"/>
          </p:cNvSpPr>
          <p:nvPr/>
        </p:nvSpPr>
        <p:spPr bwMode="auto">
          <a:xfrm>
            <a:off x="1905000" y="2143125"/>
            <a:ext cx="4572000"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42" name="Line 10"/>
          <p:cNvSpPr>
            <a:spLocks noChangeShapeType="1"/>
          </p:cNvSpPr>
          <p:nvPr/>
        </p:nvSpPr>
        <p:spPr bwMode="auto">
          <a:xfrm>
            <a:off x="1905000" y="2143125"/>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8443" name="Line 11"/>
          <p:cNvSpPr>
            <a:spLocks noChangeShapeType="1"/>
          </p:cNvSpPr>
          <p:nvPr/>
        </p:nvSpPr>
        <p:spPr bwMode="auto">
          <a:xfrm>
            <a:off x="6477000" y="2143125"/>
            <a:ext cx="0" cy="38100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pic>
        <p:nvPicPr>
          <p:cNvPr id="13"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5181600" y="3352800"/>
            <a:ext cx="358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sz="2400" dirty="0" smtClean="0"/>
              <a:t>Oxidation</a:t>
            </a:r>
            <a:endParaRPr lang="en-US" altLang="en-US" sz="2400" dirty="0"/>
          </a:p>
          <a:p>
            <a:pPr>
              <a:buFont typeface="Arial" charset="0"/>
              <a:buChar char="•"/>
            </a:pPr>
            <a:r>
              <a:rPr lang="en-US" altLang="en-US" sz="2400" dirty="0" smtClean="0"/>
              <a:t>Coagulation</a:t>
            </a:r>
            <a:endParaRPr lang="en-US" altLang="en-US" sz="2400" dirty="0"/>
          </a:p>
          <a:p>
            <a:pPr>
              <a:buFont typeface="Arial" charset="0"/>
              <a:buChar char="•"/>
            </a:pPr>
            <a:r>
              <a:rPr lang="en-US" altLang="en-US" sz="2400" dirty="0" smtClean="0"/>
              <a:t>Adsorption</a:t>
            </a:r>
            <a:endParaRPr lang="en-US" altLang="en-US" sz="2400" dirty="0"/>
          </a:p>
          <a:p>
            <a:pPr>
              <a:buFont typeface="Arial" charset="0"/>
              <a:buChar char="•"/>
            </a:pPr>
            <a:r>
              <a:rPr lang="en-US" altLang="en-US" sz="2400" dirty="0" smtClean="0"/>
              <a:t>Surface </a:t>
            </a:r>
            <a:r>
              <a:rPr lang="en-US" altLang="en-US" sz="2400" dirty="0" err="1" smtClean="0"/>
              <a:t>Complexation</a:t>
            </a: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wipe(up)">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utoUpdateAnimBg="0"/>
      <p:bldP spid="1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9"/>
          <p:cNvSpPr>
            <a:spLocks noGrp="1"/>
          </p:cNvSpPr>
          <p:nvPr>
            <p:ph type="title"/>
          </p:nvPr>
        </p:nvSpPr>
        <p:spPr/>
        <p:txBody>
          <a:bodyPr/>
          <a:lstStyle/>
          <a:p>
            <a:pPr eaLnBrk="1" hangingPunct="1"/>
            <a:r>
              <a:rPr lang="en-CA" altLang="en-US" b="1" dirty="0" smtClean="0">
                <a:solidFill>
                  <a:schemeClr val="accent2"/>
                </a:solidFill>
              </a:rPr>
              <a:t>Safe Tube Wells</a:t>
            </a:r>
          </a:p>
        </p:txBody>
      </p:sp>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ED971-8B8C-4DFC-97FB-72A4B96AD54A}" type="slidenum">
              <a:rPr lang="en-US" altLang="en-US" smtClean="0"/>
              <a:pPr eaLnBrk="1" hangingPunct="1"/>
              <a:t>17</a:t>
            </a:fld>
            <a:endParaRPr lang="en-US" altLang="en-US" smtClean="0"/>
          </a:p>
        </p:txBody>
      </p:sp>
      <p:sp>
        <p:nvSpPr>
          <p:cNvPr id="19460" name="Text Box 2"/>
          <p:cNvSpPr txBox="1">
            <a:spLocks noChangeArrowheads="1"/>
          </p:cNvSpPr>
          <p:nvPr/>
        </p:nvSpPr>
        <p:spPr bwMode="auto">
          <a:xfrm>
            <a:off x="457200" y="1273175"/>
            <a:ext cx="4914900" cy="711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a:t>Tube wells with arsenic levels within the relevant standards</a:t>
            </a:r>
          </a:p>
        </p:txBody>
      </p:sp>
      <p:sp>
        <p:nvSpPr>
          <p:cNvPr id="19461" name="Text Box 3"/>
          <p:cNvSpPr txBox="1">
            <a:spLocks noChangeArrowheads="1"/>
          </p:cNvSpPr>
          <p:nvPr/>
        </p:nvSpPr>
        <p:spPr bwMode="auto">
          <a:xfrm>
            <a:off x="391999" y="2098678"/>
            <a:ext cx="515631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t>Advantage:</a:t>
            </a:r>
          </a:p>
          <a:p>
            <a:pPr>
              <a:buFontTx/>
              <a:buChar char="•"/>
            </a:pPr>
            <a:r>
              <a:rPr lang="en-US" altLang="en-US" sz="2400" dirty="0"/>
              <a:t> Immediate solution</a:t>
            </a:r>
          </a:p>
          <a:p>
            <a:endParaRPr lang="en-US" altLang="en-US" dirty="0"/>
          </a:p>
          <a:p>
            <a:r>
              <a:rPr lang="en-US" altLang="en-US" sz="2400" dirty="0"/>
              <a:t>Limitations:</a:t>
            </a:r>
          </a:p>
          <a:p>
            <a:pPr>
              <a:buFontTx/>
              <a:buChar char="•"/>
            </a:pPr>
            <a:r>
              <a:rPr lang="en-US" altLang="en-US" sz="2400" dirty="0"/>
              <a:t> Need regular monitoring</a:t>
            </a:r>
          </a:p>
          <a:p>
            <a:pPr>
              <a:buFontTx/>
              <a:buChar char="•"/>
            </a:pPr>
            <a:r>
              <a:rPr lang="en-US" altLang="en-US" sz="2400" dirty="0"/>
              <a:t> Convenient?</a:t>
            </a:r>
          </a:p>
          <a:p>
            <a:pPr>
              <a:buFontTx/>
              <a:buChar char="•"/>
            </a:pPr>
            <a:r>
              <a:rPr lang="en-US" altLang="en-US" sz="2400" dirty="0"/>
              <a:t> Customs and religious restrictions?</a:t>
            </a:r>
          </a:p>
          <a:p>
            <a:pPr>
              <a:buFontTx/>
              <a:buChar char="•"/>
            </a:pPr>
            <a:endParaRPr lang="en-US" altLang="en-US" dirty="0"/>
          </a:p>
          <a:p>
            <a:r>
              <a:rPr lang="en-US" altLang="en-US" sz="2400" dirty="0"/>
              <a:t>Cost:</a:t>
            </a:r>
          </a:p>
          <a:p>
            <a:pPr>
              <a:buFontTx/>
              <a:buChar char="•"/>
            </a:pPr>
            <a:r>
              <a:rPr lang="en-US" altLang="en-US" sz="2400" dirty="0"/>
              <a:t> Testing cost </a:t>
            </a:r>
          </a:p>
          <a:p>
            <a:pPr>
              <a:buFontTx/>
              <a:buChar char="•"/>
            </a:pPr>
            <a:r>
              <a:rPr lang="en-US" altLang="en-US" sz="2400" dirty="0"/>
              <a:t> D</a:t>
            </a:r>
            <a:r>
              <a:rPr lang="en-US" altLang="en-US" sz="2400" dirty="0" smtClean="0"/>
              <a:t>rilling </a:t>
            </a:r>
            <a:r>
              <a:rPr lang="en-US" altLang="en-US" sz="2400" dirty="0"/>
              <a:t>and </a:t>
            </a:r>
            <a:r>
              <a:rPr lang="en-US" altLang="en-US" sz="2400" dirty="0" smtClean="0"/>
              <a:t>installing shallow tube well costs </a:t>
            </a:r>
            <a:r>
              <a:rPr lang="en-US" altLang="en-US" sz="2400" dirty="0"/>
              <a:t>~</a:t>
            </a:r>
            <a:r>
              <a:rPr lang="en-US" altLang="en-US" sz="2400" dirty="0" smtClean="0"/>
              <a:t>US$100-300</a:t>
            </a:r>
            <a:endParaRPr lang="en-US" altLang="en-US" sz="2400" dirty="0"/>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1273175"/>
            <a:ext cx="3162300" cy="521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95ACCA-5601-430E-AA2A-4B2A1C37EC33}" type="slidenum">
              <a:rPr lang="en-US" altLang="en-US" smtClean="0"/>
              <a:pPr eaLnBrk="1" hangingPunct="1"/>
              <a:t>18</a:t>
            </a:fld>
            <a:endParaRPr lang="en-US" altLang="en-US" smtClean="0"/>
          </a:p>
        </p:txBody>
      </p:sp>
      <p:sp>
        <p:nvSpPr>
          <p:cNvPr id="20483" name="Text Box 2"/>
          <p:cNvSpPr txBox="1">
            <a:spLocks noChangeArrowheads="1"/>
          </p:cNvSpPr>
          <p:nvPr/>
        </p:nvSpPr>
        <p:spPr bwMode="auto">
          <a:xfrm>
            <a:off x="3902529" y="952498"/>
            <a:ext cx="5165271" cy="70788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a:t>Cover existing </a:t>
            </a:r>
            <a:r>
              <a:rPr lang="en-US" altLang="en-US" sz="2000" b="1" dirty="0" smtClean="0"/>
              <a:t>dug wells </a:t>
            </a:r>
            <a:r>
              <a:rPr lang="en-US" altLang="en-US" sz="2000" b="1" dirty="0"/>
              <a:t>to minimize </a:t>
            </a:r>
            <a:r>
              <a:rPr lang="en-US" altLang="en-US" sz="2000" b="1" dirty="0" smtClean="0"/>
              <a:t>microbiological contamination</a:t>
            </a:r>
            <a:endParaRPr lang="en-US" altLang="en-US" sz="2000" b="1" dirty="0"/>
          </a:p>
        </p:txBody>
      </p:sp>
      <p:sp>
        <p:nvSpPr>
          <p:cNvPr id="20484" name="Text Box 3"/>
          <p:cNvSpPr txBox="1">
            <a:spLocks noChangeArrowheads="1"/>
          </p:cNvSpPr>
          <p:nvPr/>
        </p:nvSpPr>
        <p:spPr bwMode="auto">
          <a:xfrm>
            <a:off x="4623257" y="1757671"/>
            <a:ext cx="4419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t>Advantages:</a:t>
            </a:r>
          </a:p>
          <a:p>
            <a:pPr marL="342900" indent="-342900">
              <a:buFont typeface="Arial" panose="020B0604020202020204" pitchFamily="34" charset="0"/>
              <a:buChar char="•"/>
            </a:pPr>
            <a:r>
              <a:rPr lang="en-US" altLang="en-US" sz="2400" dirty="0" smtClean="0"/>
              <a:t>Simple</a:t>
            </a:r>
            <a:endParaRPr lang="en-US" altLang="en-US" sz="2400" dirty="0"/>
          </a:p>
          <a:p>
            <a:endParaRPr lang="en-US" altLang="en-US" dirty="0"/>
          </a:p>
          <a:p>
            <a:r>
              <a:rPr lang="en-US" altLang="en-US" sz="2400" dirty="0" smtClean="0"/>
              <a:t>Limitations:</a:t>
            </a:r>
            <a:endParaRPr lang="en-US" altLang="en-US" sz="2400" dirty="0"/>
          </a:p>
          <a:p>
            <a:pPr>
              <a:buFontTx/>
              <a:buChar char="•"/>
            </a:pPr>
            <a:r>
              <a:rPr lang="en-US" altLang="en-US" sz="2400" dirty="0"/>
              <a:t> May dry up in dry season</a:t>
            </a:r>
          </a:p>
          <a:p>
            <a:pPr>
              <a:buFontTx/>
              <a:buChar char="•"/>
            </a:pPr>
            <a:r>
              <a:rPr lang="en-US" altLang="en-US" sz="2400" dirty="0" smtClean="0"/>
              <a:t> Risk </a:t>
            </a:r>
            <a:r>
              <a:rPr lang="en-US" altLang="en-US" sz="2400" dirty="0"/>
              <a:t>of arsenic contamination</a:t>
            </a:r>
          </a:p>
          <a:p>
            <a:pPr>
              <a:buFontTx/>
              <a:buChar char="•"/>
            </a:pPr>
            <a:r>
              <a:rPr lang="en-US" altLang="en-US" sz="2400" dirty="0"/>
              <a:t> Digging </a:t>
            </a:r>
            <a:r>
              <a:rPr lang="en-US" altLang="en-US" sz="2400" dirty="0" smtClean="0"/>
              <a:t>may not be easy </a:t>
            </a:r>
          </a:p>
          <a:p>
            <a:pPr>
              <a:buFontTx/>
              <a:buChar char="•"/>
            </a:pPr>
            <a:r>
              <a:rPr lang="en-US" altLang="en-US" sz="2400" dirty="0" smtClean="0"/>
              <a:t> Potential taste </a:t>
            </a:r>
            <a:r>
              <a:rPr lang="en-US" altLang="en-US" sz="2400" dirty="0"/>
              <a:t>and </a:t>
            </a:r>
            <a:r>
              <a:rPr lang="en-US" altLang="en-US" sz="2400" dirty="0" smtClean="0"/>
              <a:t>smell problems</a:t>
            </a:r>
            <a:endParaRPr lang="en-US" altLang="en-US" sz="2400" dirty="0"/>
          </a:p>
          <a:p>
            <a:pPr>
              <a:buFontTx/>
              <a:buChar char="•"/>
            </a:pPr>
            <a:endParaRPr lang="en-US" altLang="en-US" dirty="0"/>
          </a:p>
          <a:p>
            <a:r>
              <a:rPr lang="en-US" altLang="en-US" sz="2400" dirty="0"/>
              <a:t>Cost:</a:t>
            </a:r>
          </a:p>
          <a:p>
            <a:pPr>
              <a:buFontTx/>
              <a:buChar char="•"/>
            </a:pPr>
            <a:r>
              <a:rPr lang="en-US" altLang="en-US" sz="2400" dirty="0" smtClean="0"/>
              <a:t> New: US$1000+ </a:t>
            </a:r>
          </a:p>
          <a:p>
            <a:pPr>
              <a:buFontTx/>
              <a:buChar char="•"/>
            </a:pPr>
            <a:r>
              <a:rPr lang="en-US" altLang="en-US" sz="2400" dirty="0"/>
              <a:t> </a:t>
            </a:r>
            <a:r>
              <a:rPr lang="en-US" altLang="en-US" sz="2400" dirty="0" smtClean="0"/>
              <a:t>Rehabilitation: US$300 </a:t>
            </a:r>
          </a:p>
          <a:p>
            <a:pPr>
              <a:buFontTx/>
              <a:buChar char="•"/>
            </a:pPr>
            <a:r>
              <a:rPr lang="en-US" altLang="en-US" sz="2400" dirty="0" smtClean="0"/>
              <a:t> Minimal maintenance</a:t>
            </a:r>
            <a:endParaRPr lang="en-US" altLang="en-US" sz="2400" dirty="0"/>
          </a:p>
        </p:txBody>
      </p:sp>
      <p:sp>
        <p:nvSpPr>
          <p:cNvPr id="47108" name="Rectangle 4"/>
          <p:cNvSpPr>
            <a:spLocks noChangeArrowheads="1"/>
          </p:cNvSpPr>
          <p:nvPr/>
        </p:nvSpPr>
        <p:spPr bwMode="auto">
          <a:xfrm>
            <a:off x="3755567" y="338138"/>
            <a:ext cx="5617029" cy="533400"/>
          </a:xfrm>
          <a:prstGeom prst="rect">
            <a:avLst/>
          </a:prstGeom>
          <a:noFill/>
          <a:ln w="9525">
            <a:noFill/>
            <a:miter lim="800000"/>
            <a:headEnd/>
            <a:tailEnd/>
          </a:ln>
        </p:spPr>
        <p:txBody>
          <a:bodyPr anchor="b"/>
          <a:lstStyle/>
          <a:p>
            <a:pPr eaLnBrk="0" hangingPunct="0">
              <a:defRPr/>
            </a:pPr>
            <a:r>
              <a:rPr kumimoji="1" lang="en-US" sz="4300" b="1" dirty="0">
                <a:solidFill>
                  <a:schemeClr val="accent2"/>
                </a:solidFill>
                <a:latin typeface="+mn-lt"/>
              </a:rPr>
              <a:t>Improved Dug Wells</a:t>
            </a:r>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3538538"/>
            <a:ext cx="4419600" cy="3189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5" y="188913"/>
            <a:ext cx="3714750" cy="3171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2"/>
          <p:cNvSpPr>
            <a:spLocks noGrp="1"/>
          </p:cNvSpPr>
          <p:nvPr>
            <p:ph type="title"/>
          </p:nvPr>
        </p:nvSpPr>
        <p:spPr>
          <a:xfrm>
            <a:off x="457200" y="12700"/>
            <a:ext cx="8229600" cy="1143000"/>
          </a:xfrm>
        </p:spPr>
        <p:txBody>
          <a:bodyPr/>
          <a:lstStyle/>
          <a:p>
            <a:pPr eaLnBrk="1" hangingPunct="1"/>
            <a:r>
              <a:rPr lang="en-CA" altLang="en-US" b="1" dirty="0" smtClean="0">
                <a:solidFill>
                  <a:schemeClr val="accent2"/>
                </a:solidFill>
              </a:rPr>
              <a:t>Deep Wells</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541421-B228-4D92-AD3E-ECA02CF39753}" type="slidenum">
              <a:rPr lang="en-US" altLang="en-US" smtClean="0"/>
              <a:pPr eaLnBrk="1" hangingPunct="1"/>
              <a:t>19</a:t>
            </a:fld>
            <a:endParaRPr lang="en-US" altLang="en-US" smtClean="0"/>
          </a:p>
        </p:txBody>
      </p:sp>
      <p:sp>
        <p:nvSpPr>
          <p:cNvPr id="21508" name="Rectangle 2"/>
          <p:cNvSpPr>
            <a:spLocks noChangeArrowheads="1"/>
          </p:cNvSpPr>
          <p:nvPr/>
        </p:nvSpPr>
        <p:spPr bwMode="auto">
          <a:xfrm>
            <a:off x="76200" y="3200400"/>
            <a:ext cx="3810000" cy="1219200"/>
          </a:xfrm>
          <a:prstGeom prst="rect">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09" name="Rectangle 3"/>
          <p:cNvSpPr>
            <a:spLocks noChangeArrowheads="1"/>
          </p:cNvSpPr>
          <p:nvPr/>
        </p:nvSpPr>
        <p:spPr bwMode="auto">
          <a:xfrm>
            <a:off x="76200" y="4800600"/>
            <a:ext cx="3810000" cy="1905000"/>
          </a:xfrm>
          <a:prstGeom prst="rect">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0" name="Rectangle 4"/>
          <p:cNvSpPr>
            <a:spLocks noChangeArrowheads="1"/>
          </p:cNvSpPr>
          <p:nvPr/>
        </p:nvSpPr>
        <p:spPr bwMode="auto">
          <a:xfrm>
            <a:off x="2743200" y="2971800"/>
            <a:ext cx="76200" cy="3657600"/>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1" name="Text Box 5"/>
          <p:cNvSpPr txBox="1">
            <a:spLocks noChangeArrowheads="1"/>
          </p:cNvSpPr>
          <p:nvPr/>
        </p:nvSpPr>
        <p:spPr bwMode="auto">
          <a:xfrm>
            <a:off x="3581400" y="986004"/>
            <a:ext cx="5268686" cy="4001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a:t>D</a:t>
            </a:r>
            <a:r>
              <a:rPr lang="en-US" altLang="en-US" sz="2000" b="1" dirty="0" smtClean="0"/>
              <a:t>eep </a:t>
            </a:r>
            <a:r>
              <a:rPr lang="en-US" altLang="en-US" sz="2000" b="1" dirty="0"/>
              <a:t>wells to tap </a:t>
            </a:r>
            <a:r>
              <a:rPr lang="en-US" altLang="en-US" sz="2000" b="1" dirty="0" smtClean="0"/>
              <a:t>arsenic-free </a:t>
            </a:r>
            <a:r>
              <a:rPr lang="en-US" altLang="en-US" sz="2000" b="1" dirty="0"/>
              <a:t>aquifers</a:t>
            </a:r>
          </a:p>
        </p:txBody>
      </p:sp>
      <p:sp>
        <p:nvSpPr>
          <p:cNvPr id="21512" name="Text Box 6"/>
          <p:cNvSpPr txBox="1">
            <a:spLocks noChangeArrowheads="1"/>
          </p:cNvSpPr>
          <p:nvPr/>
        </p:nvSpPr>
        <p:spPr bwMode="auto">
          <a:xfrm>
            <a:off x="3962400" y="1431922"/>
            <a:ext cx="50292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smtClean="0"/>
              <a:t>Advantages:</a:t>
            </a:r>
          </a:p>
          <a:p>
            <a:pPr>
              <a:buFontTx/>
              <a:buChar char="•"/>
            </a:pPr>
            <a:r>
              <a:rPr lang="en-US" altLang="en-US" sz="2400" dirty="0" smtClean="0"/>
              <a:t> Generally no microbiological contamination</a:t>
            </a:r>
          </a:p>
          <a:p>
            <a:endParaRPr lang="en-US" altLang="en-US" sz="1600" dirty="0" smtClean="0"/>
          </a:p>
          <a:p>
            <a:r>
              <a:rPr lang="en-US" altLang="en-US" sz="2400" dirty="0" smtClean="0"/>
              <a:t>Limitations:</a:t>
            </a:r>
          </a:p>
          <a:p>
            <a:pPr>
              <a:buFontTx/>
              <a:buChar char="•"/>
            </a:pPr>
            <a:r>
              <a:rPr lang="en-US" altLang="en-US" sz="2400" dirty="0" smtClean="0"/>
              <a:t> Improper drilling/sealing </a:t>
            </a:r>
            <a:r>
              <a:rPr lang="en-US" altLang="en-US" sz="2400" dirty="0" smtClean="0">
                <a:sym typeface="Wingdings" pitchFamily="2" charset="2"/>
              </a:rPr>
              <a:t> contamination</a:t>
            </a:r>
          </a:p>
          <a:p>
            <a:pPr>
              <a:buFontTx/>
              <a:buChar char="•"/>
            </a:pPr>
            <a:r>
              <a:rPr lang="en-US" altLang="en-US" sz="2400" dirty="0" smtClean="0"/>
              <a:t> Long-term arsenic levels unknown</a:t>
            </a:r>
            <a:endParaRPr lang="en-US" altLang="en-US" sz="2400" dirty="0" smtClean="0">
              <a:sym typeface="Wingdings" pitchFamily="2" charset="2"/>
            </a:endParaRPr>
          </a:p>
          <a:p>
            <a:pPr>
              <a:buFontTx/>
              <a:buChar char="•"/>
            </a:pPr>
            <a:r>
              <a:rPr lang="en-US" altLang="en-US" sz="2400" dirty="0" smtClean="0">
                <a:sym typeface="Wingdings" pitchFamily="2" charset="2"/>
              </a:rPr>
              <a:t> Appropriate geology not everywhere</a:t>
            </a:r>
          </a:p>
          <a:p>
            <a:pPr>
              <a:buFontTx/>
              <a:buChar char="•"/>
            </a:pPr>
            <a:r>
              <a:rPr lang="en-US" altLang="en-US" sz="2400" dirty="0" smtClean="0">
                <a:sym typeface="Wingdings" pitchFamily="2" charset="2"/>
              </a:rPr>
              <a:t> May require more sophisticated pump</a:t>
            </a:r>
          </a:p>
          <a:p>
            <a:pPr>
              <a:buFontTx/>
              <a:buChar char="•"/>
            </a:pPr>
            <a:endParaRPr lang="en-US" altLang="en-US" sz="1600" dirty="0" smtClean="0">
              <a:sym typeface="Wingdings" pitchFamily="2" charset="2"/>
            </a:endParaRPr>
          </a:p>
          <a:p>
            <a:r>
              <a:rPr lang="en-US" altLang="en-US" sz="2400" dirty="0" smtClean="0"/>
              <a:t>Cost:</a:t>
            </a:r>
          </a:p>
          <a:p>
            <a:pPr>
              <a:buFontTx/>
              <a:buChar char="•"/>
            </a:pPr>
            <a:r>
              <a:rPr lang="en-US" altLang="en-US" sz="2400" dirty="0" smtClean="0"/>
              <a:t> US$200-1000+ </a:t>
            </a:r>
          </a:p>
          <a:p>
            <a:pPr>
              <a:buFontTx/>
              <a:buChar char="•"/>
            </a:pPr>
            <a:r>
              <a:rPr lang="en-US" altLang="en-US" sz="2400" dirty="0" smtClean="0"/>
              <a:t> Minimal maintenance</a:t>
            </a:r>
            <a:endParaRPr lang="en-US" altLang="en-US" sz="2400" dirty="0"/>
          </a:p>
        </p:txBody>
      </p:sp>
      <p:sp>
        <p:nvSpPr>
          <p:cNvPr id="21513" name="AutoShape 7"/>
          <p:cNvSpPr>
            <a:spLocks noChangeArrowheads="1"/>
          </p:cNvSpPr>
          <p:nvPr/>
        </p:nvSpPr>
        <p:spPr bwMode="auto">
          <a:xfrm>
            <a:off x="2819400" y="4267200"/>
            <a:ext cx="76200" cy="6096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4" name="AutoShape 8"/>
          <p:cNvSpPr>
            <a:spLocks noChangeArrowheads="1"/>
          </p:cNvSpPr>
          <p:nvPr/>
        </p:nvSpPr>
        <p:spPr bwMode="auto">
          <a:xfrm>
            <a:off x="2667000" y="4267200"/>
            <a:ext cx="76200" cy="609600"/>
          </a:xfrm>
          <a:prstGeom prst="roundRect">
            <a:avLst>
              <a:gd name="adj" fmla="val 16667"/>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5" name="Rectangle 9" descr="Dark horizontal"/>
          <p:cNvSpPr>
            <a:spLocks noChangeArrowheads="1"/>
          </p:cNvSpPr>
          <p:nvPr/>
        </p:nvSpPr>
        <p:spPr bwMode="auto">
          <a:xfrm>
            <a:off x="2743200" y="5334000"/>
            <a:ext cx="76200" cy="1143000"/>
          </a:xfrm>
          <a:prstGeom prst="rect">
            <a:avLst/>
          </a:prstGeom>
          <a:pattFill prst="dkHorz">
            <a:fgClr>
              <a:srgbClr val="1C1C1C"/>
            </a:fgClr>
            <a:bgClr>
              <a:schemeClr val="accent2"/>
            </a:bgClr>
          </a:patt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6" name="Rectangle 10"/>
          <p:cNvSpPr>
            <a:spLocks noChangeArrowheads="1"/>
          </p:cNvSpPr>
          <p:nvPr/>
        </p:nvSpPr>
        <p:spPr bwMode="auto">
          <a:xfrm>
            <a:off x="76200" y="4343400"/>
            <a:ext cx="2590800" cy="457200"/>
          </a:xfrm>
          <a:prstGeom prst="rect">
            <a:avLst/>
          </a:prstGeom>
          <a:solidFill>
            <a:srgbClr val="969696"/>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7" name="Rectangle 11"/>
          <p:cNvSpPr>
            <a:spLocks noChangeArrowheads="1"/>
          </p:cNvSpPr>
          <p:nvPr/>
        </p:nvSpPr>
        <p:spPr bwMode="auto">
          <a:xfrm>
            <a:off x="2895600" y="4343400"/>
            <a:ext cx="990600" cy="457200"/>
          </a:xfrm>
          <a:prstGeom prst="rect">
            <a:avLst/>
          </a:prstGeom>
          <a:solidFill>
            <a:srgbClr val="969696"/>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18" name="Text Box 12"/>
          <p:cNvSpPr txBox="1">
            <a:spLocks noChangeArrowheads="1"/>
          </p:cNvSpPr>
          <p:nvPr/>
        </p:nvSpPr>
        <p:spPr bwMode="auto">
          <a:xfrm>
            <a:off x="152400" y="3581400"/>
            <a:ext cx="250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dirty="0"/>
              <a:t>Arsenic-Rich Aquifer</a:t>
            </a:r>
          </a:p>
        </p:txBody>
      </p:sp>
      <p:sp>
        <p:nvSpPr>
          <p:cNvPr id="21519" name="Text Box 13"/>
          <p:cNvSpPr txBox="1">
            <a:spLocks noChangeArrowheads="1"/>
          </p:cNvSpPr>
          <p:nvPr/>
        </p:nvSpPr>
        <p:spPr bwMode="auto">
          <a:xfrm>
            <a:off x="153988" y="5257800"/>
            <a:ext cx="2513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t>Arsenic-Free Aquifer</a:t>
            </a:r>
          </a:p>
        </p:txBody>
      </p:sp>
      <p:sp>
        <p:nvSpPr>
          <p:cNvPr id="21520" name="Text Box 14"/>
          <p:cNvSpPr txBox="1">
            <a:spLocks noChangeArrowheads="1"/>
          </p:cNvSpPr>
          <p:nvPr/>
        </p:nvSpPr>
        <p:spPr bwMode="auto">
          <a:xfrm>
            <a:off x="152400" y="4403725"/>
            <a:ext cx="2370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t>Impermeable Layer</a:t>
            </a:r>
          </a:p>
        </p:txBody>
      </p:sp>
      <p:sp>
        <p:nvSpPr>
          <p:cNvPr id="21521" name="Line 15"/>
          <p:cNvSpPr>
            <a:spLocks noChangeShapeType="1"/>
          </p:cNvSpPr>
          <p:nvPr/>
        </p:nvSpPr>
        <p:spPr bwMode="auto">
          <a:xfrm flipH="1" flipV="1">
            <a:off x="2971800" y="4572000"/>
            <a:ext cx="609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22" name="Text Box 16"/>
          <p:cNvSpPr txBox="1">
            <a:spLocks noChangeArrowheads="1"/>
          </p:cNvSpPr>
          <p:nvPr/>
        </p:nvSpPr>
        <p:spPr bwMode="auto">
          <a:xfrm>
            <a:off x="3192463" y="5105400"/>
            <a:ext cx="693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t>Seal</a:t>
            </a:r>
          </a:p>
        </p:txBody>
      </p:sp>
      <p:pic>
        <p:nvPicPr>
          <p:cNvPr id="2152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914400"/>
            <a:ext cx="1676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DBD6EE5-3F69-4B26-91EE-D3136B30152B}" type="slidenum">
              <a:rPr lang="en-US" smtClean="0"/>
              <a:pPr>
                <a:defRPr/>
              </a:pPr>
              <a:t>2</a:t>
            </a:fld>
            <a:endParaRPr lang="en-US"/>
          </a:p>
        </p:txBody>
      </p:sp>
      <p:sp>
        <p:nvSpPr>
          <p:cNvPr id="3" name="Rectangle 2"/>
          <p:cNvSpPr/>
          <p:nvPr/>
        </p:nvSpPr>
        <p:spPr>
          <a:xfrm>
            <a:off x="1112520" y="1815114"/>
            <a:ext cx="7132320" cy="3342453"/>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a:t>
            </a:r>
            <a:endParaRPr lang="en-US" sz="3200" kern="0" dirty="0" smtClean="0">
              <a:solidFill>
                <a:srgbClr val="000000"/>
              </a:solidFill>
              <a:latin typeface="Arial"/>
              <a:cs typeface="Arial"/>
            </a:endParaRPr>
          </a:p>
          <a:p>
            <a:pPr lvl="0" algn="ctr">
              <a:spcBef>
                <a:spcPct val="20000"/>
              </a:spcBef>
            </a:pPr>
            <a:r>
              <a:rPr lang="en-US" sz="3200" kern="0" dirty="0" smtClean="0">
                <a:solidFill>
                  <a:srgbClr val="000000"/>
                </a:solidFill>
                <a:latin typeface="Arial"/>
                <a:cs typeface="Arial"/>
              </a:rPr>
              <a:t>Lesson Plan 17: Chemical Parameters</a:t>
            </a:r>
            <a:r>
              <a:rPr lang="en-US" sz="3200" kern="0" dirty="0" smtClean="0">
                <a:solidFill>
                  <a:srgbClr val="FF0000"/>
                </a:solidFill>
                <a:latin typeface="Arial"/>
                <a:cs typeface="Arial"/>
              </a:rPr>
              <a:t> </a:t>
            </a:r>
            <a:r>
              <a:rPr lang="en-US" sz="3200" kern="0" dirty="0">
                <a:solidFill>
                  <a:srgbClr val="000000"/>
                </a:solidFill>
                <a:latin typeface="Arial"/>
                <a:cs typeface="Arial"/>
              </a:rPr>
              <a:t>in the </a:t>
            </a:r>
            <a:r>
              <a:rPr lang="en-US" sz="3200" kern="0" dirty="0" smtClean="0">
                <a:solidFill>
                  <a:srgbClr val="000000"/>
                </a:solidFill>
                <a:latin typeface="Arial"/>
                <a:cs typeface="Arial"/>
              </a:rPr>
              <a:t>Drinking Water Quality Testing Trainer Manual. </a:t>
            </a:r>
            <a:endParaRPr lang="en-US" sz="3200" kern="0" dirty="0">
              <a:solidFill>
                <a:srgbClr val="000000"/>
              </a:solidFill>
              <a:latin typeface="Arial"/>
              <a:cs typeface="Arial"/>
            </a:endParaRP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4" name="Picture 4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28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xfrm>
            <a:off x="457200" y="-44450"/>
            <a:ext cx="8229600" cy="1143000"/>
          </a:xfrm>
        </p:spPr>
        <p:txBody>
          <a:bodyPr/>
          <a:lstStyle/>
          <a:p>
            <a:pPr eaLnBrk="1" hangingPunct="1"/>
            <a:r>
              <a:rPr lang="en-CA" altLang="en-US" b="1" smtClean="0">
                <a:solidFill>
                  <a:schemeClr val="accent2"/>
                </a:solidFill>
              </a:rPr>
              <a:t>Rainwater Harvesting</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AAFAA3-0A7F-402F-947A-2B008804E07E}" type="slidenum">
              <a:rPr lang="en-US" altLang="en-US" smtClean="0"/>
              <a:pPr eaLnBrk="1" hangingPunct="1"/>
              <a:t>20</a:t>
            </a:fld>
            <a:endParaRPr lang="en-US" altLang="en-US" smtClean="0"/>
          </a:p>
        </p:txBody>
      </p:sp>
      <p:sp>
        <p:nvSpPr>
          <p:cNvPr id="23556" name="Text Box 2"/>
          <p:cNvSpPr txBox="1">
            <a:spLocks noChangeArrowheads="1"/>
          </p:cNvSpPr>
          <p:nvPr/>
        </p:nvSpPr>
        <p:spPr bwMode="auto">
          <a:xfrm>
            <a:off x="228600" y="3717925"/>
            <a:ext cx="48656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t>Limitations:</a:t>
            </a:r>
          </a:p>
          <a:p>
            <a:pPr>
              <a:buFontTx/>
              <a:buChar char="•"/>
            </a:pPr>
            <a:r>
              <a:rPr lang="en-US" altLang="en-US" sz="2400" dirty="0"/>
              <a:t> Rainfall pattern </a:t>
            </a:r>
            <a:r>
              <a:rPr lang="en-US" altLang="en-US" sz="2400" dirty="0">
                <a:sym typeface="Wingdings" pitchFamily="2" charset="2"/>
              </a:rPr>
              <a:t></a:t>
            </a:r>
            <a:r>
              <a:rPr lang="en-US" altLang="en-US" sz="2400" dirty="0"/>
              <a:t> may need large collection tank </a:t>
            </a:r>
            <a:r>
              <a:rPr lang="en-US" altLang="en-US" sz="2400" dirty="0">
                <a:sym typeface="Wingdings" pitchFamily="2" charset="2"/>
              </a:rPr>
              <a:t> </a:t>
            </a:r>
            <a:r>
              <a:rPr lang="en-US" altLang="en-US" sz="2400" dirty="0" smtClean="0">
                <a:sym typeface="Wingdings" pitchFamily="2" charset="2"/>
              </a:rPr>
              <a:t>higher </a:t>
            </a:r>
            <a:r>
              <a:rPr lang="en-US" altLang="en-US" sz="2400" dirty="0">
                <a:sym typeface="Wingdings" pitchFamily="2" charset="2"/>
              </a:rPr>
              <a:t>cost</a:t>
            </a:r>
            <a:endParaRPr lang="en-US" altLang="en-US" sz="2400" dirty="0"/>
          </a:p>
          <a:p>
            <a:pPr>
              <a:buFontTx/>
              <a:buChar char="•"/>
            </a:pPr>
            <a:r>
              <a:rPr lang="en-US" altLang="en-US" sz="2400" dirty="0" smtClean="0"/>
              <a:t> Some </a:t>
            </a:r>
            <a:r>
              <a:rPr lang="en-US" altLang="en-US" sz="2400" dirty="0"/>
              <a:t>roofs not </a:t>
            </a:r>
            <a:r>
              <a:rPr lang="en-US" altLang="en-US" sz="2400" dirty="0" smtClean="0"/>
              <a:t>suitable </a:t>
            </a:r>
          </a:p>
          <a:p>
            <a:pPr marL="457200" lvl="1" indent="0"/>
            <a:r>
              <a:rPr lang="en-US" altLang="en-US" sz="2400" dirty="0" smtClean="0"/>
              <a:t>- Thatch</a:t>
            </a:r>
            <a:endParaRPr lang="en-US" altLang="en-US" sz="2400" dirty="0"/>
          </a:p>
          <a:p>
            <a:pPr>
              <a:buFontTx/>
              <a:buChar char="•"/>
            </a:pPr>
            <a:endParaRPr lang="en-US" altLang="en-US" dirty="0"/>
          </a:p>
          <a:p>
            <a:r>
              <a:rPr lang="en-US" altLang="en-US" sz="2400" dirty="0"/>
              <a:t>Cost:</a:t>
            </a:r>
          </a:p>
          <a:p>
            <a:pPr>
              <a:buFontTx/>
              <a:buChar char="•"/>
            </a:pPr>
            <a:r>
              <a:rPr lang="en-US" altLang="en-US" sz="2400" dirty="0"/>
              <a:t> US$200+ </a:t>
            </a:r>
            <a:r>
              <a:rPr lang="en-US" altLang="en-US" sz="2400" dirty="0" smtClean="0"/>
              <a:t>initial</a:t>
            </a:r>
            <a:endParaRPr lang="en-US" altLang="en-US" sz="2400" dirty="0"/>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9800"/>
            <a:ext cx="3505200" cy="2676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8" name="Text Box 6"/>
          <p:cNvSpPr txBox="1">
            <a:spLocks noChangeArrowheads="1"/>
          </p:cNvSpPr>
          <p:nvPr/>
        </p:nvSpPr>
        <p:spPr bwMode="auto">
          <a:xfrm>
            <a:off x="3962400" y="1908903"/>
            <a:ext cx="4664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a:t>Advantages:</a:t>
            </a:r>
          </a:p>
          <a:p>
            <a:pPr>
              <a:buFontTx/>
              <a:buChar char="•"/>
            </a:pPr>
            <a:r>
              <a:rPr lang="en-US" altLang="en-US" sz="2400" dirty="0" smtClean="0"/>
              <a:t> Low risk of microbiological contamination</a:t>
            </a:r>
            <a:endParaRPr lang="en-US" altLang="en-US" sz="3200" b="1" dirty="0">
              <a:latin typeface="Times New Roman" pitchFamily="18" charset="0"/>
            </a:endParaRPr>
          </a:p>
        </p:txBody>
      </p:sp>
      <p:pic>
        <p:nvPicPr>
          <p:cNvPr id="235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3352800"/>
            <a:ext cx="3352800" cy="3249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60" name="Text Box 8"/>
          <p:cNvSpPr txBox="1">
            <a:spLocks noChangeArrowheads="1"/>
          </p:cNvSpPr>
          <p:nvPr/>
        </p:nvSpPr>
        <p:spPr bwMode="auto">
          <a:xfrm>
            <a:off x="3962400" y="1011966"/>
            <a:ext cx="4800600" cy="711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a:t>Collect rainwater from </a:t>
            </a:r>
            <a:r>
              <a:rPr lang="en-US" altLang="en-US" sz="2000" b="1" dirty="0" smtClean="0"/>
              <a:t>roof in </a:t>
            </a:r>
            <a:r>
              <a:rPr lang="en-US" altLang="en-US" sz="2000" b="1" dirty="0"/>
              <a:t>storage </a:t>
            </a:r>
            <a:r>
              <a:rPr lang="en-US" altLang="en-US" sz="2000" b="1" dirty="0" smtClean="0"/>
              <a:t>tanks or containers </a:t>
            </a:r>
            <a:r>
              <a:rPr lang="en-US" altLang="en-US" sz="2000" b="1" dirty="0"/>
              <a:t>for later use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1"/>
          <p:cNvSpPr>
            <a:spLocks noGrp="1"/>
          </p:cNvSpPr>
          <p:nvPr>
            <p:ph type="title"/>
          </p:nvPr>
        </p:nvSpPr>
        <p:spPr>
          <a:xfrm>
            <a:off x="457200" y="85725"/>
            <a:ext cx="8229600" cy="1143000"/>
          </a:xfrm>
        </p:spPr>
        <p:txBody>
          <a:bodyPr/>
          <a:lstStyle/>
          <a:p>
            <a:pPr eaLnBrk="1" hangingPunct="1"/>
            <a:r>
              <a:rPr lang="en-CA" altLang="en-US" b="1" dirty="0" smtClean="0">
                <a:solidFill>
                  <a:schemeClr val="accent2"/>
                </a:solidFill>
              </a:rPr>
              <a:t>Surface Water</a:t>
            </a:r>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FC5646-C2C5-41C1-BC56-BFB03130A4A3}" type="slidenum">
              <a:rPr lang="en-US" altLang="en-US" smtClean="0"/>
              <a:pPr eaLnBrk="1" hangingPunct="1"/>
              <a:t>21</a:t>
            </a:fld>
            <a:endParaRPr lang="en-US" altLang="en-US" smtClean="0"/>
          </a:p>
        </p:txBody>
      </p:sp>
      <p:sp>
        <p:nvSpPr>
          <p:cNvPr id="22532" name="Text Box 2"/>
          <p:cNvSpPr txBox="1">
            <a:spLocks noChangeArrowheads="1"/>
          </p:cNvSpPr>
          <p:nvPr/>
        </p:nvSpPr>
        <p:spPr bwMode="auto">
          <a:xfrm>
            <a:off x="312737" y="1306483"/>
            <a:ext cx="8374063" cy="40011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a:t>Treat </a:t>
            </a:r>
            <a:r>
              <a:rPr lang="en-US" altLang="en-US" sz="2000" b="1" dirty="0" smtClean="0"/>
              <a:t>surface </a:t>
            </a:r>
            <a:r>
              <a:rPr lang="en-US" altLang="en-US" sz="2000" b="1" dirty="0"/>
              <a:t>water from ponds, rivers, springs, canals, </a:t>
            </a:r>
            <a:r>
              <a:rPr lang="en-US" altLang="en-US" sz="2000" b="1" dirty="0" smtClean="0"/>
              <a:t>etc.</a:t>
            </a:r>
            <a:endParaRPr lang="en-US" altLang="en-US" sz="2000" b="1" dirty="0"/>
          </a:p>
        </p:txBody>
      </p:sp>
      <p:pic>
        <p:nvPicPr>
          <p:cNvPr id="225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94214"/>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8"/>
          <p:cNvSpPr txBox="1">
            <a:spLocks noChangeArrowheads="1"/>
          </p:cNvSpPr>
          <p:nvPr/>
        </p:nvSpPr>
        <p:spPr bwMode="auto">
          <a:xfrm>
            <a:off x="228599" y="1857889"/>
            <a:ext cx="493122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dirty="0" smtClean="0"/>
              <a:t>Advantages:</a:t>
            </a:r>
          </a:p>
          <a:p>
            <a:pPr>
              <a:buFontTx/>
              <a:buChar char="•"/>
            </a:pPr>
            <a:r>
              <a:rPr lang="en-US" altLang="en-US" sz="2400" dirty="0" smtClean="0"/>
              <a:t> Low risk of arsenic contamination</a:t>
            </a:r>
          </a:p>
          <a:p>
            <a:pPr>
              <a:buFontTx/>
              <a:buChar char="•"/>
            </a:pPr>
            <a:endParaRPr lang="en-US" altLang="en-US" dirty="0"/>
          </a:p>
          <a:p>
            <a:r>
              <a:rPr lang="en-US" altLang="en-US" sz="2400" dirty="0" smtClean="0"/>
              <a:t>Limitations:</a:t>
            </a:r>
          </a:p>
          <a:p>
            <a:pPr marL="342900" indent="-342900">
              <a:buFont typeface="Arial" panose="020B0604020202020204" pitchFamily="34" charset="0"/>
              <a:buChar char="•"/>
            </a:pPr>
            <a:r>
              <a:rPr lang="en-US" altLang="en-US" sz="2400" dirty="0" smtClean="0"/>
              <a:t>High risk of microbiological contamination</a:t>
            </a:r>
          </a:p>
          <a:p>
            <a:pPr marL="342900" indent="-342900">
              <a:buFont typeface="Arial" panose="020B0604020202020204" pitchFamily="34" charset="0"/>
              <a:buChar char="•"/>
            </a:pPr>
            <a:r>
              <a:rPr lang="en-US" altLang="en-US" sz="2400" dirty="0" smtClean="0"/>
              <a:t>Difficult to collect and transport (time and energy)</a:t>
            </a:r>
          </a:p>
          <a:p>
            <a:endParaRPr lang="en-US" altLang="en-US" dirty="0"/>
          </a:p>
          <a:p>
            <a:r>
              <a:rPr lang="en-US" altLang="en-US" sz="2400" dirty="0" smtClean="0"/>
              <a:t>Cost:</a:t>
            </a:r>
          </a:p>
          <a:p>
            <a:pPr marL="342900" indent="-342900">
              <a:buFont typeface="Arial" panose="020B0604020202020204" pitchFamily="34" charset="0"/>
              <a:buChar char="•"/>
            </a:pPr>
            <a:r>
              <a:rPr lang="en-US" altLang="en-US" sz="2400" dirty="0" smtClean="0"/>
              <a:t>Cost of household or community water treatment</a:t>
            </a:r>
            <a:endParaRPr lang="en-US" altLang="en-US" sz="2400" dirty="0"/>
          </a:p>
        </p:txBody>
      </p:sp>
      <p:pic>
        <p:nvPicPr>
          <p:cNvPr id="8"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B41658-4A5D-45C0-AD6F-261EE172D92D}" type="slidenum">
              <a:rPr lang="en-US" altLang="en-US" smtClean="0"/>
              <a:pPr eaLnBrk="1" hangingPunct="1"/>
              <a:t>22</a:t>
            </a:fld>
            <a:endParaRPr lang="en-US" altLang="en-US" smtClean="0"/>
          </a:p>
        </p:txBody>
      </p:sp>
      <p:sp>
        <p:nvSpPr>
          <p:cNvPr id="65539" name="Rectangle 3"/>
          <p:cNvSpPr>
            <a:spLocks noChangeArrowheads="1"/>
          </p:cNvSpPr>
          <p:nvPr/>
        </p:nvSpPr>
        <p:spPr bwMode="auto">
          <a:xfrm>
            <a:off x="0" y="201384"/>
            <a:ext cx="9144000" cy="1143000"/>
          </a:xfrm>
          <a:prstGeom prst="rect">
            <a:avLst/>
          </a:prstGeom>
          <a:noFill/>
          <a:ln w="9525">
            <a:noFill/>
            <a:miter lim="800000"/>
            <a:headEnd/>
            <a:tailEnd/>
          </a:ln>
        </p:spPr>
        <p:txBody>
          <a:bodyPr anchor="b"/>
          <a:lstStyle/>
          <a:p>
            <a:pPr algn="ctr" eaLnBrk="0" hangingPunct="0">
              <a:defRPr/>
            </a:pPr>
            <a:r>
              <a:rPr kumimoji="1" lang="en-US" sz="4400" b="1" dirty="0" smtClean="0">
                <a:solidFill>
                  <a:schemeClr val="accent2"/>
                </a:solidFill>
                <a:latin typeface="+mn-lt"/>
              </a:rPr>
              <a:t>Surface </a:t>
            </a:r>
            <a:r>
              <a:rPr kumimoji="1" lang="en-US" sz="4400" b="1" dirty="0" err="1" smtClean="0">
                <a:solidFill>
                  <a:schemeClr val="accent2"/>
                </a:solidFill>
                <a:latin typeface="+mn-lt"/>
              </a:rPr>
              <a:t>Complexation</a:t>
            </a:r>
            <a:endParaRPr kumimoji="1" lang="en-US" sz="4400" b="1" dirty="0">
              <a:solidFill>
                <a:schemeClr val="accent2"/>
              </a:solidFill>
              <a:latin typeface="+mn-lt"/>
            </a:endParaRPr>
          </a:p>
          <a:p>
            <a:pPr algn="ctr" eaLnBrk="0" hangingPunct="0">
              <a:defRPr/>
            </a:pPr>
            <a:r>
              <a:rPr kumimoji="1" lang="en-US" sz="4000" b="1" dirty="0">
                <a:solidFill>
                  <a:schemeClr val="accent2"/>
                </a:solidFill>
                <a:latin typeface="+mn-lt"/>
              </a:rPr>
              <a:t>Example: </a:t>
            </a:r>
            <a:r>
              <a:rPr kumimoji="1" lang="en-US" sz="4000" b="1" i="1" dirty="0" err="1">
                <a:solidFill>
                  <a:schemeClr val="accent2"/>
                </a:solidFill>
                <a:latin typeface="+mn-lt"/>
              </a:rPr>
              <a:t>Kanchan</a:t>
            </a:r>
            <a:r>
              <a:rPr kumimoji="1" lang="en-US" sz="4000" b="1" i="1" baseline="30000" dirty="0" err="1">
                <a:solidFill>
                  <a:schemeClr val="accent2"/>
                </a:solidFill>
                <a:latin typeface="+mn-lt"/>
              </a:rPr>
              <a:t>TM</a:t>
            </a:r>
            <a:r>
              <a:rPr kumimoji="1" lang="en-US" sz="4000" b="1" dirty="0">
                <a:solidFill>
                  <a:schemeClr val="accent2"/>
                </a:solidFill>
                <a:latin typeface="+mn-lt"/>
              </a:rPr>
              <a:t> Arsenic </a:t>
            </a:r>
            <a:r>
              <a:rPr kumimoji="1" lang="en-US" sz="4000" b="1" dirty="0" smtClean="0">
                <a:solidFill>
                  <a:schemeClr val="accent2"/>
                </a:solidFill>
                <a:latin typeface="+mn-lt"/>
              </a:rPr>
              <a:t>Filter</a:t>
            </a:r>
            <a:endParaRPr kumimoji="1" lang="en-US" sz="4000" b="1" dirty="0">
              <a:solidFill>
                <a:schemeClr val="accent2"/>
              </a:solidFill>
              <a:latin typeface="+mn-lt"/>
            </a:endParaRP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3" y="1967367"/>
            <a:ext cx="2187575" cy="309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6" name="Text Box 6"/>
          <p:cNvSpPr txBox="1">
            <a:spLocks noChangeArrowheads="1"/>
          </p:cNvSpPr>
          <p:nvPr/>
        </p:nvSpPr>
        <p:spPr bwMode="auto">
          <a:xfrm>
            <a:off x="2670175" y="1344384"/>
            <a:ext cx="64738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smtClean="0"/>
              <a:t>What is It? </a:t>
            </a:r>
          </a:p>
          <a:p>
            <a:pPr marL="342900" indent="-342900">
              <a:buFont typeface="Arial" panose="020B0604020202020204" pitchFamily="34" charset="0"/>
              <a:buChar char="•"/>
            </a:pPr>
            <a:r>
              <a:rPr lang="en-US" altLang="en-US" sz="2400" dirty="0"/>
              <a:t>A</a:t>
            </a:r>
            <a:r>
              <a:rPr lang="en-CA" altLang="en-US" sz="2400" dirty="0" err="1" smtClean="0"/>
              <a:t>daptation</a:t>
            </a:r>
            <a:r>
              <a:rPr lang="en-CA" altLang="en-US" sz="2400" dirty="0" smtClean="0"/>
              <a:t> </a:t>
            </a:r>
            <a:r>
              <a:rPr lang="en-CA" altLang="en-US" sz="2400" dirty="0"/>
              <a:t>of </a:t>
            </a:r>
            <a:r>
              <a:rPr lang="en-CA" altLang="en-US" sz="2400" dirty="0" err="1" smtClean="0"/>
              <a:t>biosand</a:t>
            </a:r>
            <a:r>
              <a:rPr lang="en-CA" altLang="en-US" sz="2400" dirty="0" smtClean="0"/>
              <a:t> filter: a </a:t>
            </a:r>
            <a:r>
              <a:rPr lang="en-CA" altLang="en-US" sz="2400" dirty="0"/>
              <a:t>layer of rusty nails </a:t>
            </a:r>
            <a:r>
              <a:rPr lang="en-CA" altLang="en-US" sz="2400" dirty="0" smtClean="0"/>
              <a:t>is placed in </a:t>
            </a:r>
            <a:r>
              <a:rPr lang="en-CA" altLang="en-US" sz="2400" dirty="0"/>
              <a:t>the diffuser </a:t>
            </a:r>
            <a:r>
              <a:rPr lang="en-CA" altLang="en-US" sz="2400" dirty="0" smtClean="0"/>
              <a:t>basin</a:t>
            </a:r>
          </a:p>
          <a:p>
            <a:pPr marL="342900" indent="-342900">
              <a:buFont typeface="Arial" panose="020B0604020202020204" pitchFamily="34" charset="0"/>
              <a:buChar char="•"/>
            </a:pPr>
            <a:r>
              <a:rPr lang="en-CA" altLang="en-US" sz="2400" dirty="0" smtClean="0"/>
              <a:t>Also removes microbiological contamination</a:t>
            </a:r>
            <a:endParaRPr lang="en-US" altLang="en-US" sz="2400" dirty="0" smtClean="0"/>
          </a:p>
          <a:p>
            <a:endParaRPr lang="en-US" altLang="en-US" dirty="0"/>
          </a:p>
          <a:p>
            <a:r>
              <a:rPr lang="en-US" altLang="en-US" sz="2400" b="1" dirty="0" smtClean="0"/>
              <a:t>How Does it Work?</a:t>
            </a:r>
          </a:p>
          <a:p>
            <a:pPr marL="342900" indent="-342900">
              <a:buFont typeface="Arial" panose="020B0604020202020204" pitchFamily="34" charset="0"/>
              <a:buChar char="•"/>
            </a:pPr>
            <a:r>
              <a:rPr lang="en-CA" altLang="en-US" sz="2400" dirty="0" smtClean="0"/>
              <a:t>Arsenic adsorbed </a:t>
            </a:r>
            <a:r>
              <a:rPr lang="en-CA" altLang="en-US" sz="2400" dirty="0"/>
              <a:t>onto </a:t>
            </a:r>
            <a:r>
              <a:rPr lang="en-CA" altLang="en-US" sz="2400" dirty="0" smtClean="0"/>
              <a:t>rusty iron nails</a:t>
            </a:r>
          </a:p>
          <a:p>
            <a:pPr marL="342900" indent="-342900">
              <a:buFont typeface="Arial" panose="020B0604020202020204" pitchFamily="34" charset="0"/>
              <a:buChar char="•"/>
            </a:pPr>
            <a:r>
              <a:rPr lang="en-CA" altLang="en-US" sz="2400" dirty="0" smtClean="0"/>
              <a:t>Rust </a:t>
            </a:r>
            <a:r>
              <a:rPr lang="en-CA" altLang="en-US" sz="2400" dirty="0"/>
              <a:t>and arsenic flake off </a:t>
            </a:r>
            <a:r>
              <a:rPr lang="en-CA" altLang="en-US" sz="2400" dirty="0" smtClean="0"/>
              <a:t>and </a:t>
            </a:r>
            <a:r>
              <a:rPr lang="en-CA" altLang="en-US" sz="2400" dirty="0"/>
              <a:t>c</a:t>
            </a:r>
            <a:r>
              <a:rPr lang="en-CA" altLang="en-US" sz="2400" dirty="0" smtClean="0"/>
              <a:t>aught </a:t>
            </a:r>
            <a:r>
              <a:rPr lang="en-CA" altLang="en-US" sz="2400" dirty="0"/>
              <a:t>in the </a:t>
            </a:r>
            <a:r>
              <a:rPr lang="en-CA" altLang="en-US" sz="2400" dirty="0" err="1" smtClean="0"/>
              <a:t>biosand</a:t>
            </a:r>
            <a:r>
              <a:rPr lang="en-CA" altLang="en-US" sz="2400" dirty="0" smtClean="0"/>
              <a:t> filter</a:t>
            </a:r>
            <a:endParaRPr lang="en-US" altLang="en-US" sz="2400" dirty="0"/>
          </a:p>
          <a:p>
            <a:pPr>
              <a:buFontTx/>
              <a:buChar char="•"/>
            </a:pPr>
            <a:endParaRPr lang="en-US" altLang="en-US" dirty="0"/>
          </a:p>
          <a:p>
            <a:r>
              <a:rPr lang="en-US" altLang="en-US" sz="2400" b="1" dirty="0" smtClean="0"/>
              <a:t>What is the Effectiveness?</a:t>
            </a:r>
          </a:p>
          <a:p>
            <a:pPr marL="342900" indent="-342900">
              <a:buFont typeface="Arial" panose="020B0604020202020204" pitchFamily="34" charset="0"/>
              <a:buChar char="•"/>
            </a:pPr>
            <a:r>
              <a:rPr lang="en-US" altLang="en-US" sz="2400" dirty="0" smtClean="0"/>
              <a:t>85-95% arsenic removal</a:t>
            </a:r>
            <a:endParaRPr lang="en-US" altLang="en-US" sz="2400" dirty="0"/>
          </a:p>
          <a:p>
            <a:endParaRPr lang="en-US" altLang="en-US" dirty="0"/>
          </a:p>
          <a:p>
            <a:r>
              <a:rPr lang="en-US" altLang="en-US" sz="2400" b="1" dirty="0" smtClean="0"/>
              <a:t>Cost:</a:t>
            </a:r>
            <a:endParaRPr lang="en-US" altLang="en-US" sz="2400" b="1" dirty="0"/>
          </a:p>
          <a:p>
            <a:pPr>
              <a:buFontTx/>
              <a:buChar char="•"/>
            </a:pPr>
            <a:r>
              <a:rPr lang="en-US" altLang="en-US" sz="2400" dirty="0"/>
              <a:t> </a:t>
            </a:r>
            <a:r>
              <a:rPr lang="en-US" altLang="en-US" sz="2400" dirty="0" smtClean="0"/>
              <a:t>US$12-75 (depends on concrete or plastic)</a:t>
            </a:r>
            <a:endParaRPr lang="en-US" altLang="en-US" sz="2400" dirty="0"/>
          </a:p>
        </p:txBody>
      </p:sp>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B41658-4A5D-45C0-AD6F-261EE172D92D}" type="slidenum">
              <a:rPr lang="en-US" altLang="en-US" smtClean="0"/>
              <a:pPr eaLnBrk="1" hangingPunct="1"/>
              <a:t>23</a:t>
            </a:fld>
            <a:endParaRPr lang="en-US" altLang="en-US" smtClean="0"/>
          </a:p>
        </p:txBody>
      </p:sp>
      <p:sp>
        <p:nvSpPr>
          <p:cNvPr id="65539" name="Rectangle 3"/>
          <p:cNvSpPr>
            <a:spLocks noChangeArrowheads="1"/>
          </p:cNvSpPr>
          <p:nvPr/>
        </p:nvSpPr>
        <p:spPr bwMode="auto">
          <a:xfrm>
            <a:off x="0" y="201384"/>
            <a:ext cx="9144000" cy="1143000"/>
          </a:xfrm>
          <a:prstGeom prst="rect">
            <a:avLst/>
          </a:prstGeom>
          <a:noFill/>
          <a:ln w="9525">
            <a:noFill/>
            <a:miter lim="800000"/>
            <a:headEnd/>
            <a:tailEnd/>
          </a:ln>
        </p:spPr>
        <p:txBody>
          <a:bodyPr anchor="b"/>
          <a:lstStyle/>
          <a:p>
            <a:pPr algn="ctr" eaLnBrk="0" hangingPunct="0">
              <a:defRPr/>
            </a:pPr>
            <a:r>
              <a:rPr kumimoji="1" lang="en-US" sz="4400" b="1" dirty="0" smtClean="0">
                <a:solidFill>
                  <a:schemeClr val="accent2"/>
                </a:solidFill>
                <a:latin typeface="+mn-lt"/>
              </a:rPr>
              <a:t>Surface </a:t>
            </a:r>
            <a:r>
              <a:rPr kumimoji="1" lang="en-US" sz="4400" b="1" dirty="0" err="1" smtClean="0">
                <a:solidFill>
                  <a:schemeClr val="accent2"/>
                </a:solidFill>
                <a:latin typeface="+mn-lt"/>
              </a:rPr>
              <a:t>Complexation</a:t>
            </a:r>
            <a:endParaRPr kumimoji="1" lang="en-US" sz="4400" b="1" dirty="0">
              <a:solidFill>
                <a:schemeClr val="accent2"/>
              </a:solidFill>
              <a:latin typeface="+mn-lt"/>
            </a:endParaRPr>
          </a:p>
          <a:p>
            <a:pPr algn="ctr" eaLnBrk="0" hangingPunct="0">
              <a:defRPr/>
            </a:pPr>
            <a:r>
              <a:rPr kumimoji="1" lang="en-US" sz="4000" b="1" dirty="0">
                <a:solidFill>
                  <a:schemeClr val="accent2"/>
                </a:solidFill>
                <a:latin typeface="+mn-lt"/>
              </a:rPr>
              <a:t>Example: </a:t>
            </a:r>
            <a:r>
              <a:rPr kumimoji="1" lang="en-US" sz="4000" b="1" dirty="0" err="1" smtClean="0">
                <a:solidFill>
                  <a:schemeClr val="accent2"/>
                </a:solidFill>
                <a:latin typeface="+mn-lt"/>
              </a:rPr>
              <a:t>Sono</a:t>
            </a:r>
            <a:r>
              <a:rPr kumimoji="1" lang="en-US" sz="4000" b="1" dirty="0" smtClean="0">
                <a:solidFill>
                  <a:schemeClr val="accent2"/>
                </a:solidFill>
                <a:latin typeface="+mn-lt"/>
              </a:rPr>
              <a:t> (3-Kolshi) Filter</a:t>
            </a:r>
            <a:endParaRPr kumimoji="1" lang="en-US" sz="4000" b="1" dirty="0">
              <a:solidFill>
                <a:schemeClr val="accent2"/>
              </a:solidFill>
              <a:latin typeface="+mn-lt"/>
            </a:endParaRPr>
          </a:p>
        </p:txBody>
      </p:sp>
      <p:sp>
        <p:nvSpPr>
          <p:cNvPr id="25606" name="Text Box 6"/>
          <p:cNvSpPr txBox="1">
            <a:spLocks noChangeArrowheads="1"/>
          </p:cNvSpPr>
          <p:nvPr/>
        </p:nvSpPr>
        <p:spPr bwMode="auto">
          <a:xfrm>
            <a:off x="2719162" y="1344384"/>
            <a:ext cx="64738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smtClean="0"/>
              <a:t>What is It? </a:t>
            </a:r>
          </a:p>
          <a:p>
            <a:pPr marL="342900" indent="-342900">
              <a:buFont typeface="Arial" panose="020B0604020202020204" pitchFamily="34" charset="0"/>
              <a:buChar char="•"/>
            </a:pPr>
            <a:r>
              <a:rPr lang="en-CA" altLang="en-US" sz="2400" dirty="0" smtClean="0"/>
              <a:t>Three </a:t>
            </a:r>
            <a:r>
              <a:rPr lang="en-CA" altLang="en-US" sz="2400" dirty="0"/>
              <a:t>bucket system </a:t>
            </a:r>
            <a:r>
              <a:rPr lang="en-CA" altLang="en-US" sz="2400" dirty="0" smtClean="0"/>
              <a:t>with </a:t>
            </a:r>
            <a:r>
              <a:rPr lang="en-CA" altLang="en-US" sz="2400" dirty="0"/>
              <a:t>composite iron matrix </a:t>
            </a:r>
            <a:r>
              <a:rPr lang="en-CA" altLang="en-US" sz="2400" dirty="0" smtClean="0"/>
              <a:t>(CIM) </a:t>
            </a:r>
          </a:p>
          <a:p>
            <a:pPr marL="342900" indent="-342900">
              <a:buFont typeface="Arial" panose="020B0604020202020204" pitchFamily="34" charset="0"/>
              <a:buChar char="•"/>
            </a:pPr>
            <a:r>
              <a:rPr lang="en-CA" altLang="en-US" sz="2400" dirty="0" smtClean="0"/>
              <a:t>Also removes microbiological contamination</a:t>
            </a:r>
            <a:endParaRPr lang="en-US" altLang="en-US" sz="2400" dirty="0" smtClean="0"/>
          </a:p>
          <a:p>
            <a:endParaRPr lang="en-US" altLang="en-US" dirty="0"/>
          </a:p>
          <a:p>
            <a:r>
              <a:rPr lang="en-US" altLang="en-US" sz="2400" b="1" dirty="0" smtClean="0"/>
              <a:t>How Does it Work?</a:t>
            </a:r>
          </a:p>
          <a:p>
            <a:pPr marL="342900" indent="-342900">
              <a:buFont typeface="Arial" panose="020B0604020202020204" pitchFamily="34" charset="0"/>
              <a:buChar char="•"/>
            </a:pPr>
            <a:r>
              <a:rPr lang="en-CA" altLang="en-US" sz="2400" dirty="0" smtClean="0"/>
              <a:t>Manganese </a:t>
            </a:r>
            <a:r>
              <a:rPr lang="en-CA" altLang="en-US" sz="2400" dirty="0"/>
              <a:t>in </a:t>
            </a:r>
            <a:r>
              <a:rPr lang="en-CA" altLang="en-US" sz="2400" dirty="0" smtClean="0"/>
              <a:t>CIM </a:t>
            </a:r>
            <a:r>
              <a:rPr lang="en-CA" altLang="en-US" sz="2400" dirty="0"/>
              <a:t>catalyzes oxidation of As(III) to </a:t>
            </a:r>
            <a:r>
              <a:rPr lang="en-CA" altLang="en-US" sz="2400" dirty="0" smtClean="0"/>
              <a:t>As(V) which is removed </a:t>
            </a:r>
            <a:r>
              <a:rPr lang="en-CA" altLang="en-US" sz="2400" dirty="0"/>
              <a:t>by </a:t>
            </a:r>
            <a:r>
              <a:rPr lang="en-CA" altLang="en-US" sz="2400" dirty="0" smtClean="0"/>
              <a:t>strong adsorption with CIM</a:t>
            </a:r>
          </a:p>
          <a:p>
            <a:pPr marL="342900" indent="-342900">
              <a:buFont typeface="Arial" panose="020B0604020202020204" pitchFamily="34" charset="0"/>
              <a:buChar char="•"/>
            </a:pPr>
            <a:endParaRPr lang="en-US" altLang="en-US" dirty="0"/>
          </a:p>
          <a:p>
            <a:r>
              <a:rPr lang="en-US" altLang="en-US" sz="2400" b="1" dirty="0" smtClean="0"/>
              <a:t>What is the Effectiveness?</a:t>
            </a:r>
          </a:p>
          <a:p>
            <a:pPr marL="342900" indent="-342900">
              <a:buFont typeface="Arial" panose="020B0604020202020204" pitchFamily="34" charset="0"/>
              <a:buChar char="•"/>
            </a:pPr>
            <a:r>
              <a:rPr lang="en-US" altLang="en-US" sz="2400" dirty="0" smtClean="0"/>
              <a:t>90-95% arsenic removal</a:t>
            </a:r>
            <a:endParaRPr lang="en-US" altLang="en-US" sz="2400" dirty="0"/>
          </a:p>
          <a:p>
            <a:endParaRPr lang="en-US" altLang="en-US" dirty="0"/>
          </a:p>
          <a:p>
            <a:r>
              <a:rPr lang="en-US" altLang="en-US" sz="2400" b="1" dirty="0" smtClean="0"/>
              <a:t>Cost:</a:t>
            </a:r>
            <a:endParaRPr lang="en-US" altLang="en-US" sz="2400" b="1" dirty="0"/>
          </a:p>
          <a:p>
            <a:pPr>
              <a:buFontTx/>
              <a:buChar char="•"/>
            </a:pPr>
            <a:r>
              <a:rPr lang="en-US" altLang="en-US" sz="2400" dirty="0"/>
              <a:t> </a:t>
            </a:r>
            <a:r>
              <a:rPr lang="en-US" altLang="en-US" sz="2400" dirty="0" smtClean="0"/>
              <a:t>US$40-50</a:t>
            </a:r>
            <a:endParaRPr lang="en-US" altLang="en-US" sz="2400" dirty="0"/>
          </a:p>
        </p:txBody>
      </p:sp>
      <p:pic>
        <p:nvPicPr>
          <p:cNvPr id="9"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97970" y="1429649"/>
            <a:ext cx="2506889" cy="4559314"/>
          </a:xfrm>
          <a:prstGeom prst="rect">
            <a:avLst/>
          </a:prstGeom>
        </p:spPr>
      </p:pic>
      <p:sp>
        <p:nvSpPr>
          <p:cNvPr id="4" name="TextBox 3"/>
          <p:cNvSpPr txBox="1"/>
          <p:nvPr/>
        </p:nvSpPr>
        <p:spPr>
          <a:xfrm>
            <a:off x="163286" y="6074229"/>
            <a:ext cx="2628900" cy="338554"/>
          </a:xfrm>
          <a:prstGeom prst="rect">
            <a:avLst/>
          </a:prstGeom>
          <a:noFill/>
        </p:spPr>
        <p:txBody>
          <a:bodyPr wrap="square" rtlCol="0">
            <a:spAutoFit/>
          </a:bodyPr>
          <a:lstStyle/>
          <a:p>
            <a:r>
              <a:rPr lang="en-CA" sz="1600" dirty="0" smtClean="0"/>
              <a:t>(Credit: www.robrasa.com)</a:t>
            </a:r>
            <a:endParaRPr lang="en-CA" sz="1600" dirty="0"/>
          </a:p>
        </p:txBody>
      </p:sp>
    </p:spTree>
    <p:extLst>
      <p:ext uri="{BB962C8B-B14F-4D97-AF65-F5344CB8AC3E}">
        <p14:creationId xmlns:p14="http://schemas.microsoft.com/office/powerpoint/2010/main" val="25230077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3634EB-6C61-4C4F-9458-FA244F0BBE98}" type="slidenum">
              <a:rPr lang="en-US" altLang="en-US" smtClean="0"/>
              <a:pPr eaLnBrk="1" hangingPunct="1"/>
              <a:t>24</a:t>
            </a:fld>
            <a:endParaRPr lang="en-US" altLang="en-US" smtClean="0"/>
          </a:p>
        </p:txBody>
      </p:sp>
      <p:sp>
        <p:nvSpPr>
          <p:cNvPr id="69637" name="Rectangle 5"/>
          <p:cNvSpPr>
            <a:spLocks noChangeArrowheads="1"/>
          </p:cNvSpPr>
          <p:nvPr/>
        </p:nvSpPr>
        <p:spPr bwMode="auto">
          <a:xfrm>
            <a:off x="0" y="0"/>
            <a:ext cx="9144000" cy="1385888"/>
          </a:xfrm>
          <a:prstGeom prst="rect">
            <a:avLst/>
          </a:prstGeom>
          <a:noFill/>
          <a:ln w="9525">
            <a:noFill/>
            <a:miter lim="800000"/>
            <a:headEnd/>
            <a:tailEnd/>
          </a:ln>
        </p:spPr>
        <p:txBody>
          <a:bodyPr anchor="b"/>
          <a:lstStyle/>
          <a:p>
            <a:pPr algn="ctr" eaLnBrk="0" hangingPunct="0">
              <a:defRPr/>
            </a:pPr>
            <a:r>
              <a:rPr kumimoji="1" lang="en-US" sz="4400" b="1" dirty="0" smtClean="0">
                <a:solidFill>
                  <a:schemeClr val="accent2"/>
                </a:solidFill>
                <a:latin typeface="+mn-lt"/>
              </a:rPr>
              <a:t>Adsorption</a:t>
            </a:r>
            <a:endParaRPr kumimoji="1" lang="en-US" sz="4400" b="1" dirty="0">
              <a:solidFill>
                <a:schemeClr val="accent2"/>
              </a:solidFill>
              <a:latin typeface="+mn-lt"/>
            </a:endParaRPr>
          </a:p>
          <a:p>
            <a:pPr algn="ctr" eaLnBrk="0" hangingPunct="0">
              <a:defRPr/>
            </a:pPr>
            <a:r>
              <a:rPr kumimoji="1" lang="en-US" sz="4000" b="1" dirty="0">
                <a:solidFill>
                  <a:schemeClr val="accent2"/>
                </a:solidFill>
                <a:latin typeface="+mn-lt"/>
              </a:rPr>
              <a:t>Example: </a:t>
            </a:r>
            <a:r>
              <a:rPr kumimoji="1" lang="en-US" sz="4000" b="1" dirty="0" smtClean="0">
                <a:solidFill>
                  <a:schemeClr val="accent2"/>
                </a:solidFill>
                <a:latin typeface="+mn-lt"/>
              </a:rPr>
              <a:t>MAGC-Alcan Filter</a:t>
            </a:r>
            <a:endParaRPr kumimoji="1" lang="en-US" sz="4000" b="1" dirty="0">
              <a:solidFill>
                <a:schemeClr val="accent2"/>
              </a:solidFill>
              <a:latin typeface="+mn-lt"/>
            </a:endParaRP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2247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88233" y="1385888"/>
            <a:ext cx="64738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smtClean="0"/>
              <a:t>What is It? </a:t>
            </a:r>
          </a:p>
          <a:p>
            <a:pPr marL="342900" indent="-342900">
              <a:buFont typeface="Arial" panose="020B0604020202020204" pitchFamily="34" charset="0"/>
              <a:buChar char="•"/>
            </a:pPr>
            <a:r>
              <a:rPr lang="en-CA" altLang="en-US" sz="2400" dirty="0" smtClean="0"/>
              <a:t>Two buckets in series</a:t>
            </a:r>
          </a:p>
          <a:p>
            <a:pPr marL="342900" indent="-342900">
              <a:buFont typeface="Arial" panose="020B0604020202020204" pitchFamily="34" charset="0"/>
              <a:buChar char="•"/>
            </a:pPr>
            <a:r>
              <a:rPr lang="en-CA" altLang="en-US" sz="2400" dirty="0" smtClean="0"/>
              <a:t>Both </a:t>
            </a:r>
            <a:r>
              <a:rPr lang="en-CA" altLang="en-US" sz="2400" dirty="0"/>
              <a:t>buckets </a:t>
            </a:r>
            <a:r>
              <a:rPr lang="en-CA" altLang="en-US" sz="2400" dirty="0" smtClean="0"/>
              <a:t>filled </a:t>
            </a:r>
            <a:r>
              <a:rPr lang="en-CA" altLang="en-US" sz="2400" dirty="0"/>
              <a:t>with </a:t>
            </a:r>
            <a:r>
              <a:rPr lang="en-CA" altLang="en-US" sz="2400" dirty="0" smtClean="0"/>
              <a:t>activated alumina</a:t>
            </a:r>
          </a:p>
          <a:p>
            <a:pPr marL="342900" indent="-342900">
              <a:buFont typeface="Arial" panose="020B0604020202020204" pitchFamily="34" charset="0"/>
              <a:buChar char="•"/>
            </a:pPr>
            <a:endParaRPr lang="en-CA" altLang="en-US" sz="2400" dirty="0" smtClean="0"/>
          </a:p>
          <a:p>
            <a:r>
              <a:rPr lang="en-US" altLang="en-US" sz="2400" b="1" dirty="0" smtClean="0"/>
              <a:t>How Does it Work?</a:t>
            </a:r>
          </a:p>
          <a:p>
            <a:pPr marL="342900" indent="-342900">
              <a:buFont typeface="Arial" panose="020B0604020202020204" pitchFamily="34" charset="0"/>
              <a:buChar char="•"/>
            </a:pPr>
            <a:r>
              <a:rPr lang="en-CA" altLang="en-US" sz="2400" dirty="0" smtClean="0"/>
              <a:t>Adhesion of arsenic </a:t>
            </a:r>
            <a:r>
              <a:rPr lang="en-CA" altLang="en-US" sz="2400" dirty="0"/>
              <a:t>to </a:t>
            </a:r>
            <a:r>
              <a:rPr lang="en-CA" altLang="en-US" sz="2400" dirty="0" smtClean="0"/>
              <a:t>activated alumina</a:t>
            </a:r>
          </a:p>
          <a:p>
            <a:pPr marL="342900" indent="-342900">
              <a:buFont typeface="Arial" panose="020B0604020202020204" pitchFamily="34" charset="0"/>
              <a:buChar char="•"/>
            </a:pPr>
            <a:endParaRPr lang="en-US" altLang="en-US" dirty="0"/>
          </a:p>
          <a:p>
            <a:r>
              <a:rPr lang="en-US" altLang="en-US" sz="2400" b="1" dirty="0" smtClean="0"/>
              <a:t>What is the Effectiveness?</a:t>
            </a:r>
          </a:p>
          <a:p>
            <a:pPr marL="342900" indent="-342900">
              <a:buFont typeface="Arial" panose="020B0604020202020204" pitchFamily="34" charset="0"/>
              <a:buChar char="•"/>
            </a:pPr>
            <a:r>
              <a:rPr lang="en-US" altLang="en-US" sz="2400" dirty="0" smtClean="0"/>
              <a:t>80-85% arsenic removal</a:t>
            </a:r>
            <a:endParaRPr lang="en-US" altLang="en-US" sz="2400" dirty="0"/>
          </a:p>
          <a:p>
            <a:endParaRPr lang="en-US" altLang="en-US" dirty="0"/>
          </a:p>
          <a:p>
            <a:r>
              <a:rPr lang="en-US" altLang="en-US" sz="2400" b="1" dirty="0" smtClean="0"/>
              <a:t>Cost:</a:t>
            </a:r>
            <a:endParaRPr lang="en-US" altLang="en-US" sz="2400" b="1" dirty="0"/>
          </a:p>
          <a:p>
            <a:pPr marL="342900" indent="-342900">
              <a:buFont typeface="Arial" panose="020B0604020202020204" pitchFamily="34" charset="0"/>
              <a:buChar char="•"/>
            </a:pPr>
            <a:r>
              <a:rPr lang="en-US" altLang="en-US" sz="2400" dirty="0" smtClean="0"/>
              <a:t>US</a:t>
            </a:r>
            <a:r>
              <a:rPr lang="en-CA" altLang="en-US" sz="2400" dirty="0" smtClean="0"/>
              <a:t>$10 </a:t>
            </a:r>
            <a:r>
              <a:rPr lang="en-CA" altLang="en-US" sz="2400" dirty="0"/>
              <a:t>capital </a:t>
            </a:r>
            <a:r>
              <a:rPr lang="en-CA" altLang="en-US" sz="2400" dirty="0" smtClean="0"/>
              <a:t>cost</a:t>
            </a:r>
          </a:p>
          <a:p>
            <a:pPr marL="342900" indent="-342900">
              <a:buFont typeface="Arial" panose="020B0604020202020204" pitchFamily="34" charset="0"/>
              <a:buChar char="•"/>
            </a:pPr>
            <a:r>
              <a:rPr lang="en-CA" altLang="en-US" sz="2400" dirty="0" smtClean="0"/>
              <a:t>US$10-15 activated alumina </a:t>
            </a:r>
            <a:r>
              <a:rPr lang="en-CA" altLang="en-US" sz="2400" dirty="0"/>
              <a:t>replacement cost/year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5864A4-3CE2-402B-B0BF-535445729461}" type="slidenum">
              <a:rPr lang="en-US" altLang="en-US" smtClean="0"/>
              <a:pPr eaLnBrk="1" hangingPunct="1"/>
              <a:t>25</a:t>
            </a:fld>
            <a:endParaRPr lang="en-US" altLang="en-US" smtClean="0"/>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27225"/>
            <a:ext cx="2581275" cy="3762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0" y="0"/>
            <a:ext cx="9144000" cy="1385888"/>
          </a:xfrm>
          <a:prstGeom prst="rect">
            <a:avLst/>
          </a:prstGeom>
          <a:noFill/>
          <a:ln w="9525">
            <a:noFill/>
            <a:miter lim="800000"/>
            <a:headEnd/>
            <a:tailEnd/>
          </a:ln>
        </p:spPr>
        <p:txBody>
          <a:bodyPr anchor="b"/>
          <a:lstStyle/>
          <a:p>
            <a:pPr algn="ctr" eaLnBrk="0" hangingPunct="0">
              <a:defRPr/>
            </a:pPr>
            <a:r>
              <a:rPr kumimoji="1" lang="en-US" sz="4400" b="1" dirty="0" smtClean="0">
                <a:solidFill>
                  <a:schemeClr val="accent2"/>
                </a:solidFill>
                <a:latin typeface="+mn-lt"/>
              </a:rPr>
              <a:t>Adsorption</a:t>
            </a:r>
            <a:endParaRPr kumimoji="1" lang="en-US" sz="4400" b="1" dirty="0">
              <a:solidFill>
                <a:schemeClr val="accent2"/>
              </a:solidFill>
              <a:latin typeface="+mn-lt"/>
            </a:endParaRPr>
          </a:p>
          <a:p>
            <a:pPr algn="ctr" eaLnBrk="0" hangingPunct="0">
              <a:defRPr/>
            </a:pPr>
            <a:r>
              <a:rPr kumimoji="1" lang="en-US" sz="4000" b="1" dirty="0">
                <a:solidFill>
                  <a:schemeClr val="accent2"/>
                </a:solidFill>
                <a:latin typeface="+mn-lt"/>
              </a:rPr>
              <a:t>Example: </a:t>
            </a:r>
            <a:r>
              <a:rPr kumimoji="1" lang="en-US" sz="4000" b="1" dirty="0" smtClean="0">
                <a:solidFill>
                  <a:schemeClr val="accent2"/>
                </a:solidFill>
                <a:latin typeface="+mn-lt"/>
              </a:rPr>
              <a:t>Shapla Filter</a:t>
            </a:r>
            <a:endParaRPr kumimoji="1" lang="en-US" sz="4000" b="1" dirty="0">
              <a:solidFill>
                <a:schemeClr val="accent2"/>
              </a:solidFill>
              <a:latin typeface="+mn-lt"/>
            </a:endParaRPr>
          </a:p>
        </p:txBody>
      </p:sp>
      <p:sp>
        <p:nvSpPr>
          <p:cNvPr id="11" name="Text Box 6"/>
          <p:cNvSpPr txBox="1">
            <a:spLocks noChangeArrowheads="1"/>
          </p:cNvSpPr>
          <p:nvPr/>
        </p:nvSpPr>
        <p:spPr bwMode="auto">
          <a:xfrm>
            <a:off x="2994933" y="1430387"/>
            <a:ext cx="64738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smtClean="0"/>
              <a:t>What is It? </a:t>
            </a:r>
          </a:p>
          <a:p>
            <a:pPr marL="342900" indent="-342900">
              <a:buFont typeface="Arial" panose="020B0604020202020204" pitchFamily="34" charset="0"/>
              <a:buChar char="•"/>
            </a:pPr>
            <a:r>
              <a:rPr lang="en-CA" altLang="en-US" sz="2400" dirty="0" smtClean="0"/>
              <a:t>Brick </a:t>
            </a:r>
            <a:r>
              <a:rPr lang="en-CA" altLang="en-US" sz="2400" dirty="0"/>
              <a:t>chips </a:t>
            </a:r>
            <a:r>
              <a:rPr lang="en-CA" altLang="en-US" sz="2400" dirty="0" smtClean="0"/>
              <a:t>coated with </a:t>
            </a:r>
            <a:r>
              <a:rPr lang="en-CA" altLang="en-US" sz="2400" dirty="0"/>
              <a:t>ferrous </a:t>
            </a:r>
            <a:r>
              <a:rPr lang="en-CA" altLang="en-US" sz="2400" dirty="0" smtClean="0"/>
              <a:t>sulphate placed in a ceramic container</a:t>
            </a:r>
          </a:p>
          <a:p>
            <a:endParaRPr lang="en-CA" altLang="en-US" sz="2400" dirty="0" smtClean="0"/>
          </a:p>
          <a:p>
            <a:r>
              <a:rPr lang="en-US" altLang="en-US" sz="2400" b="1" dirty="0" smtClean="0"/>
              <a:t>How Does it Work?</a:t>
            </a:r>
          </a:p>
          <a:p>
            <a:pPr marL="342900" indent="-342900">
              <a:buFont typeface="Arial" panose="020B0604020202020204" pitchFamily="34" charset="0"/>
              <a:buChar char="•"/>
            </a:pPr>
            <a:r>
              <a:rPr lang="en-CA" altLang="en-US" sz="2400" dirty="0" smtClean="0"/>
              <a:t>Adhesion of arsenic </a:t>
            </a:r>
            <a:r>
              <a:rPr lang="en-CA" altLang="en-US" sz="2400" dirty="0"/>
              <a:t>to </a:t>
            </a:r>
            <a:r>
              <a:rPr lang="en-CA" altLang="en-US" sz="2400" dirty="0" smtClean="0"/>
              <a:t>the brick chips</a:t>
            </a:r>
          </a:p>
          <a:p>
            <a:pPr marL="342900" indent="-342900">
              <a:buFont typeface="Arial" panose="020B0604020202020204" pitchFamily="34" charset="0"/>
              <a:buChar char="•"/>
            </a:pPr>
            <a:endParaRPr lang="en-US" altLang="en-US" dirty="0"/>
          </a:p>
          <a:p>
            <a:r>
              <a:rPr lang="en-US" altLang="en-US" sz="2400" b="1" dirty="0" smtClean="0"/>
              <a:t>What is the Effectiveness?</a:t>
            </a:r>
          </a:p>
          <a:p>
            <a:pPr marL="342900" indent="-342900">
              <a:buFont typeface="Arial" panose="020B0604020202020204" pitchFamily="34" charset="0"/>
              <a:buChar char="•"/>
            </a:pPr>
            <a:r>
              <a:rPr lang="en-US" altLang="en-US" sz="2400" dirty="0" smtClean="0"/>
              <a:t>80-90% arsenic removal</a:t>
            </a:r>
            <a:endParaRPr lang="en-US" altLang="en-US" sz="2400" dirty="0"/>
          </a:p>
          <a:p>
            <a:endParaRPr lang="en-US" altLang="en-US" dirty="0"/>
          </a:p>
          <a:p>
            <a:r>
              <a:rPr lang="en-US" altLang="en-US" sz="2400" b="1" dirty="0" smtClean="0"/>
              <a:t>Cost:</a:t>
            </a:r>
            <a:endParaRPr lang="en-US" altLang="en-US" sz="2400" b="1" dirty="0"/>
          </a:p>
          <a:p>
            <a:pPr marL="342900" indent="-342900">
              <a:buFont typeface="Arial" panose="020B0604020202020204" pitchFamily="34" charset="0"/>
              <a:buChar char="•"/>
            </a:pPr>
            <a:r>
              <a:rPr lang="en-US" altLang="en-US" sz="2400" dirty="0" smtClean="0"/>
              <a:t>US</a:t>
            </a:r>
            <a:r>
              <a:rPr lang="en-CA" altLang="en-US" sz="2400" dirty="0" smtClean="0"/>
              <a:t>$10 </a:t>
            </a:r>
            <a:r>
              <a:rPr lang="en-CA" altLang="en-US" sz="2400" dirty="0"/>
              <a:t>capital </a:t>
            </a:r>
            <a:r>
              <a:rPr lang="en-CA" altLang="en-US" sz="2400" dirty="0" smtClean="0"/>
              <a:t>cost</a:t>
            </a:r>
          </a:p>
          <a:p>
            <a:pPr marL="342900" indent="-342900">
              <a:buFont typeface="Arial" panose="020B0604020202020204" pitchFamily="34" charset="0"/>
              <a:buChar char="•"/>
            </a:pPr>
            <a:r>
              <a:rPr lang="en-CA" altLang="en-US" sz="2400" dirty="0" smtClean="0"/>
              <a:t>US$10-15 brick chip with ferrous sulphate replacement </a:t>
            </a:r>
            <a:r>
              <a:rPr lang="en-CA" altLang="en-US" sz="2400" dirty="0"/>
              <a:t>cost/year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4E9CAD-9ADA-45EA-88D6-ECE557EB1803}" type="slidenum">
              <a:rPr lang="en-US" altLang="en-US" smtClean="0"/>
              <a:pPr eaLnBrk="1" hangingPunct="1"/>
              <a:t>26</a:t>
            </a:fld>
            <a:endParaRPr lang="en-US" altLang="en-US" smtClean="0"/>
          </a:p>
        </p:txBody>
      </p:sp>
      <p:pic>
        <p:nvPicPr>
          <p:cNvPr id="11"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0" y="0"/>
            <a:ext cx="9144000" cy="1385888"/>
          </a:xfrm>
          <a:prstGeom prst="rect">
            <a:avLst/>
          </a:prstGeom>
          <a:noFill/>
          <a:ln w="9525">
            <a:noFill/>
            <a:miter lim="800000"/>
            <a:headEnd/>
            <a:tailEnd/>
          </a:ln>
        </p:spPr>
        <p:txBody>
          <a:bodyPr anchor="b"/>
          <a:lstStyle/>
          <a:p>
            <a:pPr algn="ctr" eaLnBrk="0" hangingPunct="0">
              <a:defRPr/>
            </a:pPr>
            <a:r>
              <a:rPr kumimoji="1" lang="en-US" sz="4400" b="1" dirty="0" smtClean="0">
                <a:solidFill>
                  <a:schemeClr val="accent2"/>
                </a:solidFill>
                <a:latin typeface="+mn-lt"/>
              </a:rPr>
              <a:t>Oxidation</a:t>
            </a:r>
            <a:endParaRPr kumimoji="1" lang="en-US" sz="4400" b="1" dirty="0">
              <a:solidFill>
                <a:schemeClr val="accent2"/>
              </a:solidFill>
              <a:latin typeface="+mn-lt"/>
            </a:endParaRPr>
          </a:p>
          <a:p>
            <a:pPr algn="ctr" eaLnBrk="0" hangingPunct="0">
              <a:defRPr/>
            </a:pPr>
            <a:r>
              <a:rPr kumimoji="1" lang="en-US" sz="2400" b="1" dirty="0">
                <a:solidFill>
                  <a:schemeClr val="accent2"/>
                </a:solidFill>
                <a:latin typeface="+mn-lt"/>
              </a:rPr>
              <a:t>Example: </a:t>
            </a:r>
            <a:r>
              <a:rPr kumimoji="1" lang="en-CA" sz="2400" b="1" dirty="0" smtClean="0">
                <a:solidFill>
                  <a:schemeClr val="accent2"/>
                </a:solidFill>
                <a:latin typeface="+mn-lt"/>
              </a:rPr>
              <a:t>Solar </a:t>
            </a:r>
            <a:r>
              <a:rPr kumimoji="1" lang="en-CA" sz="2400" b="1" dirty="0">
                <a:solidFill>
                  <a:schemeClr val="accent2"/>
                </a:solidFill>
                <a:latin typeface="+mn-lt"/>
              </a:rPr>
              <a:t>Oxidation and Removal of </a:t>
            </a:r>
            <a:r>
              <a:rPr kumimoji="1" lang="en-CA" sz="2400" b="1" dirty="0" smtClean="0">
                <a:solidFill>
                  <a:schemeClr val="accent2"/>
                </a:solidFill>
                <a:latin typeface="+mn-lt"/>
              </a:rPr>
              <a:t>Arsenic (SORAS) </a:t>
            </a:r>
            <a:endParaRPr kumimoji="1" lang="en-US" sz="2400" b="1" dirty="0">
              <a:solidFill>
                <a:schemeClr val="accent2"/>
              </a:solidFill>
              <a:latin typeface="+mn-lt"/>
            </a:endParaRPr>
          </a:p>
        </p:txBody>
      </p:sp>
      <p:pic>
        <p:nvPicPr>
          <p:cNvPr id="2" name="Picture 1"/>
          <p:cNvPicPr>
            <a:picLocks noChangeAspect="1"/>
          </p:cNvPicPr>
          <p:nvPr/>
        </p:nvPicPr>
        <p:blipFill>
          <a:blip r:embed="rId4"/>
          <a:stretch>
            <a:fillRect/>
          </a:stretch>
        </p:blipFill>
        <p:spPr>
          <a:xfrm>
            <a:off x="0" y="2195233"/>
            <a:ext cx="3363256" cy="3088480"/>
          </a:xfrm>
          <a:prstGeom prst="rect">
            <a:avLst/>
          </a:prstGeom>
        </p:spPr>
      </p:pic>
      <p:sp>
        <p:nvSpPr>
          <p:cNvPr id="13" name="Text Box 6"/>
          <p:cNvSpPr txBox="1">
            <a:spLocks noChangeArrowheads="1"/>
          </p:cNvSpPr>
          <p:nvPr/>
        </p:nvSpPr>
        <p:spPr bwMode="auto">
          <a:xfrm>
            <a:off x="3094714" y="1484319"/>
            <a:ext cx="619624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smtClean="0"/>
              <a:t>What is It? </a:t>
            </a:r>
          </a:p>
          <a:p>
            <a:pPr marL="342900" indent="-342900">
              <a:buFont typeface="Arial" panose="020B0604020202020204" pitchFamily="34" charset="0"/>
              <a:buChar char="•"/>
            </a:pPr>
            <a:r>
              <a:rPr lang="en-CA" altLang="en-US" sz="2400" dirty="0" smtClean="0"/>
              <a:t>Lemon juice added to water in a PET container and then placed in the sun</a:t>
            </a:r>
          </a:p>
          <a:p>
            <a:pPr marL="342900" indent="-342900">
              <a:buFont typeface="Arial" panose="020B0604020202020204" pitchFamily="34" charset="0"/>
              <a:buChar char="•"/>
            </a:pPr>
            <a:r>
              <a:rPr lang="en-CA" altLang="en-US" sz="2400" dirty="0" smtClean="0"/>
              <a:t>Also treats microbiological contamination</a:t>
            </a:r>
          </a:p>
          <a:p>
            <a:endParaRPr lang="en-CA" altLang="en-US" dirty="0" smtClean="0"/>
          </a:p>
          <a:p>
            <a:r>
              <a:rPr lang="en-US" altLang="en-US" sz="2400" b="1" dirty="0" smtClean="0"/>
              <a:t>How Does it Work?</a:t>
            </a:r>
          </a:p>
          <a:p>
            <a:pPr marL="342900" indent="-342900">
              <a:buFont typeface="Arial" panose="020B0604020202020204" pitchFamily="34" charset="0"/>
              <a:buChar char="•"/>
            </a:pPr>
            <a:r>
              <a:rPr lang="en-CA" altLang="en-US" sz="2400" dirty="0" smtClean="0"/>
              <a:t>As(III) oxidized to As(V), adsorbs </a:t>
            </a:r>
            <a:r>
              <a:rPr lang="en-CA" altLang="en-US" sz="2400" dirty="0"/>
              <a:t>to iron </a:t>
            </a:r>
            <a:r>
              <a:rPr lang="en-CA" altLang="en-US" sz="2400" dirty="0" smtClean="0"/>
              <a:t>hydroxide in water, precipitates and settles </a:t>
            </a:r>
            <a:r>
              <a:rPr lang="en-CA" altLang="en-US" sz="2400" dirty="0"/>
              <a:t>to the </a:t>
            </a:r>
            <a:r>
              <a:rPr lang="en-CA" altLang="en-US" sz="2400" dirty="0" smtClean="0"/>
              <a:t>bottom</a:t>
            </a:r>
            <a:endParaRPr lang="en-CA" altLang="en-US" sz="2400" dirty="0"/>
          </a:p>
          <a:p>
            <a:pPr marL="342900" indent="-342900">
              <a:buFont typeface="Arial" panose="020B0604020202020204" pitchFamily="34" charset="0"/>
              <a:buChar char="•"/>
            </a:pPr>
            <a:endParaRPr lang="en-US" altLang="en-US" dirty="0"/>
          </a:p>
          <a:p>
            <a:r>
              <a:rPr lang="en-US" altLang="en-US" sz="2400" b="1" dirty="0" smtClean="0"/>
              <a:t>What is the Effectiveness?</a:t>
            </a:r>
          </a:p>
          <a:p>
            <a:pPr marL="342900" indent="-342900">
              <a:buFont typeface="Arial" panose="020B0604020202020204" pitchFamily="34" charset="0"/>
              <a:buChar char="•"/>
            </a:pPr>
            <a:r>
              <a:rPr lang="en-CA" altLang="en-US" sz="2400" dirty="0"/>
              <a:t>If iron &gt; 8 ppm, 75-90% arsenic removal </a:t>
            </a:r>
          </a:p>
          <a:p>
            <a:pPr marL="342900" indent="-342900">
              <a:buFont typeface="Arial" panose="020B0604020202020204" pitchFamily="34" charset="0"/>
              <a:buChar char="•"/>
            </a:pPr>
            <a:r>
              <a:rPr lang="en-CA" altLang="en-US" sz="2400" dirty="0"/>
              <a:t>If iron &lt; 5 ppm, &lt;50 % arsenic removal</a:t>
            </a:r>
          </a:p>
          <a:p>
            <a:endParaRPr lang="en-US" altLang="en-US" dirty="0"/>
          </a:p>
          <a:p>
            <a:r>
              <a:rPr lang="en-US" altLang="en-US" sz="2400" b="1" dirty="0" smtClean="0"/>
              <a:t>Cost: </a:t>
            </a:r>
            <a:r>
              <a:rPr lang="en-CA" altLang="en-US" sz="2400" dirty="0" smtClean="0"/>
              <a:t>Minimal</a:t>
            </a:r>
            <a:endParaRPr lang="en-CA" altLang="en-US"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4E9CAD-9ADA-45EA-88D6-ECE557EB1803}" type="slidenum">
              <a:rPr lang="en-US" altLang="en-US" smtClean="0"/>
              <a:pPr eaLnBrk="1" hangingPunct="1"/>
              <a:t>27</a:t>
            </a:fld>
            <a:endParaRPr lang="en-US" altLang="en-US" smtClean="0"/>
          </a:p>
        </p:txBody>
      </p:sp>
      <p:pic>
        <p:nvPicPr>
          <p:cNvPr id="11"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p:cNvSpPr>
            <a:spLocks noChangeArrowheads="1"/>
          </p:cNvSpPr>
          <p:nvPr/>
        </p:nvSpPr>
        <p:spPr bwMode="auto">
          <a:xfrm>
            <a:off x="0" y="0"/>
            <a:ext cx="9144000" cy="1385888"/>
          </a:xfrm>
          <a:prstGeom prst="rect">
            <a:avLst/>
          </a:prstGeom>
          <a:noFill/>
          <a:ln w="9525">
            <a:noFill/>
            <a:miter lim="800000"/>
            <a:headEnd/>
            <a:tailEnd/>
          </a:ln>
        </p:spPr>
        <p:txBody>
          <a:bodyPr anchor="b"/>
          <a:lstStyle/>
          <a:p>
            <a:pPr algn="ctr" eaLnBrk="0" hangingPunct="0">
              <a:defRPr/>
            </a:pPr>
            <a:r>
              <a:rPr kumimoji="1" lang="en-US" sz="4400" b="1" dirty="0" smtClean="0">
                <a:solidFill>
                  <a:schemeClr val="accent2"/>
                </a:solidFill>
                <a:latin typeface="+mn-lt"/>
              </a:rPr>
              <a:t>Coagulation</a:t>
            </a:r>
            <a:endParaRPr kumimoji="1" lang="en-US" sz="4400" b="1" dirty="0">
              <a:solidFill>
                <a:schemeClr val="accent2"/>
              </a:solidFill>
              <a:latin typeface="+mn-lt"/>
            </a:endParaRPr>
          </a:p>
          <a:p>
            <a:pPr algn="ctr" eaLnBrk="0" hangingPunct="0">
              <a:defRPr/>
            </a:pPr>
            <a:r>
              <a:rPr kumimoji="1" lang="en-US" sz="4000" b="1" dirty="0">
                <a:solidFill>
                  <a:schemeClr val="accent2"/>
                </a:solidFill>
                <a:latin typeface="+mn-lt"/>
              </a:rPr>
              <a:t>Example: </a:t>
            </a:r>
            <a:r>
              <a:rPr kumimoji="1" lang="en-CA" sz="4000" b="1" dirty="0" smtClean="0">
                <a:solidFill>
                  <a:schemeClr val="accent2"/>
                </a:solidFill>
                <a:latin typeface="+mn-lt"/>
              </a:rPr>
              <a:t>2-Kolshi Filter</a:t>
            </a:r>
            <a:endParaRPr kumimoji="1" lang="en-US" sz="4000" b="1" dirty="0">
              <a:solidFill>
                <a:schemeClr val="accent2"/>
              </a:solidFill>
              <a:latin typeface="+mn-lt"/>
            </a:endParaRPr>
          </a:p>
        </p:txBody>
      </p:sp>
      <p:sp>
        <p:nvSpPr>
          <p:cNvPr id="13" name="Text Box 6"/>
          <p:cNvSpPr txBox="1">
            <a:spLocks noChangeArrowheads="1"/>
          </p:cNvSpPr>
          <p:nvPr/>
        </p:nvSpPr>
        <p:spPr bwMode="auto">
          <a:xfrm>
            <a:off x="2506971" y="1484319"/>
            <a:ext cx="684930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smtClean="0"/>
              <a:t>What is It? </a:t>
            </a:r>
          </a:p>
          <a:p>
            <a:pPr marL="342900" indent="-342900">
              <a:buFont typeface="Arial" panose="020B0604020202020204" pitchFamily="34" charset="0"/>
              <a:buChar char="•"/>
            </a:pPr>
            <a:r>
              <a:rPr lang="en-CA" altLang="en-US" sz="2400" dirty="0" smtClean="0"/>
              <a:t>Iron </a:t>
            </a:r>
            <a:r>
              <a:rPr lang="en-CA" altLang="en-US" sz="2400" dirty="0"/>
              <a:t>sulphate, sodium hypochlorite and ash </a:t>
            </a:r>
            <a:r>
              <a:rPr lang="en-CA" altLang="en-US" sz="2400" dirty="0" smtClean="0"/>
              <a:t>are added </a:t>
            </a:r>
            <a:r>
              <a:rPr lang="en-CA" altLang="en-US" sz="2400" dirty="0"/>
              <a:t>to </a:t>
            </a:r>
            <a:r>
              <a:rPr lang="en-CA" altLang="en-US" sz="2400" dirty="0" smtClean="0"/>
              <a:t>water and then filtered </a:t>
            </a:r>
          </a:p>
          <a:p>
            <a:pPr marL="342900" indent="-342900">
              <a:buFont typeface="Arial" panose="020B0604020202020204" pitchFamily="34" charset="0"/>
              <a:buChar char="•"/>
            </a:pPr>
            <a:r>
              <a:rPr lang="en-CA" altLang="en-US" sz="2400" dirty="0" smtClean="0"/>
              <a:t>Also treats microbiological contamination</a:t>
            </a:r>
          </a:p>
          <a:p>
            <a:pPr marL="342900" indent="-342900">
              <a:buFont typeface="Arial" panose="020B0604020202020204" pitchFamily="34" charset="0"/>
              <a:buChar char="•"/>
            </a:pPr>
            <a:endParaRPr lang="en-CA" altLang="en-US" dirty="0" smtClean="0"/>
          </a:p>
          <a:p>
            <a:r>
              <a:rPr lang="en-US" altLang="en-US" sz="2400" b="1" dirty="0" smtClean="0"/>
              <a:t>How Does it Work?</a:t>
            </a:r>
          </a:p>
          <a:p>
            <a:pPr marL="342900" indent="-342900">
              <a:buFont typeface="Arial" panose="020B0604020202020204" pitchFamily="34" charset="0"/>
              <a:buChar char="•"/>
            </a:pPr>
            <a:r>
              <a:rPr lang="en-CA" altLang="en-US" sz="2400" dirty="0" smtClean="0"/>
              <a:t>As(III) oxidizes to As(V), co-precipitates with iron, filtered to remove </a:t>
            </a:r>
            <a:r>
              <a:rPr lang="en-CA" altLang="en-US" sz="2400" dirty="0" err="1" smtClean="0"/>
              <a:t>flocs</a:t>
            </a:r>
            <a:endParaRPr lang="en-CA" altLang="en-US" sz="2400" dirty="0"/>
          </a:p>
          <a:p>
            <a:pPr marL="342900" indent="-342900">
              <a:buFont typeface="Arial" panose="020B0604020202020204" pitchFamily="34" charset="0"/>
              <a:buChar char="•"/>
            </a:pPr>
            <a:endParaRPr lang="en-US" altLang="en-US" dirty="0"/>
          </a:p>
          <a:p>
            <a:r>
              <a:rPr lang="en-US" altLang="en-US" sz="2400" b="1" dirty="0" smtClean="0"/>
              <a:t>What is the Effectiveness?</a:t>
            </a:r>
          </a:p>
          <a:p>
            <a:pPr marL="342900" indent="-342900">
              <a:buFont typeface="Arial" panose="020B0604020202020204" pitchFamily="34" charset="0"/>
              <a:buChar char="•"/>
            </a:pPr>
            <a:r>
              <a:rPr lang="en-CA" altLang="en-US" sz="2400" dirty="0" smtClean="0"/>
              <a:t>90</a:t>
            </a:r>
            <a:r>
              <a:rPr lang="en-CA" altLang="en-US" sz="2400" dirty="0"/>
              <a:t>% arsenic removal </a:t>
            </a:r>
          </a:p>
          <a:p>
            <a:endParaRPr lang="en-US" altLang="en-US" dirty="0"/>
          </a:p>
          <a:p>
            <a:r>
              <a:rPr lang="en-US" altLang="en-US" sz="2400" b="1" dirty="0" smtClean="0"/>
              <a:t>Cost:</a:t>
            </a:r>
          </a:p>
          <a:p>
            <a:pPr marL="342900" indent="-342900">
              <a:buFont typeface="Arial" panose="020B0604020202020204" pitchFamily="34" charset="0"/>
              <a:buChar char="•"/>
            </a:pPr>
            <a:r>
              <a:rPr lang="en-CA" altLang="en-US" sz="2400" dirty="0"/>
              <a:t>US$10 capital cost</a:t>
            </a:r>
          </a:p>
          <a:p>
            <a:pPr marL="342900" indent="-342900">
              <a:buFont typeface="Arial" panose="020B0604020202020204" pitchFamily="34" charset="0"/>
              <a:buChar char="•"/>
            </a:pPr>
            <a:r>
              <a:rPr lang="en-CA" altLang="en-US" sz="2400" dirty="0"/>
              <a:t>US$10-15 </a:t>
            </a:r>
            <a:r>
              <a:rPr lang="en-CA" altLang="en-US" sz="2400" dirty="0" smtClean="0"/>
              <a:t>chemical replacement cost/year</a:t>
            </a:r>
            <a:endParaRPr lang="en-CA" altLang="en-US" sz="2400" dirty="0"/>
          </a:p>
        </p:txBody>
      </p:sp>
      <p:pic>
        <p:nvPicPr>
          <p:cNvPr id="3" name="Picture 2"/>
          <p:cNvPicPr>
            <a:picLocks noChangeAspect="1"/>
          </p:cNvPicPr>
          <p:nvPr/>
        </p:nvPicPr>
        <p:blipFill>
          <a:blip r:embed="rId4"/>
          <a:stretch>
            <a:fillRect/>
          </a:stretch>
        </p:blipFill>
        <p:spPr>
          <a:xfrm>
            <a:off x="208983" y="1979352"/>
            <a:ext cx="2085714" cy="3095238"/>
          </a:xfrm>
          <a:prstGeom prst="rect">
            <a:avLst/>
          </a:prstGeom>
          <a:ln>
            <a:solidFill>
              <a:schemeClr val="tx1"/>
            </a:solidFill>
          </a:ln>
        </p:spPr>
      </p:pic>
    </p:spTree>
    <p:extLst>
      <p:ext uri="{BB962C8B-B14F-4D97-AF65-F5344CB8AC3E}">
        <p14:creationId xmlns:p14="http://schemas.microsoft.com/office/powerpoint/2010/main" val="16602548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484BEA-1CAB-44D2-A269-7016FAA11CB8}" type="slidenum">
              <a:rPr lang="en-US" altLang="en-US" smtClean="0"/>
              <a:pPr eaLnBrk="1" hangingPunct="1"/>
              <a:t>28</a:t>
            </a:fld>
            <a:endParaRPr lang="en-US" altLang="en-US" smtClean="0"/>
          </a:p>
        </p:txBody>
      </p:sp>
      <p:sp>
        <p:nvSpPr>
          <p:cNvPr id="31747" name="Rectangle 2"/>
          <p:cNvSpPr>
            <a:spLocks noGrp="1" noChangeArrowheads="1"/>
          </p:cNvSpPr>
          <p:nvPr>
            <p:ph type="title"/>
          </p:nvPr>
        </p:nvSpPr>
        <p:spPr/>
        <p:txBody>
          <a:bodyPr/>
          <a:lstStyle/>
          <a:p>
            <a:pPr eaLnBrk="1" hangingPunct="1"/>
            <a:r>
              <a:rPr lang="en-US" altLang="en-US" b="1" smtClean="0">
                <a:solidFill>
                  <a:schemeClr val="accent2"/>
                </a:solidFill>
              </a:rPr>
              <a:t>Review</a:t>
            </a:r>
          </a:p>
        </p:txBody>
      </p:sp>
      <p:sp>
        <p:nvSpPr>
          <p:cNvPr id="44036" name="Rectangle 3"/>
          <p:cNvSpPr>
            <a:spLocks noGrp="1" noChangeArrowheads="1"/>
          </p:cNvSpPr>
          <p:nvPr>
            <p:ph type="body" idx="1"/>
          </p:nvPr>
        </p:nvSpPr>
        <p:spPr>
          <a:xfrm>
            <a:off x="457200" y="1600200"/>
            <a:ext cx="8686800" cy="4525963"/>
          </a:xfrm>
        </p:spPr>
        <p:txBody>
          <a:bodyPr/>
          <a:lstStyle/>
          <a:p>
            <a:pPr marL="514350" indent="-514350">
              <a:buFontTx/>
              <a:buAutoNum type="arabicPeriod"/>
              <a:defRPr/>
            </a:pPr>
            <a:r>
              <a:rPr lang="en-CA" dirty="0" smtClean="0"/>
              <a:t>What are the health impacts of excessive arsenic in drinking water?</a:t>
            </a:r>
          </a:p>
          <a:p>
            <a:pPr marL="514350" indent="-514350">
              <a:buFontTx/>
              <a:buAutoNum type="arabicPeriod"/>
              <a:defRPr/>
            </a:pPr>
            <a:r>
              <a:rPr lang="en-CA" dirty="0" smtClean="0"/>
              <a:t>What are some of the mitigation options for arsenic in drinking water?</a:t>
            </a:r>
          </a:p>
          <a:p>
            <a:pPr eaLnBrk="1" hangingPunct="1">
              <a:buFontTx/>
              <a:buNone/>
              <a:defRPr/>
            </a:pPr>
            <a:endParaRPr 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2195513"/>
            <a:ext cx="7772400" cy="1470025"/>
          </a:xfrm>
        </p:spPr>
        <p:txBody>
          <a:bodyPr/>
          <a:lstStyle/>
          <a:p>
            <a:pPr eaLnBrk="1" hangingPunct="1"/>
            <a:r>
              <a:rPr lang="en-US" altLang="en-US" b="1" dirty="0" smtClean="0">
                <a:solidFill>
                  <a:schemeClr val="accent2"/>
                </a:solidFill>
              </a:rPr>
              <a:t>Arsenic in Drinking Water</a:t>
            </a:r>
          </a:p>
        </p:txBody>
      </p:sp>
      <p:pic>
        <p:nvPicPr>
          <p:cNvPr id="3075"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DF5391-A054-4A3B-9A30-708973E155B5}" type="slidenum">
              <a:rPr lang="en-US" altLang="en-US" smtClean="0"/>
              <a:pPr eaLnBrk="1" hangingPunct="1"/>
              <a:t>4</a:t>
            </a:fld>
            <a:endParaRPr lang="en-US" altLang="en-US" smtClean="0"/>
          </a:p>
        </p:txBody>
      </p:sp>
      <p:sp>
        <p:nvSpPr>
          <p:cNvPr id="4099" name="Rectangle 2"/>
          <p:cNvSpPr>
            <a:spLocks noGrp="1" noChangeArrowheads="1"/>
          </p:cNvSpPr>
          <p:nvPr>
            <p:ph type="title"/>
          </p:nvPr>
        </p:nvSpPr>
        <p:spPr/>
        <p:txBody>
          <a:bodyPr/>
          <a:lstStyle/>
          <a:p>
            <a:pPr eaLnBrk="1" hangingPunct="1"/>
            <a:r>
              <a:rPr lang="en-US" altLang="en-US" b="1" smtClean="0">
                <a:solidFill>
                  <a:schemeClr val="accent2"/>
                </a:solidFill>
              </a:rPr>
              <a:t>Learning Expectations</a:t>
            </a:r>
          </a:p>
        </p:txBody>
      </p:sp>
      <p:sp>
        <p:nvSpPr>
          <p:cNvPr id="4100" name="Rectangle 3"/>
          <p:cNvSpPr>
            <a:spLocks noGrp="1" noChangeArrowheads="1"/>
          </p:cNvSpPr>
          <p:nvPr>
            <p:ph type="body" idx="1"/>
          </p:nvPr>
        </p:nvSpPr>
        <p:spPr/>
        <p:txBody>
          <a:bodyPr/>
          <a:lstStyle/>
          <a:p>
            <a:pPr marL="514350" indent="-514350" eaLnBrk="1" hangingPunct="1">
              <a:buFontTx/>
              <a:buAutoNum type="arabicPeriod"/>
              <a:defRPr/>
            </a:pPr>
            <a:r>
              <a:rPr lang="en-US" dirty="0" smtClean="0"/>
              <a:t>Identify the health impacts of harmful levels of arsenic in drinking water</a:t>
            </a:r>
          </a:p>
          <a:p>
            <a:pPr marL="514350" indent="-514350" eaLnBrk="1" hangingPunct="1">
              <a:buFontTx/>
              <a:buAutoNum type="arabicPeriod"/>
              <a:defRPr/>
            </a:pPr>
            <a:r>
              <a:rPr lang="en-CA" dirty="0" smtClean="0"/>
              <a:t>Discuss arsenic mitigation options</a:t>
            </a:r>
            <a:endParaRPr lang="en-US" dirty="0" smtClean="0"/>
          </a:p>
          <a:p>
            <a:pPr eaLnBrk="1" hangingPunct="1">
              <a:defRPr/>
            </a:pPr>
            <a:endParaRPr lang="en-US" dirty="0" smtClean="0"/>
          </a:p>
        </p:txBody>
      </p:sp>
      <p:pic>
        <p:nvPicPr>
          <p:cNvPr id="4101" name="Picture 4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B9D91D-60DB-49C0-A607-146E3CBF6A5B}" type="slidenum">
              <a:rPr lang="en-US" altLang="en-US" smtClean="0"/>
              <a:pPr eaLnBrk="1" hangingPunct="1"/>
              <a:t>5</a:t>
            </a:fld>
            <a:endParaRPr lang="en-US" altLang="en-US" smtClean="0"/>
          </a:p>
        </p:txBody>
      </p:sp>
      <p:sp>
        <p:nvSpPr>
          <p:cNvPr id="5123" name="Rectangle 4"/>
          <p:cNvSpPr>
            <a:spLocks noChangeArrowheads="1"/>
          </p:cNvSpPr>
          <p:nvPr/>
        </p:nvSpPr>
        <p:spPr bwMode="auto">
          <a:xfrm>
            <a:off x="3450226" y="6245423"/>
            <a:ext cx="5523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smtClean="0"/>
              <a:t>(Credit: WHO </a:t>
            </a:r>
            <a:r>
              <a:rPr lang="en-US" altLang="en-US" sz="1400" dirty="0"/>
              <a:t>Synthesis Report on Arsenic in Drinking Water, 2002)</a:t>
            </a: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889601"/>
            <a:ext cx="4965778" cy="22589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5" name="Rectangle 6"/>
          <p:cNvSpPr>
            <a:spLocks noGrp="1" noChangeArrowheads="1"/>
          </p:cNvSpPr>
          <p:nvPr>
            <p:ph type="title"/>
          </p:nvPr>
        </p:nvSpPr>
        <p:spPr>
          <a:xfrm>
            <a:off x="0" y="274638"/>
            <a:ext cx="9144000" cy="1143000"/>
          </a:xfrm>
        </p:spPr>
        <p:txBody>
          <a:bodyPr/>
          <a:lstStyle/>
          <a:p>
            <a:pPr eaLnBrk="1" hangingPunct="1"/>
            <a:r>
              <a:rPr lang="en-US" altLang="en-US" sz="4300" b="1" dirty="0" smtClean="0">
                <a:solidFill>
                  <a:schemeClr val="accent2"/>
                </a:solidFill>
              </a:rPr>
              <a:t>Where Does Arsenic Come From?</a:t>
            </a:r>
          </a:p>
        </p:txBody>
      </p:sp>
      <p:sp>
        <p:nvSpPr>
          <p:cNvPr id="5126" name="Rectangle 7"/>
          <p:cNvSpPr>
            <a:spLocks noGrp="1" noChangeArrowheads="1"/>
          </p:cNvSpPr>
          <p:nvPr>
            <p:ph type="body" sz="half" idx="1"/>
          </p:nvPr>
        </p:nvSpPr>
        <p:spPr>
          <a:xfrm>
            <a:off x="457200" y="1560626"/>
            <a:ext cx="8229600" cy="2185988"/>
          </a:xfrm>
        </p:spPr>
        <p:txBody>
          <a:bodyPr/>
          <a:lstStyle/>
          <a:p>
            <a:pPr eaLnBrk="1" hangingPunct="1">
              <a:lnSpc>
                <a:spcPct val="90000"/>
              </a:lnSpc>
            </a:pPr>
            <a:r>
              <a:rPr lang="en-US" altLang="en-US" dirty="0" smtClean="0"/>
              <a:t>Natural in groundwater and some surface water</a:t>
            </a:r>
          </a:p>
          <a:p>
            <a:pPr eaLnBrk="1" hangingPunct="1">
              <a:lnSpc>
                <a:spcPct val="90000"/>
              </a:lnSpc>
            </a:pPr>
            <a:r>
              <a:rPr lang="en-CA" altLang="en-US" dirty="0" smtClean="0"/>
              <a:t>Human </a:t>
            </a:r>
            <a:r>
              <a:rPr lang="en-CA" altLang="en-US" dirty="0"/>
              <a:t>activities</a:t>
            </a:r>
          </a:p>
          <a:p>
            <a:pPr eaLnBrk="1" hangingPunct="1">
              <a:lnSpc>
                <a:spcPct val="90000"/>
              </a:lnSpc>
            </a:pPr>
            <a:endParaRPr lang="en-US" altLang="en-US" sz="2400" dirty="0" smtClean="0"/>
          </a:p>
        </p:txBody>
      </p:sp>
      <p:pic>
        <p:nvPicPr>
          <p:cNvPr id="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036" y="3889601"/>
            <a:ext cx="3342730" cy="22589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950B2E-621B-4228-8FE3-75E4995E0265}" type="slidenum">
              <a:rPr lang="en-US" altLang="en-US" smtClean="0"/>
              <a:pPr eaLnBrk="1" hangingPunct="1"/>
              <a:t>6</a:t>
            </a:fld>
            <a:endParaRPr lang="en-US" altLang="en-US" smtClean="0"/>
          </a:p>
        </p:txBody>
      </p:sp>
      <p:graphicFrame>
        <p:nvGraphicFramePr>
          <p:cNvPr id="5123" name="Group 3"/>
          <p:cNvGraphicFramePr>
            <a:graphicFrameLocks noGrp="1"/>
          </p:cNvGraphicFramePr>
          <p:nvPr>
            <p:extLst>
              <p:ext uri="{D42A27DB-BD31-4B8C-83A1-F6EECF244321}">
                <p14:modId xmlns:p14="http://schemas.microsoft.com/office/powerpoint/2010/main" val="1318320633"/>
              </p:ext>
            </p:extLst>
          </p:nvPr>
        </p:nvGraphicFramePr>
        <p:xfrm>
          <a:off x="604156" y="1834242"/>
          <a:ext cx="8082644" cy="3962304"/>
        </p:xfrm>
        <a:graphic>
          <a:graphicData uri="http://schemas.openxmlformats.org/drawingml/2006/table">
            <a:tbl>
              <a:tblPr/>
              <a:tblGrid>
                <a:gridCol w="4041322"/>
                <a:gridCol w="4041322"/>
              </a:tblGrid>
              <a:tr h="566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rPr>
                        <a:t>Water Source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rPr>
                        <a:t>Typical Concentrations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Rain and snow</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&lt; 0.03 </a:t>
                      </a:r>
                      <a:r>
                        <a:rPr kumimoji="0" lang="en-US" sz="3200" b="0" i="0" u="none" strike="noStrike" cap="none" normalizeH="0" baseline="0" dirty="0" err="1" smtClean="0">
                          <a:ln>
                            <a:noFill/>
                          </a:ln>
                          <a:solidFill>
                            <a:schemeClr val="tx1"/>
                          </a:solidFill>
                          <a:effectLst/>
                          <a:latin typeface="Arial" pitchFamily="34" charset="0"/>
                        </a:rPr>
                        <a:t>ug</a:t>
                      </a:r>
                      <a:r>
                        <a:rPr kumimoji="0" lang="en-US" sz="3200" b="0" i="0" u="none" strike="noStrike" cap="none" normalizeH="0" baseline="0" dirty="0" smtClean="0">
                          <a:ln>
                            <a:noFill/>
                          </a:ln>
                          <a:solidFill>
                            <a:schemeClr val="tx1"/>
                          </a:solidFill>
                          <a:effectLst/>
                          <a:latin typeface="Arial" pitchFamily="34" charset="0"/>
                        </a:rPr>
                        <a:t>/L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River water</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&lt; 2 </a:t>
                      </a:r>
                      <a:r>
                        <a:rPr kumimoji="0" lang="en-US" sz="3200" b="0" i="0" u="none" strike="noStrike" cap="none" normalizeH="0" baseline="0" dirty="0" err="1" smtClean="0">
                          <a:ln>
                            <a:noFill/>
                          </a:ln>
                          <a:solidFill>
                            <a:schemeClr val="tx1"/>
                          </a:solidFill>
                          <a:effectLst/>
                          <a:latin typeface="Arial" pitchFamily="34" charset="0"/>
                        </a:rPr>
                        <a:t>ug</a:t>
                      </a:r>
                      <a:r>
                        <a:rPr kumimoji="0" lang="en-US" sz="3200" b="0" i="0" u="none" strike="noStrike" cap="none" normalizeH="0" baseline="0" dirty="0" smtClean="0">
                          <a:ln>
                            <a:noFill/>
                          </a:ln>
                          <a:solidFill>
                            <a:schemeClr val="tx1"/>
                          </a:solidFill>
                          <a:effectLst/>
                          <a:latin typeface="Arial" pitchFamily="34" charset="0"/>
                        </a:rPr>
                        <a:t>/L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Lake water</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&lt; 1 </a:t>
                      </a:r>
                      <a:r>
                        <a:rPr kumimoji="0" lang="en-US" sz="3200" b="0" i="0" u="none" strike="noStrike" cap="none" normalizeH="0" baseline="0" dirty="0" err="1" smtClean="0">
                          <a:ln>
                            <a:noFill/>
                          </a:ln>
                          <a:solidFill>
                            <a:schemeClr val="tx1"/>
                          </a:solidFill>
                          <a:effectLst/>
                          <a:latin typeface="Arial" pitchFamily="34" charset="0"/>
                        </a:rPr>
                        <a:t>ug</a:t>
                      </a:r>
                      <a:r>
                        <a:rPr kumimoji="0" lang="en-US" sz="3200" b="0" i="0" u="none" strike="noStrike" cap="none" normalizeH="0" baseline="0" dirty="0" smtClean="0">
                          <a:ln>
                            <a:noFill/>
                          </a:ln>
                          <a:solidFill>
                            <a:schemeClr val="tx1"/>
                          </a:solidFill>
                          <a:effectLst/>
                          <a:latin typeface="Arial" pitchFamily="34" charset="0"/>
                        </a:rPr>
                        <a:t>/L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rPr>
                        <a:t>Seawater</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1.5 </a:t>
                      </a:r>
                      <a:r>
                        <a:rPr kumimoji="0" lang="en-US" sz="3200" b="0" i="0" u="none" strike="noStrike" cap="none" normalizeH="0" baseline="0" dirty="0" err="1" smtClean="0">
                          <a:ln>
                            <a:noFill/>
                          </a:ln>
                          <a:solidFill>
                            <a:schemeClr val="tx1"/>
                          </a:solidFill>
                          <a:effectLst/>
                          <a:latin typeface="Arial" pitchFamily="34" charset="0"/>
                        </a:rPr>
                        <a:t>ug</a:t>
                      </a:r>
                      <a:r>
                        <a:rPr kumimoji="0" lang="en-US" sz="3200" b="0" i="0" u="none" strike="noStrike" cap="none" normalizeH="0" baseline="0" dirty="0" smtClean="0">
                          <a:ln>
                            <a:noFill/>
                          </a:ln>
                          <a:solidFill>
                            <a:schemeClr val="tx1"/>
                          </a:solidFill>
                          <a:effectLst/>
                          <a:latin typeface="Arial" pitchFamily="34" charset="0"/>
                        </a:rPr>
                        <a:t>/L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rPr>
                        <a:t>Groundwater</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rPr>
                        <a:t>&lt; 10 </a:t>
                      </a:r>
                      <a:r>
                        <a:rPr kumimoji="0" lang="en-US" sz="3200" b="0" i="0" u="none" strike="noStrike" cap="none" normalizeH="0" baseline="0" dirty="0" err="1" smtClean="0">
                          <a:ln>
                            <a:noFill/>
                          </a:ln>
                          <a:solidFill>
                            <a:schemeClr val="tx1"/>
                          </a:solidFill>
                          <a:effectLst/>
                          <a:latin typeface="Arial" pitchFamily="34" charset="0"/>
                        </a:rPr>
                        <a:t>ug</a:t>
                      </a:r>
                      <a:r>
                        <a:rPr kumimoji="0" lang="en-US" sz="3200" b="0" i="0" u="none" strike="noStrike" cap="none" normalizeH="0" baseline="0" dirty="0" smtClean="0">
                          <a:ln>
                            <a:noFill/>
                          </a:ln>
                          <a:solidFill>
                            <a:schemeClr val="tx1"/>
                          </a:solidFill>
                          <a:effectLst/>
                          <a:latin typeface="Arial" pitchFamily="34" charset="0"/>
                        </a:rPr>
                        <a:t>/L</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5" name="Rectangle 27"/>
          <p:cNvSpPr>
            <a:spLocks noGrp="1" noChangeArrowheads="1"/>
          </p:cNvSpPr>
          <p:nvPr>
            <p:ph type="title"/>
          </p:nvPr>
        </p:nvSpPr>
        <p:spPr/>
        <p:txBody>
          <a:bodyPr/>
          <a:lstStyle/>
          <a:p>
            <a:pPr eaLnBrk="1" hangingPunct="1"/>
            <a:r>
              <a:rPr lang="en-US" altLang="en-US" b="1" smtClean="0">
                <a:solidFill>
                  <a:schemeClr val="accent2"/>
                </a:solidFill>
              </a:rPr>
              <a:t>Background Arsenic Levels</a:t>
            </a:r>
          </a:p>
        </p:txBody>
      </p:sp>
      <p:pic>
        <p:nvPicPr>
          <p:cNvPr id="7"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E69957-00AC-4CC4-BD66-352D86C30392}" type="slidenum">
              <a:rPr lang="en-US" altLang="en-US" smtClean="0"/>
              <a:pPr eaLnBrk="1" hangingPunct="1"/>
              <a:t>7</a:t>
            </a:fld>
            <a:endParaRPr lang="en-US" altLang="en-US" smtClean="0"/>
          </a:p>
        </p:txBody>
      </p:sp>
      <p:sp>
        <p:nvSpPr>
          <p:cNvPr id="8195" name="Text Box 2"/>
          <p:cNvSpPr txBox="1">
            <a:spLocks noChangeArrowheads="1"/>
          </p:cNvSpPr>
          <p:nvPr/>
        </p:nvSpPr>
        <p:spPr bwMode="auto">
          <a:xfrm>
            <a:off x="310246" y="1148417"/>
            <a:ext cx="667838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u="sng" dirty="0"/>
              <a:t>Ingestion</a:t>
            </a:r>
            <a:r>
              <a:rPr lang="en-US" altLang="en-US" sz="2800" dirty="0"/>
              <a:t> </a:t>
            </a:r>
          </a:p>
          <a:p>
            <a:pPr eaLnBrk="1" hangingPunct="1">
              <a:buFontTx/>
              <a:buChar char="•"/>
            </a:pPr>
            <a:r>
              <a:rPr lang="en-US" altLang="en-US" sz="2800" dirty="0"/>
              <a:t>Drinking water</a:t>
            </a:r>
          </a:p>
          <a:p>
            <a:pPr eaLnBrk="1" hangingPunct="1">
              <a:buFontTx/>
              <a:buChar char="•"/>
            </a:pPr>
            <a:r>
              <a:rPr lang="en-US" altLang="en-US" sz="2800" dirty="0"/>
              <a:t>Eating </a:t>
            </a:r>
            <a:r>
              <a:rPr lang="en-US" altLang="en-US" sz="2800" dirty="0" smtClean="0"/>
              <a:t>food</a:t>
            </a:r>
            <a:endParaRPr lang="en-US" altLang="en-US" sz="2800" dirty="0"/>
          </a:p>
          <a:p>
            <a:pPr eaLnBrk="1" hangingPunct="1"/>
            <a:endParaRPr lang="en-US" altLang="en-US" sz="2000" dirty="0"/>
          </a:p>
          <a:p>
            <a:pPr eaLnBrk="1" hangingPunct="1"/>
            <a:r>
              <a:rPr lang="en-US" altLang="en-US" sz="2800" u="sng" dirty="0"/>
              <a:t>Absorption through skin</a:t>
            </a:r>
          </a:p>
          <a:p>
            <a:pPr eaLnBrk="1" hangingPunct="1">
              <a:buFontTx/>
              <a:buChar char="•"/>
            </a:pPr>
            <a:r>
              <a:rPr lang="en-US" altLang="en-US" sz="2800" dirty="0" smtClean="0"/>
              <a:t>Bathing</a:t>
            </a:r>
            <a:endParaRPr lang="en-US" altLang="en-US" sz="2800" dirty="0"/>
          </a:p>
          <a:p>
            <a:pPr eaLnBrk="1" hangingPunct="1">
              <a:buFontTx/>
              <a:buChar char="•"/>
            </a:pPr>
            <a:r>
              <a:rPr lang="en-US" altLang="en-US" sz="2800" dirty="0"/>
              <a:t>Handling </a:t>
            </a:r>
            <a:r>
              <a:rPr lang="en-US" altLang="en-US" sz="2800" dirty="0" smtClean="0"/>
              <a:t>contaminated </a:t>
            </a:r>
            <a:r>
              <a:rPr lang="en-US" altLang="en-US" sz="2800" dirty="0"/>
              <a:t>substances</a:t>
            </a:r>
          </a:p>
          <a:p>
            <a:pPr eaLnBrk="1" hangingPunct="1"/>
            <a:endParaRPr lang="en-US" altLang="en-US" sz="2000" dirty="0"/>
          </a:p>
          <a:p>
            <a:pPr eaLnBrk="1" hangingPunct="1"/>
            <a:r>
              <a:rPr lang="en-US" altLang="en-US" sz="2800" u="sng" dirty="0"/>
              <a:t>Inhalation</a:t>
            </a:r>
          </a:p>
          <a:p>
            <a:pPr eaLnBrk="1" hangingPunct="1">
              <a:buFontTx/>
              <a:buChar char="•"/>
            </a:pPr>
            <a:r>
              <a:rPr lang="en-US" altLang="en-US" sz="2800" dirty="0"/>
              <a:t>Breathing sawdust or </a:t>
            </a:r>
            <a:r>
              <a:rPr lang="en-US" altLang="en-US" sz="2800" dirty="0" smtClean="0"/>
              <a:t>smoke </a:t>
            </a:r>
            <a:r>
              <a:rPr lang="en-US" altLang="en-US" sz="2800" dirty="0"/>
              <a:t>from </a:t>
            </a:r>
            <a:r>
              <a:rPr lang="en-US" altLang="en-US" sz="2800" dirty="0" smtClean="0"/>
              <a:t>burning wood </a:t>
            </a:r>
            <a:r>
              <a:rPr lang="en-US" altLang="en-US" sz="2800" dirty="0"/>
              <a:t>treated with arsenic</a:t>
            </a:r>
          </a:p>
          <a:p>
            <a:pPr eaLnBrk="1" hangingPunct="1">
              <a:buFontTx/>
              <a:buChar char="•"/>
            </a:pPr>
            <a:r>
              <a:rPr lang="en-US" altLang="en-US" sz="2800" dirty="0"/>
              <a:t>Living in areas with </a:t>
            </a:r>
            <a:r>
              <a:rPr lang="en-US" altLang="en-US" sz="2800" dirty="0" smtClean="0"/>
              <a:t>high levels in </a:t>
            </a:r>
            <a:r>
              <a:rPr lang="en-US" altLang="en-US" sz="2800" dirty="0"/>
              <a:t>rock</a:t>
            </a:r>
          </a:p>
        </p:txBody>
      </p:sp>
      <p:sp>
        <p:nvSpPr>
          <p:cNvPr id="8196" name="Text Box 5"/>
          <p:cNvSpPr txBox="1">
            <a:spLocks noChangeArrowheads="1"/>
          </p:cNvSpPr>
          <p:nvPr/>
        </p:nvSpPr>
        <p:spPr bwMode="auto">
          <a:xfrm>
            <a:off x="6621557" y="1628324"/>
            <a:ext cx="252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rgbClr val="FF0000"/>
                </a:solidFill>
              </a:rPr>
              <a:t>Most significant</a:t>
            </a:r>
          </a:p>
        </p:txBody>
      </p:sp>
      <p:sp>
        <p:nvSpPr>
          <p:cNvPr id="8197" name="Text Box 6"/>
          <p:cNvSpPr txBox="1">
            <a:spLocks noChangeArrowheads="1"/>
          </p:cNvSpPr>
          <p:nvPr/>
        </p:nvSpPr>
        <p:spPr bwMode="auto">
          <a:xfrm>
            <a:off x="7162800" y="4228752"/>
            <a:ext cx="2052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Usually minor</a:t>
            </a:r>
          </a:p>
        </p:txBody>
      </p:sp>
      <p:sp>
        <p:nvSpPr>
          <p:cNvPr id="8198" name="AutoShape 7"/>
          <p:cNvSpPr>
            <a:spLocks/>
          </p:cNvSpPr>
          <p:nvPr/>
        </p:nvSpPr>
        <p:spPr bwMode="auto">
          <a:xfrm>
            <a:off x="6858000" y="2821285"/>
            <a:ext cx="304800" cy="3276600"/>
          </a:xfrm>
          <a:prstGeom prst="rightBrace">
            <a:avLst>
              <a:gd name="adj1" fmla="val 895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8199" name="Rectangle 9"/>
          <p:cNvSpPr>
            <a:spLocks noChangeArrowheads="1"/>
          </p:cNvSpPr>
          <p:nvPr/>
        </p:nvSpPr>
        <p:spPr bwMode="auto">
          <a:xfrm>
            <a:off x="2133600" y="6334125"/>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smtClean="0"/>
              <a:t>(US Agency for Toxic Substances and Diseases Registry (ATSDR) </a:t>
            </a:r>
            <a:r>
              <a:rPr lang="en-US" altLang="en-US" sz="1400" dirty="0" err="1" smtClean="0"/>
              <a:t>ToxFAQ</a:t>
            </a:r>
            <a:r>
              <a:rPr lang="en-US" altLang="en-US" sz="1400" dirty="0" smtClean="0"/>
              <a:t> for Arsenic. and </a:t>
            </a:r>
            <a:r>
              <a:rPr lang="en-US" altLang="en-US" sz="1400" dirty="0"/>
              <a:t>WHO Synthesis Report on Arsenic in Drinking Water, 2002)</a:t>
            </a:r>
          </a:p>
        </p:txBody>
      </p:sp>
      <p:sp>
        <p:nvSpPr>
          <p:cNvPr id="8200" name="Rectangle 10"/>
          <p:cNvSpPr>
            <a:spLocks noGrp="1" noChangeArrowheads="1"/>
          </p:cNvSpPr>
          <p:nvPr>
            <p:ph type="title"/>
          </p:nvPr>
        </p:nvSpPr>
        <p:spPr>
          <a:xfrm>
            <a:off x="457200" y="152400"/>
            <a:ext cx="8229600" cy="914400"/>
          </a:xfrm>
        </p:spPr>
        <p:txBody>
          <a:bodyPr/>
          <a:lstStyle/>
          <a:p>
            <a:pPr eaLnBrk="1" hangingPunct="1"/>
            <a:r>
              <a:rPr lang="en-US" altLang="en-US" b="1" dirty="0" smtClean="0">
                <a:solidFill>
                  <a:schemeClr val="accent2"/>
                </a:solidFill>
              </a:rPr>
              <a:t>How Are We Exposed?</a:t>
            </a:r>
          </a:p>
        </p:txBody>
      </p:sp>
      <p:sp>
        <p:nvSpPr>
          <p:cNvPr id="8201" name="Line 11"/>
          <p:cNvSpPr>
            <a:spLocks noChangeShapeType="1"/>
          </p:cNvSpPr>
          <p:nvPr/>
        </p:nvSpPr>
        <p:spPr bwMode="auto">
          <a:xfrm>
            <a:off x="3181813" y="1859157"/>
            <a:ext cx="33528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b="1" dirty="0"/>
          </a:p>
        </p:txBody>
      </p:sp>
      <p:pic>
        <p:nvPicPr>
          <p:cNvPr id="11"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b="1" dirty="0" smtClean="0">
                <a:solidFill>
                  <a:schemeClr val="accent2"/>
                </a:solidFill>
              </a:rPr>
              <a:t>What Does Arsenic Look Like </a:t>
            </a:r>
            <a:br>
              <a:rPr lang="en-US" altLang="en-US" b="1" dirty="0" smtClean="0">
                <a:solidFill>
                  <a:schemeClr val="accent2"/>
                </a:solidFill>
              </a:rPr>
            </a:br>
            <a:r>
              <a:rPr lang="en-US" altLang="en-US" b="1" dirty="0" smtClean="0">
                <a:solidFill>
                  <a:schemeClr val="accent2"/>
                </a:solidFill>
              </a:rPr>
              <a:t>in Water?</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96A463-3F90-44C6-A590-01AEFF64AEB9}" type="slidenum">
              <a:rPr lang="en-US" altLang="en-US" smtClean="0"/>
              <a:pPr eaLnBrk="1" hangingPunct="1"/>
              <a:t>8</a:t>
            </a:fld>
            <a:endParaRPr lang="en-US" altLang="en-US"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100762" y="1417638"/>
            <a:ext cx="3571875" cy="4762500"/>
          </a:xfrm>
          <a:prstGeom prst="rect">
            <a:avLst/>
          </a:prstGeom>
        </p:spPr>
      </p:pic>
      <p:sp>
        <p:nvSpPr>
          <p:cNvPr id="9219" name="Rectangle 3"/>
          <p:cNvSpPr>
            <a:spLocks noGrp="1" noChangeArrowheads="1"/>
          </p:cNvSpPr>
          <p:nvPr>
            <p:ph idx="1"/>
          </p:nvPr>
        </p:nvSpPr>
        <p:spPr>
          <a:xfrm>
            <a:off x="457200" y="1831975"/>
            <a:ext cx="6553200" cy="4525963"/>
          </a:xfrm>
        </p:spPr>
        <p:txBody>
          <a:bodyPr/>
          <a:lstStyle/>
          <a:p>
            <a:r>
              <a:rPr lang="en-US" altLang="en-US" dirty="0" smtClean="0"/>
              <a:t>Odorless, tasteless, colorless</a:t>
            </a:r>
          </a:p>
          <a:p>
            <a:pPr lvl="1"/>
            <a:r>
              <a:rPr lang="en-US" altLang="en-US" dirty="0" smtClean="0"/>
              <a:t>There is only one way to tell if present – TESTING!</a:t>
            </a:r>
          </a:p>
          <a:p>
            <a:r>
              <a:rPr lang="en-US" altLang="en-US" dirty="0" smtClean="0"/>
              <a:t>Levels will vary significantly from well to well, even is close by</a:t>
            </a:r>
          </a:p>
          <a:p>
            <a:r>
              <a:rPr lang="en-US" altLang="en-US" dirty="0" smtClean="0"/>
              <a:t>Present in many conditions</a:t>
            </a:r>
          </a:p>
          <a:p>
            <a:pPr lvl="1"/>
            <a:r>
              <a:rPr lang="en-US" altLang="en-US" dirty="0" smtClean="0"/>
              <a:t>Wet, dry </a:t>
            </a:r>
          </a:p>
          <a:p>
            <a:endParaRPr lang="en-US" altLang="en-US" dirty="0" smtClean="0"/>
          </a:p>
          <a:p>
            <a:endParaRPr lang="en-US" altLang="en-US" dirty="0" smtClean="0"/>
          </a:p>
          <a:p>
            <a:endParaRPr lang="en-US" altLang="en-US" dirty="0" smtClean="0"/>
          </a:p>
          <a:p>
            <a:pPr>
              <a:buFontTx/>
              <a:buNone/>
            </a:pPr>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Where in the World is Arsenic Found?</a:t>
            </a:r>
            <a:endParaRPr lang="en-CA" b="1" dirty="0">
              <a:solidFill>
                <a:schemeClr val="accent2"/>
              </a:solidFill>
            </a:endParaRPr>
          </a:p>
        </p:txBody>
      </p:sp>
      <p:sp>
        <p:nvSpPr>
          <p:cNvPr id="3" name="Content Placeholder 2"/>
          <p:cNvSpPr>
            <a:spLocks noGrp="1"/>
          </p:cNvSpPr>
          <p:nvPr>
            <p:ph idx="1"/>
          </p:nvPr>
        </p:nvSpPr>
        <p:spPr/>
        <p:txBody>
          <a:bodyPr/>
          <a:lstStyle/>
          <a:p>
            <a:endParaRPr lang="en-CA"/>
          </a:p>
        </p:txBody>
      </p:sp>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57C526-A1FF-4301-BE1F-4616A47A018A}" type="slidenum">
              <a:rPr lang="en-US" altLang="en-US" smtClean="0"/>
              <a:pPr eaLnBrk="1" hangingPunct="1"/>
              <a:t>9</a:t>
            </a:fld>
            <a:endParaRPr lang="en-US" altLang="en-US" smtClean="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9826"/>
            <a:ext cx="8686800" cy="502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ChangeArrowheads="1"/>
          </p:cNvSpPr>
          <p:nvPr/>
        </p:nvSpPr>
        <p:spPr bwMode="auto">
          <a:xfrm>
            <a:off x="2134734" y="6472237"/>
            <a:ext cx="76787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smtClean="0"/>
              <a:t>(Credit: </a:t>
            </a:r>
            <a:r>
              <a:rPr lang="en-US" altLang="en-US" sz="1400" dirty="0" err="1" smtClean="0"/>
              <a:t>Zheng</a:t>
            </a:r>
            <a:r>
              <a:rPr lang="en-US" altLang="en-US" sz="1400" dirty="0" smtClean="0"/>
              <a:t> </a:t>
            </a:r>
            <a:r>
              <a:rPr lang="en-US" altLang="en-US" sz="1400" dirty="0"/>
              <a:t>Gong, </a:t>
            </a:r>
            <a:r>
              <a:rPr lang="en-US" altLang="en-US" sz="1400" dirty="0" smtClean="0"/>
              <a:t>MIT Department </a:t>
            </a:r>
            <a:r>
              <a:rPr lang="en-US" altLang="en-US" sz="1400" dirty="0"/>
              <a:t>of Civil and Environmental Engineering, </a:t>
            </a:r>
            <a:r>
              <a:rPr lang="en-US" altLang="en-US" sz="1400" dirty="0" smtClean="0"/>
              <a:t>2005</a:t>
            </a:r>
            <a:r>
              <a:rPr lang="en-US" altLang="en-US" sz="1400" dirty="0"/>
              <a:t>)</a:t>
            </a:r>
          </a:p>
        </p:txBody>
      </p:sp>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2cebdb46ec94824e3510a1bbc34bd127343cc"/>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2432</Words>
  <Application>Microsoft Office PowerPoint</Application>
  <PresentationFormat>On-screen Show (4:3)</PresentationFormat>
  <Paragraphs>425</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Arsenic in Drinking Water</vt:lpstr>
      <vt:lpstr>Learning Expectations</vt:lpstr>
      <vt:lpstr>Where Does Arsenic Come From?</vt:lpstr>
      <vt:lpstr>Background Arsenic Levels</vt:lpstr>
      <vt:lpstr>How Are We Exposed?</vt:lpstr>
      <vt:lpstr>What Does Arsenic Look Like  in Water?</vt:lpstr>
      <vt:lpstr>Where in the World is Arsenic Found?</vt:lpstr>
      <vt:lpstr>Countries With Predicted Arsenic</vt:lpstr>
      <vt:lpstr>What Are the Health Effects?</vt:lpstr>
      <vt:lpstr>How Can We Prevent and Treat Arsenic Poisoning?</vt:lpstr>
      <vt:lpstr>Arsenicosis Reversal</vt:lpstr>
      <vt:lpstr>PowerPoint Presentation</vt:lpstr>
      <vt:lpstr>How Do We Test for Arsenic?</vt:lpstr>
      <vt:lpstr>PowerPoint Presentation</vt:lpstr>
      <vt:lpstr>Safe Tube Wells</vt:lpstr>
      <vt:lpstr>PowerPoint Presentation</vt:lpstr>
      <vt:lpstr>Deep Wells</vt:lpstr>
      <vt:lpstr>Rainwater Harvesting</vt:lpstr>
      <vt:lpstr>Surface Water</vt:lpstr>
      <vt:lpstr>PowerPoint Presentation</vt:lpstr>
      <vt:lpstr>PowerPoint Presentation</vt:lpstr>
      <vt:lpstr>PowerPoint Presentation</vt:lpstr>
      <vt:lpstr>PowerPoint Presentation</vt:lpstr>
      <vt:lpstr>PowerPoint Presentation</vt:lpstr>
      <vt:lpstr>PowerPoint Presentation</vt:lpstr>
      <vt:lpstr>Review</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Rebecca Brown</cp:lastModifiedBy>
  <cp:revision>67</cp:revision>
  <dcterms:created xsi:type="dcterms:W3CDTF">2006-09-21T18:04:46Z</dcterms:created>
  <dcterms:modified xsi:type="dcterms:W3CDTF">2014-07-11T21:35:09Z</dcterms:modified>
</cp:coreProperties>
</file>