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8" r:id="rId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9" d="100"/>
          <a:sy n="109" d="100"/>
        </p:scale>
        <p:origin x="-246"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68FE81C-1BF8-4F34-A344-0F9C0D0D7C24}" type="slidenum">
              <a:rPr lang="en-US"/>
              <a:pPr/>
              <a:t>‹#›</a:t>
            </a:fld>
            <a:endParaRPr lang="en-US"/>
          </a:p>
        </p:txBody>
      </p:sp>
    </p:spTree>
    <p:extLst>
      <p:ext uri="{BB962C8B-B14F-4D97-AF65-F5344CB8AC3E}">
        <p14:creationId xmlns:p14="http://schemas.microsoft.com/office/powerpoint/2010/main" val="38136694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19A2F44-FF70-4AA9-836B-F96FFABF0578}" type="slidenum">
              <a:rPr lang="en-US"/>
              <a:pPr/>
              <a:t>‹#›</a:t>
            </a:fld>
            <a:endParaRPr lang="en-US"/>
          </a:p>
        </p:txBody>
      </p:sp>
    </p:spTree>
    <p:extLst>
      <p:ext uri="{BB962C8B-B14F-4D97-AF65-F5344CB8AC3E}">
        <p14:creationId xmlns:p14="http://schemas.microsoft.com/office/powerpoint/2010/main" val="7089928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5646B1E-3940-4F26-87B5-87CDE4B7D119}" type="slidenum">
              <a:rPr lang="en-US"/>
              <a:pPr/>
              <a:t>‹#›</a:t>
            </a:fld>
            <a:endParaRPr lang="en-US"/>
          </a:p>
        </p:txBody>
      </p:sp>
    </p:spTree>
    <p:extLst>
      <p:ext uri="{BB962C8B-B14F-4D97-AF65-F5344CB8AC3E}">
        <p14:creationId xmlns:p14="http://schemas.microsoft.com/office/powerpoint/2010/main" val="25100647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4" descr="CAWST Colour - no text "/>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2216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1A674979-EC48-41BA-A377-18B893688CC4}" type="slidenum">
              <a:rPr lang="en-US"/>
              <a:pPr/>
              <a:t>‹#›</a:t>
            </a:fld>
            <a:endParaRPr lang="en-US"/>
          </a:p>
        </p:txBody>
      </p:sp>
    </p:spTree>
    <p:extLst>
      <p:ext uri="{BB962C8B-B14F-4D97-AF65-F5344CB8AC3E}">
        <p14:creationId xmlns:p14="http://schemas.microsoft.com/office/powerpoint/2010/main" val="36117906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1208B727-11FE-4B81-8E9F-53EF06B85630}" type="slidenum">
              <a:rPr lang="en-US"/>
              <a:pPr/>
              <a:t>‹#›</a:t>
            </a:fld>
            <a:endParaRPr lang="en-US"/>
          </a:p>
        </p:txBody>
      </p:sp>
    </p:spTree>
    <p:extLst>
      <p:ext uri="{BB962C8B-B14F-4D97-AF65-F5344CB8AC3E}">
        <p14:creationId xmlns:p14="http://schemas.microsoft.com/office/powerpoint/2010/main" val="30720474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fld id="{3E7201AE-EBDF-4F9E-BBA4-D83EE29AE103}" type="slidenum">
              <a:rPr lang="en-US"/>
              <a:pPr/>
              <a:t>‹#›</a:t>
            </a:fld>
            <a:endParaRPr lang="en-US"/>
          </a:p>
        </p:txBody>
      </p:sp>
    </p:spTree>
    <p:extLst>
      <p:ext uri="{BB962C8B-B14F-4D97-AF65-F5344CB8AC3E}">
        <p14:creationId xmlns:p14="http://schemas.microsoft.com/office/powerpoint/2010/main" val="41414230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696D6939-B8AB-415C-8E07-37773906FC33}" type="slidenum">
              <a:rPr lang="en-US"/>
              <a:pPr/>
              <a:t>‹#›</a:t>
            </a:fld>
            <a:endParaRPr lang="en-US"/>
          </a:p>
        </p:txBody>
      </p:sp>
    </p:spTree>
    <p:extLst>
      <p:ext uri="{BB962C8B-B14F-4D97-AF65-F5344CB8AC3E}">
        <p14:creationId xmlns:p14="http://schemas.microsoft.com/office/powerpoint/2010/main" val="36735896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fld id="{90C5138D-4C5F-48AF-A64F-FBCEEBACA0DF}" type="slidenum">
              <a:rPr lang="en-US"/>
              <a:pPr/>
              <a:t>‹#›</a:t>
            </a:fld>
            <a:endParaRPr lang="en-US"/>
          </a:p>
        </p:txBody>
      </p:sp>
    </p:spTree>
    <p:extLst>
      <p:ext uri="{BB962C8B-B14F-4D97-AF65-F5344CB8AC3E}">
        <p14:creationId xmlns:p14="http://schemas.microsoft.com/office/powerpoint/2010/main" val="39041674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273F326D-2649-4216-BBC7-53F95C3158E9}" type="slidenum">
              <a:rPr lang="en-US"/>
              <a:pPr/>
              <a:t>‹#›</a:t>
            </a:fld>
            <a:endParaRPr lang="en-US"/>
          </a:p>
        </p:txBody>
      </p:sp>
    </p:spTree>
    <p:extLst>
      <p:ext uri="{BB962C8B-B14F-4D97-AF65-F5344CB8AC3E}">
        <p14:creationId xmlns:p14="http://schemas.microsoft.com/office/powerpoint/2010/main" val="31224010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5C2EDC0C-8AD2-419E-9BC8-59FCE3CF71E8}" type="slidenum">
              <a:rPr lang="en-US"/>
              <a:pPr/>
              <a:t>‹#›</a:t>
            </a:fld>
            <a:endParaRPr lang="en-US"/>
          </a:p>
        </p:txBody>
      </p:sp>
    </p:spTree>
    <p:extLst>
      <p:ext uri="{BB962C8B-B14F-4D97-AF65-F5344CB8AC3E}">
        <p14:creationId xmlns:p14="http://schemas.microsoft.com/office/powerpoint/2010/main" val="35071891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www.cawst.org/resource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en-US" sz="1100" dirty="0">
              <a:solidFill>
                <a:srgbClr val="000000"/>
              </a:solidFill>
            </a:endParaRPr>
          </a:p>
          <a:p>
            <a:pPr algn="ctr">
              <a:tabLst>
                <a:tab pos="1196975" algn="l"/>
              </a:tabLst>
            </a:pPr>
            <a:r>
              <a:rPr lang="en-US" sz="1100" dirty="0">
                <a:solidFill>
                  <a:srgbClr val="000000"/>
                </a:solidFill>
              </a:rPr>
              <a:t>12, 2916 – 5</a:t>
            </a:r>
            <a:r>
              <a:rPr lang="en-US" sz="1100" baseline="30000" dirty="0">
                <a:solidFill>
                  <a:srgbClr val="000000"/>
                </a:solidFill>
              </a:rPr>
              <a:t>th</a:t>
            </a:r>
            <a:r>
              <a:rPr lang="en-US" sz="1100" dirty="0">
                <a:solidFill>
                  <a:srgbClr val="000000"/>
                </a:solidFill>
              </a:rPr>
              <a:t> Avenue</a:t>
            </a:r>
          </a:p>
          <a:p>
            <a:pPr algn="ctr">
              <a:tabLst>
                <a:tab pos="1196975" algn="l"/>
              </a:tabLst>
            </a:pPr>
            <a:r>
              <a:rPr lang="en-US" sz="1100" dirty="0" smtClean="0">
                <a:solidFill>
                  <a:srgbClr val="000000"/>
                </a:solidFill>
              </a:rPr>
              <a:t>Calgary, Alberta, T2A 6K4, Canada</a:t>
            </a:r>
          </a:p>
          <a:p>
            <a:pPr algn="ctr">
              <a:tabLst>
                <a:tab pos="1196975" algn="l"/>
              </a:tabLst>
            </a:pPr>
            <a:r>
              <a:rPr lang="fr-FR" sz="1100" dirty="0" smtClean="0">
                <a:solidFill>
                  <a:srgbClr val="000000"/>
                </a:solidFill>
              </a:rPr>
              <a:t>Phone: + 1 (403) 243-3285, Fax: + 1 (403) 243-6199</a:t>
            </a:r>
            <a:endParaRPr lang="en-US" sz="1100" dirty="0" smtClean="0">
              <a:solidFill>
                <a:srgbClr val="000000"/>
              </a:solidFill>
            </a:endParaRPr>
          </a:p>
          <a:p>
            <a:pPr algn="ctr">
              <a:tabLst>
                <a:tab pos="1196975" algn="l"/>
              </a:tabLst>
            </a:pPr>
            <a:r>
              <a:rPr lang="fr-FR" sz="1100" dirty="0" smtClean="0">
                <a:solidFill>
                  <a:srgbClr val="000000"/>
                </a:solidFill>
              </a:rPr>
              <a:t>E-mail: cawst@cawst.org, </a:t>
            </a:r>
            <a:r>
              <a:rPr lang="en-US" sz="1100" dirty="0" smtClean="0">
                <a:solidFill>
                  <a:srgbClr val="000000"/>
                </a:solidFill>
              </a:rPr>
              <a:t>Website: </a:t>
            </a:r>
            <a:r>
              <a:rPr lang="en-US" sz="1100" dirty="0" smtClean="0">
                <a:solidFill>
                  <a:srgbClr val="000000"/>
                </a:solidFill>
                <a:hlinkClick r:id="rId3"/>
              </a:rPr>
              <a:t>www.cawst.org</a:t>
            </a:r>
            <a:endParaRPr lang="en-US" sz="1100" dirty="0" smtClean="0">
              <a:solidFill>
                <a:srgbClr val="000000"/>
              </a:solidFill>
            </a:endParaRPr>
          </a:p>
          <a:p>
            <a:pPr algn="ctr">
              <a:tabLst>
                <a:tab pos="1196975" algn="l"/>
              </a:tabLst>
            </a:pPr>
            <a:endParaRPr lang="en-US" sz="1100" dirty="0">
              <a:solidFill>
                <a:srgbClr val="000000"/>
              </a:solidFill>
            </a:endParaRPr>
          </a:p>
          <a:p>
            <a:r>
              <a:rPr lang="en-US" sz="900" dirty="0">
                <a:solidFill>
                  <a:srgbClr val="000000"/>
                </a:solidFill>
              </a:rPr>
              <a:t>CAWST, the Centre for Affordable Water and Sanitation Technology, is a nonprofit organization that provides training and consulting to organizations working directly with populations in developing countries who lack access to clean water and basic sanitation.</a:t>
            </a:r>
          </a:p>
          <a:p>
            <a:r>
              <a:rPr lang="en-US" sz="900" dirty="0">
                <a:solidFill>
                  <a:srgbClr val="000000"/>
                </a:solidFill>
              </a:rPr>
              <a:t> </a:t>
            </a:r>
          </a:p>
          <a:p>
            <a:r>
              <a:rPr lang="en-US" sz="900" dirty="0">
                <a:solidFill>
                  <a:srgbClr val="000000"/>
                </a:solidFill>
              </a:rPr>
              <a:t>One of CAWST’s core strategies is to make knowledge about water common knowledge. This is achieved, in part, by developing and freely distributing education materials with the intent of increasing the availability of information to those who need it most.</a:t>
            </a:r>
          </a:p>
          <a:p>
            <a:r>
              <a:rPr lang="en-US" sz="900" dirty="0">
                <a:solidFill>
                  <a:srgbClr val="000000"/>
                </a:solidFill>
              </a:rPr>
              <a:t> </a:t>
            </a:r>
          </a:p>
          <a:p>
            <a:r>
              <a:rPr lang="en-US" sz="900" dirty="0">
                <a:solidFill>
                  <a:srgbClr val="000000"/>
                </a:solidFill>
              </a:rPr>
              <a:t>This document is open content and licensed under the Creative Commons Attribution Works 3.0 </a:t>
            </a:r>
            <a:r>
              <a:rPr lang="en-US" sz="900" dirty="0" err="1">
                <a:solidFill>
                  <a:srgbClr val="000000"/>
                </a:solidFill>
              </a:rPr>
              <a:t>Unported</a:t>
            </a:r>
            <a:r>
              <a:rPr lang="en-US" sz="900" dirty="0">
                <a:solidFill>
                  <a:srgbClr val="000000"/>
                </a:solidFill>
              </a:rPr>
              <a:t> License. To view a copy of this license, visit http://creativecommons.org/licenses/by/3.0 or send a letter to Creative Commons, 171 Second Street, Suite 300, San Francisco, California 94105, USA. </a:t>
            </a:r>
          </a:p>
          <a:p>
            <a:r>
              <a:rPr lang="en-US" sz="900" dirty="0">
                <a:solidFill>
                  <a:srgbClr val="000000"/>
                </a:solidFill>
              </a:rPr>
              <a:t> </a:t>
            </a:r>
          </a:p>
          <a:p>
            <a:r>
              <a:rPr lang="en-US" sz="900" dirty="0" smtClean="0">
                <a:solidFill>
                  <a:srgbClr val="000000"/>
                </a:solidFill>
              </a:rPr>
              <a:t>		You </a:t>
            </a:r>
            <a:r>
              <a:rPr lang="en-US" sz="900" dirty="0">
                <a:solidFill>
                  <a:srgbClr val="000000"/>
                </a:solidFill>
              </a:rPr>
              <a:t>are free to:</a:t>
            </a:r>
          </a:p>
          <a:p>
            <a:pPr marL="2000250" lvl="4" indent="-171450">
              <a:buFont typeface="Arial" pitchFamily="34" charset="0"/>
              <a:buChar char="•"/>
            </a:pPr>
            <a:r>
              <a:rPr lang="en-US" sz="900" dirty="0">
                <a:solidFill>
                  <a:srgbClr val="000000"/>
                </a:solidFill>
              </a:rPr>
              <a:t>Share – to copy, distribute and transmit this document</a:t>
            </a:r>
          </a:p>
          <a:p>
            <a:pPr marL="2000250" lvl="4" indent="-171450">
              <a:buFont typeface="Arial" pitchFamily="34" charset="0"/>
              <a:buChar char="•"/>
            </a:pPr>
            <a:r>
              <a:rPr lang="en-US" sz="900" dirty="0">
                <a:solidFill>
                  <a:srgbClr val="000000"/>
                </a:solidFill>
              </a:rPr>
              <a:t>Remix – to adapt this document</a:t>
            </a:r>
          </a:p>
          <a:p>
            <a:r>
              <a:rPr lang="en-US" sz="900" dirty="0">
                <a:solidFill>
                  <a:srgbClr val="000000"/>
                </a:solidFill>
              </a:rPr>
              <a:t> </a:t>
            </a:r>
          </a:p>
          <a:p>
            <a:r>
              <a:rPr lang="en-US" sz="900" dirty="0" smtClean="0">
                <a:solidFill>
                  <a:srgbClr val="000000"/>
                </a:solidFill>
              </a:rPr>
              <a:t>		Under </a:t>
            </a:r>
            <a:r>
              <a:rPr lang="en-US" sz="900" dirty="0">
                <a:solidFill>
                  <a:srgbClr val="000000"/>
                </a:solidFill>
              </a:rPr>
              <a:t>the following conditions:</a:t>
            </a:r>
          </a:p>
          <a:p>
            <a:pPr marL="2000250" lvl="4" indent="-171450">
              <a:buFont typeface="Arial" pitchFamily="34" charset="0"/>
              <a:buChar char="•"/>
            </a:pPr>
            <a:r>
              <a:rPr lang="en-US" sz="900" dirty="0" smtClean="0">
                <a:solidFill>
                  <a:srgbClr val="000000"/>
                </a:solidFill>
              </a:rPr>
              <a:t>Attribution</a:t>
            </a:r>
            <a:r>
              <a:rPr lang="en-US" sz="900" dirty="0">
                <a:solidFill>
                  <a:srgbClr val="000000"/>
                </a:solidFill>
              </a:rPr>
              <a:t>. You must give credit to CAWST as the original source of the document. Please include our website:  www.cawst.org</a:t>
            </a:r>
          </a:p>
          <a:p>
            <a:pPr algn="ctr">
              <a:tabLst>
                <a:tab pos="1196975" algn="l"/>
              </a:tabLst>
            </a:pPr>
            <a:endParaRPr lang="en-US" sz="900" dirty="0" smtClean="0">
              <a:solidFill>
                <a:srgbClr val="000000"/>
              </a:solidFill>
            </a:endParaRPr>
          </a:p>
          <a:p>
            <a:pPr>
              <a:tabLst>
                <a:tab pos="1196975" algn="l"/>
              </a:tabLst>
            </a:pPr>
            <a:r>
              <a:rPr lang="en-US" sz="900" dirty="0">
                <a:solidFill>
                  <a:srgbClr val="000000"/>
                </a:solidFill>
              </a:rPr>
              <a:t>CAWST will produce updated versions of this document periodically. For this reason, we do not recommend hosting this document to download from your website</a:t>
            </a:r>
            <a:r>
              <a:rPr lang="en-US" sz="900" dirty="0" smtClean="0">
                <a:solidFill>
                  <a:srgbClr val="000000"/>
                </a:solidFill>
              </a:rPr>
              <a:t>.</a:t>
            </a:r>
          </a:p>
          <a:p>
            <a:pPr>
              <a:tabLst>
                <a:tab pos="1196975" algn="l"/>
              </a:tabLst>
            </a:pPr>
            <a:endParaRPr lang="en-US" sz="900" dirty="0">
              <a:solidFill>
                <a:srgbClr val="000000"/>
              </a:solidFill>
            </a:endParaRPr>
          </a:p>
          <a:p>
            <a:pPr>
              <a:tabLst>
                <a:tab pos="1196975" algn="l"/>
              </a:tabLst>
            </a:pPr>
            <a:endParaRPr lang="en-US" sz="900" dirty="0" smtClean="0">
              <a:solidFill>
                <a:srgbClr val="000000"/>
              </a:solidFill>
            </a:endParaRPr>
          </a:p>
          <a:p>
            <a:pPr>
              <a:tabLst>
                <a:tab pos="1196975" algn="l"/>
              </a:tabLst>
            </a:pPr>
            <a:endParaRPr lang="en-US" sz="900" dirty="0">
              <a:solidFill>
                <a:srgbClr val="000000"/>
              </a:solidFill>
            </a:endParaRPr>
          </a:p>
          <a:p>
            <a:pPr>
              <a:tabLst>
                <a:tab pos="1196975" algn="l"/>
              </a:tabLst>
            </a:pPr>
            <a:endParaRPr lang="en-US" sz="900" dirty="0" smtClean="0">
              <a:solidFill>
                <a:srgbClr val="000000"/>
              </a:solidFill>
            </a:endParaRPr>
          </a:p>
          <a:p>
            <a:pPr>
              <a:tabLst>
                <a:tab pos="1196975" algn="l"/>
              </a:tabLst>
            </a:pPr>
            <a:endParaRPr lang="en-US" sz="900" dirty="0">
              <a:solidFill>
                <a:srgbClr val="000000"/>
              </a:solidFill>
            </a:endParaRPr>
          </a:p>
          <a:p>
            <a:pPr>
              <a:tabLst>
                <a:tab pos="1196975" algn="l"/>
              </a:tabLst>
            </a:pPr>
            <a:endParaRPr lang="en-US" sz="900" dirty="0" smtClean="0">
              <a:solidFill>
                <a:srgbClr val="000000"/>
              </a:solidFill>
            </a:endParaRPr>
          </a:p>
          <a:p>
            <a:pPr>
              <a:tabLst>
                <a:tab pos="1196975" algn="l"/>
              </a:tabLst>
            </a:pPr>
            <a:endParaRPr lang="en-US" sz="900" dirty="0">
              <a:solidFill>
                <a:srgbClr val="000000"/>
              </a:solidFill>
            </a:endParaRPr>
          </a:p>
          <a:p>
            <a:pPr>
              <a:tabLst>
                <a:tab pos="1196975" algn="l"/>
              </a:tabLst>
            </a:pPr>
            <a:endParaRPr lang="en-US" sz="900" dirty="0" smtClean="0">
              <a:solidFill>
                <a:srgbClr val="000000"/>
              </a:solidFill>
            </a:endParaRPr>
          </a:p>
          <a:p>
            <a:pPr>
              <a:tabLst>
                <a:tab pos="1196975" algn="l"/>
              </a:tabLst>
            </a:pPr>
            <a:endParaRPr lang="en-US" sz="900" dirty="0">
              <a:solidFill>
                <a:srgbClr val="000000"/>
              </a:solidFill>
            </a:endParaRPr>
          </a:p>
          <a:p>
            <a:pPr>
              <a:tabLst>
                <a:tab pos="1196975" algn="l"/>
              </a:tabLst>
            </a:pPr>
            <a:endParaRPr lang="en-US" sz="900" dirty="0" smtClean="0">
              <a:solidFill>
                <a:srgbClr val="000000"/>
              </a:solidFill>
            </a:endParaRPr>
          </a:p>
          <a:p>
            <a:pPr>
              <a:tabLst>
                <a:tab pos="1196975" algn="l"/>
              </a:tabLst>
            </a:pPr>
            <a:endParaRPr lang="en-US" sz="900" dirty="0">
              <a:solidFill>
                <a:srgbClr val="000000"/>
              </a:solidFill>
            </a:endParaRPr>
          </a:p>
          <a:p>
            <a:pPr>
              <a:tabLst>
                <a:tab pos="1196975" algn="l"/>
              </a:tabLst>
            </a:pPr>
            <a:endParaRPr lang="en-US" sz="900" dirty="0" smtClean="0">
              <a:solidFill>
                <a:srgbClr val="000000"/>
              </a:solidFill>
            </a:endParaRPr>
          </a:p>
          <a:p>
            <a:pPr>
              <a:tabLst>
                <a:tab pos="1196975" algn="l"/>
              </a:tabLst>
            </a:pPr>
            <a:endParaRPr lang="en-US" sz="900" dirty="0">
              <a:solidFill>
                <a:srgbClr val="000000"/>
              </a:solidFill>
            </a:endParaRPr>
          </a:p>
          <a:p>
            <a:pPr>
              <a:tabLst>
                <a:tab pos="1196975" algn="l"/>
              </a:tabLst>
            </a:pPr>
            <a:endParaRPr lang="en-US" sz="900" dirty="0" smtClean="0">
              <a:solidFill>
                <a:srgbClr val="000000"/>
              </a:solidFill>
            </a:endParaRPr>
          </a:p>
          <a:p>
            <a:pPr>
              <a:tabLst>
                <a:tab pos="1196975" algn="l"/>
              </a:tabLst>
            </a:pPr>
            <a:endParaRPr lang="en-US" sz="900" dirty="0">
              <a:solidFill>
                <a:srgbClr val="000000"/>
              </a:solidFill>
            </a:endParaRPr>
          </a:p>
          <a:p>
            <a:r>
              <a:rPr lang="en-US" sz="900" b="1" dirty="0">
                <a:solidFill>
                  <a:srgbClr val="000000"/>
                </a:solidFill>
              </a:rPr>
              <a:t> </a:t>
            </a:r>
            <a:r>
              <a:rPr lang="en-US" sz="900" dirty="0">
                <a:solidFill>
                  <a:srgbClr val="000000"/>
                </a:solidFill>
              </a:rPr>
              <a:t>CAWST and its directors, employees, contractors, and volunteers do not assume any responsibility for and make no warranty with respect to the results that may be obtained from the use of the information provided</a:t>
            </a:r>
            <a:r>
              <a:rPr lang="en-US" sz="900" dirty="0" smtClean="0">
                <a:solidFill>
                  <a:srgbClr val="000000"/>
                </a:solidFill>
              </a:rPr>
              <a:t>.</a:t>
            </a:r>
            <a:endParaRPr lang="en-US" sz="900" dirty="0">
              <a:solidFill>
                <a:srgbClr val="000000"/>
              </a:solidFill>
            </a:endParaRPr>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305137"/>
            <a:ext cx="5328592" cy="1892826"/>
          </a:xfrm>
          <a:prstGeom prst="rect">
            <a:avLst/>
          </a:prstGeom>
          <a:noFill/>
          <a:ln w="15875">
            <a:solidFill>
              <a:schemeClr val="tx1"/>
            </a:solidFill>
          </a:ln>
        </p:spPr>
        <p:txBody>
          <a:bodyPr wrap="square" rtlCol="0">
            <a:spAutoFit/>
          </a:bodyPr>
          <a:lstStyle/>
          <a:p>
            <a:r>
              <a:rPr lang="en-US" b="1" dirty="0">
                <a:solidFill>
                  <a:srgbClr val="000000"/>
                </a:solidFill>
              </a:rPr>
              <a:t> </a:t>
            </a:r>
            <a:r>
              <a:rPr lang="en-US" sz="1100" b="1" dirty="0" smtClean="0">
                <a:solidFill>
                  <a:srgbClr val="000000"/>
                </a:solidFill>
              </a:rPr>
              <a:t>			Stay </a:t>
            </a:r>
            <a:r>
              <a:rPr lang="en-US" sz="1100" b="1" dirty="0">
                <a:solidFill>
                  <a:srgbClr val="000000"/>
                </a:solidFill>
              </a:rPr>
              <a:t>up-to-date and get support:</a:t>
            </a:r>
            <a:endParaRPr lang="en-US" sz="1100" dirty="0">
              <a:solidFill>
                <a:srgbClr val="000000"/>
              </a:solidFill>
            </a:endParaRPr>
          </a:p>
          <a:p>
            <a:pPr marL="3028950" lvl="6" indent="-285750">
              <a:buFont typeface="Arial" pitchFamily="34" charset="0"/>
              <a:buChar char="•"/>
            </a:pPr>
            <a:r>
              <a:rPr lang="en-US" sz="1100" dirty="0" smtClean="0">
                <a:solidFill>
                  <a:srgbClr val="000000"/>
                </a:solidFill>
              </a:rPr>
              <a:t>Latest </a:t>
            </a:r>
            <a:r>
              <a:rPr lang="en-US" sz="1100" dirty="0">
                <a:solidFill>
                  <a:srgbClr val="000000"/>
                </a:solidFill>
              </a:rPr>
              <a:t>updates to this document</a:t>
            </a:r>
          </a:p>
          <a:p>
            <a:pPr marL="3028950" lvl="6" indent="-285750">
              <a:buFont typeface="Arial" pitchFamily="34" charset="0"/>
              <a:buChar char="•"/>
            </a:pPr>
            <a:r>
              <a:rPr lang="en-US" sz="1100" dirty="0">
                <a:solidFill>
                  <a:srgbClr val="000000"/>
                </a:solidFill>
              </a:rPr>
              <a:t>Other workshop &amp; training related resources</a:t>
            </a:r>
          </a:p>
          <a:p>
            <a:pPr marL="3028950" lvl="6" indent="-285750">
              <a:buFont typeface="Arial" pitchFamily="34" charset="0"/>
              <a:buChar char="•"/>
            </a:pPr>
            <a:r>
              <a:rPr lang="en-US" sz="1100" dirty="0">
                <a:solidFill>
                  <a:srgbClr val="000000"/>
                </a:solidFill>
              </a:rPr>
              <a:t>Support on using this document in your work</a:t>
            </a:r>
          </a:p>
          <a:p>
            <a:r>
              <a:rPr lang="en-US" sz="1100" dirty="0">
                <a:solidFill>
                  <a:srgbClr val="000000"/>
                </a:solidFill>
              </a:rPr>
              <a:t> </a:t>
            </a:r>
          </a:p>
          <a:p>
            <a:r>
              <a:rPr lang="en-US" sz="1100" i="1" dirty="0" smtClean="0">
                <a:solidFill>
                  <a:srgbClr val="000000"/>
                </a:solidFill>
              </a:rPr>
              <a:t>CAWST provides mentorship and</a:t>
            </a:r>
          </a:p>
          <a:p>
            <a:r>
              <a:rPr lang="en-US" sz="1100" i="1" dirty="0" smtClean="0">
                <a:solidFill>
                  <a:srgbClr val="000000"/>
                </a:solidFill>
              </a:rPr>
              <a:t>coaching on the use of its education</a:t>
            </a:r>
          </a:p>
          <a:p>
            <a:r>
              <a:rPr lang="en-US" sz="1100" i="1" dirty="0" smtClean="0">
                <a:solidFill>
                  <a:srgbClr val="000000"/>
                </a:solidFill>
              </a:rPr>
              <a:t>and training resources.</a:t>
            </a:r>
            <a:endParaRPr lang="en-US" sz="1100" dirty="0">
              <a:solidFill>
                <a:srgbClr val="000000"/>
              </a:solidFill>
            </a:endParaRPr>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3768" y="4365104"/>
            <a:ext cx="4680520"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4661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772889"/>
            <a:ext cx="6096000" cy="4327338"/>
          </a:xfrm>
          <a:prstGeom prst="rect">
            <a:avLst/>
          </a:prstGeom>
        </p:spPr>
        <p:txBody>
          <a:bodyPr wrap="square">
            <a:spAutoFit/>
          </a:bodyPr>
          <a:lstStyle/>
          <a:p>
            <a:pPr lvl="0" algn="ctr">
              <a:spcBef>
                <a:spcPct val="20000"/>
              </a:spcBef>
            </a:pPr>
            <a:r>
              <a:rPr lang="en-US" sz="3200" kern="0" dirty="0">
                <a:solidFill>
                  <a:srgbClr val="000000"/>
                </a:solidFill>
                <a:latin typeface="Arial"/>
                <a:cs typeface="Arial"/>
              </a:rPr>
              <a:t>This presentation is used with Lesson </a:t>
            </a:r>
            <a:r>
              <a:rPr lang="en-US" sz="3200" kern="0" dirty="0" smtClean="0">
                <a:solidFill>
                  <a:srgbClr val="000000"/>
                </a:solidFill>
                <a:latin typeface="Arial"/>
                <a:cs typeface="Arial"/>
              </a:rPr>
              <a:t>Plan 3: Sex vs. Gender</a:t>
            </a:r>
            <a:r>
              <a:rPr lang="en-US" sz="3200" kern="0" dirty="0" smtClean="0">
                <a:solidFill>
                  <a:srgbClr val="FF0000"/>
                </a:solidFill>
                <a:latin typeface="Arial"/>
                <a:cs typeface="Arial"/>
              </a:rPr>
              <a:t> </a:t>
            </a:r>
            <a:r>
              <a:rPr lang="en-US" sz="3200" kern="0" dirty="0">
                <a:solidFill>
                  <a:srgbClr val="000000"/>
                </a:solidFill>
                <a:latin typeface="Arial"/>
                <a:cs typeface="Arial"/>
              </a:rPr>
              <a:t>in </a:t>
            </a:r>
            <a:r>
              <a:rPr lang="en-US" sz="3200" kern="0" dirty="0" smtClean="0">
                <a:solidFill>
                  <a:srgbClr val="000000"/>
                </a:solidFill>
                <a:latin typeface="Arial"/>
                <a:cs typeface="Arial"/>
              </a:rPr>
              <a:t>the Gender for </a:t>
            </a:r>
            <a:r>
              <a:rPr lang="en-US" sz="3200" kern="0" smtClean="0">
                <a:solidFill>
                  <a:srgbClr val="000000"/>
                </a:solidFill>
                <a:latin typeface="Arial"/>
                <a:cs typeface="Arial"/>
              </a:rPr>
              <a:t>WASH Trainer Manual. </a:t>
            </a:r>
            <a:endParaRPr lang="en-US" sz="3200" kern="0" dirty="0">
              <a:solidFill>
                <a:srgbClr val="000000"/>
              </a:solidFill>
              <a:latin typeface="Arial"/>
              <a:cs typeface="Arial"/>
            </a:endParaRPr>
          </a:p>
          <a:p>
            <a:pPr lvl="0">
              <a:spcBef>
                <a:spcPct val="20000"/>
              </a:spcBef>
            </a:pPr>
            <a:endParaRPr lang="en-US" sz="3200" kern="0" dirty="0">
              <a:solidFill>
                <a:srgbClr val="000000"/>
              </a:solidFill>
              <a:latin typeface="Arial"/>
              <a:cs typeface="Arial"/>
            </a:endParaRPr>
          </a:p>
          <a:p>
            <a:pPr lvl="0" algn="ctr">
              <a:spcBef>
                <a:spcPct val="20000"/>
              </a:spcBef>
            </a:pPr>
            <a:r>
              <a:rPr lang="en-US" sz="3200" kern="0" dirty="0">
                <a:solidFill>
                  <a:srgbClr val="000000"/>
                </a:solidFill>
                <a:latin typeface="Arial"/>
                <a:cs typeface="Arial"/>
              </a:rPr>
              <a:t>Available at </a:t>
            </a:r>
            <a:r>
              <a:rPr lang="en-US" sz="3200" kern="0" dirty="0">
                <a:solidFill>
                  <a:srgbClr val="000000"/>
                </a:solidFill>
                <a:latin typeface="Arial"/>
                <a:cs typeface="Arial"/>
                <a:hlinkClick r:id="rId2"/>
              </a:rPr>
              <a:t>www.cawst.org/resources</a:t>
            </a:r>
            <a:endParaRPr lang="en-US" sz="3200" kern="0" dirty="0">
              <a:solidFill>
                <a:srgbClr val="000000"/>
              </a:solidFill>
              <a:latin typeface="Arial"/>
              <a:cs typeface="Arial"/>
            </a:endParaRPr>
          </a:p>
          <a:p>
            <a:pPr lvl="0">
              <a:spcBef>
                <a:spcPct val="20000"/>
              </a:spcBef>
            </a:pPr>
            <a:r>
              <a:rPr lang="en-US" sz="3200" kern="0" dirty="0">
                <a:solidFill>
                  <a:srgbClr val="000000"/>
                </a:solidFill>
                <a:latin typeface="Arial"/>
                <a:cs typeface="Arial"/>
              </a:rPr>
              <a:t> </a:t>
            </a:r>
            <a:endParaRPr lang="en-US" sz="3200" kern="0" dirty="0">
              <a:solidFill>
                <a:srgbClr val="000000"/>
              </a:solidFill>
              <a:latin typeface="Arial"/>
              <a:cs typeface="Arial"/>
            </a:endParaRPr>
          </a:p>
        </p:txBody>
      </p:sp>
    </p:spTree>
    <p:extLst>
      <p:ext uri="{BB962C8B-B14F-4D97-AF65-F5344CB8AC3E}">
        <p14:creationId xmlns:p14="http://schemas.microsoft.com/office/powerpoint/2010/main" val="751311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229600" cy="1143000"/>
          </a:xfrm>
        </p:spPr>
        <p:txBody>
          <a:bodyPr>
            <a:normAutofit/>
          </a:bodyPr>
          <a:lstStyle/>
          <a:p>
            <a:pPr algn="ctr"/>
            <a:r>
              <a:rPr lang="en-CA" b="1" dirty="0"/>
              <a:t>Definitions</a:t>
            </a:r>
          </a:p>
        </p:txBody>
      </p:sp>
      <p:sp>
        <p:nvSpPr>
          <p:cNvPr id="5" name="Content Placeholder 4"/>
          <p:cNvSpPr>
            <a:spLocks noGrp="1"/>
          </p:cNvSpPr>
          <p:nvPr>
            <p:ph sz="half" idx="1"/>
          </p:nvPr>
        </p:nvSpPr>
        <p:spPr>
          <a:xfrm>
            <a:off x="381000" y="1524000"/>
            <a:ext cx="4038600" cy="4434840"/>
          </a:xfrm>
        </p:spPr>
        <p:txBody>
          <a:bodyPr>
            <a:normAutofit/>
          </a:bodyPr>
          <a:lstStyle/>
          <a:p>
            <a:pPr marL="0" indent="0">
              <a:buNone/>
            </a:pPr>
            <a:r>
              <a:rPr lang="en-CA" sz="2400" b="1" dirty="0" smtClean="0">
                <a:cs typeface="Arial" pitchFamily="34" charset="0"/>
              </a:rPr>
              <a:t>Sex:</a:t>
            </a:r>
          </a:p>
          <a:p>
            <a:pPr marL="0" indent="0">
              <a:buNone/>
            </a:pPr>
            <a:r>
              <a:rPr lang="en-US" sz="2400" i="1" dirty="0"/>
              <a:t>Biological differences between men and women. They are generally permanent and </a:t>
            </a:r>
            <a:r>
              <a:rPr lang="en-US" sz="2400" i="1" dirty="0" smtClean="0"/>
              <a:t>universal </a:t>
            </a:r>
            <a:r>
              <a:rPr lang="en-US" sz="2400" i="1" dirty="0"/>
              <a:t>(UNDP, 2007</a:t>
            </a:r>
            <a:r>
              <a:rPr lang="en-US" sz="2400" i="1" dirty="0" smtClean="0"/>
              <a:t>). </a:t>
            </a:r>
            <a:endParaRPr lang="en-CA" sz="2400" dirty="0"/>
          </a:p>
        </p:txBody>
      </p:sp>
      <p:sp>
        <p:nvSpPr>
          <p:cNvPr id="6" name="Content Placeholder 5"/>
          <p:cNvSpPr txBox="1">
            <a:spLocks/>
          </p:cNvSpPr>
          <p:nvPr/>
        </p:nvSpPr>
        <p:spPr>
          <a:xfrm>
            <a:off x="4747967" y="1600200"/>
            <a:ext cx="4038600" cy="4434840"/>
          </a:xfrm>
          <a:prstGeom prst="rect">
            <a:avLst/>
          </a:prstGeom>
        </p:spPr>
        <p:txBody>
          <a:bodyPr>
            <a:normAutofit fontScale="55000" lnSpcReduction="20000"/>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0" indent="0">
              <a:buFontTx/>
              <a:buNone/>
            </a:pPr>
            <a:r>
              <a:rPr lang="en-CA" sz="4400" b="1" dirty="0" smtClean="0">
                <a:cs typeface="Arial" pitchFamily="34" charset="0"/>
              </a:rPr>
              <a:t>Gender:</a:t>
            </a:r>
          </a:p>
          <a:p>
            <a:pPr marL="0" indent="0">
              <a:buFontTx/>
              <a:buNone/>
            </a:pPr>
            <a:r>
              <a:rPr lang="en-US" sz="4400" i="1" dirty="0" smtClean="0"/>
              <a:t>Socially constructed roles and responsibilities of women and men that can be changed. Gender roles are constructed by culture, politics, environment, economic, social and religious factors as well as custom, law, ethnicity and individual and institutional bias (UNDP, 2007). </a:t>
            </a:r>
            <a:endParaRPr lang="en-CA" sz="4400" dirty="0" smtClean="0"/>
          </a:p>
          <a:p>
            <a:pPr marL="0" indent="0">
              <a:buFontTx/>
              <a:buNone/>
            </a:pPr>
            <a:r>
              <a:rPr lang="en-US" i="1" dirty="0" smtClean="0"/>
              <a:t> </a:t>
            </a:r>
            <a:endParaRPr lang="en-CA" b="1" dirty="0">
              <a:latin typeface="+mj-lt"/>
            </a:endParaRPr>
          </a:p>
        </p:txBody>
      </p:sp>
    </p:spTree>
    <p:extLst>
      <p:ext uri="{BB962C8B-B14F-4D97-AF65-F5344CB8AC3E}">
        <p14:creationId xmlns:p14="http://schemas.microsoft.com/office/powerpoint/2010/main" val="3341219718"/>
      </p:ext>
    </p:extLst>
  </p:cSld>
  <p:clrMapOvr>
    <a:masterClrMapping/>
  </p:clrMapOvr>
</p:sld>
</file>

<file path=ppt/theme/theme1.xml><?xml version="1.0" encoding="utf-8"?>
<a:theme xmlns:a="http://schemas.openxmlformats.org/drawingml/2006/main" name="Template_Powerpoint Presentation_2012">
  <a:themeElements>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PowerPoint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PowerPoint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PowerPoint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PowerPoint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PowerPoint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PowerPoint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PowerPoint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PowerPoint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PowerPoint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PowerPoint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PowerPoint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PowerPoint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Template_Powerpoint Presentation_2012</Template>
  <TotalTime>7</TotalTime>
  <Words>175</Words>
  <Application>Microsoft Office PowerPoint</Application>
  <PresentationFormat>On-screen Show (4:3)</PresentationFormat>
  <Paragraphs>54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Template_Powerpoint Presentation_2012</vt:lpstr>
      <vt:lpstr>PowerPoint Presentation</vt:lpstr>
      <vt:lpstr>PowerPoint Presentation</vt:lpstr>
      <vt:lpstr>Definitions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Mitchell</dc:creator>
  <cp:lastModifiedBy>Rebecca Brown</cp:lastModifiedBy>
  <cp:revision>5</cp:revision>
  <dcterms:created xsi:type="dcterms:W3CDTF">2012-07-18T23:21:04Z</dcterms:created>
  <dcterms:modified xsi:type="dcterms:W3CDTF">2014-07-11T22:13:41Z</dcterms:modified>
</cp:coreProperties>
</file>