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3"/>
  </p:notesMasterIdLst>
  <p:handoutMasterIdLst>
    <p:handoutMasterId r:id="rId24"/>
  </p:handoutMasterIdLst>
  <p:sldIdLst>
    <p:sldId id="398" r:id="rId2"/>
    <p:sldId id="381" r:id="rId3"/>
    <p:sldId id="371" r:id="rId4"/>
    <p:sldId id="380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7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  <a:srgbClr val="24A4D6"/>
    <a:srgbClr val="38C6F4"/>
    <a:srgbClr val="018795"/>
    <a:srgbClr val="01BBCF"/>
    <a:srgbClr val="01DAF1"/>
    <a:srgbClr val="00FFFF"/>
    <a:srgbClr val="00D2CD"/>
    <a:srgbClr val="00A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3" autoAdjust="0"/>
    <p:restoredTop sz="83507" autoAdjust="0"/>
  </p:normalViewPr>
  <p:slideViewPr>
    <p:cSldViewPr snapToGrid="0">
      <p:cViewPr varScale="1">
        <p:scale>
          <a:sx n="96" d="100"/>
          <a:sy n="96" d="100"/>
        </p:scale>
        <p:origin x="19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85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5995214-BC83-564E-BF57-E1651F5388A7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C2173794-5B20-E24C-A332-70A5FF976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8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95A3583-3D31-B448-955A-A61B88DAB2C6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50910F0-1EA9-DB47-AEE4-177CBEED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sz="120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Répartissez les participants en binômes. Options : distribuez un schéma de la chaîne des services de l'assainissement à chaque binôme ou utilisez la présentation PowerPoint : Introduction à la gestion des boues de vidange.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5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99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baseline="0"/>
              <a:t>À droite, Hanoi, Vietnam. Presque chaque domicile dans la ville est relié à une fosse septique. Celles-ci sont souvent sous la maison. Il faut donc un trou dans le sol de la cuisine pour les vider.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14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4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dirty="0"/>
              <a:t>Un camion de </a:t>
            </a:r>
            <a:r>
              <a:rPr dirty="0" err="1"/>
              <a:t>vidange</a:t>
            </a:r>
            <a:r>
              <a:rPr dirty="0"/>
              <a:t> </a:t>
            </a:r>
            <a:r>
              <a:rPr dirty="0" err="1"/>
              <a:t>vient</a:t>
            </a:r>
            <a:r>
              <a:rPr baseline="0" dirty="0"/>
              <a:t> au domicile pour </a:t>
            </a:r>
            <a:r>
              <a:rPr baseline="0" dirty="0" err="1"/>
              <a:t>vider</a:t>
            </a:r>
            <a:r>
              <a:rPr baseline="0" dirty="0"/>
              <a:t> les </a:t>
            </a:r>
            <a:r>
              <a:rPr lang="fr-FR" baseline="0" dirty="0" smtClean="0"/>
              <a:t>technologie</a:t>
            </a:r>
            <a:r>
              <a:rPr baseline="0" dirty="0" smtClean="0"/>
              <a:t>s </a:t>
            </a:r>
            <a:r>
              <a:rPr baseline="0" dirty="0" err="1"/>
              <a:t>d'assainissement</a:t>
            </a:r>
            <a:r>
              <a:rPr baseline="0" dirty="0"/>
              <a:t> sur site.</a:t>
            </a:r>
            <a:r>
              <a:rPr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15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43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t>Vidangeurs</a:t>
            </a:r>
            <a:r>
              <a:rPr baseline="0"/>
              <a:t> utilisant un Gulper pour vider les latrines à fosse à Kibera, Kenya.</a:t>
            </a:r>
            <a: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16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23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t>Les véhicules</a:t>
            </a:r>
            <a:r>
              <a:rPr baseline="0"/>
              <a:t> à moteur sont parfois utilisés pour transporter les boues de vidange.</a:t>
            </a:r>
            <a: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17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10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t>Parfois des technologies plus simples,</a:t>
            </a:r>
            <a:r>
              <a:rPr baseline="0"/>
              <a:t> comme un tricycle.</a:t>
            </a:r>
            <a: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18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741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dirty="0" err="1"/>
              <a:t>Ici</a:t>
            </a:r>
            <a:r>
              <a:rPr dirty="0"/>
              <a:t>, un </a:t>
            </a:r>
            <a:r>
              <a:rPr dirty="0" err="1"/>
              <a:t>exemple</a:t>
            </a:r>
            <a:r>
              <a:rPr baseline="0" dirty="0"/>
              <a:t> </a:t>
            </a:r>
            <a:r>
              <a:rPr baseline="0" dirty="0" smtClean="0"/>
              <a:t>d</a:t>
            </a:r>
            <a:r>
              <a:rPr lang="fr-FR" baseline="0" smtClean="0"/>
              <a:t>e station</a:t>
            </a:r>
            <a:r>
              <a:rPr baseline="0" smtClean="0"/>
              <a:t> </a:t>
            </a:r>
            <a:r>
              <a:rPr baseline="0" dirty="0"/>
              <a:t>de </a:t>
            </a:r>
            <a:r>
              <a:rPr baseline="0" dirty="0" err="1"/>
              <a:t>traitement</a:t>
            </a:r>
            <a:r>
              <a:rPr baseline="0" dirty="0"/>
              <a:t> des </a:t>
            </a:r>
            <a:r>
              <a:rPr baseline="0" dirty="0" err="1"/>
              <a:t>boues</a:t>
            </a:r>
            <a:r>
              <a:rPr baseline="0" dirty="0"/>
              <a:t> de </a:t>
            </a:r>
            <a:r>
              <a:rPr baseline="0" dirty="0" err="1"/>
              <a:t>vidange</a:t>
            </a:r>
            <a:r>
              <a:rPr baseline="0" dirty="0"/>
              <a:t> </a:t>
            </a:r>
            <a:r>
              <a:rPr baseline="0" dirty="0" err="1"/>
              <a:t>en</a:t>
            </a:r>
            <a:r>
              <a:rPr baseline="0" dirty="0"/>
              <a:t> </a:t>
            </a:r>
            <a:r>
              <a:rPr baseline="0" dirty="0" err="1"/>
              <a:t>Ouganda</a:t>
            </a:r>
            <a:r>
              <a:rPr baseline="0" dirty="0"/>
              <a:t> qui </a:t>
            </a:r>
            <a:r>
              <a:rPr baseline="0" dirty="0" err="1"/>
              <a:t>fonctionne</a:t>
            </a:r>
            <a:r>
              <a:rPr baseline="0" dirty="0"/>
              <a:t> </a:t>
            </a:r>
            <a:r>
              <a:rPr baseline="0" dirty="0" err="1"/>
              <a:t>depuis</a:t>
            </a:r>
            <a:r>
              <a:rPr baseline="0" dirty="0"/>
              <a:t> un an. Les technologies de </a:t>
            </a:r>
            <a:r>
              <a:rPr baseline="0" dirty="0" err="1"/>
              <a:t>traitement</a:t>
            </a:r>
            <a:r>
              <a:rPr baseline="0" dirty="0"/>
              <a:t> </a:t>
            </a:r>
            <a:r>
              <a:rPr baseline="0" dirty="0" err="1"/>
              <a:t>spécifiques</a:t>
            </a:r>
            <a:r>
              <a:rPr baseline="0" dirty="0"/>
              <a:t> </a:t>
            </a:r>
            <a:r>
              <a:rPr baseline="0" dirty="0" err="1"/>
              <a:t>seront</a:t>
            </a:r>
            <a:r>
              <a:rPr baseline="0" dirty="0"/>
              <a:t> </a:t>
            </a:r>
            <a:r>
              <a:rPr baseline="0" dirty="0" err="1"/>
              <a:t>traitées</a:t>
            </a:r>
            <a:r>
              <a:rPr baseline="0" dirty="0"/>
              <a:t> plus loin au </a:t>
            </a:r>
            <a:r>
              <a:rPr baseline="0" dirty="0" err="1"/>
              <a:t>cours</a:t>
            </a:r>
            <a:r>
              <a:rPr baseline="0" dirty="0"/>
              <a:t> de la 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19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862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t>Vous pouvez utiliser les boues de vidange dans plusieurs cas, notamment l'amendement des sols, le biogaz, les combustibles solides et</a:t>
            </a:r>
            <a:r>
              <a:rPr baseline="0"/>
              <a:t> les protéines. L'utilisation des boues de vidange est aussi appelée r</a:t>
            </a:r>
            <a:r>
              <a:t>écupération des ressources</a:t>
            </a:r>
            <a:r>
              <a:rPr baseline="0"/>
              <a:t> ou valorisation des déchets.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20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26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dirty="0"/>
              <a:t>Interface </a:t>
            </a:r>
            <a:r>
              <a:rPr dirty="0" err="1"/>
              <a:t>utilisateur</a:t>
            </a:r>
            <a:r>
              <a:rPr dirty="0"/>
              <a:t> : toilette, </a:t>
            </a:r>
            <a:r>
              <a:rPr dirty="0" err="1"/>
              <a:t>dalle</a:t>
            </a:r>
            <a:r>
              <a:rPr dirty="0"/>
              <a:t>, superstructure, </a:t>
            </a:r>
            <a:r>
              <a:rPr dirty="0" err="1"/>
              <a:t>accessoires</a:t>
            </a:r>
            <a:r>
              <a:rPr dirty="0"/>
              <a:t> de latrine (</a:t>
            </a:r>
            <a:r>
              <a:rPr dirty="0" err="1"/>
              <a:t>matériaux</a:t>
            </a:r>
            <a:r>
              <a:rPr dirty="0"/>
              <a:t> de </a:t>
            </a:r>
            <a:r>
              <a:rPr dirty="0" err="1"/>
              <a:t>nettoyage</a:t>
            </a:r>
            <a:r>
              <a:rPr dirty="0"/>
              <a:t> anal, </a:t>
            </a:r>
            <a:r>
              <a:rPr dirty="0" err="1"/>
              <a:t>poubelle</a:t>
            </a:r>
            <a:r>
              <a:rPr dirty="0"/>
              <a:t> pour </a:t>
            </a:r>
            <a:r>
              <a:rPr dirty="0" err="1"/>
              <a:t>jeter</a:t>
            </a:r>
            <a:r>
              <a:rPr dirty="0"/>
              <a:t> les </a:t>
            </a:r>
            <a:r>
              <a:rPr dirty="0" err="1"/>
              <a:t>produits</a:t>
            </a:r>
            <a:r>
              <a:rPr dirty="0"/>
              <a:t> </a:t>
            </a:r>
            <a:r>
              <a:rPr dirty="0" err="1"/>
              <a:t>d'hygiène</a:t>
            </a:r>
            <a:r>
              <a:rPr dirty="0"/>
              <a:t> </a:t>
            </a:r>
            <a:r>
              <a:rPr dirty="0" err="1"/>
              <a:t>menstruelle</a:t>
            </a:r>
            <a:r>
              <a:rPr dirty="0"/>
              <a:t>, poste de lavage des mains, etc.). </a:t>
            </a:r>
            <a:r>
              <a:rPr dirty="0" err="1"/>
              <a:t>Autres</a:t>
            </a:r>
            <a:r>
              <a:rPr dirty="0"/>
              <a:t> </a:t>
            </a:r>
            <a:r>
              <a:rPr dirty="0" err="1"/>
              <a:t>termes</a:t>
            </a:r>
            <a:r>
              <a:rPr dirty="0"/>
              <a:t> : </a:t>
            </a:r>
            <a:r>
              <a:rPr dirty="0" err="1"/>
              <a:t>expérience</a:t>
            </a:r>
            <a:r>
              <a:rPr dirty="0"/>
              <a:t> de </a:t>
            </a:r>
            <a:r>
              <a:rPr dirty="0" err="1"/>
              <a:t>l'utilisateur</a:t>
            </a:r>
            <a:r>
              <a:rPr dirty="0"/>
              <a:t>, toilettes </a:t>
            </a:r>
            <a:r>
              <a:rPr dirty="0" err="1"/>
              <a:t>ou</a:t>
            </a:r>
            <a:r>
              <a:rPr dirty="0"/>
              <a:t> latrines.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dirty="0"/>
              <a:t>Confinement : les </a:t>
            </a:r>
            <a:r>
              <a:rPr lang="fr-FR" dirty="0" smtClean="0"/>
              <a:t>technologie</a:t>
            </a:r>
            <a:r>
              <a:rPr dirty="0" smtClean="0"/>
              <a:t>s </a:t>
            </a:r>
            <a:r>
              <a:rPr dirty="0" err="1"/>
              <a:t>d'assainissement</a:t>
            </a:r>
            <a:r>
              <a:rPr dirty="0"/>
              <a:t> sur site </a:t>
            </a:r>
            <a:r>
              <a:rPr dirty="0" err="1"/>
              <a:t>doivent</a:t>
            </a:r>
            <a:r>
              <a:rPr dirty="0"/>
              <a:t> </a:t>
            </a:r>
            <a:r>
              <a:rPr dirty="0" err="1"/>
              <a:t>comprendre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fosse, un </a:t>
            </a:r>
            <a:r>
              <a:rPr dirty="0" err="1"/>
              <a:t>réservoir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chambre</a:t>
            </a:r>
            <a:r>
              <a:rPr dirty="0"/>
              <a:t> pour confiner et stocker les excreta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toute</a:t>
            </a:r>
            <a:r>
              <a:rPr dirty="0"/>
              <a:t> </a:t>
            </a:r>
            <a:r>
              <a:rPr dirty="0" err="1"/>
              <a:t>sécurité</a:t>
            </a:r>
            <a:r>
              <a:rPr dirty="0"/>
              <a:t>, </a:t>
            </a:r>
            <a:r>
              <a:rPr dirty="0" err="1"/>
              <a:t>jusqu'à</a:t>
            </a:r>
            <a:r>
              <a:rPr dirty="0"/>
              <a:t> </a:t>
            </a:r>
            <a:r>
              <a:rPr dirty="0" err="1"/>
              <a:t>ce</a:t>
            </a:r>
            <a:r>
              <a:rPr dirty="0"/>
              <a:t> </a:t>
            </a:r>
            <a:r>
              <a:rPr dirty="0" err="1"/>
              <a:t>qu'ils</a:t>
            </a:r>
            <a:r>
              <a:rPr dirty="0"/>
              <a:t> </a:t>
            </a:r>
            <a:r>
              <a:rPr dirty="0" err="1"/>
              <a:t>soient</a:t>
            </a:r>
            <a:r>
              <a:rPr dirty="0"/>
              <a:t> </a:t>
            </a:r>
            <a:r>
              <a:rPr dirty="0" err="1"/>
              <a:t>retirés</a:t>
            </a:r>
            <a:r>
              <a:rPr dirty="0"/>
              <a:t>. Le </a:t>
            </a:r>
            <a:r>
              <a:rPr dirty="0" err="1"/>
              <a:t>traitement</a:t>
            </a:r>
            <a:r>
              <a:rPr dirty="0"/>
              <a:t> </a:t>
            </a:r>
            <a:r>
              <a:rPr dirty="0" err="1"/>
              <a:t>peut</a:t>
            </a:r>
            <a:r>
              <a:rPr dirty="0"/>
              <a:t> </a:t>
            </a:r>
            <a:r>
              <a:rPr dirty="0" err="1"/>
              <a:t>avoir</a:t>
            </a:r>
            <a:r>
              <a:rPr dirty="0"/>
              <a:t> lieu </a:t>
            </a:r>
            <a:r>
              <a:rPr dirty="0" err="1"/>
              <a:t>ou</a:t>
            </a:r>
            <a:r>
              <a:rPr dirty="0"/>
              <a:t> non </a:t>
            </a:r>
            <a:r>
              <a:rPr dirty="0" err="1"/>
              <a:t>dans</a:t>
            </a:r>
            <a:r>
              <a:rPr dirty="0"/>
              <a:t> le confinement. </a:t>
            </a:r>
            <a:r>
              <a:rPr dirty="0" err="1"/>
              <a:t>Autre</a:t>
            </a:r>
            <a:r>
              <a:rPr dirty="0"/>
              <a:t> </a:t>
            </a:r>
            <a:r>
              <a:rPr dirty="0" err="1"/>
              <a:t>terme</a:t>
            </a:r>
            <a:r>
              <a:rPr dirty="0"/>
              <a:t> : </a:t>
            </a:r>
            <a:r>
              <a:rPr dirty="0" err="1"/>
              <a:t>stockage</a:t>
            </a:r>
            <a:r>
              <a:rPr dirty="0"/>
              <a:t> des excreta.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dirty="0" err="1"/>
              <a:t>Collecte</a:t>
            </a:r>
            <a:r>
              <a:rPr dirty="0"/>
              <a:t> et transport : </a:t>
            </a:r>
            <a:r>
              <a:rPr dirty="0" err="1"/>
              <a:t>méthodes</a:t>
            </a:r>
            <a:r>
              <a:rPr dirty="0"/>
              <a:t> </a:t>
            </a:r>
            <a:r>
              <a:rPr dirty="0" err="1"/>
              <a:t>manuelles</a:t>
            </a:r>
            <a:r>
              <a:rPr dirty="0"/>
              <a:t> </a:t>
            </a:r>
            <a:r>
              <a:rPr dirty="0" err="1"/>
              <a:t>ou</a:t>
            </a:r>
            <a:r>
              <a:rPr baseline="0" dirty="0"/>
              <a:t> </a:t>
            </a:r>
            <a:r>
              <a:rPr baseline="0" dirty="0" err="1"/>
              <a:t>mécaniques</a:t>
            </a:r>
            <a:r>
              <a:rPr baseline="0" dirty="0"/>
              <a:t> pour </a:t>
            </a:r>
            <a:r>
              <a:rPr baseline="0" dirty="0" err="1"/>
              <a:t>éliminer</a:t>
            </a:r>
            <a:r>
              <a:rPr baseline="0" dirty="0"/>
              <a:t> les </a:t>
            </a:r>
            <a:r>
              <a:rPr baseline="0" dirty="0" err="1"/>
              <a:t>boues</a:t>
            </a:r>
            <a:r>
              <a:rPr baseline="0" dirty="0"/>
              <a:t> de </a:t>
            </a:r>
            <a:r>
              <a:rPr baseline="0" dirty="0" err="1"/>
              <a:t>vidange</a:t>
            </a:r>
            <a:r>
              <a:rPr baseline="0" dirty="0"/>
              <a:t> et les transporter</a:t>
            </a:r>
            <a:r>
              <a:rPr dirty="0"/>
              <a:t> (ex., camions de </a:t>
            </a:r>
            <a:r>
              <a:rPr dirty="0" err="1"/>
              <a:t>vidange</a:t>
            </a:r>
            <a:r>
              <a:rPr dirty="0"/>
              <a:t>)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dirty="0" err="1"/>
              <a:t>Traitement</a:t>
            </a:r>
            <a:r>
              <a:rPr dirty="0"/>
              <a:t> : </a:t>
            </a:r>
            <a:r>
              <a:rPr dirty="0" err="1"/>
              <a:t>désigne</a:t>
            </a:r>
            <a:r>
              <a:rPr dirty="0"/>
              <a:t> le </a:t>
            </a:r>
            <a:r>
              <a:rPr dirty="0" err="1"/>
              <a:t>traitement</a:t>
            </a:r>
            <a:r>
              <a:rPr dirty="0"/>
              <a:t> après la </a:t>
            </a:r>
            <a:r>
              <a:rPr dirty="0" err="1"/>
              <a:t>collecte</a:t>
            </a:r>
            <a:r>
              <a:rPr dirty="0"/>
              <a:t> des </a:t>
            </a:r>
            <a:r>
              <a:rPr dirty="0" err="1"/>
              <a:t>boues</a:t>
            </a:r>
            <a:r>
              <a:rPr dirty="0"/>
              <a:t> de </a:t>
            </a:r>
            <a:r>
              <a:rPr dirty="0" err="1"/>
              <a:t>vidange</a:t>
            </a:r>
            <a:r>
              <a:rPr dirty="0"/>
              <a:t>. </a:t>
            </a:r>
            <a:r>
              <a:rPr dirty="0" err="1"/>
              <a:t>Cela</a:t>
            </a:r>
            <a:r>
              <a:rPr dirty="0"/>
              <a:t> ne </a:t>
            </a:r>
            <a:r>
              <a:rPr dirty="0" err="1"/>
              <a:t>comprend</a:t>
            </a:r>
            <a:r>
              <a:rPr dirty="0"/>
              <a:t> pas le </a:t>
            </a:r>
            <a:r>
              <a:rPr dirty="0" err="1"/>
              <a:t>traitement</a:t>
            </a:r>
            <a:r>
              <a:rPr dirty="0"/>
              <a:t> qui se </a:t>
            </a:r>
            <a:r>
              <a:rPr dirty="0" err="1"/>
              <a:t>produit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le confinement.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dirty="0" err="1"/>
              <a:t>Utilisation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mise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décharge</a:t>
            </a:r>
            <a:r>
              <a:rPr dirty="0"/>
              <a:t> : </a:t>
            </a:r>
            <a:r>
              <a:rPr dirty="0" err="1"/>
              <a:t>aussi</a:t>
            </a:r>
            <a:r>
              <a:rPr dirty="0"/>
              <a:t> </a:t>
            </a:r>
            <a:r>
              <a:rPr dirty="0" err="1"/>
              <a:t>appelée</a:t>
            </a:r>
            <a:r>
              <a:rPr dirty="0"/>
              <a:t> </a:t>
            </a:r>
            <a:r>
              <a:rPr dirty="0" err="1"/>
              <a:t>valorisation</a:t>
            </a:r>
            <a:r>
              <a:rPr dirty="0"/>
              <a:t> des </a:t>
            </a:r>
            <a:r>
              <a:rPr dirty="0" err="1"/>
              <a:t>déchets</a:t>
            </a:r>
            <a:r>
              <a:rPr dirty="0"/>
              <a:t>. La </a:t>
            </a:r>
            <a:r>
              <a:rPr dirty="0" err="1"/>
              <a:t>mise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décharge</a:t>
            </a:r>
            <a:r>
              <a:rPr dirty="0"/>
              <a:t> </a:t>
            </a:r>
            <a:r>
              <a:rPr dirty="0" err="1"/>
              <a:t>désigne</a:t>
            </a:r>
            <a:r>
              <a:rPr dirty="0"/>
              <a:t> le </a:t>
            </a:r>
            <a:r>
              <a:rPr dirty="0" err="1"/>
              <a:t>déversement</a:t>
            </a:r>
            <a:r>
              <a:rPr dirty="0"/>
              <a:t> des </a:t>
            </a:r>
            <a:r>
              <a:rPr dirty="0" err="1"/>
              <a:t>boues</a:t>
            </a:r>
            <a:r>
              <a:rPr dirty="0"/>
              <a:t> de </a:t>
            </a:r>
            <a:r>
              <a:rPr dirty="0" err="1"/>
              <a:t>vidange</a:t>
            </a:r>
            <a:r>
              <a:rPr dirty="0"/>
              <a:t> </a:t>
            </a:r>
            <a:r>
              <a:rPr dirty="0" err="1"/>
              <a:t>dans</a:t>
            </a:r>
            <a:r>
              <a:rPr dirty="0"/>
              <a:t> </a:t>
            </a:r>
            <a:r>
              <a:rPr dirty="0" err="1"/>
              <a:t>l'environnement</a:t>
            </a:r>
            <a:r>
              <a:rPr dirty="0"/>
              <a:t>, </a:t>
            </a:r>
            <a:r>
              <a:rPr dirty="0" err="1"/>
              <a:t>idéalement</a:t>
            </a:r>
            <a:r>
              <a:rPr dirty="0"/>
              <a:t> de la </a:t>
            </a:r>
            <a:r>
              <a:rPr dirty="0" err="1"/>
              <a:t>manière</a:t>
            </a:r>
            <a:r>
              <a:rPr dirty="0"/>
              <a:t> qui pose le </a:t>
            </a:r>
            <a:r>
              <a:rPr dirty="0" err="1"/>
              <a:t>moins</a:t>
            </a:r>
            <a:r>
              <a:rPr dirty="0"/>
              <a:t> de </a:t>
            </a:r>
            <a:r>
              <a:rPr dirty="0" err="1"/>
              <a:t>risque</a:t>
            </a:r>
            <a:r>
              <a:rPr dirty="0"/>
              <a:t> pour </a:t>
            </a:r>
            <a:r>
              <a:rPr dirty="0" err="1"/>
              <a:t>l'environnement</a:t>
            </a:r>
            <a:r>
              <a:rPr dirty="0"/>
              <a:t> et pour la santé </a:t>
            </a:r>
            <a:r>
              <a:rPr dirty="0" err="1"/>
              <a:t>publique</a:t>
            </a:r>
            <a:r>
              <a:rPr dirty="0"/>
              <a:t>. On </a:t>
            </a:r>
            <a:r>
              <a:rPr dirty="0" err="1"/>
              <a:t>appelle</a:t>
            </a:r>
            <a:r>
              <a:rPr dirty="0"/>
              <a:t> </a:t>
            </a:r>
            <a:r>
              <a:rPr dirty="0" err="1"/>
              <a:t>parfois</a:t>
            </a:r>
            <a:r>
              <a:rPr dirty="0"/>
              <a:t> la </a:t>
            </a:r>
            <a:r>
              <a:rPr dirty="0" err="1"/>
              <a:t>mise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décharge</a:t>
            </a:r>
            <a:r>
              <a:rPr dirty="0"/>
              <a:t>, le confinement des </a:t>
            </a:r>
            <a:r>
              <a:rPr dirty="0" err="1"/>
              <a:t>boues</a:t>
            </a:r>
            <a:r>
              <a:rPr dirty="0"/>
              <a:t> de </a:t>
            </a:r>
            <a:r>
              <a:rPr dirty="0" err="1"/>
              <a:t>vidange</a:t>
            </a:r>
            <a:r>
              <a:rPr dirty="0"/>
              <a:t> sur site. </a:t>
            </a:r>
            <a:r>
              <a:rPr dirty="0" err="1"/>
              <a:t>Cela</a:t>
            </a:r>
            <a:r>
              <a:rPr dirty="0"/>
              <a:t> </a:t>
            </a:r>
            <a:r>
              <a:rPr dirty="0" err="1"/>
              <a:t>n'est</a:t>
            </a:r>
            <a:r>
              <a:rPr dirty="0"/>
              <a:t> pas de la </a:t>
            </a:r>
            <a:r>
              <a:rPr dirty="0" err="1"/>
              <a:t>mise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décharge</a:t>
            </a:r>
            <a:r>
              <a:rPr dirty="0"/>
              <a:t>, </a:t>
            </a:r>
            <a:r>
              <a:rPr dirty="0" err="1"/>
              <a:t>c'est</a:t>
            </a:r>
            <a:r>
              <a:rPr dirty="0"/>
              <a:t> du confinement. </a:t>
            </a:r>
          </a:p>
          <a:p>
            <a:endParaRPr lang="en-US" dirty="0"/>
          </a:p>
          <a:p>
            <a:pPr rtl="0"/>
            <a:r>
              <a:rPr dirty="0" err="1"/>
              <a:t>Expliquez</a:t>
            </a:r>
            <a:r>
              <a:rPr dirty="0"/>
              <a:t> que la </a:t>
            </a:r>
            <a:r>
              <a:rPr dirty="0" err="1"/>
              <a:t>chaîne</a:t>
            </a:r>
            <a:r>
              <a:rPr dirty="0"/>
              <a:t> des services de </a:t>
            </a:r>
            <a:r>
              <a:rPr dirty="0" err="1"/>
              <a:t>l'assainissement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aussi</a:t>
            </a:r>
            <a:r>
              <a:rPr dirty="0"/>
              <a:t> </a:t>
            </a:r>
            <a:r>
              <a:rPr dirty="0" err="1"/>
              <a:t>appelée</a:t>
            </a:r>
            <a:r>
              <a:rPr dirty="0"/>
              <a:t> </a:t>
            </a:r>
            <a:r>
              <a:rPr dirty="0" err="1"/>
              <a:t>système</a:t>
            </a:r>
            <a:r>
              <a:rPr dirty="0"/>
              <a:t> </a:t>
            </a:r>
            <a:r>
              <a:rPr dirty="0" err="1"/>
              <a:t>d'assainissement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chaîne</a:t>
            </a:r>
            <a:r>
              <a:rPr dirty="0"/>
              <a:t> de </a:t>
            </a:r>
            <a:r>
              <a:rPr dirty="0" err="1"/>
              <a:t>l'assainissement</a:t>
            </a:r>
            <a:r>
              <a:rPr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6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93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sz="120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Expliquez que le terme "chaîne des services de l'assainissement" s'applique à l'assainissement en général, que ce soit sur site ou en dehors.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rtl="0"/>
            <a:r>
              <a:rPr sz="120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Demandez : "Qu'est-ce qu'un </a:t>
            </a:r>
            <a:r>
              <a:rPr sz="1200">
                <a:solidFill>
                  <a:srgbClr val="262626"/>
                </a:solidFill>
              </a:rPr>
              <a:t>système d'assainissement avec réseau d'égout </a:t>
            </a:r>
            <a:r>
              <a:rPr sz="120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 ?. Puis, présentez la définition.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rtl="0"/>
            <a:r>
              <a:rPr sz="120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Demandez : "Qu'est-ce qu'un </a:t>
            </a:r>
            <a:r>
              <a:rPr sz="1200">
                <a:solidFill>
                  <a:srgbClr val="262626"/>
                </a:solidFill>
              </a:rPr>
              <a:t>système d'assainissement sans réseau d'égout </a:t>
            </a:r>
            <a:r>
              <a:rPr sz="120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 ?. Puis, présentez la définition.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7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93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8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52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t>Expliquez</a:t>
            </a:r>
            <a:r>
              <a:rPr baseline="0"/>
              <a:t> que cette terminologie n'est pas universelle, mais pour éviter toute confusion c'est ainsi que les termes seront utilisés pendant la formation</a:t>
            </a:r>
            <a: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9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0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dirty="0" err="1"/>
              <a:t>Ici</a:t>
            </a:r>
            <a:r>
              <a:rPr dirty="0"/>
              <a:t>,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pouvez</a:t>
            </a:r>
            <a:r>
              <a:rPr dirty="0"/>
              <a:t> </a:t>
            </a:r>
            <a:r>
              <a:rPr dirty="0" err="1"/>
              <a:t>constater</a:t>
            </a:r>
            <a:r>
              <a:rPr baseline="0" dirty="0"/>
              <a:t> que </a:t>
            </a:r>
            <a:r>
              <a:rPr baseline="0" dirty="0" err="1"/>
              <a:t>l'assainissement</a:t>
            </a:r>
            <a:r>
              <a:rPr baseline="0" dirty="0"/>
              <a:t> sur site et hors site </a:t>
            </a:r>
            <a:r>
              <a:rPr baseline="0" dirty="0" err="1"/>
              <a:t>peut</a:t>
            </a:r>
            <a:r>
              <a:rPr baseline="0" dirty="0"/>
              <a:t> </a:t>
            </a:r>
            <a:r>
              <a:rPr baseline="0" dirty="0" err="1"/>
              <a:t>avoir</a:t>
            </a:r>
            <a:r>
              <a:rPr baseline="0" dirty="0"/>
              <a:t> les </a:t>
            </a:r>
            <a:r>
              <a:rPr baseline="0" dirty="0" err="1"/>
              <a:t>mêmes</a:t>
            </a:r>
            <a:r>
              <a:rPr baseline="0" dirty="0"/>
              <a:t> </a:t>
            </a:r>
            <a:r>
              <a:rPr baseline="0" dirty="0" err="1"/>
              <a:t>intrants</a:t>
            </a:r>
            <a:r>
              <a:rPr baseline="0" dirty="0"/>
              <a:t> (par ex., les excreta, </a:t>
            </a:r>
            <a:r>
              <a:rPr baseline="0" dirty="0" err="1"/>
              <a:t>l'eau</a:t>
            </a:r>
            <a:r>
              <a:rPr baseline="0" dirty="0"/>
              <a:t> de chasse, les </a:t>
            </a:r>
            <a:r>
              <a:rPr baseline="0" dirty="0" err="1"/>
              <a:t>eaux</a:t>
            </a:r>
            <a:r>
              <a:rPr baseline="0" dirty="0"/>
              <a:t> </a:t>
            </a:r>
            <a:r>
              <a:rPr baseline="0" dirty="0" err="1"/>
              <a:t>grises</a:t>
            </a:r>
            <a:r>
              <a:rPr baseline="0" dirty="0"/>
              <a:t>), </a:t>
            </a:r>
            <a:r>
              <a:rPr baseline="0" dirty="0" err="1"/>
              <a:t>mais</a:t>
            </a:r>
            <a:r>
              <a:rPr baseline="0" dirty="0"/>
              <a:t> distingue les </a:t>
            </a:r>
            <a:r>
              <a:rPr baseline="0" dirty="0" err="1"/>
              <a:t>boues</a:t>
            </a:r>
            <a:r>
              <a:rPr baseline="0" dirty="0"/>
              <a:t> de </a:t>
            </a:r>
            <a:r>
              <a:rPr baseline="0" dirty="0" err="1"/>
              <a:t>vidange</a:t>
            </a:r>
            <a:r>
              <a:rPr baseline="0" dirty="0"/>
              <a:t> </a:t>
            </a:r>
            <a:r>
              <a:rPr baseline="0" dirty="0" err="1"/>
              <a:t>ou</a:t>
            </a:r>
            <a:r>
              <a:rPr baseline="0" dirty="0"/>
              <a:t> les </a:t>
            </a:r>
            <a:r>
              <a:rPr baseline="0" dirty="0" err="1"/>
              <a:t>eaux</a:t>
            </a:r>
            <a:r>
              <a:rPr baseline="0" dirty="0"/>
              <a:t> </a:t>
            </a:r>
            <a:r>
              <a:rPr baseline="0" dirty="0" err="1"/>
              <a:t>usées</a:t>
            </a:r>
            <a:r>
              <a:rPr baseline="0" dirty="0"/>
              <a:t> après </a:t>
            </a:r>
            <a:r>
              <a:rPr baseline="0" dirty="0" err="1"/>
              <a:t>l'utilisation</a:t>
            </a:r>
            <a:r>
              <a:rPr baseline="0" dirty="0"/>
              <a:t> des toilettes. On </a:t>
            </a:r>
            <a:r>
              <a:rPr baseline="0" dirty="0" err="1"/>
              <a:t>parle</a:t>
            </a:r>
            <a:r>
              <a:rPr baseline="0" dirty="0"/>
              <a:t> de </a:t>
            </a:r>
            <a:r>
              <a:rPr baseline="0" dirty="0" err="1"/>
              <a:t>boues</a:t>
            </a:r>
            <a:r>
              <a:rPr baseline="0" dirty="0"/>
              <a:t> de </a:t>
            </a:r>
            <a:r>
              <a:rPr baseline="0" dirty="0" err="1"/>
              <a:t>vidange</a:t>
            </a:r>
            <a:r>
              <a:rPr baseline="0" dirty="0"/>
              <a:t> </a:t>
            </a:r>
            <a:r>
              <a:rPr baseline="0" dirty="0" err="1"/>
              <a:t>quand</a:t>
            </a:r>
            <a:r>
              <a:rPr baseline="0" dirty="0"/>
              <a:t> </a:t>
            </a:r>
            <a:r>
              <a:rPr baseline="0" dirty="0" err="1"/>
              <a:t>celles</a:t>
            </a:r>
            <a:r>
              <a:rPr baseline="0" dirty="0"/>
              <a:t>-ci </a:t>
            </a:r>
            <a:r>
              <a:rPr baseline="0" dirty="0" err="1"/>
              <a:t>sont</a:t>
            </a:r>
            <a:r>
              <a:rPr baseline="0" dirty="0"/>
              <a:t> </a:t>
            </a:r>
            <a:r>
              <a:rPr baseline="0" dirty="0" err="1"/>
              <a:t>stockées</a:t>
            </a:r>
            <a:r>
              <a:rPr baseline="0" dirty="0"/>
              <a:t> sur place pendant </a:t>
            </a:r>
            <a:r>
              <a:rPr baseline="0" dirty="0" err="1"/>
              <a:t>une</a:t>
            </a:r>
            <a:r>
              <a:rPr baseline="0" dirty="0"/>
              <a:t> </a:t>
            </a:r>
            <a:r>
              <a:rPr baseline="0" dirty="0" err="1"/>
              <a:t>certaine</a:t>
            </a:r>
            <a:r>
              <a:rPr baseline="0" dirty="0"/>
              <a:t> </a:t>
            </a:r>
            <a:r>
              <a:rPr baseline="0" dirty="0" err="1"/>
              <a:t>période</a:t>
            </a:r>
            <a:r>
              <a:rPr baseline="0" dirty="0"/>
              <a:t>. On </a:t>
            </a:r>
            <a:r>
              <a:rPr baseline="0" dirty="0" err="1"/>
              <a:t>parle</a:t>
            </a:r>
            <a:r>
              <a:rPr baseline="0" dirty="0"/>
              <a:t> </a:t>
            </a:r>
            <a:r>
              <a:rPr baseline="0" dirty="0" err="1"/>
              <a:t>d'eaux</a:t>
            </a:r>
            <a:r>
              <a:rPr baseline="0" dirty="0"/>
              <a:t> </a:t>
            </a:r>
            <a:r>
              <a:rPr baseline="0" dirty="0" err="1"/>
              <a:t>usées</a:t>
            </a:r>
            <a:r>
              <a:rPr baseline="0" dirty="0"/>
              <a:t> </a:t>
            </a:r>
            <a:r>
              <a:rPr baseline="0" dirty="0" err="1"/>
              <a:t>quand</a:t>
            </a:r>
            <a:r>
              <a:rPr baseline="0" dirty="0"/>
              <a:t> </a:t>
            </a:r>
            <a:r>
              <a:rPr baseline="0" dirty="0" err="1"/>
              <a:t>celles</a:t>
            </a:r>
            <a:r>
              <a:rPr baseline="0" dirty="0"/>
              <a:t>-ci </a:t>
            </a:r>
            <a:r>
              <a:rPr baseline="0" dirty="0" err="1"/>
              <a:t>sont</a:t>
            </a:r>
            <a:r>
              <a:rPr baseline="0" dirty="0"/>
              <a:t> </a:t>
            </a:r>
            <a:r>
              <a:rPr baseline="0" dirty="0" err="1"/>
              <a:t>transportées</a:t>
            </a:r>
            <a:r>
              <a:rPr baseline="0" dirty="0"/>
              <a:t> via les </a:t>
            </a:r>
            <a:r>
              <a:rPr baseline="0" dirty="0" err="1"/>
              <a:t>égouts</a:t>
            </a:r>
            <a:r>
              <a:rPr baseline="0" dirty="0"/>
              <a:t>.</a:t>
            </a:r>
          </a:p>
          <a:p>
            <a:endParaRPr lang="de-CH" baseline="0" dirty="0"/>
          </a:p>
          <a:p>
            <a:pPr rtl="0"/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Les technologies sur site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ou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décentralisées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peuvent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offrir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des solutions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dans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le monde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entier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Il y a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aujourd'hui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une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prise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 conscience. Les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réseaux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d'égout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sont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efficaces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mais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sont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malgré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tout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coûteux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et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énergivores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La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gestion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des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boues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vidange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peut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être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considérée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comme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une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option à long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terme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viable.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C'est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probablement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l'alternative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la plus durable par rapport aux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systèmes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d'égout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si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l'ensemble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 la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chaîne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des services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est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bien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gérée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10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19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t>Ces photos proviennent</a:t>
            </a:r>
            <a:r>
              <a:rPr baseline="0"/>
              <a:t> d'une étude menée par Eawag-Sandec à Kampala, Ouganda. La photo de gauche présente l'interface utilisateur et celle de droite, la fosse septique dans laquelle les boues de vidange sont stockées. L'ensemble s'appelle un système de fosse septique.</a:t>
            </a:r>
            <a: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11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73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t>Ces photos proviennent</a:t>
            </a:r>
            <a:r>
              <a:rPr baseline="0"/>
              <a:t> de la même étude menée par Eawag-Sandec à Kampala, Ouganda. Il s'agit ici de latrines améliorées à fosse ventilée (VIP). Vous pouvez voir à côté des latrines, un camion de vidange. Il est utilisé pour vider les latrines.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12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98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t>Les technologies d'assainissement sur site</a:t>
            </a:r>
            <a:r>
              <a:rPr baseline="0"/>
              <a:t> peuvent également être adaptées aux toilettes publiques. Ce sont des toilettes privées payantes mises à la disposition du public.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 rtl="0">
                <a:defRPr/>
              </a:pPr>
              <a:t>13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77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1497013" y="3890963"/>
            <a:ext cx="0" cy="320675"/>
          </a:xfrm>
          <a:prstGeom prst="line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08075" y="3267680"/>
            <a:ext cx="4514009" cy="571539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808075" y="2426677"/>
            <a:ext cx="4514009" cy="8216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570790" y="3891150"/>
            <a:ext cx="1492559" cy="288709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DEC 10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802246" y="3888430"/>
            <a:ext cx="739122" cy="288709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2015</a:t>
            </a:r>
          </a:p>
        </p:txBody>
      </p:sp>
      <p:pic>
        <p:nvPicPr>
          <p:cNvPr id="8" name="Picture 7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908" y="4526230"/>
            <a:ext cx="2756877" cy="193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1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19548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19548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9548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19548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088729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088729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6088729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088729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806022F9-A567-1447-9040-125492F6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0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79082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70205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70205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62123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53246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53246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706030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617260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617260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53659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64889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64889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6024F21-0231-5D49-A5CB-8E1A3FA61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05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23900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723900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7"/>
            <a:ext cx="7585491" cy="102425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819775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819775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271838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271838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06AB8FFC-F7AC-2E44-A853-100CEFBAC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87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47952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647952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478361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478361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56315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56315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1078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1078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F040B77-2632-D940-A787-F9932E6D7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96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Single Porto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657601" y="2082800"/>
            <a:ext cx="4778828" cy="294597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10785" y="1707299"/>
            <a:ext cx="2499141" cy="3657827"/>
          </a:xfrm>
        </p:spPr>
        <p:txBody>
          <a:bodyPr rtlCol="0">
            <a:normAutofit/>
          </a:bodyPr>
          <a:lstStyle>
            <a:lvl1pPr>
              <a:defRPr sz="12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657601" y="1707296"/>
            <a:ext cx="2390775" cy="375504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20D58915-6786-DD43-AE48-D189400C2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76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tra - Full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271AD-3E44-B34A-BFE3-F02C18C79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84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Full Image Back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204232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204232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300107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300107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752171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752171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0155-2CA0-8E49-85F7-A330F9110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36538" y="1360488"/>
            <a:ext cx="8278812" cy="4700587"/>
          </a:xfrm>
        </p:spPr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  <a:lvl2pPr>
              <a:defRPr>
                <a:solidFill>
                  <a:srgbClr val="5C5C5C"/>
                </a:solidFill>
              </a:defRPr>
            </a:lvl2pPr>
            <a:lvl3pPr>
              <a:defRPr>
                <a:solidFill>
                  <a:srgbClr val="5C5C5C"/>
                </a:solidFill>
              </a:defRPr>
            </a:lvl3pPr>
            <a:lvl4pPr>
              <a:defRPr>
                <a:solidFill>
                  <a:srgbClr val="5C5C5C"/>
                </a:solidFill>
              </a:defRPr>
            </a:lvl4pPr>
            <a:lvl5pPr>
              <a:defRPr>
                <a:solidFill>
                  <a:srgbClr val="5C5C5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8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"/>
          <p:cNvSpPr txBox="1">
            <a:spLocks/>
          </p:cNvSpPr>
          <p:nvPr userDrawn="1"/>
        </p:nvSpPr>
        <p:spPr bwMode="auto">
          <a:xfrm>
            <a:off x="233188" y="6076165"/>
            <a:ext cx="8374005" cy="22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/>
              <a:t>Source: </a:t>
            </a:r>
            <a:r>
              <a:rPr lang="en-US" i="1" dirty="0"/>
              <a:t>Source of Image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219200"/>
            <a:ext cx="9144000" cy="4851400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>
            <a:spLocks noEditPoints="1"/>
          </p:cNvSpPr>
          <p:nvPr userDrawn="1"/>
        </p:nvSpPr>
        <p:spPr bwMode="auto">
          <a:xfrm>
            <a:off x="1091088" y="2768087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4" name="Freeform 33"/>
          <p:cNvSpPr>
            <a:spLocks noEditPoints="1"/>
          </p:cNvSpPr>
          <p:nvPr userDrawn="1"/>
        </p:nvSpPr>
        <p:spPr bwMode="auto">
          <a:xfrm>
            <a:off x="1091088" y="3114675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1090654" y="3442208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0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1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55" name="Freeform 28"/>
          <p:cNvSpPr>
            <a:spLocks noEditPoints="1"/>
          </p:cNvSpPr>
          <p:nvPr userDrawn="1"/>
        </p:nvSpPr>
        <p:spPr bwMode="auto">
          <a:xfrm>
            <a:off x="1091088" y="2127250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6" name="Freeform 55"/>
          <p:cNvSpPr>
            <a:spLocks noEditPoints="1"/>
          </p:cNvSpPr>
          <p:nvPr userDrawn="1"/>
        </p:nvSpPr>
        <p:spPr bwMode="auto">
          <a:xfrm>
            <a:off x="5177715" y="2779811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7" name="Freeform 56"/>
          <p:cNvSpPr>
            <a:spLocks noEditPoints="1"/>
          </p:cNvSpPr>
          <p:nvPr userDrawn="1"/>
        </p:nvSpPr>
        <p:spPr bwMode="auto">
          <a:xfrm>
            <a:off x="5177715" y="3126399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5177281" y="3453932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3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2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3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4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5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6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77" name="Freeform 28"/>
          <p:cNvSpPr>
            <a:spLocks noEditPoints="1"/>
          </p:cNvSpPr>
          <p:nvPr userDrawn="1"/>
        </p:nvSpPr>
        <p:spPr bwMode="auto">
          <a:xfrm>
            <a:off x="5177715" y="2138974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 userDrawn="1"/>
        </p:nvSpPr>
        <p:spPr>
          <a:xfrm>
            <a:off x="1419701" y="1985963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cawst@cawst.org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 userDrawn="1"/>
        </p:nvSpPr>
        <p:spPr>
          <a:xfrm>
            <a:off x="5502302" y="1995859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err="1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Überlandstrasse</a:t>
            </a:r>
            <a:r>
              <a:rPr lang="en-US" sz="1400" kern="1200" dirty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 133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CH-8600 </a:t>
            </a:r>
            <a:r>
              <a:rPr lang="en-US" sz="1400" kern="1200" dirty="0" err="1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Dübendorf</a:t>
            </a:r>
            <a:r>
              <a:rPr lang="en-US" sz="1400" kern="1200" dirty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, Switzerland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+41 (0)58 765 55 11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err="1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info@sandec.ch</a:t>
            </a:r>
            <a:endParaRPr lang="en-US" sz="1400" kern="1200" dirty="0">
              <a:solidFill>
                <a:srgbClr val="5C5C5C"/>
              </a:solidFill>
              <a:latin typeface="Lato" panose="020F0502020204030203" pitchFamily="34" charset="0"/>
              <a:ea typeface="ＭＳ Ｐゴシック" charset="0"/>
              <a:cs typeface="ＭＳ Ｐゴシック" charset="0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err="1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www.sandec.ch</a:t>
            </a:r>
            <a:endParaRPr lang="en-US" sz="1400" kern="1200" dirty="0">
              <a:solidFill>
                <a:srgbClr val="5C5C5C"/>
              </a:solidFill>
              <a:latin typeface="Lato" panose="020F0502020204030203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0" name="Picture 79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64" y="4526230"/>
            <a:ext cx="2756877" cy="193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66062" y="2033349"/>
            <a:ext cx="2755442" cy="3795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66062" y="1680515"/>
            <a:ext cx="2755442" cy="35283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1C213E7D-6793-C448-B3CD-97E4EB790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233362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52400" y="6400800"/>
            <a:ext cx="2495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d-ID" sz="1000" b="1" dirty="0">
                <a:solidFill>
                  <a:srgbClr val="FFFFFF"/>
                </a:solidFill>
                <a:latin typeface="Calibri"/>
                <a:cs typeface="Calibri"/>
              </a:rPr>
              <a:t>FOOTER</a:t>
            </a:r>
            <a:r>
              <a:rPr lang="id-ID" sz="1000" dirty="0">
                <a:solidFill>
                  <a:srgbClr val="FFFFFF"/>
                </a:solidFill>
                <a:latin typeface="Calibri"/>
                <a:cs typeface="Calibri"/>
              </a:rPr>
              <a:t> – text can go here</a:t>
            </a:r>
            <a:endParaRPr lang="en-US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4561116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617029" y="3120764"/>
            <a:ext cx="2819399" cy="2929822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617029" y="2106192"/>
            <a:ext cx="2819399" cy="410414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170714" y="1254369"/>
            <a:ext cx="3265712" cy="708970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70714" y="433517"/>
            <a:ext cx="3265712" cy="820852"/>
          </a:xfrm>
        </p:spPr>
        <p:txBody>
          <a:bodyPr>
            <a:noAutofit/>
          </a:bodyPr>
          <a:lstStyle>
            <a:lvl1pPr marL="0" indent="0" algn="r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B3E7572A-DB1E-0B48-A9AF-75AB48B0A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0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948573"/>
            <a:ext cx="2819399" cy="219689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3223792"/>
            <a:ext cx="2819399" cy="410414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19" y="433517"/>
            <a:ext cx="397262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F53AF1-74B3-4345-A76A-13EC16334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8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275726"/>
            <a:ext cx="2819399" cy="284784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2106192"/>
            <a:ext cx="2819399" cy="1014572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20" y="433517"/>
            <a:ext cx="386928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4DA3-1F57-D94D-8D4E-09AB88B8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4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CAF25AA-D4E7-BC44-A370-B527EEEB3E73}" type="datetimeFigureOut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2C11889-A0B8-1A4E-90C6-60AEB5815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81013"/>
            <a:ext cx="85725" cy="593725"/>
          </a:xfrm>
          <a:prstGeom prst="rect">
            <a:avLst/>
          </a:prstGeom>
          <a:solidFill>
            <a:srgbClr val="38C6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82" r:id="rId2"/>
    <p:sldLayoutId id="2147484368" r:id="rId3"/>
    <p:sldLayoutId id="2147484379" r:id="rId4"/>
    <p:sldLayoutId id="2147484380" r:id="rId5"/>
    <p:sldLayoutId id="2147484367" r:id="rId6"/>
    <p:sldLayoutId id="2147484369" r:id="rId7"/>
    <p:sldLayoutId id="2147484370" r:id="rId8"/>
    <p:sldLayoutId id="2147484371" r:id="rId9"/>
    <p:sldLayoutId id="2147484372" r:id="rId10"/>
    <p:sldLayoutId id="2147484373" r:id="rId11"/>
    <p:sldLayoutId id="2147484374" r:id="rId12"/>
    <p:sldLayoutId id="2147484375" r:id="rId13"/>
    <p:sldLayoutId id="2147484376" r:id="rId14"/>
    <p:sldLayoutId id="2147484323" r:id="rId15"/>
    <p:sldLayoutId id="2147484377" r:id="rId16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cawst.org/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creativecommons.org/licenses/by/4.0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sandec.ch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dec.ch" TargetMode="External"/><Relationship Id="rId2" Type="http://schemas.openxmlformats.org/officeDocument/2006/relationships/hyperlink" Target="http://www.cawst.org/resources" TargetMode="Externa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wst.org/resources" TargetMode="External"/><Relationship Id="rId3" Type="http://schemas.openxmlformats.org/officeDocument/2006/relationships/hyperlink" Target="http://www.cawst.org/" TargetMode="External"/><Relationship Id="rId7" Type="http://schemas.openxmlformats.org/officeDocument/2006/relationships/image" Target="../media/image2.jpeg"/><Relationship Id="rId2" Type="http://schemas.openxmlformats.org/officeDocument/2006/relationships/hyperlink" Target="mailto:support@cawst.org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.png"/><Relationship Id="rId5" Type="http://schemas.openxmlformats.org/officeDocument/2006/relationships/hyperlink" Target="http://www.sandec.ch/" TargetMode="External"/><Relationship Id="rId4" Type="http://schemas.openxmlformats.org/officeDocument/2006/relationships/hyperlink" Target="mailto:info@sandec.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1" y="250635"/>
            <a:ext cx="3512920" cy="998240"/>
          </a:xfrm>
        </p:spPr>
        <p:txBody>
          <a:bodyPr/>
          <a:lstStyle/>
          <a:p>
            <a:pPr rtl="0">
              <a:spcBef>
                <a:spcPts val="0"/>
              </a:spcBef>
            </a:pPr>
            <a:r>
              <a:rPr sz="2800" dirty="0" err="1"/>
              <a:t>Licence</a:t>
            </a:r>
            <a:r>
              <a:rPr sz="2800" dirty="0"/>
              <a:t> </a:t>
            </a:r>
          </a:p>
          <a:p>
            <a:pPr rtl="0">
              <a:spcBef>
                <a:spcPts val="0"/>
              </a:spcBef>
            </a:pPr>
            <a:r>
              <a:rPr sz="2800" dirty="0"/>
              <a:t>Creative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</a:t>
            </a:fld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328514" y="1054135"/>
            <a:ext cx="8142939" cy="5148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Le contenu de ce document est en libre accès et sous licence Creative Commons </a:t>
            </a:r>
          </a:p>
          <a:p>
            <a:pPr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Attribution Works 4.0 International.</a:t>
            </a:r>
            <a:b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</a:b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b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</a:b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Pour lire une copie de cette licence, visitez le site </a:t>
            </a:r>
            <a:r>
              <a:rPr lang="fr-FR" sz="1200" dirty="0">
                <a:solidFill>
                  <a:srgbClr val="24A4D6"/>
                </a:solidFill>
                <a:latin typeface="Lato" panose="020F0502020204030203" pitchFamily="34" charset="0"/>
                <a:ea typeface="+mn-ea"/>
                <a:cs typeface="+mn-cs"/>
                <a:hlinkClick r:id="rId2"/>
              </a:rPr>
              <a:t>http://creativecommons.org/licenses/by/4.0</a:t>
            </a:r>
          </a:p>
          <a:p>
            <a:pPr lvl="3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2"/>
                </a:solidFill>
                <a:latin typeface="Lato" panose="020F0502020204030203" pitchFamily="34" charset="0"/>
              </a:rPr>
              <a:t/>
            </a:r>
            <a:br>
              <a:rPr lang="fr-FR" sz="12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lang="fr-FR" sz="1200" dirty="0">
                <a:solidFill>
                  <a:schemeClr val="bg2"/>
                </a:solidFill>
                <a:latin typeface="Lato" panose="020F0502020204030203" pitchFamily="34" charset="0"/>
              </a:rPr>
              <a:t>Vous pouvez :</a:t>
            </a:r>
            <a:br>
              <a:rPr lang="fr-FR" sz="12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lang="fr-FR" sz="1400" b="1" dirty="0">
                <a:solidFill>
                  <a:schemeClr val="bg2"/>
                </a:solidFill>
                <a:latin typeface="Lato" panose="020F0502020204030203" pitchFamily="34" charset="0"/>
              </a:rPr>
              <a:t>Partager </a:t>
            </a:r>
            <a:r>
              <a:rPr lang="fr-FR" sz="1200" dirty="0">
                <a:solidFill>
                  <a:schemeClr val="bg2"/>
                </a:solidFill>
                <a:latin typeface="Lato" panose="020F0502020204030203" pitchFamily="34" charset="0"/>
              </a:rPr>
              <a:t>– Copier, distribuer et communiquer le matériel par tous moyens et sous tous formats</a:t>
            </a:r>
            <a:br>
              <a:rPr lang="fr-FR" sz="12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lang="fr-FR" sz="1400" b="1" dirty="0">
                <a:solidFill>
                  <a:schemeClr val="bg2"/>
                </a:solidFill>
                <a:latin typeface="Lato" panose="020F0502020204030203" pitchFamily="34" charset="0"/>
              </a:rPr>
              <a:t>Réorganiser</a:t>
            </a:r>
            <a:r>
              <a:rPr lang="fr-FR" sz="1200" dirty="0">
                <a:solidFill>
                  <a:schemeClr val="bg2"/>
                </a:solidFill>
                <a:latin typeface="Lato" panose="020F0502020204030203" pitchFamily="34" charset="0"/>
              </a:rPr>
              <a:t> – Modifier, transformer et créer à partir du matériel pour toute utilisation, y compris commerciale</a:t>
            </a:r>
            <a:br>
              <a:rPr lang="fr-FR" sz="1200" dirty="0">
                <a:solidFill>
                  <a:schemeClr val="bg2"/>
                </a:solidFill>
                <a:latin typeface="Lato" panose="020F0502020204030203" pitchFamily="34" charset="0"/>
              </a:rPr>
            </a:br>
            <a:endParaRPr lang="fr-FR" sz="1200" dirty="0">
              <a:solidFill>
                <a:schemeClr val="bg2"/>
              </a:solidFill>
              <a:latin typeface="Lato" panose="020F0502020204030203" pitchFamily="34" charset="0"/>
            </a:endParaRPr>
          </a:p>
          <a:p>
            <a:pPr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Aux conditions suivantes :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Attribution</a:t>
            </a: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– Vous devez mentionner CAWST et </a:t>
            </a:r>
            <a:r>
              <a:rPr lang="fr-FR" sz="12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Eaweg-Sandec</a:t>
            </a: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manière appropriée, fournir un lien vers la licence, et indiquer les éventuelles modifications apportées. Ces informations doivent être justifiées, sans toutefois suggérer que CAWST et </a:t>
            </a:r>
            <a:r>
              <a:rPr lang="fr-FR" sz="12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Eawag-Sandec</a:t>
            </a: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vous soutiennent ou acceptent la façon dont vous utilisez leurs ressources. Veuillez mentionner nos sites Web : </a:t>
            </a: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  <a:hlinkClick r:id="rId3"/>
              </a:rPr>
              <a:t>www.cawst.org</a:t>
            </a: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et </a:t>
            </a: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  <a:hlinkClick r:id="rId4"/>
              </a:rPr>
              <a:t>www.sandec.ch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CAWST et </a:t>
            </a:r>
            <a:r>
              <a:rPr lang="fr-FR" sz="12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Eawag-Sandec</a:t>
            </a:r>
            <a:r>
              <a:rPr lang="fr-FR" sz="12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publieront régulièrement des mises à jour de ce document. Pour cette raison, il est recommandé de ne pas proposer ce document en téléchargement sur votre site web.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CAWST, </a:t>
            </a:r>
            <a:r>
              <a:rPr lang="fr-FR" sz="12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Eawag-Sandec</a:t>
            </a:r>
            <a:r>
              <a:rPr lang="fr-FR" sz="12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et ses administrateurs, employés, contractants et bénévoles n'endossent aucune responsabilité et ne donnent aucune garantie en ce qui concerne les résultats pouvant être obtenus par l'utilisation des informations fournies</a:t>
            </a:r>
            <a:r>
              <a:rPr lang="fr-FR" sz="1200" dirty="0">
                <a:solidFill>
                  <a:srgbClr val="000000"/>
                </a:solidFill>
                <a:latin typeface="Lato"/>
                <a:ea typeface="+mn-ea"/>
                <a:cs typeface="Arial" charset="0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7" y="2127921"/>
            <a:ext cx="986155" cy="835092"/>
            <a:chOff x="329372" y="2666906"/>
            <a:chExt cx="986155" cy="835092"/>
          </a:xfrm>
        </p:grpSpPr>
        <p:pic>
          <p:nvPicPr>
            <p:cNvPr id="17" name="Picture 16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042" y="3254348"/>
              <a:ext cx="959485" cy="247650"/>
            </a:xfrm>
            <a:prstGeom prst="rect">
              <a:avLst/>
            </a:prstGeom>
            <a:noFill/>
          </p:spPr>
        </p:pic>
        <p:pic>
          <p:nvPicPr>
            <p:cNvPr id="18" name="Picture 17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372" y="2666906"/>
              <a:ext cx="986155" cy="352425"/>
            </a:xfrm>
            <a:prstGeom prst="rect">
              <a:avLst/>
            </a:prstGeom>
            <a:noFill/>
          </p:spPr>
        </p:pic>
      </p:grpSp>
      <p:pic>
        <p:nvPicPr>
          <p:cNvPr id="19" name="Picture 18" descr="N:\Communications\Communications Tools\Logos &amp; Graphics\Logos\+ CAWST\cawst_logo_full--docx_header--colour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1" y="109255"/>
            <a:ext cx="2431415" cy="944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9116046" y="4343803"/>
            <a:ext cx="14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262" y="277487"/>
            <a:ext cx="1762584" cy="1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045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164941" y="6292306"/>
            <a:ext cx="4701610" cy="236295"/>
          </a:xfrm>
        </p:spPr>
        <p:txBody>
          <a:bodyPr/>
          <a:lstStyle/>
          <a:p>
            <a:pPr algn="r" rtl="0"/>
            <a:r>
              <a:t>(d'après le programme Eau et Assainissement)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Chaîne des services de l'assainissement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10</a:t>
            </a:fld>
            <a:endParaRPr/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239713" y="1104405"/>
            <a:ext cx="8685212" cy="5160982"/>
          </a:xfrm>
          <a:prstGeom prst="roundRect">
            <a:avLst>
              <a:gd name="adj" fmla="val 6593"/>
            </a:avLst>
          </a:prstGeom>
          <a:solidFill>
            <a:srgbClr val="0070C0">
              <a:alpha val="21960"/>
            </a:srgbClr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prstClr val="black"/>
              </a:solidFill>
              <a:latin typeface="Times" pitchFamily="18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9714" y="1104405"/>
            <a:ext cx="1535112" cy="5160982"/>
          </a:xfrm>
          <a:prstGeom prst="roundRect">
            <a:avLst/>
          </a:prstGeom>
          <a:solidFill>
            <a:schemeClr val="accent3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30263" y="2834292"/>
            <a:ext cx="8380412" cy="832161"/>
            <a:chOff x="381000" y="3428999"/>
            <a:chExt cx="8379884" cy="832183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381000" y="3428999"/>
              <a:ext cx="1371514" cy="83218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Toilette à chasse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146189" y="3429000"/>
              <a:ext cx="3117654" cy="762020"/>
            </a:xfrm>
            <a:prstGeom prst="roundRect">
              <a:avLst/>
            </a:prstGeom>
            <a:solidFill>
              <a:srgbClr val="000000">
                <a:alpha val="14902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Égouts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630531" y="3429000"/>
              <a:ext cx="1385801" cy="762020"/>
            </a:xfrm>
            <a:prstGeom prst="roundRect">
              <a:avLst/>
            </a:prstGeom>
            <a:solidFill>
              <a:srgbClr val="000000">
                <a:alpha val="30196"/>
              </a:srgbClr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lang="fr-FR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fr-FR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tation</a:t>
              </a:r>
              <a:r>
                <a:rPr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 </a:t>
              </a:r>
              <a:r>
                <a:rPr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traitement</a:t>
              </a:r>
              <a:endParaRPr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4" idx="3"/>
            </p:cNvCxnSpPr>
            <p:nvPr/>
          </p:nvCxnSpPr>
          <p:spPr>
            <a:xfrm flipV="1">
              <a:off x="1752514" y="3845090"/>
              <a:ext cx="393675" cy="1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3"/>
              <a:endCxn id="16" idx="1"/>
            </p:cNvCxnSpPr>
            <p:nvPr/>
          </p:nvCxnSpPr>
          <p:spPr>
            <a:xfrm>
              <a:off x="5263842" y="3810010"/>
              <a:ext cx="366689" cy="0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6" idx="3"/>
              <a:endCxn id="20" idx="1"/>
            </p:cNvCxnSpPr>
            <p:nvPr/>
          </p:nvCxnSpPr>
          <p:spPr>
            <a:xfrm>
              <a:off x="7016332" y="3810010"/>
              <a:ext cx="380976" cy="7937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 bwMode="auto">
            <a:xfrm>
              <a:off x="7397308" y="3444875"/>
              <a:ext cx="1363576" cy="746145"/>
            </a:xfrm>
            <a:prstGeom prst="roundRect">
              <a:avLst/>
            </a:prstGeom>
            <a:solidFill>
              <a:srgbClr val="000000">
                <a:alpha val="4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Utilisation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ou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mise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en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décharge</a:t>
              </a:r>
              <a:endParaRPr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306450" y="1209199"/>
            <a:ext cx="8380413" cy="768350"/>
            <a:chOff x="376127" y="1599473"/>
            <a:chExt cx="8379883" cy="768863"/>
          </a:xfrm>
        </p:grpSpPr>
        <p:sp>
          <p:nvSpPr>
            <p:cNvPr id="22" name="Right Arrow 21"/>
            <p:cNvSpPr/>
            <p:nvPr/>
          </p:nvSpPr>
          <p:spPr bwMode="auto">
            <a:xfrm>
              <a:off x="3500129" y="1790100"/>
              <a:ext cx="380976" cy="381254"/>
            </a:xfrm>
            <a:prstGeom prst="rightArrow">
              <a:avLst/>
            </a:prstGeom>
            <a:solidFill>
              <a:srgbClr val="00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5625658" y="1610593"/>
              <a:ext cx="1371513" cy="757743"/>
            </a:xfrm>
            <a:prstGeom prst="roundRect">
              <a:avLst/>
            </a:prstGeom>
            <a:solidFill>
              <a:srgbClr val="000000">
                <a:alpha val="30196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Traitement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7384497" y="1599473"/>
              <a:ext cx="1371513" cy="762509"/>
            </a:xfrm>
            <a:prstGeom prst="roundRect">
              <a:avLst/>
            </a:prstGeom>
            <a:solidFill>
              <a:srgbClr val="000000">
                <a:alpha val="4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Utilisation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ou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mise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en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décharge</a:t>
              </a:r>
              <a:endParaRPr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3881105" y="1605827"/>
              <a:ext cx="1360402" cy="746623"/>
            </a:xfrm>
            <a:prstGeom prst="roundRect">
              <a:avLst/>
            </a:prstGeom>
            <a:solidFill>
              <a:srgbClr val="000000">
                <a:alpha val="2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Transport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2141315" y="1615359"/>
              <a:ext cx="1358814" cy="746623"/>
            </a:xfrm>
            <a:prstGeom prst="roundRect">
              <a:avLst/>
            </a:prstGeom>
            <a:solidFill>
              <a:srgbClr val="000000">
                <a:alpha val="10196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Collecte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376127" y="1605827"/>
              <a:ext cx="1371513" cy="76250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Rétention</a:t>
              </a:r>
            </a:p>
          </p:txBody>
        </p:sp>
        <p:sp>
          <p:nvSpPr>
            <p:cNvPr id="28" name="Right Arrow 27"/>
            <p:cNvSpPr/>
            <p:nvPr/>
          </p:nvSpPr>
          <p:spPr bwMode="auto">
            <a:xfrm>
              <a:off x="1759515" y="1809163"/>
              <a:ext cx="393675" cy="381254"/>
            </a:xfrm>
            <a:prstGeom prst="rightArrow">
              <a:avLst/>
            </a:prstGeom>
            <a:solidFill>
              <a:srgbClr val="00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ight Arrow 28"/>
            <p:cNvSpPr/>
            <p:nvPr/>
          </p:nvSpPr>
          <p:spPr bwMode="auto">
            <a:xfrm>
              <a:off x="6997171" y="1799632"/>
              <a:ext cx="395262" cy="379666"/>
            </a:xfrm>
            <a:prstGeom prst="rightArrow">
              <a:avLst/>
            </a:prstGeom>
            <a:solidFill>
              <a:srgbClr val="00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ight Arrow 29"/>
            <p:cNvSpPr/>
            <p:nvPr/>
          </p:nvSpPr>
          <p:spPr bwMode="auto">
            <a:xfrm>
              <a:off x="5241507" y="1804398"/>
              <a:ext cx="384151" cy="381254"/>
            </a:xfrm>
            <a:prstGeom prst="rightArrow">
              <a:avLst/>
            </a:prstGeom>
            <a:solidFill>
              <a:srgbClr val="00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39713" y="2134712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rtl="0">
              <a:spcBef>
                <a:spcPct val="20000"/>
              </a:spcBef>
              <a:buFont typeface="Wingdings" pitchFamily="2" charset="2"/>
              <a:buNone/>
            </a:pPr>
            <a:r>
              <a:rPr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Système d'assainissement avec réseau d'égout</a:t>
            </a: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343850" y="4722335"/>
            <a:ext cx="8367713" cy="1406525"/>
            <a:chOff x="381000" y="4832671"/>
            <a:chExt cx="8368082" cy="1406764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381000" y="4859662"/>
              <a:ext cx="1371660" cy="87327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Fosse, fosse septique</a:t>
              </a: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5618394" y="4832671"/>
              <a:ext cx="1385948" cy="746252"/>
            </a:xfrm>
            <a:prstGeom prst="roundRect">
              <a:avLst/>
            </a:prstGeom>
            <a:solidFill>
              <a:srgbClr val="000000">
                <a:alpha val="30196"/>
              </a:srgbClr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lang="fr-FR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Station</a:t>
              </a:r>
              <a:r>
                <a:rPr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 </a:t>
              </a:r>
              <a:r>
                <a:rPr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traitement</a:t>
              </a:r>
              <a:endParaRPr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Straight Arrow Connector 38"/>
            <p:cNvCxnSpPr>
              <a:stCxn id="37" idx="3"/>
              <a:endCxn id="40" idx="1"/>
            </p:cNvCxnSpPr>
            <p:nvPr/>
          </p:nvCxnSpPr>
          <p:spPr>
            <a:xfrm>
              <a:off x="7004342" y="5205797"/>
              <a:ext cx="381017" cy="7939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ounded Rectangle 39"/>
            <p:cNvSpPr/>
            <p:nvPr/>
          </p:nvSpPr>
          <p:spPr bwMode="auto">
            <a:xfrm>
              <a:off x="7385359" y="4848549"/>
              <a:ext cx="1363723" cy="730374"/>
            </a:xfrm>
            <a:prstGeom prst="roundRect">
              <a:avLst/>
            </a:prstGeom>
            <a:solidFill>
              <a:srgbClr val="000000">
                <a:alpha val="40000"/>
              </a:srgb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Utilisation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ou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mise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en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décharge</a:t>
              </a:r>
              <a:endParaRPr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2114626" y="4859663"/>
              <a:ext cx="1385949" cy="711321"/>
            </a:xfrm>
            <a:prstGeom prst="roundRect">
              <a:avLst/>
            </a:prstGeom>
            <a:solidFill>
              <a:srgbClr val="000000">
                <a:alpha val="14902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Collecte</a:t>
              </a:r>
            </a:p>
          </p:txBody>
        </p:sp>
        <p:sp>
          <p:nvSpPr>
            <p:cNvPr id="42" name="Rounded Rectangle 41"/>
            <p:cNvSpPr/>
            <p:nvPr/>
          </p:nvSpPr>
          <p:spPr bwMode="auto">
            <a:xfrm>
              <a:off x="3913344" y="4859663"/>
              <a:ext cx="1363722" cy="722437"/>
            </a:xfrm>
            <a:prstGeom prst="roundRect">
              <a:avLst/>
            </a:prstGeom>
            <a:solidFill>
              <a:srgbClr val="000000">
                <a:alpha val="14902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Transport</a:t>
              </a:r>
            </a:p>
          </p:txBody>
        </p:sp>
        <p:cxnSp>
          <p:nvCxnSpPr>
            <p:cNvPr id="43" name="Straight Arrow Connector 42"/>
            <p:cNvCxnSpPr>
              <a:stCxn id="41" idx="3"/>
              <a:endCxn id="42" idx="1"/>
            </p:cNvCxnSpPr>
            <p:nvPr/>
          </p:nvCxnSpPr>
          <p:spPr>
            <a:xfrm>
              <a:off x="3500576" y="5215323"/>
              <a:ext cx="412768" cy="5558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277066" y="5258194"/>
              <a:ext cx="354029" cy="0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1752660" y="5234376"/>
              <a:ext cx="398481" cy="0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 bwMode="auto">
            <a:xfrm>
              <a:off x="2172048" y="5751989"/>
              <a:ext cx="4772235" cy="487446"/>
            </a:xfrm>
            <a:prstGeom prst="roundRect">
              <a:avLst/>
            </a:prstGeom>
            <a:solidFill>
              <a:srgbClr val="000000">
                <a:alpha val="14902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Enterrement fiable</a:t>
              </a:r>
            </a:p>
          </p:txBody>
        </p:sp>
        <p:cxnSp>
          <p:nvCxnSpPr>
            <p:cNvPr id="47" name="Straight Arrow Connector 46"/>
            <p:cNvCxnSpPr>
              <a:endCxn id="46" idx="1"/>
            </p:cNvCxnSpPr>
            <p:nvPr/>
          </p:nvCxnSpPr>
          <p:spPr>
            <a:xfrm>
              <a:off x="1749485" y="5482832"/>
              <a:ext cx="422563" cy="512880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6965353" y="5470956"/>
              <a:ext cx="418418" cy="524755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359395" y="3937782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rtl="0">
              <a:spcBef>
                <a:spcPct val="20000"/>
              </a:spcBef>
              <a:buFont typeface="Wingdings" pitchFamily="2" charset="2"/>
              <a:buNone/>
            </a:pPr>
            <a:r>
              <a:rPr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Système d'assainissement sans réseau d'égout</a:t>
            </a:r>
          </a:p>
        </p:txBody>
      </p:sp>
    </p:spTree>
    <p:extLst>
      <p:ext uri="{BB962C8B-B14F-4D97-AF65-F5344CB8AC3E}">
        <p14:creationId xmlns:p14="http://schemas.microsoft.com/office/powerpoint/2010/main" val="2936730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8393039" cy="410414"/>
          </a:xfrm>
        </p:spPr>
        <p:txBody>
          <a:bodyPr/>
          <a:lstStyle/>
          <a:p>
            <a:pPr rtl="0"/>
            <a:r>
              <a:rPr sz="2400" dirty="0" err="1"/>
              <a:t>Technologie</a:t>
            </a:r>
            <a:r>
              <a:rPr sz="2400" dirty="0"/>
              <a:t> </a:t>
            </a:r>
            <a:r>
              <a:rPr sz="2400" dirty="0" err="1"/>
              <a:t>d'assainissement</a:t>
            </a:r>
            <a:r>
              <a:rPr sz="2400" dirty="0"/>
              <a:t> sur site : Fosses </a:t>
            </a:r>
            <a:r>
              <a:rPr sz="2400" dirty="0" err="1"/>
              <a:t>septiques</a:t>
            </a:r>
            <a:endParaRPr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11</a:t>
            </a:fld>
            <a:endParaRPr/>
          </a:p>
        </p:txBody>
      </p:sp>
      <p:pic>
        <p:nvPicPr>
          <p:cNvPr id="11" name="Picture 3" descr="D:\FAQ Study new\27.03.2014\152\P103097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18" y="1469876"/>
            <a:ext cx="2962170" cy="43759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D:\FAQ Study new\16.12.2013\15\P102054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187" y="1469876"/>
            <a:ext cx="5107164" cy="360897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6970417" y="599240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 : Eawag-Sandec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t>Kampala, Ouganda</a:t>
            </a:r>
          </a:p>
        </p:txBody>
      </p:sp>
    </p:spTree>
    <p:extLst>
      <p:ext uri="{BB962C8B-B14F-4D97-AF65-F5344CB8AC3E}">
        <p14:creationId xmlns:p14="http://schemas.microsoft.com/office/powerpoint/2010/main" val="404744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6095" y="433517"/>
            <a:ext cx="9018083" cy="410414"/>
          </a:xfrm>
        </p:spPr>
        <p:txBody>
          <a:bodyPr/>
          <a:lstStyle/>
          <a:p>
            <a:pPr rtl="0"/>
            <a:r>
              <a:rPr sz="2400" dirty="0" err="1"/>
              <a:t>Technologie</a:t>
            </a:r>
            <a:r>
              <a:rPr sz="2400" dirty="0"/>
              <a:t> </a:t>
            </a:r>
            <a:r>
              <a:rPr sz="2400" dirty="0" err="1"/>
              <a:t>d'assainissement</a:t>
            </a:r>
            <a:r>
              <a:rPr sz="2400" dirty="0"/>
              <a:t> sur site : Latrines à fosse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12</a:t>
            </a:fld>
            <a:endParaRPr/>
          </a:p>
        </p:txBody>
      </p:sp>
      <p:pic>
        <p:nvPicPr>
          <p:cNvPr id="7" name="Picture 11" descr="D:\FAQ Study new\02.01.2014\22\P1020729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5" y="1536048"/>
            <a:ext cx="4392613" cy="3276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D:\FAQ Study new\06.01.2014\27\P10207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979" y="1536048"/>
            <a:ext cx="4678199" cy="32765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1"/>
          <p:cNvSpPr txBox="1">
            <a:spLocks/>
          </p:cNvSpPr>
          <p:nvPr/>
        </p:nvSpPr>
        <p:spPr bwMode="auto">
          <a:xfrm>
            <a:off x="6970417" y="599240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 : Eawag-Sandec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t>Kampala, Ouganda</a:t>
            </a:r>
          </a:p>
        </p:txBody>
      </p:sp>
    </p:spTree>
    <p:extLst>
      <p:ext uri="{BB962C8B-B14F-4D97-AF65-F5344CB8AC3E}">
        <p14:creationId xmlns:p14="http://schemas.microsoft.com/office/powerpoint/2010/main" val="1450088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71746" y="1084159"/>
            <a:ext cx="7593431" cy="203196"/>
          </a:xfrm>
        </p:spPr>
        <p:txBody>
          <a:bodyPr/>
          <a:lstStyle/>
          <a:p>
            <a:pPr rtl="0"/>
            <a:r>
              <a:t>Kampala, Ouganda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8600231" cy="410414"/>
          </a:xfrm>
        </p:spPr>
        <p:txBody>
          <a:bodyPr/>
          <a:lstStyle/>
          <a:p>
            <a:pPr rtl="0"/>
            <a:r>
              <a:t>Technologie d'assainissement sur site : Partagée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13</a:t>
            </a:fld>
            <a:endParaRPr/>
          </a:p>
        </p:txBody>
      </p:sp>
      <p:pic>
        <p:nvPicPr>
          <p:cNvPr id="9" name="Picture 3" descr="D:\FAQ Study new\06.01.2014\23\P1020743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34" y="1322980"/>
            <a:ext cx="5633117" cy="49446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7212651" y="6121009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 : Eawag-Sandec</a:t>
            </a:r>
          </a:p>
        </p:txBody>
      </p:sp>
    </p:spTree>
    <p:extLst>
      <p:ext uri="{BB962C8B-B14F-4D97-AF65-F5344CB8AC3E}">
        <p14:creationId xmlns:p14="http://schemas.microsoft.com/office/powerpoint/2010/main" val="3102718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Collecte : Mécanique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14</a:t>
            </a:fld>
            <a:endParaRPr/>
          </a:p>
        </p:txBody>
      </p:sp>
      <p:pic>
        <p:nvPicPr>
          <p:cNvPr id="5" name="Picture 2" descr="DSC_2694 1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83" y="1375872"/>
            <a:ext cx="3048056" cy="45848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SC_141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190" y="1850163"/>
            <a:ext cx="5467168" cy="363623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6970417" y="6138995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 : Eawag-Sandec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0785" y="1020395"/>
            <a:ext cx="2376451" cy="355477"/>
          </a:xfrm>
        </p:spPr>
        <p:txBody>
          <a:bodyPr/>
          <a:lstStyle/>
          <a:p>
            <a:pPr rtl="0"/>
            <a:r>
              <a:t>Kampala, Ouganda</a:t>
            </a:r>
          </a:p>
        </p:txBody>
      </p:sp>
      <p:sp>
        <p:nvSpPr>
          <p:cNvPr id="9" name="Text Placeholder 7"/>
          <p:cNvSpPr txBox="1">
            <a:spLocks/>
          </p:cNvSpPr>
          <p:nvPr/>
        </p:nvSpPr>
        <p:spPr bwMode="auto">
          <a:xfrm>
            <a:off x="5102548" y="1479949"/>
            <a:ext cx="2376451" cy="35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Hanoi, Vietnam</a:t>
            </a:r>
          </a:p>
        </p:txBody>
      </p:sp>
    </p:spTree>
    <p:extLst>
      <p:ext uri="{BB962C8B-B14F-4D97-AF65-F5344CB8AC3E}">
        <p14:creationId xmlns:p14="http://schemas.microsoft.com/office/powerpoint/2010/main" val="4242444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Collecte : Mécanique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15</a:t>
            </a:fld>
            <a:endParaRPr/>
          </a:p>
        </p:txBody>
      </p:sp>
      <p:pic>
        <p:nvPicPr>
          <p:cNvPr id="7" name="Picture 2" descr="C:\Users\sphilippe\Documents\To do documents\Linda's flickr account\Kenya - sludge truck at househol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60" y="1191739"/>
            <a:ext cx="7349382" cy="4880448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6970417" y="6082533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 : Eawag-Sandec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t>Kenya</a:t>
            </a:r>
          </a:p>
        </p:txBody>
      </p:sp>
    </p:spTree>
    <p:extLst>
      <p:ext uri="{BB962C8B-B14F-4D97-AF65-F5344CB8AC3E}">
        <p14:creationId xmlns:p14="http://schemas.microsoft.com/office/powerpoint/2010/main" val="1995102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Collecte : Vidange manuelle avec un Gulper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16</a:t>
            </a:fld>
            <a:endParaRPr/>
          </a:p>
        </p:txBody>
      </p:sp>
      <p:pic>
        <p:nvPicPr>
          <p:cNvPr id="6" name="Picture 2" descr="C:\Users\sphilippe\Documents\To do documents\Linda's flickr account\Kibera emptying 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1" y="1269899"/>
            <a:ext cx="2818772" cy="424474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philippe\Documents\To do documents\Linda's flickr account\Kibera emptying 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053" y="1283497"/>
            <a:ext cx="2809742" cy="4231142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philippe\Documents\To do documents\Linda's flickr account\Kibera emptying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015" y="1283497"/>
            <a:ext cx="2857124" cy="4302493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1"/>
          <p:cNvSpPr txBox="1">
            <a:spLocks/>
          </p:cNvSpPr>
          <p:nvPr/>
        </p:nvSpPr>
        <p:spPr bwMode="auto">
          <a:xfrm>
            <a:off x="6970417" y="599240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 : Eawag-Sandec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t>Kibera, Kenya</a:t>
            </a:r>
          </a:p>
        </p:txBody>
      </p:sp>
    </p:spTree>
    <p:extLst>
      <p:ext uri="{BB962C8B-B14F-4D97-AF65-F5344CB8AC3E}">
        <p14:creationId xmlns:p14="http://schemas.microsoft.com/office/powerpoint/2010/main" val="3078577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Transport : motorisé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17</a:t>
            </a:fld>
            <a:endParaRPr/>
          </a:p>
        </p:txBody>
      </p:sp>
      <p:pic>
        <p:nvPicPr>
          <p:cNvPr id="5" name="Picture 4" descr="C:\Users\sphilippe\Documents\To do documents\Linda's flickr account\Kenya - transporting slud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57" y="1137850"/>
            <a:ext cx="7836493" cy="5203921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6175658" y="6385508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 : Eawag-Sandec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t>Kenya</a:t>
            </a:r>
          </a:p>
        </p:txBody>
      </p:sp>
    </p:spTree>
    <p:extLst>
      <p:ext uri="{BB962C8B-B14F-4D97-AF65-F5344CB8AC3E}">
        <p14:creationId xmlns:p14="http://schemas.microsoft.com/office/powerpoint/2010/main" val="1344795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Transport : Manuel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18</a:t>
            </a:fld>
            <a:endParaRPr/>
          </a:p>
        </p:txBody>
      </p:sp>
      <p:pic>
        <p:nvPicPr>
          <p:cNvPr id="6" name="Picture 2" descr="C:\Users\sphilippe\Downloads\4950882674_577f9972fa_b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219" y="1075226"/>
            <a:ext cx="6599332" cy="4952011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6859321" y="6055337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 : SuSanA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t>Inde</a:t>
            </a:r>
          </a:p>
        </p:txBody>
      </p:sp>
    </p:spTree>
    <p:extLst>
      <p:ext uri="{BB962C8B-B14F-4D97-AF65-F5344CB8AC3E}">
        <p14:creationId xmlns:p14="http://schemas.microsoft.com/office/powerpoint/2010/main" val="289164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Traitement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19</a:t>
            </a:fld>
            <a:endParaRPr/>
          </a:p>
        </p:txBody>
      </p:sp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6884959" y="2848714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 : Eawag-Sandec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t>Ouganda</a:t>
            </a: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20" y="1254345"/>
            <a:ext cx="5081949" cy="337451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82" y="3138442"/>
            <a:ext cx="5262465" cy="349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79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>
              <a:defRPr/>
            </a:pPr>
            <a:fld id="{D93271AD-3E44-B34A-BFE3-F02C18C79885}" type="slidenum">
              <a:rPr/>
              <a:pPr rtl="0">
                <a:defRPr/>
              </a:pPr>
              <a:t>2</a:t>
            </a:fld>
            <a:endParaRPr/>
          </a:p>
        </p:txBody>
      </p:sp>
      <p:sp>
        <p:nvSpPr>
          <p:cNvPr id="30" name="Text Placeholder 2"/>
          <p:cNvSpPr txBox="1">
            <a:spLocks/>
          </p:cNvSpPr>
          <p:nvPr/>
        </p:nvSpPr>
        <p:spPr>
          <a:xfrm>
            <a:off x="808075" y="2374414"/>
            <a:ext cx="7446577" cy="135834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b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Cette présentation est utilisée avec le plan de cours Introduction à la gestion des boues de vidange dans le Manuel du formateur </a:t>
            </a:r>
            <a:r>
              <a:rPr lang="en-US"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en-US"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</a:br>
            <a:r>
              <a:rPr b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Introduction à la gestion des boues de vidange</a:t>
            </a:r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822033" y="4835730"/>
            <a:ext cx="8020777" cy="802607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Disponible sur le site </a:t>
            </a: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  <a:hlinkClick r:id="rId2"/>
              </a:rPr>
              <a:t>www.cawst.org/resources</a:t>
            </a: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sz="2400">
                <a:solidFill>
                  <a:srgbClr val="5C5C5C"/>
                </a:solidFill>
                <a:latin typeface="Lato" panose="020F0502020204030203" pitchFamily="34" charset="0"/>
                <a:hlinkClick r:id="rId3"/>
              </a:rPr>
              <a:t>www.sandec.ch</a:t>
            </a:r>
            <a:r>
              <a:rPr sz="2400">
                <a:solidFill>
                  <a:srgbClr val="5C5C5C"/>
                </a:solidFill>
                <a:latin typeface="Lato" panose="020F0502020204030203" pitchFamily="34" charset="0"/>
              </a:rPr>
              <a:t> </a:t>
            </a:r>
          </a:p>
          <a:p>
            <a:pPr marL="0" indent="0" rtl="0">
              <a:buNone/>
            </a:pP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7127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Utilisation des boues de vidange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20</a:t>
            </a:fld>
            <a:endParaRPr/>
          </a:p>
        </p:txBody>
      </p:sp>
      <p:pic>
        <p:nvPicPr>
          <p:cNvPr id="37" name="Picture 2" descr="https://images.indiegogo.com/file_attachments/895165/files/20141001004204-briquettes.jpg?141214932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64" r="6800" b="12550"/>
          <a:stretch/>
        </p:blipFill>
        <p:spPr bwMode="auto">
          <a:xfrm>
            <a:off x="4554121" y="1710890"/>
            <a:ext cx="1852613" cy="366502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C:\Users\sphilippe\Documents\To do documents\Photos\Use burkina Faso\5012011706_5fb0b1dd24_o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1" r="23499"/>
          <a:stretch/>
        </p:blipFill>
        <p:spPr bwMode="auto">
          <a:xfrm>
            <a:off x="704307" y="1710890"/>
            <a:ext cx="1845191" cy="366502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52" r="26586" b="10918"/>
          <a:stretch/>
        </p:blipFill>
        <p:spPr bwMode="auto">
          <a:xfrm>
            <a:off x="6495802" y="1728078"/>
            <a:ext cx="1888177" cy="36478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6" name="Text Placeholder 9"/>
          <p:cNvSpPr txBox="1">
            <a:spLocks/>
          </p:cNvSpPr>
          <p:nvPr/>
        </p:nvSpPr>
        <p:spPr>
          <a:xfrm>
            <a:off x="2760247" y="4402374"/>
            <a:ext cx="1666875" cy="838200"/>
          </a:xfrm>
          <a:prstGeom prst="rect">
            <a:avLst/>
          </a:prstGeom>
        </p:spPr>
        <p:txBody>
          <a:bodyPr rtlCol="0"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>
                <a:solidFill>
                  <a:srgbClr val="FFFFFF"/>
                </a:solidFill>
                <a:cs typeface="+mn-cs"/>
              </a:rPr>
              <a:t>La digestion anaérobie produit des biogaz</a:t>
            </a:r>
          </a:p>
        </p:txBody>
      </p:sp>
      <p:sp>
        <p:nvSpPr>
          <p:cNvPr id="47" name="Text Placeholder 10"/>
          <p:cNvSpPr txBox="1">
            <a:spLocks/>
          </p:cNvSpPr>
          <p:nvPr/>
        </p:nvSpPr>
        <p:spPr>
          <a:xfrm>
            <a:off x="2760247" y="4145598"/>
            <a:ext cx="1622425" cy="37465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>
                <a:solidFill>
                  <a:srgbClr val="FFFFFF"/>
                </a:solidFill>
                <a:latin typeface="Lato" charset="0"/>
              </a:rPr>
              <a:t>Biogaz</a:t>
            </a:r>
          </a:p>
        </p:txBody>
      </p:sp>
      <p:pic>
        <p:nvPicPr>
          <p:cNvPr id="52" name="Picture 3" descr="C:\Users\sphilippe\Downloads\4910426822_2bdd0dae9c_z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4" t="-36913" r="35321" b="-11279"/>
          <a:stretch/>
        </p:blipFill>
        <p:spPr bwMode="auto">
          <a:xfrm>
            <a:off x="2638011" y="329133"/>
            <a:ext cx="1845608" cy="54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1"/>
          <p:cNvSpPr txBox="1">
            <a:spLocks/>
          </p:cNvSpPr>
          <p:nvPr/>
        </p:nvSpPr>
        <p:spPr bwMode="auto">
          <a:xfrm>
            <a:off x="635879" y="5492725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 : Florian Erzinger</a:t>
            </a:r>
          </a:p>
        </p:txBody>
      </p:sp>
      <p:sp>
        <p:nvSpPr>
          <p:cNvPr id="12" name="Text Placeholder 1"/>
          <p:cNvSpPr txBox="1">
            <a:spLocks/>
          </p:cNvSpPr>
          <p:nvPr/>
        </p:nvSpPr>
        <p:spPr bwMode="auto">
          <a:xfrm>
            <a:off x="6709557" y="5491410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 : BSF Blog</a:t>
            </a:r>
          </a:p>
        </p:txBody>
      </p:sp>
      <p:sp>
        <p:nvSpPr>
          <p:cNvPr id="13" name="Text Placeholder 1"/>
          <p:cNvSpPr txBox="1">
            <a:spLocks/>
          </p:cNvSpPr>
          <p:nvPr/>
        </p:nvSpPr>
        <p:spPr bwMode="auto">
          <a:xfrm>
            <a:off x="4635800" y="5492926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 : Sanivation</a:t>
            </a:r>
          </a:p>
        </p:txBody>
      </p:sp>
      <p:sp>
        <p:nvSpPr>
          <p:cNvPr id="14" name="Text Placeholder 1"/>
          <p:cNvSpPr txBox="1">
            <a:spLocks/>
          </p:cNvSpPr>
          <p:nvPr/>
        </p:nvSpPr>
        <p:spPr bwMode="auto">
          <a:xfrm>
            <a:off x="2674866" y="549444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Source : SuSanA</a:t>
            </a:r>
          </a:p>
        </p:txBody>
      </p:sp>
      <p:sp>
        <p:nvSpPr>
          <p:cNvPr id="15" name="Text Placeholder 1"/>
          <p:cNvSpPr txBox="1">
            <a:spLocks/>
          </p:cNvSpPr>
          <p:nvPr/>
        </p:nvSpPr>
        <p:spPr bwMode="auto">
          <a:xfrm>
            <a:off x="683564" y="969541"/>
            <a:ext cx="1865934" cy="51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sz="1600" b="1" dirty="0" err="1"/>
              <a:t>Amendement</a:t>
            </a:r>
            <a:r>
              <a:rPr sz="1600" b="1" dirty="0"/>
              <a:t> de sol</a:t>
            </a:r>
            <a:r>
              <a:rPr lang="en-US" dirty="0"/>
              <a:t/>
            </a:r>
            <a:br>
              <a:rPr lang="en-US" dirty="0"/>
            </a:br>
            <a:r>
              <a:rPr dirty="0"/>
              <a:t>Burkina Faso</a:t>
            </a:r>
          </a:p>
        </p:txBody>
      </p:sp>
      <p:sp>
        <p:nvSpPr>
          <p:cNvPr id="16" name="Text Placeholder 1"/>
          <p:cNvSpPr txBox="1">
            <a:spLocks/>
          </p:cNvSpPr>
          <p:nvPr/>
        </p:nvSpPr>
        <p:spPr bwMode="auto">
          <a:xfrm>
            <a:off x="2634130" y="1199409"/>
            <a:ext cx="1865934" cy="51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sz="1600" b="1"/>
              <a:t>Biogaz</a:t>
            </a:r>
            <a:r>
              <a:rPr lang="en-US" dirty="0"/>
              <a:t/>
            </a:r>
            <a:br>
              <a:rPr lang="en-US" dirty="0"/>
            </a:br>
            <a:r>
              <a:t>Tanzanie</a:t>
            </a:r>
          </a:p>
        </p:txBody>
      </p:sp>
      <p:sp>
        <p:nvSpPr>
          <p:cNvPr id="17" name="Text Placeholder 1"/>
          <p:cNvSpPr txBox="1">
            <a:spLocks/>
          </p:cNvSpPr>
          <p:nvPr/>
        </p:nvSpPr>
        <p:spPr bwMode="auto">
          <a:xfrm>
            <a:off x="4551630" y="1020303"/>
            <a:ext cx="1865934" cy="51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sz="1600" b="1" dirty="0"/>
              <a:t>Combustible </a:t>
            </a:r>
            <a:r>
              <a:rPr sz="1600" b="1" dirty="0" err="1"/>
              <a:t>solide</a:t>
            </a:r>
            <a:r>
              <a:rPr lang="en-US" dirty="0"/>
              <a:t/>
            </a:r>
            <a:br>
              <a:rPr lang="en-US" dirty="0"/>
            </a:br>
            <a:r>
              <a:rPr dirty="0"/>
              <a:t>Kenya</a:t>
            </a:r>
          </a:p>
        </p:txBody>
      </p:sp>
      <p:sp>
        <p:nvSpPr>
          <p:cNvPr id="18" name="Text Placeholder 1"/>
          <p:cNvSpPr txBox="1">
            <a:spLocks/>
          </p:cNvSpPr>
          <p:nvPr/>
        </p:nvSpPr>
        <p:spPr bwMode="auto">
          <a:xfrm>
            <a:off x="6495802" y="1217856"/>
            <a:ext cx="1865934" cy="51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sz="1600" b="1"/>
              <a:t>Protéine</a:t>
            </a:r>
            <a:r>
              <a:rPr lang="en-US" dirty="0"/>
              <a:t/>
            </a:r>
            <a:br>
              <a:rPr lang="en-US" dirty="0"/>
            </a:br>
            <a:r>
              <a:t>inconnue</a:t>
            </a:r>
          </a:p>
        </p:txBody>
      </p:sp>
    </p:spTree>
    <p:extLst>
      <p:ext uri="{BB962C8B-B14F-4D97-AF65-F5344CB8AC3E}">
        <p14:creationId xmlns:p14="http://schemas.microsoft.com/office/powerpoint/2010/main" val="1477246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>
              <a:defRPr/>
            </a:pPr>
            <a:fld id="{D93271AD-3E44-B34A-BFE3-F02C18C79885}" type="slidenum">
              <a:rPr/>
              <a:pPr rtl="0">
                <a:defRPr/>
              </a:pPr>
              <a:t>21</a:t>
            </a:fld>
            <a:endParaRPr/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236120" y="433517"/>
            <a:ext cx="7593431" cy="410414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sz="2400" b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Comment pouvons-nous vous aider !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6120" y="961497"/>
            <a:ext cx="4038999" cy="83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Contactez CAWST et Eawag-Sandec pour une assistance sur l'utilisation et l'adaptation de nos ressources d'enseignement et de formation dans le cadre de votre travail</a:t>
            </a:r>
            <a:r>
              <a:rPr sz="1600" i="1" kern="0">
                <a:solidFill>
                  <a:srgbClr val="5C5C5C"/>
                </a:solidFill>
                <a:latin typeface="Lato"/>
                <a:cs typeface="Arial" charset="0"/>
              </a:rPr>
              <a:t>.</a:t>
            </a: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999647" y="3173039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1" name="Freeform 30"/>
          <p:cNvSpPr>
            <a:spLocks noEditPoints="1"/>
          </p:cNvSpPr>
          <p:nvPr/>
        </p:nvSpPr>
        <p:spPr bwMode="auto">
          <a:xfrm>
            <a:off x="999647" y="3519627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99213" y="3847160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6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7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8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9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0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1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53" name="Freeform 28"/>
          <p:cNvSpPr>
            <a:spLocks noEditPoints="1"/>
          </p:cNvSpPr>
          <p:nvPr/>
        </p:nvSpPr>
        <p:spPr bwMode="auto">
          <a:xfrm>
            <a:off x="999647" y="2532202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4" name="Freeform 53"/>
          <p:cNvSpPr>
            <a:spLocks noEditPoints="1"/>
          </p:cNvSpPr>
          <p:nvPr/>
        </p:nvSpPr>
        <p:spPr bwMode="auto">
          <a:xfrm>
            <a:off x="5086274" y="3184763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>
            <a:off x="5086274" y="3531351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085840" y="3858884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1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0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75" name="Freeform 28"/>
          <p:cNvSpPr>
            <a:spLocks noEditPoints="1"/>
          </p:cNvSpPr>
          <p:nvPr/>
        </p:nvSpPr>
        <p:spPr bwMode="auto">
          <a:xfrm>
            <a:off x="5086274" y="2543926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328260" y="2390915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  <a:hlinkClick r:id="rId2"/>
              </a:rPr>
              <a:t>support@cawst.org</a:t>
            </a: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  <a:hlinkClick r:id="rId3"/>
              </a:rPr>
              <a:t>www.cawst.org</a:t>
            </a: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410861" y="2400811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Überlandstrasse 133 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CH-8600 Dübendorf, Suisse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+41 (0)58 765 55 11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  <a:hlinkClick r:id="rId4"/>
              </a:rPr>
              <a:t>info@sandec.ch</a:t>
            </a: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 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  <a:hlinkClick r:id="rId5"/>
              </a:rPr>
              <a:t>www.sandec.ch</a:t>
            </a: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pic>
        <p:nvPicPr>
          <p:cNvPr id="78" name="Picture 77" descr="cawst_logo--high_res_full_name--colour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64" y="4526230"/>
            <a:ext cx="2756877" cy="1930254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4588099" y="956120"/>
            <a:ext cx="43620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Consultez le site </a:t>
            </a:r>
            <a:r>
              <a:rPr sz="1600" kern="0">
                <a:solidFill>
                  <a:srgbClr val="5C5C5C"/>
                </a:solidFill>
                <a:latin typeface="Lato"/>
                <a:cs typeface="Arial" charset="0"/>
                <a:hlinkClick r:id="rId8"/>
              </a:rPr>
              <a:t>www.cawst.org/resources</a:t>
            </a: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 et </a:t>
            </a:r>
            <a:r>
              <a:rPr sz="1600" kern="0">
                <a:solidFill>
                  <a:srgbClr val="5C5C5C"/>
                </a:solidFill>
                <a:latin typeface="Lato"/>
                <a:cs typeface="Arial" charset="0"/>
                <a:hlinkClick r:id="rId5"/>
              </a:rPr>
              <a:t>www.sandec.ch</a:t>
            </a: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 pour :</a:t>
            </a:r>
          </a:p>
          <a:p>
            <a:pPr marL="285750" indent="-285750" rtl="0">
              <a:buFont typeface="Arial" pitchFamily="34" charset="0"/>
              <a:buChar char="•"/>
              <a:defRPr/>
            </a:pP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Dernières mises à jour de ce document</a:t>
            </a:r>
          </a:p>
          <a:p>
            <a:pPr marL="285750" indent="-285750" rtl="0">
              <a:buFont typeface="Arial" pitchFamily="34" charset="0"/>
              <a:buChar char="•"/>
              <a:defRPr/>
            </a:pP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Autres ressources sur les formations et les ateliers</a:t>
            </a:r>
          </a:p>
        </p:txBody>
      </p:sp>
    </p:spTree>
    <p:extLst>
      <p:ext uri="{BB962C8B-B14F-4D97-AF65-F5344CB8AC3E}">
        <p14:creationId xmlns:p14="http://schemas.microsoft.com/office/powerpoint/2010/main" val="142858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08074" y="2725142"/>
            <a:ext cx="6571294" cy="807197"/>
          </a:xfrm>
        </p:spPr>
        <p:txBody>
          <a:bodyPr/>
          <a:lstStyle/>
          <a:p>
            <a:pPr rtl="0"/>
            <a:r>
              <a:t>Introduction à la gestion des boues de vidange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rtl="0"/>
            <a:r>
              <a:t>Mai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rtl="0"/>
            <a: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63325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Résultats d'apprentissage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4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 rtl="0"/>
            <a:r>
              <a:t>Énumérer les cinq composants d'une chaîne des services de l'assainissement.</a:t>
            </a:r>
          </a:p>
          <a:p>
            <a:pPr lvl="0" rtl="0"/>
            <a:r>
              <a:t>Identifier les trois composants qui forment la gestion des boues de vidange.</a:t>
            </a:r>
          </a:p>
          <a:p>
            <a:pPr lvl="0" rtl="0"/>
            <a:r>
              <a:t>Expliquer la différence entre des systèmes d'assainissement avec et sans réseau d'égout.</a:t>
            </a:r>
          </a:p>
          <a:p>
            <a:pPr lvl="0" rtl="0"/>
            <a:r>
              <a:t>Identifier comment la gestion des boues de vidange peut permettre de gérer l'assainissement et de protéger la santé publique avec efficacité.</a:t>
            </a:r>
          </a:p>
        </p:txBody>
      </p:sp>
    </p:spTree>
    <p:extLst>
      <p:ext uri="{BB962C8B-B14F-4D97-AF65-F5344CB8AC3E}">
        <p14:creationId xmlns:p14="http://schemas.microsoft.com/office/powerpoint/2010/main" val="15691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Chaîne des services de l'assainissement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5</a:t>
            </a:fld>
            <a:endParaRPr/>
          </a:p>
        </p:txBody>
      </p:sp>
      <p:pic>
        <p:nvPicPr>
          <p:cNvPr id="5" name="Picture 4"/>
          <p:cNvPicPr/>
          <p:nvPr/>
        </p:nvPicPr>
        <p:blipFill>
          <a:blip r:embed="rId3" cstate="email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4" y="1791053"/>
            <a:ext cx="8084695" cy="27985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5789317" y="599240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(Source : Fondation Bill et Melinda Gates)</a:t>
            </a:r>
          </a:p>
        </p:txBody>
      </p:sp>
    </p:spTree>
    <p:extLst>
      <p:ext uri="{BB962C8B-B14F-4D97-AF65-F5344CB8AC3E}">
        <p14:creationId xmlns:p14="http://schemas.microsoft.com/office/powerpoint/2010/main" val="63387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Chaîne des services de l'assainissement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6</a:t>
            </a:fld>
            <a:endParaRPr/>
          </a:p>
        </p:txBody>
      </p:sp>
      <p:pic>
        <p:nvPicPr>
          <p:cNvPr id="5" name="Picture 4"/>
          <p:cNvPicPr/>
          <p:nvPr/>
        </p:nvPicPr>
        <p:blipFill>
          <a:blip r:embed="rId3" cstate="email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4" y="1791053"/>
            <a:ext cx="8084695" cy="27985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87088" y="1818408"/>
            <a:ext cx="12399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L'interface utilisateur</a:t>
            </a:r>
          </a:p>
        </p:txBody>
      </p:sp>
      <p:sp>
        <p:nvSpPr>
          <p:cNvPr id="7" name="Rectangle 6"/>
          <p:cNvSpPr/>
          <p:nvPr/>
        </p:nvSpPr>
        <p:spPr>
          <a:xfrm>
            <a:off x="2029693" y="1815137"/>
            <a:ext cx="13552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Confinement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8055" y="1817518"/>
            <a:ext cx="152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Collecte et transport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0442" y="1802988"/>
            <a:ext cx="1342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Traitement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56704" y="1818408"/>
            <a:ext cx="1721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Utilisation ou mise en décharge</a:t>
            </a:r>
          </a:p>
        </p:txBody>
      </p:sp>
      <p:sp>
        <p:nvSpPr>
          <p:cNvPr id="11" name="Left Brace 10"/>
          <p:cNvSpPr/>
          <p:nvPr/>
        </p:nvSpPr>
        <p:spPr>
          <a:xfrm rot="5400000">
            <a:off x="1873766" y="354145"/>
            <a:ext cx="276689" cy="2436396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5243" y="1153566"/>
            <a:ext cx="27531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Technologie d'assainissement sur site</a:t>
            </a:r>
          </a:p>
        </p:txBody>
      </p:sp>
      <p:sp>
        <p:nvSpPr>
          <p:cNvPr id="14" name="Text Placeholder 1"/>
          <p:cNvSpPr txBox="1">
            <a:spLocks/>
          </p:cNvSpPr>
          <p:nvPr/>
        </p:nvSpPr>
        <p:spPr bwMode="auto">
          <a:xfrm>
            <a:off x="5789317" y="599240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c="http://schemas.openxmlformats.org/drawingml/2006/chart" xmlns:c15="http://schemas.microsoft.com/office/drawing/2012/chart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t>(Source : Fondation Bill et Melinda Gates)</a:t>
            </a:r>
          </a:p>
        </p:txBody>
      </p:sp>
      <p:sp>
        <p:nvSpPr>
          <p:cNvPr id="15" name="Left Brace 14"/>
          <p:cNvSpPr/>
          <p:nvPr/>
        </p:nvSpPr>
        <p:spPr>
          <a:xfrm rot="5400000">
            <a:off x="5644852" y="-779059"/>
            <a:ext cx="276691" cy="4702804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49156" y="1122306"/>
            <a:ext cx="2906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Gestion des boues de vidange</a:t>
            </a:r>
          </a:p>
        </p:txBody>
      </p:sp>
    </p:spTree>
    <p:extLst>
      <p:ext uri="{BB962C8B-B14F-4D97-AF65-F5344CB8AC3E}">
        <p14:creationId xmlns:p14="http://schemas.microsoft.com/office/powerpoint/2010/main" val="418658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Chaîne des services de l'assainissement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7</a:t>
            </a:fld>
            <a:endParaRPr/>
          </a:p>
        </p:txBody>
      </p:sp>
      <p:sp>
        <p:nvSpPr>
          <p:cNvPr id="17" name="Rectangle 16"/>
          <p:cNvSpPr/>
          <p:nvPr/>
        </p:nvSpPr>
        <p:spPr>
          <a:xfrm>
            <a:off x="304800" y="1634529"/>
            <a:ext cx="85828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sz="2400">
                <a:solidFill>
                  <a:srgbClr val="262626"/>
                </a:solidFill>
              </a:rPr>
              <a:t>Il s'agit d'un terme général pour les systèmes d'assainissement avec ou sans réseau d'égout. </a:t>
            </a:r>
          </a:p>
          <a:p>
            <a:endParaRPr lang="en-US" sz="2400" dirty="0">
              <a:solidFill>
                <a:srgbClr val="262626"/>
              </a:solidFill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sz="2400">
                <a:solidFill>
                  <a:srgbClr val="262626"/>
                </a:solidFill>
              </a:rPr>
              <a:t>Qu'est-ce qu'un système d'assainissement sans réseau d'égout 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62626"/>
              </a:solidFill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sz="2400">
                <a:solidFill>
                  <a:srgbClr val="262626"/>
                </a:solidFill>
              </a:rPr>
              <a:t>Qu'est-ce qu'un système d'assainissement avec réseau d'égout ?</a:t>
            </a:r>
          </a:p>
        </p:txBody>
      </p:sp>
    </p:spTree>
    <p:extLst>
      <p:ext uri="{BB962C8B-B14F-4D97-AF65-F5344CB8AC3E}">
        <p14:creationId xmlns:p14="http://schemas.microsoft.com/office/powerpoint/2010/main" val="379487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Définitions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8</a:t>
            </a:fld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36120" y="847150"/>
            <a:ext cx="85828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2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Assainissement</a:t>
            </a:r>
            <a:r>
              <a:rPr sz="2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sans </a:t>
            </a:r>
            <a:r>
              <a:rPr sz="2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réseau</a:t>
            </a:r>
            <a:r>
              <a:rPr sz="2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d'égout</a:t>
            </a:r>
            <a:r>
              <a:rPr sz="2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 :</a:t>
            </a:r>
          </a:p>
          <a:p>
            <a:pPr rtl="0"/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Aussi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appelé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système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d'assainissement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sur site.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Désigne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un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système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d'assainissement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dans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lequel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les excreta et les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eaux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usées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sont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collectés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et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stockés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à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l'endroit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où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ils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sont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produits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.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Souvent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, les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boues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vidange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doivent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être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transportées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à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l'extérieur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pour y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être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traitées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et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utilisées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ou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mises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en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décharge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.</a:t>
            </a:r>
          </a:p>
          <a:p>
            <a:pPr rtl="0"/>
            <a:r>
              <a:rPr lang="en-US"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/>
            </a:r>
            <a:br>
              <a:rPr lang="en-US"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</a:br>
            <a:r>
              <a:rPr sz="2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Assainissement</a:t>
            </a:r>
            <a:r>
              <a:rPr sz="2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avec </a:t>
            </a:r>
            <a:r>
              <a:rPr sz="2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réseau</a:t>
            </a:r>
            <a:r>
              <a:rPr sz="2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d'égout</a:t>
            </a:r>
            <a:r>
              <a:rPr sz="2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 :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</a:p>
          <a:p>
            <a:pPr rtl="0"/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Aussi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appelé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tout-à-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l'égout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,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réseau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d'assainissement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ou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simplement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égouts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. 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C'est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un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système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d'assainissement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qui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transporte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les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eaux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usées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à travers un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réseau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d'égout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vers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un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autre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endroit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pour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qu'elles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y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soient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traitées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et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utilisées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ou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évacuées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. Il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existe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notamment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le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réseau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d'égout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simplifié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, le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réseau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d'égout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sans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solides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ou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le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réseau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d'égout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conventionnel. Les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systèmes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traitement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des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eaux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usées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centralisés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et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décentralisés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sont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des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exemples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réseaux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2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d'égout</a:t>
            </a:r>
            <a:r>
              <a:rPr sz="22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677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Terminologie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 rtl="0">
                <a:defRPr/>
              </a:pPr>
              <a:t>9</a:t>
            </a:fld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52926" y="1706909"/>
            <a:ext cx="31584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Assainissement</a:t>
            </a:r>
            <a:r>
              <a:rPr sz="3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sans </a:t>
            </a:r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réseau</a:t>
            </a:r>
            <a:r>
              <a:rPr sz="3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d'égout</a:t>
            </a:r>
            <a:endParaRPr sz="3200" b="1" dirty="0">
              <a:solidFill>
                <a:srgbClr val="262626">
                  <a:lumMod val="90000"/>
                  <a:lumOff val="10000"/>
                </a:srgbClr>
              </a:solidFill>
              <a:latin typeface="Lat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121" y="3680190"/>
            <a:ext cx="3764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Assainissement</a:t>
            </a:r>
            <a:r>
              <a:rPr sz="3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avec </a:t>
            </a:r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réseau</a:t>
            </a:r>
            <a:r>
              <a:rPr sz="3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d'égout</a:t>
            </a:r>
            <a:endParaRPr sz="3200" b="1" dirty="0">
              <a:solidFill>
                <a:srgbClr val="262626">
                  <a:lumMod val="90000"/>
                  <a:lumOff val="10000"/>
                </a:srgbClr>
              </a:solidFill>
              <a:latin typeface="Lato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000144" y="2118649"/>
            <a:ext cx="1605897" cy="29238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62626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000144" y="4052540"/>
            <a:ext cx="1605897" cy="29238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6262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8860" y="1972810"/>
            <a:ext cx="2855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32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Boues de vidange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88860" y="3906345"/>
            <a:ext cx="2855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32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Eaux usées</a:t>
            </a:r>
          </a:p>
        </p:txBody>
      </p:sp>
    </p:spTree>
    <p:extLst>
      <p:ext uri="{BB962C8B-B14F-4D97-AF65-F5344CB8AC3E}">
        <p14:creationId xmlns:p14="http://schemas.microsoft.com/office/powerpoint/2010/main" val="3824888088"/>
      </p:ext>
    </p:extLst>
  </p:cSld>
  <p:clrMapOvr>
    <a:masterClrMapping/>
  </p:clrMapOvr>
</p:sld>
</file>

<file path=ppt/theme/theme1.xml><?xml version="1.0" encoding="utf-8"?>
<a:theme xmlns:a="http://schemas.openxmlformats.org/drawingml/2006/main" name="EPD_CAWST_EAWAG_PowerPoint_Template--Mar_2016">
  <a:themeElements>
    <a:clrScheme name="Custom 2">
      <a:dk1>
        <a:srgbClr val="FFFFFF"/>
      </a:dk1>
      <a:lt1>
        <a:srgbClr val="262626"/>
      </a:lt1>
      <a:dk2>
        <a:srgbClr val="FFFFFF"/>
      </a:dk2>
      <a:lt2>
        <a:srgbClr val="262626"/>
      </a:lt2>
      <a:accent1>
        <a:srgbClr val="24DFF0"/>
      </a:accent1>
      <a:accent2>
        <a:srgbClr val="24D3EB"/>
      </a:accent2>
      <a:accent3>
        <a:srgbClr val="24C7E6"/>
      </a:accent3>
      <a:accent4>
        <a:srgbClr val="24BCE0"/>
      </a:accent4>
      <a:accent5>
        <a:srgbClr val="24B0DB"/>
      </a:accent5>
      <a:accent6>
        <a:srgbClr val="24A4D6"/>
      </a:accent6>
      <a:hlink>
        <a:srgbClr val="666666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D_CAWST_EAWAG_PowerPoint_Template--Mar_2016" id="{14586954-EBD6-904D-A702-6E78179BB560}" vid="{11CA6406-58C8-834B-AD34-74064201EE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EPD_CAWST_EAWAG_PowerPoint_Template--Mar_2016</Template>
  <TotalTime>180</TotalTime>
  <Words>1103</Words>
  <Application>Microsoft Office PowerPoint</Application>
  <PresentationFormat>On-screen Show (4:3)</PresentationFormat>
  <Paragraphs>183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Lato</vt:lpstr>
      <vt:lpstr>Times</vt:lpstr>
      <vt:lpstr>Wingdings</vt:lpstr>
      <vt:lpstr>EPD_CAWST_EAWAG_PowerPoint_Template--Mar_2016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FSM_LP 2_Introduction to FSM</dc:title>
  <dc:creator>Sterenn Philippe</dc:creator>
  <cp:lastModifiedBy>Sterenn Philippe</cp:lastModifiedBy>
  <cp:revision>17</cp:revision>
  <dcterms:created xsi:type="dcterms:W3CDTF">2016-03-18T10:36:03Z</dcterms:created>
  <dcterms:modified xsi:type="dcterms:W3CDTF">2017-05-18T21:39:01Z</dcterms:modified>
</cp:coreProperties>
</file>