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23"/>
  </p:notesMasterIdLst>
  <p:handoutMasterIdLst>
    <p:handoutMasterId r:id="rId24"/>
  </p:handoutMasterIdLst>
  <p:sldIdLst>
    <p:sldId id="398" r:id="rId2"/>
    <p:sldId id="381" r:id="rId3"/>
    <p:sldId id="371" r:id="rId4"/>
    <p:sldId id="380" r:id="rId5"/>
    <p:sldId id="382" r:id="rId6"/>
    <p:sldId id="383" r:id="rId7"/>
    <p:sldId id="384" r:id="rId8"/>
    <p:sldId id="385" r:id="rId9"/>
    <p:sldId id="386" r:id="rId10"/>
    <p:sldId id="387" r:id="rId11"/>
    <p:sldId id="388" r:id="rId12"/>
    <p:sldId id="389" r:id="rId13"/>
    <p:sldId id="390" r:id="rId14"/>
    <p:sldId id="391" r:id="rId15"/>
    <p:sldId id="392" r:id="rId16"/>
    <p:sldId id="393" r:id="rId17"/>
    <p:sldId id="394" r:id="rId18"/>
    <p:sldId id="395" r:id="rId19"/>
    <p:sldId id="396" r:id="rId20"/>
    <p:sldId id="397" r:id="rId21"/>
    <p:sldId id="379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5C5C"/>
    <a:srgbClr val="24A4D6"/>
    <a:srgbClr val="38C6F4"/>
    <a:srgbClr val="018795"/>
    <a:srgbClr val="01BBCF"/>
    <a:srgbClr val="01DAF1"/>
    <a:srgbClr val="00FFFF"/>
    <a:srgbClr val="00D2CD"/>
    <a:srgbClr val="00A2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33" autoAdjust="0"/>
    <p:restoredTop sz="83507" autoAdjust="0"/>
  </p:normalViewPr>
  <p:slideViewPr>
    <p:cSldViewPr snapToGrid="0">
      <p:cViewPr varScale="1">
        <p:scale>
          <a:sx n="96" d="100"/>
          <a:sy n="96" d="100"/>
        </p:scale>
        <p:origin x="193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8" d="100"/>
          <a:sy n="58" d="100"/>
        </p:scale>
        <p:origin x="185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fld id="{15995214-BC83-564E-BF57-E1651F5388A7}" type="datetimeFigureOut">
              <a:rPr lang="en-US"/>
              <a:pPr>
                <a:defRPr/>
              </a:pPr>
              <a:t>5/18/2017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fld id="{C2173794-5B20-E24C-A332-70A5FF976C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9850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fld id="{695A3583-3D31-B448-955A-A61B88DAB2C6}" type="datetimeFigureOut">
              <a:rPr lang="en-US"/>
              <a:pPr>
                <a:defRPr/>
              </a:pPr>
              <a:t>5/18/2017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fld id="{650910F0-1EA9-DB47-AEE4-177CBEED2E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2139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rtl="0"/>
            <a:r>
              <a:rPr sz="1200" kern="120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Répartissez les participants en binômes. Options : distribuez un schéma de la chaîne des services de l'assainissement à chaque binôme ou utilisez la présentation PowerPoint : Introduction à la gestion des boues de vidange.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>
              <a:defRPr/>
            </a:pPr>
            <a:fld id="{650910F0-1EA9-DB47-AEE4-177CBEED2EE0}" type="slidenum">
              <a:rPr>
                <a:solidFill>
                  <a:prstClr val="black"/>
                </a:solidFill>
              </a:rPr>
              <a:pPr rtl="0">
                <a:defRPr/>
              </a:pPr>
              <a:t>5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9998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baseline="0"/>
              <a:t>À droite, Hanoi, Vietnam. Presque chaque domicile dans la ville est relié à une fosse septique. Celles-ci sont souvent sous la maison. Il faut donc un trou dans le sol de la cuisine pour les vider.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>
              <a:defRPr/>
            </a:pPr>
            <a:fld id="{650910F0-1EA9-DB47-AEE4-177CBEED2EE0}" type="slidenum">
              <a:rPr>
                <a:solidFill>
                  <a:prstClr val="black"/>
                </a:solidFill>
              </a:rPr>
              <a:pPr rtl="0">
                <a:defRPr/>
              </a:pPr>
              <a:t>14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041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dirty="0"/>
              <a:t>Un camion de </a:t>
            </a:r>
            <a:r>
              <a:rPr dirty="0" err="1"/>
              <a:t>vidange</a:t>
            </a:r>
            <a:r>
              <a:rPr dirty="0"/>
              <a:t> </a:t>
            </a:r>
            <a:r>
              <a:rPr dirty="0" err="1"/>
              <a:t>vient</a:t>
            </a:r>
            <a:r>
              <a:rPr baseline="0" dirty="0"/>
              <a:t> au domicile pour </a:t>
            </a:r>
            <a:r>
              <a:rPr baseline="0" dirty="0" err="1"/>
              <a:t>vider</a:t>
            </a:r>
            <a:r>
              <a:rPr baseline="0" dirty="0"/>
              <a:t> les </a:t>
            </a:r>
            <a:r>
              <a:rPr lang="fr-FR" baseline="0" dirty="0" smtClean="0"/>
              <a:t>technologie</a:t>
            </a:r>
            <a:r>
              <a:rPr baseline="0" dirty="0" smtClean="0"/>
              <a:t>s </a:t>
            </a:r>
            <a:r>
              <a:rPr baseline="0" dirty="0" err="1"/>
              <a:t>d'assainissement</a:t>
            </a:r>
            <a:r>
              <a:rPr baseline="0" dirty="0"/>
              <a:t> sur site.</a:t>
            </a:r>
            <a:r>
              <a:rPr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>
              <a:defRPr/>
            </a:pPr>
            <a:fld id="{650910F0-1EA9-DB47-AEE4-177CBEED2EE0}" type="slidenum">
              <a:rPr>
                <a:solidFill>
                  <a:prstClr val="black"/>
                </a:solidFill>
              </a:rPr>
              <a:pPr rtl="0">
                <a:defRPr/>
              </a:pPr>
              <a:t>15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9433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t>Vidangeurs</a:t>
            </a:r>
            <a:r>
              <a:rPr baseline="0"/>
              <a:t> utilisant un Gulper pour vider les latrines à fosse à Kibera, Kenya.</a:t>
            </a:r>
            <a: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>
              <a:defRPr/>
            </a:pPr>
            <a:fld id="{650910F0-1EA9-DB47-AEE4-177CBEED2EE0}" type="slidenum">
              <a:rPr>
                <a:solidFill>
                  <a:prstClr val="black"/>
                </a:solidFill>
              </a:rPr>
              <a:pPr rtl="0">
                <a:defRPr/>
              </a:pPr>
              <a:t>16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3238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t>Les véhicules</a:t>
            </a:r>
            <a:r>
              <a:rPr baseline="0"/>
              <a:t> à moteur sont parfois utilisés pour transporter les boues de vidange.</a:t>
            </a:r>
            <a: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>
              <a:defRPr/>
            </a:pPr>
            <a:fld id="{650910F0-1EA9-DB47-AEE4-177CBEED2EE0}" type="slidenum">
              <a:rPr>
                <a:solidFill>
                  <a:prstClr val="black"/>
                </a:solidFill>
              </a:rPr>
              <a:pPr rtl="0">
                <a:defRPr/>
              </a:pPr>
              <a:t>17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7102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t>Parfois des technologies plus simples,</a:t>
            </a:r>
            <a:r>
              <a:rPr baseline="0"/>
              <a:t> comme un tricycle.</a:t>
            </a:r>
            <a: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>
              <a:defRPr/>
            </a:pPr>
            <a:fld id="{650910F0-1EA9-DB47-AEE4-177CBEED2EE0}" type="slidenum">
              <a:rPr>
                <a:solidFill>
                  <a:prstClr val="black"/>
                </a:solidFill>
              </a:rPr>
              <a:pPr rtl="0">
                <a:defRPr/>
              </a:pPr>
              <a:t>18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7419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dirty="0" err="1"/>
              <a:t>Ici</a:t>
            </a:r>
            <a:r>
              <a:rPr dirty="0"/>
              <a:t>, un </a:t>
            </a:r>
            <a:r>
              <a:rPr dirty="0" err="1"/>
              <a:t>exemple</a:t>
            </a:r>
            <a:r>
              <a:rPr baseline="0" dirty="0"/>
              <a:t> </a:t>
            </a:r>
            <a:r>
              <a:rPr baseline="0" dirty="0" smtClean="0"/>
              <a:t>d</a:t>
            </a:r>
            <a:r>
              <a:rPr lang="fr-FR" baseline="0" smtClean="0"/>
              <a:t>e station</a:t>
            </a:r>
            <a:r>
              <a:rPr baseline="0" smtClean="0"/>
              <a:t> </a:t>
            </a:r>
            <a:r>
              <a:rPr baseline="0" dirty="0"/>
              <a:t>de </a:t>
            </a:r>
            <a:r>
              <a:rPr baseline="0" dirty="0" err="1"/>
              <a:t>traitement</a:t>
            </a:r>
            <a:r>
              <a:rPr baseline="0" dirty="0"/>
              <a:t> des </a:t>
            </a:r>
            <a:r>
              <a:rPr baseline="0" dirty="0" err="1"/>
              <a:t>boues</a:t>
            </a:r>
            <a:r>
              <a:rPr baseline="0" dirty="0"/>
              <a:t> de </a:t>
            </a:r>
            <a:r>
              <a:rPr baseline="0" dirty="0" err="1"/>
              <a:t>vidange</a:t>
            </a:r>
            <a:r>
              <a:rPr baseline="0" dirty="0"/>
              <a:t> </a:t>
            </a:r>
            <a:r>
              <a:rPr baseline="0" dirty="0" err="1"/>
              <a:t>en</a:t>
            </a:r>
            <a:r>
              <a:rPr baseline="0" dirty="0"/>
              <a:t> </a:t>
            </a:r>
            <a:r>
              <a:rPr baseline="0" dirty="0" err="1"/>
              <a:t>Ouganda</a:t>
            </a:r>
            <a:r>
              <a:rPr baseline="0" dirty="0"/>
              <a:t> qui </a:t>
            </a:r>
            <a:r>
              <a:rPr baseline="0" dirty="0" err="1"/>
              <a:t>fonctionne</a:t>
            </a:r>
            <a:r>
              <a:rPr baseline="0" dirty="0"/>
              <a:t> </a:t>
            </a:r>
            <a:r>
              <a:rPr baseline="0" dirty="0" err="1"/>
              <a:t>depuis</a:t>
            </a:r>
            <a:r>
              <a:rPr baseline="0" dirty="0"/>
              <a:t> un an. Les technologies de </a:t>
            </a:r>
            <a:r>
              <a:rPr baseline="0" dirty="0" err="1"/>
              <a:t>traitement</a:t>
            </a:r>
            <a:r>
              <a:rPr baseline="0" dirty="0"/>
              <a:t> </a:t>
            </a:r>
            <a:r>
              <a:rPr baseline="0" dirty="0" err="1"/>
              <a:t>spécifiques</a:t>
            </a:r>
            <a:r>
              <a:rPr baseline="0" dirty="0"/>
              <a:t> </a:t>
            </a:r>
            <a:r>
              <a:rPr baseline="0" dirty="0" err="1"/>
              <a:t>seront</a:t>
            </a:r>
            <a:r>
              <a:rPr baseline="0" dirty="0"/>
              <a:t> </a:t>
            </a:r>
            <a:r>
              <a:rPr baseline="0" dirty="0" err="1"/>
              <a:t>traitées</a:t>
            </a:r>
            <a:r>
              <a:rPr baseline="0" dirty="0"/>
              <a:t> plus loin au </a:t>
            </a:r>
            <a:r>
              <a:rPr baseline="0" dirty="0" err="1"/>
              <a:t>cours</a:t>
            </a:r>
            <a:r>
              <a:rPr baseline="0" dirty="0"/>
              <a:t> de la formation.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>
              <a:defRPr/>
            </a:pPr>
            <a:fld id="{650910F0-1EA9-DB47-AEE4-177CBEED2EE0}" type="slidenum">
              <a:rPr>
                <a:solidFill>
                  <a:prstClr val="black"/>
                </a:solidFill>
              </a:rPr>
              <a:pPr rtl="0">
                <a:defRPr/>
              </a:pPr>
              <a:t>19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6862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t>Vous pouvez utiliser les boues de vidange dans plusieurs cas, notamment l'amendement des sols, le biogaz, les combustibles solides et</a:t>
            </a:r>
            <a:r>
              <a:rPr baseline="0"/>
              <a:t> les protéines. L'utilisation des boues de vidange est aussi appelée r</a:t>
            </a:r>
            <a:r>
              <a:t>écupération des ressources</a:t>
            </a:r>
            <a:r>
              <a:rPr baseline="0"/>
              <a:t> ou valorisation des déchets.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>
              <a:defRPr/>
            </a:pPr>
            <a:fld id="{650910F0-1EA9-DB47-AEE4-177CBEED2EE0}" type="slidenum">
              <a:rPr>
                <a:solidFill>
                  <a:prstClr val="black"/>
                </a:solidFill>
              </a:rPr>
              <a:pPr rtl="0">
                <a:defRPr/>
              </a:pPr>
              <a:t>20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2264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dirty="0"/>
              <a:t>Interface </a:t>
            </a:r>
            <a:r>
              <a:rPr dirty="0" err="1"/>
              <a:t>utilisateur</a:t>
            </a:r>
            <a:r>
              <a:rPr dirty="0"/>
              <a:t> : toilette, </a:t>
            </a:r>
            <a:r>
              <a:rPr dirty="0" err="1"/>
              <a:t>dalle</a:t>
            </a:r>
            <a:r>
              <a:rPr dirty="0"/>
              <a:t>, superstructure, </a:t>
            </a:r>
            <a:r>
              <a:rPr dirty="0" err="1"/>
              <a:t>accessoires</a:t>
            </a:r>
            <a:r>
              <a:rPr dirty="0"/>
              <a:t> de latrine (</a:t>
            </a:r>
            <a:r>
              <a:rPr dirty="0" err="1"/>
              <a:t>matériaux</a:t>
            </a:r>
            <a:r>
              <a:rPr dirty="0"/>
              <a:t> de </a:t>
            </a:r>
            <a:r>
              <a:rPr dirty="0" err="1"/>
              <a:t>nettoyage</a:t>
            </a:r>
            <a:r>
              <a:rPr dirty="0"/>
              <a:t> anal, </a:t>
            </a:r>
            <a:r>
              <a:rPr dirty="0" err="1"/>
              <a:t>poubelle</a:t>
            </a:r>
            <a:r>
              <a:rPr dirty="0"/>
              <a:t> pour </a:t>
            </a:r>
            <a:r>
              <a:rPr dirty="0" err="1"/>
              <a:t>jeter</a:t>
            </a:r>
            <a:r>
              <a:rPr dirty="0"/>
              <a:t> les </a:t>
            </a:r>
            <a:r>
              <a:rPr dirty="0" err="1"/>
              <a:t>produits</a:t>
            </a:r>
            <a:r>
              <a:rPr dirty="0"/>
              <a:t> </a:t>
            </a:r>
            <a:r>
              <a:rPr dirty="0" err="1"/>
              <a:t>d'hygiène</a:t>
            </a:r>
            <a:r>
              <a:rPr dirty="0"/>
              <a:t> </a:t>
            </a:r>
            <a:r>
              <a:rPr dirty="0" err="1"/>
              <a:t>menstruelle</a:t>
            </a:r>
            <a:r>
              <a:rPr dirty="0"/>
              <a:t>, poste de lavage des mains, etc.). </a:t>
            </a:r>
            <a:r>
              <a:rPr dirty="0" err="1"/>
              <a:t>Autres</a:t>
            </a:r>
            <a:r>
              <a:rPr dirty="0"/>
              <a:t> </a:t>
            </a:r>
            <a:r>
              <a:rPr dirty="0" err="1"/>
              <a:t>termes</a:t>
            </a:r>
            <a:r>
              <a:rPr dirty="0"/>
              <a:t> : </a:t>
            </a:r>
            <a:r>
              <a:rPr dirty="0" err="1"/>
              <a:t>expérience</a:t>
            </a:r>
            <a:r>
              <a:rPr dirty="0"/>
              <a:t> de </a:t>
            </a:r>
            <a:r>
              <a:rPr dirty="0" err="1"/>
              <a:t>l'utilisateur</a:t>
            </a:r>
            <a:r>
              <a:rPr dirty="0"/>
              <a:t>, toilettes </a:t>
            </a:r>
            <a:r>
              <a:rPr dirty="0" err="1"/>
              <a:t>ou</a:t>
            </a:r>
            <a:r>
              <a:rPr dirty="0"/>
              <a:t> latrines.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dirty="0"/>
              <a:t>Confinement : les </a:t>
            </a:r>
            <a:r>
              <a:rPr lang="fr-FR" dirty="0" smtClean="0"/>
              <a:t>technologie</a:t>
            </a:r>
            <a:r>
              <a:rPr dirty="0" smtClean="0"/>
              <a:t>s </a:t>
            </a:r>
            <a:r>
              <a:rPr dirty="0" err="1"/>
              <a:t>d'assainissement</a:t>
            </a:r>
            <a:r>
              <a:rPr dirty="0"/>
              <a:t> sur site </a:t>
            </a:r>
            <a:r>
              <a:rPr dirty="0" err="1"/>
              <a:t>doivent</a:t>
            </a:r>
            <a:r>
              <a:rPr dirty="0"/>
              <a:t> </a:t>
            </a:r>
            <a:r>
              <a:rPr dirty="0" err="1"/>
              <a:t>comprendre</a:t>
            </a:r>
            <a:r>
              <a:rPr dirty="0"/>
              <a:t> </a:t>
            </a:r>
            <a:r>
              <a:rPr dirty="0" err="1"/>
              <a:t>une</a:t>
            </a:r>
            <a:r>
              <a:rPr dirty="0"/>
              <a:t> fosse, un </a:t>
            </a:r>
            <a:r>
              <a:rPr dirty="0" err="1"/>
              <a:t>réservoir</a:t>
            </a:r>
            <a:r>
              <a:rPr dirty="0"/>
              <a:t> </a:t>
            </a:r>
            <a:r>
              <a:rPr dirty="0" err="1"/>
              <a:t>ou</a:t>
            </a:r>
            <a:r>
              <a:rPr dirty="0"/>
              <a:t> </a:t>
            </a:r>
            <a:r>
              <a:rPr dirty="0" err="1"/>
              <a:t>une</a:t>
            </a:r>
            <a:r>
              <a:rPr dirty="0"/>
              <a:t> </a:t>
            </a:r>
            <a:r>
              <a:rPr dirty="0" err="1"/>
              <a:t>chambre</a:t>
            </a:r>
            <a:r>
              <a:rPr dirty="0"/>
              <a:t> pour confiner et stocker les excreta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toute</a:t>
            </a:r>
            <a:r>
              <a:rPr dirty="0"/>
              <a:t> </a:t>
            </a:r>
            <a:r>
              <a:rPr dirty="0" err="1"/>
              <a:t>sécurité</a:t>
            </a:r>
            <a:r>
              <a:rPr dirty="0"/>
              <a:t>, </a:t>
            </a:r>
            <a:r>
              <a:rPr dirty="0" err="1"/>
              <a:t>jusqu'à</a:t>
            </a:r>
            <a:r>
              <a:rPr dirty="0"/>
              <a:t> </a:t>
            </a:r>
            <a:r>
              <a:rPr dirty="0" err="1"/>
              <a:t>ce</a:t>
            </a:r>
            <a:r>
              <a:rPr dirty="0"/>
              <a:t> </a:t>
            </a:r>
            <a:r>
              <a:rPr dirty="0" err="1"/>
              <a:t>qu'ils</a:t>
            </a:r>
            <a:r>
              <a:rPr dirty="0"/>
              <a:t> </a:t>
            </a:r>
            <a:r>
              <a:rPr dirty="0" err="1"/>
              <a:t>soient</a:t>
            </a:r>
            <a:r>
              <a:rPr dirty="0"/>
              <a:t> </a:t>
            </a:r>
            <a:r>
              <a:rPr dirty="0" err="1"/>
              <a:t>retirés</a:t>
            </a:r>
            <a:r>
              <a:rPr dirty="0"/>
              <a:t>. Le </a:t>
            </a:r>
            <a:r>
              <a:rPr dirty="0" err="1"/>
              <a:t>traitement</a:t>
            </a:r>
            <a:r>
              <a:rPr dirty="0"/>
              <a:t> </a:t>
            </a:r>
            <a:r>
              <a:rPr dirty="0" err="1"/>
              <a:t>peut</a:t>
            </a:r>
            <a:r>
              <a:rPr dirty="0"/>
              <a:t> </a:t>
            </a:r>
            <a:r>
              <a:rPr dirty="0" err="1"/>
              <a:t>avoir</a:t>
            </a:r>
            <a:r>
              <a:rPr dirty="0"/>
              <a:t> lieu </a:t>
            </a:r>
            <a:r>
              <a:rPr dirty="0" err="1"/>
              <a:t>ou</a:t>
            </a:r>
            <a:r>
              <a:rPr dirty="0"/>
              <a:t> non </a:t>
            </a:r>
            <a:r>
              <a:rPr dirty="0" err="1"/>
              <a:t>dans</a:t>
            </a:r>
            <a:r>
              <a:rPr dirty="0"/>
              <a:t> le confinement. </a:t>
            </a:r>
            <a:r>
              <a:rPr dirty="0" err="1"/>
              <a:t>Autre</a:t>
            </a:r>
            <a:r>
              <a:rPr dirty="0"/>
              <a:t> </a:t>
            </a:r>
            <a:r>
              <a:rPr dirty="0" err="1"/>
              <a:t>terme</a:t>
            </a:r>
            <a:r>
              <a:rPr dirty="0"/>
              <a:t> : </a:t>
            </a:r>
            <a:r>
              <a:rPr dirty="0" err="1"/>
              <a:t>stockage</a:t>
            </a:r>
            <a:r>
              <a:rPr dirty="0"/>
              <a:t> des excreta. 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dirty="0" err="1"/>
              <a:t>Collecte</a:t>
            </a:r>
            <a:r>
              <a:rPr dirty="0"/>
              <a:t> et transport : </a:t>
            </a:r>
            <a:r>
              <a:rPr dirty="0" err="1"/>
              <a:t>méthodes</a:t>
            </a:r>
            <a:r>
              <a:rPr dirty="0"/>
              <a:t> </a:t>
            </a:r>
            <a:r>
              <a:rPr dirty="0" err="1"/>
              <a:t>manuelles</a:t>
            </a:r>
            <a:r>
              <a:rPr dirty="0"/>
              <a:t> </a:t>
            </a:r>
            <a:r>
              <a:rPr dirty="0" err="1"/>
              <a:t>ou</a:t>
            </a:r>
            <a:r>
              <a:rPr baseline="0" dirty="0"/>
              <a:t> </a:t>
            </a:r>
            <a:r>
              <a:rPr baseline="0" dirty="0" err="1"/>
              <a:t>mécaniques</a:t>
            </a:r>
            <a:r>
              <a:rPr baseline="0" dirty="0"/>
              <a:t> pour </a:t>
            </a:r>
            <a:r>
              <a:rPr baseline="0" dirty="0" err="1"/>
              <a:t>éliminer</a:t>
            </a:r>
            <a:r>
              <a:rPr baseline="0" dirty="0"/>
              <a:t> les </a:t>
            </a:r>
            <a:r>
              <a:rPr baseline="0" dirty="0" err="1"/>
              <a:t>boues</a:t>
            </a:r>
            <a:r>
              <a:rPr baseline="0" dirty="0"/>
              <a:t> de </a:t>
            </a:r>
            <a:r>
              <a:rPr baseline="0" dirty="0" err="1"/>
              <a:t>vidange</a:t>
            </a:r>
            <a:r>
              <a:rPr baseline="0" dirty="0"/>
              <a:t> et les transporter</a:t>
            </a:r>
            <a:r>
              <a:rPr dirty="0"/>
              <a:t> (ex., camions de </a:t>
            </a:r>
            <a:r>
              <a:rPr dirty="0" err="1"/>
              <a:t>vidange</a:t>
            </a:r>
            <a:r>
              <a:rPr dirty="0"/>
              <a:t>)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dirty="0" err="1"/>
              <a:t>Traitement</a:t>
            </a:r>
            <a:r>
              <a:rPr dirty="0"/>
              <a:t> : </a:t>
            </a:r>
            <a:r>
              <a:rPr dirty="0" err="1"/>
              <a:t>désigne</a:t>
            </a:r>
            <a:r>
              <a:rPr dirty="0"/>
              <a:t> le </a:t>
            </a:r>
            <a:r>
              <a:rPr dirty="0" err="1"/>
              <a:t>traitement</a:t>
            </a:r>
            <a:r>
              <a:rPr dirty="0"/>
              <a:t> après la </a:t>
            </a:r>
            <a:r>
              <a:rPr dirty="0" err="1"/>
              <a:t>collecte</a:t>
            </a:r>
            <a:r>
              <a:rPr dirty="0"/>
              <a:t> des </a:t>
            </a:r>
            <a:r>
              <a:rPr dirty="0" err="1"/>
              <a:t>boues</a:t>
            </a:r>
            <a:r>
              <a:rPr dirty="0"/>
              <a:t> de </a:t>
            </a:r>
            <a:r>
              <a:rPr dirty="0" err="1"/>
              <a:t>vidange</a:t>
            </a:r>
            <a:r>
              <a:rPr dirty="0"/>
              <a:t>. </a:t>
            </a:r>
            <a:r>
              <a:rPr dirty="0" err="1"/>
              <a:t>Cela</a:t>
            </a:r>
            <a:r>
              <a:rPr dirty="0"/>
              <a:t> ne </a:t>
            </a:r>
            <a:r>
              <a:rPr dirty="0" err="1"/>
              <a:t>comprend</a:t>
            </a:r>
            <a:r>
              <a:rPr dirty="0"/>
              <a:t> pas le </a:t>
            </a:r>
            <a:r>
              <a:rPr dirty="0" err="1"/>
              <a:t>traitement</a:t>
            </a:r>
            <a:r>
              <a:rPr dirty="0"/>
              <a:t> qui se </a:t>
            </a:r>
            <a:r>
              <a:rPr dirty="0" err="1"/>
              <a:t>produit</a:t>
            </a:r>
            <a:r>
              <a:rPr dirty="0"/>
              <a:t> </a:t>
            </a:r>
            <a:r>
              <a:rPr dirty="0" err="1"/>
              <a:t>dans</a:t>
            </a:r>
            <a:r>
              <a:rPr dirty="0"/>
              <a:t> le confinement. 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dirty="0" err="1"/>
              <a:t>Utilisation</a:t>
            </a:r>
            <a:r>
              <a:rPr dirty="0"/>
              <a:t> </a:t>
            </a:r>
            <a:r>
              <a:rPr dirty="0" err="1"/>
              <a:t>ou</a:t>
            </a:r>
            <a:r>
              <a:rPr dirty="0"/>
              <a:t> </a:t>
            </a:r>
            <a:r>
              <a:rPr dirty="0" err="1"/>
              <a:t>mise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décharge</a:t>
            </a:r>
            <a:r>
              <a:rPr dirty="0"/>
              <a:t> : </a:t>
            </a:r>
            <a:r>
              <a:rPr dirty="0" err="1"/>
              <a:t>aussi</a:t>
            </a:r>
            <a:r>
              <a:rPr dirty="0"/>
              <a:t> </a:t>
            </a:r>
            <a:r>
              <a:rPr dirty="0" err="1"/>
              <a:t>appelée</a:t>
            </a:r>
            <a:r>
              <a:rPr dirty="0"/>
              <a:t> </a:t>
            </a:r>
            <a:r>
              <a:rPr dirty="0" err="1"/>
              <a:t>valorisation</a:t>
            </a:r>
            <a:r>
              <a:rPr dirty="0"/>
              <a:t> des </a:t>
            </a:r>
            <a:r>
              <a:rPr dirty="0" err="1"/>
              <a:t>déchets</a:t>
            </a:r>
            <a:r>
              <a:rPr dirty="0"/>
              <a:t>. La </a:t>
            </a:r>
            <a:r>
              <a:rPr dirty="0" err="1"/>
              <a:t>mise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décharge</a:t>
            </a:r>
            <a:r>
              <a:rPr dirty="0"/>
              <a:t> </a:t>
            </a:r>
            <a:r>
              <a:rPr dirty="0" err="1"/>
              <a:t>désigne</a:t>
            </a:r>
            <a:r>
              <a:rPr dirty="0"/>
              <a:t> le </a:t>
            </a:r>
            <a:r>
              <a:rPr dirty="0" err="1"/>
              <a:t>déversement</a:t>
            </a:r>
            <a:r>
              <a:rPr dirty="0"/>
              <a:t> des </a:t>
            </a:r>
            <a:r>
              <a:rPr dirty="0" err="1"/>
              <a:t>boues</a:t>
            </a:r>
            <a:r>
              <a:rPr dirty="0"/>
              <a:t> de </a:t>
            </a:r>
            <a:r>
              <a:rPr dirty="0" err="1"/>
              <a:t>vidange</a:t>
            </a:r>
            <a:r>
              <a:rPr dirty="0"/>
              <a:t> </a:t>
            </a:r>
            <a:r>
              <a:rPr dirty="0" err="1"/>
              <a:t>dans</a:t>
            </a:r>
            <a:r>
              <a:rPr dirty="0"/>
              <a:t> </a:t>
            </a:r>
            <a:r>
              <a:rPr dirty="0" err="1"/>
              <a:t>l'environnement</a:t>
            </a:r>
            <a:r>
              <a:rPr dirty="0"/>
              <a:t>, </a:t>
            </a:r>
            <a:r>
              <a:rPr dirty="0" err="1"/>
              <a:t>idéalement</a:t>
            </a:r>
            <a:r>
              <a:rPr dirty="0"/>
              <a:t> de la </a:t>
            </a:r>
            <a:r>
              <a:rPr dirty="0" err="1"/>
              <a:t>manière</a:t>
            </a:r>
            <a:r>
              <a:rPr dirty="0"/>
              <a:t> qui pose le </a:t>
            </a:r>
            <a:r>
              <a:rPr dirty="0" err="1"/>
              <a:t>moins</a:t>
            </a:r>
            <a:r>
              <a:rPr dirty="0"/>
              <a:t> de </a:t>
            </a:r>
            <a:r>
              <a:rPr dirty="0" err="1"/>
              <a:t>risque</a:t>
            </a:r>
            <a:r>
              <a:rPr dirty="0"/>
              <a:t> pour </a:t>
            </a:r>
            <a:r>
              <a:rPr dirty="0" err="1"/>
              <a:t>l'environnement</a:t>
            </a:r>
            <a:r>
              <a:rPr dirty="0"/>
              <a:t> et pour la santé </a:t>
            </a:r>
            <a:r>
              <a:rPr dirty="0" err="1"/>
              <a:t>publique</a:t>
            </a:r>
            <a:r>
              <a:rPr dirty="0"/>
              <a:t>. On </a:t>
            </a:r>
            <a:r>
              <a:rPr dirty="0" err="1"/>
              <a:t>appelle</a:t>
            </a:r>
            <a:r>
              <a:rPr dirty="0"/>
              <a:t> </a:t>
            </a:r>
            <a:r>
              <a:rPr dirty="0" err="1"/>
              <a:t>parfois</a:t>
            </a:r>
            <a:r>
              <a:rPr dirty="0"/>
              <a:t> la </a:t>
            </a:r>
            <a:r>
              <a:rPr dirty="0" err="1"/>
              <a:t>mise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décharge</a:t>
            </a:r>
            <a:r>
              <a:rPr dirty="0"/>
              <a:t>, le confinement des </a:t>
            </a:r>
            <a:r>
              <a:rPr dirty="0" err="1"/>
              <a:t>boues</a:t>
            </a:r>
            <a:r>
              <a:rPr dirty="0"/>
              <a:t> de </a:t>
            </a:r>
            <a:r>
              <a:rPr dirty="0" err="1"/>
              <a:t>vidange</a:t>
            </a:r>
            <a:r>
              <a:rPr dirty="0"/>
              <a:t> sur site. </a:t>
            </a:r>
            <a:r>
              <a:rPr dirty="0" err="1"/>
              <a:t>Cela</a:t>
            </a:r>
            <a:r>
              <a:rPr dirty="0"/>
              <a:t> </a:t>
            </a:r>
            <a:r>
              <a:rPr dirty="0" err="1"/>
              <a:t>n'est</a:t>
            </a:r>
            <a:r>
              <a:rPr dirty="0"/>
              <a:t> pas de la </a:t>
            </a:r>
            <a:r>
              <a:rPr dirty="0" err="1"/>
              <a:t>mise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décharge</a:t>
            </a:r>
            <a:r>
              <a:rPr dirty="0"/>
              <a:t>, </a:t>
            </a:r>
            <a:r>
              <a:rPr dirty="0" err="1"/>
              <a:t>c'est</a:t>
            </a:r>
            <a:r>
              <a:rPr dirty="0"/>
              <a:t> du confinement. </a:t>
            </a:r>
          </a:p>
          <a:p>
            <a:endParaRPr lang="en-US" dirty="0"/>
          </a:p>
          <a:p>
            <a:pPr rtl="0"/>
            <a:r>
              <a:rPr dirty="0" err="1"/>
              <a:t>Expliquez</a:t>
            </a:r>
            <a:r>
              <a:rPr dirty="0"/>
              <a:t> que la </a:t>
            </a:r>
            <a:r>
              <a:rPr dirty="0" err="1"/>
              <a:t>chaîne</a:t>
            </a:r>
            <a:r>
              <a:rPr dirty="0"/>
              <a:t> des services de </a:t>
            </a:r>
            <a:r>
              <a:rPr dirty="0" err="1"/>
              <a:t>l'assainissement</a:t>
            </a:r>
            <a:r>
              <a:rPr dirty="0"/>
              <a:t> </a:t>
            </a:r>
            <a:r>
              <a:rPr dirty="0" err="1"/>
              <a:t>est</a:t>
            </a:r>
            <a:r>
              <a:rPr dirty="0"/>
              <a:t> </a:t>
            </a:r>
            <a:r>
              <a:rPr dirty="0" err="1"/>
              <a:t>aussi</a:t>
            </a:r>
            <a:r>
              <a:rPr dirty="0"/>
              <a:t> </a:t>
            </a:r>
            <a:r>
              <a:rPr dirty="0" err="1"/>
              <a:t>appelée</a:t>
            </a:r>
            <a:r>
              <a:rPr dirty="0"/>
              <a:t> </a:t>
            </a:r>
            <a:r>
              <a:rPr dirty="0" err="1"/>
              <a:t>système</a:t>
            </a:r>
            <a:r>
              <a:rPr dirty="0"/>
              <a:t> </a:t>
            </a:r>
            <a:r>
              <a:rPr dirty="0" err="1"/>
              <a:t>d'assainissement</a:t>
            </a:r>
            <a:r>
              <a:rPr dirty="0"/>
              <a:t> </a:t>
            </a:r>
            <a:r>
              <a:rPr dirty="0" err="1"/>
              <a:t>ou</a:t>
            </a:r>
            <a:r>
              <a:rPr dirty="0"/>
              <a:t> </a:t>
            </a:r>
            <a:r>
              <a:rPr dirty="0" err="1"/>
              <a:t>chaîne</a:t>
            </a:r>
            <a:r>
              <a:rPr dirty="0"/>
              <a:t> de </a:t>
            </a:r>
            <a:r>
              <a:rPr dirty="0" err="1"/>
              <a:t>l'assainissement</a:t>
            </a:r>
            <a:r>
              <a:rPr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>
              <a:defRPr/>
            </a:pPr>
            <a:fld id="{650910F0-1EA9-DB47-AEE4-177CBEED2EE0}" type="slidenum">
              <a:rPr>
                <a:solidFill>
                  <a:prstClr val="black"/>
                </a:solidFill>
              </a:rPr>
              <a:pPr rtl="0">
                <a:defRPr/>
              </a:pPr>
              <a:t>6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3937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sz="1200" kern="120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Expliquez que le terme "chaîne des services de l'assainissement" s'applique à l'assainissement en général, que ce soit sur site ou en dehors. 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ＭＳ Ｐゴシック" charset="0"/>
              <a:cs typeface="ＭＳ Ｐゴシック" charset="0"/>
            </a:endParaRPr>
          </a:p>
          <a:p>
            <a:pPr rtl="0"/>
            <a:r>
              <a:rPr sz="1200" kern="120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Demandez : "Qu'est-ce qu'un </a:t>
            </a:r>
            <a:r>
              <a:rPr sz="1200">
                <a:solidFill>
                  <a:srgbClr val="262626"/>
                </a:solidFill>
              </a:rPr>
              <a:t>système d'assainissement avec réseau d'égout </a:t>
            </a:r>
            <a:r>
              <a:rPr sz="1200" kern="120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 ?. Puis, présentez la définition.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ＭＳ Ｐゴシック" charset="0"/>
              <a:cs typeface="ＭＳ Ｐゴシック" charset="0"/>
            </a:endParaRPr>
          </a:p>
          <a:p>
            <a:pPr rtl="0"/>
            <a:r>
              <a:rPr sz="1200" kern="120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Demandez : "Qu'est-ce qu'un </a:t>
            </a:r>
            <a:r>
              <a:rPr sz="1200">
                <a:solidFill>
                  <a:srgbClr val="262626"/>
                </a:solidFill>
              </a:rPr>
              <a:t>système d'assainissement sans réseau d'égout </a:t>
            </a:r>
            <a:r>
              <a:rPr sz="1200" kern="120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 ?. Puis, présentez la définition.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>
              <a:defRPr/>
            </a:pPr>
            <a:fld id="{650910F0-1EA9-DB47-AEE4-177CBEED2EE0}" type="slidenum">
              <a:rPr>
                <a:solidFill>
                  <a:prstClr val="black"/>
                </a:solidFill>
              </a:rPr>
              <a:pPr rtl="0">
                <a:defRPr/>
              </a:pPr>
              <a:t>7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3937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>
              <a:defRPr/>
            </a:pPr>
            <a:fld id="{650910F0-1EA9-DB47-AEE4-177CBEED2EE0}" type="slidenum">
              <a:rPr>
                <a:solidFill>
                  <a:prstClr val="black"/>
                </a:solidFill>
              </a:rPr>
              <a:pPr rtl="0">
                <a:defRPr/>
              </a:pPr>
              <a:t>8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08522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t>Expliquez</a:t>
            </a:r>
            <a:r>
              <a:rPr baseline="0"/>
              <a:t> que cette terminologie n'est pas universelle, mais pour éviter toute confusion c'est ainsi que les termes seront utilisés pendant la formation</a:t>
            </a:r>
            <a: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>
              <a:defRPr/>
            </a:pPr>
            <a:fld id="{650910F0-1EA9-DB47-AEE4-177CBEED2EE0}" type="slidenum">
              <a:rPr>
                <a:solidFill>
                  <a:prstClr val="black"/>
                </a:solidFill>
              </a:rPr>
              <a:pPr rtl="0">
                <a:defRPr/>
              </a:pPr>
              <a:t>9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805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dirty="0" err="1"/>
              <a:t>Ici</a:t>
            </a:r>
            <a:r>
              <a:rPr dirty="0"/>
              <a:t>, </a:t>
            </a:r>
            <a:r>
              <a:rPr dirty="0" err="1"/>
              <a:t>vous</a:t>
            </a:r>
            <a:r>
              <a:rPr dirty="0"/>
              <a:t> </a:t>
            </a:r>
            <a:r>
              <a:rPr dirty="0" err="1"/>
              <a:t>pouvez</a:t>
            </a:r>
            <a:r>
              <a:rPr dirty="0"/>
              <a:t> </a:t>
            </a:r>
            <a:r>
              <a:rPr dirty="0" err="1"/>
              <a:t>constater</a:t>
            </a:r>
            <a:r>
              <a:rPr baseline="0" dirty="0"/>
              <a:t> que </a:t>
            </a:r>
            <a:r>
              <a:rPr baseline="0" dirty="0" err="1"/>
              <a:t>l'assainissement</a:t>
            </a:r>
            <a:r>
              <a:rPr baseline="0" dirty="0"/>
              <a:t> sur site et hors site </a:t>
            </a:r>
            <a:r>
              <a:rPr baseline="0" dirty="0" err="1"/>
              <a:t>peut</a:t>
            </a:r>
            <a:r>
              <a:rPr baseline="0" dirty="0"/>
              <a:t> </a:t>
            </a:r>
            <a:r>
              <a:rPr baseline="0" dirty="0" err="1"/>
              <a:t>avoir</a:t>
            </a:r>
            <a:r>
              <a:rPr baseline="0" dirty="0"/>
              <a:t> les </a:t>
            </a:r>
            <a:r>
              <a:rPr baseline="0" dirty="0" err="1"/>
              <a:t>mêmes</a:t>
            </a:r>
            <a:r>
              <a:rPr baseline="0" dirty="0"/>
              <a:t> </a:t>
            </a:r>
            <a:r>
              <a:rPr baseline="0" dirty="0" err="1"/>
              <a:t>intrants</a:t>
            </a:r>
            <a:r>
              <a:rPr baseline="0" dirty="0"/>
              <a:t> (par ex., les excreta, </a:t>
            </a:r>
            <a:r>
              <a:rPr baseline="0" dirty="0" err="1"/>
              <a:t>l'eau</a:t>
            </a:r>
            <a:r>
              <a:rPr baseline="0" dirty="0"/>
              <a:t> de chasse, les </a:t>
            </a:r>
            <a:r>
              <a:rPr baseline="0" dirty="0" err="1"/>
              <a:t>eaux</a:t>
            </a:r>
            <a:r>
              <a:rPr baseline="0" dirty="0"/>
              <a:t> </a:t>
            </a:r>
            <a:r>
              <a:rPr baseline="0" dirty="0" err="1"/>
              <a:t>grises</a:t>
            </a:r>
            <a:r>
              <a:rPr baseline="0" dirty="0"/>
              <a:t>), </a:t>
            </a:r>
            <a:r>
              <a:rPr baseline="0" dirty="0" err="1"/>
              <a:t>mais</a:t>
            </a:r>
            <a:r>
              <a:rPr baseline="0" dirty="0"/>
              <a:t> distingue les </a:t>
            </a:r>
            <a:r>
              <a:rPr baseline="0" dirty="0" err="1"/>
              <a:t>boues</a:t>
            </a:r>
            <a:r>
              <a:rPr baseline="0" dirty="0"/>
              <a:t> de </a:t>
            </a:r>
            <a:r>
              <a:rPr baseline="0" dirty="0" err="1"/>
              <a:t>vidange</a:t>
            </a:r>
            <a:r>
              <a:rPr baseline="0" dirty="0"/>
              <a:t> </a:t>
            </a:r>
            <a:r>
              <a:rPr baseline="0" dirty="0" err="1"/>
              <a:t>ou</a:t>
            </a:r>
            <a:r>
              <a:rPr baseline="0" dirty="0"/>
              <a:t> les </a:t>
            </a:r>
            <a:r>
              <a:rPr baseline="0" dirty="0" err="1"/>
              <a:t>eaux</a:t>
            </a:r>
            <a:r>
              <a:rPr baseline="0" dirty="0"/>
              <a:t> </a:t>
            </a:r>
            <a:r>
              <a:rPr baseline="0" dirty="0" err="1"/>
              <a:t>usées</a:t>
            </a:r>
            <a:r>
              <a:rPr baseline="0" dirty="0"/>
              <a:t> après </a:t>
            </a:r>
            <a:r>
              <a:rPr baseline="0" dirty="0" err="1"/>
              <a:t>l'utilisation</a:t>
            </a:r>
            <a:r>
              <a:rPr baseline="0" dirty="0"/>
              <a:t> des toilettes. On </a:t>
            </a:r>
            <a:r>
              <a:rPr baseline="0" dirty="0" err="1"/>
              <a:t>parle</a:t>
            </a:r>
            <a:r>
              <a:rPr baseline="0" dirty="0"/>
              <a:t> de </a:t>
            </a:r>
            <a:r>
              <a:rPr baseline="0" dirty="0" err="1"/>
              <a:t>boues</a:t>
            </a:r>
            <a:r>
              <a:rPr baseline="0" dirty="0"/>
              <a:t> de </a:t>
            </a:r>
            <a:r>
              <a:rPr baseline="0" dirty="0" err="1"/>
              <a:t>vidange</a:t>
            </a:r>
            <a:r>
              <a:rPr baseline="0" dirty="0"/>
              <a:t> </a:t>
            </a:r>
            <a:r>
              <a:rPr baseline="0" dirty="0" err="1"/>
              <a:t>quand</a:t>
            </a:r>
            <a:r>
              <a:rPr baseline="0" dirty="0"/>
              <a:t> </a:t>
            </a:r>
            <a:r>
              <a:rPr baseline="0" dirty="0" err="1"/>
              <a:t>celles</a:t>
            </a:r>
            <a:r>
              <a:rPr baseline="0" dirty="0"/>
              <a:t>-ci </a:t>
            </a:r>
            <a:r>
              <a:rPr baseline="0" dirty="0" err="1"/>
              <a:t>sont</a:t>
            </a:r>
            <a:r>
              <a:rPr baseline="0" dirty="0"/>
              <a:t> </a:t>
            </a:r>
            <a:r>
              <a:rPr baseline="0" dirty="0" err="1"/>
              <a:t>stockées</a:t>
            </a:r>
            <a:r>
              <a:rPr baseline="0" dirty="0"/>
              <a:t> sur place pendant </a:t>
            </a:r>
            <a:r>
              <a:rPr baseline="0" dirty="0" err="1"/>
              <a:t>une</a:t>
            </a:r>
            <a:r>
              <a:rPr baseline="0" dirty="0"/>
              <a:t> </a:t>
            </a:r>
            <a:r>
              <a:rPr baseline="0" dirty="0" err="1"/>
              <a:t>certaine</a:t>
            </a:r>
            <a:r>
              <a:rPr baseline="0" dirty="0"/>
              <a:t> </a:t>
            </a:r>
            <a:r>
              <a:rPr baseline="0" dirty="0" err="1"/>
              <a:t>période</a:t>
            </a:r>
            <a:r>
              <a:rPr baseline="0" dirty="0"/>
              <a:t>. On </a:t>
            </a:r>
            <a:r>
              <a:rPr baseline="0" dirty="0" err="1"/>
              <a:t>parle</a:t>
            </a:r>
            <a:r>
              <a:rPr baseline="0" dirty="0"/>
              <a:t> </a:t>
            </a:r>
            <a:r>
              <a:rPr baseline="0" dirty="0" err="1"/>
              <a:t>d'eaux</a:t>
            </a:r>
            <a:r>
              <a:rPr baseline="0" dirty="0"/>
              <a:t> </a:t>
            </a:r>
            <a:r>
              <a:rPr baseline="0" dirty="0" err="1"/>
              <a:t>usées</a:t>
            </a:r>
            <a:r>
              <a:rPr baseline="0" dirty="0"/>
              <a:t> </a:t>
            </a:r>
            <a:r>
              <a:rPr baseline="0" dirty="0" err="1"/>
              <a:t>quand</a:t>
            </a:r>
            <a:r>
              <a:rPr baseline="0" dirty="0"/>
              <a:t> </a:t>
            </a:r>
            <a:r>
              <a:rPr baseline="0" dirty="0" err="1"/>
              <a:t>celles</a:t>
            </a:r>
            <a:r>
              <a:rPr baseline="0" dirty="0"/>
              <a:t>-ci </a:t>
            </a:r>
            <a:r>
              <a:rPr baseline="0" dirty="0" err="1"/>
              <a:t>sont</a:t>
            </a:r>
            <a:r>
              <a:rPr baseline="0" dirty="0"/>
              <a:t> </a:t>
            </a:r>
            <a:r>
              <a:rPr baseline="0" dirty="0" err="1"/>
              <a:t>transportées</a:t>
            </a:r>
            <a:r>
              <a:rPr baseline="0" dirty="0"/>
              <a:t> via les </a:t>
            </a:r>
            <a:r>
              <a:rPr baseline="0" dirty="0" err="1"/>
              <a:t>égouts</a:t>
            </a:r>
            <a:r>
              <a:rPr baseline="0" dirty="0"/>
              <a:t>.</a:t>
            </a:r>
          </a:p>
          <a:p>
            <a:endParaRPr lang="de-CH" baseline="0" dirty="0"/>
          </a:p>
          <a:p>
            <a:pPr rtl="0"/>
            <a:r>
              <a:rPr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Les technologies sur site </a:t>
            </a:r>
            <a:r>
              <a:rPr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ou</a:t>
            </a:r>
            <a:r>
              <a:rPr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décentralisées</a:t>
            </a:r>
            <a:r>
              <a:rPr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peuvent</a:t>
            </a:r>
            <a:r>
              <a:rPr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offrir</a:t>
            </a:r>
            <a:r>
              <a:rPr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des solutions </a:t>
            </a:r>
            <a:r>
              <a:rPr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dans</a:t>
            </a:r>
            <a:r>
              <a:rPr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le monde </a:t>
            </a:r>
            <a:r>
              <a:rPr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entier</a:t>
            </a:r>
            <a:r>
              <a:rPr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. Il y a </a:t>
            </a:r>
            <a:r>
              <a:rPr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aujourd'hui</a:t>
            </a:r>
            <a:r>
              <a:rPr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une</a:t>
            </a:r>
            <a:r>
              <a:rPr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prise</a:t>
            </a:r>
            <a:r>
              <a:rPr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de conscience. Les </a:t>
            </a:r>
            <a:r>
              <a:rPr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réseaux</a:t>
            </a:r>
            <a:r>
              <a:rPr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d'égout</a:t>
            </a:r>
            <a:r>
              <a:rPr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sont</a:t>
            </a:r>
            <a:r>
              <a:rPr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efficaces</a:t>
            </a:r>
            <a:r>
              <a:rPr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, </a:t>
            </a:r>
            <a:r>
              <a:rPr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mais</a:t>
            </a:r>
            <a:r>
              <a:rPr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sont</a:t>
            </a:r>
            <a:r>
              <a:rPr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malgré</a:t>
            </a:r>
            <a:r>
              <a:rPr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tout </a:t>
            </a:r>
            <a:r>
              <a:rPr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coûteux</a:t>
            </a:r>
            <a:r>
              <a:rPr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et </a:t>
            </a:r>
            <a:r>
              <a:rPr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énergivores</a:t>
            </a:r>
            <a:r>
              <a:rPr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. La </a:t>
            </a:r>
            <a:r>
              <a:rPr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gestion</a:t>
            </a:r>
            <a:r>
              <a:rPr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des </a:t>
            </a:r>
            <a:r>
              <a:rPr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boues</a:t>
            </a:r>
            <a:r>
              <a:rPr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de </a:t>
            </a:r>
            <a:r>
              <a:rPr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vidange</a:t>
            </a:r>
            <a:r>
              <a:rPr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peut</a:t>
            </a:r>
            <a:r>
              <a:rPr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être</a:t>
            </a:r>
            <a:r>
              <a:rPr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considérée</a:t>
            </a:r>
            <a:r>
              <a:rPr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comme</a:t>
            </a:r>
            <a:r>
              <a:rPr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une</a:t>
            </a:r>
            <a:r>
              <a:rPr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option à long </a:t>
            </a:r>
            <a:r>
              <a:rPr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terme</a:t>
            </a:r>
            <a:r>
              <a:rPr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viable. </a:t>
            </a:r>
            <a:r>
              <a:rPr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C'est</a:t>
            </a:r>
            <a:r>
              <a:rPr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probablement</a:t>
            </a:r>
            <a:r>
              <a:rPr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l'alternative</a:t>
            </a:r>
            <a:r>
              <a:rPr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la plus durable par rapport aux </a:t>
            </a:r>
            <a:r>
              <a:rPr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systèmes</a:t>
            </a:r>
            <a:r>
              <a:rPr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d'égout</a:t>
            </a:r>
            <a:r>
              <a:rPr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, </a:t>
            </a:r>
            <a:r>
              <a:rPr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si</a:t>
            </a:r>
            <a:r>
              <a:rPr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l'ensemble</a:t>
            </a:r>
            <a:r>
              <a:rPr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de la </a:t>
            </a:r>
            <a:r>
              <a:rPr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chaîne</a:t>
            </a:r>
            <a:r>
              <a:rPr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des services </a:t>
            </a:r>
            <a:r>
              <a:rPr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est</a:t>
            </a:r>
            <a:r>
              <a:rPr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bien</a:t>
            </a:r>
            <a:r>
              <a:rPr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gérée</a:t>
            </a:r>
            <a:r>
              <a:rPr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>
              <a:defRPr/>
            </a:pPr>
            <a:fld id="{650910F0-1EA9-DB47-AEE4-177CBEED2EE0}" type="slidenum">
              <a:rPr>
                <a:solidFill>
                  <a:prstClr val="black"/>
                </a:solidFill>
              </a:rPr>
              <a:pPr rtl="0">
                <a:defRPr/>
              </a:pPr>
              <a:t>10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73191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t>Ces photos proviennent</a:t>
            </a:r>
            <a:r>
              <a:rPr baseline="0"/>
              <a:t> d'une étude menée par Eawag-Sandec à Kampala, Ouganda. La photo de gauche présente l'interface utilisateur et celle de droite, la fosse septique dans laquelle les boues de vidange sont stockées. L'ensemble s'appelle un système de fosse septique.</a:t>
            </a:r>
            <a: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>
              <a:defRPr/>
            </a:pPr>
            <a:fld id="{650910F0-1EA9-DB47-AEE4-177CBEED2EE0}" type="slidenum">
              <a:rPr>
                <a:solidFill>
                  <a:prstClr val="black"/>
                </a:solidFill>
              </a:rPr>
              <a:pPr rtl="0">
                <a:defRPr/>
              </a:pPr>
              <a:t>11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7738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t>Ces photos proviennent</a:t>
            </a:r>
            <a:r>
              <a:rPr baseline="0"/>
              <a:t> de la même étude menée par Eawag-Sandec à Kampala, Ouganda. Il s'agit ici de latrines améliorées à fosse ventilée (VIP). Vous pouvez voir à côté des latrines, un camion de vidange. Il est utilisé pour vider les latrines.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>
              <a:defRPr/>
            </a:pPr>
            <a:fld id="{650910F0-1EA9-DB47-AEE4-177CBEED2EE0}" type="slidenum">
              <a:rPr>
                <a:solidFill>
                  <a:prstClr val="black"/>
                </a:solidFill>
              </a:rPr>
              <a:pPr rtl="0">
                <a:defRPr/>
              </a:pPr>
              <a:t>12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0980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t>Les technologies d'assainissement sur site</a:t>
            </a:r>
            <a:r>
              <a:rPr baseline="0"/>
              <a:t> peuvent également être adaptées aux toilettes publiques. Ce sont des toilettes privées payantes mises à la disposition du public.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>
              <a:defRPr/>
            </a:pPr>
            <a:fld id="{650910F0-1EA9-DB47-AEE4-177CBEED2EE0}" type="slidenum">
              <a:rPr>
                <a:solidFill>
                  <a:prstClr val="black"/>
                </a:solidFill>
              </a:rPr>
              <a:pPr rtl="0">
                <a:defRPr/>
              </a:pPr>
              <a:t>13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577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 userDrawn="1"/>
        </p:nvCxnSpPr>
        <p:spPr>
          <a:xfrm>
            <a:off x="1497013" y="3890963"/>
            <a:ext cx="0" cy="320675"/>
          </a:xfrm>
          <a:prstGeom prst="line">
            <a:avLst/>
          </a:prstGeom>
          <a:ln w="19050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808075" y="3267680"/>
            <a:ext cx="4514009" cy="571539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808075" y="2426677"/>
            <a:ext cx="4514009" cy="8216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1570790" y="3891150"/>
            <a:ext cx="1492559" cy="288709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dirty="0"/>
              <a:t>DEC 10</a:t>
            </a:r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28" hasCustomPrompt="1"/>
          </p:nvPr>
        </p:nvSpPr>
        <p:spPr>
          <a:xfrm>
            <a:off x="802246" y="3888430"/>
            <a:ext cx="739122" cy="288709"/>
          </a:xfrm>
        </p:spPr>
        <p:txBody>
          <a:bodyPr>
            <a:noAutofit/>
          </a:bodyPr>
          <a:lstStyle>
            <a:lvl1pPr marL="0" indent="0" algn="l">
              <a:buNone/>
              <a:defRPr sz="16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dirty="0"/>
              <a:t>2015</a:t>
            </a:r>
          </a:p>
        </p:txBody>
      </p:sp>
      <p:pic>
        <p:nvPicPr>
          <p:cNvPr id="8" name="Picture 7" descr="cawst_logo--high_res_full_name--colour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075" y="4975925"/>
            <a:ext cx="2865727" cy="103086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8908" y="4526230"/>
            <a:ext cx="2756877" cy="1930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614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0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c="http://schemas.openxmlformats.org/drawingml/2006/chart" xmlns:c15="http://schemas.microsoft.com/office/drawing/2012/chart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236120" y="843931"/>
            <a:ext cx="7593431" cy="203196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7593431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819548" y="2474073"/>
            <a:ext cx="1940469" cy="996467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6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819548" y="2121239"/>
            <a:ext cx="1940469" cy="266502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7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819548" y="4091504"/>
            <a:ext cx="1940469" cy="996467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Text Placeholder 4"/>
          <p:cNvSpPr>
            <a:spLocks noGrp="1"/>
          </p:cNvSpPr>
          <p:nvPr>
            <p:ph type="body" sz="quarter" idx="19"/>
          </p:nvPr>
        </p:nvSpPr>
        <p:spPr>
          <a:xfrm>
            <a:off x="819548" y="3738670"/>
            <a:ext cx="1940469" cy="266502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Text Placeholder 4"/>
          <p:cNvSpPr>
            <a:spLocks noGrp="1"/>
          </p:cNvSpPr>
          <p:nvPr>
            <p:ph type="body" sz="quarter" idx="20"/>
          </p:nvPr>
        </p:nvSpPr>
        <p:spPr>
          <a:xfrm>
            <a:off x="6088729" y="2474073"/>
            <a:ext cx="1940469" cy="996467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088729" y="2121239"/>
            <a:ext cx="1940469" cy="266502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Text Placeholder 4"/>
          <p:cNvSpPr>
            <a:spLocks noGrp="1"/>
          </p:cNvSpPr>
          <p:nvPr>
            <p:ph type="body" sz="quarter" idx="22"/>
          </p:nvPr>
        </p:nvSpPr>
        <p:spPr>
          <a:xfrm>
            <a:off x="6088729" y="4091504"/>
            <a:ext cx="1940469" cy="996467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6088729" y="3738670"/>
            <a:ext cx="1940469" cy="266502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Slide Number Placeholder 8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>
              <a:defRPr/>
            </a:pPr>
            <a:fld id="{806022F9-A567-1447-9040-125492F646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9" t="9236" r="12052" b="61248"/>
          <a:stretch/>
        </p:blipFill>
        <p:spPr>
          <a:xfrm>
            <a:off x="1368835" y="6481341"/>
            <a:ext cx="999226" cy="250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503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0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c="http://schemas.openxmlformats.org/drawingml/2006/chart" xmlns:c15="http://schemas.microsoft.com/office/drawing/2012/chart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236120" y="843931"/>
            <a:ext cx="7593431" cy="203196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7593431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2790825" y="2286000"/>
            <a:ext cx="1532166" cy="2006600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675">
                <a:solidFill>
                  <a:srgbClr val="5C5C5C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2702055" y="4839323"/>
            <a:ext cx="1709706" cy="107950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2702055" y="4486494"/>
            <a:ext cx="1709706" cy="288709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6621235" y="2286000"/>
            <a:ext cx="1532166" cy="2006600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675">
                <a:solidFill>
                  <a:srgbClr val="5C5C5C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20"/>
          </p:nvPr>
        </p:nvSpPr>
        <p:spPr>
          <a:xfrm>
            <a:off x="6532465" y="4839323"/>
            <a:ext cx="1709706" cy="107950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532465" y="4486494"/>
            <a:ext cx="1709706" cy="288709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/>
          </p:cNvSpPr>
          <p:nvPr>
            <p:ph type="pic" sz="quarter" idx="22"/>
          </p:nvPr>
        </p:nvSpPr>
        <p:spPr>
          <a:xfrm>
            <a:off x="4706030" y="2286000"/>
            <a:ext cx="1532166" cy="2006600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675">
                <a:solidFill>
                  <a:srgbClr val="5C5C5C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4617260" y="4839323"/>
            <a:ext cx="1709706" cy="107950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24"/>
          </p:nvPr>
        </p:nvSpPr>
        <p:spPr>
          <a:xfrm>
            <a:off x="4617260" y="4486494"/>
            <a:ext cx="1709706" cy="288709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/>
          </p:cNvSpPr>
          <p:nvPr>
            <p:ph type="pic" sz="quarter" idx="25"/>
          </p:nvPr>
        </p:nvSpPr>
        <p:spPr>
          <a:xfrm>
            <a:off x="853659" y="2286000"/>
            <a:ext cx="1532166" cy="2006600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675">
                <a:solidFill>
                  <a:srgbClr val="5C5C5C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26"/>
          </p:nvPr>
        </p:nvSpPr>
        <p:spPr>
          <a:xfrm>
            <a:off x="764889" y="4839323"/>
            <a:ext cx="1709706" cy="107950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27"/>
          </p:nvPr>
        </p:nvSpPr>
        <p:spPr>
          <a:xfrm>
            <a:off x="764889" y="4486494"/>
            <a:ext cx="1709706" cy="288709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710785" y="1325908"/>
            <a:ext cx="7585491" cy="756896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Slide Number Placeholder 8"/>
          <p:cNvSpPr>
            <a:spLocks noGrp="1"/>
          </p:cNvSpPr>
          <p:nvPr>
            <p:ph type="sldNum" sz="quarter" idx="28"/>
          </p:nvPr>
        </p:nvSpPr>
        <p:spPr/>
        <p:txBody>
          <a:bodyPr/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>
              <a:defRPr/>
            </a:pPr>
            <a:fld id="{76024F21-0231-5D49-A5CB-8E1A3FA61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9" t="9236" r="12052" b="61248"/>
          <a:stretch/>
        </p:blipFill>
        <p:spPr>
          <a:xfrm>
            <a:off x="1368835" y="6481341"/>
            <a:ext cx="999226" cy="250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005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0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c="http://schemas.openxmlformats.org/drawingml/2006/chart" xmlns:c15="http://schemas.microsoft.com/office/drawing/2012/chart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236120" y="843931"/>
            <a:ext cx="7593431" cy="203196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7593431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723900" y="4839322"/>
            <a:ext cx="2476500" cy="132074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723900" y="4486494"/>
            <a:ext cx="2476500" cy="288709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710785" y="1325907"/>
            <a:ext cx="7585491" cy="102425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20"/>
          </p:nvPr>
        </p:nvSpPr>
        <p:spPr>
          <a:xfrm>
            <a:off x="5819775" y="4839322"/>
            <a:ext cx="2476500" cy="132074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5819775" y="4486494"/>
            <a:ext cx="2476500" cy="288709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3271838" y="4839322"/>
            <a:ext cx="2476500" cy="132074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24"/>
          </p:nvPr>
        </p:nvSpPr>
        <p:spPr>
          <a:xfrm>
            <a:off x="3271838" y="4486494"/>
            <a:ext cx="2476500" cy="288709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Slide Number Placeholder 8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>
              <a:defRPr/>
            </a:pPr>
            <a:fld id="{06AB8FFC-F7AC-2E44-A853-100CEFBAC9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9" t="9236" r="12052" b="61248"/>
          <a:stretch/>
        </p:blipFill>
        <p:spPr>
          <a:xfrm>
            <a:off x="1368835" y="6481341"/>
            <a:ext cx="999226" cy="250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7879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0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c="http://schemas.openxmlformats.org/drawingml/2006/chart" xmlns:c15="http://schemas.microsoft.com/office/drawing/2012/chart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236120" y="843931"/>
            <a:ext cx="7593431" cy="203196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7593431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2647952" y="4839323"/>
            <a:ext cx="1817915" cy="107950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2647952" y="4486494"/>
            <a:ext cx="1817915" cy="288709"/>
          </a:xfrm>
        </p:spPr>
        <p:txBody>
          <a:bodyPr>
            <a:noAutofit/>
          </a:bodyPr>
          <a:lstStyle>
            <a:lvl1pPr>
              <a:defRPr sz="15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20"/>
          </p:nvPr>
        </p:nvSpPr>
        <p:spPr>
          <a:xfrm>
            <a:off x="6478361" y="4839323"/>
            <a:ext cx="1817915" cy="107950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478361" y="4486494"/>
            <a:ext cx="1817915" cy="288709"/>
          </a:xfrm>
        </p:spPr>
        <p:txBody>
          <a:bodyPr>
            <a:noAutofit/>
          </a:bodyPr>
          <a:lstStyle>
            <a:lvl1pPr>
              <a:defRPr sz="15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4563156" y="4839323"/>
            <a:ext cx="1817915" cy="107950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24"/>
          </p:nvPr>
        </p:nvSpPr>
        <p:spPr>
          <a:xfrm>
            <a:off x="4563156" y="4486494"/>
            <a:ext cx="1817915" cy="288709"/>
          </a:xfrm>
        </p:spPr>
        <p:txBody>
          <a:bodyPr>
            <a:noAutofit/>
          </a:bodyPr>
          <a:lstStyle>
            <a:lvl1pPr>
              <a:defRPr sz="15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26"/>
          </p:nvPr>
        </p:nvSpPr>
        <p:spPr>
          <a:xfrm>
            <a:off x="710786" y="4839323"/>
            <a:ext cx="1817915" cy="107950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27"/>
          </p:nvPr>
        </p:nvSpPr>
        <p:spPr>
          <a:xfrm>
            <a:off x="710786" y="4486494"/>
            <a:ext cx="1817915" cy="288709"/>
          </a:xfrm>
        </p:spPr>
        <p:txBody>
          <a:bodyPr>
            <a:noAutofit/>
          </a:bodyPr>
          <a:lstStyle>
            <a:lvl1pPr>
              <a:defRPr sz="15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710785" y="1325908"/>
            <a:ext cx="7585491" cy="756896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28"/>
          </p:nvPr>
        </p:nvSpPr>
        <p:spPr/>
        <p:txBody>
          <a:bodyPr/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>
              <a:defRPr/>
            </a:pPr>
            <a:fld id="{7F040B77-2632-D940-A787-F9932E6D74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6" name="Picture 25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9" t="9236" r="12052" b="61248"/>
          <a:stretch/>
        </p:blipFill>
        <p:spPr>
          <a:xfrm>
            <a:off x="1368835" y="6481341"/>
            <a:ext cx="999226" cy="250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98964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- Single Portofol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c="http://schemas.openxmlformats.org/drawingml/2006/chart" xmlns:c15="http://schemas.microsoft.com/office/drawing/2012/chart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236120" y="843931"/>
            <a:ext cx="7593431" cy="203196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7593431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3657601" y="2082800"/>
            <a:ext cx="4778828" cy="2945974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710785" y="1707299"/>
            <a:ext cx="2499141" cy="3657827"/>
          </a:xfrm>
        </p:spPr>
        <p:txBody>
          <a:bodyPr rtlCol="0">
            <a:normAutofit/>
          </a:bodyPr>
          <a:lstStyle>
            <a:lvl1pPr>
              <a:defRPr sz="1200">
                <a:solidFill>
                  <a:srgbClr val="5C5C5C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24"/>
          </p:nvPr>
        </p:nvSpPr>
        <p:spPr>
          <a:xfrm>
            <a:off x="3657601" y="1707296"/>
            <a:ext cx="2390775" cy="375504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>
              <a:defRPr/>
            </a:pPr>
            <a:fld id="{20D58915-6786-DD43-AE48-D189400C27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9" t="9236" r="12052" b="61248"/>
          <a:stretch/>
        </p:blipFill>
        <p:spPr>
          <a:xfrm>
            <a:off x="1368835" y="6481341"/>
            <a:ext cx="999226" cy="250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3760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xtra - Full Imag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271AD-3E44-B34A-BFE3-F02C18C798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2848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- Full Image Backgroun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1204232" y="5028008"/>
            <a:ext cx="1755321" cy="115395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chemeClr val="tx2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1204232" y="4675180"/>
            <a:ext cx="1755321" cy="288709"/>
          </a:xfrm>
        </p:spPr>
        <p:txBody>
          <a:bodyPr>
            <a:noAutofit/>
          </a:bodyPr>
          <a:lstStyle>
            <a:lvl1pPr>
              <a:defRPr sz="1600" b="1">
                <a:solidFill>
                  <a:schemeClr val="tx2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20"/>
          </p:nvPr>
        </p:nvSpPr>
        <p:spPr>
          <a:xfrm>
            <a:off x="6300107" y="5028008"/>
            <a:ext cx="1755321" cy="115395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chemeClr val="tx2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300107" y="4675180"/>
            <a:ext cx="1755321" cy="288709"/>
          </a:xfrm>
        </p:spPr>
        <p:txBody>
          <a:bodyPr>
            <a:noAutofit/>
          </a:bodyPr>
          <a:lstStyle>
            <a:lvl1pPr>
              <a:defRPr sz="1600" b="1">
                <a:solidFill>
                  <a:schemeClr val="tx2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3752171" y="5028008"/>
            <a:ext cx="1755321" cy="115395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chemeClr val="tx2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4"/>
          </p:nvPr>
        </p:nvSpPr>
        <p:spPr>
          <a:xfrm>
            <a:off x="3752171" y="4675180"/>
            <a:ext cx="1755321" cy="288709"/>
          </a:xfrm>
        </p:spPr>
        <p:txBody>
          <a:bodyPr>
            <a:noAutofit/>
          </a:bodyPr>
          <a:lstStyle>
            <a:lvl1pPr>
              <a:defRPr sz="1600" b="1">
                <a:solidFill>
                  <a:schemeClr val="tx2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60155-2CA0-8E49-85F7-A330F91103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73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236120" y="843931"/>
            <a:ext cx="7593431" cy="203196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7593431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>
              <a:defRPr/>
            </a:pPr>
            <a:fld id="{6ABE3C77-D24E-DE4A-823C-96A11F0157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236538" y="1360488"/>
            <a:ext cx="8278812" cy="4700587"/>
          </a:xfrm>
        </p:spPr>
        <p:txBody>
          <a:bodyPr/>
          <a:lstStyle>
            <a:lvl1pPr>
              <a:defRPr>
                <a:solidFill>
                  <a:srgbClr val="5C5C5C"/>
                </a:solidFill>
              </a:defRPr>
            </a:lvl1pPr>
            <a:lvl2pPr>
              <a:defRPr>
                <a:solidFill>
                  <a:srgbClr val="5C5C5C"/>
                </a:solidFill>
              </a:defRPr>
            </a:lvl2pPr>
            <a:lvl3pPr>
              <a:defRPr>
                <a:solidFill>
                  <a:srgbClr val="5C5C5C"/>
                </a:solidFill>
              </a:defRPr>
            </a:lvl3pPr>
            <a:lvl4pPr>
              <a:defRPr>
                <a:solidFill>
                  <a:srgbClr val="5C5C5C"/>
                </a:solidFill>
              </a:defRPr>
            </a:lvl4pPr>
            <a:lvl5pPr>
              <a:defRPr>
                <a:solidFill>
                  <a:srgbClr val="5C5C5C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1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c="http://schemas.openxmlformats.org/drawingml/2006/chart" xmlns:c15="http://schemas.microsoft.com/office/drawing/2012/chart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9" t="9236" r="12052" b="61248"/>
          <a:stretch/>
        </p:blipFill>
        <p:spPr>
          <a:xfrm>
            <a:off x="1368835" y="6481341"/>
            <a:ext cx="999226" cy="250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682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236120" y="843931"/>
            <a:ext cx="7593431" cy="203196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7593431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>
              <a:defRPr/>
            </a:pPr>
            <a:fld id="{6ABE3C77-D24E-DE4A-823C-96A11F0157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c="http://schemas.openxmlformats.org/drawingml/2006/chart" xmlns:c15="http://schemas.microsoft.com/office/drawing/2012/chart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9" t="9236" r="12052" b="61248"/>
          <a:stretch/>
        </p:blipFill>
        <p:spPr>
          <a:xfrm>
            <a:off x="1368835" y="6481341"/>
            <a:ext cx="999226" cy="250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262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"/>
          <p:cNvSpPr txBox="1">
            <a:spLocks/>
          </p:cNvSpPr>
          <p:nvPr userDrawn="1"/>
        </p:nvSpPr>
        <p:spPr bwMode="auto">
          <a:xfrm>
            <a:off x="233188" y="6076165"/>
            <a:ext cx="8374005" cy="227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c="http://schemas.openxmlformats.org/drawingml/2006/chart" xmlns:c15="http://schemas.microsoft.com/office/drawing/2012/chart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c="http://schemas.openxmlformats.org/drawingml/2006/chart" xmlns:c15="http://schemas.microsoft.com/office/drawing/2012/chart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/>
              <a:t>Source: </a:t>
            </a:r>
            <a:r>
              <a:rPr lang="en-US" i="1" dirty="0"/>
              <a:t>Source of Image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236120" y="843931"/>
            <a:ext cx="7593431" cy="203196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7593431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Slide Number Placeholder 8"/>
          <p:cNvSpPr>
            <a:spLocks noGrp="1"/>
          </p:cNvSpPr>
          <p:nvPr>
            <p:ph type="sldNum" sz="quarter" idx="15"/>
          </p:nvPr>
        </p:nvSpPr>
        <p:spPr>
          <a:xfrm>
            <a:off x="6457950" y="6356350"/>
            <a:ext cx="2057400" cy="365125"/>
          </a:xfrm>
        </p:spPr>
        <p:txBody>
          <a:bodyPr/>
          <a:lstStyle>
            <a:lvl1pPr>
              <a:defRPr>
                <a:solidFill>
                  <a:srgbClr val="5C5C5C"/>
                </a:solidFill>
                <a:latin typeface="Lato" charset="0"/>
              </a:defRPr>
            </a:lvl1pPr>
          </a:lstStyle>
          <a:p>
            <a:pPr>
              <a:defRPr/>
            </a:pPr>
            <a:fld id="{03EAF2E3-88B6-F341-875C-312C1CE634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c="http://schemas.openxmlformats.org/drawingml/2006/chart" xmlns:c15="http://schemas.microsoft.com/office/drawing/2012/chart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1219200"/>
            <a:ext cx="9144000" cy="4851400"/>
          </a:xfrm>
        </p:spPr>
        <p:txBody>
          <a:bodyPr rtlCol="0">
            <a:normAutofit/>
          </a:bodyPr>
          <a:lstStyle>
            <a:lvl1pPr>
              <a:defRPr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9" t="9236" r="12052" b="61248"/>
          <a:stretch/>
        </p:blipFill>
        <p:spPr>
          <a:xfrm>
            <a:off x="1368835" y="6481341"/>
            <a:ext cx="999226" cy="250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045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reeform 31"/>
          <p:cNvSpPr>
            <a:spLocks noEditPoints="1"/>
          </p:cNvSpPr>
          <p:nvPr userDrawn="1"/>
        </p:nvSpPr>
        <p:spPr bwMode="auto">
          <a:xfrm>
            <a:off x="1091088" y="2768087"/>
            <a:ext cx="246063" cy="246063"/>
          </a:xfrm>
          <a:custGeom>
            <a:avLst/>
            <a:gdLst/>
            <a:ahLst/>
            <a:cxnLst>
              <a:cxn ang="0">
                <a:pos x="190" y="0"/>
              </a:cxn>
              <a:cxn ang="0">
                <a:pos x="0" y="190"/>
              </a:cxn>
              <a:cxn ang="0">
                <a:pos x="190" y="380"/>
              </a:cxn>
              <a:cxn ang="0">
                <a:pos x="380" y="190"/>
              </a:cxn>
              <a:cxn ang="0">
                <a:pos x="190" y="0"/>
              </a:cxn>
              <a:cxn ang="0">
                <a:pos x="178" y="74"/>
              </a:cxn>
              <a:cxn ang="0">
                <a:pos x="171" y="138"/>
              </a:cxn>
              <a:cxn ang="0">
                <a:pos x="147" y="60"/>
              </a:cxn>
              <a:cxn ang="0">
                <a:pos x="178" y="74"/>
              </a:cxn>
              <a:cxn ang="0">
                <a:pos x="197" y="303"/>
              </a:cxn>
              <a:cxn ang="0">
                <a:pos x="124" y="201"/>
              </a:cxn>
              <a:cxn ang="0">
                <a:pos x="109" y="107"/>
              </a:cxn>
              <a:cxn ang="0">
                <a:pos x="136" y="63"/>
              </a:cxn>
              <a:cxn ang="0">
                <a:pos x="161" y="140"/>
              </a:cxn>
              <a:cxn ang="0">
                <a:pos x="151" y="168"/>
              </a:cxn>
              <a:cxn ang="0">
                <a:pos x="188" y="243"/>
              </a:cxn>
              <a:cxn ang="0">
                <a:pos x="208" y="243"/>
              </a:cxn>
              <a:cxn ang="0">
                <a:pos x="244" y="314"/>
              </a:cxn>
              <a:cxn ang="0">
                <a:pos x="197" y="303"/>
              </a:cxn>
              <a:cxn ang="0">
                <a:pos x="257" y="309"/>
              </a:cxn>
              <a:cxn ang="0">
                <a:pos x="219" y="239"/>
              </a:cxn>
              <a:cxn ang="0">
                <a:pos x="251" y="242"/>
              </a:cxn>
              <a:cxn ang="0">
                <a:pos x="269" y="277"/>
              </a:cxn>
              <a:cxn ang="0">
                <a:pos x="257" y="309"/>
              </a:cxn>
            </a:cxnLst>
            <a:rect l="0" t="0" r="r" b="b"/>
            <a:pathLst>
              <a:path w="380" h="380">
                <a:moveTo>
                  <a:pt x="190" y="0"/>
                </a:moveTo>
                <a:cubicBezTo>
                  <a:pt x="85" y="0"/>
                  <a:pt x="0" y="85"/>
                  <a:pt x="0" y="190"/>
                </a:cubicBezTo>
                <a:cubicBezTo>
                  <a:pt x="0" y="295"/>
                  <a:pt x="85" y="380"/>
                  <a:pt x="190" y="380"/>
                </a:cubicBezTo>
                <a:cubicBezTo>
                  <a:pt x="295" y="380"/>
                  <a:pt x="380" y="295"/>
                  <a:pt x="380" y="190"/>
                </a:cubicBezTo>
                <a:cubicBezTo>
                  <a:pt x="380" y="85"/>
                  <a:pt x="295" y="0"/>
                  <a:pt x="190" y="0"/>
                </a:cubicBezTo>
                <a:close/>
                <a:moveTo>
                  <a:pt x="178" y="74"/>
                </a:moveTo>
                <a:cubicBezTo>
                  <a:pt x="189" y="95"/>
                  <a:pt x="197" y="128"/>
                  <a:pt x="171" y="138"/>
                </a:cubicBezTo>
                <a:cubicBezTo>
                  <a:pt x="164" y="118"/>
                  <a:pt x="147" y="60"/>
                  <a:pt x="147" y="60"/>
                </a:cubicBezTo>
                <a:cubicBezTo>
                  <a:pt x="147" y="60"/>
                  <a:pt x="168" y="53"/>
                  <a:pt x="178" y="74"/>
                </a:cubicBezTo>
                <a:close/>
                <a:moveTo>
                  <a:pt x="197" y="303"/>
                </a:moveTo>
                <a:cubicBezTo>
                  <a:pt x="180" y="290"/>
                  <a:pt x="145" y="253"/>
                  <a:pt x="124" y="201"/>
                </a:cubicBezTo>
                <a:cubicBezTo>
                  <a:pt x="112" y="173"/>
                  <a:pt x="109" y="142"/>
                  <a:pt x="109" y="107"/>
                </a:cubicBezTo>
                <a:cubicBezTo>
                  <a:pt x="110" y="76"/>
                  <a:pt x="123" y="67"/>
                  <a:pt x="136" y="63"/>
                </a:cubicBezTo>
                <a:cubicBezTo>
                  <a:pt x="161" y="140"/>
                  <a:pt x="161" y="140"/>
                  <a:pt x="161" y="140"/>
                </a:cubicBezTo>
                <a:cubicBezTo>
                  <a:pt x="161" y="140"/>
                  <a:pt x="144" y="146"/>
                  <a:pt x="151" y="168"/>
                </a:cubicBezTo>
                <a:cubicBezTo>
                  <a:pt x="151" y="168"/>
                  <a:pt x="157" y="206"/>
                  <a:pt x="188" y="243"/>
                </a:cubicBezTo>
                <a:cubicBezTo>
                  <a:pt x="192" y="250"/>
                  <a:pt x="199" y="250"/>
                  <a:pt x="208" y="243"/>
                </a:cubicBezTo>
                <a:cubicBezTo>
                  <a:pt x="214" y="260"/>
                  <a:pt x="244" y="314"/>
                  <a:pt x="244" y="314"/>
                </a:cubicBezTo>
                <a:cubicBezTo>
                  <a:pt x="244" y="314"/>
                  <a:pt x="225" y="322"/>
                  <a:pt x="197" y="303"/>
                </a:cubicBezTo>
                <a:close/>
                <a:moveTo>
                  <a:pt x="257" y="309"/>
                </a:moveTo>
                <a:cubicBezTo>
                  <a:pt x="219" y="239"/>
                  <a:pt x="219" y="239"/>
                  <a:pt x="219" y="239"/>
                </a:cubicBezTo>
                <a:cubicBezTo>
                  <a:pt x="241" y="227"/>
                  <a:pt x="251" y="242"/>
                  <a:pt x="251" y="242"/>
                </a:cubicBezTo>
                <a:cubicBezTo>
                  <a:pt x="251" y="242"/>
                  <a:pt x="261" y="262"/>
                  <a:pt x="269" y="277"/>
                </a:cubicBezTo>
                <a:cubicBezTo>
                  <a:pt x="278" y="293"/>
                  <a:pt x="257" y="309"/>
                  <a:pt x="257" y="309"/>
                </a:cubicBez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schemeClr val="bg1">
                  <a:lumMod val="50000"/>
                  <a:lumOff val="50000"/>
                </a:schemeClr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sp>
        <p:nvSpPr>
          <p:cNvPr id="34" name="Freeform 33"/>
          <p:cNvSpPr>
            <a:spLocks noEditPoints="1"/>
          </p:cNvSpPr>
          <p:nvPr userDrawn="1"/>
        </p:nvSpPr>
        <p:spPr bwMode="auto">
          <a:xfrm>
            <a:off x="1091088" y="3114675"/>
            <a:ext cx="246063" cy="244475"/>
          </a:xfrm>
          <a:custGeom>
            <a:avLst/>
            <a:gdLst/>
            <a:ahLst/>
            <a:cxnLst>
              <a:cxn ang="0">
                <a:pos x="190" y="0"/>
              </a:cxn>
              <a:cxn ang="0">
                <a:pos x="0" y="190"/>
              </a:cxn>
              <a:cxn ang="0">
                <a:pos x="190" y="380"/>
              </a:cxn>
              <a:cxn ang="0">
                <a:pos x="380" y="190"/>
              </a:cxn>
              <a:cxn ang="0">
                <a:pos x="190" y="0"/>
              </a:cxn>
              <a:cxn ang="0">
                <a:pos x="275" y="274"/>
              </a:cxn>
              <a:cxn ang="0">
                <a:pos x="122" y="274"/>
              </a:cxn>
              <a:cxn ang="0">
                <a:pos x="108" y="270"/>
              </a:cxn>
              <a:cxn ang="0">
                <a:pos x="167" y="204"/>
              </a:cxn>
              <a:cxn ang="0">
                <a:pos x="192" y="224"/>
              </a:cxn>
              <a:cxn ang="0">
                <a:pos x="218" y="205"/>
              </a:cxn>
              <a:cxn ang="0">
                <a:pos x="280" y="273"/>
              </a:cxn>
              <a:cxn ang="0">
                <a:pos x="275" y="274"/>
              </a:cxn>
              <a:cxn ang="0">
                <a:pos x="137" y="167"/>
              </a:cxn>
              <a:cxn ang="0">
                <a:pos x="137" y="149"/>
              </a:cxn>
              <a:cxn ang="0">
                <a:pos x="252" y="148"/>
              </a:cxn>
              <a:cxn ang="0">
                <a:pos x="252" y="170"/>
              </a:cxn>
              <a:cxn ang="0">
                <a:pos x="193" y="211"/>
              </a:cxn>
              <a:cxn ang="0">
                <a:pos x="137" y="167"/>
              </a:cxn>
              <a:cxn ang="0">
                <a:pos x="292" y="262"/>
              </a:cxn>
              <a:cxn ang="0">
                <a:pos x="232" y="195"/>
              </a:cxn>
              <a:cxn ang="0">
                <a:pos x="285" y="158"/>
              </a:cxn>
              <a:cxn ang="0">
                <a:pos x="194" y="83"/>
              </a:cxn>
              <a:cxn ang="0">
                <a:pos x="105" y="158"/>
              </a:cxn>
              <a:cxn ang="0">
                <a:pos x="154" y="194"/>
              </a:cxn>
              <a:cxn ang="0">
                <a:pos x="97" y="258"/>
              </a:cxn>
              <a:cxn ang="0">
                <a:pos x="95" y="246"/>
              </a:cxn>
              <a:cxn ang="0">
                <a:pos x="95" y="156"/>
              </a:cxn>
              <a:cxn ang="0">
                <a:pos x="182" y="81"/>
              </a:cxn>
              <a:cxn ang="0">
                <a:pos x="207" y="81"/>
              </a:cxn>
              <a:cxn ang="0">
                <a:pos x="294" y="154"/>
              </a:cxn>
              <a:cxn ang="0">
                <a:pos x="294" y="248"/>
              </a:cxn>
              <a:cxn ang="0">
                <a:pos x="292" y="262"/>
              </a:cxn>
            </a:cxnLst>
            <a:rect l="0" t="0" r="r" b="b"/>
            <a:pathLst>
              <a:path w="380" h="380">
                <a:moveTo>
                  <a:pt x="190" y="0"/>
                </a:moveTo>
                <a:cubicBezTo>
                  <a:pt x="85" y="0"/>
                  <a:pt x="0" y="85"/>
                  <a:pt x="0" y="190"/>
                </a:cubicBezTo>
                <a:cubicBezTo>
                  <a:pt x="0" y="295"/>
                  <a:pt x="85" y="380"/>
                  <a:pt x="190" y="380"/>
                </a:cubicBezTo>
                <a:cubicBezTo>
                  <a:pt x="295" y="380"/>
                  <a:pt x="380" y="295"/>
                  <a:pt x="380" y="190"/>
                </a:cubicBezTo>
                <a:cubicBezTo>
                  <a:pt x="380" y="85"/>
                  <a:pt x="295" y="0"/>
                  <a:pt x="190" y="0"/>
                </a:cubicBezTo>
                <a:close/>
                <a:moveTo>
                  <a:pt x="275" y="274"/>
                </a:moveTo>
                <a:cubicBezTo>
                  <a:pt x="249" y="274"/>
                  <a:pt x="122" y="274"/>
                  <a:pt x="122" y="274"/>
                </a:cubicBezTo>
                <a:cubicBezTo>
                  <a:pt x="122" y="274"/>
                  <a:pt x="115" y="274"/>
                  <a:pt x="108" y="270"/>
                </a:cubicBezTo>
                <a:cubicBezTo>
                  <a:pt x="167" y="204"/>
                  <a:pt x="167" y="204"/>
                  <a:pt x="167" y="204"/>
                </a:cubicBezTo>
                <a:cubicBezTo>
                  <a:pt x="192" y="224"/>
                  <a:pt x="192" y="224"/>
                  <a:pt x="192" y="224"/>
                </a:cubicBezTo>
                <a:cubicBezTo>
                  <a:pt x="218" y="205"/>
                  <a:pt x="218" y="205"/>
                  <a:pt x="218" y="205"/>
                </a:cubicBezTo>
                <a:cubicBezTo>
                  <a:pt x="280" y="273"/>
                  <a:pt x="280" y="273"/>
                  <a:pt x="280" y="273"/>
                </a:cubicBezTo>
                <a:cubicBezTo>
                  <a:pt x="278" y="273"/>
                  <a:pt x="277" y="274"/>
                  <a:pt x="275" y="274"/>
                </a:cubicBezTo>
                <a:close/>
                <a:moveTo>
                  <a:pt x="137" y="167"/>
                </a:moveTo>
                <a:cubicBezTo>
                  <a:pt x="137" y="149"/>
                  <a:pt x="137" y="149"/>
                  <a:pt x="137" y="149"/>
                </a:cubicBezTo>
                <a:cubicBezTo>
                  <a:pt x="252" y="148"/>
                  <a:pt x="252" y="148"/>
                  <a:pt x="252" y="148"/>
                </a:cubicBezTo>
                <a:cubicBezTo>
                  <a:pt x="252" y="170"/>
                  <a:pt x="252" y="170"/>
                  <a:pt x="252" y="170"/>
                </a:cubicBezTo>
                <a:cubicBezTo>
                  <a:pt x="193" y="211"/>
                  <a:pt x="193" y="211"/>
                  <a:pt x="193" y="211"/>
                </a:cubicBezTo>
                <a:lnTo>
                  <a:pt x="137" y="167"/>
                </a:lnTo>
                <a:close/>
                <a:moveTo>
                  <a:pt x="292" y="262"/>
                </a:moveTo>
                <a:cubicBezTo>
                  <a:pt x="232" y="195"/>
                  <a:pt x="232" y="195"/>
                  <a:pt x="232" y="195"/>
                </a:cubicBezTo>
                <a:cubicBezTo>
                  <a:pt x="285" y="158"/>
                  <a:pt x="285" y="158"/>
                  <a:pt x="285" y="158"/>
                </a:cubicBezTo>
                <a:cubicBezTo>
                  <a:pt x="194" y="83"/>
                  <a:pt x="194" y="83"/>
                  <a:pt x="194" y="83"/>
                </a:cubicBezTo>
                <a:cubicBezTo>
                  <a:pt x="105" y="158"/>
                  <a:pt x="105" y="158"/>
                  <a:pt x="105" y="158"/>
                </a:cubicBezTo>
                <a:cubicBezTo>
                  <a:pt x="154" y="194"/>
                  <a:pt x="154" y="194"/>
                  <a:pt x="154" y="194"/>
                </a:cubicBezTo>
                <a:cubicBezTo>
                  <a:pt x="97" y="258"/>
                  <a:pt x="97" y="258"/>
                  <a:pt x="97" y="258"/>
                </a:cubicBezTo>
                <a:cubicBezTo>
                  <a:pt x="95" y="254"/>
                  <a:pt x="95" y="251"/>
                  <a:pt x="95" y="246"/>
                </a:cubicBezTo>
                <a:cubicBezTo>
                  <a:pt x="95" y="218"/>
                  <a:pt x="95" y="156"/>
                  <a:pt x="95" y="156"/>
                </a:cubicBezTo>
                <a:cubicBezTo>
                  <a:pt x="182" y="81"/>
                  <a:pt x="182" y="81"/>
                  <a:pt x="182" y="81"/>
                </a:cubicBezTo>
                <a:cubicBezTo>
                  <a:pt x="182" y="81"/>
                  <a:pt x="194" y="68"/>
                  <a:pt x="207" y="81"/>
                </a:cubicBezTo>
                <a:cubicBezTo>
                  <a:pt x="222" y="96"/>
                  <a:pt x="294" y="154"/>
                  <a:pt x="294" y="154"/>
                </a:cubicBezTo>
                <a:cubicBezTo>
                  <a:pt x="294" y="248"/>
                  <a:pt x="294" y="248"/>
                  <a:pt x="294" y="248"/>
                </a:cubicBezTo>
                <a:cubicBezTo>
                  <a:pt x="294" y="248"/>
                  <a:pt x="295" y="256"/>
                  <a:pt x="292" y="262"/>
                </a:cubicBez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schemeClr val="bg1">
                  <a:lumMod val="50000"/>
                  <a:lumOff val="50000"/>
                </a:schemeClr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grpSp>
        <p:nvGrpSpPr>
          <p:cNvPr id="36" name="Group 35"/>
          <p:cNvGrpSpPr/>
          <p:nvPr userDrawn="1"/>
        </p:nvGrpSpPr>
        <p:grpSpPr>
          <a:xfrm>
            <a:off x="1090654" y="3442208"/>
            <a:ext cx="246460" cy="247650"/>
            <a:chOff x="882651" y="3267075"/>
            <a:chExt cx="328613" cy="330200"/>
          </a:xfrm>
          <a:solidFill>
            <a:schemeClr val="accent3"/>
          </a:solidFill>
        </p:grpSpPr>
        <p:sp>
          <p:nvSpPr>
            <p:cNvPr id="37" name="Freeform 10"/>
            <p:cNvSpPr>
              <a:spLocks/>
            </p:cNvSpPr>
            <p:nvPr/>
          </p:nvSpPr>
          <p:spPr bwMode="auto">
            <a:xfrm>
              <a:off x="1052513" y="3335338"/>
              <a:ext cx="1588" cy="15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38" name="Freeform 11"/>
            <p:cNvSpPr>
              <a:spLocks/>
            </p:cNvSpPr>
            <p:nvPr/>
          </p:nvSpPr>
          <p:spPr bwMode="auto">
            <a:xfrm>
              <a:off x="1003301" y="3387725"/>
              <a:ext cx="39688" cy="38100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47" y="44"/>
                </a:cxn>
                <a:cxn ang="0">
                  <a:pos x="47" y="5"/>
                </a:cxn>
                <a:cxn ang="0">
                  <a:pos x="6" y="0"/>
                </a:cxn>
                <a:cxn ang="0">
                  <a:pos x="0" y="44"/>
                </a:cxn>
              </a:cxnLst>
              <a:rect l="0" t="0" r="r" b="b"/>
              <a:pathLst>
                <a:path w="47" h="44">
                  <a:moveTo>
                    <a:pt x="0" y="44"/>
                  </a:moveTo>
                  <a:cubicBezTo>
                    <a:pt x="47" y="44"/>
                    <a:pt x="47" y="44"/>
                    <a:pt x="47" y="44"/>
                  </a:cubicBezTo>
                  <a:cubicBezTo>
                    <a:pt x="47" y="5"/>
                    <a:pt x="47" y="5"/>
                    <a:pt x="47" y="5"/>
                  </a:cubicBezTo>
                  <a:cubicBezTo>
                    <a:pt x="30" y="5"/>
                    <a:pt x="17" y="3"/>
                    <a:pt x="6" y="0"/>
                  </a:cubicBezTo>
                  <a:cubicBezTo>
                    <a:pt x="2" y="12"/>
                    <a:pt x="0" y="27"/>
                    <a:pt x="0" y="4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39" name="Freeform 12"/>
            <p:cNvSpPr>
              <a:spLocks/>
            </p:cNvSpPr>
            <p:nvPr/>
          </p:nvSpPr>
          <p:spPr bwMode="auto">
            <a:xfrm>
              <a:off x="1003301" y="3435350"/>
              <a:ext cx="39688" cy="36512"/>
            </a:xfrm>
            <a:custGeom>
              <a:avLst/>
              <a:gdLst/>
              <a:ahLst/>
              <a:cxnLst>
                <a:cxn ang="0">
                  <a:pos x="6" y="42"/>
                </a:cxn>
                <a:cxn ang="0">
                  <a:pos x="47" y="35"/>
                </a:cxn>
                <a:cxn ang="0">
                  <a:pos x="47" y="0"/>
                </a:cxn>
                <a:cxn ang="0">
                  <a:pos x="0" y="0"/>
                </a:cxn>
                <a:cxn ang="0">
                  <a:pos x="6" y="42"/>
                </a:cxn>
              </a:cxnLst>
              <a:rect l="0" t="0" r="r" b="b"/>
              <a:pathLst>
                <a:path w="47" h="42">
                  <a:moveTo>
                    <a:pt x="6" y="42"/>
                  </a:moveTo>
                  <a:cubicBezTo>
                    <a:pt x="18" y="38"/>
                    <a:pt x="31" y="36"/>
                    <a:pt x="47" y="35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8"/>
                    <a:pt x="2" y="24"/>
                    <a:pt x="6" y="4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0" name="Freeform 13"/>
            <p:cNvSpPr>
              <a:spLocks/>
            </p:cNvSpPr>
            <p:nvPr/>
          </p:nvSpPr>
          <p:spPr bwMode="auto">
            <a:xfrm>
              <a:off x="1065213" y="3335338"/>
              <a:ext cx="47625" cy="42862"/>
            </a:xfrm>
            <a:custGeom>
              <a:avLst/>
              <a:gdLst/>
              <a:ahLst/>
              <a:cxnLst>
                <a:cxn ang="0">
                  <a:pos x="32" y="48"/>
                </a:cxn>
                <a:cxn ang="0">
                  <a:pos x="55" y="32"/>
                </a:cxn>
                <a:cxn ang="0">
                  <a:pos x="0" y="0"/>
                </a:cxn>
                <a:cxn ang="0">
                  <a:pos x="32" y="48"/>
                </a:cxn>
              </a:cxnLst>
              <a:rect l="0" t="0" r="r" b="b"/>
              <a:pathLst>
                <a:path w="55" h="48">
                  <a:moveTo>
                    <a:pt x="32" y="48"/>
                  </a:moveTo>
                  <a:cubicBezTo>
                    <a:pt x="47" y="42"/>
                    <a:pt x="53" y="35"/>
                    <a:pt x="55" y="32"/>
                  </a:cubicBezTo>
                  <a:cubicBezTo>
                    <a:pt x="40" y="16"/>
                    <a:pt x="21" y="5"/>
                    <a:pt x="0" y="0"/>
                  </a:cubicBezTo>
                  <a:cubicBezTo>
                    <a:pt x="9" y="8"/>
                    <a:pt x="23" y="23"/>
                    <a:pt x="32" y="4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1" name="Freeform 14"/>
            <p:cNvSpPr>
              <a:spLocks/>
            </p:cNvSpPr>
            <p:nvPr/>
          </p:nvSpPr>
          <p:spPr bwMode="auto">
            <a:xfrm>
              <a:off x="1009651" y="3335338"/>
              <a:ext cx="33338" cy="47625"/>
            </a:xfrm>
            <a:custGeom>
              <a:avLst/>
              <a:gdLst/>
              <a:ahLst/>
              <a:cxnLst>
                <a:cxn ang="0">
                  <a:pos x="37" y="4"/>
                </a:cxn>
                <a:cxn ang="0">
                  <a:pos x="0" y="51"/>
                </a:cxn>
                <a:cxn ang="0">
                  <a:pos x="38" y="55"/>
                </a:cxn>
                <a:cxn ang="0">
                  <a:pos x="38" y="0"/>
                </a:cxn>
                <a:cxn ang="0">
                  <a:pos x="35" y="0"/>
                </a:cxn>
                <a:cxn ang="0">
                  <a:pos x="37" y="4"/>
                </a:cxn>
              </a:cxnLst>
              <a:rect l="0" t="0" r="r" b="b"/>
              <a:pathLst>
                <a:path w="38" h="55">
                  <a:moveTo>
                    <a:pt x="37" y="4"/>
                  </a:moveTo>
                  <a:cubicBezTo>
                    <a:pt x="36" y="5"/>
                    <a:pt x="14" y="16"/>
                    <a:pt x="0" y="51"/>
                  </a:cubicBezTo>
                  <a:cubicBezTo>
                    <a:pt x="10" y="53"/>
                    <a:pt x="23" y="55"/>
                    <a:pt x="38" y="55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37" y="0"/>
                    <a:pt x="36" y="0"/>
                    <a:pt x="35" y="0"/>
                  </a:cubicBezTo>
                  <a:lnTo>
                    <a:pt x="37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2" name="Freeform 15"/>
            <p:cNvSpPr>
              <a:spLocks/>
            </p:cNvSpPr>
            <p:nvPr/>
          </p:nvSpPr>
          <p:spPr bwMode="auto">
            <a:xfrm>
              <a:off x="957263" y="3435350"/>
              <a:ext cx="41275" cy="52387"/>
            </a:xfrm>
            <a:custGeom>
              <a:avLst/>
              <a:gdLst/>
              <a:ahLst/>
              <a:cxnLst>
                <a:cxn ang="0">
                  <a:pos x="41" y="0"/>
                </a:cxn>
                <a:cxn ang="0">
                  <a:pos x="0" y="0"/>
                </a:cxn>
                <a:cxn ang="0">
                  <a:pos x="20" y="60"/>
                </a:cxn>
                <a:cxn ang="0">
                  <a:pos x="48" y="45"/>
                </a:cxn>
                <a:cxn ang="0">
                  <a:pos x="41" y="0"/>
                </a:cxn>
              </a:cxnLst>
              <a:rect l="0" t="0" r="r" b="b"/>
              <a:pathLst>
                <a:path w="48" h="60">
                  <a:moveTo>
                    <a:pt x="4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22"/>
                    <a:pt x="8" y="43"/>
                    <a:pt x="20" y="60"/>
                  </a:cubicBezTo>
                  <a:cubicBezTo>
                    <a:pt x="24" y="57"/>
                    <a:pt x="34" y="51"/>
                    <a:pt x="48" y="45"/>
                  </a:cubicBezTo>
                  <a:cubicBezTo>
                    <a:pt x="43" y="26"/>
                    <a:pt x="41" y="9"/>
                    <a:pt x="41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3" name="Freeform 16"/>
            <p:cNvSpPr>
              <a:spLocks/>
            </p:cNvSpPr>
            <p:nvPr/>
          </p:nvSpPr>
          <p:spPr bwMode="auto">
            <a:xfrm>
              <a:off x="1009651" y="3475038"/>
              <a:ext cx="33338" cy="49212"/>
            </a:xfrm>
            <a:custGeom>
              <a:avLst/>
              <a:gdLst/>
              <a:ahLst/>
              <a:cxnLst>
                <a:cxn ang="0">
                  <a:pos x="38" y="57"/>
                </a:cxn>
                <a:cxn ang="0">
                  <a:pos x="38" y="0"/>
                </a:cxn>
                <a:cxn ang="0">
                  <a:pos x="0" y="6"/>
                </a:cxn>
                <a:cxn ang="0">
                  <a:pos x="38" y="57"/>
                </a:cxn>
              </a:cxnLst>
              <a:rect l="0" t="0" r="r" b="b"/>
              <a:pathLst>
                <a:path w="38" h="57">
                  <a:moveTo>
                    <a:pt x="38" y="57"/>
                  </a:moveTo>
                  <a:cubicBezTo>
                    <a:pt x="38" y="0"/>
                    <a:pt x="38" y="0"/>
                    <a:pt x="38" y="0"/>
                  </a:cubicBezTo>
                  <a:cubicBezTo>
                    <a:pt x="23" y="1"/>
                    <a:pt x="11" y="3"/>
                    <a:pt x="0" y="6"/>
                  </a:cubicBezTo>
                  <a:cubicBezTo>
                    <a:pt x="7" y="27"/>
                    <a:pt x="18" y="48"/>
                    <a:pt x="38" y="57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4" name="Freeform 17"/>
            <p:cNvSpPr>
              <a:spLocks/>
            </p:cNvSpPr>
            <p:nvPr/>
          </p:nvSpPr>
          <p:spPr bwMode="auto">
            <a:xfrm>
              <a:off x="957263" y="3373438"/>
              <a:ext cx="41275" cy="52387"/>
            </a:xfrm>
            <a:custGeom>
              <a:avLst/>
              <a:gdLst/>
              <a:ahLst/>
              <a:cxnLst>
                <a:cxn ang="0">
                  <a:pos x="48" y="14"/>
                </a:cxn>
                <a:cxn ang="0">
                  <a:pos x="20" y="0"/>
                </a:cxn>
                <a:cxn ang="0">
                  <a:pos x="0" y="61"/>
                </a:cxn>
                <a:cxn ang="0">
                  <a:pos x="41" y="61"/>
                </a:cxn>
                <a:cxn ang="0">
                  <a:pos x="48" y="14"/>
                </a:cxn>
              </a:cxnLst>
              <a:rect l="0" t="0" r="r" b="b"/>
              <a:pathLst>
                <a:path w="48" h="61">
                  <a:moveTo>
                    <a:pt x="48" y="14"/>
                  </a:moveTo>
                  <a:cubicBezTo>
                    <a:pt x="33" y="9"/>
                    <a:pt x="25" y="4"/>
                    <a:pt x="20" y="0"/>
                  </a:cubicBezTo>
                  <a:cubicBezTo>
                    <a:pt x="8" y="17"/>
                    <a:pt x="1" y="38"/>
                    <a:pt x="0" y="61"/>
                  </a:cubicBezTo>
                  <a:cubicBezTo>
                    <a:pt x="41" y="61"/>
                    <a:pt x="41" y="61"/>
                    <a:pt x="41" y="61"/>
                  </a:cubicBezTo>
                  <a:cubicBezTo>
                    <a:pt x="41" y="43"/>
                    <a:pt x="44" y="27"/>
                    <a:pt x="48" y="1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5" name="Freeform 18"/>
            <p:cNvSpPr>
              <a:spLocks/>
            </p:cNvSpPr>
            <p:nvPr/>
          </p:nvSpPr>
          <p:spPr bwMode="auto">
            <a:xfrm>
              <a:off x="979488" y="3482975"/>
              <a:ext cx="46038" cy="39687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52" y="46"/>
                </a:cxn>
                <a:cxn ang="0">
                  <a:pos x="25" y="0"/>
                </a:cxn>
                <a:cxn ang="0">
                  <a:pos x="0" y="13"/>
                </a:cxn>
              </a:cxnLst>
              <a:rect l="0" t="0" r="r" b="b"/>
              <a:pathLst>
                <a:path w="52" h="46">
                  <a:moveTo>
                    <a:pt x="0" y="13"/>
                  </a:moveTo>
                  <a:cubicBezTo>
                    <a:pt x="14" y="29"/>
                    <a:pt x="32" y="41"/>
                    <a:pt x="52" y="46"/>
                  </a:cubicBezTo>
                  <a:cubicBezTo>
                    <a:pt x="39" y="34"/>
                    <a:pt x="31" y="17"/>
                    <a:pt x="25" y="0"/>
                  </a:cubicBezTo>
                  <a:cubicBezTo>
                    <a:pt x="12" y="4"/>
                    <a:pt x="4" y="10"/>
                    <a:pt x="0" y="1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6" name="Freeform 19"/>
            <p:cNvSpPr>
              <a:spLocks/>
            </p:cNvSpPr>
            <p:nvPr/>
          </p:nvSpPr>
          <p:spPr bwMode="auto">
            <a:xfrm>
              <a:off x="981076" y="3336925"/>
              <a:ext cx="47625" cy="39687"/>
            </a:xfrm>
            <a:custGeom>
              <a:avLst/>
              <a:gdLst/>
              <a:ahLst/>
              <a:cxnLst>
                <a:cxn ang="0">
                  <a:pos x="55" y="0"/>
                </a:cxn>
                <a:cxn ang="0">
                  <a:pos x="0" y="34"/>
                </a:cxn>
                <a:cxn ang="0">
                  <a:pos x="24" y="46"/>
                </a:cxn>
                <a:cxn ang="0">
                  <a:pos x="55" y="0"/>
                </a:cxn>
              </a:cxnLst>
              <a:rect l="0" t="0" r="r" b="b"/>
              <a:pathLst>
                <a:path w="55" h="46">
                  <a:moveTo>
                    <a:pt x="55" y="0"/>
                  </a:moveTo>
                  <a:cubicBezTo>
                    <a:pt x="33" y="5"/>
                    <a:pt x="14" y="17"/>
                    <a:pt x="0" y="34"/>
                  </a:cubicBezTo>
                  <a:cubicBezTo>
                    <a:pt x="3" y="36"/>
                    <a:pt x="10" y="41"/>
                    <a:pt x="24" y="46"/>
                  </a:cubicBezTo>
                  <a:cubicBezTo>
                    <a:pt x="33" y="22"/>
                    <a:pt x="45" y="8"/>
                    <a:pt x="55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7" name="Freeform 20"/>
            <p:cNvSpPr>
              <a:spLocks/>
            </p:cNvSpPr>
            <p:nvPr/>
          </p:nvSpPr>
          <p:spPr bwMode="auto">
            <a:xfrm>
              <a:off x="1095376" y="3370263"/>
              <a:ext cx="42863" cy="55562"/>
            </a:xfrm>
            <a:custGeom>
              <a:avLst/>
              <a:gdLst/>
              <a:ahLst/>
              <a:cxnLst>
                <a:cxn ang="0">
                  <a:pos x="6" y="64"/>
                </a:cxn>
                <a:cxn ang="0">
                  <a:pos x="50" y="64"/>
                </a:cxn>
                <a:cxn ang="0">
                  <a:pos x="27" y="0"/>
                </a:cxn>
                <a:cxn ang="0">
                  <a:pos x="0" y="18"/>
                </a:cxn>
                <a:cxn ang="0">
                  <a:pos x="6" y="64"/>
                </a:cxn>
              </a:cxnLst>
              <a:rect l="0" t="0" r="r" b="b"/>
              <a:pathLst>
                <a:path w="50" h="64">
                  <a:moveTo>
                    <a:pt x="6" y="64"/>
                  </a:moveTo>
                  <a:cubicBezTo>
                    <a:pt x="50" y="64"/>
                    <a:pt x="50" y="64"/>
                    <a:pt x="50" y="64"/>
                  </a:cubicBezTo>
                  <a:cubicBezTo>
                    <a:pt x="49" y="40"/>
                    <a:pt x="41" y="18"/>
                    <a:pt x="27" y="0"/>
                  </a:cubicBezTo>
                  <a:cubicBezTo>
                    <a:pt x="23" y="5"/>
                    <a:pt x="15" y="12"/>
                    <a:pt x="0" y="18"/>
                  </a:cubicBezTo>
                  <a:cubicBezTo>
                    <a:pt x="4" y="31"/>
                    <a:pt x="6" y="46"/>
                    <a:pt x="6" y="6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8" name="Freeform 21"/>
            <p:cNvSpPr>
              <a:spLocks/>
            </p:cNvSpPr>
            <p:nvPr/>
          </p:nvSpPr>
          <p:spPr bwMode="auto">
            <a:xfrm>
              <a:off x="1095376" y="3435350"/>
              <a:ext cx="42863" cy="53975"/>
            </a:xfrm>
            <a:custGeom>
              <a:avLst/>
              <a:gdLst/>
              <a:ahLst/>
              <a:cxnLst>
                <a:cxn ang="0">
                  <a:pos x="0" y="45"/>
                </a:cxn>
                <a:cxn ang="0">
                  <a:pos x="28" y="62"/>
                </a:cxn>
                <a:cxn ang="0">
                  <a:pos x="50" y="0"/>
                </a:cxn>
                <a:cxn ang="0">
                  <a:pos x="6" y="0"/>
                </a:cxn>
                <a:cxn ang="0">
                  <a:pos x="0" y="45"/>
                </a:cxn>
              </a:cxnLst>
              <a:rect l="0" t="0" r="r" b="b"/>
              <a:pathLst>
                <a:path w="50" h="62">
                  <a:moveTo>
                    <a:pt x="0" y="45"/>
                  </a:moveTo>
                  <a:cubicBezTo>
                    <a:pt x="16" y="51"/>
                    <a:pt x="25" y="59"/>
                    <a:pt x="28" y="62"/>
                  </a:cubicBezTo>
                  <a:cubicBezTo>
                    <a:pt x="41" y="45"/>
                    <a:pt x="49" y="23"/>
                    <a:pt x="50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8"/>
                    <a:pt x="4" y="26"/>
                    <a:pt x="0" y="45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9" name="Freeform 22"/>
            <p:cNvSpPr>
              <a:spLocks/>
            </p:cNvSpPr>
            <p:nvPr/>
          </p:nvSpPr>
          <p:spPr bwMode="auto">
            <a:xfrm>
              <a:off x="1066801" y="3482975"/>
              <a:ext cx="47625" cy="41275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4" y="16"/>
                </a:cxn>
                <a:cxn ang="0">
                  <a:pos x="29" y="0"/>
                </a:cxn>
                <a:cxn ang="0">
                  <a:pos x="0" y="48"/>
                </a:cxn>
              </a:cxnLst>
              <a:rect l="0" t="0" r="r" b="b"/>
              <a:pathLst>
                <a:path w="54" h="48">
                  <a:moveTo>
                    <a:pt x="0" y="48"/>
                  </a:moveTo>
                  <a:cubicBezTo>
                    <a:pt x="21" y="43"/>
                    <a:pt x="39" y="32"/>
                    <a:pt x="54" y="16"/>
                  </a:cubicBezTo>
                  <a:cubicBezTo>
                    <a:pt x="52" y="14"/>
                    <a:pt x="44" y="7"/>
                    <a:pt x="29" y="0"/>
                  </a:cubicBezTo>
                  <a:cubicBezTo>
                    <a:pt x="23" y="18"/>
                    <a:pt x="14" y="36"/>
                    <a:pt x="0" y="4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50" name="Freeform 23"/>
            <p:cNvSpPr>
              <a:spLocks noEditPoints="1"/>
            </p:cNvSpPr>
            <p:nvPr/>
          </p:nvSpPr>
          <p:spPr bwMode="auto">
            <a:xfrm>
              <a:off x="882651" y="3267075"/>
              <a:ext cx="328613" cy="330200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0" y="190"/>
                </a:cxn>
                <a:cxn ang="0">
                  <a:pos x="190" y="381"/>
                </a:cxn>
                <a:cxn ang="0">
                  <a:pos x="380" y="190"/>
                </a:cxn>
                <a:cxn ang="0">
                  <a:pos x="190" y="0"/>
                </a:cxn>
                <a:cxn ang="0">
                  <a:pos x="190" y="310"/>
                </a:cxn>
                <a:cxn ang="0">
                  <a:pos x="75" y="189"/>
                </a:cxn>
                <a:cxn ang="0">
                  <a:pos x="190" y="67"/>
                </a:cxn>
                <a:cxn ang="0">
                  <a:pos x="306" y="189"/>
                </a:cxn>
                <a:cxn ang="0">
                  <a:pos x="190" y="310"/>
                </a:cxn>
              </a:cxnLst>
              <a:rect l="0" t="0" r="r" b="b"/>
              <a:pathLst>
                <a:path w="380" h="381">
                  <a:moveTo>
                    <a:pt x="190" y="0"/>
                  </a:moveTo>
                  <a:cubicBezTo>
                    <a:pt x="85" y="0"/>
                    <a:pt x="0" y="85"/>
                    <a:pt x="0" y="190"/>
                  </a:cubicBezTo>
                  <a:cubicBezTo>
                    <a:pt x="0" y="295"/>
                    <a:pt x="85" y="381"/>
                    <a:pt x="190" y="381"/>
                  </a:cubicBezTo>
                  <a:cubicBezTo>
                    <a:pt x="295" y="381"/>
                    <a:pt x="380" y="295"/>
                    <a:pt x="380" y="190"/>
                  </a:cubicBezTo>
                  <a:cubicBezTo>
                    <a:pt x="380" y="85"/>
                    <a:pt x="295" y="0"/>
                    <a:pt x="190" y="0"/>
                  </a:cubicBezTo>
                  <a:close/>
                  <a:moveTo>
                    <a:pt x="190" y="310"/>
                  </a:moveTo>
                  <a:cubicBezTo>
                    <a:pt x="127" y="310"/>
                    <a:pt x="75" y="256"/>
                    <a:pt x="75" y="189"/>
                  </a:cubicBezTo>
                  <a:cubicBezTo>
                    <a:pt x="75" y="121"/>
                    <a:pt x="127" y="67"/>
                    <a:pt x="190" y="67"/>
                  </a:cubicBezTo>
                  <a:cubicBezTo>
                    <a:pt x="254" y="67"/>
                    <a:pt x="306" y="121"/>
                    <a:pt x="306" y="189"/>
                  </a:cubicBezTo>
                  <a:cubicBezTo>
                    <a:pt x="306" y="256"/>
                    <a:pt x="254" y="310"/>
                    <a:pt x="190" y="31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51" name="Freeform 24"/>
            <p:cNvSpPr>
              <a:spLocks/>
            </p:cNvSpPr>
            <p:nvPr/>
          </p:nvSpPr>
          <p:spPr bwMode="auto">
            <a:xfrm>
              <a:off x="1052513" y="3340100"/>
              <a:ext cx="30163" cy="428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1"/>
                </a:cxn>
                <a:cxn ang="0">
                  <a:pos x="35" y="47"/>
                </a:cxn>
                <a:cxn ang="0">
                  <a:pos x="0" y="0"/>
                </a:cxn>
              </a:cxnLst>
              <a:rect l="0" t="0" r="r" b="b"/>
              <a:pathLst>
                <a:path w="35" h="51">
                  <a:moveTo>
                    <a:pt x="0" y="0"/>
                  </a:moveTo>
                  <a:cubicBezTo>
                    <a:pt x="0" y="51"/>
                    <a:pt x="0" y="51"/>
                    <a:pt x="0" y="51"/>
                  </a:cubicBezTo>
                  <a:cubicBezTo>
                    <a:pt x="14" y="50"/>
                    <a:pt x="26" y="49"/>
                    <a:pt x="35" y="47"/>
                  </a:cubicBezTo>
                  <a:cubicBezTo>
                    <a:pt x="24" y="16"/>
                    <a:pt x="6" y="3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52" name="Freeform 25"/>
            <p:cNvSpPr>
              <a:spLocks/>
            </p:cNvSpPr>
            <p:nvPr/>
          </p:nvSpPr>
          <p:spPr bwMode="auto">
            <a:xfrm>
              <a:off x="1052513" y="3389313"/>
              <a:ext cx="39688" cy="36512"/>
            </a:xfrm>
            <a:custGeom>
              <a:avLst/>
              <a:gdLst/>
              <a:ahLst/>
              <a:cxnLst>
                <a:cxn ang="0">
                  <a:pos x="39" y="0"/>
                </a:cxn>
                <a:cxn ang="0">
                  <a:pos x="0" y="4"/>
                </a:cxn>
                <a:cxn ang="0">
                  <a:pos x="0" y="43"/>
                </a:cxn>
                <a:cxn ang="0">
                  <a:pos x="45" y="43"/>
                </a:cxn>
                <a:cxn ang="0">
                  <a:pos x="39" y="0"/>
                </a:cxn>
              </a:cxnLst>
              <a:rect l="0" t="0" r="r" b="b"/>
              <a:pathLst>
                <a:path w="45" h="43">
                  <a:moveTo>
                    <a:pt x="39" y="0"/>
                  </a:moveTo>
                  <a:cubicBezTo>
                    <a:pt x="28" y="3"/>
                    <a:pt x="16" y="4"/>
                    <a:pt x="0" y="4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45" y="43"/>
                    <a:pt x="45" y="43"/>
                    <a:pt x="45" y="43"/>
                  </a:cubicBezTo>
                  <a:cubicBezTo>
                    <a:pt x="44" y="26"/>
                    <a:pt x="42" y="12"/>
                    <a:pt x="39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53" name="Freeform 26"/>
            <p:cNvSpPr>
              <a:spLocks/>
            </p:cNvSpPr>
            <p:nvPr/>
          </p:nvSpPr>
          <p:spPr bwMode="auto">
            <a:xfrm>
              <a:off x="1052513" y="3435350"/>
              <a:ext cx="38100" cy="34925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38" y="41"/>
                </a:cxn>
                <a:cxn ang="0">
                  <a:pos x="44" y="0"/>
                </a:cxn>
              </a:cxnLst>
              <a:rect l="0" t="0" r="r" b="b"/>
              <a:pathLst>
                <a:path w="44" h="41">
                  <a:moveTo>
                    <a:pt x="4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15" y="36"/>
                    <a:pt x="28" y="38"/>
                    <a:pt x="38" y="41"/>
                  </a:cubicBezTo>
                  <a:cubicBezTo>
                    <a:pt x="42" y="24"/>
                    <a:pt x="44" y="8"/>
                    <a:pt x="44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54" name="Freeform 27"/>
            <p:cNvSpPr>
              <a:spLocks/>
            </p:cNvSpPr>
            <p:nvPr/>
          </p:nvSpPr>
          <p:spPr bwMode="auto">
            <a:xfrm>
              <a:off x="1052513" y="3475038"/>
              <a:ext cx="30163" cy="476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6"/>
                </a:cxn>
                <a:cxn ang="0">
                  <a:pos x="35" y="5"/>
                </a:cxn>
                <a:cxn ang="0">
                  <a:pos x="0" y="0"/>
                </a:cxn>
              </a:cxnLst>
              <a:rect l="0" t="0" r="r" b="b"/>
              <a:pathLst>
                <a:path w="35" h="56">
                  <a:moveTo>
                    <a:pt x="0" y="0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18" y="46"/>
                    <a:pt x="29" y="26"/>
                    <a:pt x="35" y="5"/>
                  </a:cubicBezTo>
                  <a:cubicBezTo>
                    <a:pt x="26" y="2"/>
                    <a:pt x="14" y="0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</p:grpSp>
      <p:sp>
        <p:nvSpPr>
          <p:cNvPr id="55" name="Freeform 28"/>
          <p:cNvSpPr>
            <a:spLocks noEditPoints="1"/>
          </p:cNvSpPr>
          <p:nvPr userDrawn="1"/>
        </p:nvSpPr>
        <p:spPr bwMode="auto">
          <a:xfrm>
            <a:off x="1091088" y="2127250"/>
            <a:ext cx="246063" cy="247650"/>
          </a:xfrm>
          <a:custGeom>
            <a:avLst/>
            <a:gdLst/>
            <a:ahLst/>
            <a:cxnLst>
              <a:cxn ang="0">
                <a:pos x="191" y="0"/>
              </a:cxn>
              <a:cxn ang="0">
                <a:pos x="0" y="191"/>
              </a:cxn>
              <a:cxn ang="0">
                <a:pos x="191" y="381"/>
              </a:cxn>
              <a:cxn ang="0">
                <a:pos x="381" y="191"/>
              </a:cxn>
              <a:cxn ang="0">
                <a:pos x="191" y="0"/>
              </a:cxn>
              <a:cxn ang="0">
                <a:pos x="221" y="287"/>
              </a:cxn>
              <a:cxn ang="0">
                <a:pos x="221" y="235"/>
              </a:cxn>
              <a:cxn ang="0">
                <a:pos x="163" y="235"/>
              </a:cxn>
              <a:cxn ang="0">
                <a:pos x="162" y="287"/>
              </a:cxn>
              <a:cxn ang="0">
                <a:pos x="109" y="259"/>
              </a:cxn>
              <a:cxn ang="0">
                <a:pos x="109" y="205"/>
              </a:cxn>
              <a:cxn ang="0">
                <a:pos x="189" y="126"/>
              </a:cxn>
              <a:cxn ang="0">
                <a:pos x="273" y="206"/>
              </a:cxn>
              <a:cxn ang="0">
                <a:pos x="273" y="260"/>
              </a:cxn>
              <a:cxn ang="0">
                <a:pos x="221" y="287"/>
              </a:cxn>
              <a:cxn ang="0">
                <a:pos x="292" y="201"/>
              </a:cxn>
              <a:cxn ang="0">
                <a:pos x="189" y="104"/>
              </a:cxn>
              <a:cxn ang="0">
                <a:pos x="89" y="201"/>
              </a:cxn>
              <a:cxn ang="0">
                <a:pos x="87" y="165"/>
              </a:cxn>
              <a:cxn ang="0">
                <a:pos x="171" y="86"/>
              </a:cxn>
              <a:cxn ang="0">
                <a:pos x="208" y="86"/>
              </a:cxn>
              <a:cxn ang="0">
                <a:pos x="301" y="174"/>
              </a:cxn>
              <a:cxn ang="0">
                <a:pos x="292" y="201"/>
              </a:cxn>
            </a:cxnLst>
            <a:rect l="0" t="0" r="r" b="b"/>
            <a:pathLst>
              <a:path w="381" h="381">
                <a:moveTo>
                  <a:pt x="191" y="0"/>
                </a:moveTo>
                <a:cubicBezTo>
                  <a:pt x="86" y="0"/>
                  <a:pt x="0" y="85"/>
                  <a:pt x="0" y="191"/>
                </a:cubicBezTo>
                <a:cubicBezTo>
                  <a:pt x="0" y="296"/>
                  <a:pt x="86" y="381"/>
                  <a:pt x="191" y="381"/>
                </a:cubicBezTo>
                <a:cubicBezTo>
                  <a:pt x="296" y="381"/>
                  <a:pt x="381" y="296"/>
                  <a:pt x="381" y="191"/>
                </a:cubicBezTo>
                <a:cubicBezTo>
                  <a:pt x="381" y="85"/>
                  <a:pt x="296" y="0"/>
                  <a:pt x="191" y="0"/>
                </a:cubicBezTo>
                <a:close/>
                <a:moveTo>
                  <a:pt x="221" y="287"/>
                </a:moveTo>
                <a:cubicBezTo>
                  <a:pt x="221" y="235"/>
                  <a:pt x="221" y="235"/>
                  <a:pt x="221" y="235"/>
                </a:cubicBezTo>
                <a:cubicBezTo>
                  <a:pt x="163" y="235"/>
                  <a:pt x="163" y="235"/>
                  <a:pt x="163" y="235"/>
                </a:cubicBezTo>
                <a:cubicBezTo>
                  <a:pt x="162" y="287"/>
                  <a:pt x="162" y="287"/>
                  <a:pt x="162" y="287"/>
                </a:cubicBezTo>
                <a:cubicBezTo>
                  <a:pt x="162" y="287"/>
                  <a:pt x="109" y="288"/>
                  <a:pt x="109" y="259"/>
                </a:cubicBezTo>
                <a:cubicBezTo>
                  <a:pt x="109" y="229"/>
                  <a:pt x="109" y="205"/>
                  <a:pt x="109" y="205"/>
                </a:cubicBezTo>
                <a:cubicBezTo>
                  <a:pt x="189" y="126"/>
                  <a:pt x="189" y="126"/>
                  <a:pt x="189" y="126"/>
                </a:cubicBezTo>
                <a:cubicBezTo>
                  <a:pt x="273" y="206"/>
                  <a:pt x="273" y="206"/>
                  <a:pt x="273" y="206"/>
                </a:cubicBezTo>
                <a:cubicBezTo>
                  <a:pt x="273" y="260"/>
                  <a:pt x="273" y="260"/>
                  <a:pt x="273" y="260"/>
                </a:cubicBezTo>
                <a:cubicBezTo>
                  <a:pt x="273" y="260"/>
                  <a:pt x="279" y="288"/>
                  <a:pt x="221" y="287"/>
                </a:cubicBezTo>
                <a:close/>
                <a:moveTo>
                  <a:pt x="292" y="201"/>
                </a:moveTo>
                <a:cubicBezTo>
                  <a:pt x="189" y="104"/>
                  <a:pt x="189" y="104"/>
                  <a:pt x="189" y="104"/>
                </a:cubicBezTo>
                <a:cubicBezTo>
                  <a:pt x="89" y="201"/>
                  <a:pt x="89" y="201"/>
                  <a:pt x="89" y="201"/>
                </a:cubicBezTo>
                <a:cubicBezTo>
                  <a:pt x="67" y="183"/>
                  <a:pt x="87" y="165"/>
                  <a:pt x="87" y="165"/>
                </a:cubicBezTo>
                <a:cubicBezTo>
                  <a:pt x="87" y="165"/>
                  <a:pt x="153" y="102"/>
                  <a:pt x="171" y="86"/>
                </a:cubicBezTo>
                <a:cubicBezTo>
                  <a:pt x="188" y="71"/>
                  <a:pt x="208" y="86"/>
                  <a:pt x="208" y="86"/>
                </a:cubicBezTo>
                <a:cubicBezTo>
                  <a:pt x="208" y="86"/>
                  <a:pt x="287" y="158"/>
                  <a:pt x="301" y="174"/>
                </a:cubicBezTo>
                <a:cubicBezTo>
                  <a:pt x="315" y="189"/>
                  <a:pt x="292" y="201"/>
                  <a:pt x="292" y="201"/>
                </a:cubicBez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schemeClr val="bg1">
                  <a:lumMod val="50000"/>
                  <a:lumOff val="50000"/>
                </a:schemeClr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sp>
        <p:nvSpPr>
          <p:cNvPr id="56" name="Freeform 55"/>
          <p:cNvSpPr>
            <a:spLocks noEditPoints="1"/>
          </p:cNvSpPr>
          <p:nvPr userDrawn="1"/>
        </p:nvSpPr>
        <p:spPr bwMode="auto">
          <a:xfrm>
            <a:off x="5177715" y="2779811"/>
            <a:ext cx="246063" cy="246063"/>
          </a:xfrm>
          <a:custGeom>
            <a:avLst/>
            <a:gdLst/>
            <a:ahLst/>
            <a:cxnLst>
              <a:cxn ang="0">
                <a:pos x="190" y="0"/>
              </a:cxn>
              <a:cxn ang="0">
                <a:pos x="0" y="190"/>
              </a:cxn>
              <a:cxn ang="0">
                <a:pos x="190" y="380"/>
              </a:cxn>
              <a:cxn ang="0">
                <a:pos x="380" y="190"/>
              </a:cxn>
              <a:cxn ang="0">
                <a:pos x="190" y="0"/>
              </a:cxn>
              <a:cxn ang="0">
                <a:pos x="178" y="74"/>
              </a:cxn>
              <a:cxn ang="0">
                <a:pos x="171" y="138"/>
              </a:cxn>
              <a:cxn ang="0">
                <a:pos x="147" y="60"/>
              </a:cxn>
              <a:cxn ang="0">
                <a:pos x="178" y="74"/>
              </a:cxn>
              <a:cxn ang="0">
                <a:pos x="197" y="303"/>
              </a:cxn>
              <a:cxn ang="0">
                <a:pos x="124" y="201"/>
              </a:cxn>
              <a:cxn ang="0">
                <a:pos x="109" y="107"/>
              </a:cxn>
              <a:cxn ang="0">
                <a:pos x="136" y="63"/>
              </a:cxn>
              <a:cxn ang="0">
                <a:pos x="161" y="140"/>
              </a:cxn>
              <a:cxn ang="0">
                <a:pos x="151" y="168"/>
              </a:cxn>
              <a:cxn ang="0">
                <a:pos x="188" y="243"/>
              </a:cxn>
              <a:cxn ang="0">
                <a:pos x="208" y="243"/>
              </a:cxn>
              <a:cxn ang="0">
                <a:pos x="244" y="314"/>
              </a:cxn>
              <a:cxn ang="0">
                <a:pos x="197" y="303"/>
              </a:cxn>
              <a:cxn ang="0">
                <a:pos x="257" y="309"/>
              </a:cxn>
              <a:cxn ang="0">
                <a:pos x="219" y="239"/>
              </a:cxn>
              <a:cxn ang="0">
                <a:pos x="251" y="242"/>
              </a:cxn>
              <a:cxn ang="0">
                <a:pos x="269" y="277"/>
              </a:cxn>
              <a:cxn ang="0">
                <a:pos x="257" y="309"/>
              </a:cxn>
            </a:cxnLst>
            <a:rect l="0" t="0" r="r" b="b"/>
            <a:pathLst>
              <a:path w="380" h="380">
                <a:moveTo>
                  <a:pt x="190" y="0"/>
                </a:moveTo>
                <a:cubicBezTo>
                  <a:pt x="85" y="0"/>
                  <a:pt x="0" y="85"/>
                  <a:pt x="0" y="190"/>
                </a:cubicBezTo>
                <a:cubicBezTo>
                  <a:pt x="0" y="295"/>
                  <a:pt x="85" y="380"/>
                  <a:pt x="190" y="380"/>
                </a:cubicBezTo>
                <a:cubicBezTo>
                  <a:pt x="295" y="380"/>
                  <a:pt x="380" y="295"/>
                  <a:pt x="380" y="190"/>
                </a:cubicBezTo>
                <a:cubicBezTo>
                  <a:pt x="380" y="85"/>
                  <a:pt x="295" y="0"/>
                  <a:pt x="190" y="0"/>
                </a:cubicBezTo>
                <a:close/>
                <a:moveTo>
                  <a:pt x="178" y="74"/>
                </a:moveTo>
                <a:cubicBezTo>
                  <a:pt x="189" y="95"/>
                  <a:pt x="197" y="128"/>
                  <a:pt x="171" y="138"/>
                </a:cubicBezTo>
                <a:cubicBezTo>
                  <a:pt x="164" y="118"/>
                  <a:pt x="147" y="60"/>
                  <a:pt x="147" y="60"/>
                </a:cubicBezTo>
                <a:cubicBezTo>
                  <a:pt x="147" y="60"/>
                  <a:pt x="168" y="53"/>
                  <a:pt x="178" y="74"/>
                </a:cubicBezTo>
                <a:close/>
                <a:moveTo>
                  <a:pt x="197" y="303"/>
                </a:moveTo>
                <a:cubicBezTo>
                  <a:pt x="180" y="290"/>
                  <a:pt x="145" y="253"/>
                  <a:pt x="124" y="201"/>
                </a:cubicBezTo>
                <a:cubicBezTo>
                  <a:pt x="112" y="173"/>
                  <a:pt x="109" y="142"/>
                  <a:pt x="109" y="107"/>
                </a:cubicBezTo>
                <a:cubicBezTo>
                  <a:pt x="110" y="76"/>
                  <a:pt x="123" y="67"/>
                  <a:pt x="136" y="63"/>
                </a:cubicBezTo>
                <a:cubicBezTo>
                  <a:pt x="161" y="140"/>
                  <a:pt x="161" y="140"/>
                  <a:pt x="161" y="140"/>
                </a:cubicBezTo>
                <a:cubicBezTo>
                  <a:pt x="161" y="140"/>
                  <a:pt x="144" y="146"/>
                  <a:pt x="151" y="168"/>
                </a:cubicBezTo>
                <a:cubicBezTo>
                  <a:pt x="151" y="168"/>
                  <a:pt x="157" y="206"/>
                  <a:pt x="188" y="243"/>
                </a:cubicBezTo>
                <a:cubicBezTo>
                  <a:pt x="192" y="250"/>
                  <a:pt x="199" y="250"/>
                  <a:pt x="208" y="243"/>
                </a:cubicBezTo>
                <a:cubicBezTo>
                  <a:pt x="214" y="260"/>
                  <a:pt x="244" y="314"/>
                  <a:pt x="244" y="314"/>
                </a:cubicBezTo>
                <a:cubicBezTo>
                  <a:pt x="244" y="314"/>
                  <a:pt x="225" y="322"/>
                  <a:pt x="197" y="303"/>
                </a:cubicBezTo>
                <a:close/>
                <a:moveTo>
                  <a:pt x="257" y="309"/>
                </a:moveTo>
                <a:cubicBezTo>
                  <a:pt x="219" y="239"/>
                  <a:pt x="219" y="239"/>
                  <a:pt x="219" y="239"/>
                </a:cubicBezTo>
                <a:cubicBezTo>
                  <a:pt x="241" y="227"/>
                  <a:pt x="251" y="242"/>
                  <a:pt x="251" y="242"/>
                </a:cubicBezTo>
                <a:cubicBezTo>
                  <a:pt x="251" y="242"/>
                  <a:pt x="261" y="262"/>
                  <a:pt x="269" y="277"/>
                </a:cubicBezTo>
                <a:cubicBezTo>
                  <a:pt x="278" y="293"/>
                  <a:pt x="257" y="309"/>
                  <a:pt x="257" y="309"/>
                </a:cubicBez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schemeClr val="bg1">
                  <a:lumMod val="50000"/>
                  <a:lumOff val="50000"/>
                </a:schemeClr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sp>
        <p:nvSpPr>
          <p:cNvPr id="57" name="Freeform 56"/>
          <p:cNvSpPr>
            <a:spLocks noEditPoints="1"/>
          </p:cNvSpPr>
          <p:nvPr userDrawn="1"/>
        </p:nvSpPr>
        <p:spPr bwMode="auto">
          <a:xfrm>
            <a:off x="5177715" y="3126399"/>
            <a:ext cx="246063" cy="244475"/>
          </a:xfrm>
          <a:custGeom>
            <a:avLst/>
            <a:gdLst/>
            <a:ahLst/>
            <a:cxnLst>
              <a:cxn ang="0">
                <a:pos x="190" y="0"/>
              </a:cxn>
              <a:cxn ang="0">
                <a:pos x="0" y="190"/>
              </a:cxn>
              <a:cxn ang="0">
                <a:pos x="190" y="380"/>
              </a:cxn>
              <a:cxn ang="0">
                <a:pos x="380" y="190"/>
              </a:cxn>
              <a:cxn ang="0">
                <a:pos x="190" y="0"/>
              </a:cxn>
              <a:cxn ang="0">
                <a:pos x="275" y="274"/>
              </a:cxn>
              <a:cxn ang="0">
                <a:pos x="122" y="274"/>
              </a:cxn>
              <a:cxn ang="0">
                <a:pos x="108" y="270"/>
              </a:cxn>
              <a:cxn ang="0">
                <a:pos x="167" y="204"/>
              </a:cxn>
              <a:cxn ang="0">
                <a:pos x="192" y="224"/>
              </a:cxn>
              <a:cxn ang="0">
                <a:pos x="218" y="205"/>
              </a:cxn>
              <a:cxn ang="0">
                <a:pos x="280" y="273"/>
              </a:cxn>
              <a:cxn ang="0">
                <a:pos x="275" y="274"/>
              </a:cxn>
              <a:cxn ang="0">
                <a:pos x="137" y="167"/>
              </a:cxn>
              <a:cxn ang="0">
                <a:pos x="137" y="149"/>
              </a:cxn>
              <a:cxn ang="0">
                <a:pos x="252" y="148"/>
              </a:cxn>
              <a:cxn ang="0">
                <a:pos x="252" y="170"/>
              </a:cxn>
              <a:cxn ang="0">
                <a:pos x="193" y="211"/>
              </a:cxn>
              <a:cxn ang="0">
                <a:pos x="137" y="167"/>
              </a:cxn>
              <a:cxn ang="0">
                <a:pos x="292" y="262"/>
              </a:cxn>
              <a:cxn ang="0">
                <a:pos x="232" y="195"/>
              </a:cxn>
              <a:cxn ang="0">
                <a:pos x="285" y="158"/>
              </a:cxn>
              <a:cxn ang="0">
                <a:pos x="194" y="83"/>
              </a:cxn>
              <a:cxn ang="0">
                <a:pos x="105" y="158"/>
              </a:cxn>
              <a:cxn ang="0">
                <a:pos x="154" y="194"/>
              </a:cxn>
              <a:cxn ang="0">
                <a:pos x="97" y="258"/>
              </a:cxn>
              <a:cxn ang="0">
                <a:pos x="95" y="246"/>
              </a:cxn>
              <a:cxn ang="0">
                <a:pos x="95" y="156"/>
              </a:cxn>
              <a:cxn ang="0">
                <a:pos x="182" y="81"/>
              </a:cxn>
              <a:cxn ang="0">
                <a:pos x="207" y="81"/>
              </a:cxn>
              <a:cxn ang="0">
                <a:pos x="294" y="154"/>
              </a:cxn>
              <a:cxn ang="0">
                <a:pos x="294" y="248"/>
              </a:cxn>
              <a:cxn ang="0">
                <a:pos x="292" y="262"/>
              </a:cxn>
            </a:cxnLst>
            <a:rect l="0" t="0" r="r" b="b"/>
            <a:pathLst>
              <a:path w="380" h="380">
                <a:moveTo>
                  <a:pt x="190" y="0"/>
                </a:moveTo>
                <a:cubicBezTo>
                  <a:pt x="85" y="0"/>
                  <a:pt x="0" y="85"/>
                  <a:pt x="0" y="190"/>
                </a:cubicBezTo>
                <a:cubicBezTo>
                  <a:pt x="0" y="295"/>
                  <a:pt x="85" y="380"/>
                  <a:pt x="190" y="380"/>
                </a:cubicBezTo>
                <a:cubicBezTo>
                  <a:pt x="295" y="380"/>
                  <a:pt x="380" y="295"/>
                  <a:pt x="380" y="190"/>
                </a:cubicBezTo>
                <a:cubicBezTo>
                  <a:pt x="380" y="85"/>
                  <a:pt x="295" y="0"/>
                  <a:pt x="190" y="0"/>
                </a:cubicBezTo>
                <a:close/>
                <a:moveTo>
                  <a:pt x="275" y="274"/>
                </a:moveTo>
                <a:cubicBezTo>
                  <a:pt x="249" y="274"/>
                  <a:pt x="122" y="274"/>
                  <a:pt x="122" y="274"/>
                </a:cubicBezTo>
                <a:cubicBezTo>
                  <a:pt x="122" y="274"/>
                  <a:pt x="115" y="274"/>
                  <a:pt x="108" y="270"/>
                </a:cubicBezTo>
                <a:cubicBezTo>
                  <a:pt x="167" y="204"/>
                  <a:pt x="167" y="204"/>
                  <a:pt x="167" y="204"/>
                </a:cubicBezTo>
                <a:cubicBezTo>
                  <a:pt x="192" y="224"/>
                  <a:pt x="192" y="224"/>
                  <a:pt x="192" y="224"/>
                </a:cubicBezTo>
                <a:cubicBezTo>
                  <a:pt x="218" y="205"/>
                  <a:pt x="218" y="205"/>
                  <a:pt x="218" y="205"/>
                </a:cubicBezTo>
                <a:cubicBezTo>
                  <a:pt x="280" y="273"/>
                  <a:pt x="280" y="273"/>
                  <a:pt x="280" y="273"/>
                </a:cubicBezTo>
                <a:cubicBezTo>
                  <a:pt x="278" y="273"/>
                  <a:pt x="277" y="274"/>
                  <a:pt x="275" y="274"/>
                </a:cubicBezTo>
                <a:close/>
                <a:moveTo>
                  <a:pt x="137" y="167"/>
                </a:moveTo>
                <a:cubicBezTo>
                  <a:pt x="137" y="149"/>
                  <a:pt x="137" y="149"/>
                  <a:pt x="137" y="149"/>
                </a:cubicBezTo>
                <a:cubicBezTo>
                  <a:pt x="252" y="148"/>
                  <a:pt x="252" y="148"/>
                  <a:pt x="252" y="148"/>
                </a:cubicBezTo>
                <a:cubicBezTo>
                  <a:pt x="252" y="170"/>
                  <a:pt x="252" y="170"/>
                  <a:pt x="252" y="170"/>
                </a:cubicBezTo>
                <a:cubicBezTo>
                  <a:pt x="193" y="211"/>
                  <a:pt x="193" y="211"/>
                  <a:pt x="193" y="211"/>
                </a:cubicBezTo>
                <a:lnTo>
                  <a:pt x="137" y="167"/>
                </a:lnTo>
                <a:close/>
                <a:moveTo>
                  <a:pt x="292" y="262"/>
                </a:moveTo>
                <a:cubicBezTo>
                  <a:pt x="232" y="195"/>
                  <a:pt x="232" y="195"/>
                  <a:pt x="232" y="195"/>
                </a:cubicBezTo>
                <a:cubicBezTo>
                  <a:pt x="285" y="158"/>
                  <a:pt x="285" y="158"/>
                  <a:pt x="285" y="158"/>
                </a:cubicBezTo>
                <a:cubicBezTo>
                  <a:pt x="194" y="83"/>
                  <a:pt x="194" y="83"/>
                  <a:pt x="194" y="83"/>
                </a:cubicBezTo>
                <a:cubicBezTo>
                  <a:pt x="105" y="158"/>
                  <a:pt x="105" y="158"/>
                  <a:pt x="105" y="158"/>
                </a:cubicBezTo>
                <a:cubicBezTo>
                  <a:pt x="154" y="194"/>
                  <a:pt x="154" y="194"/>
                  <a:pt x="154" y="194"/>
                </a:cubicBezTo>
                <a:cubicBezTo>
                  <a:pt x="97" y="258"/>
                  <a:pt x="97" y="258"/>
                  <a:pt x="97" y="258"/>
                </a:cubicBezTo>
                <a:cubicBezTo>
                  <a:pt x="95" y="254"/>
                  <a:pt x="95" y="251"/>
                  <a:pt x="95" y="246"/>
                </a:cubicBezTo>
                <a:cubicBezTo>
                  <a:pt x="95" y="218"/>
                  <a:pt x="95" y="156"/>
                  <a:pt x="95" y="156"/>
                </a:cubicBezTo>
                <a:cubicBezTo>
                  <a:pt x="182" y="81"/>
                  <a:pt x="182" y="81"/>
                  <a:pt x="182" y="81"/>
                </a:cubicBezTo>
                <a:cubicBezTo>
                  <a:pt x="182" y="81"/>
                  <a:pt x="194" y="68"/>
                  <a:pt x="207" y="81"/>
                </a:cubicBezTo>
                <a:cubicBezTo>
                  <a:pt x="222" y="96"/>
                  <a:pt x="294" y="154"/>
                  <a:pt x="294" y="154"/>
                </a:cubicBezTo>
                <a:cubicBezTo>
                  <a:pt x="294" y="248"/>
                  <a:pt x="294" y="248"/>
                  <a:pt x="294" y="248"/>
                </a:cubicBezTo>
                <a:cubicBezTo>
                  <a:pt x="294" y="248"/>
                  <a:pt x="295" y="256"/>
                  <a:pt x="292" y="262"/>
                </a:cubicBez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schemeClr val="bg1">
                  <a:lumMod val="50000"/>
                  <a:lumOff val="50000"/>
                </a:schemeClr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grpSp>
        <p:nvGrpSpPr>
          <p:cNvPr id="58" name="Group 57"/>
          <p:cNvGrpSpPr/>
          <p:nvPr userDrawn="1"/>
        </p:nvGrpSpPr>
        <p:grpSpPr>
          <a:xfrm>
            <a:off x="5177281" y="3453932"/>
            <a:ext cx="246460" cy="247650"/>
            <a:chOff x="882651" y="3267075"/>
            <a:chExt cx="328613" cy="330200"/>
          </a:xfrm>
          <a:solidFill>
            <a:schemeClr val="accent3"/>
          </a:solidFill>
        </p:grpSpPr>
        <p:sp>
          <p:nvSpPr>
            <p:cNvPr id="59" name="Freeform 10"/>
            <p:cNvSpPr>
              <a:spLocks/>
            </p:cNvSpPr>
            <p:nvPr/>
          </p:nvSpPr>
          <p:spPr bwMode="auto">
            <a:xfrm>
              <a:off x="1052513" y="3335338"/>
              <a:ext cx="1588" cy="15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60" name="Freeform 11"/>
            <p:cNvSpPr>
              <a:spLocks/>
            </p:cNvSpPr>
            <p:nvPr/>
          </p:nvSpPr>
          <p:spPr bwMode="auto">
            <a:xfrm>
              <a:off x="1003301" y="3387725"/>
              <a:ext cx="39688" cy="38100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47" y="44"/>
                </a:cxn>
                <a:cxn ang="0">
                  <a:pos x="47" y="5"/>
                </a:cxn>
                <a:cxn ang="0">
                  <a:pos x="6" y="0"/>
                </a:cxn>
                <a:cxn ang="0">
                  <a:pos x="0" y="44"/>
                </a:cxn>
              </a:cxnLst>
              <a:rect l="0" t="0" r="r" b="b"/>
              <a:pathLst>
                <a:path w="47" h="44">
                  <a:moveTo>
                    <a:pt x="0" y="44"/>
                  </a:moveTo>
                  <a:cubicBezTo>
                    <a:pt x="47" y="44"/>
                    <a:pt x="47" y="44"/>
                    <a:pt x="47" y="44"/>
                  </a:cubicBezTo>
                  <a:cubicBezTo>
                    <a:pt x="47" y="5"/>
                    <a:pt x="47" y="5"/>
                    <a:pt x="47" y="5"/>
                  </a:cubicBezTo>
                  <a:cubicBezTo>
                    <a:pt x="30" y="5"/>
                    <a:pt x="17" y="3"/>
                    <a:pt x="6" y="0"/>
                  </a:cubicBezTo>
                  <a:cubicBezTo>
                    <a:pt x="2" y="12"/>
                    <a:pt x="0" y="27"/>
                    <a:pt x="0" y="4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61" name="Freeform 12"/>
            <p:cNvSpPr>
              <a:spLocks/>
            </p:cNvSpPr>
            <p:nvPr/>
          </p:nvSpPr>
          <p:spPr bwMode="auto">
            <a:xfrm>
              <a:off x="1003301" y="3435350"/>
              <a:ext cx="39688" cy="36512"/>
            </a:xfrm>
            <a:custGeom>
              <a:avLst/>
              <a:gdLst/>
              <a:ahLst/>
              <a:cxnLst>
                <a:cxn ang="0">
                  <a:pos x="6" y="42"/>
                </a:cxn>
                <a:cxn ang="0">
                  <a:pos x="47" y="35"/>
                </a:cxn>
                <a:cxn ang="0">
                  <a:pos x="47" y="0"/>
                </a:cxn>
                <a:cxn ang="0">
                  <a:pos x="0" y="0"/>
                </a:cxn>
                <a:cxn ang="0">
                  <a:pos x="6" y="42"/>
                </a:cxn>
              </a:cxnLst>
              <a:rect l="0" t="0" r="r" b="b"/>
              <a:pathLst>
                <a:path w="47" h="42">
                  <a:moveTo>
                    <a:pt x="6" y="42"/>
                  </a:moveTo>
                  <a:cubicBezTo>
                    <a:pt x="18" y="38"/>
                    <a:pt x="31" y="36"/>
                    <a:pt x="47" y="35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8"/>
                    <a:pt x="2" y="24"/>
                    <a:pt x="6" y="4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62" name="Freeform 13"/>
            <p:cNvSpPr>
              <a:spLocks/>
            </p:cNvSpPr>
            <p:nvPr/>
          </p:nvSpPr>
          <p:spPr bwMode="auto">
            <a:xfrm>
              <a:off x="1065213" y="3335338"/>
              <a:ext cx="47625" cy="42862"/>
            </a:xfrm>
            <a:custGeom>
              <a:avLst/>
              <a:gdLst/>
              <a:ahLst/>
              <a:cxnLst>
                <a:cxn ang="0">
                  <a:pos x="32" y="48"/>
                </a:cxn>
                <a:cxn ang="0">
                  <a:pos x="55" y="32"/>
                </a:cxn>
                <a:cxn ang="0">
                  <a:pos x="0" y="0"/>
                </a:cxn>
                <a:cxn ang="0">
                  <a:pos x="32" y="48"/>
                </a:cxn>
              </a:cxnLst>
              <a:rect l="0" t="0" r="r" b="b"/>
              <a:pathLst>
                <a:path w="55" h="48">
                  <a:moveTo>
                    <a:pt x="32" y="48"/>
                  </a:moveTo>
                  <a:cubicBezTo>
                    <a:pt x="47" y="42"/>
                    <a:pt x="53" y="35"/>
                    <a:pt x="55" y="32"/>
                  </a:cubicBezTo>
                  <a:cubicBezTo>
                    <a:pt x="40" y="16"/>
                    <a:pt x="21" y="5"/>
                    <a:pt x="0" y="0"/>
                  </a:cubicBezTo>
                  <a:cubicBezTo>
                    <a:pt x="9" y="8"/>
                    <a:pt x="23" y="23"/>
                    <a:pt x="32" y="4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63" name="Freeform 14"/>
            <p:cNvSpPr>
              <a:spLocks/>
            </p:cNvSpPr>
            <p:nvPr/>
          </p:nvSpPr>
          <p:spPr bwMode="auto">
            <a:xfrm>
              <a:off x="1009651" y="3335338"/>
              <a:ext cx="33338" cy="47625"/>
            </a:xfrm>
            <a:custGeom>
              <a:avLst/>
              <a:gdLst/>
              <a:ahLst/>
              <a:cxnLst>
                <a:cxn ang="0">
                  <a:pos x="37" y="4"/>
                </a:cxn>
                <a:cxn ang="0">
                  <a:pos x="0" y="51"/>
                </a:cxn>
                <a:cxn ang="0">
                  <a:pos x="38" y="55"/>
                </a:cxn>
                <a:cxn ang="0">
                  <a:pos x="38" y="0"/>
                </a:cxn>
                <a:cxn ang="0">
                  <a:pos x="35" y="0"/>
                </a:cxn>
                <a:cxn ang="0">
                  <a:pos x="37" y="4"/>
                </a:cxn>
              </a:cxnLst>
              <a:rect l="0" t="0" r="r" b="b"/>
              <a:pathLst>
                <a:path w="38" h="55">
                  <a:moveTo>
                    <a:pt x="37" y="4"/>
                  </a:moveTo>
                  <a:cubicBezTo>
                    <a:pt x="36" y="5"/>
                    <a:pt x="14" y="16"/>
                    <a:pt x="0" y="51"/>
                  </a:cubicBezTo>
                  <a:cubicBezTo>
                    <a:pt x="10" y="53"/>
                    <a:pt x="23" y="55"/>
                    <a:pt x="38" y="55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37" y="0"/>
                    <a:pt x="36" y="0"/>
                    <a:pt x="35" y="0"/>
                  </a:cubicBezTo>
                  <a:lnTo>
                    <a:pt x="37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64" name="Freeform 15"/>
            <p:cNvSpPr>
              <a:spLocks/>
            </p:cNvSpPr>
            <p:nvPr/>
          </p:nvSpPr>
          <p:spPr bwMode="auto">
            <a:xfrm>
              <a:off x="957263" y="3435350"/>
              <a:ext cx="41275" cy="52387"/>
            </a:xfrm>
            <a:custGeom>
              <a:avLst/>
              <a:gdLst/>
              <a:ahLst/>
              <a:cxnLst>
                <a:cxn ang="0">
                  <a:pos x="41" y="0"/>
                </a:cxn>
                <a:cxn ang="0">
                  <a:pos x="0" y="0"/>
                </a:cxn>
                <a:cxn ang="0">
                  <a:pos x="20" y="60"/>
                </a:cxn>
                <a:cxn ang="0">
                  <a:pos x="48" y="45"/>
                </a:cxn>
                <a:cxn ang="0">
                  <a:pos x="41" y="0"/>
                </a:cxn>
              </a:cxnLst>
              <a:rect l="0" t="0" r="r" b="b"/>
              <a:pathLst>
                <a:path w="48" h="60">
                  <a:moveTo>
                    <a:pt x="4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22"/>
                    <a:pt x="8" y="43"/>
                    <a:pt x="20" y="60"/>
                  </a:cubicBezTo>
                  <a:cubicBezTo>
                    <a:pt x="24" y="57"/>
                    <a:pt x="34" y="51"/>
                    <a:pt x="48" y="45"/>
                  </a:cubicBezTo>
                  <a:cubicBezTo>
                    <a:pt x="43" y="26"/>
                    <a:pt x="41" y="9"/>
                    <a:pt x="41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65" name="Freeform 16"/>
            <p:cNvSpPr>
              <a:spLocks/>
            </p:cNvSpPr>
            <p:nvPr/>
          </p:nvSpPr>
          <p:spPr bwMode="auto">
            <a:xfrm>
              <a:off x="1009651" y="3475038"/>
              <a:ext cx="33338" cy="49212"/>
            </a:xfrm>
            <a:custGeom>
              <a:avLst/>
              <a:gdLst/>
              <a:ahLst/>
              <a:cxnLst>
                <a:cxn ang="0">
                  <a:pos x="38" y="57"/>
                </a:cxn>
                <a:cxn ang="0">
                  <a:pos x="38" y="0"/>
                </a:cxn>
                <a:cxn ang="0">
                  <a:pos x="0" y="6"/>
                </a:cxn>
                <a:cxn ang="0">
                  <a:pos x="38" y="57"/>
                </a:cxn>
              </a:cxnLst>
              <a:rect l="0" t="0" r="r" b="b"/>
              <a:pathLst>
                <a:path w="38" h="57">
                  <a:moveTo>
                    <a:pt x="38" y="57"/>
                  </a:moveTo>
                  <a:cubicBezTo>
                    <a:pt x="38" y="0"/>
                    <a:pt x="38" y="0"/>
                    <a:pt x="38" y="0"/>
                  </a:cubicBezTo>
                  <a:cubicBezTo>
                    <a:pt x="23" y="1"/>
                    <a:pt x="11" y="3"/>
                    <a:pt x="0" y="6"/>
                  </a:cubicBezTo>
                  <a:cubicBezTo>
                    <a:pt x="7" y="27"/>
                    <a:pt x="18" y="48"/>
                    <a:pt x="38" y="57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66" name="Freeform 17"/>
            <p:cNvSpPr>
              <a:spLocks/>
            </p:cNvSpPr>
            <p:nvPr/>
          </p:nvSpPr>
          <p:spPr bwMode="auto">
            <a:xfrm>
              <a:off x="957263" y="3373438"/>
              <a:ext cx="41275" cy="52387"/>
            </a:xfrm>
            <a:custGeom>
              <a:avLst/>
              <a:gdLst/>
              <a:ahLst/>
              <a:cxnLst>
                <a:cxn ang="0">
                  <a:pos x="48" y="14"/>
                </a:cxn>
                <a:cxn ang="0">
                  <a:pos x="20" y="0"/>
                </a:cxn>
                <a:cxn ang="0">
                  <a:pos x="0" y="61"/>
                </a:cxn>
                <a:cxn ang="0">
                  <a:pos x="41" y="61"/>
                </a:cxn>
                <a:cxn ang="0">
                  <a:pos x="48" y="14"/>
                </a:cxn>
              </a:cxnLst>
              <a:rect l="0" t="0" r="r" b="b"/>
              <a:pathLst>
                <a:path w="48" h="61">
                  <a:moveTo>
                    <a:pt x="48" y="14"/>
                  </a:moveTo>
                  <a:cubicBezTo>
                    <a:pt x="33" y="9"/>
                    <a:pt x="25" y="4"/>
                    <a:pt x="20" y="0"/>
                  </a:cubicBezTo>
                  <a:cubicBezTo>
                    <a:pt x="8" y="17"/>
                    <a:pt x="1" y="38"/>
                    <a:pt x="0" y="61"/>
                  </a:cubicBezTo>
                  <a:cubicBezTo>
                    <a:pt x="41" y="61"/>
                    <a:pt x="41" y="61"/>
                    <a:pt x="41" y="61"/>
                  </a:cubicBezTo>
                  <a:cubicBezTo>
                    <a:pt x="41" y="43"/>
                    <a:pt x="44" y="27"/>
                    <a:pt x="48" y="1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67" name="Freeform 18"/>
            <p:cNvSpPr>
              <a:spLocks/>
            </p:cNvSpPr>
            <p:nvPr/>
          </p:nvSpPr>
          <p:spPr bwMode="auto">
            <a:xfrm>
              <a:off x="979488" y="3482975"/>
              <a:ext cx="46038" cy="39687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52" y="46"/>
                </a:cxn>
                <a:cxn ang="0">
                  <a:pos x="25" y="0"/>
                </a:cxn>
                <a:cxn ang="0">
                  <a:pos x="0" y="13"/>
                </a:cxn>
              </a:cxnLst>
              <a:rect l="0" t="0" r="r" b="b"/>
              <a:pathLst>
                <a:path w="52" h="46">
                  <a:moveTo>
                    <a:pt x="0" y="13"/>
                  </a:moveTo>
                  <a:cubicBezTo>
                    <a:pt x="14" y="29"/>
                    <a:pt x="32" y="41"/>
                    <a:pt x="52" y="46"/>
                  </a:cubicBezTo>
                  <a:cubicBezTo>
                    <a:pt x="39" y="34"/>
                    <a:pt x="31" y="17"/>
                    <a:pt x="25" y="0"/>
                  </a:cubicBezTo>
                  <a:cubicBezTo>
                    <a:pt x="12" y="4"/>
                    <a:pt x="4" y="10"/>
                    <a:pt x="0" y="1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68" name="Freeform 19"/>
            <p:cNvSpPr>
              <a:spLocks/>
            </p:cNvSpPr>
            <p:nvPr/>
          </p:nvSpPr>
          <p:spPr bwMode="auto">
            <a:xfrm>
              <a:off x="981076" y="3336925"/>
              <a:ext cx="47625" cy="39687"/>
            </a:xfrm>
            <a:custGeom>
              <a:avLst/>
              <a:gdLst/>
              <a:ahLst/>
              <a:cxnLst>
                <a:cxn ang="0">
                  <a:pos x="55" y="0"/>
                </a:cxn>
                <a:cxn ang="0">
                  <a:pos x="0" y="34"/>
                </a:cxn>
                <a:cxn ang="0">
                  <a:pos x="24" y="46"/>
                </a:cxn>
                <a:cxn ang="0">
                  <a:pos x="55" y="0"/>
                </a:cxn>
              </a:cxnLst>
              <a:rect l="0" t="0" r="r" b="b"/>
              <a:pathLst>
                <a:path w="55" h="46">
                  <a:moveTo>
                    <a:pt x="55" y="0"/>
                  </a:moveTo>
                  <a:cubicBezTo>
                    <a:pt x="33" y="5"/>
                    <a:pt x="14" y="17"/>
                    <a:pt x="0" y="34"/>
                  </a:cubicBezTo>
                  <a:cubicBezTo>
                    <a:pt x="3" y="36"/>
                    <a:pt x="10" y="41"/>
                    <a:pt x="24" y="46"/>
                  </a:cubicBezTo>
                  <a:cubicBezTo>
                    <a:pt x="33" y="22"/>
                    <a:pt x="45" y="8"/>
                    <a:pt x="55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69" name="Freeform 20"/>
            <p:cNvSpPr>
              <a:spLocks/>
            </p:cNvSpPr>
            <p:nvPr/>
          </p:nvSpPr>
          <p:spPr bwMode="auto">
            <a:xfrm>
              <a:off x="1095376" y="3370263"/>
              <a:ext cx="42863" cy="55562"/>
            </a:xfrm>
            <a:custGeom>
              <a:avLst/>
              <a:gdLst/>
              <a:ahLst/>
              <a:cxnLst>
                <a:cxn ang="0">
                  <a:pos x="6" y="64"/>
                </a:cxn>
                <a:cxn ang="0">
                  <a:pos x="50" y="64"/>
                </a:cxn>
                <a:cxn ang="0">
                  <a:pos x="27" y="0"/>
                </a:cxn>
                <a:cxn ang="0">
                  <a:pos x="0" y="18"/>
                </a:cxn>
                <a:cxn ang="0">
                  <a:pos x="6" y="64"/>
                </a:cxn>
              </a:cxnLst>
              <a:rect l="0" t="0" r="r" b="b"/>
              <a:pathLst>
                <a:path w="50" h="64">
                  <a:moveTo>
                    <a:pt x="6" y="64"/>
                  </a:moveTo>
                  <a:cubicBezTo>
                    <a:pt x="50" y="64"/>
                    <a:pt x="50" y="64"/>
                    <a:pt x="50" y="64"/>
                  </a:cubicBezTo>
                  <a:cubicBezTo>
                    <a:pt x="49" y="40"/>
                    <a:pt x="41" y="18"/>
                    <a:pt x="27" y="0"/>
                  </a:cubicBezTo>
                  <a:cubicBezTo>
                    <a:pt x="23" y="5"/>
                    <a:pt x="15" y="12"/>
                    <a:pt x="0" y="18"/>
                  </a:cubicBezTo>
                  <a:cubicBezTo>
                    <a:pt x="4" y="31"/>
                    <a:pt x="6" y="46"/>
                    <a:pt x="6" y="6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70" name="Freeform 21"/>
            <p:cNvSpPr>
              <a:spLocks/>
            </p:cNvSpPr>
            <p:nvPr/>
          </p:nvSpPr>
          <p:spPr bwMode="auto">
            <a:xfrm>
              <a:off x="1095376" y="3435350"/>
              <a:ext cx="42863" cy="53975"/>
            </a:xfrm>
            <a:custGeom>
              <a:avLst/>
              <a:gdLst/>
              <a:ahLst/>
              <a:cxnLst>
                <a:cxn ang="0">
                  <a:pos x="0" y="45"/>
                </a:cxn>
                <a:cxn ang="0">
                  <a:pos x="28" y="62"/>
                </a:cxn>
                <a:cxn ang="0">
                  <a:pos x="50" y="0"/>
                </a:cxn>
                <a:cxn ang="0">
                  <a:pos x="6" y="0"/>
                </a:cxn>
                <a:cxn ang="0">
                  <a:pos x="0" y="45"/>
                </a:cxn>
              </a:cxnLst>
              <a:rect l="0" t="0" r="r" b="b"/>
              <a:pathLst>
                <a:path w="50" h="62">
                  <a:moveTo>
                    <a:pt x="0" y="45"/>
                  </a:moveTo>
                  <a:cubicBezTo>
                    <a:pt x="16" y="51"/>
                    <a:pt x="25" y="59"/>
                    <a:pt x="28" y="62"/>
                  </a:cubicBezTo>
                  <a:cubicBezTo>
                    <a:pt x="41" y="45"/>
                    <a:pt x="49" y="23"/>
                    <a:pt x="50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8"/>
                    <a:pt x="4" y="26"/>
                    <a:pt x="0" y="45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71" name="Freeform 22"/>
            <p:cNvSpPr>
              <a:spLocks/>
            </p:cNvSpPr>
            <p:nvPr/>
          </p:nvSpPr>
          <p:spPr bwMode="auto">
            <a:xfrm>
              <a:off x="1066801" y="3482975"/>
              <a:ext cx="47625" cy="41275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4" y="16"/>
                </a:cxn>
                <a:cxn ang="0">
                  <a:pos x="29" y="0"/>
                </a:cxn>
                <a:cxn ang="0">
                  <a:pos x="0" y="48"/>
                </a:cxn>
              </a:cxnLst>
              <a:rect l="0" t="0" r="r" b="b"/>
              <a:pathLst>
                <a:path w="54" h="48">
                  <a:moveTo>
                    <a:pt x="0" y="48"/>
                  </a:moveTo>
                  <a:cubicBezTo>
                    <a:pt x="21" y="43"/>
                    <a:pt x="39" y="32"/>
                    <a:pt x="54" y="16"/>
                  </a:cubicBezTo>
                  <a:cubicBezTo>
                    <a:pt x="52" y="14"/>
                    <a:pt x="44" y="7"/>
                    <a:pt x="29" y="0"/>
                  </a:cubicBezTo>
                  <a:cubicBezTo>
                    <a:pt x="23" y="18"/>
                    <a:pt x="14" y="36"/>
                    <a:pt x="0" y="4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72" name="Freeform 23"/>
            <p:cNvSpPr>
              <a:spLocks noEditPoints="1"/>
            </p:cNvSpPr>
            <p:nvPr/>
          </p:nvSpPr>
          <p:spPr bwMode="auto">
            <a:xfrm>
              <a:off x="882651" y="3267075"/>
              <a:ext cx="328613" cy="330200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0" y="190"/>
                </a:cxn>
                <a:cxn ang="0">
                  <a:pos x="190" y="381"/>
                </a:cxn>
                <a:cxn ang="0">
                  <a:pos x="380" y="190"/>
                </a:cxn>
                <a:cxn ang="0">
                  <a:pos x="190" y="0"/>
                </a:cxn>
                <a:cxn ang="0">
                  <a:pos x="190" y="310"/>
                </a:cxn>
                <a:cxn ang="0">
                  <a:pos x="75" y="189"/>
                </a:cxn>
                <a:cxn ang="0">
                  <a:pos x="190" y="67"/>
                </a:cxn>
                <a:cxn ang="0">
                  <a:pos x="306" y="189"/>
                </a:cxn>
                <a:cxn ang="0">
                  <a:pos x="190" y="310"/>
                </a:cxn>
              </a:cxnLst>
              <a:rect l="0" t="0" r="r" b="b"/>
              <a:pathLst>
                <a:path w="380" h="381">
                  <a:moveTo>
                    <a:pt x="190" y="0"/>
                  </a:moveTo>
                  <a:cubicBezTo>
                    <a:pt x="85" y="0"/>
                    <a:pt x="0" y="85"/>
                    <a:pt x="0" y="190"/>
                  </a:cubicBezTo>
                  <a:cubicBezTo>
                    <a:pt x="0" y="295"/>
                    <a:pt x="85" y="381"/>
                    <a:pt x="190" y="381"/>
                  </a:cubicBezTo>
                  <a:cubicBezTo>
                    <a:pt x="295" y="381"/>
                    <a:pt x="380" y="295"/>
                    <a:pt x="380" y="190"/>
                  </a:cubicBezTo>
                  <a:cubicBezTo>
                    <a:pt x="380" y="85"/>
                    <a:pt x="295" y="0"/>
                    <a:pt x="190" y="0"/>
                  </a:cubicBezTo>
                  <a:close/>
                  <a:moveTo>
                    <a:pt x="190" y="310"/>
                  </a:moveTo>
                  <a:cubicBezTo>
                    <a:pt x="127" y="310"/>
                    <a:pt x="75" y="256"/>
                    <a:pt x="75" y="189"/>
                  </a:cubicBezTo>
                  <a:cubicBezTo>
                    <a:pt x="75" y="121"/>
                    <a:pt x="127" y="67"/>
                    <a:pt x="190" y="67"/>
                  </a:cubicBezTo>
                  <a:cubicBezTo>
                    <a:pt x="254" y="67"/>
                    <a:pt x="306" y="121"/>
                    <a:pt x="306" y="189"/>
                  </a:cubicBezTo>
                  <a:cubicBezTo>
                    <a:pt x="306" y="256"/>
                    <a:pt x="254" y="310"/>
                    <a:pt x="190" y="31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73" name="Freeform 24"/>
            <p:cNvSpPr>
              <a:spLocks/>
            </p:cNvSpPr>
            <p:nvPr/>
          </p:nvSpPr>
          <p:spPr bwMode="auto">
            <a:xfrm>
              <a:off x="1052513" y="3340100"/>
              <a:ext cx="30163" cy="428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1"/>
                </a:cxn>
                <a:cxn ang="0">
                  <a:pos x="35" y="47"/>
                </a:cxn>
                <a:cxn ang="0">
                  <a:pos x="0" y="0"/>
                </a:cxn>
              </a:cxnLst>
              <a:rect l="0" t="0" r="r" b="b"/>
              <a:pathLst>
                <a:path w="35" h="51">
                  <a:moveTo>
                    <a:pt x="0" y="0"/>
                  </a:moveTo>
                  <a:cubicBezTo>
                    <a:pt x="0" y="51"/>
                    <a:pt x="0" y="51"/>
                    <a:pt x="0" y="51"/>
                  </a:cubicBezTo>
                  <a:cubicBezTo>
                    <a:pt x="14" y="50"/>
                    <a:pt x="26" y="49"/>
                    <a:pt x="35" y="47"/>
                  </a:cubicBezTo>
                  <a:cubicBezTo>
                    <a:pt x="24" y="16"/>
                    <a:pt x="6" y="3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74" name="Freeform 25"/>
            <p:cNvSpPr>
              <a:spLocks/>
            </p:cNvSpPr>
            <p:nvPr/>
          </p:nvSpPr>
          <p:spPr bwMode="auto">
            <a:xfrm>
              <a:off x="1052513" y="3389313"/>
              <a:ext cx="39688" cy="36512"/>
            </a:xfrm>
            <a:custGeom>
              <a:avLst/>
              <a:gdLst/>
              <a:ahLst/>
              <a:cxnLst>
                <a:cxn ang="0">
                  <a:pos x="39" y="0"/>
                </a:cxn>
                <a:cxn ang="0">
                  <a:pos x="0" y="4"/>
                </a:cxn>
                <a:cxn ang="0">
                  <a:pos x="0" y="43"/>
                </a:cxn>
                <a:cxn ang="0">
                  <a:pos x="45" y="43"/>
                </a:cxn>
                <a:cxn ang="0">
                  <a:pos x="39" y="0"/>
                </a:cxn>
              </a:cxnLst>
              <a:rect l="0" t="0" r="r" b="b"/>
              <a:pathLst>
                <a:path w="45" h="43">
                  <a:moveTo>
                    <a:pt x="39" y="0"/>
                  </a:moveTo>
                  <a:cubicBezTo>
                    <a:pt x="28" y="3"/>
                    <a:pt x="16" y="4"/>
                    <a:pt x="0" y="4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45" y="43"/>
                    <a:pt x="45" y="43"/>
                    <a:pt x="45" y="43"/>
                  </a:cubicBezTo>
                  <a:cubicBezTo>
                    <a:pt x="44" y="26"/>
                    <a:pt x="42" y="12"/>
                    <a:pt x="39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75" name="Freeform 26"/>
            <p:cNvSpPr>
              <a:spLocks/>
            </p:cNvSpPr>
            <p:nvPr/>
          </p:nvSpPr>
          <p:spPr bwMode="auto">
            <a:xfrm>
              <a:off x="1052513" y="3435350"/>
              <a:ext cx="38100" cy="34925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38" y="41"/>
                </a:cxn>
                <a:cxn ang="0">
                  <a:pos x="44" y="0"/>
                </a:cxn>
              </a:cxnLst>
              <a:rect l="0" t="0" r="r" b="b"/>
              <a:pathLst>
                <a:path w="44" h="41">
                  <a:moveTo>
                    <a:pt x="4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15" y="36"/>
                    <a:pt x="28" y="38"/>
                    <a:pt x="38" y="41"/>
                  </a:cubicBezTo>
                  <a:cubicBezTo>
                    <a:pt x="42" y="24"/>
                    <a:pt x="44" y="8"/>
                    <a:pt x="44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76" name="Freeform 27"/>
            <p:cNvSpPr>
              <a:spLocks/>
            </p:cNvSpPr>
            <p:nvPr/>
          </p:nvSpPr>
          <p:spPr bwMode="auto">
            <a:xfrm>
              <a:off x="1052513" y="3475038"/>
              <a:ext cx="30163" cy="476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6"/>
                </a:cxn>
                <a:cxn ang="0">
                  <a:pos x="35" y="5"/>
                </a:cxn>
                <a:cxn ang="0">
                  <a:pos x="0" y="0"/>
                </a:cxn>
              </a:cxnLst>
              <a:rect l="0" t="0" r="r" b="b"/>
              <a:pathLst>
                <a:path w="35" h="56">
                  <a:moveTo>
                    <a:pt x="0" y="0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18" y="46"/>
                    <a:pt x="29" y="26"/>
                    <a:pt x="35" y="5"/>
                  </a:cubicBezTo>
                  <a:cubicBezTo>
                    <a:pt x="26" y="2"/>
                    <a:pt x="14" y="0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</p:grpSp>
      <p:sp>
        <p:nvSpPr>
          <p:cNvPr id="77" name="Freeform 28"/>
          <p:cNvSpPr>
            <a:spLocks noEditPoints="1"/>
          </p:cNvSpPr>
          <p:nvPr userDrawn="1"/>
        </p:nvSpPr>
        <p:spPr bwMode="auto">
          <a:xfrm>
            <a:off x="5177715" y="2138974"/>
            <a:ext cx="246063" cy="247650"/>
          </a:xfrm>
          <a:custGeom>
            <a:avLst/>
            <a:gdLst/>
            <a:ahLst/>
            <a:cxnLst>
              <a:cxn ang="0">
                <a:pos x="191" y="0"/>
              </a:cxn>
              <a:cxn ang="0">
                <a:pos x="0" y="191"/>
              </a:cxn>
              <a:cxn ang="0">
                <a:pos x="191" y="381"/>
              </a:cxn>
              <a:cxn ang="0">
                <a:pos x="381" y="191"/>
              </a:cxn>
              <a:cxn ang="0">
                <a:pos x="191" y="0"/>
              </a:cxn>
              <a:cxn ang="0">
                <a:pos x="221" y="287"/>
              </a:cxn>
              <a:cxn ang="0">
                <a:pos x="221" y="235"/>
              </a:cxn>
              <a:cxn ang="0">
                <a:pos x="163" y="235"/>
              </a:cxn>
              <a:cxn ang="0">
                <a:pos x="162" y="287"/>
              </a:cxn>
              <a:cxn ang="0">
                <a:pos x="109" y="259"/>
              </a:cxn>
              <a:cxn ang="0">
                <a:pos x="109" y="205"/>
              </a:cxn>
              <a:cxn ang="0">
                <a:pos x="189" y="126"/>
              </a:cxn>
              <a:cxn ang="0">
                <a:pos x="273" y="206"/>
              </a:cxn>
              <a:cxn ang="0">
                <a:pos x="273" y="260"/>
              </a:cxn>
              <a:cxn ang="0">
                <a:pos x="221" y="287"/>
              </a:cxn>
              <a:cxn ang="0">
                <a:pos x="292" y="201"/>
              </a:cxn>
              <a:cxn ang="0">
                <a:pos x="189" y="104"/>
              </a:cxn>
              <a:cxn ang="0">
                <a:pos x="89" y="201"/>
              </a:cxn>
              <a:cxn ang="0">
                <a:pos x="87" y="165"/>
              </a:cxn>
              <a:cxn ang="0">
                <a:pos x="171" y="86"/>
              </a:cxn>
              <a:cxn ang="0">
                <a:pos x="208" y="86"/>
              </a:cxn>
              <a:cxn ang="0">
                <a:pos x="301" y="174"/>
              </a:cxn>
              <a:cxn ang="0">
                <a:pos x="292" y="201"/>
              </a:cxn>
            </a:cxnLst>
            <a:rect l="0" t="0" r="r" b="b"/>
            <a:pathLst>
              <a:path w="381" h="381">
                <a:moveTo>
                  <a:pt x="191" y="0"/>
                </a:moveTo>
                <a:cubicBezTo>
                  <a:pt x="86" y="0"/>
                  <a:pt x="0" y="85"/>
                  <a:pt x="0" y="191"/>
                </a:cubicBezTo>
                <a:cubicBezTo>
                  <a:pt x="0" y="296"/>
                  <a:pt x="86" y="381"/>
                  <a:pt x="191" y="381"/>
                </a:cubicBezTo>
                <a:cubicBezTo>
                  <a:pt x="296" y="381"/>
                  <a:pt x="381" y="296"/>
                  <a:pt x="381" y="191"/>
                </a:cubicBezTo>
                <a:cubicBezTo>
                  <a:pt x="381" y="85"/>
                  <a:pt x="296" y="0"/>
                  <a:pt x="191" y="0"/>
                </a:cubicBezTo>
                <a:close/>
                <a:moveTo>
                  <a:pt x="221" y="287"/>
                </a:moveTo>
                <a:cubicBezTo>
                  <a:pt x="221" y="235"/>
                  <a:pt x="221" y="235"/>
                  <a:pt x="221" y="235"/>
                </a:cubicBezTo>
                <a:cubicBezTo>
                  <a:pt x="163" y="235"/>
                  <a:pt x="163" y="235"/>
                  <a:pt x="163" y="235"/>
                </a:cubicBezTo>
                <a:cubicBezTo>
                  <a:pt x="162" y="287"/>
                  <a:pt x="162" y="287"/>
                  <a:pt x="162" y="287"/>
                </a:cubicBezTo>
                <a:cubicBezTo>
                  <a:pt x="162" y="287"/>
                  <a:pt x="109" y="288"/>
                  <a:pt x="109" y="259"/>
                </a:cubicBezTo>
                <a:cubicBezTo>
                  <a:pt x="109" y="229"/>
                  <a:pt x="109" y="205"/>
                  <a:pt x="109" y="205"/>
                </a:cubicBezTo>
                <a:cubicBezTo>
                  <a:pt x="189" y="126"/>
                  <a:pt x="189" y="126"/>
                  <a:pt x="189" y="126"/>
                </a:cubicBezTo>
                <a:cubicBezTo>
                  <a:pt x="273" y="206"/>
                  <a:pt x="273" y="206"/>
                  <a:pt x="273" y="206"/>
                </a:cubicBezTo>
                <a:cubicBezTo>
                  <a:pt x="273" y="260"/>
                  <a:pt x="273" y="260"/>
                  <a:pt x="273" y="260"/>
                </a:cubicBezTo>
                <a:cubicBezTo>
                  <a:pt x="273" y="260"/>
                  <a:pt x="279" y="288"/>
                  <a:pt x="221" y="287"/>
                </a:cubicBezTo>
                <a:close/>
                <a:moveTo>
                  <a:pt x="292" y="201"/>
                </a:moveTo>
                <a:cubicBezTo>
                  <a:pt x="189" y="104"/>
                  <a:pt x="189" y="104"/>
                  <a:pt x="189" y="104"/>
                </a:cubicBezTo>
                <a:cubicBezTo>
                  <a:pt x="89" y="201"/>
                  <a:pt x="89" y="201"/>
                  <a:pt x="89" y="201"/>
                </a:cubicBezTo>
                <a:cubicBezTo>
                  <a:pt x="67" y="183"/>
                  <a:pt x="87" y="165"/>
                  <a:pt x="87" y="165"/>
                </a:cubicBezTo>
                <a:cubicBezTo>
                  <a:pt x="87" y="165"/>
                  <a:pt x="153" y="102"/>
                  <a:pt x="171" y="86"/>
                </a:cubicBezTo>
                <a:cubicBezTo>
                  <a:pt x="188" y="71"/>
                  <a:pt x="208" y="86"/>
                  <a:pt x="208" y="86"/>
                </a:cubicBezTo>
                <a:cubicBezTo>
                  <a:pt x="208" y="86"/>
                  <a:pt x="287" y="158"/>
                  <a:pt x="301" y="174"/>
                </a:cubicBezTo>
                <a:cubicBezTo>
                  <a:pt x="315" y="189"/>
                  <a:pt x="292" y="201"/>
                  <a:pt x="292" y="201"/>
                </a:cubicBez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schemeClr val="bg1">
                  <a:lumMod val="50000"/>
                  <a:lumOff val="50000"/>
                </a:schemeClr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sp>
        <p:nvSpPr>
          <p:cNvPr id="78" name="TextBox 77"/>
          <p:cNvSpPr txBox="1"/>
          <p:nvPr userDrawn="1"/>
        </p:nvSpPr>
        <p:spPr>
          <a:xfrm>
            <a:off x="1419701" y="1985963"/>
            <a:ext cx="2855418" cy="17594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5C5C5C"/>
                </a:solidFill>
                <a:latin typeface="Lato" panose="020F0502020204030203" pitchFamily="34" charset="0"/>
                <a:ea typeface="+mn-ea"/>
                <a:cs typeface="+mn-cs"/>
              </a:rPr>
              <a:t>Upper 424 Aviation Rd NE, </a:t>
            </a:r>
          </a:p>
          <a:p>
            <a:pPr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5C5C5C"/>
                </a:solidFill>
                <a:latin typeface="Lato" panose="020F0502020204030203" pitchFamily="34" charset="0"/>
                <a:ea typeface="+mn-ea"/>
                <a:cs typeface="+mn-cs"/>
              </a:rPr>
              <a:t>Calgary AB T2E 8H6, Canada</a:t>
            </a:r>
          </a:p>
          <a:p>
            <a:pPr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5C5C5C"/>
                </a:solidFill>
                <a:latin typeface="Lato" panose="020F0502020204030203" pitchFamily="34" charset="0"/>
                <a:ea typeface="+mn-ea"/>
                <a:cs typeface="+mn-cs"/>
              </a:rPr>
              <a:t>+ 1 403 243 3285</a:t>
            </a:r>
          </a:p>
          <a:p>
            <a:pPr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err="1">
                <a:solidFill>
                  <a:srgbClr val="5C5C5C"/>
                </a:solidFill>
                <a:latin typeface="Lato" panose="020F0502020204030203" pitchFamily="34" charset="0"/>
                <a:ea typeface="+mn-ea"/>
                <a:cs typeface="+mn-cs"/>
              </a:rPr>
              <a:t>cawst@cawst.org</a:t>
            </a:r>
            <a:endParaRPr lang="en-US" sz="1400" dirty="0">
              <a:solidFill>
                <a:srgbClr val="5C5C5C"/>
              </a:solidFill>
              <a:latin typeface="Lato" panose="020F0502020204030203" pitchFamily="34" charset="0"/>
              <a:ea typeface="+mn-ea"/>
              <a:cs typeface="+mn-cs"/>
            </a:endParaRPr>
          </a:p>
          <a:p>
            <a:pPr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err="1">
                <a:solidFill>
                  <a:srgbClr val="5C5C5C"/>
                </a:solidFill>
                <a:latin typeface="Lato" panose="020F0502020204030203" pitchFamily="34" charset="0"/>
                <a:ea typeface="+mn-ea"/>
                <a:cs typeface="+mn-cs"/>
              </a:rPr>
              <a:t>www.cawst.org</a:t>
            </a:r>
            <a:endParaRPr lang="en-US" sz="1400" dirty="0">
              <a:solidFill>
                <a:srgbClr val="5C5C5C"/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sp>
        <p:nvSpPr>
          <p:cNvPr id="79" name="TextBox 78"/>
          <p:cNvSpPr txBox="1"/>
          <p:nvPr userDrawn="1"/>
        </p:nvSpPr>
        <p:spPr>
          <a:xfrm>
            <a:off x="5502302" y="1995859"/>
            <a:ext cx="2855418" cy="17594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1200" dirty="0" err="1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rPr>
              <a:t>Überlandstrasse</a:t>
            </a:r>
            <a:r>
              <a:rPr lang="en-US" sz="1400" kern="1200" dirty="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rPr>
              <a:t> 133 </a:t>
            </a:r>
          </a:p>
          <a:p>
            <a:pPr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1200" dirty="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rPr>
              <a:t>CH-8600 </a:t>
            </a:r>
            <a:r>
              <a:rPr lang="en-US" sz="1400" kern="1200" dirty="0" err="1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rPr>
              <a:t>Dübendorf</a:t>
            </a:r>
            <a:r>
              <a:rPr lang="en-US" sz="1400" kern="1200" dirty="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rPr>
              <a:t>, Switzerland</a:t>
            </a:r>
          </a:p>
          <a:p>
            <a:pPr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1200" dirty="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rPr>
              <a:t>+41 (0)58 765 55 11</a:t>
            </a:r>
          </a:p>
          <a:p>
            <a:pPr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1200" dirty="0" err="1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rPr>
              <a:t>info@sandec.ch</a:t>
            </a:r>
            <a:endParaRPr lang="en-US" sz="1400" kern="1200" dirty="0">
              <a:solidFill>
                <a:srgbClr val="5C5C5C"/>
              </a:solidFill>
              <a:latin typeface="Lato" panose="020F0502020204030203" pitchFamily="34" charset="0"/>
              <a:ea typeface="ＭＳ Ｐゴシック" charset="0"/>
              <a:cs typeface="ＭＳ Ｐゴシック" charset="0"/>
            </a:endParaRPr>
          </a:p>
          <a:p>
            <a:pPr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1200" dirty="0" err="1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rPr>
              <a:t>www.sandec.ch</a:t>
            </a:r>
            <a:endParaRPr lang="en-US" sz="1400" kern="1200" dirty="0">
              <a:solidFill>
                <a:srgbClr val="5C5C5C"/>
              </a:solidFill>
              <a:latin typeface="Lato" panose="020F0502020204030203" pitchFamily="34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80" name="Picture 79" descr="cawst_logo--high_res_full_name--colour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075" y="4975925"/>
            <a:ext cx="2865727" cy="1030865"/>
          </a:xfrm>
          <a:prstGeom prst="rect">
            <a:avLst/>
          </a:prstGeom>
        </p:spPr>
      </p:pic>
      <p:pic>
        <p:nvPicPr>
          <p:cNvPr id="81" name="Picture 80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0664" y="4526230"/>
            <a:ext cx="2756877" cy="1930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074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c="http://schemas.openxmlformats.org/drawingml/2006/chart" xmlns:c15="http://schemas.microsoft.com/office/drawing/2012/chart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236120" y="843931"/>
            <a:ext cx="7593431" cy="203196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7593431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566062" y="2033349"/>
            <a:ext cx="2755442" cy="379595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566062" y="1680515"/>
            <a:ext cx="2755442" cy="352832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>
              <a:defRPr/>
            </a:pPr>
            <a:fld id="{1C213E7D-6793-C448-B3CD-97E4EB790A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9" t="9236" r="12052" b="61248"/>
          <a:stretch/>
        </p:blipFill>
        <p:spPr>
          <a:xfrm>
            <a:off x="1368835" y="6481341"/>
            <a:ext cx="999226" cy="250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055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19075" y="6383338"/>
            <a:ext cx="2333625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>
            <a:spLocks noChangeArrowheads="1"/>
          </p:cNvSpPr>
          <p:nvPr userDrawn="1"/>
        </p:nvSpPr>
        <p:spPr bwMode="auto">
          <a:xfrm>
            <a:off x="152400" y="6400800"/>
            <a:ext cx="24955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c="http://schemas.openxmlformats.org/drawingml/2006/chart" xmlns:c15="http://schemas.microsoft.com/office/drawing/2012/chart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id-ID" sz="1000" b="1" dirty="0">
                <a:solidFill>
                  <a:srgbClr val="FFFFFF"/>
                </a:solidFill>
                <a:latin typeface="Calibri"/>
                <a:cs typeface="Calibri"/>
              </a:rPr>
              <a:t>FOOTER</a:t>
            </a:r>
            <a:r>
              <a:rPr lang="id-ID" sz="1000" dirty="0">
                <a:solidFill>
                  <a:srgbClr val="FFFFFF"/>
                </a:solidFill>
                <a:latin typeface="Calibri"/>
                <a:cs typeface="Calibri"/>
              </a:rPr>
              <a:t> – text can go here</a:t>
            </a:r>
            <a:endParaRPr lang="en-US" sz="1000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-1"/>
            <a:ext cx="4561116" cy="6858001"/>
          </a:xfrm>
        </p:spPr>
        <p:txBody>
          <a:bodyPr rtlCol="0">
            <a:normAutofit/>
          </a:bodyPr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617029" y="3120764"/>
            <a:ext cx="2819399" cy="2929822"/>
          </a:xfr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5617029" y="2106192"/>
            <a:ext cx="2819399" cy="410414"/>
          </a:xfrm>
        </p:spPr>
        <p:txBody>
          <a:bodyPr>
            <a:noAutofit/>
          </a:bodyPr>
          <a:lstStyle>
            <a:lvl1pPr marL="0" indent="0" algn="l">
              <a:buNone/>
              <a:defRPr sz="24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5"/>
          </p:nvPr>
        </p:nvSpPr>
        <p:spPr>
          <a:xfrm>
            <a:off x="5170714" y="1254369"/>
            <a:ext cx="3265712" cy="708970"/>
          </a:xfrm>
        </p:spPr>
        <p:txBody>
          <a:bodyPr>
            <a:noAutofit/>
          </a:bodyPr>
          <a:lstStyle>
            <a:lvl1pPr marL="0" indent="0" algn="r">
              <a:lnSpc>
                <a:spcPct val="120000"/>
              </a:lnSpc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6"/>
          </p:nvPr>
        </p:nvSpPr>
        <p:spPr>
          <a:xfrm>
            <a:off x="5170714" y="433517"/>
            <a:ext cx="3265712" cy="820852"/>
          </a:xfrm>
        </p:spPr>
        <p:txBody>
          <a:bodyPr>
            <a:noAutofit/>
          </a:bodyPr>
          <a:lstStyle>
            <a:lvl1pPr marL="0" indent="0" algn="r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>
              <a:defRPr/>
            </a:pPr>
            <a:fld id="{B3E7572A-DB1E-0B48-A9AF-75AB48B0A1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904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c="http://schemas.openxmlformats.org/drawingml/2006/chart" xmlns:c15="http://schemas.microsoft.com/office/drawing/2012/chart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4582886" y="-1"/>
            <a:ext cx="4561115" cy="6858001"/>
          </a:xfrm>
        </p:spPr>
        <p:txBody>
          <a:bodyPr rtlCol="0">
            <a:normAutofit/>
          </a:bodyPr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796020" y="3948573"/>
            <a:ext cx="2819399" cy="2196896"/>
          </a:xfr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796020" y="3223792"/>
            <a:ext cx="2819399" cy="410414"/>
          </a:xfrm>
        </p:spPr>
        <p:txBody>
          <a:bodyPr>
            <a:noAutofit/>
          </a:bodyPr>
          <a:lstStyle>
            <a:lvl1pPr marL="0" indent="0" algn="ctr">
              <a:buNone/>
              <a:defRPr sz="24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6"/>
          </p:nvPr>
        </p:nvSpPr>
        <p:spPr>
          <a:xfrm>
            <a:off x="236119" y="433517"/>
            <a:ext cx="3972626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BF53AF1-74B3-4345-A76A-13EC16334E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9" t="9236" r="12052" b="61248"/>
          <a:stretch/>
        </p:blipFill>
        <p:spPr>
          <a:xfrm>
            <a:off x="1368835" y="6481341"/>
            <a:ext cx="999226" cy="250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080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c="http://schemas.openxmlformats.org/drawingml/2006/chart" xmlns:c15="http://schemas.microsoft.com/office/drawing/2012/chart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4582886" y="-1"/>
            <a:ext cx="4561115" cy="6858001"/>
          </a:xfrm>
        </p:spPr>
        <p:txBody>
          <a:bodyPr rtlCol="0">
            <a:normAutofit/>
          </a:bodyPr>
          <a:lstStyle>
            <a:lvl1pPr>
              <a:defRPr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796020" y="3275726"/>
            <a:ext cx="2819399" cy="2847845"/>
          </a:xfr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buNone/>
              <a:defRPr sz="1400">
                <a:solidFill>
                  <a:schemeClr val="bg1">
                    <a:lumMod val="75000"/>
                    <a:lumOff val="25000"/>
                  </a:schemeClr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796020" y="2106192"/>
            <a:ext cx="2819399" cy="1014572"/>
          </a:xfrm>
        </p:spPr>
        <p:txBody>
          <a:bodyPr>
            <a:noAutofit/>
          </a:bodyPr>
          <a:lstStyle>
            <a:lvl1pPr marL="0" indent="0" algn="ctr">
              <a:buNone/>
              <a:defRPr sz="2400" b="1">
                <a:solidFill>
                  <a:schemeClr val="bg1">
                    <a:lumMod val="75000"/>
                    <a:lumOff val="25000"/>
                  </a:schemeClr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6"/>
          </p:nvPr>
        </p:nvSpPr>
        <p:spPr>
          <a:xfrm>
            <a:off x="236120" y="433517"/>
            <a:ext cx="3869286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chemeClr val="bg1">
                    <a:lumMod val="75000"/>
                    <a:lumOff val="25000"/>
                  </a:schemeClr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14DA3-1F57-D94D-8D4E-09AB88B867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9" t="9236" r="12052" b="61248"/>
          <a:stretch/>
        </p:blipFill>
        <p:spPr>
          <a:xfrm>
            <a:off x="1368835" y="6481341"/>
            <a:ext cx="999226" cy="250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445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c="http://schemas.openxmlformats.org/drawingml/2006/chart" xmlns:c15="http://schemas.microsoft.com/office/drawing/2012/chart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c="http://schemas.openxmlformats.org/drawingml/2006/chart" xmlns:c15="http://schemas.microsoft.com/office/drawing/2012/chart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c="http://schemas.openxmlformats.org/drawingml/2006/chart" xmlns:c15="http://schemas.microsoft.com/office/drawing/2012/chart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c="http://schemas.openxmlformats.org/drawingml/2006/chart" xmlns:c15="http://schemas.microsoft.com/office/drawing/2012/chart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fld id="{ECAF25AA-D4E7-BC44-A370-B527EEEB3E73}" type="datetimeFigureOut">
              <a:rPr lang="en-US"/>
              <a:pPr>
                <a:defRPr/>
              </a:pPr>
              <a:t>5/18/2017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fld id="{82C11889-A0B8-1A4E-90C6-60AEB58153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481013"/>
            <a:ext cx="85725" cy="593725"/>
          </a:xfrm>
          <a:prstGeom prst="rect">
            <a:avLst/>
          </a:prstGeom>
          <a:solidFill>
            <a:srgbClr val="38C6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8" r:id="rId1"/>
    <p:sldLayoutId id="2147484382" r:id="rId2"/>
    <p:sldLayoutId id="2147484368" r:id="rId3"/>
    <p:sldLayoutId id="2147484379" r:id="rId4"/>
    <p:sldLayoutId id="2147484380" r:id="rId5"/>
    <p:sldLayoutId id="2147484367" r:id="rId6"/>
    <p:sldLayoutId id="2147484369" r:id="rId7"/>
    <p:sldLayoutId id="2147484370" r:id="rId8"/>
    <p:sldLayoutId id="2147484371" r:id="rId9"/>
    <p:sldLayoutId id="2147484372" r:id="rId10"/>
    <p:sldLayoutId id="2147484373" r:id="rId11"/>
    <p:sldLayoutId id="2147484374" r:id="rId12"/>
    <p:sldLayoutId id="2147484375" r:id="rId13"/>
    <p:sldLayoutId id="2147484376" r:id="rId14"/>
    <p:sldLayoutId id="2147484323" r:id="rId15"/>
    <p:sldLayoutId id="2147484377" r:id="rId16"/>
  </p:sldLayoutIdLst>
  <p:hf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hyperlink" Target="http://www.cawst.org/" TargetMode="External"/><Relationship Id="rId7" Type="http://schemas.openxmlformats.org/officeDocument/2006/relationships/image" Target="../media/image7.png"/><Relationship Id="rId2" Type="http://schemas.openxmlformats.org/officeDocument/2006/relationships/hyperlink" Target="http://creativecommons.org/licenses/by/4.0" TargetMode="Externa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hyperlink" Target="http://www.sandec.ch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6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ndec.ch" TargetMode="External"/><Relationship Id="rId2" Type="http://schemas.openxmlformats.org/officeDocument/2006/relationships/hyperlink" Target="http://www.cawst.org/resources" TargetMode="External"/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8.jpeg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awst.org/resources" TargetMode="External"/><Relationship Id="rId3" Type="http://schemas.openxmlformats.org/officeDocument/2006/relationships/hyperlink" Target="http://www.cawst.org/" TargetMode="External"/><Relationship Id="rId7" Type="http://schemas.openxmlformats.org/officeDocument/2006/relationships/image" Target="../media/image2.jpeg"/><Relationship Id="rId2" Type="http://schemas.openxmlformats.org/officeDocument/2006/relationships/hyperlink" Target="mailto:support@cawst.org" TargetMode="Externa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.png"/><Relationship Id="rId5" Type="http://schemas.openxmlformats.org/officeDocument/2006/relationships/hyperlink" Target="http://www.sandec.ch/" TargetMode="External"/><Relationship Id="rId4" Type="http://schemas.openxmlformats.org/officeDocument/2006/relationships/hyperlink" Target="mailto:info@sandec.ch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236121" y="250635"/>
            <a:ext cx="3512920" cy="998240"/>
          </a:xfrm>
        </p:spPr>
        <p:txBody>
          <a:bodyPr/>
          <a:lstStyle/>
          <a:p>
            <a:pPr rtl="0">
              <a:spcBef>
                <a:spcPts val="0"/>
              </a:spcBef>
            </a:pPr>
            <a:r>
              <a:rPr sz="2800" dirty="0" err="1"/>
              <a:t>Licence</a:t>
            </a:r>
            <a:r>
              <a:rPr sz="2800" dirty="0"/>
              <a:t> </a:t>
            </a:r>
          </a:p>
          <a:p>
            <a:pPr rtl="0">
              <a:spcBef>
                <a:spcPts val="0"/>
              </a:spcBef>
            </a:pPr>
            <a:r>
              <a:rPr sz="2800" dirty="0"/>
              <a:t>Creative Commons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rtl="0">
              <a:defRPr/>
            </a:pPr>
            <a:fld id="{6ABE3C77-D24E-DE4A-823C-96A11F015721}" type="slidenum">
              <a:rPr/>
              <a:pPr rtl="0">
                <a:defRPr/>
              </a:pPr>
              <a:t>1</a:t>
            </a:fld>
            <a:endParaRPr/>
          </a:p>
        </p:txBody>
      </p:sp>
      <p:sp>
        <p:nvSpPr>
          <p:cNvPr id="16" name="TextBox 15"/>
          <p:cNvSpPr txBox="1"/>
          <p:nvPr/>
        </p:nvSpPr>
        <p:spPr>
          <a:xfrm>
            <a:off x="328514" y="1054135"/>
            <a:ext cx="8142939" cy="51480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Le contenu de ce document est en libre accès et sous licence Creative Commons </a:t>
            </a:r>
          </a:p>
          <a:p>
            <a:pPr rtl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Attribution Works 4.0 International.</a:t>
            </a:r>
            <a:br>
              <a:rPr lang="fr-FR" sz="12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</a:br>
            <a:r>
              <a:rPr lang="fr-FR" sz="12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 </a:t>
            </a:r>
            <a:br>
              <a:rPr lang="fr-FR" sz="12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</a:br>
            <a:r>
              <a:rPr lang="fr-FR" sz="12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Pour lire une copie de cette licence, visitez le site </a:t>
            </a:r>
            <a:r>
              <a:rPr lang="fr-FR" sz="1200" dirty="0">
                <a:solidFill>
                  <a:srgbClr val="24A4D6"/>
                </a:solidFill>
                <a:latin typeface="Lato" panose="020F0502020204030203" pitchFamily="34" charset="0"/>
                <a:ea typeface="+mn-ea"/>
                <a:cs typeface="+mn-cs"/>
                <a:hlinkClick r:id="rId2"/>
              </a:rPr>
              <a:t>http://creativecommons.org/licenses/by/4.0</a:t>
            </a:r>
          </a:p>
          <a:p>
            <a:pPr lvl="3" rtl="0" eaLnBrk="1" fontAlgn="auto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defRPr/>
            </a:pPr>
            <a:r>
              <a:rPr lang="fr-FR" sz="1200" dirty="0">
                <a:solidFill>
                  <a:schemeClr val="bg2"/>
                </a:solidFill>
                <a:latin typeface="Lato" panose="020F0502020204030203" pitchFamily="34" charset="0"/>
              </a:rPr>
              <a:t/>
            </a:r>
            <a:br>
              <a:rPr lang="fr-FR" sz="1200" dirty="0">
                <a:solidFill>
                  <a:schemeClr val="bg2"/>
                </a:solidFill>
                <a:latin typeface="Lato" panose="020F0502020204030203" pitchFamily="34" charset="0"/>
              </a:rPr>
            </a:br>
            <a:r>
              <a:rPr lang="fr-FR" sz="1200" dirty="0">
                <a:solidFill>
                  <a:schemeClr val="bg2"/>
                </a:solidFill>
                <a:latin typeface="Lato" panose="020F0502020204030203" pitchFamily="34" charset="0"/>
              </a:rPr>
              <a:t>Vous pouvez :</a:t>
            </a:r>
            <a:br>
              <a:rPr lang="fr-FR" sz="1200" dirty="0">
                <a:solidFill>
                  <a:schemeClr val="bg2"/>
                </a:solidFill>
                <a:latin typeface="Lato" panose="020F0502020204030203" pitchFamily="34" charset="0"/>
              </a:rPr>
            </a:br>
            <a:r>
              <a:rPr lang="fr-FR" sz="1400" b="1" dirty="0">
                <a:solidFill>
                  <a:schemeClr val="bg2"/>
                </a:solidFill>
                <a:latin typeface="Lato" panose="020F0502020204030203" pitchFamily="34" charset="0"/>
              </a:rPr>
              <a:t>Partager </a:t>
            </a:r>
            <a:r>
              <a:rPr lang="fr-FR" sz="1200" dirty="0">
                <a:solidFill>
                  <a:schemeClr val="bg2"/>
                </a:solidFill>
                <a:latin typeface="Lato" panose="020F0502020204030203" pitchFamily="34" charset="0"/>
              </a:rPr>
              <a:t>– Copier, distribuer et communiquer le matériel par tous moyens et sous tous formats</a:t>
            </a:r>
            <a:br>
              <a:rPr lang="fr-FR" sz="1200" dirty="0">
                <a:solidFill>
                  <a:schemeClr val="bg2"/>
                </a:solidFill>
                <a:latin typeface="Lato" panose="020F0502020204030203" pitchFamily="34" charset="0"/>
              </a:rPr>
            </a:br>
            <a:r>
              <a:rPr lang="fr-FR" sz="1400" b="1" dirty="0">
                <a:solidFill>
                  <a:schemeClr val="bg2"/>
                </a:solidFill>
                <a:latin typeface="Lato" panose="020F0502020204030203" pitchFamily="34" charset="0"/>
              </a:rPr>
              <a:t>Réorganiser</a:t>
            </a:r>
            <a:r>
              <a:rPr lang="fr-FR" sz="1200" dirty="0">
                <a:solidFill>
                  <a:schemeClr val="bg2"/>
                </a:solidFill>
                <a:latin typeface="Lato" panose="020F0502020204030203" pitchFamily="34" charset="0"/>
              </a:rPr>
              <a:t> – Modifier, transformer et créer à partir du matériel pour toute utilisation, y compris commerciale</a:t>
            </a:r>
            <a:br>
              <a:rPr lang="fr-FR" sz="1200" dirty="0">
                <a:solidFill>
                  <a:schemeClr val="bg2"/>
                </a:solidFill>
                <a:latin typeface="Lato" panose="020F0502020204030203" pitchFamily="34" charset="0"/>
              </a:rPr>
            </a:br>
            <a:endParaRPr lang="fr-FR" sz="1200" dirty="0">
              <a:solidFill>
                <a:schemeClr val="bg2"/>
              </a:solidFill>
              <a:latin typeface="Lato" panose="020F0502020204030203" pitchFamily="34" charset="0"/>
            </a:endParaRPr>
          </a:p>
          <a:p>
            <a:pPr rtl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Aux conditions suivantes :</a:t>
            </a:r>
          </a:p>
          <a:p>
            <a:pPr marL="0" lvl="4" rtl="0" eaLnBrk="1" fontAlgn="auto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defRPr/>
            </a:pPr>
            <a:r>
              <a:rPr lang="fr-FR" sz="1400" b="1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Attribution</a:t>
            </a:r>
            <a:r>
              <a:rPr lang="fr-FR" sz="12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 – Vous devez mentionner CAWST et </a:t>
            </a:r>
            <a:r>
              <a:rPr lang="fr-FR" sz="1200" dirty="0" err="1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Eaweg-Sandec</a:t>
            </a:r>
            <a:r>
              <a:rPr lang="fr-FR" sz="12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 de manière appropriée, fournir un lien vers la licence, et indiquer les éventuelles modifications apportées. Ces informations doivent être justifiées, sans toutefois suggérer que CAWST et </a:t>
            </a:r>
            <a:r>
              <a:rPr lang="fr-FR" sz="1200" dirty="0" err="1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Eawag-Sandec</a:t>
            </a:r>
            <a:r>
              <a:rPr lang="fr-FR" sz="12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 vous soutiennent ou acceptent la façon dont vous utilisez leurs ressources. Veuillez mentionner nos sites Web : </a:t>
            </a:r>
            <a:r>
              <a:rPr lang="fr-FR" sz="12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  <a:hlinkClick r:id="rId3"/>
              </a:rPr>
              <a:t>www.cawst.org</a:t>
            </a:r>
            <a:r>
              <a:rPr lang="fr-FR" sz="12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 et </a:t>
            </a:r>
            <a:r>
              <a:rPr lang="fr-FR" sz="12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  <a:hlinkClick r:id="rId4"/>
              </a:rPr>
              <a:t>www.sandec.ch</a:t>
            </a:r>
          </a:p>
          <a:p>
            <a:pPr marL="0" lvl="4" rtl="0" eaLnBrk="1" fontAlgn="auto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defRPr/>
            </a:pPr>
            <a:r>
              <a:rPr lang="fr-FR" sz="12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CAWST et </a:t>
            </a:r>
            <a:r>
              <a:rPr lang="fr-FR" sz="1200" dirty="0" err="1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Eawag-Sandec</a:t>
            </a:r>
            <a:r>
              <a:rPr lang="fr-FR" sz="12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 publieront régulièrement des mises à jour de ce document. Pour cette raison, il est recommandé de ne pas proposer ce document en téléchargement sur votre site web.</a:t>
            </a:r>
          </a:p>
          <a:p>
            <a:pPr marL="0" lvl="4" rtl="0" eaLnBrk="1" fontAlgn="auto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defRPr/>
            </a:pPr>
            <a:r>
              <a:rPr lang="fr-FR" sz="1200" dirty="0">
                <a:solidFill>
                  <a:schemeClr val="bg1"/>
                </a:solidFill>
                <a:latin typeface="Lato"/>
                <a:ea typeface="+mn-ea"/>
                <a:cs typeface="Arial" charset="0"/>
              </a:rPr>
              <a:t>CAWST, </a:t>
            </a:r>
            <a:r>
              <a:rPr lang="fr-FR" sz="1200" dirty="0" err="1">
                <a:solidFill>
                  <a:schemeClr val="bg1"/>
                </a:solidFill>
                <a:latin typeface="Lato"/>
                <a:ea typeface="+mn-ea"/>
                <a:cs typeface="Arial" charset="0"/>
              </a:rPr>
              <a:t>Eawag-Sandec</a:t>
            </a:r>
            <a:r>
              <a:rPr lang="fr-FR" sz="1200" dirty="0">
                <a:solidFill>
                  <a:schemeClr val="bg1"/>
                </a:solidFill>
                <a:latin typeface="Lato"/>
                <a:ea typeface="+mn-ea"/>
                <a:cs typeface="Arial" charset="0"/>
              </a:rPr>
              <a:t> et ses administrateurs, employés, contractants et bénévoles n'endossent aucune responsabilité et ne donnent aucune garantie en ce qui concerne les résultats pouvant être obtenus par l'utilisation des informations fournies</a:t>
            </a:r>
            <a:r>
              <a:rPr lang="fr-FR" sz="1200" dirty="0">
                <a:solidFill>
                  <a:srgbClr val="000000"/>
                </a:solidFill>
                <a:latin typeface="Lato"/>
                <a:ea typeface="+mn-ea"/>
                <a:cs typeface="Arial" charset="0"/>
              </a:rPr>
              <a:t>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533407" y="2127921"/>
            <a:ext cx="986155" cy="835092"/>
            <a:chOff x="329372" y="2666906"/>
            <a:chExt cx="986155" cy="835092"/>
          </a:xfrm>
        </p:grpSpPr>
        <p:pic>
          <p:nvPicPr>
            <p:cNvPr id="17" name="Picture 16"/>
            <p:cNvPicPr/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6042" y="3254348"/>
              <a:ext cx="959485" cy="247650"/>
            </a:xfrm>
            <a:prstGeom prst="rect">
              <a:avLst/>
            </a:prstGeom>
            <a:noFill/>
          </p:spPr>
        </p:pic>
        <p:pic>
          <p:nvPicPr>
            <p:cNvPr id="18" name="Picture 17"/>
            <p:cNvPicPr/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9372" y="2666906"/>
              <a:ext cx="986155" cy="352425"/>
            </a:xfrm>
            <a:prstGeom prst="rect">
              <a:avLst/>
            </a:prstGeom>
            <a:noFill/>
          </p:spPr>
        </p:pic>
      </p:grpSp>
      <p:pic>
        <p:nvPicPr>
          <p:cNvPr id="19" name="Picture 18" descr="N:\Communications\Communications Tools\Logos &amp; Graphics\Logos\+ CAWST\cawst_logo_full--docx_header--colour.png"/>
          <p:cNvPicPr/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9041" y="109255"/>
            <a:ext cx="2431415" cy="94488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9116046" y="4343803"/>
            <a:ext cx="1403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1262" y="277487"/>
            <a:ext cx="1762584" cy="1234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045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4164941" y="6292306"/>
            <a:ext cx="4701610" cy="236295"/>
          </a:xfrm>
        </p:spPr>
        <p:txBody>
          <a:bodyPr/>
          <a:lstStyle/>
          <a:p>
            <a:pPr algn="r" rtl="0"/>
            <a:r>
              <a:t>(d'après le programme Eau et Assainissement)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rtl="0"/>
            <a:r>
              <a:t>Chaîne des services de l'assainissement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rtl="0">
              <a:defRPr/>
            </a:pPr>
            <a:fld id="{6ABE3C77-D24E-DE4A-823C-96A11F015721}" type="slidenum">
              <a:rPr/>
              <a:pPr rtl="0">
                <a:defRPr/>
              </a:pPr>
              <a:t>10</a:t>
            </a:fld>
            <a:endParaRPr/>
          </a:p>
        </p:txBody>
      </p:sp>
      <p:sp>
        <p:nvSpPr>
          <p:cNvPr id="11" name="Rounded Rectangle 10"/>
          <p:cNvSpPr>
            <a:spLocks noChangeArrowheads="1"/>
          </p:cNvSpPr>
          <p:nvPr/>
        </p:nvSpPr>
        <p:spPr bwMode="auto">
          <a:xfrm>
            <a:off x="239713" y="1104405"/>
            <a:ext cx="8685212" cy="5160982"/>
          </a:xfrm>
          <a:prstGeom prst="roundRect">
            <a:avLst>
              <a:gd name="adj" fmla="val 6593"/>
            </a:avLst>
          </a:prstGeom>
          <a:solidFill>
            <a:srgbClr val="0070C0">
              <a:alpha val="21960"/>
            </a:srgbClr>
          </a:solidFill>
          <a:ln w="9525" cap="sq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2400">
              <a:solidFill>
                <a:prstClr val="black"/>
              </a:solidFill>
              <a:latin typeface="Times" pitchFamily="18" charset="0"/>
              <a:cs typeface="Arial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39714" y="1104405"/>
            <a:ext cx="1535112" cy="5160982"/>
          </a:xfrm>
          <a:prstGeom prst="roundRect">
            <a:avLst/>
          </a:prstGeom>
          <a:solidFill>
            <a:schemeClr val="accent3">
              <a:lumMod val="50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330263" y="2834292"/>
            <a:ext cx="8380412" cy="832161"/>
            <a:chOff x="381000" y="3428999"/>
            <a:chExt cx="8379884" cy="832183"/>
          </a:xfrm>
        </p:grpSpPr>
        <p:sp>
          <p:nvSpPr>
            <p:cNvPr id="14" name="Rounded Rectangle 13"/>
            <p:cNvSpPr/>
            <p:nvPr/>
          </p:nvSpPr>
          <p:spPr bwMode="auto">
            <a:xfrm>
              <a:off x="381000" y="3428999"/>
              <a:ext cx="1371514" cy="832183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rtl="0" fontAlgn="auto">
                <a:spcBef>
                  <a:spcPts val="0"/>
                </a:spcBef>
                <a:spcAft>
                  <a:spcPts val="0"/>
                </a:spcAft>
                <a:buFont typeface="Wingdings" pitchFamily="2" charset="2"/>
                <a:buNone/>
                <a:defRPr/>
              </a:pPr>
              <a:r>
                <a:rPr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Toilette à chasse</a:t>
              </a:r>
            </a:p>
          </p:txBody>
        </p:sp>
        <p:sp>
          <p:nvSpPr>
            <p:cNvPr id="15" name="Rounded Rectangle 14"/>
            <p:cNvSpPr/>
            <p:nvPr/>
          </p:nvSpPr>
          <p:spPr bwMode="auto">
            <a:xfrm>
              <a:off x="2146189" y="3429000"/>
              <a:ext cx="3117654" cy="762020"/>
            </a:xfrm>
            <a:prstGeom prst="roundRect">
              <a:avLst/>
            </a:prstGeom>
            <a:solidFill>
              <a:srgbClr val="000000">
                <a:alpha val="14902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rtl="0" fontAlgn="auto">
                <a:spcBef>
                  <a:spcPts val="0"/>
                </a:spcBef>
                <a:spcAft>
                  <a:spcPts val="0"/>
                </a:spcAft>
                <a:buFont typeface="Wingdings" pitchFamily="2" charset="2"/>
                <a:buNone/>
                <a:defRPr/>
              </a:pPr>
              <a:r>
                <a:rPr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Égouts</a:t>
              </a:r>
            </a:p>
          </p:txBody>
        </p:sp>
        <p:sp>
          <p:nvSpPr>
            <p:cNvPr id="16" name="Rounded Rectangle 15"/>
            <p:cNvSpPr/>
            <p:nvPr/>
          </p:nvSpPr>
          <p:spPr bwMode="auto">
            <a:xfrm>
              <a:off x="5630531" y="3429000"/>
              <a:ext cx="1385801" cy="762020"/>
            </a:xfrm>
            <a:prstGeom prst="roundRect">
              <a:avLst/>
            </a:prstGeom>
            <a:solidFill>
              <a:srgbClr val="000000">
                <a:alpha val="30196"/>
              </a:srgbClr>
            </a:solidFill>
            <a:ln>
              <a:solidFill>
                <a:schemeClr val="bg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rtl="0" fontAlgn="auto">
                <a:spcBef>
                  <a:spcPts val="0"/>
                </a:spcBef>
                <a:spcAft>
                  <a:spcPts val="0"/>
                </a:spcAft>
                <a:buFont typeface="Wingdings" pitchFamily="2" charset="2"/>
                <a:buNone/>
                <a:defRPr/>
              </a:pPr>
              <a:r>
                <a:rPr lang="fr-FR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S</a:t>
              </a:r>
              <a:r>
                <a:rPr lang="fr-FR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tation</a:t>
              </a:r>
              <a:r>
                <a:rPr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de </a:t>
              </a:r>
              <a:r>
                <a:rPr dirty="0" err="1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traitement</a:t>
              </a:r>
              <a:endParaRPr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7" name="Straight Arrow Connector 16"/>
            <p:cNvCxnSpPr>
              <a:stCxn id="14" idx="3"/>
            </p:cNvCxnSpPr>
            <p:nvPr/>
          </p:nvCxnSpPr>
          <p:spPr>
            <a:xfrm flipV="1">
              <a:off x="1752514" y="3845090"/>
              <a:ext cx="393675" cy="1"/>
            </a:xfrm>
            <a:prstGeom prst="straightConnector1">
              <a:avLst/>
            </a:prstGeom>
            <a:solidFill>
              <a:schemeClr val="tx1"/>
            </a:solidFill>
            <a:ln w="50800">
              <a:solidFill>
                <a:schemeClr val="bg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15" idx="3"/>
              <a:endCxn id="16" idx="1"/>
            </p:cNvCxnSpPr>
            <p:nvPr/>
          </p:nvCxnSpPr>
          <p:spPr>
            <a:xfrm>
              <a:off x="5263842" y="3810010"/>
              <a:ext cx="366689" cy="0"/>
            </a:xfrm>
            <a:prstGeom prst="straightConnector1">
              <a:avLst/>
            </a:prstGeom>
            <a:solidFill>
              <a:schemeClr val="tx1"/>
            </a:solidFill>
            <a:ln w="50800">
              <a:solidFill>
                <a:schemeClr val="bg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16" idx="3"/>
              <a:endCxn id="20" idx="1"/>
            </p:cNvCxnSpPr>
            <p:nvPr/>
          </p:nvCxnSpPr>
          <p:spPr>
            <a:xfrm>
              <a:off x="7016332" y="3810010"/>
              <a:ext cx="380976" cy="7937"/>
            </a:xfrm>
            <a:prstGeom prst="straightConnector1">
              <a:avLst/>
            </a:prstGeom>
            <a:solidFill>
              <a:schemeClr val="tx1"/>
            </a:solidFill>
            <a:ln w="50800">
              <a:solidFill>
                <a:schemeClr val="bg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ounded Rectangle 19"/>
            <p:cNvSpPr/>
            <p:nvPr/>
          </p:nvSpPr>
          <p:spPr bwMode="auto">
            <a:xfrm>
              <a:off x="7397308" y="3444875"/>
              <a:ext cx="1363576" cy="746145"/>
            </a:xfrm>
            <a:prstGeom prst="roundRect">
              <a:avLst/>
            </a:prstGeom>
            <a:solidFill>
              <a:srgbClr val="000000">
                <a:alpha val="40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sz="1600" dirty="0" err="1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Utilisation</a:t>
              </a:r>
              <a:r>
                <a:rPr sz="16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sz="1600" dirty="0" err="1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ou</a:t>
              </a:r>
              <a:r>
                <a:rPr sz="16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sz="1600" dirty="0" err="1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mise</a:t>
              </a:r>
              <a:r>
                <a:rPr sz="16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sz="1600" dirty="0" err="1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en</a:t>
              </a:r>
              <a:r>
                <a:rPr sz="16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sz="1600" dirty="0" err="1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décharge</a:t>
              </a:r>
              <a:endParaRPr sz="16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1" name="Group 24"/>
          <p:cNvGrpSpPr>
            <a:grpSpLocks/>
          </p:cNvGrpSpPr>
          <p:nvPr/>
        </p:nvGrpSpPr>
        <p:grpSpPr bwMode="auto">
          <a:xfrm>
            <a:off x="306450" y="1209199"/>
            <a:ext cx="8380413" cy="768350"/>
            <a:chOff x="376127" y="1599473"/>
            <a:chExt cx="8379883" cy="768863"/>
          </a:xfrm>
        </p:grpSpPr>
        <p:sp>
          <p:nvSpPr>
            <p:cNvPr id="22" name="Right Arrow 21"/>
            <p:cNvSpPr/>
            <p:nvPr/>
          </p:nvSpPr>
          <p:spPr bwMode="auto">
            <a:xfrm>
              <a:off x="3500129" y="1790100"/>
              <a:ext cx="380976" cy="381254"/>
            </a:xfrm>
            <a:prstGeom prst="rightArrow">
              <a:avLst/>
            </a:prstGeom>
            <a:solidFill>
              <a:srgbClr val="000000">
                <a:alpha val="6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 typeface="Wingdings" pitchFamily="2" charset="2"/>
                <a:buNone/>
                <a:defRPr/>
              </a:pPr>
              <a:endParaRPr lang="en-US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Rounded Rectangle 22"/>
            <p:cNvSpPr/>
            <p:nvPr/>
          </p:nvSpPr>
          <p:spPr bwMode="auto">
            <a:xfrm>
              <a:off x="5625658" y="1610593"/>
              <a:ext cx="1371513" cy="757743"/>
            </a:xfrm>
            <a:prstGeom prst="roundRect">
              <a:avLst/>
            </a:prstGeom>
            <a:solidFill>
              <a:srgbClr val="000000">
                <a:alpha val="30196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rtl="0" fontAlgn="auto">
                <a:spcBef>
                  <a:spcPts val="0"/>
                </a:spcBef>
                <a:spcAft>
                  <a:spcPts val="0"/>
                </a:spcAft>
                <a:buFont typeface="Wingdings" pitchFamily="2" charset="2"/>
                <a:buNone/>
                <a:defRPr/>
              </a:pPr>
              <a:r>
                <a:rPr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Traitement</a:t>
              </a:r>
            </a:p>
          </p:txBody>
        </p:sp>
        <p:sp>
          <p:nvSpPr>
            <p:cNvPr id="24" name="Rounded Rectangle 23"/>
            <p:cNvSpPr/>
            <p:nvPr/>
          </p:nvSpPr>
          <p:spPr bwMode="auto">
            <a:xfrm>
              <a:off x="7384497" y="1599473"/>
              <a:ext cx="1371513" cy="762509"/>
            </a:xfrm>
            <a:prstGeom prst="roundRect">
              <a:avLst/>
            </a:prstGeom>
            <a:solidFill>
              <a:srgbClr val="000000">
                <a:alpha val="40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rtl="0" fontAlgn="auto">
                <a:spcBef>
                  <a:spcPts val="0"/>
                </a:spcBef>
                <a:spcAft>
                  <a:spcPts val="0"/>
                </a:spcAft>
                <a:buFont typeface="Wingdings" pitchFamily="2" charset="2"/>
                <a:buNone/>
                <a:defRPr/>
              </a:pPr>
              <a:r>
                <a:rPr sz="1600" dirty="0" err="1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Utilisation</a:t>
              </a:r>
              <a:r>
                <a:rPr sz="16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sz="1600" dirty="0" err="1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ou</a:t>
              </a:r>
              <a:r>
                <a:rPr sz="16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sz="1600" dirty="0" err="1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mise</a:t>
              </a:r>
              <a:r>
                <a:rPr sz="16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sz="1600" dirty="0" err="1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en</a:t>
              </a:r>
              <a:r>
                <a:rPr sz="16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sz="1600" dirty="0" err="1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décharge</a:t>
              </a:r>
              <a:endParaRPr sz="16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Rounded Rectangle 24"/>
            <p:cNvSpPr/>
            <p:nvPr/>
          </p:nvSpPr>
          <p:spPr bwMode="auto">
            <a:xfrm>
              <a:off x="3881105" y="1605827"/>
              <a:ext cx="1360402" cy="746623"/>
            </a:xfrm>
            <a:prstGeom prst="roundRect">
              <a:avLst/>
            </a:prstGeom>
            <a:solidFill>
              <a:srgbClr val="000000">
                <a:alpha val="20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rtl="0" fontAlgn="auto">
                <a:spcBef>
                  <a:spcPts val="0"/>
                </a:spcBef>
                <a:spcAft>
                  <a:spcPts val="0"/>
                </a:spcAft>
                <a:buFont typeface="Wingdings" pitchFamily="2" charset="2"/>
                <a:buNone/>
                <a:defRPr/>
              </a:pPr>
              <a:r>
                <a:rPr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Transport</a:t>
              </a:r>
            </a:p>
          </p:txBody>
        </p:sp>
        <p:sp>
          <p:nvSpPr>
            <p:cNvPr id="26" name="Rounded Rectangle 25"/>
            <p:cNvSpPr/>
            <p:nvPr/>
          </p:nvSpPr>
          <p:spPr bwMode="auto">
            <a:xfrm>
              <a:off x="2141315" y="1615359"/>
              <a:ext cx="1358814" cy="746623"/>
            </a:xfrm>
            <a:prstGeom prst="roundRect">
              <a:avLst/>
            </a:prstGeom>
            <a:solidFill>
              <a:srgbClr val="000000">
                <a:alpha val="10196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rtl="0" fontAlgn="auto">
                <a:spcBef>
                  <a:spcPts val="0"/>
                </a:spcBef>
                <a:spcAft>
                  <a:spcPts val="0"/>
                </a:spcAft>
                <a:buFont typeface="Wingdings" pitchFamily="2" charset="2"/>
                <a:buNone/>
                <a:defRPr/>
              </a:pPr>
              <a:r>
                <a:rPr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Collecte</a:t>
              </a:r>
            </a:p>
          </p:txBody>
        </p:sp>
        <p:sp>
          <p:nvSpPr>
            <p:cNvPr id="27" name="Rounded Rectangle 26"/>
            <p:cNvSpPr/>
            <p:nvPr/>
          </p:nvSpPr>
          <p:spPr bwMode="auto">
            <a:xfrm>
              <a:off x="376127" y="1605827"/>
              <a:ext cx="1371513" cy="762509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rtl="0" fontAlgn="auto">
                <a:spcBef>
                  <a:spcPts val="0"/>
                </a:spcBef>
                <a:spcAft>
                  <a:spcPts val="0"/>
                </a:spcAft>
                <a:buFont typeface="Wingdings" pitchFamily="2" charset="2"/>
                <a:buNone/>
                <a:defRPr/>
              </a:pPr>
              <a:r>
                <a:rPr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Rétention</a:t>
              </a:r>
            </a:p>
          </p:txBody>
        </p:sp>
        <p:sp>
          <p:nvSpPr>
            <p:cNvPr id="28" name="Right Arrow 27"/>
            <p:cNvSpPr/>
            <p:nvPr/>
          </p:nvSpPr>
          <p:spPr bwMode="auto">
            <a:xfrm>
              <a:off x="1759515" y="1809163"/>
              <a:ext cx="393675" cy="381254"/>
            </a:xfrm>
            <a:prstGeom prst="rightArrow">
              <a:avLst/>
            </a:prstGeom>
            <a:solidFill>
              <a:srgbClr val="000000">
                <a:alpha val="6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 typeface="Wingdings" pitchFamily="2" charset="2"/>
                <a:buNone/>
                <a:defRPr/>
              </a:pPr>
              <a:endParaRPr lang="en-US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Right Arrow 28"/>
            <p:cNvSpPr/>
            <p:nvPr/>
          </p:nvSpPr>
          <p:spPr bwMode="auto">
            <a:xfrm>
              <a:off x="6997171" y="1799632"/>
              <a:ext cx="395262" cy="379666"/>
            </a:xfrm>
            <a:prstGeom prst="rightArrow">
              <a:avLst/>
            </a:prstGeom>
            <a:solidFill>
              <a:srgbClr val="000000">
                <a:alpha val="6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 typeface="Wingdings" pitchFamily="2" charset="2"/>
                <a:buNone/>
                <a:defRPr/>
              </a:pPr>
              <a:endParaRPr lang="en-US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Right Arrow 29"/>
            <p:cNvSpPr/>
            <p:nvPr/>
          </p:nvSpPr>
          <p:spPr bwMode="auto">
            <a:xfrm>
              <a:off x="5241507" y="1804398"/>
              <a:ext cx="384151" cy="381254"/>
            </a:xfrm>
            <a:prstGeom prst="rightArrow">
              <a:avLst/>
            </a:prstGeom>
            <a:solidFill>
              <a:srgbClr val="000000">
                <a:alpha val="6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 typeface="Wingdings" pitchFamily="2" charset="2"/>
                <a:buNone/>
                <a:defRPr/>
              </a:pPr>
              <a:endParaRPr lang="en-US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1" name="Content Placeholder 2"/>
          <p:cNvSpPr txBox="1">
            <a:spLocks/>
          </p:cNvSpPr>
          <p:nvPr/>
        </p:nvSpPr>
        <p:spPr bwMode="auto">
          <a:xfrm>
            <a:off x="239713" y="2134712"/>
            <a:ext cx="8458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c="http://schemas.openxmlformats.org/drawingml/2006/chart" xmlns:c15="http://schemas.microsoft.com/office/drawing/2012/chart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rtl="0">
              <a:spcBef>
                <a:spcPct val="20000"/>
              </a:spcBef>
              <a:buFont typeface="Wingdings" pitchFamily="2" charset="2"/>
              <a:buNone/>
            </a:pPr>
            <a:r>
              <a:rPr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Système d'assainissement avec réseau d'égout</a:t>
            </a:r>
          </a:p>
        </p:txBody>
      </p:sp>
      <p:grpSp>
        <p:nvGrpSpPr>
          <p:cNvPr id="33" name="Group 32"/>
          <p:cNvGrpSpPr>
            <a:grpSpLocks/>
          </p:cNvGrpSpPr>
          <p:nvPr/>
        </p:nvGrpSpPr>
        <p:grpSpPr bwMode="auto">
          <a:xfrm>
            <a:off x="343850" y="4722335"/>
            <a:ext cx="8367713" cy="1406525"/>
            <a:chOff x="381000" y="4832671"/>
            <a:chExt cx="8368082" cy="1406764"/>
          </a:xfrm>
        </p:grpSpPr>
        <p:sp>
          <p:nvSpPr>
            <p:cNvPr id="35" name="Rounded Rectangle 34"/>
            <p:cNvSpPr/>
            <p:nvPr/>
          </p:nvSpPr>
          <p:spPr bwMode="auto">
            <a:xfrm>
              <a:off x="381000" y="4859662"/>
              <a:ext cx="1371660" cy="873273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rtl="0" fontAlgn="auto">
                <a:spcBef>
                  <a:spcPts val="0"/>
                </a:spcBef>
                <a:spcAft>
                  <a:spcPts val="0"/>
                </a:spcAft>
                <a:buFont typeface="Wingdings" pitchFamily="2" charset="2"/>
                <a:buNone/>
                <a:defRPr/>
              </a:pPr>
              <a:r>
                <a:rPr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Fosse, fosse septique</a:t>
              </a:r>
            </a:p>
          </p:txBody>
        </p:sp>
        <p:sp>
          <p:nvSpPr>
            <p:cNvPr id="37" name="Rounded Rectangle 36"/>
            <p:cNvSpPr/>
            <p:nvPr/>
          </p:nvSpPr>
          <p:spPr bwMode="auto">
            <a:xfrm>
              <a:off x="5618394" y="4832671"/>
              <a:ext cx="1385948" cy="746252"/>
            </a:xfrm>
            <a:prstGeom prst="roundRect">
              <a:avLst/>
            </a:prstGeom>
            <a:solidFill>
              <a:srgbClr val="000000">
                <a:alpha val="30196"/>
              </a:srgbClr>
            </a:solidFill>
            <a:ln>
              <a:solidFill>
                <a:schemeClr val="bg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rtl="0" fontAlgn="auto">
                <a:spcBef>
                  <a:spcPts val="0"/>
                </a:spcBef>
                <a:spcAft>
                  <a:spcPts val="0"/>
                </a:spcAft>
                <a:buFont typeface="Wingdings" pitchFamily="2" charset="2"/>
                <a:buNone/>
                <a:defRPr/>
              </a:pPr>
              <a:r>
                <a:rPr lang="fr-FR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Station</a:t>
              </a:r>
              <a:r>
                <a:rPr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de </a:t>
              </a:r>
              <a:r>
                <a:rPr dirty="0" err="1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traitement</a:t>
              </a:r>
              <a:endParaRPr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9" name="Straight Arrow Connector 38"/>
            <p:cNvCxnSpPr>
              <a:stCxn id="37" idx="3"/>
              <a:endCxn id="40" idx="1"/>
            </p:cNvCxnSpPr>
            <p:nvPr/>
          </p:nvCxnSpPr>
          <p:spPr>
            <a:xfrm>
              <a:off x="7004342" y="5205797"/>
              <a:ext cx="381017" cy="7939"/>
            </a:xfrm>
            <a:prstGeom prst="straightConnector1">
              <a:avLst/>
            </a:prstGeom>
            <a:solidFill>
              <a:schemeClr val="tx1"/>
            </a:solidFill>
            <a:ln w="50800">
              <a:solidFill>
                <a:schemeClr val="bg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Rounded Rectangle 39"/>
            <p:cNvSpPr/>
            <p:nvPr/>
          </p:nvSpPr>
          <p:spPr bwMode="auto">
            <a:xfrm>
              <a:off x="7385359" y="4848549"/>
              <a:ext cx="1363723" cy="730374"/>
            </a:xfrm>
            <a:prstGeom prst="roundRect">
              <a:avLst/>
            </a:prstGeom>
            <a:solidFill>
              <a:srgbClr val="000000">
                <a:alpha val="40000"/>
              </a:srgbClr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sz="1600" dirty="0" err="1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Utilisation</a:t>
              </a:r>
              <a:r>
                <a:rPr sz="16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sz="1600" dirty="0" err="1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ou</a:t>
              </a:r>
              <a:r>
                <a:rPr sz="16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sz="1600" dirty="0" err="1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mise</a:t>
              </a:r>
              <a:r>
                <a:rPr sz="16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sz="1600" dirty="0" err="1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en</a:t>
              </a:r>
              <a:r>
                <a:rPr sz="16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sz="1600" dirty="0" err="1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décharge</a:t>
              </a:r>
              <a:endParaRPr sz="16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Rounded Rectangle 40"/>
            <p:cNvSpPr/>
            <p:nvPr/>
          </p:nvSpPr>
          <p:spPr bwMode="auto">
            <a:xfrm>
              <a:off x="2114626" y="4859663"/>
              <a:ext cx="1385949" cy="711321"/>
            </a:xfrm>
            <a:prstGeom prst="roundRect">
              <a:avLst/>
            </a:prstGeom>
            <a:solidFill>
              <a:srgbClr val="000000">
                <a:alpha val="14902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rtl="0" fontAlgn="auto">
                <a:spcBef>
                  <a:spcPts val="0"/>
                </a:spcBef>
                <a:spcAft>
                  <a:spcPts val="0"/>
                </a:spcAft>
                <a:buFont typeface="Wingdings" pitchFamily="2" charset="2"/>
                <a:buNone/>
                <a:defRPr/>
              </a:pPr>
              <a:r>
                <a:rPr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Collecte</a:t>
              </a:r>
            </a:p>
          </p:txBody>
        </p:sp>
        <p:sp>
          <p:nvSpPr>
            <p:cNvPr id="42" name="Rounded Rectangle 41"/>
            <p:cNvSpPr/>
            <p:nvPr/>
          </p:nvSpPr>
          <p:spPr bwMode="auto">
            <a:xfrm>
              <a:off x="3913344" y="4859663"/>
              <a:ext cx="1363722" cy="722437"/>
            </a:xfrm>
            <a:prstGeom prst="roundRect">
              <a:avLst/>
            </a:prstGeom>
            <a:solidFill>
              <a:srgbClr val="000000">
                <a:alpha val="14902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rtl="0" fontAlgn="auto">
                <a:spcBef>
                  <a:spcPts val="0"/>
                </a:spcBef>
                <a:spcAft>
                  <a:spcPts val="0"/>
                </a:spcAft>
                <a:buFont typeface="Wingdings" pitchFamily="2" charset="2"/>
                <a:buNone/>
                <a:defRPr/>
              </a:pPr>
              <a:r>
                <a:rPr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Transport</a:t>
              </a:r>
            </a:p>
          </p:txBody>
        </p:sp>
        <p:cxnSp>
          <p:nvCxnSpPr>
            <p:cNvPr id="43" name="Straight Arrow Connector 42"/>
            <p:cNvCxnSpPr>
              <a:stCxn id="41" idx="3"/>
              <a:endCxn id="42" idx="1"/>
            </p:cNvCxnSpPr>
            <p:nvPr/>
          </p:nvCxnSpPr>
          <p:spPr>
            <a:xfrm>
              <a:off x="3500576" y="5215323"/>
              <a:ext cx="412768" cy="5558"/>
            </a:xfrm>
            <a:prstGeom prst="straightConnector1">
              <a:avLst/>
            </a:prstGeom>
            <a:solidFill>
              <a:schemeClr val="tx1"/>
            </a:solidFill>
            <a:ln w="50800">
              <a:solidFill>
                <a:schemeClr val="bg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/>
            <p:nvPr/>
          </p:nvCxnSpPr>
          <p:spPr>
            <a:xfrm>
              <a:off x="5277066" y="5258194"/>
              <a:ext cx="354029" cy="0"/>
            </a:xfrm>
            <a:prstGeom prst="straightConnector1">
              <a:avLst/>
            </a:prstGeom>
            <a:solidFill>
              <a:schemeClr val="tx1"/>
            </a:solidFill>
            <a:ln w="50800">
              <a:solidFill>
                <a:schemeClr val="bg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>
              <a:off x="1752660" y="5234376"/>
              <a:ext cx="398481" cy="0"/>
            </a:xfrm>
            <a:prstGeom prst="straightConnector1">
              <a:avLst/>
            </a:prstGeom>
            <a:solidFill>
              <a:schemeClr val="tx1"/>
            </a:solidFill>
            <a:ln w="50800">
              <a:solidFill>
                <a:schemeClr val="bg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Rounded Rectangle 45"/>
            <p:cNvSpPr/>
            <p:nvPr/>
          </p:nvSpPr>
          <p:spPr bwMode="auto">
            <a:xfrm>
              <a:off x="2172048" y="5751989"/>
              <a:ext cx="4772235" cy="487446"/>
            </a:xfrm>
            <a:prstGeom prst="roundRect">
              <a:avLst/>
            </a:prstGeom>
            <a:solidFill>
              <a:srgbClr val="000000">
                <a:alpha val="14902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rtl="0" fontAlgn="auto">
                <a:spcBef>
                  <a:spcPts val="0"/>
                </a:spcBef>
                <a:spcAft>
                  <a:spcPts val="0"/>
                </a:spcAft>
                <a:buFont typeface="Wingdings" pitchFamily="2" charset="2"/>
                <a:buNone/>
                <a:defRPr/>
              </a:pPr>
              <a:r>
                <a:rPr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Enterrement fiable</a:t>
              </a:r>
            </a:p>
          </p:txBody>
        </p:sp>
        <p:cxnSp>
          <p:nvCxnSpPr>
            <p:cNvPr id="47" name="Straight Arrow Connector 46"/>
            <p:cNvCxnSpPr>
              <a:endCxn id="46" idx="1"/>
            </p:cNvCxnSpPr>
            <p:nvPr/>
          </p:nvCxnSpPr>
          <p:spPr>
            <a:xfrm>
              <a:off x="1749485" y="5482832"/>
              <a:ext cx="422563" cy="512880"/>
            </a:xfrm>
            <a:prstGeom prst="straightConnector1">
              <a:avLst/>
            </a:prstGeom>
            <a:solidFill>
              <a:schemeClr val="tx1"/>
            </a:solidFill>
            <a:ln w="50800">
              <a:solidFill>
                <a:schemeClr val="bg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 flipV="1">
              <a:off x="6965353" y="5470956"/>
              <a:ext cx="418418" cy="524755"/>
            </a:xfrm>
            <a:prstGeom prst="straightConnector1">
              <a:avLst/>
            </a:prstGeom>
            <a:solidFill>
              <a:schemeClr val="tx1"/>
            </a:solidFill>
            <a:ln w="50800">
              <a:solidFill>
                <a:schemeClr val="bg1"/>
              </a:solidFill>
              <a:prstDash val="sysDash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Content Placeholder 2"/>
          <p:cNvSpPr txBox="1">
            <a:spLocks/>
          </p:cNvSpPr>
          <p:nvPr/>
        </p:nvSpPr>
        <p:spPr bwMode="auto">
          <a:xfrm>
            <a:off x="359395" y="3937782"/>
            <a:ext cx="8458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c="http://schemas.openxmlformats.org/drawingml/2006/chart" xmlns:c15="http://schemas.microsoft.com/office/drawing/2012/chart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rtl="0">
              <a:spcBef>
                <a:spcPct val="20000"/>
              </a:spcBef>
              <a:buFont typeface="Wingdings" pitchFamily="2" charset="2"/>
              <a:buNone/>
            </a:pPr>
            <a:r>
              <a:rPr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Système d'assainissement sans réseau d'égout</a:t>
            </a:r>
          </a:p>
        </p:txBody>
      </p:sp>
    </p:spTree>
    <p:extLst>
      <p:ext uri="{BB962C8B-B14F-4D97-AF65-F5344CB8AC3E}">
        <p14:creationId xmlns:p14="http://schemas.microsoft.com/office/powerpoint/2010/main" val="29367300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8393039" cy="410414"/>
          </a:xfrm>
        </p:spPr>
        <p:txBody>
          <a:bodyPr/>
          <a:lstStyle/>
          <a:p>
            <a:pPr rtl="0"/>
            <a:r>
              <a:rPr sz="2400" dirty="0" err="1"/>
              <a:t>Technologie</a:t>
            </a:r>
            <a:r>
              <a:rPr sz="2400" dirty="0"/>
              <a:t> </a:t>
            </a:r>
            <a:r>
              <a:rPr sz="2400" dirty="0" err="1"/>
              <a:t>d'assainissement</a:t>
            </a:r>
            <a:r>
              <a:rPr sz="2400" dirty="0"/>
              <a:t> sur site : Fosses </a:t>
            </a:r>
            <a:r>
              <a:rPr sz="2400" dirty="0" err="1"/>
              <a:t>septiques</a:t>
            </a:r>
            <a:endParaRPr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rtl="0">
              <a:defRPr/>
            </a:pPr>
            <a:fld id="{6ABE3C77-D24E-DE4A-823C-96A11F015721}" type="slidenum">
              <a:rPr/>
              <a:pPr rtl="0">
                <a:defRPr/>
              </a:pPr>
              <a:t>11</a:t>
            </a:fld>
            <a:endParaRPr/>
          </a:p>
        </p:txBody>
      </p:sp>
      <p:pic>
        <p:nvPicPr>
          <p:cNvPr id="11" name="Picture 3" descr="D:\FAQ Study new\27.03.2014\152\P1030976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518" y="1469876"/>
            <a:ext cx="2962170" cy="437593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7" descr="D:\FAQ Study new\16.12.2013\15\P1020540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9187" y="1469876"/>
            <a:ext cx="5107164" cy="360897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Placeholder 1"/>
          <p:cNvSpPr txBox="1">
            <a:spLocks/>
          </p:cNvSpPr>
          <p:nvPr/>
        </p:nvSpPr>
        <p:spPr bwMode="auto">
          <a:xfrm>
            <a:off x="6970417" y="5992402"/>
            <a:ext cx="3731868" cy="29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c="http://schemas.openxmlformats.org/drawingml/2006/chart" xmlns:c15="http://schemas.microsoft.com/office/drawing/2012/chart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c="http://schemas.openxmlformats.org/drawingml/2006/chart" xmlns:c15="http://schemas.microsoft.com/office/drawing/2012/chart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t>Source : Eawag-Sandec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rtl="0"/>
            <a:r>
              <a:t>Kampala, Ouganda</a:t>
            </a:r>
          </a:p>
        </p:txBody>
      </p:sp>
    </p:spTree>
    <p:extLst>
      <p:ext uri="{BB962C8B-B14F-4D97-AF65-F5344CB8AC3E}">
        <p14:creationId xmlns:p14="http://schemas.microsoft.com/office/powerpoint/2010/main" val="4047441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66095" y="433517"/>
            <a:ext cx="9018083" cy="410414"/>
          </a:xfrm>
        </p:spPr>
        <p:txBody>
          <a:bodyPr/>
          <a:lstStyle/>
          <a:p>
            <a:pPr rtl="0"/>
            <a:r>
              <a:rPr sz="2400" dirty="0" err="1"/>
              <a:t>Technologie</a:t>
            </a:r>
            <a:r>
              <a:rPr sz="2400" dirty="0"/>
              <a:t> </a:t>
            </a:r>
            <a:r>
              <a:rPr sz="2400" dirty="0" err="1"/>
              <a:t>d'assainissement</a:t>
            </a:r>
            <a:r>
              <a:rPr sz="2400" dirty="0"/>
              <a:t> sur site : Latrines à fosse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rtl="0">
              <a:defRPr/>
            </a:pPr>
            <a:fld id="{6ABE3C77-D24E-DE4A-823C-96A11F015721}" type="slidenum">
              <a:rPr/>
              <a:pPr rtl="0">
                <a:defRPr/>
              </a:pPr>
              <a:t>12</a:t>
            </a:fld>
            <a:endParaRPr/>
          </a:p>
        </p:txBody>
      </p:sp>
      <p:pic>
        <p:nvPicPr>
          <p:cNvPr id="7" name="Picture 11" descr="D:\FAQ Study new\02.01.2014\22\P1020729 (2)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5" y="1536048"/>
            <a:ext cx="4392613" cy="3276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 descr="D:\FAQ Study new\06.01.2014\27\P1020766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5979" y="1536048"/>
            <a:ext cx="4678199" cy="327659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Placeholder 1"/>
          <p:cNvSpPr txBox="1">
            <a:spLocks/>
          </p:cNvSpPr>
          <p:nvPr/>
        </p:nvSpPr>
        <p:spPr bwMode="auto">
          <a:xfrm>
            <a:off x="6970417" y="5992402"/>
            <a:ext cx="3731868" cy="29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c="http://schemas.openxmlformats.org/drawingml/2006/chart" xmlns:c15="http://schemas.microsoft.com/office/drawing/2012/chart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c="http://schemas.openxmlformats.org/drawingml/2006/chart" xmlns:c15="http://schemas.microsoft.com/office/drawing/2012/chart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t>Source : Eawag-Sandec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rtl="0"/>
            <a:r>
              <a:t>Kampala, Ouganda</a:t>
            </a:r>
          </a:p>
        </p:txBody>
      </p:sp>
    </p:spTree>
    <p:extLst>
      <p:ext uri="{BB962C8B-B14F-4D97-AF65-F5344CB8AC3E}">
        <p14:creationId xmlns:p14="http://schemas.microsoft.com/office/powerpoint/2010/main" val="14500887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271746" y="1084159"/>
            <a:ext cx="7593431" cy="203196"/>
          </a:xfrm>
        </p:spPr>
        <p:txBody>
          <a:bodyPr/>
          <a:lstStyle/>
          <a:p>
            <a:pPr rtl="0"/>
            <a:r>
              <a:t>Kampala, Ouganda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8600231" cy="410414"/>
          </a:xfrm>
        </p:spPr>
        <p:txBody>
          <a:bodyPr/>
          <a:lstStyle/>
          <a:p>
            <a:pPr rtl="0"/>
            <a:r>
              <a:t>Technologie d'assainissement sur site : Partagée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rtl="0">
              <a:defRPr/>
            </a:pPr>
            <a:fld id="{6ABE3C77-D24E-DE4A-823C-96A11F015721}" type="slidenum">
              <a:rPr/>
              <a:pPr rtl="0">
                <a:defRPr/>
              </a:pPr>
              <a:t>13</a:t>
            </a:fld>
            <a:endParaRPr/>
          </a:p>
        </p:txBody>
      </p:sp>
      <p:pic>
        <p:nvPicPr>
          <p:cNvPr id="9" name="Picture 3" descr="D:\FAQ Study new\06.01.2014\23\P1020743 (2)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9534" y="1322980"/>
            <a:ext cx="5633117" cy="494462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Placeholder 1"/>
          <p:cNvSpPr txBox="1">
            <a:spLocks/>
          </p:cNvSpPr>
          <p:nvPr/>
        </p:nvSpPr>
        <p:spPr bwMode="auto">
          <a:xfrm>
            <a:off x="7212651" y="6121009"/>
            <a:ext cx="3731868" cy="29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c="http://schemas.openxmlformats.org/drawingml/2006/chart" xmlns:c15="http://schemas.microsoft.com/office/drawing/2012/chart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c="http://schemas.openxmlformats.org/drawingml/2006/chart" xmlns:c15="http://schemas.microsoft.com/office/drawing/2012/chart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t>Source : Eawag-Sandec</a:t>
            </a:r>
          </a:p>
        </p:txBody>
      </p:sp>
    </p:spTree>
    <p:extLst>
      <p:ext uri="{BB962C8B-B14F-4D97-AF65-F5344CB8AC3E}">
        <p14:creationId xmlns:p14="http://schemas.microsoft.com/office/powerpoint/2010/main" val="31027186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rtl="0"/>
            <a:r>
              <a:t>Collecte : Mécanique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rtl="0">
              <a:defRPr/>
            </a:pPr>
            <a:fld id="{6ABE3C77-D24E-DE4A-823C-96A11F015721}" type="slidenum">
              <a:rPr/>
              <a:pPr rtl="0">
                <a:defRPr/>
              </a:pPr>
              <a:t>14</a:t>
            </a:fld>
            <a:endParaRPr/>
          </a:p>
        </p:txBody>
      </p:sp>
      <p:pic>
        <p:nvPicPr>
          <p:cNvPr id="5" name="Picture 2" descr="DSC_2694 15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983" y="1375872"/>
            <a:ext cx="3048056" cy="458481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DSC_1416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7190" y="1850163"/>
            <a:ext cx="5467168" cy="3636236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Placeholder 1"/>
          <p:cNvSpPr txBox="1">
            <a:spLocks/>
          </p:cNvSpPr>
          <p:nvPr/>
        </p:nvSpPr>
        <p:spPr bwMode="auto">
          <a:xfrm>
            <a:off x="6970417" y="6138995"/>
            <a:ext cx="3731868" cy="29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c="http://schemas.openxmlformats.org/drawingml/2006/chart" xmlns:c15="http://schemas.microsoft.com/office/drawing/2012/chart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c="http://schemas.openxmlformats.org/drawingml/2006/chart" xmlns:c15="http://schemas.microsoft.com/office/drawing/2012/chart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t>Source : Eawag-Sandec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560785" y="1020395"/>
            <a:ext cx="2376451" cy="355477"/>
          </a:xfrm>
        </p:spPr>
        <p:txBody>
          <a:bodyPr/>
          <a:lstStyle/>
          <a:p>
            <a:pPr rtl="0"/>
            <a:r>
              <a:t>Kampala, Ouganda</a:t>
            </a:r>
          </a:p>
        </p:txBody>
      </p:sp>
      <p:sp>
        <p:nvSpPr>
          <p:cNvPr id="9" name="Text Placeholder 7"/>
          <p:cNvSpPr txBox="1">
            <a:spLocks/>
          </p:cNvSpPr>
          <p:nvPr/>
        </p:nvSpPr>
        <p:spPr bwMode="auto">
          <a:xfrm>
            <a:off x="5102548" y="1479949"/>
            <a:ext cx="2376451" cy="355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c="http://schemas.openxmlformats.org/drawingml/2006/chart" xmlns:c15="http://schemas.microsoft.com/office/drawing/2012/chart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c="http://schemas.openxmlformats.org/drawingml/2006/chart" xmlns:c15="http://schemas.microsoft.com/office/drawing/2012/chart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t>Hanoi, Vietnam</a:t>
            </a:r>
          </a:p>
        </p:txBody>
      </p:sp>
    </p:spTree>
    <p:extLst>
      <p:ext uri="{BB962C8B-B14F-4D97-AF65-F5344CB8AC3E}">
        <p14:creationId xmlns:p14="http://schemas.microsoft.com/office/powerpoint/2010/main" val="42424446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rtl="0"/>
            <a:r>
              <a:t>Collecte : Mécanique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rtl="0">
              <a:defRPr/>
            </a:pPr>
            <a:fld id="{6ABE3C77-D24E-DE4A-823C-96A11F015721}" type="slidenum">
              <a:rPr/>
              <a:pPr rtl="0">
                <a:defRPr/>
              </a:pPr>
              <a:t>15</a:t>
            </a:fld>
            <a:endParaRPr/>
          </a:p>
        </p:txBody>
      </p:sp>
      <p:pic>
        <p:nvPicPr>
          <p:cNvPr id="7" name="Picture 2" descr="C:\Users\sphilippe\Documents\To do documents\Linda's flickr account\Kenya - sludge truck at household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660" y="1191739"/>
            <a:ext cx="7349382" cy="4880448"/>
          </a:xfrm>
          <a:prstGeom prst="rect">
            <a:avLst/>
          </a:prstGeom>
          <a:noFill/>
          <a:ln>
            <a:solidFill>
              <a:srgbClr val="000000"/>
            </a:solidFill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Placeholder 1"/>
          <p:cNvSpPr txBox="1">
            <a:spLocks/>
          </p:cNvSpPr>
          <p:nvPr/>
        </p:nvSpPr>
        <p:spPr bwMode="auto">
          <a:xfrm>
            <a:off x="6970417" y="6082533"/>
            <a:ext cx="3731868" cy="29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c="http://schemas.openxmlformats.org/drawingml/2006/chart" xmlns:c15="http://schemas.microsoft.com/office/drawing/2012/chart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c="http://schemas.openxmlformats.org/drawingml/2006/chart" xmlns:c15="http://schemas.microsoft.com/office/drawing/2012/chart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t>Source : Eawag-Sandec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rtl="0"/>
            <a:r>
              <a:t>Kenya</a:t>
            </a:r>
          </a:p>
        </p:txBody>
      </p:sp>
    </p:spTree>
    <p:extLst>
      <p:ext uri="{BB962C8B-B14F-4D97-AF65-F5344CB8AC3E}">
        <p14:creationId xmlns:p14="http://schemas.microsoft.com/office/powerpoint/2010/main" val="19951029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rtl="0"/>
            <a:r>
              <a:t>Collecte : Vidange manuelle avec un Gulper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rtl="0">
              <a:defRPr/>
            </a:pPr>
            <a:fld id="{6ABE3C77-D24E-DE4A-823C-96A11F015721}" type="slidenum">
              <a:rPr/>
              <a:pPr rtl="0">
                <a:defRPr/>
              </a:pPr>
              <a:t>16</a:t>
            </a:fld>
            <a:endParaRPr/>
          </a:p>
        </p:txBody>
      </p:sp>
      <p:pic>
        <p:nvPicPr>
          <p:cNvPr id="6" name="Picture 2" descr="C:\Users\sphilippe\Documents\To do documents\Linda's flickr account\Kibera emptying 5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191" y="1269899"/>
            <a:ext cx="2818772" cy="4244740"/>
          </a:xfrm>
          <a:prstGeom prst="rect">
            <a:avLst/>
          </a:prstGeom>
          <a:noFill/>
          <a:ln>
            <a:solidFill>
              <a:srgbClr val="000000"/>
            </a:solidFill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sphilippe\Documents\To do documents\Linda's flickr account\Kibera emptying 3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0053" y="1283497"/>
            <a:ext cx="2809742" cy="4231142"/>
          </a:xfrm>
          <a:prstGeom prst="rect">
            <a:avLst/>
          </a:prstGeom>
          <a:noFill/>
          <a:ln>
            <a:solidFill>
              <a:srgbClr val="000000"/>
            </a:solidFill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sphilippe\Documents\To do documents\Linda's flickr account\Kibera emptying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7015" y="1283497"/>
            <a:ext cx="2857124" cy="4302493"/>
          </a:xfrm>
          <a:prstGeom prst="rect">
            <a:avLst/>
          </a:prstGeom>
          <a:noFill/>
          <a:ln>
            <a:solidFill>
              <a:srgbClr val="000000"/>
            </a:solidFill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Placeholder 1"/>
          <p:cNvSpPr txBox="1">
            <a:spLocks/>
          </p:cNvSpPr>
          <p:nvPr/>
        </p:nvSpPr>
        <p:spPr bwMode="auto">
          <a:xfrm>
            <a:off x="6970417" y="5992402"/>
            <a:ext cx="3731868" cy="29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c="http://schemas.openxmlformats.org/drawingml/2006/chart" xmlns:c15="http://schemas.microsoft.com/office/drawing/2012/chart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c="http://schemas.openxmlformats.org/drawingml/2006/chart" xmlns:c15="http://schemas.microsoft.com/office/drawing/2012/chart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t>Source : Eawag-Sandec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rtl="0"/>
            <a:r>
              <a:t>Kibera, Kenya</a:t>
            </a:r>
          </a:p>
        </p:txBody>
      </p:sp>
    </p:spTree>
    <p:extLst>
      <p:ext uri="{BB962C8B-B14F-4D97-AF65-F5344CB8AC3E}">
        <p14:creationId xmlns:p14="http://schemas.microsoft.com/office/powerpoint/2010/main" val="30785775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rtl="0"/>
            <a:r>
              <a:t>Transport : motorisé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rtl="0">
              <a:defRPr/>
            </a:pPr>
            <a:fld id="{6ABE3C77-D24E-DE4A-823C-96A11F015721}" type="slidenum">
              <a:rPr/>
              <a:pPr rtl="0">
                <a:defRPr/>
              </a:pPr>
              <a:t>17</a:t>
            </a:fld>
            <a:endParaRPr/>
          </a:p>
        </p:txBody>
      </p:sp>
      <p:pic>
        <p:nvPicPr>
          <p:cNvPr id="5" name="Picture 4" descr="C:\Users\sphilippe\Documents\To do documents\Linda's flickr account\Kenya - transporting sludge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857" y="1137850"/>
            <a:ext cx="7836493" cy="5203921"/>
          </a:xfrm>
          <a:prstGeom prst="rect">
            <a:avLst/>
          </a:prstGeom>
          <a:noFill/>
          <a:ln>
            <a:solidFill>
              <a:srgbClr val="000000"/>
            </a:solidFill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Placeholder 1"/>
          <p:cNvSpPr txBox="1">
            <a:spLocks/>
          </p:cNvSpPr>
          <p:nvPr/>
        </p:nvSpPr>
        <p:spPr bwMode="auto">
          <a:xfrm>
            <a:off x="6175658" y="6385508"/>
            <a:ext cx="3731868" cy="29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c="http://schemas.openxmlformats.org/drawingml/2006/chart" xmlns:c15="http://schemas.microsoft.com/office/drawing/2012/chart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c="http://schemas.openxmlformats.org/drawingml/2006/chart" xmlns:c15="http://schemas.microsoft.com/office/drawing/2012/chart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t>Source : Eawag-Sandec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rtl="0"/>
            <a:r>
              <a:t>Kenya</a:t>
            </a:r>
          </a:p>
        </p:txBody>
      </p:sp>
    </p:spTree>
    <p:extLst>
      <p:ext uri="{BB962C8B-B14F-4D97-AF65-F5344CB8AC3E}">
        <p14:creationId xmlns:p14="http://schemas.microsoft.com/office/powerpoint/2010/main" val="13447952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rtl="0"/>
            <a:r>
              <a:t>Transport : Manuel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rtl="0">
              <a:defRPr/>
            </a:pPr>
            <a:fld id="{6ABE3C77-D24E-DE4A-823C-96A11F015721}" type="slidenum">
              <a:rPr/>
              <a:pPr rtl="0">
                <a:defRPr/>
              </a:pPr>
              <a:t>18</a:t>
            </a:fld>
            <a:endParaRPr/>
          </a:p>
        </p:txBody>
      </p:sp>
      <p:pic>
        <p:nvPicPr>
          <p:cNvPr id="6" name="Picture 2" descr="C:\Users\sphilippe\Downloads\4950882674_577f9972fa_b (1)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0219" y="1075226"/>
            <a:ext cx="6599332" cy="4952011"/>
          </a:xfrm>
          <a:prstGeom prst="rect">
            <a:avLst/>
          </a:prstGeom>
          <a:noFill/>
          <a:ln>
            <a:solidFill>
              <a:srgbClr val="000000"/>
            </a:solidFill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Placeholder 1"/>
          <p:cNvSpPr txBox="1">
            <a:spLocks/>
          </p:cNvSpPr>
          <p:nvPr/>
        </p:nvSpPr>
        <p:spPr bwMode="auto">
          <a:xfrm>
            <a:off x="6859321" y="6055337"/>
            <a:ext cx="3731868" cy="29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c="http://schemas.openxmlformats.org/drawingml/2006/chart" xmlns:c15="http://schemas.microsoft.com/office/drawing/2012/chart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c="http://schemas.openxmlformats.org/drawingml/2006/chart" xmlns:c15="http://schemas.microsoft.com/office/drawing/2012/chart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t>Source : SuSanA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rtl="0"/>
            <a:r>
              <a:t>Inde</a:t>
            </a:r>
          </a:p>
        </p:txBody>
      </p:sp>
    </p:spTree>
    <p:extLst>
      <p:ext uri="{BB962C8B-B14F-4D97-AF65-F5344CB8AC3E}">
        <p14:creationId xmlns:p14="http://schemas.microsoft.com/office/powerpoint/2010/main" val="2891649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rtl="0"/>
            <a:r>
              <a:t>Traitement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rtl="0">
              <a:defRPr/>
            </a:pPr>
            <a:fld id="{6ABE3C77-D24E-DE4A-823C-96A11F015721}" type="slidenum">
              <a:rPr/>
              <a:pPr rtl="0">
                <a:defRPr/>
              </a:pPr>
              <a:t>19</a:t>
            </a:fld>
            <a:endParaRPr/>
          </a:p>
        </p:txBody>
      </p:sp>
      <p:sp>
        <p:nvSpPr>
          <p:cNvPr id="7" name="Text Placeholder 1"/>
          <p:cNvSpPr txBox="1">
            <a:spLocks/>
          </p:cNvSpPr>
          <p:nvPr/>
        </p:nvSpPr>
        <p:spPr bwMode="auto">
          <a:xfrm>
            <a:off x="6884959" y="2848714"/>
            <a:ext cx="3731868" cy="29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c="http://schemas.openxmlformats.org/drawingml/2006/chart" xmlns:c15="http://schemas.microsoft.com/office/drawing/2012/chart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c="http://schemas.openxmlformats.org/drawingml/2006/chart" xmlns:c15="http://schemas.microsoft.com/office/drawing/2012/chart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t>Source : Eawag-Sandec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rtl="0"/>
            <a:r>
              <a:t>Ouganda</a:t>
            </a:r>
          </a:p>
        </p:txBody>
      </p:sp>
      <p:pic>
        <p:nvPicPr>
          <p:cNvPr id="9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120" y="1254345"/>
            <a:ext cx="5081949" cy="337451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0282" y="3138442"/>
            <a:ext cx="5262465" cy="349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3798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rtl="0">
              <a:defRPr/>
            </a:pPr>
            <a:fld id="{D93271AD-3E44-B34A-BFE3-F02C18C79885}" type="slidenum">
              <a:rPr/>
              <a:pPr rtl="0">
                <a:defRPr/>
              </a:pPr>
              <a:t>2</a:t>
            </a:fld>
            <a:endParaRPr/>
          </a:p>
        </p:txBody>
      </p:sp>
      <p:sp>
        <p:nvSpPr>
          <p:cNvPr id="30" name="Text Placeholder 2"/>
          <p:cNvSpPr txBox="1">
            <a:spLocks/>
          </p:cNvSpPr>
          <p:nvPr/>
        </p:nvSpPr>
        <p:spPr>
          <a:xfrm>
            <a:off x="808075" y="2374414"/>
            <a:ext cx="7446577" cy="1358343"/>
          </a:xfrm>
          <a:prstGeom prst="rect">
            <a:avLst/>
          </a:prstGeom>
        </p:spPr>
        <p:txBody>
          <a:bodyPr/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buNone/>
            </a:pPr>
            <a:r>
              <a:rPr b="1">
                <a:solidFill>
                  <a:srgbClr val="5C5C5C"/>
                </a:solidFill>
                <a:latin typeface="Lato" charset="0"/>
                <a:ea typeface="Lato" charset="0"/>
                <a:cs typeface="Lato" charset="0"/>
              </a:rPr>
              <a:t>Cette présentation est utilisée avec le plan de cours Introduction à la gestion des boues de vidange dans le Manuel du formateur </a:t>
            </a:r>
            <a:r>
              <a:rPr lang="en-US" b="1" dirty="0">
                <a:solidFill>
                  <a:srgbClr val="5C5C5C"/>
                </a:solidFill>
                <a:latin typeface="Lato" charset="0"/>
                <a:ea typeface="Lato" charset="0"/>
                <a:cs typeface="Lato" charset="0"/>
              </a:rPr>
              <a:t/>
            </a:r>
            <a:br>
              <a:rPr lang="en-US" b="1" dirty="0">
                <a:solidFill>
                  <a:srgbClr val="5C5C5C"/>
                </a:solidFill>
                <a:latin typeface="Lato" charset="0"/>
                <a:ea typeface="Lato" charset="0"/>
                <a:cs typeface="Lato" charset="0"/>
              </a:rPr>
            </a:br>
            <a:r>
              <a:rPr b="1">
                <a:solidFill>
                  <a:srgbClr val="5C5C5C"/>
                </a:solidFill>
                <a:latin typeface="Lato" charset="0"/>
                <a:ea typeface="Lato" charset="0"/>
                <a:cs typeface="Lato" charset="0"/>
              </a:rPr>
              <a:t>Introduction à la gestion des boues de vidange</a:t>
            </a:r>
          </a:p>
        </p:txBody>
      </p:sp>
      <p:sp>
        <p:nvSpPr>
          <p:cNvPr id="31" name="Text Placeholder 2"/>
          <p:cNvSpPr txBox="1">
            <a:spLocks/>
          </p:cNvSpPr>
          <p:nvPr/>
        </p:nvSpPr>
        <p:spPr>
          <a:xfrm>
            <a:off x="822033" y="4835730"/>
            <a:ext cx="8020777" cy="802607"/>
          </a:xfrm>
          <a:prstGeom prst="rect">
            <a:avLst/>
          </a:prstGeom>
        </p:spPr>
        <p:txBody>
          <a:bodyPr/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buNone/>
            </a:pPr>
            <a:r>
              <a:rPr sz="2400">
                <a:solidFill>
                  <a:srgbClr val="5C5C5C"/>
                </a:solidFill>
                <a:latin typeface="Lato" charset="0"/>
                <a:ea typeface="Lato" charset="0"/>
                <a:cs typeface="Lato" charset="0"/>
              </a:rPr>
              <a:t>Disponible sur le site </a:t>
            </a:r>
            <a:r>
              <a:rPr sz="2400">
                <a:solidFill>
                  <a:srgbClr val="5C5C5C"/>
                </a:solidFill>
                <a:latin typeface="Lato" charset="0"/>
                <a:ea typeface="Lato" charset="0"/>
                <a:cs typeface="Lato" charset="0"/>
                <a:hlinkClick r:id="rId2"/>
              </a:rPr>
              <a:t>www.cawst.org/resources</a:t>
            </a:r>
            <a:r>
              <a:rPr sz="2400">
                <a:solidFill>
                  <a:srgbClr val="5C5C5C"/>
                </a:solidFill>
                <a:latin typeface="Lato" charset="0"/>
                <a:ea typeface="Lato" charset="0"/>
                <a:cs typeface="Lato" charset="0"/>
              </a:rPr>
              <a:t> et </a:t>
            </a:r>
            <a:r>
              <a:rPr sz="2400">
                <a:solidFill>
                  <a:srgbClr val="5C5C5C"/>
                </a:solidFill>
                <a:latin typeface="Lato" panose="020F0502020204030203" pitchFamily="34" charset="0"/>
                <a:hlinkClick r:id="rId3"/>
              </a:rPr>
              <a:t>www.sandec.ch</a:t>
            </a:r>
            <a:r>
              <a:rPr sz="2400">
                <a:solidFill>
                  <a:srgbClr val="5C5C5C"/>
                </a:solidFill>
                <a:latin typeface="Lato" panose="020F0502020204030203" pitchFamily="34" charset="0"/>
              </a:rPr>
              <a:t> </a:t>
            </a:r>
          </a:p>
          <a:p>
            <a:pPr marL="0" indent="0" rtl="0">
              <a:buNone/>
            </a:pPr>
            <a:r>
              <a:rPr sz="2400">
                <a:solidFill>
                  <a:srgbClr val="5C5C5C"/>
                </a:solidFill>
                <a:latin typeface="Lato" charset="0"/>
                <a:ea typeface="Lato" charset="0"/>
                <a:cs typeface="Lato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171276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rtl="0"/>
            <a:r>
              <a:t>Utilisation des boues de vidange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rtl="0">
              <a:defRPr/>
            </a:pPr>
            <a:fld id="{6ABE3C77-D24E-DE4A-823C-96A11F015721}" type="slidenum">
              <a:rPr/>
              <a:pPr rtl="0">
                <a:defRPr/>
              </a:pPr>
              <a:t>20</a:t>
            </a:fld>
            <a:endParaRPr/>
          </a:p>
        </p:txBody>
      </p:sp>
      <p:pic>
        <p:nvPicPr>
          <p:cNvPr id="37" name="Picture 2" descr="https://images.indiegogo.com/file_attachments/895165/files/20141001004204-briquettes.jpg?1412149324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964" r="6800" b="12550"/>
          <a:stretch/>
        </p:blipFill>
        <p:spPr bwMode="auto">
          <a:xfrm>
            <a:off x="4554121" y="1710890"/>
            <a:ext cx="1852613" cy="3665020"/>
          </a:xfrm>
          <a:prstGeom prst="rect">
            <a:avLst/>
          </a:prstGeom>
          <a:noFill/>
          <a:ln>
            <a:solidFill>
              <a:srgbClr val="000000"/>
            </a:solidFill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3" descr="C:\Users\sphilippe\Documents\To do documents\Photos\Use burkina Faso\5012011706_5fb0b1dd24_o.jpg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1" r="23499"/>
          <a:stretch/>
        </p:blipFill>
        <p:spPr bwMode="auto">
          <a:xfrm>
            <a:off x="704307" y="1710890"/>
            <a:ext cx="1845191" cy="3665020"/>
          </a:xfrm>
          <a:prstGeom prst="rect">
            <a:avLst/>
          </a:prstGeom>
          <a:noFill/>
          <a:ln>
            <a:solidFill>
              <a:srgbClr val="000000"/>
            </a:solidFill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1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52" r="26586" b="10918"/>
          <a:stretch/>
        </p:blipFill>
        <p:spPr bwMode="auto">
          <a:xfrm>
            <a:off x="6495802" y="1728078"/>
            <a:ext cx="1888177" cy="364783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6" name="Text Placeholder 9"/>
          <p:cNvSpPr txBox="1">
            <a:spLocks/>
          </p:cNvSpPr>
          <p:nvPr/>
        </p:nvSpPr>
        <p:spPr>
          <a:xfrm>
            <a:off x="2760247" y="4402374"/>
            <a:ext cx="1666875" cy="838200"/>
          </a:xfrm>
          <a:prstGeom prst="rect">
            <a:avLst/>
          </a:prstGeom>
        </p:spPr>
        <p:txBody>
          <a:bodyPr rtlCol="0">
            <a:noAutofit/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>
                <a:solidFill>
                  <a:srgbClr val="FFFFFF"/>
                </a:solidFill>
                <a:cs typeface="+mn-cs"/>
              </a:rPr>
              <a:t>La digestion anaérobie produit des biogaz</a:t>
            </a:r>
          </a:p>
        </p:txBody>
      </p:sp>
      <p:sp>
        <p:nvSpPr>
          <p:cNvPr id="47" name="Text Placeholder 10"/>
          <p:cNvSpPr txBox="1">
            <a:spLocks/>
          </p:cNvSpPr>
          <p:nvPr/>
        </p:nvSpPr>
        <p:spPr>
          <a:xfrm>
            <a:off x="2760247" y="4145598"/>
            <a:ext cx="1622425" cy="374650"/>
          </a:xfrm>
          <a:prstGeom prst="rect">
            <a:avLst/>
          </a:prstGeom>
        </p:spPr>
        <p:txBody>
          <a:bodyPr/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>
                <a:solidFill>
                  <a:srgbClr val="FFFFFF"/>
                </a:solidFill>
                <a:latin typeface="Lato" charset="0"/>
              </a:rPr>
              <a:t>Biogaz</a:t>
            </a:r>
          </a:p>
        </p:txBody>
      </p:sp>
      <p:pic>
        <p:nvPicPr>
          <p:cNvPr id="52" name="Picture 3" descr="C:\Users\sphilippe\Downloads\4910426822_2bdd0dae9c_z.jpg"/>
          <p:cNvPicPr>
            <a:picLocks noChangeAspect="1" noChangeArrowheads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04" t="-36913" r="35321" b="-11279"/>
          <a:stretch/>
        </p:blipFill>
        <p:spPr bwMode="auto">
          <a:xfrm>
            <a:off x="2638011" y="329133"/>
            <a:ext cx="1845608" cy="5480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 Placeholder 1"/>
          <p:cNvSpPr txBox="1">
            <a:spLocks/>
          </p:cNvSpPr>
          <p:nvPr/>
        </p:nvSpPr>
        <p:spPr bwMode="auto">
          <a:xfrm>
            <a:off x="635879" y="5492725"/>
            <a:ext cx="3731868" cy="29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c="http://schemas.openxmlformats.org/drawingml/2006/chart" xmlns:c15="http://schemas.microsoft.com/office/drawing/2012/chart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c="http://schemas.openxmlformats.org/drawingml/2006/chart" xmlns:c15="http://schemas.microsoft.com/office/drawing/2012/chart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t>Source : Florian Erzinger</a:t>
            </a:r>
          </a:p>
        </p:txBody>
      </p:sp>
      <p:sp>
        <p:nvSpPr>
          <p:cNvPr id="12" name="Text Placeholder 1"/>
          <p:cNvSpPr txBox="1">
            <a:spLocks/>
          </p:cNvSpPr>
          <p:nvPr/>
        </p:nvSpPr>
        <p:spPr bwMode="auto">
          <a:xfrm>
            <a:off x="6709557" y="5491410"/>
            <a:ext cx="3731868" cy="29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c="http://schemas.openxmlformats.org/drawingml/2006/chart" xmlns:c15="http://schemas.microsoft.com/office/drawing/2012/chart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c="http://schemas.openxmlformats.org/drawingml/2006/chart" xmlns:c15="http://schemas.microsoft.com/office/drawing/2012/chart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t>Source : BSF Blog</a:t>
            </a:r>
          </a:p>
        </p:txBody>
      </p:sp>
      <p:sp>
        <p:nvSpPr>
          <p:cNvPr id="13" name="Text Placeholder 1"/>
          <p:cNvSpPr txBox="1">
            <a:spLocks/>
          </p:cNvSpPr>
          <p:nvPr/>
        </p:nvSpPr>
        <p:spPr bwMode="auto">
          <a:xfrm>
            <a:off x="4635800" y="5492926"/>
            <a:ext cx="3731868" cy="29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c="http://schemas.openxmlformats.org/drawingml/2006/chart" xmlns:c15="http://schemas.microsoft.com/office/drawing/2012/chart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c="http://schemas.openxmlformats.org/drawingml/2006/chart" xmlns:c15="http://schemas.microsoft.com/office/drawing/2012/chart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t>Source : Sanivation</a:t>
            </a:r>
          </a:p>
        </p:txBody>
      </p:sp>
      <p:sp>
        <p:nvSpPr>
          <p:cNvPr id="14" name="Text Placeholder 1"/>
          <p:cNvSpPr txBox="1">
            <a:spLocks/>
          </p:cNvSpPr>
          <p:nvPr/>
        </p:nvSpPr>
        <p:spPr bwMode="auto">
          <a:xfrm>
            <a:off x="2674866" y="5494442"/>
            <a:ext cx="3731868" cy="29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c="http://schemas.openxmlformats.org/drawingml/2006/chart" xmlns:c15="http://schemas.microsoft.com/office/drawing/2012/chart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c="http://schemas.openxmlformats.org/drawingml/2006/chart" xmlns:c15="http://schemas.microsoft.com/office/drawing/2012/chart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t>Source : SuSanA</a:t>
            </a:r>
          </a:p>
        </p:txBody>
      </p:sp>
      <p:sp>
        <p:nvSpPr>
          <p:cNvPr id="15" name="Text Placeholder 1"/>
          <p:cNvSpPr txBox="1">
            <a:spLocks/>
          </p:cNvSpPr>
          <p:nvPr/>
        </p:nvSpPr>
        <p:spPr bwMode="auto">
          <a:xfrm>
            <a:off x="683564" y="969541"/>
            <a:ext cx="1865934" cy="510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c="http://schemas.openxmlformats.org/drawingml/2006/chart" xmlns:c15="http://schemas.microsoft.com/office/drawing/2012/chart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c="http://schemas.openxmlformats.org/drawingml/2006/chart" xmlns:c15="http://schemas.microsoft.com/office/drawing/2012/chart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sz="1600" b="1" dirty="0" err="1"/>
              <a:t>Amendement</a:t>
            </a:r>
            <a:r>
              <a:rPr sz="1600" b="1" dirty="0"/>
              <a:t> de sol</a:t>
            </a:r>
            <a:r>
              <a:rPr lang="en-US" dirty="0"/>
              <a:t/>
            </a:r>
            <a:br>
              <a:rPr lang="en-US" dirty="0"/>
            </a:br>
            <a:r>
              <a:rPr dirty="0"/>
              <a:t>Burkina Faso</a:t>
            </a:r>
          </a:p>
        </p:txBody>
      </p:sp>
      <p:sp>
        <p:nvSpPr>
          <p:cNvPr id="16" name="Text Placeholder 1"/>
          <p:cNvSpPr txBox="1">
            <a:spLocks/>
          </p:cNvSpPr>
          <p:nvPr/>
        </p:nvSpPr>
        <p:spPr bwMode="auto">
          <a:xfrm>
            <a:off x="2634130" y="1199409"/>
            <a:ext cx="1865934" cy="510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c="http://schemas.openxmlformats.org/drawingml/2006/chart" xmlns:c15="http://schemas.microsoft.com/office/drawing/2012/chart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c="http://schemas.openxmlformats.org/drawingml/2006/chart" xmlns:c15="http://schemas.microsoft.com/office/drawing/2012/chart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sz="1600" b="1"/>
              <a:t>Biogaz</a:t>
            </a:r>
            <a:r>
              <a:rPr lang="en-US" dirty="0"/>
              <a:t/>
            </a:r>
            <a:br>
              <a:rPr lang="en-US" dirty="0"/>
            </a:br>
            <a:r>
              <a:t>Tanzanie</a:t>
            </a:r>
          </a:p>
        </p:txBody>
      </p:sp>
      <p:sp>
        <p:nvSpPr>
          <p:cNvPr id="17" name="Text Placeholder 1"/>
          <p:cNvSpPr txBox="1">
            <a:spLocks/>
          </p:cNvSpPr>
          <p:nvPr/>
        </p:nvSpPr>
        <p:spPr bwMode="auto">
          <a:xfrm>
            <a:off x="4551630" y="1020303"/>
            <a:ext cx="1865934" cy="510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c="http://schemas.openxmlformats.org/drawingml/2006/chart" xmlns:c15="http://schemas.microsoft.com/office/drawing/2012/chart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c="http://schemas.openxmlformats.org/drawingml/2006/chart" xmlns:c15="http://schemas.microsoft.com/office/drawing/2012/chart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sz="1600" b="1" dirty="0"/>
              <a:t>Combustible </a:t>
            </a:r>
            <a:r>
              <a:rPr sz="1600" b="1" dirty="0" err="1"/>
              <a:t>solide</a:t>
            </a:r>
            <a:r>
              <a:rPr lang="en-US" dirty="0"/>
              <a:t/>
            </a:r>
            <a:br>
              <a:rPr lang="en-US" dirty="0"/>
            </a:br>
            <a:r>
              <a:rPr dirty="0"/>
              <a:t>Kenya</a:t>
            </a:r>
          </a:p>
        </p:txBody>
      </p:sp>
      <p:sp>
        <p:nvSpPr>
          <p:cNvPr id="18" name="Text Placeholder 1"/>
          <p:cNvSpPr txBox="1">
            <a:spLocks/>
          </p:cNvSpPr>
          <p:nvPr/>
        </p:nvSpPr>
        <p:spPr bwMode="auto">
          <a:xfrm>
            <a:off x="6495802" y="1217856"/>
            <a:ext cx="1865934" cy="510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c="http://schemas.openxmlformats.org/drawingml/2006/chart" xmlns:c15="http://schemas.microsoft.com/office/drawing/2012/chart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c="http://schemas.openxmlformats.org/drawingml/2006/chart" xmlns:c15="http://schemas.microsoft.com/office/drawing/2012/chart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sz="1600" b="1"/>
              <a:t>Protéine</a:t>
            </a:r>
            <a:r>
              <a:rPr lang="en-US" dirty="0"/>
              <a:t/>
            </a:r>
            <a:br>
              <a:rPr lang="en-US" dirty="0"/>
            </a:br>
            <a:r>
              <a:t>inconnue</a:t>
            </a:r>
          </a:p>
        </p:txBody>
      </p:sp>
    </p:spTree>
    <p:extLst>
      <p:ext uri="{BB962C8B-B14F-4D97-AF65-F5344CB8AC3E}">
        <p14:creationId xmlns:p14="http://schemas.microsoft.com/office/powerpoint/2010/main" val="14772464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rtl="0">
              <a:defRPr/>
            </a:pPr>
            <a:fld id="{D93271AD-3E44-B34A-BFE3-F02C18C79885}" type="slidenum">
              <a:rPr/>
              <a:pPr rtl="0">
                <a:defRPr/>
              </a:pPr>
              <a:t>21</a:t>
            </a:fld>
            <a:endParaRPr/>
          </a:p>
        </p:txBody>
      </p:sp>
      <p:sp>
        <p:nvSpPr>
          <p:cNvPr id="32" name="Text Placeholder 2"/>
          <p:cNvSpPr txBox="1">
            <a:spLocks/>
          </p:cNvSpPr>
          <p:nvPr/>
        </p:nvSpPr>
        <p:spPr>
          <a:xfrm>
            <a:off x="236120" y="433517"/>
            <a:ext cx="7593431" cy="410414"/>
          </a:xfrm>
          <a:prstGeom prst="rect">
            <a:avLst/>
          </a:prstGeom>
        </p:spPr>
        <p:txBody>
          <a:bodyPr/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buNone/>
            </a:pPr>
            <a:r>
              <a:rPr sz="2400" b="1">
                <a:solidFill>
                  <a:srgbClr val="5C5C5C"/>
                </a:solidFill>
                <a:latin typeface="Lato" charset="0"/>
                <a:ea typeface="Lato" charset="0"/>
                <a:cs typeface="Lato" charset="0"/>
              </a:rPr>
              <a:t>Comment pouvons-nous vous aider !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36120" y="961497"/>
            <a:ext cx="4038999" cy="830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sz="1600" kern="0">
                <a:solidFill>
                  <a:srgbClr val="5C5C5C"/>
                </a:solidFill>
                <a:latin typeface="Lato"/>
                <a:cs typeface="Arial" charset="0"/>
              </a:rPr>
              <a:t>Contactez CAWST et Eawag-Sandec pour une assistance sur l'utilisation et l'adaptation de nos ressources d'enseignement et de formation dans le cadre de votre travail</a:t>
            </a:r>
            <a:r>
              <a:rPr sz="1600" i="1" kern="0">
                <a:solidFill>
                  <a:srgbClr val="5C5C5C"/>
                </a:solidFill>
                <a:latin typeface="Lato"/>
                <a:cs typeface="Arial" charset="0"/>
              </a:rPr>
              <a:t>.</a:t>
            </a:r>
            <a:r>
              <a:rPr sz="1600" kern="0">
                <a:solidFill>
                  <a:srgbClr val="5C5C5C"/>
                </a:solidFill>
                <a:latin typeface="Lato"/>
                <a:cs typeface="Arial" charset="0"/>
              </a:rPr>
              <a:t> </a:t>
            </a:r>
          </a:p>
        </p:txBody>
      </p:sp>
      <p:sp>
        <p:nvSpPr>
          <p:cNvPr id="30" name="Freeform 29"/>
          <p:cNvSpPr>
            <a:spLocks noEditPoints="1"/>
          </p:cNvSpPr>
          <p:nvPr/>
        </p:nvSpPr>
        <p:spPr bwMode="auto">
          <a:xfrm>
            <a:off x="999647" y="3173039"/>
            <a:ext cx="246063" cy="246063"/>
          </a:xfrm>
          <a:custGeom>
            <a:avLst/>
            <a:gdLst/>
            <a:ahLst/>
            <a:cxnLst>
              <a:cxn ang="0">
                <a:pos x="190" y="0"/>
              </a:cxn>
              <a:cxn ang="0">
                <a:pos x="0" y="190"/>
              </a:cxn>
              <a:cxn ang="0">
                <a:pos x="190" y="380"/>
              </a:cxn>
              <a:cxn ang="0">
                <a:pos x="380" y="190"/>
              </a:cxn>
              <a:cxn ang="0">
                <a:pos x="190" y="0"/>
              </a:cxn>
              <a:cxn ang="0">
                <a:pos x="178" y="74"/>
              </a:cxn>
              <a:cxn ang="0">
                <a:pos x="171" y="138"/>
              </a:cxn>
              <a:cxn ang="0">
                <a:pos x="147" y="60"/>
              </a:cxn>
              <a:cxn ang="0">
                <a:pos x="178" y="74"/>
              </a:cxn>
              <a:cxn ang="0">
                <a:pos x="197" y="303"/>
              </a:cxn>
              <a:cxn ang="0">
                <a:pos x="124" y="201"/>
              </a:cxn>
              <a:cxn ang="0">
                <a:pos x="109" y="107"/>
              </a:cxn>
              <a:cxn ang="0">
                <a:pos x="136" y="63"/>
              </a:cxn>
              <a:cxn ang="0">
                <a:pos x="161" y="140"/>
              </a:cxn>
              <a:cxn ang="0">
                <a:pos x="151" y="168"/>
              </a:cxn>
              <a:cxn ang="0">
                <a:pos x="188" y="243"/>
              </a:cxn>
              <a:cxn ang="0">
                <a:pos x="208" y="243"/>
              </a:cxn>
              <a:cxn ang="0">
                <a:pos x="244" y="314"/>
              </a:cxn>
              <a:cxn ang="0">
                <a:pos x="197" y="303"/>
              </a:cxn>
              <a:cxn ang="0">
                <a:pos x="257" y="309"/>
              </a:cxn>
              <a:cxn ang="0">
                <a:pos x="219" y="239"/>
              </a:cxn>
              <a:cxn ang="0">
                <a:pos x="251" y="242"/>
              </a:cxn>
              <a:cxn ang="0">
                <a:pos x="269" y="277"/>
              </a:cxn>
              <a:cxn ang="0">
                <a:pos x="257" y="309"/>
              </a:cxn>
            </a:cxnLst>
            <a:rect l="0" t="0" r="r" b="b"/>
            <a:pathLst>
              <a:path w="380" h="380">
                <a:moveTo>
                  <a:pt x="190" y="0"/>
                </a:moveTo>
                <a:cubicBezTo>
                  <a:pt x="85" y="0"/>
                  <a:pt x="0" y="85"/>
                  <a:pt x="0" y="190"/>
                </a:cubicBezTo>
                <a:cubicBezTo>
                  <a:pt x="0" y="295"/>
                  <a:pt x="85" y="380"/>
                  <a:pt x="190" y="380"/>
                </a:cubicBezTo>
                <a:cubicBezTo>
                  <a:pt x="295" y="380"/>
                  <a:pt x="380" y="295"/>
                  <a:pt x="380" y="190"/>
                </a:cubicBezTo>
                <a:cubicBezTo>
                  <a:pt x="380" y="85"/>
                  <a:pt x="295" y="0"/>
                  <a:pt x="190" y="0"/>
                </a:cubicBezTo>
                <a:close/>
                <a:moveTo>
                  <a:pt x="178" y="74"/>
                </a:moveTo>
                <a:cubicBezTo>
                  <a:pt x="189" y="95"/>
                  <a:pt x="197" y="128"/>
                  <a:pt x="171" y="138"/>
                </a:cubicBezTo>
                <a:cubicBezTo>
                  <a:pt x="164" y="118"/>
                  <a:pt x="147" y="60"/>
                  <a:pt x="147" y="60"/>
                </a:cubicBezTo>
                <a:cubicBezTo>
                  <a:pt x="147" y="60"/>
                  <a:pt x="168" y="53"/>
                  <a:pt x="178" y="74"/>
                </a:cubicBezTo>
                <a:close/>
                <a:moveTo>
                  <a:pt x="197" y="303"/>
                </a:moveTo>
                <a:cubicBezTo>
                  <a:pt x="180" y="290"/>
                  <a:pt x="145" y="253"/>
                  <a:pt x="124" y="201"/>
                </a:cubicBezTo>
                <a:cubicBezTo>
                  <a:pt x="112" y="173"/>
                  <a:pt x="109" y="142"/>
                  <a:pt x="109" y="107"/>
                </a:cubicBezTo>
                <a:cubicBezTo>
                  <a:pt x="110" y="76"/>
                  <a:pt x="123" y="67"/>
                  <a:pt x="136" y="63"/>
                </a:cubicBezTo>
                <a:cubicBezTo>
                  <a:pt x="161" y="140"/>
                  <a:pt x="161" y="140"/>
                  <a:pt x="161" y="140"/>
                </a:cubicBezTo>
                <a:cubicBezTo>
                  <a:pt x="161" y="140"/>
                  <a:pt x="144" y="146"/>
                  <a:pt x="151" y="168"/>
                </a:cubicBezTo>
                <a:cubicBezTo>
                  <a:pt x="151" y="168"/>
                  <a:pt x="157" y="206"/>
                  <a:pt x="188" y="243"/>
                </a:cubicBezTo>
                <a:cubicBezTo>
                  <a:pt x="192" y="250"/>
                  <a:pt x="199" y="250"/>
                  <a:pt x="208" y="243"/>
                </a:cubicBezTo>
                <a:cubicBezTo>
                  <a:pt x="214" y="260"/>
                  <a:pt x="244" y="314"/>
                  <a:pt x="244" y="314"/>
                </a:cubicBezTo>
                <a:cubicBezTo>
                  <a:pt x="244" y="314"/>
                  <a:pt x="225" y="322"/>
                  <a:pt x="197" y="303"/>
                </a:cubicBezTo>
                <a:close/>
                <a:moveTo>
                  <a:pt x="257" y="309"/>
                </a:moveTo>
                <a:cubicBezTo>
                  <a:pt x="219" y="239"/>
                  <a:pt x="219" y="239"/>
                  <a:pt x="219" y="239"/>
                </a:cubicBezTo>
                <a:cubicBezTo>
                  <a:pt x="241" y="227"/>
                  <a:pt x="251" y="242"/>
                  <a:pt x="251" y="242"/>
                </a:cubicBezTo>
                <a:cubicBezTo>
                  <a:pt x="251" y="242"/>
                  <a:pt x="261" y="262"/>
                  <a:pt x="269" y="277"/>
                </a:cubicBezTo>
                <a:cubicBezTo>
                  <a:pt x="278" y="293"/>
                  <a:pt x="257" y="309"/>
                  <a:pt x="257" y="309"/>
                </a:cubicBez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schemeClr val="bg1">
                  <a:lumMod val="50000"/>
                  <a:lumOff val="50000"/>
                </a:schemeClr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sp>
        <p:nvSpPr>
          <p:cNvPr id="31" name="Freeform 30"/>
          <p:cNvSpPr>
            <a:spLocks noEditPoints="1"/>
          </p:cNvSpPr>
          <p:nvPr/>
        </p:nvSpPr>
        <p:spPr bwMode="auto">
          <a:xfrm>
            <a:off x="999647" y="3519627"/>
            <a:ext cx="246063" cy="244475"/>
          </a:xfrm>
          <a:custGeom>
            <a:avLst/>
            <a:gdLst/>
            <a:ahLst/>
            <a:cxnLst>
              <a:cxn ang="0">
                <a:pos x="190" y="0"/>
              </a:cxn>
              <a:cxn ang="0">
                <a:pos x="0" y="190"/>
              </a:cxn>
              <a:cxn ang="0">
                <a:pos x="190" y="380"/>
              </a:cxn>
              <a:cxn ang="0">
                <a:pos x="380" y="190"/>
              </a:cxn>
              <a:cxn ang="0">
                <a:pos x="190" y="0"/>
              </a:cxn>
              <a:cxn ang="0">
                <a:pos x="275" y="274"/>
              </a:cxn>
              <a:cxn ang="0">
                <a:pos x="122" y="274"/>
              </a:cxn>
              <a:cxn ang="0">
                <a:pos x="108" y="270"/>
              </a:cxn>
              <a:cxn ang="0">
                <a:pos x="167" y="204"/>
              </a:cxn>
              <a:cxn ang="0">
                <a:pos x="192" y="224"/>
              </a:cxn>
              <a:cxn ang="0">
                <a:pos x="218" y="205"/>
              </a:cxn>
              <a:cxn ang="0">
                <a:pos x="280" y="273"/>
              </a:cxn>
              <a:cxn ang="0">
                <a:pos x="275" y="274"/>
              </a:cxn>
              <a:cxn ang="0">
                <a:pos x="137" y="167"/>
              </a:cxn>
              <a:cxn ang="0">
                <a:pos x="137" y="149"/>
              </a:cxn>
              <a:cxn ang="0">
                <a:pos x="252" y="148"/>
              </a:cxn>
              <a:cxn ang="0">
                <a:pos x="252" y="170"/>
              </a:cxn>
              <a:cxn ang="0">
                <a:pos x="193" y="211"/>
              </a:cxn>
              <a:cxn ang="0">
                <a:pos x="137" y="167"/>
              </a:cxn>
              <a:cxn ang="0">
                <a:pos x="292" y="262"/>
              </a:cxn>
              <a:cxn ang="0">
                <a:pos x="232" y="195"/>
              </a:cxn>
              <a:cxn ang="0">
                <a:pos x="285" y="158"/>
              </a:cxn>
              <a:cxn ang="0">
                <a:pos x="194" y="83"/>
              </a:cxn>
              <a:cxn ang="0">
                <a:pos x="105" y="158"/>
              </a:cxn>
              <a:cxn ang="0">
                <a:pos x="154" y="194"/>
              </a:cxn>
              <a:cxn ang="0">
                <a:pos x="97" y="258"/>
              </a:cxn>
              <a:cxn ang="0">
                <a:pos x="95" y="246"/>
              </a:cxn>
              <a:cxn ang="0">
                <a:pos x="95" y="156"/>
              </a:cxn>
              <a:cxn ang="0">
                <a:pos x="182" y="81"/>
              </a:cxn>
              <a:cxn ang="0">
                <a:pos x="207" y="81"/>
              </a:cxn>
              <a:cxn ang="0">
                <a:pos x="294" y="154"/>
              </a:cxn>
              <a:cxn ang="0">
                <a:pos x="294" y="248"/>
              </a:cxn>
              <a:cxn ang="0">
                <a:pos x="292" y="262"/>
              </a:cxn>
            </a:cxnLst>
            <a:rect l="0" t="0" r="r" b="b"/>
            <a:pathLst>
              <a:path w="380" h="380">
                <a:moveTo>
                  <a:pt x="190" y="0"/>
                </a:moveTo>
                <a:cubicBezTo>
                  <a:pt x="85" y="0"/>
                  <a:pt x="0" y="85"/>
                  <a:pt x="0" y="190"/>
                </a:cubicBezTo>
                <a:cubicBezTo>
                  <a:pt x="0" y="295"/>
                  <a:pt x="85" y="380"/>
                  <a:pt x="190" y="380"/>
                </a:cubicBezTo>
                <a:cubicBezTo>
                  <a:pt x="295" y="380"/>
                  <a:pt x="380" y="295"/>
                  <a:pt x="380" y="190"/>
                </a:cubicBezTo>
                <a:cubicBezTo>
                  <a:pt x="380" y="85"/>
                  <a:pt x="295" y="0"/>
                  <a:pt x="190" y="0"/>
                </a:cubicBezTo>
                <a:close/>
                <a:moveTo>
                  <a:pt x="275" y="274"/>
                </a:moveTo>
                <a:cubicBezTo>
                  <a:pt x="249" y="274"/>
                  <a:pt x="122" y="274"/>
                  <a:pt x="122" y="274"/>
                </a:cubicBezTo>
                <a:cubicBezTo>
                  <a:pt x="122" y="274"/>
                  <a:pt x="115" y="274"/>
                  <a:pt x="108" y="270"/>
                </a:cubicBezTo>
                <a:cubicBezTo>
                  <a:pt x="167" y="204"/>
                  <a:pt x="167" y="204"/>
                  <a:pt x="167" y="204"/>
                </a:cubicBezTo>
                <a:cubicBezTo>
                  <a:pt x="192" y="224"/>
                  <a:pt x="192" y="224"/>
                  <a:pt x="192" y="224"/>
                </a:cubicBezTo>
                <a:cubicBezTo>
                  <a:pt x="218" y="205"/>
                  <a:pt x="218" y="205"/>
                  <a:pt x="218" y="205"/>
                </a:cubicBezTo>
                <a:cubicBezTo>
                  <a:pt x="280" y="273"/>
                  <a:pt x="280" y="273"/>
                  <a:pt x="280" y="273"/>
                </a:cubicBezTo>
                <a:cubicBezTo>
                  <a:pt x="278" y="273"/>
                  <a:pt x="277" y="274"/>
                  <a:pt x="275" y="274"/>
                </a:cubicBezTo>
                <a:close/>
                <a:moveTo>
                  <a:pt x="137" y="167"/>
                </a:moveTo>
                <a:cubicBezTo>
                  <a:pt x="137" y="149"/>
                  <a:pt x="137" y="149"/>
                  <a:pt x="137" y="149"/>
                </a:cubicBezTo>
                <a:cubicBezTo>
                  <a:pt x="252" y="148"/>
                  <a:pt x="252" y="148"/>
                  <a:pt x="252" y="148"/>
                </a:cubicBezTo>
                <a:cubicBezTo>
                  <a:pt x="252" y="170"/>
                  <a:pt x="252" y="170"/>
                  <a:pt x="252" y="170"/>
                </a:cubicBezTo>
                <a:cubicBezTo>
                  <a:pt x="193" y="211"/>
                  <a:pt x="193" y="211"/>
                  <a:pt x="193" y="211"/>
                </a:cubicBezTo>
                <a:lnTo>
                  <a:pt x="137" y="167"/>
                </a:lnTo>
                <a:close/>
                <a:moveTo>
                  <a:pt x="292" y="262"/>
                </a:moveTo>
                <a:cubicBezTo>
                  <a:pt x="232" y="195"/>
                  <a:pt x="232" y="195"/>
                  <a:pt x="232" y="195"/>
                </a:cubicBezTo>
                <a:cubicBezTo>
                  <a:pt x="285" y="158"/>
                  <a:pt x="285" y="158"/>
                  <a:pt x="285" y="158"/>
                </a:cubicBezTo>
                <a:cubicBezTo>
                  <a:pt x="194" y="83"/>
                  <a:pt x="194" y="83"/>
                  <a:pt x="194" y="83"/>
                </a:cubicBezTo>
                <a:cubicBezTo>
                  <a:pt x="105" y="158"/>
                  <a:pt x="105" y="158"/>
                  <a:pt x="105" y="158"/>
                </a:cubicBezTo>
                <a:cubicBezTo>
                  <a:pt x="154" y="194"/>
                  <a:pt x="154" y="194"/>
                  <a:pt x="154" y="194"/>
                </a:cubicBezTo>
                <a:cubicBezTo>
                  <a:pt x="97" y="258"/>
                  <a:pt x="97" y="258"/>
                  <a:pt x="97" y="258"/>
                </a:cubicBezTo>
                <a:cubicBezTo>
                  <a:pt x="95" y="254"/>
                  <a:pt x="95" y="251"/>
                  <a:pt x="95" y="246"/>
                </a:cubicBezTo>
                <a:cubicBezTo>
                  <a:pt x="95" y="218"/>
                  <a:pt x="95" y="156"/>
                  <a:pt x="95" y="156"/>
                </a:cubicBezTo>
                <a:cubicBezTo>
                  <a:pt x="182" y="81"/>
                  <a:pt x="182" y="81"/>
                  <a:pt x="182" y="81"/>
                </a:cubicBezTo>
                <a:cubicBezTo>
                  <a:pt x="182" y="81"/>
                  <a:pt x="194" y="68"/>
                  <a:pt x="207" y="81"/>
                </a:cubicBezTo>
                <a:cubicBezTo>
                  <a:pt x="222" y="96"/>
                  <a:pt x="294" y="154"/>
                  <a:pt x="294" y="154"/>
                </a:cubicBezTo>
                <a:cubicBezTo>
                  <a:pt x="294" y="248"/>
                  <a:pt x="294" y="248"/>
                  <a:pt x="294" y="248"/>
                </a:cubicBezTo>
                <a:cubicBezTo>
                  <a:pt x="294" y="248"/>
                  <a:pt x="295" y="256"/>
                  <a:pt x="292" y="262"/>
                </a:cubicBez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schemeClr val="bg1">
                  <a:lumMod val="50000"/>
                  <a:lumOff val="50000"/>
                </a:schemeClr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999213" y="3847160"/>
            <a:ext cx="246460" cy="247650"/>
            <a:chOff x="882651" y="3267075"/>
            <a:chExt cx="328613" cy="330200"/>
          </a:xfrm>
          <a:solidFill>
            <a:schemeClr val="accent3"/>
          </a:solidFill>
        </p:grpSpPr>
        <p:sp>
          <p:nvSpPr>
            <p:cNvPr id="35" name="Freeform 10"/>
            <p:cNvSpPr>
              <a:spLocks/>
            </p:cNvSpPr>
            <p:nvPr/>
          </p:nvSpPr>
          <p:spPr bwMode="auto">
            <a:xfrm>
              <a:off x="1052513" y="3335338"/>
              <a:ext cx="1588" cy="15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36" name="Freeform 11"/>
            <p:cNvSpPr>
              <a:spLocks/>
            </p:cNvSpPr>
            <p:nvPr/>
          </p:nvSpPr>
          <p:spPr bwMode="auto">
            <a:xfrm>
              <a:off x="1003301" y="3387725"/>
              <a:ext cx="39688" cy="38100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47" y="44"/>
                </a:cxn>
                <a:cxn ang="0">
                  <a:pos x="47" y="5"/>
                </a:cxn>
                <a:cxn ang="0">
                  <a:pos x="6" y="0"/>
                </a:cxn>
                <a:cxn ang="0">
                  <a:pos x="0" y="44"/>
                </a:cxn>
              </a:cxnLst>
              <a:rect l="0" t="0" r="r" b="b"/>
              <a:pathLst>
                <a:path w="47" h="44">
                  <a:moveTo>
                    <a:pt x="0" y="44"/>
                  </a:moveTo>
                  <a:cubicBezTo>
                    <a:pt x="47" y="44"/>
                    <a:pt x="47" y="44"/>
                    <a:pt x="47" y="44"/>
                  </a:cubicBezTo>
                  <a:cubicBezTo>
                    <a:pt x="47" y="5"/>
                    <a:pt x="47" y="5"/>
                    <a:pt x="47" y="5"/>
                  </a:cubicBezTo>
                  <a:cubicBezTo>
                    <a:pt x="30" y="5"/>
                    <a:pt x="17" y="3"/>
                    <a:pt x="6" y="0"/>
                  </a:cubicBezTo>
                  <a:cubicBezTo>
                    <a:pt x="2" y="12"/>
                    <a:pt x="0" y="27"/>
                    <a:pt x="0" y="4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37" name="Freeform 12"/>
            <p:cNvSpPr>
              <a:spLocks/>
            </p:cNvSpPr>
            <p:nvPr/>
          </p:nvSpPr>
          <p:spPr bwMode="auto">
            <a:xfrm>
              <a:off x="1003301" y="3435350"/>
              <a:ext cx="39688" cy="36512"/>
            </a:xfrm>
            <a:custGeom>
              <a:avLst/>
              <a:gdLst/>
              <a:ahLst/>
              <a:cxnLst>
                <a:cxn ang="0">
                  <a:pos x="6" y="42"/>
                </a:cxn>
                <a:cxn ang="0">
                  <a:pos x="47" y="35"/>
                </a:cxn>
                <a:cxn ang="0">
                  <a:pos x="47" y="0"/>
                </a:cxn>
                <a:cxn ang="0">
                  <a:pos x="0" y="0"/>
                </a:cxn>
                <a:cxn ang="0">
                  <a:pos x="6" y="42"/>
                </a:cxn>
              </a:cxnLst>
              <a:rect l="0" t="0" r="r" b="b"/>
              <a:pathLst>
                <a:path w="47" h="42">
                  <a:moveTo>
                    <a:pt x="6" y="42"/>
                  </a:moveTo>
                  <a:cubicBezTo>
                    <a:pt x="18" y="38"/>
                    <a:pt x="31" y="36"/>
                    <a:pt x="47" y="35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8"/>
                    <a:pt x="2" y="24"/>
                    <a:pt x="6" y="4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38" name="Freeform 13"/>
            <p:cNvSpPr>
              <a:spLocks/>
            </p:cNvSpPr>
            <p:nvPr/>
          </p:nvSpPr>
          <p:spPr bwMode="auto">
            <a:xfrm>
              <a:off x="1065213" y="3335338"/>
              <a:ext cx="47625" cy="42862"/>
            </a:xfrm>
            <a:custGeom>
              <a:avLst/>
              <a:gdLst/>
              <a:ahLst/>
              <a:cxnLst>
                <a:cxn ang="0">
                  <a:pos x="32" y="48"/>
                </a:cxn>
                <a:cxn ang="0">
                  <a:pos x="55" y="32"/>
                </a:cxn>
                <a:cxn ang="0">
                  <a:pos x="0" y="0"/>
                </a:cxn>
                <a:cxn ang="0">
                  <a:pos x="32" y="48"/>
                </a:cxn>
              </a:cxnLst>
              <a:rect l="0" t="0" r="r" b="b"/>
              <a:pathLst>
                <a:path w="55" h="48">
                  <a:moveTo>
                    <a:pt x="32" y="48"/>
                  </a:moveTo>
                  <a:cubicBezTo>
                    <a:pt x="47" y="42"/>
                    <a:pt x="53" y="35"/>
                    <a:pt x="55" y="32"/>
                  </a:cubicBezTo>
                  <a:cubicBezTo>
                    <a:pt x="40" y="16"/>
                    <a:pt x="21" y="5"/>
                    <a:pt x="0" y="0"/>
                  </a:cubicBezTo>
                  <a:cubicBezTo>
                    <a:pt x="9" y="8"/>
                    <a:pt x="23" y="23"/>
                    <a:pt x="32" y="4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39" name="Freeform 14"/>
            <p:cNvSpPr>
              <a:spLocks/>
            </p:cNvSpPr>
            <p:nvPr/>
          </p:nvSpPr>
          <p:spPr bwMode="auto">
            <a:xfrm>
              <a:off x="1009651" y="3335338"/>
              <a:ext cx="33338" cy="47625"/>
            </a:xfrm>
            <a:custGeom>
              <a:avLst/>
              <a:gdLst/>
              <a:ahLst/>
              <a:cxnLst>
                <a:cxn ang="0">
                  <a:pos x="37" y="4"/>
                </a:cxn>
                <a:cxn ang="0">
                  <a:pos x="0" y="51"/>
                </a:cxn>
                <a:cxn ang="0">
                  <a:pos x="38" y="55"/>
                </a:cxn>
                <a:cxn ang="0">
                  <a:pos x="38" y="0"/>
                </a:cxn>
                <a:cxn ang="0">
                  <a:pos x="35" y="0"/>
                </a:cxn>
                <a:cxn ang="0">
                  <a:pos x="37" y="4"/>
                </a:cxn>
              </a:cxnLst>
              <a:rect l="0" t="0" r="r" b="b"/>
              <a:pathLst>
                <a:path w="38" h="55">
                  <a:moveTo>
                    <a:pt x="37" y="4"/>
                  </a:moveTo>
                  <a:cubicBezTo>
                    <a:pt x="36" y="5"/>
                    <a:pt x="14" y="16"/>
                    <a:pt x="0" y="51"/>
                  </a:cubicBezTo>
                  <a:cubicBezTo>
                    <a:pt x="10" y="53"/>
                    <a:pt x="23" y="55"/>
                    <a:pt x="38" y="55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37" y="0"/>
                    <a:pt x="36" y="0"/>
                    <a:pt x="35" y="0"/>
                  </a:cubicBezTo>
                  <a:lnTo>
                    <a:pt x="37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0" name="Freeform 15"/>
            <p:cNvSpPr>
              <a:spLocks/>
            </p:cNvSpPr>
            <p:nvPr/>
          </p:nvSpPr>
          <p:spPr bwMode="auto">
            <a:xfrm>
              <a:off x="957263" y="3435350"/>
              <a:ext cx="41275" cy="52387"/>
            </a:xfrm>
            <a:custGeom>
              <a:avLst/>
              <a:gdLst/>
              <a:ahLst/>
              <a:cxnLst>
                <a:cxn ang="0">
                  <a:pos x="41" y="0"/>
                </a:cxn>
                <a:cxn ang="0">
                  <a:pos x="0" y="0"/>
                </a:cxn>
                <a:cxn ang="0">
                  <a:pos x="20" y="60"/>
                </a:cxn>
                <a:cxn ang="0">
                  <a:pos x="48" y="45"/>
                </a:cxn>
                <a:cxn ang="0">
                  <a:pos x="41" y="0"/>
                </a:cxn>
              </a:cxnLst>
              <a:rect l="0" t="0" r="r" b="b"/>
              <a:pathLst>
                <a:path w="48" h="60">
                  <a:moveTo>
                    <a:pt x="4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22"/>
                    <a:pt x="8" y="43"/>
                    <a:pt x="20" y="60"/>
                  </a:cubicBezTo>
                  <a:cubicBezTo>
                    <a:pt x="24" y="57"/>
                    <a:pt x="34" y="51"/>
                    <a:pt x="48" y="45"/>
                  </a:cubicBezTo>
                  <a:cubicBezTo>
                    <a:pt x="43" y="26"/>
                    <a:pt x="41" y="9"/>
                    <a:pt x="41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1" name="Freeform 16"/>
            <p:cNvSpPr>
              <a:spLocks/>
            </p:cNvSpPr>
            <p:nvPr/>
          </p:nvSpPr>
          <p:spPr bwMode="auto">
            <a:xfrm>
              <a:off x="1009651" y="3475038"/>
              <a:ext cx="33338" cy="49212"/>
            </a:xfrm>
            <a:custGeom>
              <a:avLst/>
              <a:gdLst/>
              <a:ahLst/>
              <a:cxnLst>
                <a:cxn ang="0">
                  <a:pos x="38" y="57"/>
                </a:cxn>
                <a:cxn ang="0">
                  <a:pos x="38" y="0"/>
                </a:cxn>
                <a:cxn ang="0">
                  <a:pos x="0" y="6"/>
                </a:cxn>
                <a:cxn ang="0">
                  <a:pos x="38" y="57"/>
                </a:cxn>
              </a:cxnLst>
              <a:rect l="0" t="0" r="r" b="b"/>
              <a:pathLst>
                <a:path w="38" h="57">
                  <a:moveTo>
                    <a:pt x="38" y="57"/>
                  </a:moveTo>
                  <a:cubicBezTo>
                    <a:pt x="38" y="0"/>
                    <a:pt x="38" y="0"/>
                    <a:pt x="38" y="0"/>
                  </a:cubicBezTo>
                  <a:cubicBezTo>
                    <a:pt x="23" y="1"/>
                    <a:pt x="11" y="3"/>
                    <a:pt x="0" y="6"/>
                  </a:cubicBezTo>
                  <a:cubicBezTo>
                    <a:pt x="7" y="27"/>
                    <a:pt x="18" y="48"/>
                    <a:pt x="38" y="57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2" name="Freeform 17"/>
            <p:cNvSpPr>
              <a:spLocks/>
            </p:cNvSpPr>
            <p:nvPr/>
          </p:nvSpPr>
          <p:spPr bwMode="auto">
            <a:xfrm>
              <a:off x="957263" y="3373438"/>
              <a:ext cx="41275" cy="52387"/>
            </a:xfrm>
            <a:custGeom>
              <a:avLst/>
              <a:gdLst/>
              <a:ahLst/>
              <a:cxnLst>
                <a:cxn ang="0">
                  <a:pos x="48" y="14"/>
                </a:cxn>
                <a:cxn ang="0">
                  <a:pos x="20" y="0"/>
                </a:cxn>
                <a:cxn ang="0">
                  <a:pos x="0" y="61"/>
                </a:cxn>
                <a:cxn ang="0">
                  <a:pos x="41" y="61"/>
                </a:cxn>
                <a:cxn ang="0">
                  <a:pos x="48" y="14"/>
                </a:cxn>
              </a:cxnLst>
              <a:rect l="0" t="0" r="r" b="b"/>
              <a:pathLst>
                <a:path w="48" h="61">
                  <a:moveTo>
                    <a:pt x="48" y="14"/>
                  </a:moveTo>
                  <a:cubicBezTo>
                    <a:pt x="33" y="9"/>
                    <a:pt x="25" y="4"/>
                    <a:pt x="20" y="0"/>
                  </a:cubicBezTo>
                  <a:cubicBezTo>
                    <a:pt x="8" y="17"/>
                    <a:pt x="1" y="38"/>
                    <a:pt x="0" y="61"/>
                  </a:cubicBezTo>
                  <a:cubicBezTo>
                    <a:pt x="41" y="61"/>
                    <a:pt x="41" y="61"/>
                    <a:pt x="41" y="61"/>
                  </a:cubicBezTo>
                  <a:cubicBezTo>
                    <a:pt x="41" y="43"/>
                    <a:pt x="44" y="27"/>
                    <a:pt x="48" y="1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3" name="Freeform 18"/>
            <p:cNvSpPr>
              <a:spLocks/>
            </p:cNvSpPr>
            <p:nvPr/>
          </p:nvSpPr>
          <p:spPr bwMode="auto">
            <a:xfrm>
              <a:off x="979488" y="3482975"/>
              <a:ext cx="46038" cy="39687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52" y="46"/>
                </a:cxn>
                <a:cxn ang="0">
                  <a:pos x="25" y="0"/>
                </a:cxn>
                <a:cxn ang="0">
                  <a:pos x="0" y="13"/>
                </a:cxn>
              </a:cxnLst>
              <a:rect l="0" t="0" r="r" b="b"/>
              <a:pathLst>
                <a:path w="52" h="46">
                  <a:moveTo>
                    <a:pt x="0" y="13"/>
                  </a:moveTo>
                  <a:cubicBezTo>
                    <a:pt x="14" y="29"/>
                    <a:pt x="32" y="41"/>
                    <a:pt x="52" y="46"/>
                  </a:cubicBezTo>
                  <a:cubicBezTo>
                    <a:pt x="39" y="34"/>
                    <a:pt x="31" y="17"/>
                    <a:pt x="25" y="0"/>
                  </a:cubicBezTo>
                  <a:cubicBezTo>
                    <a:pt x="12" y="4"/>
                    <a:pt x="4" y="10"/>
                    <a:pt x="0" y="1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4" name="Freeform 19"/>
            <p:cNvSpPr>
              <a:spLocks/>
            </p:cNvSpPr>
            <p:nvPr/>
          </p:nvSpPr>
          <p:spPr bwMode="auto">
            <a:xfrm>
              <a:off x="981076" y="3336925"/>
              <a:ext cx="47625" cy="39687"/>
            </a:xfrm>
            <a:custGeom>
              <a:avLst/>
              <a:gdLst/>
              <a:ahLst/>
              <a:cxnLst>
                <a:cxn ang="0">
                  <a:pos x="55" y="0"/>
                </a:cxn>
                <a:cxn ang="0">
                  <a:pos x="0" y="34"/>
                </a:cxn>
                <a:cxn ang="0">
                  <a:pos x="24" y="46"/>
                </a:cxn>
                <a:cxn ang="0">
                  <a:pos x="55" y="0"/>
                </a:cxn>
              </a:cxnLst>
              <a:rect l="0" t="0" r="r" b="b"/>
              <a:pathLst>
                <a:path w="55" h="46">
                  <a:moveTo>
                    <a:pt x="55" y="0"/>
                  </a:moveTo>
                  <a:cubicBezTo>
                    <a:pt x="33" y="5"/>
                    <a:pt x="14" y="17"/>
                    <a:pt x="0" y="34"/>
                  </a:cubicBezTo>
                  <a:cubicBezTo>
                    <a:pt x="3" y="36"/>
                    <a:pt x="10" y="41"/>
                    <a:pt x="24" y="46"/>
                  </a:cubicBezTo>
                  <a:cubicBezTo>
                    <a:pt x="33" y="22"/>
                    <a:pt x="45" y="8"/>
                    <a:pt x="55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5" name="Freeform 20"/>
            <p:cNvSpPr>
              <a:spLocks/>
            </p:cNvSpPr>
            <p:nvPr/>
          </p:nvSpPr>
          <p:spPr bwMode="auto">
            <a:xfrm>
              <a:off x="1095376" y="3370263"/>
              <a:ext cx="42863" cy="55562"/>
            </a:xfrm>
            <a:custGeom>
              <a:avLst/>
              <a:gdLst/>
              <a:ahLst/>
              <a:cxnLst>
                <a:cxn ang="0">
                  <a:pos x="6" y="64"/>
                </a:cxn>
                <a:cxn ang="0">
                  <a:pos x="50" y="64"/>
                </a:cxn>
                <a:cxn ang="0">
                  <a:pos x="27" y="0"/>
                </a:cxn>
                <a:cxn ang="0">
                  <a:pos x="0" y="18"/>
                </a:cxn>
                <a:cxn ang="0">
                  <a:pos x="6" y="64"/>
                </a:cxn>
              </a:cxnLst>
              <a:rect l="0" t="0" r="r" b="b"/>
              <a:pathLst>
                <a:path w="50" h="64">
                  <a:moveTo>
                    <a:pt x="6" y="64"/>
                  </a:moveTo>
                  <a:cubicBezTo>
                    <a:pt x="50" y="64"/>
                    <a:pt x="50" y="64"/>
                    <a:pt x="50" y="64"/>
                  </a:cubicBezTo>
                  <a:cubicBezTo>
                    <a:pt x="49" y="40"/>
                    <a:pt x="41" y="18"/>
                    <a:pt x="27" y="0"/>
                  </a:cubicBezTo>
                  <a:cubicBezTo>
                    <a:pt x="23" y="5"/>
                    <a:pt x="15" y="12"/>
                    <a:pt x="0" y="18"/>
                  </a:cubicBezTo>
                  <a:cubicBezTo>
                    <a:pt x="4" y="31"/>
                    <a:pt x="6" y="46"/>
                    <a:pt x="6" y="6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6" name="Freeform 21"/>
            <p:cNvSpPr>
              <a:spLocks/>
            </p:cNvSpPr>
            <p:nvPr/>
          </p:nvSpPr>
          <p:spPr bwMode="auto">
            <a:xfrm>
              <a:off x="1095376" y="3435350"/>
              <a:ext cx="42863" cy="53975"/>
            </a:xfrm>
            <a:custGeom>
              <a:avLst/>
              <a:gdLst/>
              <a:ahLst/>
              <a:cxnLst>
                <a:cxn ang="0">
                  <a:pos x="0" y="45"/>
                </a:cxn>
                <a:cxn ang="0">
                  <a:pos x="28" y="62"/>
                </a:cxn>
                <a:cxn ang="0">
                  <a:pos x="50" y="0"/>
                </a:cxn>
                <a:cxn ang="0">
                  <a:pos x="6" y="0"/>
                </a:cxn>
                <a:cxn ang="0">
                  <a:pos x="0" y="45"/>
                </a:cxn>
              </a:cxnLst>
              <a:rect l="0" t="0" r="r" b="b"/>
              <a:pathLst>
                <a:path w="50" h="62">
                  <a:moveTo>
                    <a:pt x="0" y="45"/>
                  </a:moveTo>
                  <a:cubicBezTo>
                    <a:pt x="16" y="51"/>
                    <a:pt x="25" y="59"/>
                    <a:pt x="28" y="62"/>
                  </a:cubicBezTo>
                  <a:cubicBezTo>
                    <a:pt x="41" y="45"/>
                    <a:pt x="49" y="23"/>
                    <a:pt x="50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8"/>
                    <a:pt x="4" y="26"/>
                    <a:pt x="0" y="45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7" name="Freeform 22"/>
            <p:cNvSpPr>
              <a:spLocks/>
            </p:cNvSpPr>
            <p:nvPr/>
          </p:nvSpPr>
          <p:spPr bwMode="auto">
            <a:xfrm>
              <a:off x="1066801" y="3482975"/>
              <a:ext cx="47625" cy="41275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4" y="16"/>
                </a:cxn>
                <a:cxn ang="0">
                  <a:pos x="29" y="0"/>
                </a:cxn>
                <a:cxn ang="0">
                  <a:pos x="0" y="48"/>
                </a:cxn>
              </a:cxnLst>
              <a:rect l="0" t="0" r="r" b="b"/>
              <a:pathLst>
                <a:path w="54" h="48">
                  <a:moveTo>
                    <a:pt x="0" y="48"/>
                  </a:moveTo>
                  <a:cubicBezTo>
                    <a:pt x="21" y="43"/>
                    <a:pt x="39" y="32"/>
                    <a:pt x="54" y="16"/>
                  </a:cubicBezTo>
                  <a:cubicBezTo>
                    <a:pt x="52" y="14"/>
                    <a:pt x="44" y="7"/>
                    <a:pt x="29" y="0"/>
                  </a:cubicBezTo>
                  <a:cubicBezTo>
                    <a:pt x="23" y="18"/>
                    <a:pt x="14" y="36"/>
                    <a:pt x="0" y="4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8" name="Freeform 23"/>
            <p:cNvSpPr>
              <a:spLocks noEditPoints="1"/>
            </p:cNvSpPr>
            <p:nvPr/>
          </p:nvSpPr>
          <p:spPr bwMode="auto">
            <a:xfrm>
              <a:off x="882651" y="3267075"/>
              <a:ext cx="328613" cy="330200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0" y="190"/>
                </a:cxn>
                <a:cxn ang="0">
                  <a:pos x="190" y="381"/>
                </a:cxn>
                <a:cxn ang="0">
                  <a:pos x="380" y="190"/>
                </a:cxn>
                <a:cxn ang="0">
                  <a:pos x="190" y="0"/>
                </a:cxn>
                <a:cxn ang="0">
                  <a:pos x="190" y="310"/>
                </a:cxn>
                <a:cxn ang="0">
                  <a:pos x="75" y="189"/>
                </a:cxn>
                <a:cxn ang="0">
                  <a:pos x="190" y="67"/>
                </a:cxn>
                <a:cxn ang="0">
                  <a:pos x="306" y="189"/>
                </a:cxn>
                <a:cxn ang="0">
                  <a:pos x="190" y="310"/>
                </a:cxn>
              </a:cxnLst>
              <a:rect l="0" t="0" r="r" b="b"/>
              <a:pathLst>
                <a:path w="380" h="381">
                  <a:moveTo>
                    <a:pt x="190" y="0"/>
                  </a:moveTo>
                  <a:cubicBezTo>
                    <a:pt x="85" y="0"/>
                    <a:pt x="0" y="85"/>
                    <a:pt x="0" y="190"/>
                  </a:cubicBezTo>
                  <a:cubicBezTo>
                    <a:pt x="0" y="295"/>
                    <a:pt x="85" y="381"/>
                    <a:pt x="190" y="381"/>
                  </a:cubicBezTo>
                  <a:cubicBezTo>
                    <a:pt x="295" y="381"/>
                    <a:pt x="380" y="295"/>
                    <a:pt x="380" y="190"/>
                  </a:cubicBezTo>
                  <a:cubicBezTo>
                    <a:pt x="380" y="85"/>
                    <a:pt x="295" y="0"/>
                    <a:pt x="190" y="0"/>
                  </a:cubicBezTo>
                  <a:close/>
                  <a:moveTo>
                    <a:pt x="190" y="310"/>
                  </a:moveTo>
                  <a:cubicBezTo>
                    <a:pt x="127" y="310"/>
                    <a:pt x="75" y="256"/>
                    <a:pt x="75" y="189"/>
                  </a:cubicBezTo>
                  <a:cubicBezTo>
                    <a:pt x="75" y="121"/>
                    <a:pt x="127" y="67"/>
                    <a:pt x="190" y="67"/>
                  </a:cubicBezTo>
                  <a:cubicBezTo>
                    <a:pt x="254" y="67"/>
                    <a:pt x="306" y="121"/>
                    <a:pt x="306" y="189"/>
                  </a:cubicBezTo>
                  <a:cubicBezTo>
                    <a:pt x="306" y="256"/>
                    <a:pt x="254" y="310"/>
                    <a:pt x="190" y="31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9" name="Freeform 24"/>
            <p:cNvSpPr>
              <a:spLocks/>
            </p:cNvSpPr>
            <p:nvPr/>
          </p:nvSpPr>
          <p:spPr bwMode="auto">
            <a:xfrm>
              <a:off x="1052513" y="3340100"/>
              <a:ext cx="30163" cy="428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1"/>
                </a:cxn>
                <a:cxn ang="0">
                  <a:pos x="35" y="47"/>
                </a:cxn>
                <a:cxn ang="0">
                  <a:pos x="0" y="0"/>
                </a:cxn>
              </a:cxnLst>
              <a:rect l="0" t="0" r="r" b="b"/>
              <a:pathLst>
                <a:path w="35" h="51">
                  <a:moveTo>
                    <a:pt x="0" y="0"/>
                  </a:moveTo>
                  <a:cubicBezTo>
                    <a:pt x="0" y="51"/>
                    <a:pt x="0" y="51"/>
                    <a:pt x="0" y="51"/>
                  </a:cubicBezTo>
                  <a:cubicBezTo>
                    <a:pt x="14" y="50"/>
                    <a:pt x="26" y="49"/>
                    <a:pt x="35" y="47"/>
                  </a:cubicBezTo>
                  <a:cubicBezTo>
                    <a:pt x="24" y="16"/>
                    <a:pt x="6" y="3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50" name="Freeform 25"/>
            <p:cNvSpPr>
              <a:spLocks/>
            </p:cNvSpPr>
            <p:nvPr/>
          </p:nvSpPr>
          <p:spPr bwMode="auto">
            <a:xfrm>
              <a:off x="1052513" y="3389313"/>
              <a:ext cx="39688" cy="36512"/>
            </a:xfrm>
            <a:custGeom>
              <a:avLst/>
              <a:gdLst/>
              <a:ahLst/>
              <a:cxnLst>
                <a:cxn ang="0">
                  <a:pos x="39" y="0"/>
                </a:cxn>
                <a:cxn ang="0">
                  <a:pos x="0" y="4"/>
                </a:cxn>
                <a:cxn ang="0">
                  <a:pos x="0" y="43"/>
                </a:cxn>
                <a:cxn ang="0">
                  <a:pos x="45" y="43"/>
                </a:cxn>
                <a:cxn ang="0">
                  <a:pos x="39" y="0"/>
                </a:cxn>
              </a:cxnLst>
              <a:rect l="0" t="0" r="r" b="b"/>
              <a:pathLst>
                <a:path w="45" h="43">
                  <a:moveTo>
                    <a:pt x="39" y="0"/>
                  </a:moveTo>
                  <a:cubicBezTo>
                    <a:pt x="28" y="3"/>
                    <a:pt x="16" y="4"/>
                    <a:pt x="0" y="4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45" y="43"/>
                    <a:pt x="45" y="43"/>
                    <a:pt x="45" y="43"/>
                  </a:cubicBezTo>
                  <a:cubicBezTo>
                    <a:pt x="44" y="26"/>
                    <a:pt x="42" y="12"/>
                    <a:pt x="39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51" name="Freeform 26"/>
            <p:cNvSpPr>
              <a:spLocks/>
            </p:cNvSpPr>
            <p:nvPr/>
          </p:nvSpPr>
          <p:spPr bwMode="auto">
            <a:xfrm>
              <a:off x="1052513" y="3435350"/>
              <a:ext cx="38100" cy="34925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38" y="41"/>
                </a:cxn>
                <a:cxn ang="0">
                  <a:pos x="44" y="0"/>
                </a:cxn>
              </a:cxnLst>
              <a:rect l="0" t="0" r="r" b="b"/>
              <a:pathLst>
                <a:path w="44" h="41">
                  <a:moveTo>
                    <a:pt x="4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15" y="36"/>
                    <a:pt x="28" y="38"/>
                    <a:pt x="38" y="41"/>
                  </a:cubicBezTo>
                  <a:cubicBezTo>
                    <a:pt x="42" y="24"/>
                    <a:pt x="44" y="8"/>
                    <a:pt x="44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52" name="Freeform 27"/>
            <p:cNvSpPr>
              <a:spLocks/>
            </p:cNvSpPr>
            <p:nvPr/>
          </p:nvSpPr>
          <p:spPr bwMode="auto">
            <a:xfrm>
              <a:off x="1052513" y="3475038"/>
              <a:ext cx="30163" cy="476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6"/>
                </a:cxn>
                <a:cxn ang="0">
                  <a:pos x="35" y="5"/>
                </a:cxn>
                <a:cxn ang="0">
                  <a:pos x="0" y="0"/>
                </a:cxn>
              </a:cxnLst>
              <a:rect l="0" t="0" r="r" b="b"/>
              <a:pathLst>
                <a:path w="35" h="56">
                  <a:moveTo>
                    <a:pt x="0" y="0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18" y="46"/>
                    <a:pt x="29" y="26"/>
                    <a:pt x="35" y="5"/>
                  </a:cubicBezTo>
                  <a:cubicBezTo>
                    <a:pt x="26" y="2"/>
                    <a:pt x="14" y="0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</p:grpSp>
      <p:sp>
        <p:nvSpPr>
          <p:cNvPr id="53" name="Freeform 28"/>
          <p:cNvSpPr>
            <a:spLocks noEditPoints="1"/>
          </p:cNvSpPr>
          <p:nvPr/>
        </p:nvSpPr>
        <p:spPr bwMode="auto">
          <a:xfrm>
            <a:off x="999647" y="2532202"/>
            <a:ext cx="246063" cy="247650"/>
          </a:xfrm>
          <a:custGeom>
            <a:avLst/>
            <a:gdLst/>
            <a:ahLst/>
            <a:cxnLst>
              <a:cxn ang="0">
                <a:pos x="191" y="0"/>
              </a:cxn>
              <a:cxn ang="0">
                <a:pos x="0" y="191"/>
              </a:cxn>
              <a:cxn ang="0">
                <a:pos x="191" y="381"/>
              </a:cxn>
              <a:cxn ang="0">
                <a:pos x="381" y="191"/>
              </a:cxn>
              <a:cxn ang="0">
                <a:pos x="191" y="0"/>
              </a:cxn>
              <a:cxn ang="0">
                <a:pos x="221" y="287"/>
              </a:cxn>
              <a:cxn ang="0">
                <a:pos x="221" y="235"/>
              </a:cxn>
              <a:cxn ang="0">
                <a:pos x="163" y="235"/>
              </a:cxn>
              <a:cxn ang="0">
                <a:pos x="162" y="287"/>
              </a:cxn>
              <a:cxn ang="0">
                <a:pos x="109" y="259"/>
              </a:cxn>
              <a:cxn ang="0">
                <a:pos x="109" y="205"/>
              </a:cxn>
              <a:cxn ang="0">
                <a:pos x="189" y="126"/>
              </a:cxn>
              <a:cxn ang="0">
                <a:pos x="273" y="206"/>
              </a:cxn>
              <a:cxn ang="0">
                <a:pos x="273" y="260"/>
              </a:cxn>
              <a:cxn ang="0">
                <a:pos x="221" y="287"/>
              </a:cxn>
              <a:cxn ang="0">
                <a:pos x="292" y="201"/>
              </a:cxn>
              <a:cxn ang="0">
                <a:pos x="189" y="104"/>
              </a:cxn>
              <a:cxn ang="0">
                <a:pos x="89" y="201"/>
              </a:cxn>
              <a:cxn ang="0">
                <a:pos x="87" y="165"/>
              </a:cxn>
              <a:cxn ang="0">
                <a:pos x="171" y="86"/>
              </a:cxn>
              <a:cxn ang="0">
                <a:pos x="208" y="86"/>
              </a:cxn>
              <a:cxn ang="0">
                <a:pos x="301" y="174"/>
              </a:cxn>
              <a:cxn ang="0">
                <a:pos x="292" y="201"/>
              </a:cxn>
            </a:cxnLst>
            <a:rect l="0" t="0" r="r" b="b"/>
            <a:pathLst>
              <a:path w="381" h="381">
                <a:moveTo>
                  <a:pt x="191" y="0"/>
                </a:moveTo>
                <a:cubicBezTo>
                  <a:pt x="86" y="0"/>
                  <a:pt x="0" y="85"/>
                  <a:pt x="0" y="191"/>
                </a:cubicBezTo>
                <a:cubicBezTo>
                  <a:pt x="0" y="296"/>
                  <a:pt x="86" y="381"/>
                  <a:pt x="191" y="381"/>
                </a:cubicBezTo>
                <a:cubicBezTo>
                  <a:pt x="296" y="381"/>
                  <a:pt x="381" y="296"/>
                  <a:pt x="381" y="191"/>
                </a:cubicBezTo>
                <a:cubicBezTo>
                  <a:pt x="381" y="85"/>
                  <a:pt x="296" y="0"/>
                  <a:pt x="191" y="0"/>
                </a:cubicBezTo>
                <a:close/>
                <a:moveTo>
                  <a:pt x="221" y="287"/>
                </a:moveTo>
                <a:cubicBezTo>
                  <a:pt x="221" y="235"/>
                  <a:pt x="221" y="235"/>
                  <a:pt x="221" y="235"/>
                </a:cubicBezTo>
                <a:cubicBezTo>
                  <a:pt x="163" y="235"/>
                  <a:pt x="163" y="235"/>
                  <a:pt x="163" y="235"/>
                </a:cubicBezTo>
                <a:cubicBezTo>
                  <a:pt x="162" y="287"/>
                  <a:pt x="162" y="287"/>
                  <a:pt x="162" y="287"/>
                </a:cubicBezTo>
                <a:cubicBezTo>
                  <a:pt x="162" y="287"/>
                  <a:pt x="109" y="288"/>
                  <a:pt x="109" y="259"/>
                </a:cubicBezTo>
                <a:cubicBezTo>
                  <a:pt x="109" y="229"/>
                  <a:pt x="109" y="205"/>
                  <a:pt x="109" y="205"/>
                </a:cubicBezTo>
                <a:cubicBezTo>
                  <a:pt x="189" y="126"/>
                  <a:pt x="189" y="126"/>
                  <a:pt x="189" y="126"/>
                </a:cubicBezTo>
                <a:cubicBezTo>
                  <a:pt x="273" y="206"/>
                  <a:pt x="273" y="206"/>
                  <a:pt x="273" y="206"/>
                </a:cubicBezTo>
                <a:cubicBezTo>
                  <a:pt x="273" y="260"/>
                  <a:pt x="273" y="260"/>
                  <a:pt x="273" y="260"/>
                </a:cubicBezTo>
                <a:cubicBezTo>
                  <a:pt x="273" y="260"/>
                  <a:pt x="279" y="288"/>
                  <a:pt x="221" y="287"/>
                </a:cubicBezTo>
                <a:close/>
                <a:moveTo>
                  <a:pt x="292" y="201"/>
                </a:moveTo>
                <a:cubicBezTo>
                  <a:pt x="189" y="104"/>
                  <a:pt x="189" y="104"/>
                  <a:pt x="189" y="104"/>
                </a:cubicBezTo>
                <a:cubicBezTo>
                  <a:pt x="89" y="201"/>
                  <a:pt x="89" y="201"/>
                  <a:pt x="89" y="201"/>
                </a:cubicBezTo>
                <a:cubicBezTo>
                  <a:pt x="67" y="183"/>
                  <a:pt x="87" y="165"/>
                  <a:pt x="87" y="165"/>
                </a:cubicBezTo>
                <a:cubicBezTo>
                  <a:pt x="87" y="165"/>
                  <a:pt x="153" y="102"/>
                  <a:pt x="171" y="86"/>
                </a:cubicBezTo>
                <a:cubicBezTo>
                  <a:pt x="188" y="71"/>
                  <a:pt x="208" y="86"/>
                  <a:pt x="208" y="86"/>
                </a:cubicBezTo>
                <a:cubicBezTo>
                  <a:pt x="208" y="86"/>
                  <a:pt x="287" y="158"/>
                  <a:pt x="301" y="174"/>
                </a:cubicBezTo>
                <a:cubicBezTo>
                  <a:pt x="315" y="189"/>
                  <a:pt x="292" y="201"/>
                  <a:pt x="292" y="201"/>
                </a:cubicBez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schemeClr val="bg1">
                  <a:lumMod val="50000"/>
                  <a:lumOff val="50000"/>
                </a:schemeClr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sp>
        <p:nvSpPr>
          <p:cNvPr id="54" name="Freeform 53"/>
          <p:cNvSpPr>
            <a:spLocks noEditPoints="1"/>
          </p:cNvSpPr>
          <p:nvPr/>
        </p:nvSpPr>
        <p:spPr bwMode="auto">
          <a:xfrm>
            <a:off x="5086274" y="3184763"/>
            <a:ext cx="246063" cy="246063"/>
          </a:xfrm>
          <a:custGeom>
            <a:avLst/>
            <a:gdLst/>
            <a:ahLst/>
            <a:cxnLst>
              <a:cxn ang="0">
                <a:pos x="190" y="0"/>
              </a:cxn>
              <a:cxn ang="0">
                <a:pos x="0" y="190"/>
              </a:cxn>
              <a:cxn ang="0">
                <a:pos x="190" y="380"/>
              </a:cxn>
              <a:cxn ang="0">
                <a:pos x="380" y="190"/>
              </a:cxn>
              <a:cxn ang="0">
                <a:pos x="190" y="0"/>
              </a:cxn>
              <a:cxn ang="0">
                <a:pos x="178" y="74"/>
              </a:cxn>
              <a:cxn ang="0">
                <a:pos x="171" y="138"/>
              </a:cxn>
              <a:cxn ang="0">
                <a:pos x="147" y="60"/>
              </a:cxn>
              <a:cxn ang="0">
                <a:pos x="178" y="74"/>
              </a:cxn>
              <a:cxn ang="0">
                <a:pos x="197" y="303"/>
              </a:cxn>
              <a:cxn ang="0">
                <a:pos x="124" y="201"/>
              </a:cxn>
              <a:cxn ang="0">
                <a:pos x="109" y="107"/>
              </a:cxn>
              <a:cxn ang="0">
                <a:pos x="136" y="63"/>
              </a:cxn>
              <a:cxn ang="0">
                <a:pos x="161" y="140"/>
              </a:cxn>
              <a:cxn ang="0">
                <a:pos x="151" y="168"/>
              </a:cxn>
              <a:cxn ang="0">
                <a:pos x="188" y="243"/>
              </a:cxn>
              <a:cxn ang="0">
                <a:pos x="208" y="243"/>
              </a:cxn>
              <a:cxn ang="0">
                <a:pos x="244" y="314"/>
              </a:cxn>
              <a:cxn ang="0">
                <a:pos x="197" y="303"/>
              </a:cxn>
              <a:cxn ang="0">
                <a:pos x="257" y="309"/>
              </a:cxn>
              <a:cxn ang="0">
                <a:pos x="219" y="239"/>
              </a:cxn>
              <a:cxn ang="0">
                <a:pos x="251" y="242"/>
              </a:cxn>
              <a:cxn ang="0">
                <a:pos x="269" y="277"/>
              </a:cxn>
              <a:cxn ang="0">
                <a:pos x="257" y="309"/>
              </a:cxn>
            </a:cxnLst>
            <a:rect l="0" t="0" r="r" b="b"/>
            <a:pathLst>
              <a:path w="380" h="380">
                <a:moveTo>
                  <a:pt x="190" y="0"/>
                </a:moveTo>
                <a:cubicBezTo>
                  <a:pt x="85" y="0"/>
                  <a:pt x="0" y="85"/>
                  <a:pt x="0" y="190"/>
                </a:cubicBezTo>
                <a:cubicBezTo>
                  <a:pt x="0" y="295"/>
                  <a:pt x="85" y="380"/>
                  <a:pt x="190" y="380"/>
                </a:cubicBezTo>
                <a:cubicBezTo>
                  <a:pt x="295" y="380"/>
                  <a:pt x="380" y="295"/>
                  <a:pt x="380" y="190"/>
                </a:cubicBezTo>
                <a:cubicBezTo>
                  <a:pt x="380" y="85"/>
                  <a:pt x="295" y="0"/>
                  <a:pt x="190" y="0"/>
                </a:cubicBezTo>
                <a:close/>
                <a:moveTo>
                  <a:pt x="178" y="74"/>
                </a:moveTo>
                <a:cubicBezTo>
                  <a:pt x="189" y="95"/>
                  <a:pt x="197" y="128"/>
                  <a:pt x="171" y="138"/>
                </a:cubicBezTo>
                <a:cubicBezTo>
                  <a:pt x="164" y="118"/>
                  <a:pt x="147" y="60"/>
                  <a:pt x="147" y="60"/>
                </a:cubicBezTo>
                <a:cubicBezTo>
                  <a:pt x="147" y="60"/>
                  <a:pt x="168" y="53"/>
                  <a:pt x="178" y="74"/>
                </a:cubicBezTo>
                <a:close/>
                <a:moveTo>
                  <a:pt x="197" y="303"/>
                </a:moveTo>
                <a:cubicBezTo>
                  <a:pt x="180" y="290"/>
                  <a:pt x="145" y="253"/>
                  <a:pt x="124" y="201"/>
                </a:cubicBezTo>
                <a:cubicBezTo>
                  <a:pt x="112" y="173"/>
                  <a:pt x="109" y="142"/>
                  <a:pt x="109" y="107"/>
                </a:cubicBezTo>
                <a:cubicBezTo>
                  <a:pt x="110" y="76"/>
                  <a:pt x="123" y="67"/>
                  <a:pt x="136" y="63"/>
                </a:cubicBezTo>
                <a:cubicBezTo>
                  <a:pt x="161" y="140"/>
                  <a:pt x="161" y="140"/>
                  <a:pt x="161" y="140"/>
                </a:cubicBezTo>
                <a:cubicBezTo>
                  <a:pt x="161" y="140"/>
                  <a:pt x="144" y="146"/>
                  <a:pt x="151" y="168"/>
                </a:cubicBezTo>
                <a:cubicBezTo>
                  <a:pt x="151" y="168"/>
                  <a:pt x="157" y="206"/>
                  <a:pt x="188" y="243"/>
                </a:cubicBezTo>
                <a:cubicBezTo>
                  <a:pt x="192" y="250"/>
                  <a:pt x="199" y="250"/>
                  <a:pt x="208" y="243"/>
                </a:cubicBezTo>
                <a:cubicBezTo>
                  <a:pt x="214" y="260"/>
                  <a:pt x="244" y="314"/>
                  <a:pt x="244" y="314"/>
                </a:cubicBezTo>
                <a:cubicBezTo>
                  <a:pt x="244" y="314"/>
                  <a:pt x="225" y="322"/>
                  <a:pt x="197" y="303"/>
                </a:cubicBezTo>
                <a:close/>
                <a:moveTo>
                  <a:pt x="257" y="309"/>
                </a:moveTo>
                <a:cubicBezTo>
                  <a:pt x="219" y="239"/>
                  <a:pt x="219" y="239"/>
                  <a:pt x="219" y="239"/>
                </a:cubicBezTo>
                <a:cubicBezTo>
                  <a:pt x="241" y="227"/>
                  <a:pt x="251" y="242"/>
                  <a:pt x="251" y="242"/>
                </a:cubicBezTo>
                <a:cubicBezTo>
                  <a:pt x="251" y="242"/>
                  <a:pt x="261" y="262"/>
                  <a:pt x="269" y="277"/>
                </a:cubicBezTo>
                <a:cubicBezTo>
                  <a:pt x="278" y="293"/>
                  <a:pt x="257" y="309"/>
                  <a:pt x="257" y="309"/>
                </a:cubicBez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schemeClr val="bg1">
                  <a:lumMod val="50000"/>
                  <a:lumOff val="50000"/>
                </a:schemeClr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sp>
        <p:nvSpPr>
          <p:cNvPr id="55" name="Freeform 54"/>
          <p:cNvSpPr>
            <a:spLocks noEditPoints="1"/>
          </p:cNvSpPr>
          <p:nvPr/>
        </p:nvSpPr>
        <p:spPr bwMode="auto">
          <a:xfrm>
            <a:off x="5086274" y="3531351"/>
            <a:ext cx="246063" cy="244475"/>
          </a:xfrm>
          <a:custGeom>
            <a:avLst/>
            <a:gdLst/>
            <a:ahLst/>
            <a:cxnLst>
              <a:cxn ang="0">
                <a:pos x="190" y="0"/>
              </a:cxn>
              <a:cxn ang="0">
                <a:pos x="0" y="190"/>
              </a:cxn>
              <a:cxn ang="0">
                <a:pos x="190" y="380"/>
              </a:cxn>
              <a:cxn ang="0">
                <a:pos x="380" y="190"/>
              </a:cxn>
              <a:cxn ang="0">
                <a:pos x="190" y="0"/>
              </a:cxn>
              <a:cxn ang="0">
                <a:pos x="275" y="274"/>
              </a:cxn>
              <a:cxn ang="0">
                <a:pos x="122" y="274"/>
              </a:cxn>
              <a:cxn ang="0">
                <a:pos x="108" y="270"/>
              </a:cxn>
              <a:cxn ang="0">
                <a:pos x="167" y="204"/>
              </a:cxn>
              <a:cxn ang="0">
                <a:pos x="192" y="224"/>
              </a:cxn>
              <a:cxn ang="0">
                <a:pos x="218" y="205"/>
              </a:cxn>
              <a:cxn ang="0">
                <a:pos x="280" y="273"/>
              </a:cxn>
              <a:cxn ang="0">
                <a:pos x="275" y="274"/>
              </a:cxn>
              <a:cxn ang="0">
                <a:pos x="137" y="167"/>
              </a:cxn>
              <a:cxn ang="0">
                <a:pos x="137" y="149"/>
              </a:cxn>
              <a:cxn ang="0">
                <a:pos x="252" y="148"/>
              </a:cxn>
              <a:cxn ang="0">
                <a:pos x="252" y="170"/>
              </a:cxn>
              <a:cxn ang="0">
                <a:pos x="193" y="211"/>
              </a:cxn>
              <a:cxn ang="0">
                <a:pos x="137" y="167"/>
              </a:cxn>
              <a:cxn ang="0">
                <a:pos x="292" y="262"/>
              </a:cxn>
              <a:cxn ang="0">
                <a:pos x="232" y="195"/>
              </a:cxn>
              <a:cxn ang="0">
                <a:pos x="285" y="158"/>
              </a:cxn>
              <a:cxn ang="0">
                <a:pos x="194" y="83"/>
              </a:cxn>
              <a:cxn ang="0">
                <a:pos x="105" y="158"/>
              </a:cxn>
              <a:cxn ang="0">
                <a:pos x="154" y="194"/>
              </a:cxn>
              <a:cxn ang="0">
                <a:pos x="97" y="258"/>
              </a:cxn>
              <a:cxn ang="0">
                <a:pos x="95" y="246"/>
              </a:cxn>
              <a:cxn ang="0">
                <a:pos x="95" y="156"/>
              </a:cxn>
              <a:cxn ang="0">
                <a:pos x="182" y="81"/>
              </a:cxn>
              <a:cxn ang="0">
                <a:pos x="207" y="81"/>
              </a:cxn>
              <a:cxn ang="0">
                <a:pos x="294" y="154"/>
              </a:cxn>
              <a:cxn ang="0">
                <a:pos x="294" y="248"/>
              </a:cxn>
              <a:cxn ang="0">
                <a:pos x="292" y="262"/>
              </a:cxn>
            </a:cxnLst>
            <a:rect l="0" t="0" r="r" b="b"/>
            <a:pathLst>
              <a:path w="380" h="380">
                <a:moveTo>
                  <a:pt x="190" y="0"/>
                </a:moveTo>
                <a:cubicBezTo>
                  <a:pt x="85" y="0"/>
                  <a:pt x="0" y="85"/>
                  <a:pt x="0" y="190"/>
                </a:cubicBezTo>
                <a:cubicBezTo>
                  <a:pt x="0" y="295"/>
                  <a:pt x="85" y="380"/>
                  <a:pt x="190" y="380"/>
                </a:cubicBezTo>
                <a:cubicBezTo>
                  <a:pt x="295" y="380"/>
                  <a:pt x="380" y="295"/>
                  <a:pt x="380" y="190"/>
                </a:cubicBezTo>
                <a:cubicBezTo>
                  <a:pt x="380" y="85"/>
                  <a:pt x="295" y="0"/>
                  <a:pt x="190" y="0"/>
                </a:cubicBezTo>
                <a:close/>
                <a:moveTo>
                  <a:pt x="275" y="274"/>
                </a:moveTo>
                <a:cubicBezTo>
                  <a:pt x="249" y="274"/>
                  <a:pt x="122" y="274"/>
                  <a:pt x="122" y="274"/>
                </a:cubicBezTo>
                <a:cubicBezTo>
                  <a:pt x="122" y="274"/>
                  <a:pt x="115" y="274"/>
                  <a:pt x="108" y="270"/>
                </a:cubicBezTo>
                <a:cubicBezTo>
                  <a:pt x="167" y="204"/>
                  <a:pt x="167" y="204"/>
                  <a:pt x="167" y="204"/>
                </a:cubicBezTo>
                <a:cubicBezTo>
                  <a:pt x="192" y="224"/>
                  <a:pt x="192" y="224"/>
                  <a:pt x="192" y="224"/>
                </a:cubicBezTo>
                <a:cubicBezTo>
                  <a:pt x="218" y="205"/>
                  <a:pt x="218" y="205"/>
                  <a:pt x="218" y="205"/>
                </a:cubicBezTo>
                <a:cubicBezTo>
                  <a:pt x="280" y="273"/>
                  <a:pt x="280" y="273"/>
                  <a:pt x="280" y="273"/>
                </a:cubicBezTo>
                <a:cubicBezTo>
                  <a:pt x="278" y="273"/>
                  <a:pt x="277" y="274"/>
                  <a:pt x="275" y="274"/>
                </a:cubicBezTo>
                <a:close/>
                <a:moveTo>
                  <a:pt x="137" y="167"/>
                </a:moveTo>
                <a:cubicBezTo>
                  <a:pt x="137" y="149"/>
                  <a:pt x="137" y="149"/>
                  <a:pt x="137" y="149"/>
                </a:cubicBezTo>
                <a:cubicBezTo>
                  <a:pt x="252" y="148"/>
                  <a:pt x="252" y="148"/>
                  <a:pt x="252" y="148"/>
                </a:cubicBezTo>
                <a:cubicBezTo>
                  <a:pt x="252" y="170"/>
                  <a:pt x="252" y="170"/>
                  <a:pt x="252" y="170"/>
                </a:cubicBezTo>
                <a:cubicBezTo>
                  <a:pt x="193" y="211"/>
                  <a:pt x="193" y="211"/>
                  <a:pt x="193" y="211"/>
                </a:cubicBezTo>
                <a:lnTo>
                  <a:pt x="137" y="167"/>
                </a:lnTo>
                <a:close/>
                <a:moveTo>
                  <a:pt x="292" y="262"/>
                </a:moveTo>
                <a:cubicBezTo>
                  <a:pt x="232" y="195"/>
                  <a:pt x="232" y="195"/>
                  <a:pt x="232" y="195"/>
                </a:cubicBezTo>
                <a:cubicBezTo>
                  <a:pt x="285" y="158"/>
                  <a:pt x="285" y="158"/>
                  <a:pt x="285" y="158"/>
                </a:cubicBezTo>
                <a:cubicBezTo>
                  <a:pt x="194" y="83"/>
                  <a:pt x="194" y="83"/>
                  <a:pt x="194" y="83"/>
                </a:cubicBezTo>
                <a:cubicBezTo>
                  <a:pt x="105" y="158"/>
                  <a:pt x="105" y="158"/>
                  <a:pt x="105" y="158"/>
                </a:cubicBezTo>
                <a:cubicBezTo>
                  <a:pt x="154" y="194"/>
                  <a:pt x="154" y="194"/>
                  <a:pt x="154" y="194"/>
                </a:cubicBezTo>
                <a:cubicBezTo>
                  <a:pt x="97" y="258"/>
                  <a:pt x="97" y="258"/>
                  <a:pt x="97" y="258"/>
                </a:cubicBezTo>
                <a:cubicBezTo>
                  <a:pt x="95" y="254"/>
                  <a:pt x="95" y="251"/>
                  <a:pt x="95" y="246"/>
                </a:cubicBezTo>
                <a:cubicBezTo>
                  <a:pt x="95" y="218"/>
                  <a:pt x="95" y="156"/>
                  <a:pt x="95" y="156"/>
                </a:cubicBezTo>
                <a:cubicBezTo>
                  <a:pt x="182" y="81"/>
                  <a:pt x="182" y="81"/>
                  <a:pt x="182" y="81"/>
                </a:cubicBezTo>
                <a:cubicBezTo>
                  <a:pt x="182" y="81"/>
                  <a:pt x="194" y="68"/>
                  <a:pt x="207" y="81"/>
                </a:cubicBezTo>
                <a:cubicBezTo>
                  <a:pt x="222" y="96"/>
                  <a:pt x="294" y="154"/>
                  <a:pt x="294" y="154"/>
                </a:cubicBezTo>
                <a:cubicBezTo>
                  <a:pt x="294" y="248"/>
                  <a:pt x="294" y="248"/>
                  <a:pt x="294" y="248"/>
                </a:cubicBezTo>
                <a:cubicBezTo>
                  <a:pt x="294" y="248"/>
                  <a:pt x="295" y="256"/>
                  <a:pt x="292" y="262"/>
                </a:cubicBez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schemeClr val="bg1">
                  <a:lumMod val="50000"/>
                  <a:lumOff val="50000"/>
                </a:schemeClr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5085840" y="3858884"/>
            <a:ext cx="246460" cy="247650"/>
            <a:chOff x="882651" y="3267075"/>
            <a:chExt cx="328613" cy="330200"/>
          </a:xfrm>
          <a:solidFill>
            <a:schemeClr val="accent3"/>
          </a:solidFill>
        </p:grpSpPr>
        <p:sp>
          <p:nvSpPr>
            <p:cNvPr id="57" name="Freeform 10"/>
            <p:cNvSpPr>
              <a:spLocks/>
            </p:cNvSpPr>
            <p:nvPr/>
          </p:nvSpPr>
          <p:spPr bwMode="auto">
            <a:xfrm>
              <a:off x="1052513" y="3335338"/>
              <a:ext cx="1588" cy="15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58" name="Freeform 11"/>
            <p:cNvSpPr>
              <a:spLocks/>
            </p:cNvSpPr>
            <p:nvPr/>
          </p:nvSpPr>
          <p:spPr bwMode="auto">
            <a:xfrm>
              <a:off x="1003301" y="3387725"/>
              <a:ext cx="39688" cy="38100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47" y="44"/>
                </a:cxn>
                <a:cxn ang="0">
                  <a:pos x="47" y="5"/>
                </a:cxn>
                <a:cxn ang="0">
                  <a:pos x="6" y="0"/>
                </a:cxn>
                <a:cxn ang="0">
                  <a:pos x="0" y="44"/>
                </a:cxn>
              </a:cxnLst>
              <a:rect l="0" t="0" r="r" b="b"/>
              <a:pathLst>
                <a:path w="47" h="44">
                  <a:moveTo>
                    <a:pt x="0" y="44"/>
                  </a:moveTo>
                  <a:cubicBezTo>
                    <a:pt x="47" y="44"/>
                    <a:pt x="47" y="44"/>
                    <a:pt x="47" y="44"/>
                  </a:cubicBezTo>
                  <a:cubicBezTo>
                    <a:pt x="47" y="5"/>
                    <a:pt x="47" y="5"/>
                    <a:pt x="47" y="5"/>
                  </a:cubicBezTo>
                  <a:cubicBezTo>
                    <a:pt x="30" y="5"/>
                    <a:pt x="17" y="3"/>
                    <a:pt x="6" y="0"/>
                  </a:cubicBezTo>
                  <a:cubicBezTo>
                    <a:pt x="2" y="12"/>
                    <a:pt x="0" y="27"/>
                    <a:pt x="0" y="4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59" name="Freeform 12"/>
            <p:cNvSpPr>
              <a:spLocks/>
            </p:cNvSpPr>
            <p:nvPr/>
          </p:nvSpPr>
          <p:spPr bwMode="auto">
            <a:xfrm>
              <a:off x="1003301" y="3435350"/>
              <a:ext cx="39688" cy="36512"/>
            </a:xfrm>
            <a:custGeom>
              <a:avLst/>
              <a:gdLst/>
              <a:ahLst/>
              <a:cxnLst>
                <a:cxn ang="0">
                  <a:pos x="6" y="42"/>
                </a:cxn>
                <a:cxn ang="0">
                  <a:pos x="47" y="35"/>
                </a:cxn>
                <a:cxn ang="0">
                  <a:pos x="47" y="0"/>
                </a:cxn>
                <a:cxn ang="0">
                  <a:pos x="0" y="0"/>
                </a:cxn>
                <a:cxn ang="0">
                  <a:pos x="6" y="42"/>
                </a:cxn>
              </a:cxnLst>
              <a:rect l="0" t="0" r="r" b="b"/>
              <a:pathLst>
                <a:path w="47" h="42">
                  <a:moveTo>
                    <a:pt x="6" y="42"/>
                  </a:moveTo>
                  <a:cubicBezTo>
                    <a:pt x="18" y="38"/>
                    <a:pt x="31" y="36"/>
                    <a:pt x="47" y="35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8"/>
                    <a:pt x="2" y="24"/>
                    <a:pt x="6" y="4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60" name="Freeform 13"/>
            <p:cNvSpPr>
              <a:spLocks/>
            </p:cNvSpPr>
            <p:nvPr/>
          </p:nvSpPr>
          <p:spPr bwMode="auto">
            <a:xfrm>
              <a:off x="1065213" y="3335338"/>
              <a:ext cx="47625" cy="42862"/>
            </a:xfrm>
            <a:custGeom>
              <a:avLst/>
              <a:gdLst/>
              <a:ahLst/>
              <a:cxnLst>
                <a:cxn ang="0">
                  <a:pos x="32" y="48"/>
                </a:cxn>
                <a:cxn ang="0">
                  <a:pos x="55" y="32"/>
                </a:cxn>
                <a:cxn ang="0">
                  <a:pos x="0" y="0"/>
                </a:cxn>
                <a:cxn ang="0">
                  <a:pos x="32" y="48"/>
                </a:cxn>
              </a:cxnLst>
              <a:rect l="0" t="0" r="r" b="b"/>
              <a:pathLst>
                <a:path w="55" h="48">
                  <a:moveTo>
                    <a:pt x="32" y="48"/>
                  </a:moveTo>
                  <a:cubicBezTo>
                    <a:pt x="47" y="42"/>
                    <a:pt x="53" y="35"/>
                    <a:pt x="55" y="32"/>
                  </a:cubicBezTo>
                  <a:cubicBezTo>
                    <a:pt x="40" y="16"/>
                    <a:pt x="21" y="5"/>
                    <a:pt x="0" y="0"/>
                  </a:cubicBezTo>
                  <a:cubicBezTo>
                    <a:pt x="9" y="8"/>
                    <a:pt x="23" y="23"/>
                    <a:pt x="32" y="4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61" name="Freeform 14"/>
            <p:cNvSpPr>
              <a:spLocks/>
            </p:cNvSpPr>
            <p:nvPr/>
          </p:nvSpPr>
          <p:spPr bwMode="auto">
            <a:xfrm>
              <a:off x="1009651" y="3335338"/>
              <a:ext cx="33338" cy="47625"/>
            </a:xfrm>
            <a:custGeom>
              <a:avLst/>
              <a:gdLst/>
              <a:ahLst/>
              <a:cxnLst>
                <a:cxn ang="0">
                  <a:pos x="37" y="4"/>
                </a:cxn>
                <a:cxn ang="0">
                  <a:pos x="0" y="51"/>
                </a:cxn>
                <a:cxn ang="0">
                  <a:pos x="38" y="55"/>
                </a:cxn>
                <a:cxn ang="0">
                  <a:pos x="38" y="0"/>
                </a:cxn>
                <a:cxn ang="0">
                  <a:pos x="35" y="0"/>
                </a:cxn>
                <a:cxn ang="0">
                  <a:pos x="37" y="4"/>
                </a:cxn>
              </a:cxnLst>
              <a:rect l="0" t="0" r="r" b="b"/>
              <a:pathLst>
                <a:path w="38" h="55">
                  <a:moveTo>
                    <a:pt x="37" y="4"/>
                  </a:moveTo>
                  <a:cubicBezTo>
                    <a:pt x="36" y="5"/>
                    <a:pt x="14" y="16"/>
                    <a:pt x="0" y="51"/>
                  </a:cubicBezTo>
                  <a:cubicBezTo>
                    <a:pt x="10" y="53"/>
                    <a:pt x="23" y="55"/>
                    <a:pt x="38" y="55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37" y="0"/>
                    <a:pt x="36" y="0"/>
                    <a:pt x="35" y="0"/>
                  </a:cubicBezTo>
                  <a:lnTo>
                    <a:pt x="37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62" name="Freeform 15"/>
            <p:cNvSpPr>
              <a:spLocks/>
            </p:cNvSpPr>
            <p:nvPr/>
          </p:nvSpPr>
          <p:spPr bwMode="auto">
            <a:xfrm>
              <a:off x="957263" y="3435350"/>
              <a:ext cx="41275" cy="52387"/>
            </a:xfrm>
            <a:custGeom>
              <a:avLst/>
              <a:gdLst/>
              <a:ahLst/>
              <a:cxnLst>
                <a:cxn ang="0">
                  <a:pos x="41" y="0"/>
                </a:cxn>
                <a:cxn ang="0">
                  <a:pos x="0" y="0"/>
                </a:cxn>
                <a:cxn ang="0">
                  <a:pos x="20" y="60"/>
                </a:cxn>
                <a:cxn ang="0">
                  <a:pos x="48" y="45"/>
                </a:cxn>
                <a:cxn ang="0">
                  <a:pos x="41" y="0"/>
                </a:cxn>
              </a:cxnLst>
              <a:rect l="0" t="0" r="r" b="b"/>
              <a:pathLst>
                <a:path w="48" h="60">
                  <a:moveTo>
                    <a:pt x="4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22"/>
                    <a:pt x="8" y="43"/>
                    <a:pt x="20" y="60"/>
                  </a:cubicBezTo>
                  <a:cubicBezTo>
                    <a:pt x="24" y="57"/>
                    <a:pt x="34" y="51"/>
                    <a:pt x="48" y="45"/>
                  </a:cubicBezTo>
                  <a:cubicBezTo>
                    <a:pt x="43" y="26"/>
                    <a:pt x="41" y="9"/>
                    <a:pt x="41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63" name="Freeform 16"/>
            <p:cNvSpPr>
              <a:spLocks/>
            </p:cNvSpPr>
            <p:nvPr/>
          </p:nvSpPr>
          <p:spPr bwMode="auto">
            <a:xfrm>
              <a:off x="1009651" y="3475038"/>
              <a:ext cx="33338" cy="49212"/>
            </a:xfrm>
            <a:custGeom>
              <a:avLst/>
              <a:gdLst/>
              <a:ahLst/>
              <a:cxnLst>
                <a:cxn ang="0">
                  <a:pos x="38" y="57"/>
                </a:cxn>
                <a:cxn ang="0">
                  <a:pos x="38" y="0"/>
                </a:cxn>
                <a:cxn ang="0">
                  <a:pos x="0" y="6"/>
                </a:cxn>
                <a:cxn ang="0">
                  <a:pos x="38" y="57"/>
                </a:cxn>
              </a:cxnLst>
              <a:rect l="0" t="0" r="r" b="b"/>
              <a:pathLst>
                <a:path w="38" h="57">
                  <a:moveTo>
                    <a:pt x="38" y="57"/>
                  </a:moveTo>
                  <a:cubicBezTo>
                    <a:pt x="38" y="0"/>
                    <a:pt x="38" y="0"/>
                    <a:pt x="38" y="0"/>
                  </a:cubicBezTo>
                  <a:cubicBezTo>
                    <a:pt x="23" y="1"/>
                    <a:pt x="11" y="3"/>
                    <a:pt x="0" y="6"/>
                  </a:cubicBezTo>
                  <a:cubicBezTo>
                    <a:pt x="7" y="27"/>
                    <a:pt x="18" y="48"/>
                    <a:pt x="38" y="57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64" name="Freeform 17"/>
            <p:cNvSpPr>
              <a:spLocks/>
            </p:cNvSpPr>
            <p:nvPr/>
          </p:nvSpPr>
          <p:spPr bwMode="auto">
            <a:xfrm>
              <a:off x="957263" y="3373438"/>
              <a:ext cx="41275" cy="52387"/>
            </a:xfrm>
            <a:custGeom>
              <a:avLst/>
              <a:gdLst/>
              <a:ahLst/>
              <a:cxnLst>
                <a:cxn ang="0">
                  <a:pos x="48" y="14"/>
                </a:cxn>
                <a:cxn ang="0">
                  <a:pos x="20" y="0"/>
                </a:cxn>
                <a:cxn ang="0">
                  <a:pos x="0" y="61"/>
                </a:cxn>
                <a:cxn ang="0">
                  <a:pos x="41" y="61"/>
                </a:cxn>
                <a:cxn ang="0">
                  <a:pos x="48" y="14"/>
                </a:cxn>
              </a:cxnLst>
              <a:rect l="0" t="0" r="r" b="b"/>
              <a:pathLst>
                <a:path w="48" h="61">
                  <a:moveTo>
                    <a:pt x="48" y="14"/>
                  </a:moveTo>
                  <a:cubicBezTo>
                    <a:pt x="33" y="9"/>
                    <a:pt x="25" y="4"/>
                    <a:pt x="20" y="0"/>
                  </a:cubicBezTo>
                  <a:cubicBezTo>
                    <a:pt x="8" y="17"/>
                    <a:pt x="1" y="38"/>
                    <a:pt x="0" y="61"/>
                  </a:cubicBezTo>
                  <a:cubicBezTo>
                    <a:pt x="41" y="61"/>
                    <a:pt x="41" y="61"/>
                    <a:pt x="41" y="61"/>
                  </a:cubicBezTo>
                  <a:cubicBezTo>
                    <a:pt x="41" y="43"/>
                    <a:pt x="44" y="27"/>
                    <a:pt x="48" y="1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65" name="Freeform 18"/>
            <p:cNvSpPr>
              <a:spLocks/>
            </p:cNvSpPr>
            <p:nvPr/>
          </p:nvSpPr>
          <p:spPr bwMode="auto">
            <a:xfrm>
              <a:off x="979488" y="3482975"/>
              <a:ext cx="46038" cy="39687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52" y="46"/>
                </a:cxn>
                <a:cxn ang="0">
                  <a:pos x="25" y="0"/>
                </a:cxn>
                <a:cxn ang="0">
                  <a:pos x="0" y="13"/>
                </a:cxn>
              </a:cxnLst>
              <a:rect l="0" t="0" r="r" b="b"/>
              <a:pathLst>
                <a:path w="52" h="46">
                  <a:moveTo>
                    <a:pt x="0" y="13"/>
                  </a:moveTo>
                  <a:cubicBezTo>
                    <a:pt x="14" y="29"/>
                    <a:pt x="32" y="41"/>
                    <a:pt x="52" y="46"/>
                  </a:cubicBezTo>
                  <a:cubicBezTo>
                    <a:pt x="39" y="34"/>
                    <a:pt x="31" y="17"/>
                    <a:pt x="25" y="0"/>
                  </a:cubicBezTo>
                  <a:cubicBezTo>
                    <a:pt x="12" y="4"/>
                    <a:pt x="4" y="10"/>
                    <a:pt x="0" y="1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66" name="Freeform 19"/>
            <p:cNvSpPr>
              <a:spLocks/>
            </p:cNvSpPr>
            <p:nvPr/>
          </p:nvSpPr>
          <p:spPr bwMode="auto">
            <a:xfrm>
              <a:off x="981076" y="3336925"/>
              <a:ext cx="47625" cy="39687"/>
            </a:xfrm>
            <a:custGeom>
              <a:avLst/>
              <a:gdLst/>
              <a:ahLst/>
              <a:cxnLst>
                <a:cxn ang="0">
                  <a:pos x="55" y="0"/>
                </a:cxn>
                <a:cxn ang="0">
                  <a:pos x="0" y="34"/>
                </a:cxn>
                <a:cxn ang="0">
                  <a:pos x="24" y="46"/>
                </a:cxn>
                <a:cxn ang="0">
                  <a:pos x="55" y="0"/>
                </a:cxn>
              </a:cxnLst>
              <a:rect l="0" t="0" r="r" b="b"/>
              <a:pathLst>
                <a:path w="55" h="46">
                  <a:moveTo>
                    <a:pt x="55" y="0"/>
                  </a:moveTo>
                  <a:cubicBezTo>
                    <a:pt x="33" y="5"/>
                    <a:pt x="14" y="17"/>
                    <a:pt x="0" y="34"/>
                  </a:cubicBezTo>
                  <a:cubicBezTo>
                    <a:pt x="3" y="36"/>
                    <a:pt x="10" y="41"/>
                    <a:pt x="24" y="46"/>
                  </a:cubicBezTo>
                  <a:cubicBezTo>
                    <a:pt x="33" y="22"/>
                    <a:pt x="45" y="8"/>
                    <a:pt x="55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67" name="Freeform 20"/>
            <p:cNvSpPr>
              <a:spLocks/>
            </p:cNvSpPr>
            <p:nvPr/>
          </p:nvSpPr>
          <p:spPr bwMode="auto">
            <a:xfrm>
              <a:off x="1095376" y="3370263"/>
              <a:ext cx="42863" cy="55562"/>
            </a:xfrm>
            <a:custGeom>
              <a:avLst/>
              <a:gdLst/>
              <a:ahLst/>
              <a:cxnLst>
                <a:cxn ang="0">
                  <a:pos x="6" y="64"/>
                </a:cxn>
                <a:cxn ang="0">
                  <a:pos x="50" y="64"/>
                </a:cxn>
                <a:cxn ang="0">
                  <a:pos x="27" y="0"/>
                </a:cxn>
                <a:cxn ang="0">
                  <a:pos x="0" y="18"/>
                </a:cxn>
                <a:cxn ang="0">
                  <a:pos x="6" y="64"/>
                </a:cxn>
              </a:cxnLst>
              <a:rect l="0" t="0" r="r" b="b"/>
              <a:pathLst>
                <a:path w="50" h="64">
                  <a:moveTo>
                    <a:pt x="6" y="64"/>
                  </a:moveTo>
                  <a:cubicBezTo>
                    <a:pt x="50" y="64"/>
                    <a:pt x="50" y="64"/>
                    <a:pt x="50" y="64"/>
                  </a:cubicBezTo>
                  <a:cubicBezTo>
                    <a:pt x="49" y="40"/>
                    <a:pt x="41" y="18"/>
                    <a:pt x="27" y="0"/>
                  </a:cubicBezTo>
                  <a:cubicBezTo>
                    <a:pt x="23" y="5"/>
                    <a:pt x="15" y="12"/>
                    <a:pt x="0" y="18"/>
                  </a:cubicBezTo>
                  <a:cubicBezTo>
                    <a:pt x="4" y="31"/>
                    <a:pt x="6" y="46"/>
                    <a:pt x="6" y="6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68" name="Freeform 21"/>
            <p:cNvSpPr>
              <a:spLocks/>
            </p:cNvSpPr>
            <p:nvPr/>
          </p:nvSpPr>
          <p:spPr bwMode="auto">
            <a:xfrm>
              <a:off x="1095376" y="3435350"/>
              <a:ext cx="42863" cy="53975"/>
            </a:xfrm>
            <a:custGeom>
              <a:avLst/>
              <a:gdLst/>
              <a:ahLst/>
              <a:cxnLst>
                <a:cxn ang="0">
                  <a:pos x="0" y="45"/>
                </a:cxn>
                <a:cxn ang="0">
                  <a:pos x="28" y="62"/>
                </a:cxn>
                <a:cxn ang="0">
                  <a:pos x="50" y="0"/>
                </a:cxn>
                <a:cxn ang="0">
                  <a:pos x="6" y="0"/>
                </a:cxn>
                <a:cxn ang="0">
                  <a:pos x="0" y="45"/>
                </a:cxn>
              </a:cxnLst>
              <a:rect l="0" t="0" r="r" b="b"/>
              <a:pathLst>
                <a:path w="50" h="62">
                  <a:moveTo>
                    <a:pt x="0" y="45"/>
                  </a:moveTo>
                  <a:cubicBezTo>
                    <a:pt x="16" y="51"/>
                    <a:pt x="25" y="59"/>
                    <a:pt x="28" y="62"/>
                  </a:cubicBezTo>
                  <a:cubicBezTo>
                    <a:pt x="41" y="45"/>
                    <a:pt x="49" y="23"/>
                    <a:pt x="50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8"/>
                    <a:pt x="4" y="26"/>
                    <a:pt x="0" y="45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69" name="Freeform 22"/>
            <p:cNvSpPr>
              <a:spLocks/>
            </p:cNvSpPr>
            <p:nvPr/>
          </p:nvSpPr>
          <p:spPr bwMode="auto">
            <a:xfrm>
              <a:off x="1066801" y="3482975"/>
              <a:ext cx="47625" cy="41275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4" y="16"/>
                </a:cxn>
                <a:cxn ang="0">
                  <a:pos x="29" y="0"/>
                </a:cxn>
                <a:cxn ang="0">
                  <a:pos x="0" y="48"/>
                </a:cxn>
              </a:cxnLst>
              <a:rect l="0" t="0" r="r" b="b"/>
              <a:pathLst>
                <a:path w="54" h="48">
                  <a:moveTo>
                    <a:pt x="0" y="48"/>
                  </a:moveTo>
                  <a:cubicBezTo>
                    <a:pt x="21" y="43"/>
                    <a:pt x="39" y="32"/>
                    <a:pt x="54" y="16"/>
                  </a:cubicBezTo>
                  <a:cubicBezTo>
                    <a:pt x="52" y="14"/>
                    <a:pt x="44" y="7"/>
                    <a:pt x="29" y="0"/>
                  </a:cubicBezTo>
                  <a:cubicBezTo>
                    <a:pt x="23" y="18"/>
                    <a:pt x="14" y="36"/>
                    <a:pt x="0" y="4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70" name="Freeform 23"/>
            <p:cNvSpPr>
              <a:spLocks noEditPoints="1"/>
            </p:cNvSpPr>
            <p:nvPr/>
          </p:nvSpPr>
          <p:spPr bwMode="auto">
            <a:xfrm>
              <a:off x="882651" y="3267075"/>
              <a:ext cx="328613" cy="330200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0" y="190"/>
                </a:cxn>
                <a:cxn ang="0">
                  <a:pos x="190" y="381"/>
                </a:cxn>
                <a:cxn ang="0">
                  <a:pos x="380" y="190"/>
                </a:cxn>
                <a:cxn ang="0">
                  <a:pos x="190" y="0"/>
                </a:cxn>
                <a:cxn ang="0">
                  <a:pos x="190" y="310"/>
                </a:cxn>
                <a:cxn ang="0">
                  <a:pos x="75" y="189"/>
                </a:cxn>
                <a:cxn ang="0">
                  <a:pos x="190" y="67"/>
                </a:cxn>
                <a:cxn ang="0">
                  <a:pos x="306" y="189"/>
                </a:cxn>
                <a:cxn ang="0">
                  <a:pos x="190" y="310"/>
                </a:cxn>
              </a:cxnLst>
              <a:rect l="0" t="0" r="r" b="b"/>
              <a:pathLst>
                <a:path w="380" h="381">
                  <a:moveTo>
                    <a:pt x="190" y="0"/>
                  </a:moveTo>
                  <a:cubicBezTo>
                    <a:pt x="85" y="0"/>
                    <a:pt x="0" y="85"/>
                    <a:pt x="0" y="190"/>
                  </a:cubicBezTo>
                  <a:cubicBezTo>
                    <a:pt x="0" y="295"/>
                    <a:pt x="85" y="381"/>
                    <a:pt x="190" y="381"/>
                  </a:cubicBezTo>
                  <a:cubicBezTo>
                    <a:pt x="295" y="381"/>
                    <a:pt x="380" y="295"/>
                    <a:pt x="380" y="190"/>
                  </a:cubicBezTo>
                  <a:cubicBezTo>
                    <a:pt x="380" y="85"/>
                    <a:pt x="295" y="0"/>
                    <a:pt x="190" y="0"/>
                  </a:cubicBezTo>
                  <a:close/>
                  <a:moveTo>
                    <a:pt x="190" y="310"/>
                  </a:moveTo>
                  <a:cubicBezTo>
                    <a:pt x="127" y="310"/>
                    <a:pt x="75" y="256"/>
                    <a:pt x="75" y="189"/>
                  </a:cubicBezTo>
                  <a:cubicBezTo>
                    <a:pt x="75" y="121"/>
                    <a:pt x="127" y="67"/>
                    <a:pt x="190" y="67"/>
                  </a:cubicBezTo>
                  <a:cubicBezTo>
                    <a:pt x="254" y="67"/>
                    <a:pt x="306" y="121"/>
                    <a:pt x="306" y="189"/>
                  </a:cubicBezTo>
                  <a:cubicBezTo>
                    <a:pt x="306" y="256"/>
                    <a:pt x="254" y="310"/>
                    <a:pt x="190" y="31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71" name="Freeform 24"/>
            <p:cNvSpPr>
              <a:spLocks/>
            </p:cNvSpPr>
            <p:nvPr/>
          </p:nvSpPr>
          <p:spPr bwMode="auto">
            <a:xfrm>
              <a:off x="1052513" y="3340100"/>
              <a:ext cx="30163" cy="428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1"/>
                </a:cxn>
                <a:cxn ang="0">
                  <a:pos x="35" y="47"/>
                </a:cxn>
                <a:cxn ang="0">
                  <a:pos x="0" y="0"/>
                </a:cxn>
              </a:cxnLst>
              <a:rect l="0" t="0" r="r" b="b"/>
              <a:pathLst>
                <a:path w="35" h="51">
                  <a:moveTo>
                    <a:pt x="0" y="0"/>
                  </a:moveTo>
                  <a:cubicBezTo>
                    <a:pt x="0" y="51"/>
                    <a:pt x="0" y="51"/>
                    <a:pt x="0" y="51"/>
                  </a:cubicBezTo>
                  <a:cubicBezTo>
                    <a:pt x="14" y="50"/>
                    <a:pt x="26" y="49"/>
                    <a:pt x="35" y="47"/>
                  </a:cubicBezTo>
                  <a:cubicBezTo>
                    <a:pt x="24" y="16"/>
                    <a:pt x="6" y="3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72" name="Freeform 25"/>
            <p:cNvSpPr>
              <a:spLocks/>
            </p:cNvSpPr>
            <p:nvPr/>
          </p:nvSpPr>
          <p:spPr bwMode="auto">
            <a:xfrm>
              <a:off x="1052513" y="3389313"/>
              <a:ext cx="39688" cy="36512"/>
            </a:xfrm>
            <a:custGeom>
              <a:avLst/>
              <a:gdLst/>
              <a:ahLst/>
              <a:cxnLst>
                <a:cxn ang="0">
                  <a:pos x="39" y="0"/>
                </a:cxn>
                <a:cxn ang="0">
                  <a:pos x="0" y="4"/>
                </a:cxn>
                <a:cxn ang="0">
                  <a:pos x="0" y="43"/>
                </a:cxn>
                <a:cxn ang="0">
                  <a:pos x="45" y="43"/>
                </a:cxn>
                <a:cxn ang="0">
                  <a:pos x="39" y="0"/>
                </a:cxn>
              </a:cxnLst>
              <a:rect l="0" t="0" r="r" b="b"/>
              <a:pathLst>
                <a:path w="45" h="43">
                  <a:moveTo>
                    <a:pt x="39" y="0"/>
                  </a:moveTo>
                  <a:cubicBezTo>
                    <a:pt x="28" y="3"/>
                    <a:pt x="16" y="4"/>
                    <a:pt x="0" y="4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45" y="43"/>
                    <a:pt x="45" y="43"/>
                    <a:pt x="45" y="43"/>
                  </a:cubicBezTo>
                  <a:cubicBezTo>
                    <a:pt x="44" y="26"/>
                    <a:pt x="42" y="12"/>
                    <a:pt x="39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73" name="Freeform 26"/>
            <p:cNvSpPr>
              <a:spLocks/>
            </p:cNvSpPr>
            <p:nvPr/>
          </p:nvSpPr>
          <p:spPr bwMode="auto">
            <a:xfrm>
              <a:off x="1052513" y="3435350"/>
              <a:ext cx="38100" cy="34925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38" y="41"/>
                </a:cxn>
                <a:cxn ang="0">
                  <a:pos x="44" y="0"/>
                </a:cxn>
              </a:cxnLst>
              <a:rect l="0" t="0" r="r" b="b"/>
              <a:pathLst>
                <a:path w="44" h="41">
                  <a:moveTo>
                    <a:pt x="4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15" y="36"/>
                    <a:pt x="28" y="38"/>
                    <a:pt x="38" y="41"/>
                  </a:cubicBezTo>
                  <a:cubicBezTo>
                    <a:pt x="42" y="24"/>
                    <a:pt x="44" y="8"/>
                    <a:pt x="44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74" name="Freeform 27"/>
            <p:cNvSpPr>
              <a:spLocks/>
            </p:cNvSpPr>
            <p:nvPr/>
          </p:nvSpPr>
          <p:spPr bwMode="auto">
            <a:xfrm>
              <a:off x="1052513" y="3475038"/>
              <a:ext cx="30163" cy="476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6"/>
                </a:cxn>
                <a:cxn ang="0">
                  <a:pos x="35" y="5"/>
                </a:cxn>
                <a:cxn ang="0">
                  <a:pos x="0" y="0"/>
                </a:cxn>
              </a:cxnLst>
              <a:rect l="0" t="0" r="r" b="b"/>
              <a:pathLst>
                <a:path w="35" h="56">
                  <a:moveTo>
                    <a:pt x="0" y="0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18" y="46"/>
                    <a:pt x="29" y="26"/>
                    <a:pt x="35" y="5"/>
                  </a:cubicBezTo>
                  <a:cubicBezTo>
                    <a:pt x="26" y="2"/>
                    <a:pt x="14" y="0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</p:grpSp>
      <p:sp>
        <p:nvSpPr>
          <p:cNvPr id="75" name="Freeform 28"/>
          <p:cNvSpPr>
            <a:spLocks noEditPoints="1"/>
          </p:cNvSpPr>
          <p:nvPr/>
        </p:nvSpPr>
        <p:spPr bwMode="auto">
          <a:xfrm>
            <a:off x="5086274" y="2543926"/>
            <a:ext cx="246063" cy="247650"/>
          </a:xfrm>
          <a:custGeom>
            <a:avLst/>
            <a:gdLst/>
            <a:ahLst/>
            <a:cxnLst>
              <a:cxn ang="0">
                <a:pos x="191" y="0"/>
              </a:cxn>
              <a:cxn ang="0">
                <a:pos x="0" y="191"/>
              </a:cxn>
              <a:cxn ang="0">
                <a:pos x="191" y="381"/>
              </a:cxn>
              <a:cxn ang="0">
                <a:pos x="381" y="191"/>
              </a:cxn>
              <a:cxn ang="0">
                <a:pos x="191" y="0"/>
              </a:cxn>
              <a:cxn ang="0">
                <a:pos x="221" y="287"/>
              </a:cxn>
              <a:cxn ang="0">
                <a:pos x="221" y="235"/>
              </a:cxn>
              <a:cxn ang="0">
                <a:pos x="163" y="235"/>
              </a:cxn>
              <a:cxn ang="0">
                <a:pos x="162" y="287"/>
              </a:cxn>
              <a:cxn ang="0">
                <a:pos x="109" y="259"/>
              </a:cxn>
              <a:cxn ang="0">
                <a:pos x="109" y="205"/>
              </a:cxn>
              <a:cxn ang="0">
                <a:pos x="189" y="126"/>
              </a:cxn>
              <a:cxn ang="0">
                <a:pos x="273" y="206"/>
              </a:cxn>
              <a:cxn ang="0">
                <a:pos x="273" y="260"/>
              </a:cxn>
              <a:cxn ang="0">
                <a:pos x="221" y="287"/>
              </a:cxn>
              <a:cxn ang="0">
                <a:pos x="292" y="201"/>
              </a:cxn>
              <a:cxn ang="0">
                <a:pos x="189" y="104"/>
              </a:cxn>
              <a:cxn ang="0">
                <a:pos x="89" y="201"/>
              </a:cxn>
              <a:cxn ang="0">
                <a:pos x="87" y="165"/>
              </a:cxn>
              <a:cxn ang="0">
                <a:pos x="171" y="86"/>
              </a:cxn>
              <a:cxn ang="0">
                <a:pos x="208" y="86"/>
              </a:cxn>
              <a:cxn ang="0">
                <a:pos x="301" y="174"/>
              </a:cxn>
              <a:cxn ang="0">
                <a:pos x="292" y="201"/>
              </a:cxn>
            </a:cxnLst>
            <a:rect l="0" t="0" r="r" b="b"/>
            <a:pathLst>
              <a:path w="381" h="381">
                <a:moveTo>
                  <a:pt x="191" y="0"/>
                </a:moveTo>
                <a:cubicBezTo>
                  <a:pt x="86" y="0"/>
                  <a:pt x="0" y="85"/>
                  <a:pt x="0" y="191"/>
                </a:cubicBezTo>
                <a:cubicBezTo>
                  <a:pt x="0" y="296"/>
                  <a:pt x="86" y="381"/>
                  <a:pt x="191" y="381"/>
                </a:cubicBezTo>
                <a:cubicBezTo>
                  <a:pt x="296" y="381"/>
                  <a:pt x="381" y="296"/>
                  <a:pt x="381" y="191"/>
                </a:cubicBezTo>
                <a:cubicBezTo>
                  <a:pt x="381" y="85"/>
                  <a:pt x="296" y="0"/>
                  <a:pt x="191" y="0"/>
                </a:cubicBezTo>
                <a:close/>
                <a:moveTo>
                  <a:pt x="221" y="287"/>
                </a:moveTo>
                <a:cubicBezTo>
                  <a:pt x="221" y="235"/>
                  <a:pt x="221" y="235"/>
                  <a:pt x="221" y="235"/>
                </a:cubicBezTo>
                <a:cubicBezTo>
                  <a:pt x="163" y="235"/>
                  <a:pt x="163" y="235"/>
                  <a:pt x="163" y="235"/>
                </a:cubicBezTo>
                <a:cubicBezTo>
                  <a:pt x="162" y="287"/>
                  <a:pt x="162" y="287"/>
                  <a:pt x="162" y="287"/>
                </a:cubicBezTo>
                <a:cubicBezTo>
                  <a:pt x="162" y="287"/>
                  <a:pt x="109" y="288"/>
                  <a:pt x="109" y="259"/>
                </a:cubicBezTo>
                <a:cubicBezTo>
                  <a:pt x="109" y="229"/>
                  <a:pt x="109" y="205"/>
                  <a:pt x="109" y="205"/>
                </a:cubicBezTo>
                <a:cubicBezTo>
                  <a:pt x="189" y="126"/>
                  <a:pt x="189" y="126"/>
                  <a:pt x="189" y="126"/>
                </a:cubicBezTo>
                <a:cubicBezTo>
                  <a:pt x="273" y="206"/>
                  <a:pt x="273" y="206"/>
                  <a:pt x="273" y="206"/>
                </a:cubicBezTo>
                <a:cubicBezTo>
                  <a:pt x="273" y="260"/>
                  <a:pt x="273" y="260"/>
                  <a:pt x="273" y="260"/>
                </a:cubicBezTo>
                <a:cubicBezTo>
                  <a:pt x="273" y="260"/>
                  <a:pt x="279" y="288"/>
                  <a:pt x="221" y="287"/>
                </a:cubicBezTo>
                <a:close/>
                <a:moveTo>
                  <a:pt x="292" y="201"/>
                </a:moveTo>
                <a:cubicBezTo>
                  <a:pt x="189" y="104"/>
                  <a:pt x="189" y="104"/>
                  <a:pt x="189" y="104"/>
                </a:cubicBezTo>
                <a:cubicBezTo>
                  <a:pt x="89" y="201"/>
                  <a:pt x="89" y="201"/>
                  <a:pt x="89" y="201"/>
                </a:cubicBezTo>
                <a:cubicBezTo>
                  <a:pt x="67" y="183"/>
                  <a:pt x="87" y="165"/>
                  <a:pt x="87" y="165"/>
                </a:cubicBezTo>
                <a:cubicBezTo>
                  <a:pt x="87" y="165"/>
                  <a:pt x="153" y="102"/>
                  <a:pt x="171" y="86"/>
                </a:cubicBezTo>
                <a:cubicBezTo>
                  <a:pt x="188" y="71"/>
                  <a:pt x="208" y="86"/>
                  <a:pt x="208" y="86"/>
                </a:cubicBezTo>
                <a:cubicBezTo>
                  <a:pt x="208" y="86"/>
                  <a:pt x="287" y="158"/>
                  <a:pt x="301" y="174"/>
                </a:cubicBezTo>
                <a:cubicBezTo>
                  <a:pt x="315" y="189"/>
                  <a:pt x="292" y="201"/>
                  <a:pt x="292" y="201"/>
                </a:cubicBez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schemeClr val="bg1">
                  <a:lumMod val="50000"/>
                  <a:lumOff val="50000"/>
                </a:schemeClr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328260" y="2390915"/>
            <a:ext cx="2855418" cy="17594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1400">
                <a:solidFill>
                  <a:srgbClr val="5C5C5C"/>
                </a:solidFill>
                <a:latin typeface="Lato" panose="020F0502020204030203" pitchFamily="34" charset="0"/>
                <a:ea typeface="+mn-ea"/>
                <a:cs typeface="+mn-cs"/>
              </a:rPr>
              <a:t>Upper 424 Aviation Rd NE, </a:t>
            </a:r>
          </a:p>
          <a:p>
            <a:pPr rtl="0"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1400">
                <a:solidFill>
                  <a:srgbClr val="5C5C5C"/>
                </a:solidFill>
                <a:latin typeface="Lato" panose="020F0502020204030203" pitchFamily="34" charset="0"/>
                <a:ea typeface="+mn-ea"/>
                <a:cs typeface="+mn-cs"/>
              </a:rPr>
              <a:t>Calgary AB T2E 8H6, Canada</a:t>
            </a:r>
          </a:p>
          <a:p>
            <a:pPr rtl="0"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1400">
                <a:solidFill>
                  <a:srgbClr val="5C5C5C"/>
                </a:solidFill>
                <a:latin typeface="Lato" panose="020F0502020204030203" pitchFamily="34" charset="0"/>
                <a:ea typeface="+mn-ea"/>
                <a:cs typeface="+mn-cs"/>
              </a:rPr>
              <a:t>+ 1 403 243 3285</a:t>
            </a:r>
          </a:p>
          <a:p>
            <a:pPr rtl="0"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1400">
                <a:solidFill>
                  <a:srgbClr val="5C5C5C"/>
                </a:solidFill>
                <a:latin typeface="Lato" panose="020F0502020204030203" pitchFamily="34" charset="0"/>
                <a:ea typeface="+mn-ea"/>
                <a:cs typeface="+mn-cs"/>
                <a:hlinkClick r:id="rId2"/>
              </a:rPr>
              <a:t>support@cawst.org</a:t>
            </a:r>
            <a:r>
              <a:rPr sz="1400">
                <a:solidFill>
                  <a:srgbClr val="5C5C5C"/>
                </a:solidFill>
                <a:latin typeface="Lato" panose="020F0502020204030203" pitchFamily="34" charset="0"/>
                <a:ea typeface="+mn-ea"/>
                <a:cs typeface="+mn-cs"/>
              </a:rPr>
              <a:t> </a:t>
            </a:r>
          </a:p>
          <a:p>
            <a:pPr rtl="0"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1400">
                <a:solidFill>
                  <a:srgbClr val="5C5C5C"/>
                </a:solidFill>
                <a:latin typeface="Lato" panose="020F0502020204030203" pitchFamily="34" charset="0"/>
                <a:ea typeface="+mn-ea"/>
                <a:cs typeface="+mn-cs"/>
                <a:hlinkClick r:id="rId3"/>
              </a:rPr>
              <a:t>www.cawst.org</a:t>
            </a:r>
            <a:r>
              <a:rPr sz="1400">
                <a:solidFill>
                  <a:srgbClr val="5C5C5C"/>
                </a:solidFill>
                <a:latin typeface="Lato" panose="020F0502020204030203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5410861" y="2400811"/>
            <a:ext cx="2855418" cy="17594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1400" kern="120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rPr>
              <a:t>Überlandstrasse 133 </a:t>
            </a:r>
          </a:p>
          <a:p>
            <a:pPr rtl="0"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1400" kern="120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rPr>
              <a:t>CH-8600 Dübendorf, Suisse</a:t>
            </a:r>
          </a:p>
          <a:p>
            <a:pPr rtl="0"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1400" kern="120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rPr>
              <a:t>+41 (0)58 765 55 11</a:t>
            </a:r>
          </a:p>
          <a:p>
            <a:pPr rtl="0"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1400" kern="120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  <a:hlinkClick r:id="rId4"/>
              </a:rPr>
              <a:t>info@sandec.ch</a:t>
            </a:r>
            <a:r>
              <a:rPr sz="1400" kern="120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rPr>
              <a:t> </a:t>
            </a:r>
          </a:p>
          <a:p>
            <a:pPr rtl="0"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1400" kern="120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  <a:hlinkClick r:id="rId5"/>
              </a:rPr>
              <a:t>www.sandec.ch</a:t>
            </a:r>
            <a:r>
              <a:rPr sz="1400" kern="120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rPr>
              <a:t> </a:t>
            </a:r>
          </a:p>
        </p:txBody>
      </p:sp>
      <p:pic>
        <p:nvPicPr>
          <p:cNvPr id="78" name="Picture 77" descr="cawst_logo--high_res_full_name--colour.pn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075" y="4975925"/>
            <a:ext cx="2865727" cy="1030865"/>
          </a:xfrm>
          <a:prstGeom prst="rect">
            <a:avLst/>
          </a:prstGeom>
        </p:spPr>
      </p:pic>
      <p:pic>
        <p:nvPicPr>
          <p:cNvPr id="79" name="Picture 78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0664" y="4526230"/>
            <a:ext cx="2756877" cy="1930254"/>
          </a:xfrm>
          <a:prstGeom prst="rect">
            <a:avLst/>
          </a:prstGeom>
        </p:spPr>
      </p:pic>
      <p:sp>
        <p:nvSpPr>
          <p:cNvPr id="80" name="Rectangle 79"/>
          <p:cNvSpPr/>
          <p:nvPr/>
        </p:nvSpPr>
        <p:spPr>
          <a:xfrm>
            <a:off x="4588099" y="956120"/>
            <a:ext cx="436200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sz="1600" kern="0">
                <a:solidFill>
                  <a:srgbClr val="5C5C5C"/>
                </a:solidFill>
                <a:latin typeface="Lato"/>
                <a:cs typeface="Arial" charset="0"/>
              </a:rPr>
              <a:t>Consultez le site </a:t>
            </a:r>
            <a:r>
              <a:rPr sz="1600" kern="0">
                <a:solidFill>
                  <a:srgbClr val="5C5C5C"/>
                </a:solidFill>
                <a:latin typeface="Lato"/>
                <a:cs typeface="Arial" charset="0"/>
                <a:hlinkClick r:id="rId8"/>
              </a:rPr>
              <a:t>www.cawst.org/resources</a:t>
            </a:r>
            <a:r>
              <a:rPr sz="1600" kern="0">
                <a:solidFill>
                  <a:srgbClr val="5C5C5C"/>
                </a:solidFill>
                <a:latin typeface="Lato"/>
                <a:cs typeface="Arial" charset="0"/>
              </a:rPr>
              <a:t> et </a:t>
            </a:r>
            <a:r>
              <a:rPr sz="1600" kern="0">
                <a:solidFill>
                  <a:srgbClr val="5C5C5C"/>
                </a:solidFill>
                <a:latin typeface="Lato"/>
                <a:cs typeface="Arial" charset="0"/>
                <a:hlinkClick r:id="rId5"/>
              </a:rPr>
              <a:t>www.sandec.ch</a:t>
            </a:r>
            <a:r>
              <a:rPr sz="1600" kern="0">
                <a:solidFill>
                  <a:srgbClr val="5C5C5C"/>
                </a:solidFill>
                <a:latin typeface="Lato"/>
                <a:cs typeface="Arial" charset="0"/>
              </a:rPr>
              <a:t> pour :</a:t>
            </a:r>
          </a:p>
          <a:p>
            <a:pPr marL="285750" indent="-285750" rtl="0">
              <a:buFont typeface="Arial" pitchFamily="34" charset="0"/>
              <a:buChar char="•"/>
              <a:defRPr/>
            </a:pPr>
            <a:r>
              <a:rPr sz="1600" kern="0">
                <a:solidFill>
                  <a:srgbClr val="5C5C5C"/>
                </a:solidFill>
                <a:latin typeface="Lato"/>
                <a:cs typeface="Arial" charset="0"/>
              </a:rPr>
              <a:t>Dernières mises à jour de ce document</a:t>
            </a:r>
          </a:p>
          <a:p>
            <a:pPr marL="285750" indent="-285750" rtl="0">
              <a:buFont typeface="Arial" pitchFamily="34" charset="0"/>
              <a:buChar char="•"/>
              <a:defRPr/>
            </a:pPr>
            <a:r>
              <a:rPr sz="1600" kern="0">
                <a:solidFill>
                  <a:srgbClr val="5C5C5C"/>
                </a:solidFill>
                <a:latin typeface="Lato"/>
                <a:cs typeface="Arial" charset="0"/>
              </a:rPr>
              <a:t>Autres ressources sur les formations et les ateliers</a:t>
            </a:r>
          </a:p>
        </p:txBody>
      </p:sp>
    </p:spTree>
    <p:extLst>
      <p:ext uri="{BB962C8B-B14F-4D97-AF65-F5344CB8AC3E}">
        <p14:creationId xmlns:p14="http://schemas.microsoft.com/office/powerpoint/2010/main" val="1428580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808074" y="2725142"/>
            <a:ext cx="6571294" cy="807197"/>
          </a:xfrm>
        </p:spPr>
        <p:txBody>
          <a:bodyPr/>
          <a:lstStyle/>
          <a:p>
            <a:pPr rtl="0"/>
            <a:r>
              <a:t>Introduction à la gestion des boues de vidange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pPr rtl="0"/>
            <a:r>
              <a:t>Mai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pPr rtl="0"/>
            <a:r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163325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rtl="0"/>
            <a:r>
              <a:t>Résultats d'apprentissage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rtl="0">
              <a:defRPr/>
            </a:pPr>
            <a:fld id="{6ABE3C77-D24E-DE4A-823C-96A11F015721}" type="slidenum">
              <a:rPr/>
              <a:pPr rtl="0">
                <a:defRPr/>
              </a:pPr>
              <a:t>4</a:t>
            </a:fld>
            <a:endParaRPr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lvl="0" rtl="0"/>
            <a:r>
              <a:t>Énumérer les cinq composants d'une chaîne des services de l'assainissement.</a:t>
            </a:r>
          </a:p>
          <a:p>
            <a:pPr lvl="0" rtl="0"/>
            <a:r>
              <a:t>Identifier les trois composants qui forment la gestion des boues de vidange.</a:t>
            </a:r>
          </a:p>
          <a:p>
            <a:pPr lvl="0" rtl="0"/>
            <a:r>
              <a:t>Expliquer la différence entre des systèmes d'assainissement avec et sans réseau d'égout.</a:t>
            </a:r>
          </a:p>
          <a:p>
            <a:pPr lvl="0" rtl="0"/>
            <a:r>
              <a:t>Identifier comment la gestion des boues de vidange peut permettre de gérer l'assainissement et de protéger la santé publique avec efficacité.</a:t>
            </a:r>
          </a:p>
        </p:txBody>
      </p:sp>
    </p:spTree>
    <p:extLst>
      <p:ext uri="{BB962C8B-B14F-4D97-AF65-F5344CB8AC3E}">
        <p14:creationId xmlns:p14="http://schemas.microsoft.com/office/powerpoint/2010/main" val="156913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rtl="0"/>
            <a:r>
              <a:t>Chaîne des services de l'assainissement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rtl="0">
              <a:defRPr/>
            </a:pPr>
            <a:fld id="{6ABE3C77-D24E-DE4A-823C-96A11F015721}" type="slidenum">
              <a:rPr/>
              <a:pPr rtl="0">
                <a:defRPr/>
              </a:pPr>
              <a:t>5</a:t>
            </a:fld>
            <a:endParaRPr/>
          </a:p>
        </p:txBody>
      </p:sp>
      <p:pic>
        <p:nvPicPr>
          <p:cNvPr id="5" name="Picture 4"/>
          <p:cNvPicPr/>
          <p:nvPr/>
        </p:nvPicPr>
        <p:blipFill>
          <a:blip r:embed="rId3" cstate="email">
            <a:biLevel thresh="7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704" y="1791053"/>
            <a:ext cx="8084695" cy="279856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 Placeholder 1"/>
          <p:cNvSpPr txBox="1">
            <a:spLocks/>
          </p:cNvSpPr>
          <p:nvPr/>
        </p:nvSpPr>
        <p:spPr bwMode="auto">
          <a:xfrm>
            <a:off x="5789317" y="5992402"/>
            <a:ext cx="3731868" cy="29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c="http://schemas.openxmlformats.org/drawingml/2006/chart" xmlns:c15="http://schemas.microsoft.com/office/drawing/2012/chart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c="http://schemas.openxmlformats.org/drawingml/2006/chart" xmlns:c15="http://schemas.microsoft.com/office/drawing/2012/chart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t>(Source : Fondation Bill et Melinda Gates)</a:t>
            </a:r>
          </a:p>
        </p:txBody>
      </p:sp>
    </p:spTree>
    <p:extLst>
      <p:ext uri="{BB962C8B-B14F-4D97-AF65-F5344CB8AC3E}">
        <p14:creationId xmlns:p14="http://schemas.microsoft.com/office/powerpoint/2010/main" val="633871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rtl="0"/>
            <a:r>
              <a:t>Chaîne des services de l'assainissement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rtl="0">
              <a:defRPr/>
            </a:pPr>
            <a:fld id="{6ABE3C77-D24E-DE4A-823C-96A11F015721}" type="slidenum">
              <a:rPr/>
              <a:pPr rtl="0">
                <a:defRPr/>
              </a:pPr>
              <a:t>6</a:t>
            </a:fld>
            <a:endParaRPr/>
          </a:p>
        </p:txBody>
      </p:sp>
      <p:pic>
        <p:nvPicPr>
          <p:cNvPr id="5" name="Picture 4"/>
          <p:cNvPicPr/>
          <p:nvPr/>
        </p:nvPicPr>
        <p:blipFill>
          <a:blip r:embed="rId3" cstate="email">
            <a:biLevel thresh="7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704" y="1791053"/>
            <a:ext cx="8084695" cy="279856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687088" y="1818408"/>
            <a:ext cx="123998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0"/>
            <a:r>
              <a:rPr sz="1400" b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L'interface utilisateur</a:t>
            </a:r>
          </a:p>
        </p:txBody>
      </p:sp>
      <p:sp>
        <p:nvSpPr>
          <p:cNvPr id="7" name="Rectangle 6"/>
          <p:cNvSpPr/>
          <p:nvPr/>
        </p:nvSpPr>
        <p:spPr>
          <a:xfrm>
            <a:off x="2029693" y="1815137"/>
            <a:ext cx="135529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0"/>
            <a:r>
              <a:rPr sz="1400" b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Confinement</a:t>
            </a:r>
          </a:p>
        </p:txBody>
      </p:sp>
      <p:sp>
        <p:nvSpPr>
          <p:cNvPr id="8" name="Rectangle 7"/>
          <p:cNvSpPr/>
          <p:nvPr/>
        </p:nvSpPr>
        <p:spPr>
          <a:xfrm>
            <a:off x="3408055" y="1817518"/>
            <a:ext cx="15296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0"/>
            <a:r>
              <a:rPr sz="1400" b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Collecte et transport</a:t>
            </a:r>
          </a:p>
        </p:txBody>
      </p:sp>
      <p:sp>
        <p:nvSpPr>
          <p:cNvPr id="9" name="Rectangle 8"/>
          <p:cNvSpPr/>
          <p:nvPr/>
        </p:nvSpPr>
        <p:spPr>
          <a:xfrm>
            <a:off x="5310442" y="1802988"/>
            <a:ext cx="134226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0"/>
            <a:r>
              <a:rPr sz="1400" b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Traitement</a:t>
            </a:r>
          </a:p>
        </p:txBody>
      </p:sp>
      <p:sp>
        <p:nvSpPr>
          <p:cNvPr id="10" name="Rectangle 9"/>
          <p:cNvSpPr/>
          <p:nvPr/>
        </p:nvSpPr>
        <p:spPr>
          <a:xfrm>
            <a:off x="6556704" y="1818408"/>
            <a:ext cx="172102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0"/>
            <a:r>
              <a:rPr sz="1400" b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Utilisation ou mise en décharge</a:t>
            </a:r>
          </a:p>
        </p:txBody>
      </p:sp>
      <p:sp>
        <p:nvSpPr>
          <p:cNvPr id="11" name="Left Brace 10"/>
          <p:cNvSpPr/>
          <p:nvPr/>
        </p:nvSpPr>
        <p:spPr>
          <a:xfrm rot="5400000">
            <a:off x="1873766" y="354145"/>
            <a:ext cx="276689" cy="2436396"/>
          </a:xfrm>
          <a:prstGeom prst="lef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65243" y="1153566"/>
            <a:ext cx="275318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0"/>
            <a:r>
              <a:rPr sz="1400" b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Technologie d'assainissement sur site</a:t>
            </a:r>
          </a:p>
        </p:txBody>
      </p:sp>
      <p:sp>
        <p:nvSpPr>
          <p:cNvPr id="14" name="Text Placeholder 1"/>
          <p:cNvSpPr txBox="1">
            <a:spLocks/>
          </p:cNvSpPr>
          <p:nvPr/>
        </p:nvSpPr>
        <p:spPr bwMode="auto">
          <a:xfrm>
            <a:off x="5789317" y="5992402"/>
            <a:ext cx="3731868" cy="29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c="http://schemas.openxmlformats.org/drawingml/2006/chart" xmlns:c15="http://schemas.microsoft.com/office/drawing/2012/chart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c="http://schemas.openxmlformats.org/drawingml/2006/chart" xmlns:c15="http://schemas.microsoft.com/office/drawing/2012/chart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t>(Source : Fondation Bill et Melinda Gates)</a:t>
            </a:r>
          </a:p>
        </p:txBody>
      </p:sp>
      <p:sp>
        <p:nvSpPr>
          <p:cNvPr id="15" name="Left Brace 14"/>
          <p:cNvSpPr/>
          <p:nvPr/>
        </p:nvSpPr>
        <p:spPr>
          <a:xfrm rot="5400000">
            <a:off x="5644852" y="-779059"/>
            <a:ext cx="276691" cy="4702804"/>
          </a:xfrm>
          <a:prstGeom prst="lef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749156" y="1122306"/>
            <a:ext cx="29060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0"/>
            <a:r>
              <a:rPr sz="1400" b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Gestion des boues de vidange</a:t>
            </a:r>
          </a:p>
        </p:txBody>
      </p:sp>
    </p:spTree>
    <p:extLst>
      <p:ext uri="{BB962C8B-B14F-4D97-AF65-F5344CB8AC3E}">
        <p14:creationId xmlns:p14="http://schemas.microsoft.com/office/powerpoint/2010/main" val="4186587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rtl="0"/>
            <a:r>
              <a:t>Chaîne des services de l'assainissement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rtl="0">
              <a:defRPr/>
            </a:pPr>
            <a:fld id="{6ABE3C77-D24E-DE4A-823C-96A11F015721}" type="slidenum">
              <a:rPr/>
              <a:pPr rtl="0">
                <a:defRPr/>
              </a:pPr>
              <a:t>7</a:t>
            </a:fld>
            <a:endParaRPr/>
          </a:p>
        </p:txBody>
      </p:sp>
      <p:sp>
        <p:nvSpPr>
          <p:cNvPr id="17" name="Rectangle 16"/>
          <p:cNvSpPr/>
          <p:nvPr/>
        </p:nvSpPr>
        <p:spPr>
          <a:xfrm>
            <a:off x="304800" y="1634529"/>
            <a:ext cx="858282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rtl="0">
              <a:buFont typeface="Arial" panose="020B0604020202020204" pitchFamily="34" charset="0"/>
              <a:buChar char="•"/>
            </a:pPr>
            <a:r>
              <a:rPr sz="2400">
                <a:solidFill>
                  <a:srgbClr val="262626"/>
                </a:solidFill>
              </a:rPr>
              <a:t>Il s'agit d'un terme général pour les systèmes d'assainissement avec ou sans réseau d'égout. </a:t>
            </a:r>
          </a:p>
          <a:p>
            <a:endParaRPr lang="en-US" sz="2400" dirty="0">
              <a:solidFill>
                <a:srgbClr val="262626"/>
              </a:solidFill>
            </a:endParaRPr>
          </a:p>
          <a:p>
            <a:pPr marL="342900" indent="-342900" rtl="0">
              <a:buFont typeface="Arial" panose="020B0604020202020204" pitchFamily="34" charset="0"/>
              <a:buChar char="•"/>
            </a:pPr>
            <a:r>
              <a:rPr sz="2400">
                <a:solidFill>
                  <a:srgbClr val="262626"/>
                </a:solidFill>
              </a:rPr>
              <a:t>Qu'est-ce qu'un système d'assainissement sans réseau d'égout 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262626"/>
              </a:solidFill>
            </a:endParaRPr>
          </a:p>
          <a:p>
            <a:pPr marL="342900" indent="-342900" rtl="0">
              <a:buFont typeface="Arial" panose="020B0604020202020204" pitchFamily="34" charset="0"/>
              <a:buChar char="•"/>
            </a:pPr>
            <a:r>
              <a:rPr sz="2400">
                <a:solidFill>
                  <a:srgbClr val="262626"/>
                </a:solidFill>
              </a:rPr>
              <a:t>Qu'est-ce qu'un système d'assainissement avec réseau d'égout ?</a:t>
            </a:r>
          </a:p>
        </p:txBody>
      </p:sp>
    </p:spTree>
    <p:extLst>
      <p:ext uri="{BB962C8B-B14F-4D97-AF65-F5344CB8AC3E}">
        <p14:creationId xmlns:p14="http://schemas.microsoft.com/office/powerpoint/2010/main" val="3794872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rtl="0"/>
            <a:r>
              <a:t>Définitions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rtl="0">
              <a:defRPr/>
            </a:pPr>
            <a:fld id="{6ABE3C77-D24E-DE4A-823C-96A11F015721}" type="slidenum">
              <a:rPr/>
              <a:pPr rtl="0">
                <a:defRPr/>
              </a:pPr>
              <a:t>8</a:t>
            </a:fld>
            <a:endParaRPr/>
          </a:p>
        </p:txBody>
      </p:sp>
      <p:sp>
        <p:nvSpPr>
          <p:cNvPr id="6" name="Rectangle 5"/>
          <p:cNvSpPr/>
          <p:nvPr/>
        </p:nvSpPr>
        <p:spPr>
          <a:xfrm>
            <a:off x="236120" y="847150"/>
            <a:ext cx="858282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0"/>
            <a:r>
              <a:rPr sz="2200" b="1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Assainissement</a:t>
            </a:r>
            <a:r>
              <a:rPr sz="2200" b="1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sans </a:t>
            </a:r>
            <a:r>
              <a:rPr sz="2200" b="1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réseau</a:t>
            </a:r>
            <a:r>
              <a:rPr sz="2200" b="1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</a:t>
            </a:r>
            <a:r>
              <a:rPr sz="2200" b="1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d'égout</a:t>
            </a:r>
            <a:r>
              <a:rPr sz="2200" b="1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 :</a:t>
            </a:r>
          </a:p>
          <a:p>
            <a:pPr rtl="0"/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Aussi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appelé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système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d'assainissement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sur site.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Désigne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un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système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d'assainissement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dans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lequel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les excreta et les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eaux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usées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sont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collectés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et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stockés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à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l'endroit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où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ils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sont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produits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.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Souvent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, les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boues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de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vidange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doivent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être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transportées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à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l'extérieur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pour y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être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traitées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et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utilisées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ou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mises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en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décharge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.</a:t>
            </a:r>
          </a:p>
          <a:p>
            <a:pPr rtl="0"/>
            <a:r>
              <a:rPr lang="en-US"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/>
            </a:r>
            <a:br>
              <a:rPr lang="en-US"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</a:br>
            <a:r>
              <a:rPr sz="2200" b="1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Assainissement</a:t>
            </a:r>
            <a:r>
              <a:rPr sz="2200" b="1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avec </a:t>
            </a:r>
            <a:r>
              <a:rPr sz="2200" b="1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réseau</a:t>
            </a:r>
            <a:r>
              <a:rPr sz="2200" b="1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</a:t>
            </a:r>
            <a:r>
              <a:rPr sz="2200" b="1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d'égout</a:t>
            </a:r>
            <a:r>
              <a:rPr sz="2200" b="1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 :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</a:t>
            </a:r>
          </a:p>
          <a:p>
            <a:pPr rtl="0"/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Aussi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appelé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tout-à-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l'égout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,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réseau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d'assainissement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ou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simplement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égouts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. 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C'est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un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système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d'assainissement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qui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transporte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les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eaux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usées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à travers un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réseau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d'égout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vers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un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autre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endroit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pour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qu'elles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y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soient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traitées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et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utilisées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ou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évacuées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. Il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existe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notamment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le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réseau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d'égout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simplifié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, le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réseau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d'égout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sans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solides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ou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le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réseau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d'égout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conventionnel. Les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systèmes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de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traitement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des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eaux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usées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centralisés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et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décentralisés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sont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des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exemples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de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réseaux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</a:t>
            </a:r>
            <a:r>
              <a:rPr sz="2200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d'égout</a:t>
            </a:r>
            <a:r>
              <a:rPr sz="2200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16776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rtl="0"/>
            <a:r>
              <a:t>Terminologie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rtl="0">
              <a:defRPr/>
            </a:pPr>
            <a:fld id="{6ABE3C77-D24E-DE4A-823C-96A11F015721}" type="slidenum">
              <a:rPr/>
              <a:pPr rtl="0">
                <a:defRPr/>
              </a:pPr>
              <a:t>9</a:t>
            </a:fld>
            <a:endParaRPr/>
          </a:p>
        </p:txBody>
      </p:sp>
      <p:sp>
        <p:nvSpPr>
          <p:cNvPr id="5" name="Rectangle 4"/>
          <p:cNvSpPr/>
          <p:nvPr/>
        </p:nvSpPr>
        <p:spPr>
          <a:xfrm>
            <a:off x="352926" y="1706909"/>
            <a:ext cx="315848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0"/>
            <a:r>
              <a:rPr sz="3200" b="1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Assainissement</a:t>
            </a:r>
            <a:r>
              <a:rPr sz="3200" b="1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sans </a:t>
            </a:r>
            <a:r>
              <a:rPr sz="3200" b="1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réseau</a:t>
            </a:r>
            <a:r>
              <a:rPr sz="3200" b="1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</a:t>
            </a:r>
            <a:r>
              <a:rPr sz="3200" b="1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d'égout</a:t>
            </a:r>
            <a:endParaRPr sz="3200" b="1" dirty="0">
              <a:solidFill>
                <a:srgbClr val="262626">
                  <a:lumMod val="90000"/>
                  <a:lumOff val="10000"/>
                </a:srgbClr>
              </a:solidFill>
              <a:latin typeface="Lato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6121" y="3680190"/>
            <a:ext cx="37640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0"/>
            <a:r>
              <a:rPr sz="3200" b="1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Assainissement</a:t>
            </a:r>
            <a:r>
              <a:rPr sz="3200" b="1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avec </a:t>
            </a:r>
            <a:r>
              <a:rPr sz="3200" b="1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réseau</a:t>
            </a:r>
            <a:r>
              <a:rPr sz="3200" b="1" dirty="0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 </a:t>
            </a:r>
            <a:r>
              <a:rPr sz="3200" b="1" dirty="0" err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d'égout</a:t>
            </a:r>
            <a:endParaRPr sz="3200" b="1" dirty="0">
              <a:solidFill>
                <a:srgbClr val="262626">
                  <a:lumMod val="90000"/>
                  <a:lumOff val="10000"/>
                </a:srgbClr>
              </a:solidFill>
              <a:latin typeface="Lato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4000144" y="2118649"/>
            <a:ext cx="1605897" cy="292387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62626"/>
              </a:solidFill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4000144" y="4052540"/>
            <a:ext cx="1605897" cy="292387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62626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88860" y="1972810"/>
            <a:ext cx="28551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0"/>
            <a:r>
              <a:rPr sz="3200" b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Boues de vidange</a:t>
            </a:r>
          </a:p>
        </p:txBody>
      </p:sp>
      <p:sp>
        <p:nvSpPr>
          <p:cNvPr id="10" name="Rectangle 9"/>
          <p:cNvSpPr/>
          <p:nvPr/>
        </p:nvSpPr>
        <p:spPr>
          <a:xfrm>
            <a:off x="6288860" y="3906345"/>
            <a:ext cx="28551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0"/>
            <a:r>
              <a:rPr sz="3200" b="1">
                <a:solidFill>
                  <a:srgbClr val="262626">
                    <a:lumMod val="90000"/>
                    <a:lumOff val="10000"/>
                  </a:srgbClr>
                </a:solidFill>
                <a:latin typeface="Lato"/>
              </a:rPr>
              <a:t>Eaux usées</a:t>
            </a:r>
          </a:p>
        </p:txBody>
      </p:sp>
    </p:spTree>
    <p:extLst>
      <p:ext uri="{BB962C8B-B14F-4D97-AF65-F5344CB8AC3E}">
        <p14:creationId xmlns:p14="http://schemas.microsoft.com/office/powerpoint/2010/main" val="3824888088"/>
      </p:ext>
    </p:extLst>
  </p:cSld>
  <p:clrMapOvr>
    <a:masterClrMapping/>
  </p:clrMapOvr>
</p:sld>
</file>

<file path=ppt/theme/theme1.xml><?xml version="1.0" encoding="utf-8"?>
<a:theme xmlns:a="http://schemas.openxmlformats.org/drawingml/2006/main" name="EPD_CAWST_EAWAG_PowerPoint_Template--Mar_2016">
  <a:themeElements>
    <a:clrScheme name="Custom 2">
      <a:dk1>
        <a:srgbClr val="FFFFFF"/>
      </a:dk1>
      <a:lt1>
        <a:srgbClr val="262626"/>
      </a:lt1>
      <a:dk2>
        <a:srgbClr val="FFFFFF"/>
      </a:dk2>
      <a:lt2>
        <a:srgbClr val="262626"/>
      </a:lt2>
      <a:accent1>
        <a:srgbClr val="24DFF0"/>
      </a:accent1>
      <a:accent2>
        <a:srgbClr val="24D3EB"/>
      </a:accent2>
      <a:accent3>
        <a:srgbClr val="24C7E6"/>
      </a:accent3>
      <a:accent4>
        <a:srgbClr val="24BCE0"/>
      </a:accent4>
      <a:accent5>
        <a:srgbClr val="24B0DB"/>
      </a:accent5>
      <a:accent6>
        <a:srgbClr val="24A4D6"/>
      </a:accent6>
      <a:hlink>
        <a:srgbClr val="666666"/>
      </a:hlink>
      <a:folHlink>
        <a:srgbClr val="800080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PD_CAWST_EAWAG_PowerPoint_Template--Mar_2016" id="{14586954-EBD6-904D-A702-6E78179BB560}" vid="{11CA6406-58C8-834B-AD34-74064201EEE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EPD_CAWST_EAWAG_PowerPoint_Template--Mar_2016</Template>
  <TotalTime>180</TotalTime>
  <Words>1103</Words>
  <Application>Microsoft Office PowerPoint</Application>
  <PresentationFormat>On-screen Show (4:3)</PresentationFormat>
  <Paragraphs>183</Paragraphs>
  <Slides>21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ＭＳ Ｐゴシック</vt:lpstr>
      <vt:lpstr>Arial</vt:lpstr>
      <vt:lpstr>Calibri</vt:lpstr>
      <vt:lpstr>Calibri Light</vt:lpstr>
      <vt:lpstr>Lato</vt:lpstr>
      <vt:lpstr>Times</vt:lpstr>
      <vt:lpstr>Wingdings</vt:lpstr>
      <vt:lpstr>EPD_CAWST_EAWAG_PowerPoint_Template--Mar_2016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FSM_LP 2_Introduction to FSM</dc:title>
  <dc:creator>Sterenn Philippe</dc:creator>
  <cp:lastModifiedBy>Sterenn Philippe</cp:lastModifiedBy>
  <cp:revision>17</cp:revision>
  <dcterms:created xsi:type="dcterms:W3CDTF">2016-03-18T10:36:03Z</dcterms:created>
  <dcterms:modified xsi:type="dcterms:W3CDTF">2017-05-18T21:39:01Z</dcterms:modified>
</cp:coreProperties>
</file>