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475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BE07-1ECE-4F36-95A4-F04A31F973C4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F3758-D20B-43FA-A38D-EE38A4DDFE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diatomeas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uno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grupos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organismos</a:t>
            </a:r>
            <a:r>
              <a:rPr lang="en-US" baseline="0" dirty="0" smtClean="0"/>
              <a:t> m</a:t>
            </a:r>
            <a:r>
              <a:rPr lang="es-SV" baseline="0" dirty="0" err="1" smtClean="0"/>
              <a:t>ás</a:t>
            </a:r>
            <a:r>
              <a:rPr lang="es-SV" baseline="0" dirty="0" smtClean="0"/>
              <a:t> grandes y ecológicamente más significativos de la Tierra. Son también de los más fáciles de reconocer debido a su única estructura celular, pared celular </a:t>
            </a:r>
            <a:r>
              <a:rPr lang="es-SV" baseline="0" dirty="0" err="1" smtClean="0"/>
              <a:t>silificada</a:t>
            </a:r>
            <a:r>
              <a:rPr lang="es-SV" baseline="0" dirty="0" smtClean="0"/>
              <a:t> y su ciclo de vida. Ellos aparecen casi en cualquier lugar que esté iluminado adecuadamente (porque la mayoría de especies necesitan luz para la fotosíntesis) y húmedo- en océanos, lagos y </a:t>
            </a:r>
            <a:r>
              <a:rPr lang="es-SV" baseline="0" dirty="0" err="1" smtClean="0"/>
              <a:t>ríos;marismas</a:t>
            </a:r>
            <a:r>
              <a:rPr lang="es-SV" baseline="0" dirty="0" smtClean="0"/>
              <a:t>, pantanos, </a:t>
            </a:r>
            <a:r>
              <a:rPr lang="es-SV" baseline="0" dirty="0" err="1" smtClean="0"/>
              <a:t>ciénagas;musgos</a:t>
            </a:r>
            <a:r>
              <a:rPr lang="es-SV" baseline="0" dirty="0" smtClean="0"/>
              <a:t> húmedos y caras rocosas; incluso en las plumas de algunos pájaros buceadores. Algunas han sido capturados por otros organismos y viven como </a:t>
            </a:r>
            <a:r>
              <a:rPr lang="es-SV" baseline="0" dirty="0" err="1" smtClean="0"/>
              <a:t>endosimbióticos</a:t>
            </a:r>
            <a:r>
              <a:rPr lang="es-SV" baseline="0" dirty="0" smtClean="0"/>
              <a:t>, por ejemplo, los dinoflagelados y foraminíferas. Debido a su abundancia en el plancton marino, especialmente en áreas ricas en nutrientes de los océanos del mundo, las diatomeas probablemente cuantifican hasta el 20 % de la fijación fotosintética global de carbono </a:t>
            </a:r>
            <a:r>
              <a:rPr lang="en-US" dirty="0" smtClean="0"/>
              <a:t>(~ 20 Pg de </a:t>
            </a:r>
            <a:r>
              <a:rPr lang="en-US" dirty="0" err="1" smtClean="0"/>
              <a:t>carbono</a:t>
            </a:r>
            <a:r>
              <a:rPr lang="en-US" dirty="0" smtClean="0"/>
              <a:t> </a:t>
            </a:r>
            <a:r>
              <a:rPr lang="en-US" dirty="0" err="1" smtClean="0"/>
              <a:t>fijado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año</a:t>
            </a:r>
            <a:r>
              <a:rPr lang="en-US" dirty="0" smtClean="0"/>
              <a:t>: Mann 1999), la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mayor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bosques</a:t>
            </a:r>
            <a:r>
              <a:rPr lang="en-US" dirty="0" smtClean="0"/>
              <a:t> </a:t>
            </a:r>
            <a:r>
              <a:rPr lang="en-US" dirty="0" err="1" smtClean="0"/>
              <a:t>tropicales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mundo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Fuente</a:t>
            </a:r>
            <a:r>
              <a:rPr lang="en-US" dirty="0" smtClean="0"/>
              <a:t>: http://tolweb.org/diatoms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F3758-D20B-43FA-A38D-EE38A4DDFE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6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ea typeface="ＭＳ Ｐゴシック" pitchFamily="-109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320DD3-1D0D-45CC-B873-E5DB5FC77822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05857D-A56B-4E54-9739-05C64F20802A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109" charset="-128"/>
              </a:rPr>
              <a:t>Este </a:t>
            </a:r>
            <a:r>
              <a:rPr lang="en-US" dirty="0" err="1" smtClean="0">
                <a:latin typeface="Arial" charset="0"/>
                <a:ea typeface="ＭＳ Ｐゴシック" pitchFamily="-109" charset="-128"/>
              </a:rPr>
              <a:t>gráfico</a:t>
            </a:r>
            <a:r>
              <a:rPr lang="en-US" dirty="0" smtClean="0">
                <a:latin typeface="Arial" charset="0"/>
                <a:ea typeface="ＭＳ Ｐゴシック" pitchFamily="-109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-109" charset="-128"/>
              </a:rPr>
              <a:t>muestra</a:t>
            </a:r>
            <a:r>
              <a:rPr lang="en-US" dirty="0" smtClean="0">
                <a:latin typeface="Arial" charset="0"/>
                <a:ea typeface="ＭＳ Ｐゴシック" pitchFamily="-109" charset="-128"/>
              </a:rPr>
              <a:t> </a:t>
            </a:r>
            <a:r>
              <a:rPr lang="en-US" dirty="0" err="1" smtClean="0">
                <a:latin typeface="Arial" charset="0"/>
                <a:ea typeface="ＭＳ Ｐゴシック" pitchFamily="-109" charset="-128"/>
              </a:rPr>
              <a:t>que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la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eficiencia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de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remoción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puede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ser en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realidad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negativa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durante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el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desarrollo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de la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biocapa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(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especialmente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si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la arena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es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de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pobre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calidad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). Con el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tiempo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, la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biocapa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se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desarrolla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y la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eficiencia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de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remoción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pitchFamily="-109" charset="-128"/>
              </a:rPr>
              <a:t>mejora</a:t>
            </a:r>
            <a:r>
              <a:rPr lang="en-US" baseline="0" dirty="0" smtClean="0">
                <a:latin typeface="Arial" charset="0"/>
                <a:ea typeface="ＭＳ Ｐゴシック" pitchFamily="-109" charset="-128"/>
              </a:rPr>
              <a:t>. </a:t>
            </a:r>
            <a:endParaRPr lang="en-US" dirty="0" smtClean="0">
              <a:latin typeface="Arial" charset="0"/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5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5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3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5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8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8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DBC3-1B2D-4A09-BC1C-3144D2B51395}" type="datetimeFigureOut">
              <a:rPr lang="en-US" smtClean="0"/>
              <a:pPr/>
              <a:t>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E880-32A3-4E80-A0A3-BD0A4A3AE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DA95F-91D8-4019-B15A-ABDB7E812E73}" type="slidenum">
              <a:rPr lang="en-US"/>
              <a:pPr/>
              <a:t>1</a:t>
            </a:fld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Desarrollo de la </a:t>
            </a:r>
            <a:r>
              <a:rPr lang="es-CO" b="1" dirty="0" smtClean="0">
                <a:latin typeface="Arial" pitchFamily="34" charset="0"/>
                <a:cs typeface="Arial" pitchFamily="34" charset="0"/>
              </a:rPr>
              <a:t>biocapa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501" name="Picture 5" descr="CAWST Colo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73914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371600" y="32766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5 semanas – forma de coco</a:t>
            </a: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7013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" y="6206334"/>
            <a:ext cx="887412" cy="5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41" y="34344"/>
            <a:ext cx="8229600" cy="1143000"/>
          </a:xfrm>
        </p:spPr>
        <p:txBody>
          <a:bodyPr/>
          <a:lstStyle/>
          <a:p>
            <a:r>
              <a:rPr lang="en-US" dirty="0" smtClean="0"/>
              <a:t>6 </a:t>
            </a:r>
            <a:r>
              <a:rPr lang="en-US" dirty="0" err="1" smtClean="0"/>
              <a:t>semanas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41" y="990600"/>
            <a:ext cx="7162800" cy="536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" y="6206334"/>
            <a:ext cx="887412" cy="5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7 semanas - diatomeas</a:t>
            </a:r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62800" cy="532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" y="6206334"/>
            <a:ext cx="887412" cy="5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8 semanas – no superficie de arena visible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8611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" y="6206334"/>
            <a:ext cx="887412" cy="5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Tipos de Microorganismos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s-CO" sz="3600" dirty="0" smtClean="0">
                <a:latin typeface="Arial" pitchFamily="34" charset="0"/>
                <a:cs typeface="Arial" pitchFamily="34" charset="0"/>
              </a:rPr>
              <a:t>Bacteria – microorganismos primarios </a:t>
            </a:r>
          </a:p>
          <a:p>
            <a:pPr marL="0" indent="0">
              <a:buNone/>
            </a:pPr>
            <a:endParaRPr lang="es-CO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CO" sz="3600" dirty="0" smtClean="0">
                <a:latin typeface="Arial" pitchFamily="34" charset="0"/>
                <a:cs typeface="Arial" pitchFamily="34" charset="0"/>
              </a:rPr>
              <a:t>2. Diatomeas – forma de bacilo o coco </a:t>
            </a:r>
            <a:endParaRPr lang="es-CO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Estableciendo la </a:t>
            </a:r>
            <a:r>
              <a:rPr lang="es-CO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biocapa</a:t>
            </a:r>
            <a:endParaRPr lang="es-CO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Percentage Removal Efficiency Over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708660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198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O" dirty="0" smtClean="0"/>
              <a:t>Eficiencia de remoción de patógenos (%)</a:t>
            </a:r>
            <a:endParaRPr lang="es-CO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76400" y="2362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99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114800" y="5867400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O" dirty="0" smtClean="0"/>
              <a:t>Tiempo (días)</a:t>
            </a:r>
            <a:endParaRPr lang="es-CO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0" y="5410200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30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5416550" y="2509838"/>
            <a:ext cx="949325" cy="2365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5297488" y="2438400"/>
            <a:ext cx="593725" cy="593725"/>
          </a:xfrm>
          <a:prstGeom prst="ellips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5891213" y="2794000"/>
            <a:ext cx="357187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Rectangle 11"/>
          <p:cNvSpPr>
            <a:spLocks noChangeArrowheads="1"/>
          </p:cNvSpPr>
          <p:nvPr/>
        </p:nvSpPr>
        <p:spPr bwMode="auto">
          <a:xfrm>
            <a:off x="6248400" y="2027238"/>
            <a:ext cx="2787650" cy="1473200"/>
          </a:xfrm>
          <a:prstGeom prst="rect">
            <a:avLst/>
          </a:prstGeom>
          <a:solidFill>
            <a:srgbClr val="FFFFFF"/>
          </a:solidFill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O" sz="1600" dirty="0" smtClean="0"/>
              <a:t>Después de limpiar, la eficiencia de remoción disminuye un poco, pero retorna a su nivel previo una vez que la </a:t>
            </a:r>
            <a:r>
              <a:rPr lang="es-CO" sz="1600" dirty="0" err="1" smtClean="0"/>
              <a:t>biocapa</a:t>
            </a:r>
            <a:r>
              <a:rPr lang="es-CO" sz="1600" dirty="0" smtClean="0"/>
              <a:t> es</a:t>
            </a:r>
          </a:p>
          <a:p>
            <a:r>
              <a:rPr lang="es-CO" sz="1600" dirty="0" smtClean="0"/>
              <a:t> </a:t>
            </a:r>
            <a:r>
              <a:rPr lang="es-CO" sz="1600" dirty="0" err="1" smtClean="0"/>
              <a:t>reestablecida</a:t>
            </a:r>
            <a:r>
              <a:rPr lang="es-CO" sz="1600" dirty="0" smtClean="0"/>
              <a:t>.</a:t>
            </a:r>
            <a:endParaRPr lang="es-CO" sz="1600" dirty="0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3124200" y="3581400"/>
            <a:ext cx="762000" cy="685800"/>
          </a:xfrm>
          <a:prstGeom prst="ellips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Text Box 13"/>
          <p:cNvSpPr txBox="1">
            <a:spLocks noChangeArrowheads="1"/>
          </p:cNvSpPr>
          <p:nvPr/>
        </p:nvSpPr>
        <p:spPr bwMode="auto">
          <a:xfrm>
            <a:off x="4876800" y="4038600"/>
            <a:ext cx="3656013" cy="838200"/>
          </a:xfrm>
          <a:prstGeom prst="rect">
            <a:avLst/>
          </a:prstGeom>
          <a:noFill/>
          <a:ln w="1587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O" sz="1600" dirty="0" smtClean="0"/>
              <a:t>La eficiencia en la remoción va a variar mientras que la </a:t>
            </a:r>
            <a:r>
              <a:rPr lang="es-CO" sz="1600" dirty="0" err="1" smtClean="0"/>
              <a:t>biocapa</a:t>
            </a:r>
            <a:r>
              <a:rPr lang="es-CO" sz="1600" dirty="0" smtClean="0"/>
              <a:t> se desarrolla.</a:t>
            </a:r>
            <a:endParaRPr lang="es-CO" sz="1600" dirty="0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886200" y="3962400"/>
            <a:ext cx="950913" cy="236538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3" name="Picture 4" descr="CAWST Colour - no text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6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s-CO" b="1" dirty="0" smtClean="0">
                <a:solidFill>
                  <a:schemeClr val="accent2"/>
                </a:solidFill>
              </a:rPr>
              <a:t>Estableciendo la </a:t>
            </a:r>
            <a:r>
              <a:rPr lang="es-CO" b="1" dirty="0" err="1" smtClean="0">
                <a:solidFill>
                  <a:schemeClr val="accent2"/>
                </a:solidFill>
              </a:rPr>
              <a:t>biocapa</a:t>
            </a:r>
            <a:endParaRPr lang="es-CO" dirty="0" smtClean="0">
              <a:solidFill>
                <a:schemeClr val="accent2"/>
              </a:solidFill>
            </a:endParaRP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2700338" y="5867400"/>
            <a:ext cx="5605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/>
              <a:t>(</a:t>
            </a:r>
            <a:r>
              <a:rPr lang="es-CO" sz="1400" dirty="0" err="1" smtClean="0"/>
              <a:t>Sharma</a:t>
            </a:r>
            <a:r>
              <a:rPr lang="es-CO" sz="1400" dirty="0" smtClean="0"/>
              <a:t>, D., Tesis de </a:t>
            </a:r>
            <a:r>
              <a:rPr lang="es-CO" sz="1400" dirty="0" err="1" smtClean="0"/>
              <a:t>maestria</a:t>
            </a:r>
            <a:r>
              <a:rPr lang="es-CO" sz="1400" dirty="0" smtClean="0"/>
              <a:t>, Universidad de Katmandú, 2005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50252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685800" y="1371600"/>
            <a:ext cx="7696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sz="2200" dirty="0" smtClean="0"/>
              <a:t>Comparación en la concentración total de </a:t>
            </a:r>
            <a:r>
              <a:rPr lang="es-CO" sz="2200" dirty="0" err="1" smtClean="0"/>
              <a:t>coliformes</a:t>
            </a:r>
            <a:r>
              <a:rPr lang="es-CO" sz="2200" dirty="0" smtClean="0"/>
              <a:t> entre la fuente de agua influente y el efluente del filtro de </a:t>
            </a:r>
            <a:r>
              <a:rPr lang="es-CO" sz="2200" dirty="0" err="1" smtClean="0"/>
              <a:t>bioarena</a:t>
            </a:r>
            <a:r>
              <a:rPr lang="es-CO" sz="2200" dirty="0" smtClean="0"/>
              <a:t> en un periodo de 4 semanas</a:t>
            </a:r>
            <a:endParaRPr lang="es-CO" sz="2200" dirty="0"/>
          </a:p>
        </p:txBody>
      </p:sp>
      <p:pic>
        <p:nvPicPr>
          <p:cNvPr id="13318" name="Picture 4" descr="CAWST Colour - no text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0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Grano</a:t>
            </a:r>
            <a:r>
              <a:rPr lang="en-US" dirty="0" smtClean="0"/>
              <a:t> de arena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86" y="1066800"/>
            <a:ext cx="6858000" cy="511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" y="6206334"/>
            <a:ext cx="887412" cy="5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Después de </a:t>
            </a:r>
            <a:r>
              <a:rPr lang="en-US" dirty="0" smtClean="0"/>
              <a:t>1 </a:t>
            </a:r>
            <a:r>
              <a:rPr lang="es-CO" dirty="0" smtClean="0"/>
              <a:t>semana de desarrollo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58000" cy="51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" y="6206334"/>
            <a:ext cx="887412" cy="5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semanas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91400" cy="502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" y="6206334"/>
            <a:ext cx="887412" cy="5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semanas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162801" cy="530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" y="6206334"/>
            <a:ext cx="887412" cy="5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s-CO" dirty="0" smtClean="0"/>
              <a:t>semanas – forma de bacilo</a:t>
            </a: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3768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" y="6206334"/>
            <a:ext cx="887412" cy="5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386</Words>
  <Application>Microsoft Office PowerPoint</Application>
  <PresentationFormat>On-screen Show (4:3)</PresentationFormat>
  <Paragraphs>34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Desarrollo de la biocapa</vt:lpstr>
      <vt:lpstr>Tipos de Microorganismos</vt:lpstr>
      <vt:lpstr>Estableciendo la biocapa</vt:lpstr>
      <vt:lpstr>Estableciendo la biocapa</vt:lpstr>
      <vt:lpstr>Grano de arena</vt:lpstr>
      <vt:lpstr>Después de 1 semana de desarrollo</vt:lpstr>
      <vt:lpstr>3 semanas</vt:lpstr>
      <vt:lpstr>4 semanas</vt:lpstr>
      <vt:lpstr>5 semanas – forma de bacilo</vt:lpstr>
      <vt:lpstr>5 semanas – forma de coco</vt:lpstr>
      <vt:lpstr>6 semanas</vt:lpstr>
      <vt:lpstr>7 semanas - diatomeas</vt:lpstr>
      <vt:lpstr>8 semanas – no superficie de arena visible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mforan</dc:creator>
  <cp:lastModifiedBy>Eva Manzano</cp:lastModifiedBy>
  <cp:revision>14</cp:revision>
  <dcterms:created xsi:type="dcterms:W3CDTF">2010-11-22T18:37:35Z</dcterms:created>
  <dcterms:modified xsi:type="dcterms:W3CDTF">2011-01-04T19:44:44Z</dcterms:modified>
</cp:coreProperties>
</file>