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handoutMasterIdLst>
    <p:handoutMasterId r:id="rId20"/>
  </p:handoutMasterIdLst>
  <p:sldIdLst>
    <p:sldId id="397" r:id="rId2"/>
    <p:sldId id="381" r:id="rId3"/>
    <p:sldId id="371" r:id="rId4"/>
    <p:sldId id="380" r:id="rId5"/>
    <p:sldId id="398" r:id="rId6"/>
    <p:sldId id="383" r:id="rId7"/>
    <p:sldId id="384" r:id="rId8"/>
    <p:sldId id="385" r:id="rId9"/>
    <p:sldId id="386" r:id="rId10"/>
    <p:sldId id="387" r:id="rId11"/>
    <p:sldId id="389" r:id="rId12"/>
    <p:sldId id="390" r:id="rId13"/>
    <p:sldId id="391" r:id="rId14"/>
    <p:sldId id="392" r:id="rId15"/>
    <p:sldId id="393" r:id="rId16"/>
    <p:sldId id="394" r:id="rId17"/>
    <p:sldId id="396"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82654" autoAdjust="0"/>
  </p:normalViewPr>
  <p:slideViewPr>
    <p:cSldViewPr snapToGrid="0">
      <p:cViewPr>
        <p:scale>
          <a:sx n="60" d="100"/>
          <a:sy n="60" d="100"/>
        </p:scale>
        <p:origin x="161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E5818-6590-43F0-BA01-508439F7D4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9F24E577-64BA-40E6-A61F-EF600ED0D9E4}">
      <dgm:prSet phldrT="[Text]" custT="1"/>
      <dgm:spPr>
        <a:xfrm>
          <a:off x="1643759" y="1493817"/>
          <a:ext cx="1898706" cy="1642457"/>
        </a:xfrm>
        <a:solidFill>
          <a:sysClr val="window" lastClr="FFFFFF"/>
        </a:solidFill>
        <a:ln w="25400" cap="flat" cmpd="sng" algn="ctr">
          <a:solidFill>
            <a:srgbClr val="4F81BD"/>
          </a:solidFill>
          <a:prstDash val="solid"/>
        </a:ln>
        <a:effectLst/>
      </dgm:spPr>
      <dgm:t>
        <a:bodyPr/>
        <a:lstStyle/>
        <a:p>
          <a:pPr rtl="0"/>
          <a:r>
            <a:rPr sz="2800" b="0">
              <a:solidFill>
                <a:srgbClr val="4F81BD"/>
              </a:solidFill>
              <a:latin typeface="Calibri"/>
              <a:ea typeface="+mn-ea"/>
              <a:cs typeface="+mn-cs"/>
            </a:rPr>
            <a:t>Objectif 6</a:t>
          </a:r>
        </a:p>
      </dgm:t>
    </dgm:pt>
    <dgm:pt modelId="{38ADCC92-E5B0-47C4-91F0-0178D5601EF1}" type="parTrans" cxnId="{05A21BF7-C546-42FC-9DB9-CCF91042A24C}">
      <dgm:prSet/>
      <dgm:spPr/>
      <dgm:t>
        <a:bodyPr/>
        <a:lstStyle/>
        <a:p>
          <a:endParaRPr lang="en-GB" b="0"/>
        </a:p>
      </dgm:t>
    </dgm:pt>
    <dgm:pt modelId="{F5742AB3-E138-44D6-ABFE-050802EF5FEA}" type="sibTrans" cxnId="{05A21BF7-C546-42FC-9DB9-CCF91042A24C}">
      <dgm:prSet/>
      <dgm:spPr/>
      <dgm:t>
        <a:bodyPr/>
        <a:lstStyle/>
        <a:p>
          <a:endParaRPr lang="en-GB" b="0"/>
        </a:p>
      </dgm:t>
    </dgm:pt>
    <dgm:pt modelId="{6AFDA411-0CC7-4B86-9BB5-B5F5F7A138DF}">
      <dgm:prSet phldrT="[Text]" custT="1"/>
      <dgm:spPr>
        <a:xfrm>
          <a:off x="3245669" y="2455583"/>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6.3</a:t>
          </a:r>
          <a:r>
            <a:rPr sz="2000" b="0">
              <a:solidFill>
                <a:sysClr val="window" lastClr="FFFFFF"/>
              </a:solidFill>
              <a:latin typeface="Calibri"/>
              <a:ea typeface="+mn-ea"/>
              <a:cs typeface="+mn-cs"/>
            </a:rPr>
            <a:t> </a:t>
          </a:r>
          <a:br>
            <a:rPr lang="fr-CH" sz="2000" b="0">
              <a:solidFill>
                <a:sysClr val="window" lastClr="FFFFFF"/>
              </a:solidFill>
              <a:latin typeface="Calibri"/>
              <a:ea typeface="+mn-ea"/>
              <a:cs typeface="+mn-cs"/>
            </a:rPr>
          </a:br>
          <a:r>
            <a:rPr sz="2000" b="0">
              <a:solidFill>
                <a:sysClr val="window" lastClr="FFFFFF"/>
              </a:solidFill>
              <a:latin typeface="Calibri"/>
              <a:ea typeface="+mn-ea"/>
              <a:cs typeface="+mn-cs"/>
            </a:rPr>
            <a:t>Qualité de l’eau	</a:t>
          </a:r>
        </a:p>
      </dgm:t>
    </dgm:pt>
    <dgm:pt modelId="{7A327EFF-FD53-4D0A-92DA-7347F37536AF}" type="parTrans" cxnId="{5FA2B3CE-06B5-45E8-8442-74516F6FAB8C}">
      <dgm:prSet/>
      <dgm:spPr/>
      <dgm:t>
        <a:bodyPr/>
        <a:lstStyle/>
        <a:p>
          <a:endParaRPr lang="en-GB" b="0"/>
        </a:p>
      </dgm:t>
    </dgm:pt>
    <dgm:pt modelId="{934460E4-871D-4864-9283-D0097E115D8B}" type="sibTrans" cxnId="{5FA2B3CE-06B5-45E8-8442-74516F6FAB8C}">
      <dgm:prSet/>
      <dgm:spPr/>
      <dgm:t>
        <a:bodyPr/>
        <a:lstStyle/>
        <a:p>
          <a:endParaRPr lang="en-GB" b="0"/>
        </a:p>
      </dgm:t>
    </dgm:pt>
    <dgm:pt modelId="{50344AE3-A4B3-466D-ABB7-3EF67862059A}">
      <dgm:prSet phldrT="[Text]" custT="1"/>
      <dgm:spPr>
        <a:xfrm>
          <a:off x="1818658" y="3284452"/>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6.4</a:t>
          </a:r>
          <a:r>
            <a:rPr sz="2000" b="0">
              <a:solidFill>
                <a:sysClr val="window" lastClr="FFFFFF"/>
              </a:solidFill>
              <a:latin typeface="Calibri"/>
              <a:ea typeface="+mn-ea"/>
              <a:cs typeface="+mn-cs"/>
            </a:rPr>
            <a:t> </a:t>
          </a:r>
          <a:br>
            <a:rPr lang="fr-CH" sz="2000" b="0">
              <a:solidFill>
                <a:sysClr val="window" lastClr="FFFFFF"/>
              </a:solidFill>
              <a:latin typeface="Calibri"/>
              <a:ea typeface="+mn-ea"/>
              <a:cs typeface="+mn-cs"/>
            </a:rPr>
          </a:br>
          <a:r>
            <a:rPr sz="2000" b="0">
              <a:solidFill>
                <a:sysClr val="window" lastClr="FFFFFF"/>
              </a:solidFill>
              <a:latin typeface="Calibri"/>
              <a:ea typeface="+mn-ea"/>
              <a:cs typeface="+mn-cs"/>
            </a:rPr>
            <a:t>Manque d'eau</a:t>
          </a:r>
        </a:p>
      </dgm:t>
    </dgm:pt>
    <dgm:pt modelId="{AD8E26E2-2E86-4B3B-9A21-CA8E390485E2}" type="parTrans" cxnId="{9BE8507B-AF6E-4CA5-85B9-5AE876084371}">
      <dgm:prSet/>
      <dgm:spPr/>
      <dgm:t>
        <a:bodyPr/>
        <a:lstStyle/>
        <a:p>
          <a:endParaRPr lang="en-GB" b="0"/>
        </a:p>
      </dgm:t>
    </dgm:pt>
    <dgm:pt modelId="{43C292B6-E742-4692-B5F3-464772917DB8}" type="sibTrans" cxnId="{9BE8507B-AF6E-4CA5-85B9-5AE876084371}">
      <dgm:prSet/>
      <dgm:spPr/>
      <dgm:t>
        <a:bodyPr/>
        <a:lstStyle/>
        <a:p>
          <a:endParaRPr lang="en-GB" b="0"/>
        </a:p>
      </dgm:t>
    </dgm:pt>
    <dgm:pt modelId="{C3F76302-BE1F-4B8A-B530-0E956F4593B2}">
      <dgm:prSet phldrT="[Text]" custT="1"/>
      <dgm:spPr>
        <a:xfrm>
          <a:off x="385022" y="2456509"/>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1800" b="0" u="sng" dirty="0">
              <a:solidFill>
                <a:sysClr val="window" lastClr="FFFFFF"/>
              </a:solidFill>
              <a:latin typeface="Calibri"/>
              <a:ea typeface="+mn-ea"/>
              <a:cs typeface="+mn-cs"/>
            </a:rPr>
            <a:t>6.5</a:t>
          </a:r>
          <a:r>
            <a:rPr sz="1800" b="0" dirty="0">
              <a:solidFill>
                <a:sysClr val="window" lastClr="FFFFFF"/>
              </a:solidFill>
              <a:latin typeface="Calibri"/>
              <a:ea typeface="+mn-ea"/>
              <a:cs typeface="+mn-cs"/>
            </a:rPr>
            <a:t> </a:t>
          </a:r>
          <a:br>
            <a:rPr lang="fr-CH" sz="1800" b="0" dirty="0">
              <a:solidFill>
                <a:sysClr val="window" lastClr="FFFFFF"/>
              </a:solidFill>
              <a:latin typeface="Calibri"/>
              <a:ea typeface="+mn-ea"/>
              <a:cs typeface="+mn-cs"/>
            </a:rPr>
          </a:br>
          <a:r>
            <a:rPr sz="1800" b="0" dirty="0" err="1">
              <a:solidFill>
                <a:sysClr val="window" lastClr="FFFFFF"/>
              </a:solidFill>
              <a:latin typeface="Calibri"/>
              <a:ea typeface="+mn-ea"/>
              <a:cs typeface="+mn-cs"/>
            </a:rPr>
            <a:t>Gestion</a:t>
          </a:r>
          <a:r>
            <a:rPr sz="1800" b="0" dirty="0">
              <a:solidFill>
                <a:sysClr val="window" lastClr="FFFFFF"/>
              </a:solidFill>
              <a:latin typeface="Calibri"/>
              <a:ea typeface="+mn-ea"/>
              <a:cs typeface="+mn-cs"/>
            </a:rPr>
            <a:t> des </a:t>
          </a:r>
          <a:r>
            <a:rPr sz="1800" b="0" dirty="0" err="1">
              <a:solidFill>
                <a:sysClr val="window" lastClr="FFFFFF"/>
              </a:solidFill>
              <a:latin typeface="Calibri"/>
              <a:ea typeface="+mn-ea"/>
              <a:cs typeface="+mn-cs"/>
            </a:rPr>
            <a:t>ressources</a:t>
          </a:r>
          <a:r>
            <a:rPr sz="1800" b="0" dirty="0">
              <a:solidFill>
                <a:sysClr val="window" lastClr="FFFFFF"/>
              </a:solidFill>
              <a:latin typeface="Calibri"/>
              <a:ea typeface="+mn-ea"/>
              <a:cs typeface="+mn-cs"/>
            </a:rPr>
            <a:t> </a:t>
          </a:r>
          <a:r>
            <a:rPr sz="1600" b="0" dirty="0" err="1">
              <a:solidFill>
                <a:sysClr val="window" lastClr="FFFFFF"/>
              </a:solidFill>
              <a:latin typeface="Calibri"/>
              <a:ea typeface="+mn-ea"/>
              <a:cs typeface="+mn-cs"/>
            </a:rPr>
            <a:t>en</a:t>
          </a:r>
          <a:r>
            <a:rPr sz="1600" b="0" dirty="0">
              <a:solidFill>
                <a:sysClr val="window" lastClr="FFFFFF"/>
              </a:solidFill>
              <a:latin typeface="Calibri"/>
              <a:ea typeface="+mn-ea"/>
              <a:cs typeface="+mn-cs"/>
            </a:rPr>
            <a:t> </a:t>
          </a:r>
          <a:r>
            <a:rPr sz="1600" b="0" dirty="0" err="1">
              <a:solidFill>
                <a:sysClr val="window" lastClr="FFFFFF"/>
              </a:solidFill>
              <a:latin typeface="Calibri"/>
              <a:ea typeface="+mn-ea"/>
              <a:cs typeface="+mn-cs"/>
            </a:rPr>
            <a:t>eau</a:t>
          </a:r>
          <a:endParaRPr sz="1600" b="0" dirty="0">
            <a:solidFill>
              <a:sysClr val="window" lastClr="FFFFFF"/>
            </a:solidFill>
            <a:latin typeface="Calibri"/>
            <a:ea typeface="+mn-ea"/>
            <a:cs typeface="+mn-cs"/>
          </a:endParaRPr>
        </a:p>
      </dgm:t>
    </dgm:pt>
    <dgm:pt modelId="{FB8CC17E-367C-4B6B-9117-A3D07AAAFFEA}" type="parTrans" cxnId="{94959F00-7289-45FC-95CF-BE08CB89833C}">
      <dgm:prSet/>
      <dgm:spPr/>
      <dgm:t>
        <a:bodyPr/>
        <a:lstStyle/>
        <a:p>
          <a:endParaRPr lang="en-GB" b="0"/>
        </a:p>
      </dgm:t>
    </dgm:pt>
    <dgm:pt modelId="{EE368855-06EB-48B3-A695-C834199CA4B7}" type="sibTrans" cxnId="{94959F00-7289-45FC-95CF-BE08CB89833C}">
      <dgm:prSet/>
      <dgm:spPr/>
      <dgm:t>
        <a:bodyPr/>
        <a:lstStyle/>
        <a:p>
          <a:endParaRPr lang="en-GB" b="0"/>
        </a:p>
      </dgm:t>
    </dgm:pt>
    <dgm:pt modelId="{75B1C61B-2F6C-4A64-8F57-042902147D58}">
      <dgm:prSet phldrT="[Text]" custT="1"/>
      <dgm:spPr>
        <a:xfrm>
          <a:off x="385022" y="826091"/>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dirty="0">
              <a:solidFill>
                <a:sysClr val="window" lastClr="FFFFFF"/>
              </a:solidFill>
              <a:latin typeface="Calibri"/>
              <a:ea typeface="+mn-ea"/>
              <a:cs typeface="+mn-cs"/>
            </a:rPr>
            <a:t>6.6</a:t>
          </a:r>
          <a:r>
            <a:rPr sz="2000" b="0" dirty="0">
              <a:solidFill>
                <a:sysClr val="window" lastClr="FFFFFF"/>
              </a:solidFill>
              <a:latin typeface="Calibri"/>
              <a:ea typeface="+mn-ea"/>
              <a:cs typeface="+mn-cs"/>
            </a:rPr>
            <a:t> </a:t>
          </a:r>
          <a:br>
            <a:rPr lang="fr-CH" sz="2000" b="0" dirty="0">
              <a:solidFill>
                <a:sysClr val="window" lastClr="FFFFFF"/>
              </a:solidFill>
              <a:latin typeface="Calibri"/>
              <a:ea typeface="+mn-ea"/>
              <a:cs typeface="+mn-cs"/>
            </a:rPr>
          </a:br>
          <a:r>
            <a:rPr sz="2000" b="0" dirty="0" err="1">
              <a:solidFill>
                <a:sysClr val="window" lastClr="FFFFFF"/>
              </a:solidFill>
              <a:latin typeface="Calibri"/>
              <a:ea typeface="+mn-ea"/>
              <a:cs typeface="+mn-cs"/>
            </a:rPr>
            <a:t>Éco</a:t>
          </a:r>
          <a:r>
            <a:rPr lang="pt-BR" sz="2000" b="0" dirty="0">
              <a:solidFill>
                <a:sysClr val="window" lastClr="FFFFFF"/>
              </a:solidFill>
              <a:latin typeface="Calibri"/>
              <a:ea typeface="+mn-ea"/>
              <a:cs typeface="+mn-cs"/>
            </a:rPr>
            <a:t>-</a:t>
          </a:r>
          <a:r>
            <a:rPr sz="2000" b="0" dirty="0" err="1">
              <a:solidFill>
                <a:sysClr val="window" lastClr="FFFFFF"/>
              </a:solidFill>
              <a:latin typeface="Calibri"/>
              <a:ea typeface="+mn-ea"/>
              <a:cs typeface="+mn-cs"/>
            </a:rPr>
            <a:t>systèmes</a:t>
          </a:r>
          <a:endParaRPr sz="2000" b="0" dirty="0">
            <a:solidFill>
              <a:sysClr val="window" lastClr="FFFFFF"/>
            </a:solidFill>
            <a:latin typeface="Calibri"/>
            <a:ea typeface="+mn-ea"/>
            <a:cs typeface="+mn-cs"/>
          </a:endParaRPr>
        </a:p>
      </dgm:t>
    </dgm:pt>
    <dgm:pt modelId="{E5E6ED94-AD58-43BA-9ECD-B8640389DAB6}" type="parTrans" cxnId="{55088DD6-2AD9-43AE-B46E-29BBFC98380F}">
      <dgm:prSet/>
      <dgm:spPr/>
      <dgm:t>
        <a:bodyPr/>
        <a:lstStyle/>
        <a:p>
          <a:endParaRPr lang="en-GB" b="0"/>
        </a:p>
      </dgm:t>
    </dgm:pt>
    <dgm:pt modelId="{51BE0911-4F09-4E4A-9B3D-09848135F45D}" type="sibTrans" cxnId="{55088DD6-2AD9-43AE-B46E-29BBFC98380F}">
      <dgm:prSet/>
      <dgm:spPr/>
      <dgm:t>
        <a:bodyPr/>
        <a:lstStyle/>
        <a:p>
          <a:endParaRPr lang="en-GB" b="0"/>
        </a:p>
      </dgm:t>
    </dgm:pt>
    <dgm:pt modelId="{D157B501-3F9E-4BF0-B8E9-8DD34ABE2EDE}">
      <dgm:prSet phldrT="[Text]" custT="1"/>
      <dgm:spPr>
        <a:xfrm>
          <a:off x="3245669" y="827943"/>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dirty="0">
              <a:solidFill>
                <a:sysClr val="window" lastClr="FFFFFF"/>
              </a:solidFill>
              <a:latin typeface="Calibri"/>
              <a:ea typeface="+mn-ea"/>
              <a:cs typeface="+mn-cs"/>
            </a:rPr>
            <a:t>6.2</a:t>
          </a:r>
          <a:r>
            <a:rPr sz="2000" b="0" dirty="0">
              <a:solidFill>
                <a:sysClr val="window" lastClr="FFFFFF"/>
              </a:solidFill>
              <a:latin typeface="Calibri"/>
              <a:ea typeface="+mn-ea"/>
              <a:cs typeface="+mn-cs"/>
            </a:rPr>
            <a:t> </a:t>
          </a:r>
          <a:br>
            <a:rPr lang="fr-CH" sz="2000" b="0" dirty="0">
              <a:solidFill>
                <a:sysClr val="window" lastClr="FFFFFF"/>
              </a:solidFill>
              <a:latin typeface="Calibri"/>
              <a:ea typeface="+mn-ea"/>
              <a:cs typeface="+mn-cs"/>
            </a:rPr>
          </a:br>
          <a:r>
            <a:rPr sz="1800" b="0" dirty="0" err="1">
              <a:solidFill>
                <a:sysClr val="window" lastClr="FFFFFF"/>
              </a:solidFill>
              <a:latin typeface="Calibri"/>
              <a:ea typeface="+mn-ea"/>
              <a:cs typeface="+mn-cs"/>
            </a:rPr>
            <a:t>Assainisse</a:t>
          </a:r>
          <a:r>
            <a:rPr lang="pt-BR" sz="1800" b="0" dirty="0">
              <a:solidFill>
                <a:sysClr val="window" lastClr="FFFFFF"/>
              </a:solidFill>
              <a:latin typeface="Calibri"/>
              <a:ea typeface="+mn-ea"/>
              <a:cs typeface="+mn-cs"/>
            </a:rPr>
            <a:t>-</a:t>
          </a:r>
          <a:r>
            <a:rPr sz="1800" b="0" dirty="0" err="1">
              <a:solidFill>
                <a:sysClr val="window" lastClr="FFFFFF"/>
              </a:solidFill>
              <a:latin typeface="Calibri"/>
              <a:ea typeface="+mn-ea"/>
              <a:cs typeface="+mn-cs"/>
            </a:rPr>
            <a:t>ment</a:t>
          </a:r>
          <a:r>
            <a:rPr sz="2000" b="0" dirty="0">
              <a:solidFill>
                <a:sysClr val="window" lastClr="FFFFFF"/>
              </a:solidFill>
              <a:latin typeface="Calibri"/>
              <a:ea typeface="+mn-ea"/>
              <a:cs typeface="+mn-cs"/>
            </a:rPr>
            <a:t> et </a:t>
          </a:r>
          <a:r>
            <a:rPr sz="2000" b="0" dirty="0" err="1">
              <a:solidFill>
                <a:sysClr val="window" lastClr="FFFFFF"/>
              </a:solidFill>
              <a:latin typeface="Calibri"/>
              <a:ea typeface="+mn-ea"/>
              <a:cs typeface="+mn-cs"/>
            </a:rPr>
            <a:t>hygiène</a:t>
          </a:r>
          <a:endParaRPr sz="2000" b="0" dirty="0">
            <a:solidFill>
              <a:sysClr val="window" lastClr="FFFFFF"/>
            </a:solidFill>
            <a:latin typeface="Calibri"/>
            <a:ea typeface="+mn-ea"/>
            <a:cs typeface="+mn-cs"/>
          </a:endParaRPr>
        </a:p>
      </dgm:t>
    </dgm:pt>
    <dgm:pt modelId="{495271C6-71BC-4F84-8DAB-79540BFBB42D}" type="parTrans" cxnId="{3B194D12-B523-4775-A98E-E9A219E2D842}">
      <dgm:prSet/>
      <dgm:spPr/>
      <dgm:t>
        <a:bodyPr/>
        <a:lstStyle/>
        <a:p>
          <a:endParaRPr lang="en-GB" b="0"/>
        </a:p>
      </dgm:t>
    </dgm:pt>
    <dgm:pt modelId="{7EEC0A7F-8E7B-4446-B701-71501448D362}" type="sibTrans" cxnId="{3B194D12-B523-4775-A98E-E9A219E2D842}">
      <dgm:prSet/>
      <dgm:spPr/>
      <dgm:t>
        <a:bodyPr/>
        <a:lstStyle/>
        <a:p>
          <a:endParaRPr lang="en-GB" b="0"/>
        </a:p>
      </dgm:t>
    </dgm:pt>
    <dgm:pt modelId="{9F6B9979-B1ED-4101-98BE-205DA39F9087}">
      <dgm:prSet phldrT="[Text]" custT="1"/>
      <dgm:spPr>
        <a:xfrm>
          <a:off x="1818658" y="0"/>
          <a:ext cx="1555976" cy="13461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sz="2000" b="0" u="sng">
              <a:solidFill>
                <a:sysClr val="window" lastClr="FFFFFF"/>
              </a:solidFill>
              <a:latin typeface="Calibri"/>
              <a:ea typeface="+mn-ea"/>
              <a:cs typeface="+mn-cs"/>
            </a:rPr>
            <a:t>6.1</a:t>
          </a:r>
          <a:br>
            <a:rPr lang="fr-CH" sz="2000" b="0">
              <a:solidFill>
                <a:sysClr val="window" lastClr="FFFFFF"/>
              </a:solidFill>
              <a:latin typeface="Calibri"/>
              <a:ea typeface="+mn-ea"/>
              <a:cs typeface="+mn-cs"/>
            </a:rPr>
          </a:br>
          <a:r>
            <a:rPr sz="2000" b="0">
              <a:solidFill>
                <a:sysClr val="window" lastClr="FFFFFF"/>
              </a:solidFill>
              <a:latin typeface="Calibri"/>
              <a:ea typeface="+mn-ea"/>
              <a:cs typeface="+mn-cs"/>
            </a:rPr>
            <a:t>Eau de boisson</a:t>
          </a:r>
        </a:p>
      </dgm:t>
    </dgm:pt>
    <dgm:pt modelId="{C42736B5-1A0E-4E76-8B51-3B336A7E352A}" type="parTrans" cxnId="{9EFA92E8-7A95-4FD2-8897-D295E37276B2}">
      <dgm:prSet/>
      <dgm:spPr/>
      <dgm:t>
        <a:bodyPr/>
        <a:lstStyle/>
        <a:p>
          <a:endParaRPr lang="en-GB" b="0"/>
        </a:p>
      </dgm:t>
    </dgm:pt>
    <dgm:pt modelId="{427E4EB7-449D-42A0-9DBC-2A5268ADF44D}" type="sibTrans" cxnId="{9EFA92E8-7A95-4FD2-8897-D295E37276B2}">
      <dgm:prSet/>
      <dgm:spPr/>
      <dgm:t>
        <a:bodyPr/>
        <a:lstStyle/>
        <a:p>
          <a:endParaRPr lang="en-GB" b="0"/>
        </a:p>
      </dgm:t>
    </dgm:pt>
    <dgm:pt modelId="{E5718B9B-C681-4E00-ACF0-2B95190E11C4}" type="pres">
      <dgm:prSet presAssocID="{9B8E5818-6590-43F0-BA01-508439F7D413}" presName="Name0" presStyleCnt="0">
        <dgm:presLayoutVars>
          <dgm:chMax val="1"/>
          <dgm:chPref val="1"/>
          <dgm:dir/>
          <dgm:animOne val="branch"/>
          <dgm:animLvl val="lvl"/>
        </dgm:presLayoutVars>
      </dgm:prSet>
      <dgm:spPr/>
    </dgm:pt>
    <dgm:pt modelId="{6CEA24C1-EBE0-47FF-8FE0-44712EA66AEC}" type="pres">
      <dgm:prSet presAssocID="{9F24E577-64BA-40E6-A61F-EF600ED0D9E4}" presName="Parent" presStyleLbl="node0" presStyleIdx="0" presStyleCnt="1">
        <dgm:presLayoutVars>
          <dgm:chMax val="6"/>
          <dgm:chPref val="6"/>
        </dgm:presLayoutVars>
      </dgm:prSet>
      <dgm:spPr>
        <a:prstGeom prst="hexagon">
          <a:avLst>
            <a:gd name="adj" fmla="val 28570"/>
            <a:gd name="vf" fmla="val 115470"/>
          </a:avLst>
        </a:prstGeom>
      </dgm:spPr>
    </dgm:pt>
    <dgm:pt modelId="{53E22A19-CC49-4FC9-BD91-2A0C10D35E20}" type="pres">
      <dgm:prSet presAssocID="{9F6B9979-B1ED-4101-98BE-205DA39F9087}" presName="Accent1" presStyleCnt="0"/>
      <dgm:spPr/>
    </dgm:pt>
    <dgm:pt modelId="{4208BFAF-CFF4-4AAB-B92B-5D7C57015EEC}" type="pres">
      <dgm:prSet presAssocID="{9F6B9979-B1ED-4101-98BE-205DA39F9087}" presName="Accent" presStyleLbl="bgShp" presStyleIdx="0" presStyleCnt="6"/>
      <dgm:spPr/>
    </dgm:pt>
    <dgm:pt modelId="{2D3D91F6-7091-496F-B4D5-AE3A4B0256C7}" type="pres">
      <dgm:prSet presAssocID="{9F6B9979-B1ED-4101-98BE-205DA39F9087}" presName="Child1" presStyleLbl="node1" presStyleIdx="0" presStyleCnt="6">
        <dgm:presLayoutVars>
          <dgm:chMax val="0"/>
          <dgm:chPref val="0"/>
          <dgm:bulletEnabled val="1"/>
        </dgm:presLayoutVars>
      </dgm:prSet>
      <dgm:spPr>
        <a:prstGeom prst="hexagon">
          <a:avLst>
            <a:gd name="adj" fmla="val 28570"/>
            <a:gd name="vf" fmla="val 115470"/>
          </a:avLst>
        </a:prstGeom>
      </dgm:spPr>
    </dgm:pt>
    <dgm:pt modelId="{FC927059-9E08-43A7-97EA-8D6DA9FF8653}" type="pres">
      <dgm:prSet presAssocID="{D157B501-3F9E-4BF0-B8E9-8DD34ABE2EDE}" presName="Accent2" presStyleCnt="0"/>
      <dgm:spPr/>
    </dgm:pt>
    <dgm:pt modelId="{DE5FE096-8FE1-49BB-8D3B-946F9D0C8B5E}" type="pres">
      <dgm:prSet presAssocID="{D157B501-3F9E-4BF0-B8E9-8DD34ABE2EDE}" presName="Accent" presStyleLbl="bgShp" presStyleIdx="1" presStyleCnt="6"/>
      <dgm:spPr>
        <a:xfrm>
          <a:off x="2832714" y="708011"/>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C28CCB7A-284D-4A2D-811B-1C93E1EE227D}" type="pres">
      <dgm:prSet presAssocID="{D157B501-3F9E-4BF0-B8E9-8DD34ABE2EDE}" presName="Child2" presStyleLbl="node1" presStyleIdx="1" presStyleCnt="6">
        <dgm:presLayoutVars>
          <dgm:chMax val="0"/>
          <dgm:chPref val="0"/>
          <dgm:bulletEnabled val="1"/>
        </dgm:presLayoutVars>
      </dgm:prSet>
      <dgm:spPr>
        <a:prstGeom prst="hexagon">
          <a:avLst>
            <a:gd name="adj" fmla="val 28570"/>
            <a:gd name="vf" fmla="val 115470"/>
          </a:avLst>
        </a:prstGeom>
      </dgm:spPr>
    </dgm:pt>
    <dgm:pt modelId="{1C8FD630-350D-4A26-A78C-328B4D7417B7}" type="pres">
      <dgm:prSet presAssocID="{6AFDA411-0CC7-4B86-9BB5-B5F5F7A138DF}" presName="Accent3" presStyleCnt="0"/>
      <dgm:spPr/>
    </dgm:pt>
    <dgm:pt modelId="{E5997071-9E76-4F34-8548-A5DBAD063B3A}" type="pres">
      <dgm:prSet presAssocID="{6AFDA411-0CC7-4B86-9BB5-B5F5F7A138DF}" presName="Accent" presStyleLbl="bgShp" presStyleIdx="2" presStyleCnt="6"/>
      <dgm:spPr>
        <a:xfrm>
          <a:off x="3668781" y="1861946"/>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007EC774-E0E0-4493-8848-DE14E481C56F}" type="pres">
      <dgm:prSet presAssocID="{6AFDA411-0CC7-4B86-9BB5-B5F5F7A138DF}" presName="Child3" presStyleLbl="node1" presStyleIdx="2" presStyleCnt="6">
        <dgm:presLayoutVars>
          <dgm:chMax val="0"/>
          <dgm:chPref val="0"/>
          <dgm:bulletEnabled val="1"/>
        </dgm:presLayoutVars>
      </dgm:prSet>
      <dgm:spPr>
        <a:prstGeom prst="hexagon">
          <a:avLst>
            <a:gd name="adj" fmla="val 28570"/>
            <a:gd name="vf" fmla="val 115470"/>
          </a:avLst>
        </a:prstGeom>
      </dgm:spPr>
    </dgm:pt>
    <dgm:pt modelId="{0534A6BA-750A-4ADE-8F84-3D37D940A76D}" type="pres">
      <dgm:prSet presAssocID="{50344AE3-A4B3-466D-ABB7-3EF67862059A}" presName="Accent4" presStyleCnt="0"/>
      <dgm:spPr/>
    </dgm:pt>
    <dgm:pt modelId="{51E056E9-AF1E-4DE6-9B84-5EFA5C3EC909}" type="pres">
      <dgm:prSet presAssocID="{50344AE3-A4B3-466D-ABB7-3EF67862059A}" presName="Accent" presStyleLbl="bgShp" presStyleIdx="3" presStyleCnt="6"/>
      <dgm:spPr>
        <a:xfrm>
          <a:off x="3087995" y="3164521"/>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6CC0FC98-D682-4CF4-94F3-B1AD88D56179}" type="pres">
      <dgm:prSet presAssocID="{50344AE3-A4B3-466D-ABB7-3EF67862059A}" presName="Child4" presStyleLbl="node1" presStyleIdx="3" presStyleCnt="6">
        <dgm:presLayoutVars>
          <dgm:chMax val="0"/>
          <dgm:chPref val="0"/>
          <dgm:bulletEnabled val="1"/>
        </dgm:presLayoutVars>
      </dgm:prSet>
      <dgm:spPr>
        <a:prstGeom prst="hexagon">
          <a:avLst>
            <a:gd name="adj" fmla="val 28570"/>
            <a:gd name="vf" fmla="val 115470"/>
          </a:avLst>
        </a:prstGeom>
      </dgm:spPr>
    </dgm:pt>
    <dgm:pt modelId="{02F5D6E9-3370-4727-A3BB-7C2583E1E09B}" type="pres">
      <dgm:prSet presAssocID="{C3F76302-BE1F-4B8A-B530-0E956F4593B2}" presName="Accent5" presStyleCnt="0"/>
      <dgm:spPr/>
    </dgm:pt>
    <dgm:pt modelId="{C017D2D4-ADCE-43A0-A576-7E18426B6C4F}" type="pres">
      <dgm:prSet presAssocID="{C3F76302-BE1F-4B8A-B530-0E956F4593B2}" presName="Accent" presStyleLbl="bgShp" presStyleIdx="4" presStyleCnt="6"/>
      <dgm:spPr>
        <a:xfrm>
          <a:off x="1647293" y="3299733"/>
          <a:ext cx="716376" cy="617252"/>
        </a:xfrm>
        <a:prstGeom prst="hexagon">
          <a:avLst>
            <a:gd name="adj" fmla="val 28900"/>
            <a:gd name="vf" fmla="val 115470"/>
          </a:avLst>
        </a:prstGeom>
        <a:solidFill>
          <a:srgbClr val="4F81BD">
            <a:tint val="40000"/>
            <a:hueOff val="0"/>
            <a:satOff val="0"/>
            <a:lumOff val="0"/>
            <a:alphaOff val="0"/>
          </a:srgbClr>
        </a:solidFill>
        <a:ln>
          <a:noFill/>
        </a:ln>
        <a:effectLst/>
      </dgm:spPr>
    </dgm:pt>
    <dgm:pt modelId="{B0FCB81B-DF6E-45D4-9A83-72948D64D1E7}" type="pres">
      <dgm:prSet presAssocID="{C3F76302-BE1F-4B8A-B530-0E956F4593B2}" presName="Child5" presStyleLbl="node1" presStyleIdx="4" presStyleCnt="6">
        <dgm:presLayoutVars>
          <dgm:chMax val="0"/>
          <dgm:chPref val="0"/>
          <dgm:bulletEnabled val="1"/>
        </dgm:presLayoutVars>
      </dgm:prSet>
      <dgm:spPr>
        <a:prstGeom prst="hexagon">
          <a:avLst>
            <a:gd name="adj" fmla="val 28570"/>
            <a:gd name="vf" fmla="val 115470"/>
          </a:avLst>
        </a:prstGeom>
      </dgm:spPr>
    </dgm:pt>
    <dgm:pt modelId="{73963DC9-1D20-4053-ABA8-FF5A3392C278}" type="pres">
      <dgm:prSet presAssocID="{75B1C61B-2F6C-4A64-8F57-042902147D58}" presName="Accent6" presStyleCnt="0"/>
      <dgm:spPr/>
    </dgm:pt>
    <dgm:pt modelId="{F6579F35-2B45-4294-9708-EA7DAC523CCF}" type="pres">
      <dgm:prSet presAssocID="{75B1C61B-2F6C-4A64-8F57-042902147D58}" presName="Accent" presStyleLbl="bgShp" presStyleIdx="5" presStyleCnt="6"/>
      <dgm:spPr>
        <a:xfrm>
          <a:off x="797534" y="2146262"/>
          <a:ext cx="716376" cy="617252"/>
        </a:xfrm>
        <a:prstGeom prst="hexagon">
          <a:avLst>
            <a:gd name="adj" fmla="val 28900"/>
            <a:gd name="vf" fmla="val 115470"/>
          </a:avLst>
        </a:prstGeom>
        <a:blipFill rotWithShape="0">
          <a:blip xmlns:r="http://schemas.openxmlformats.org/officeDocument/2006/relationships" r:embed="rId1"/>
          <a:stretch>
            <a:fillRect/>
          </a:stretch>
        </a:blipFill>
        <a:ln>
          <a:noFill/>
        </a:ln>
        <a:effectLst/>
      </dgm:spPr>
    </dgm:pt>
    <dgm:pt modelId="{A1FA0BC3-98BE-476F-9932-A9AB92CD436D}" type="pres">
      <dgm:prSet presAssocID="{75B1C61B-2F6C-4A64-8F57-042902147D58}" presName="Child6" presStyleLbl="node1" presStyleIdx="5" presStyleCnt="6">
        <dgm:presLayoutVars>
          <dgm:chMax val="0"/>
          <dgm:chPref val="0"/>
          <dgm:bulletEnabled val="1"/>
        </dgm:presLayoutVars>
      </dgm:prSet>
      <dgm:spPr>
        <a:prstGeom prst="hexagon">
          <a:avLst>
            <a:gd name="adj" fmla="val 28570"/>
            <a:gd name="vf" fmla="val 115470"/>
          </a:avLst>
        </a:prstGeom>
      </dgm:spPr>
    </dgm:pt>
  </dgm:ptLst>
  <dgm:cxnLst>
    <dgm:cxn modelId="{94959F00-7289-45FC-95CF-BE08CB89833C}" srcId="{9F24E577-64BA-40E6-A61F-EF600ED0D9E4}" destId="{C3F76302-BE1F-4B8A-B530-0E956F4593B2}" srcOrd="4" destOrd="0" parTransId="{FB8CC17E-367C-4B6B-9117-A3D07AAAFFEA}" sibTransId="{EE368855-06EB-48B3-A695-C834199CA4B7}"/>
    <dgm:cxn modelId="{3B194D12-B523-4775-A98E-E9A219E2D842}" srcId="{9F24E577-64BA-40E6-A61F-EF600ED0D9E4}" destId="{D157B501-3F9E-4BF0-B8E9-8DD34ABE2EDE}" srcOrd="1" destOrd="0" parTransId="{495271C6-71BC-4F84-8DAB-79540BFBB42D}" sibTransId="{7EEC0A7F-8E7B-4446-B701-71501448D362}"/>
    <dgm:cxn modelId="{A86F4319-8B69-4AD3-8AB5-0035DEE5D426}" type="presOf" srcId="{9B8E5818-6590-43F0-BA01-508439F7D413}" destId="{E5718B9B-C681-4E00-ACF0-2B95190E11C4}" srcOrd="0" destOrd="0" presId="urn:microsoft.com/office/officeart/2011/layout/HexagonRadial"/>
    <dgm:cxn modelId="{8E620B63-66E5-49C9-8716-AAA06FF1A25C}" type="presOf" srcId="{75B1C61B-2F6C-4A64-8F57-042902147D58}" destId="{A1FA0BC3-98BE-476F-9932-A9AB92CD436D}" srcOrd="0" destOrd="0" presId="urn:microsoft.com/office/officeart/2011/layout/HexagonRadial"/>
    <dgm:cxn modelId="{9BE8507B-AF6E-4CA5-85B9-5AE876084371}" srcId="{9F24E577-64BA-40E6-A61F-EF600ED0D9E4}" destId="{50344AE3-A4B3-466D-ABB7-3EF67862059A}" srcOrd="3" destOrd="0" parTransId="{AD8E26E2-2E86-4B3B-9A21-CA8E390485E2}" sibTransId="{43C292B6-E742-4692-B5F3-464772917DB8}"/>
    <dgm:cxn modelId="{76B19489-1269-4411-BBCB-9F9B75F74324}" type="presOf" srcId="{6AFDA411-0CC7-4B86-9BB5-B5F5F7A138DF}" destId="{007EC774-E0E0-4493-8848-DE14E481C56F}" srcOrd="0" destOrd="0" presId="urn:microsoft.com/office/officeart/2011/layout/HexagonRadial"/>
    <dgm:cxn modelId="{31F8F48D-D9E1-4D01-8297-0808BE187ADE}" type="presOf" srcId="{9F6B9979-B1ED-4101-98BE-205DA39F9087}" destId="{2D3D91F6-7091-496F-B4D5-AE3A4B0256C7}" srcOrd="0" destOrd="0" presId="urn:microsoft.com/office/officeart/2011/layout/HexagonRadial"/>
    <dgm:cxn modelId="{58761790-5BAF-4BD8-AE21-D8FC5C536E6E}" type="presOf" srcId="{50344AE3-A4B3-466D-ABB7-3EF67862059A}" destId="{6CC0FC98-D682-4CF4-94F3-B1AD88D56179}" srcOrd="0" destOrd="0" presId="urn:microsoft.com/office/officeart/2011/layout/HexagonRadial"/>
    <dgm:cxn modelId="{1DB2E8BB-9052-42EE-8105-7F81FBC61959}" type="presOf" srcId="{9F24E577-64BA-40E6-A61F-EF600ED0D9E4}" destId="{6CEA24C1-EBE0-47FF-8FE0-44712EA66AEC}" srcOrd="0" destOrd="0" presId="urn:microsoft.com/office/officeart/2011/layout/HexagonRadial"/>
    <dgm:cxn modelId="{3872B3CD-5FA4-4D2F-A712-5C9376C378AA}" type="presOf" srcId="{C3F76302-BE1F-4B8A-B530-0E956F4593B2}" destId="{B0FCB81B-DF6E-45D4-9A83-72948D64D1E7}" srcOrd="0" destOrd="0" presId="urn:microsoft.com/office/officeart/2011/layout/HexagonRadial"/>
    <dgm:cxn modelId="{5FA2B3CE-06B5-45E8-8442-74516F6FAB8C}" srcId="{9F24E577-64BA-40E6-A61F-EF600ED0D9E4}" destId="{6AFDA411-0CC7-4B86-9BB5-B5F5F7A138DF}" srcOrd="2" destOrd="0" parTransId="{7A327EFF-FD53-4D0A-92DA-7347F37536AF}" sibTransId="{934460E4-871D-4864-9283-D0097E115D8B}"/>
    <dgm:cxn modelId="{55088DD6-2AD9-43AE-B46E-29BBFC98380F}" srcId="{9F24E577-64BA-40E6-A61F-EF600ED0D9E4}" destId="{75B1C61B-2F6C-4A64-8F57-042902147D58}" srcOrd="5" destOrd="0" parTransId="{E5E6ED94-AD58-43BA-9ECD-B8640389DAB6}" sibTransId="{51BE0911-4F09-4E4A-9B3D-09848135F45D}"/>
    <dgm:cxn modelId="{AF169DE4-2D6A-449C-A934-A9D56B6C189E}" type="presOf" srcId="{D157B501-3F9E-4BF0-B8E9-8DD34ABE2EDE}" destId="{C28CCB7A-284D-4A2D-811B-1C93E1EE227D}" srcOrd="0" destOrd="0" presId="urn:microsoft.com/office/officeart/2011/layout/HexagonRadial"/>
    <dgm:cxn modelId="{9EFA92E8-7A95-4FD2-8897-D295E37276B2}" srcId="{9F24E577-64BA-40E6-A61F-EF600ED0D9E4}" destId="{9F6B9979-B1ED-4101-98BE-205DA39F9087}" srcOrd="0" destOrd="0" parTransId="{C42736B5-1A0E-4E76-8B51-3B336A7E352A}" sibTransId="{427E4EB7-449D-42A0-9DBC-2A5268ADF44D}"/>
    <dgm:cxn modelId="{05A21BF7-C546-42FC-9DB9-CCF91042A24C}" srcId="{9B8E5818-6590-43F0-BA01-508439F7D413}" destId="{9F24E577-64BA-40E6-A61F-EF600ED0D9E4}" srcOrd="0" destOrd="0" parTransId="{38ADCC92-E5B0-47C4-91F0-0178D5601EF1}" sibTransId="{F5742AB3-E138-44D6-ABFE-050802EF5FEA}"/>
    <dgm:cxn modelId="{01E0DCBE-DA48-4BE5-8B22-ABE1A2D825D3}" type="presParOf" srcId="{E5718B9B-C681-4E00-ACF0-2B95190E11C4}" destId="{6CEA24C1-EBE0-47FF-8FE0-44712EA66AEC}" srcOrd="0" destOrd="0" presId="urn:microsoft.com/office/officeart/2011/layout/HexagonRadial"/>
    <dgm:cxn modelId="{85F9E677-100D-4BD1-BA8D-16675B1EF539}" type="presParOf" srcId="{E5718B9B-C681-4E00-ACF0-2B95190E11C4}" destId="{53E22A19-CC49-4FC9-BD91-2A0C10D35E20}" srcOrd="1" destOrd="0" presId="urn:microsoft.com/office/officeart/2011/layout/HexagonRadial"/>
    <dgm:cxn modelId="{C9528536-9B60-4BAA-BD8A-575C705A9C67}" type="presParOf" srcId="{53E22A19-CC49-4FC9-BD91-2A0C10D35E20}" destId="{4208BFAF-CFF4-4AAB-B92B-5D7C57015EEC}" srcOrd="0" destOrd="0" presId="urn:microsoft.com/office/officeart/2011/layout/HexagonRadial"/>
    <dgm:cxn modelId="{930619CC-524D-4771-AE7C-5226C663498D}" type="presParOf" srcId="{E5718B9B-C681-4E00-ACF0-2B95190E11C4}" destId="{2D3D91F6-7091-496F-B4D5-AE3A4B0256C7}" srcOrd="2" destOrd="0" presId="urn:microsoft.com/office/officeart/2011/layout/HexagonRadial"/>
    <dgm:cxn modelId="{8C58D156-5714-48AB-9E28-904669DAA58D}" type="presParOf" srcId="{E5718B9B-C681-4E00-ACF0-2B95190E11C4}" destId="{FC927059-9E08-43A7-97EA-8D6DA9FF8653}" srcOrd="3" destOrd="0" presId="urn:microsoft.com/office/officeart/2011/layout/HexagonRadial"/>
    <dgm:cxn modelId="{5D95757E-E5AA-49B5-92F3-67647BED1232}" type="presParOf" srcId="{FC927059-9E08-43A7-97EA-8D6DA9FF8653}" destId="{DE5FE096-8FE1-49BB-8D3B-946F9D0C8B5E}" srcOrd="0" destOrd="0" presId="urn:microsoft.com/office/officeart/2011/layout/HexagonRadial"/>
    <dgm:cxn modelId="{B00351DF-ACFB-46EE-91D2-0C64F61FC438}" type="presParOf" srcId="{E5718B9B-C681-4E00-ACF0-2B95190E11C4}" destId="{C28CCB7A-284D-4A2D-811B-1C93E1EE227D}" srcOrd="4" destOrd="0" presId="urn:microsoft.com/office/officeart/2011/layout/HexagonRadial"/>
    <dgm:cxn modelId="{B6265F46-C68A-44CC-BE8B-9423B7FD9565}" type="presParOf" srcId="{E5718B9B-C681-4E00-ACF0-2B95190E11C4}" destId="{1C8FD630-350D-4A26-A78C-328B4D7417B7}" srcOrd="5" destOrd="0" presId="urn:microsoft.com/office/officeart/2011/layout/HexagonRadial"/>
    <dgm:cxn modelId="{40FD0D8F-8250-4911-A2EE-5398A4C7D841}" type="presParOf" srcId="{1C8FD630-350D-4A26-A78C-328B4D7417B7}" destId="{E5997071-9E76-4F34-8548-A5DBAD063B3A}" srcOrd="0" destOrd="0" presId="urn:microsoft.com/office/officeart/2011/layout/HexagonRadial"/>
    <dgm:cxn modelId="{3480286B-08A6-46C8-9E95-D25E35D32104}" type="presParOf" srcId="{E5718B9B-C681-4E00-ACF0-2B95190E11C4}" destId="{007EC774-E0E0-4493-8848-DE14E481C56F}" srcOrd="6" destOrd="0" presId="urn:microsoft.com/office/officeart/2011/layout/HexagonRadial"/>
    <dgm:cxn modelId="{DD237E02-68A4-4D81-B421-8AAA06336ECC}" type="presParOf" srcId="{E5718B9B-C681-4E00-ACF0-2B95190E11C4}" destId="{0534A6BA-750A-4ADE-8F84-3D37D940A76D}" srcOrd="7" destOrd="0" presId="urn:microsoft.com/office/officeart/2011/layout/HexagonRadial"/>
    <dgm:cxn modelId="{CB53403C-2BCE-4113-9D36-D823E1AD92B8}" type="presParOf" srcId="{0534A6BA-750A-4ADE-8F84-3D37D940A76D}" destId="{51E056E9-AF1E-4DE6-9B84-5EFA5C3EC909}" srcOrd="0" destOrd="0" presId="urn:microsoft.com/office/officeart/2011/layout/HexagonRadial"/>
    <dgm:cxn modelId="{CD44A155-12ED-4B4F-807C-A0B7F028D6B4}" type="presParOf" srcId="{E5718B9B-C681-4E00-ACF0-2B95190E11C4}" destId="{6CC0FC98-D682-4CF4-94F3-B1AD88D56179}" srcOrd="8" destOrd="0" presId="urn:microsoft.com/office/officeart/2011/layout/HexagonRadial"/>
    <dgm:cxn modelId="{7C6A7A3F-D154-41DD-9198-F79C95235856}" type="presParOf" srcId="{E5718B9B-C681-4E00-ACF0-2B95190E11C4}" destId="{02F5D6E9-3370-4727-A3BB-7C2583E1E09B}" srcOrd="9" destOrd="0" presId="urn:microsoft.com/office/officeart/2011/layout/HexagonRadial"/>
    <dgm:cxn modelId="{F619BF9A-6660-4702-9EDA-EFB118B6895C}" type="presParOf" srcId="{02F5D6E9-3370-4727-A3BB-7C2583E1E09B}" destId="{C017D2D4-ADCE-43A0-A576-7E18426B6C4F}" srcOrd="0" destOrd="0" presId="urn:microsoft.com/office/officeart/2011/layout/HexagonRadial"/>
    <dgm:cxn modelId="{9FB3BFAC-67D0-46EB-A0A0-9004DD218E3D}" type="presParOf" srcId="{E5718B9B-C681-4E00-ACF0-2B95190E11C4}" destId="{B0FCB81B-DF6E-45D4-9A83-72948D64D1E7}" srcOrd="10" destOrd="0" presId="urn:microsoft.com/office/officeart/2011/layout/HexagonRadial"/>
    <dgm:cxn modelId="{A19E9E49-2443-41D7-B008-B2C226F3B996}" type="presParOf" srcId="{E5718B9B-C681-4E00-ACF0-2B95190E11C4}" destId="{73963DC9-1D20-4053-ABA8-FF5A3392C278}" srcOrd="11" destOrd="0" presId="urn:microsoft.com/office/officeart/2011/layout/HexagonRadial"/>
    <dgm:cxn modelId="{441212E4-5204-4534-B869-886B462B267F}" type="presParOf" srcId="{73963DC9-1D20-4053-ABA8-FF5A3392C278}" destId="{F6579F35-2B45-4294-9708-EA7DAC523CCF}" srcOrd="0" destOrd="0" presId="urn:microsoft.com/office/officeart/2011/layout/HexagonRadial"/>
    <dgm:cxn modelId="{3B6FA281-5FD6-4083-91EB-0805C5ADCBE1}" type="presParOf" srcId="{E5718B9B-C681-4E00-ACF0-2B95190E11C4}" destId="{A1FA0BC3-98BE-476F-9932-A9AB92CD436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24C1-EBE0-47FF-8FE0-44712EA66AEC}">
      <dsp:nvSpPr>
        <dsp:cNvPr id="0" name=""/>
        <dsp:cNvSpPr/>
      </dsp:nvSpPr>
      <dsp:spPr>
        <a:xfrm>
          <a:off x="1643759" y="1493817"/>
          <a:ext cx="1898706" cy="1642457"/>
        </a:xfrm>
        <a:prstGeom prst="hexagon">
          <a:avLst>
            <a:gd name="adj" fmla="val 28570"/>
            <a:gd name="vf" fmla="val 115470"/>
          </a:avLst>
        </a:prstGeom>
        <a:solidFill>
          <a:sysClr val="window" lastClr="FFFFFF"/>
        </a:solidFill>
        <a:ln w="25400" cap="flat" cmpd="sng" algn="ctr">
          <a:solidFill>
            <a:srgbClr val="4F8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sz="2800" b="0" kern="1200">
              <a:solidFill>
                <a:srgbClr val="4F81BD"/>
              </a:solidFill>
              <a:latin typeface="Calibri"/>
              <a:ea typeface="+mn-ea"/>
              <a:cs typeface="+mn-cs"/>
            </a:rPr>
            <a:t>Objectif 6</a:t>
          </a:r>
        </a:p>
      </dsp:txBody>
      <dsp:txXfrm>
        <a:off x="1958401" y="1765995"/>
        <a:ext cx="1269422" cy="1098101"/>
      </dsp:txXfrm>
    </dsp:sp>
    <dsp:sp modelId="{DE5FE096-8FE1-49BB-8D3B-946F9D0C8B5E}">
      <dsp:nvSpPr>
        <dsp:cNvPr id="0" name=""/>
        <dsp:cNvSpPr/>
      </dsp:nvSpPr>
      <dsp:spPr>
        <a:xfrm>
          <a:off x="2832714" y="708011"/>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D3D91F6-7091-496F-B4D5-AE3A4B0256C7}">
      <dsp:nvSpPr>
        <dsp:cNvPr id="0" name=""/>
        <dsp:cNvSpPr/>
      </dsp:nvSpPr>
      <dsp:spPr>
        <a:xfrm>
          <a:off x="1818658" y="0"/>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6.1</a:t>
          </a:r>
          <a:br>
            <a:rPr lang="fr-CH" sz="2000" b="0" kern="1200">
              <a:solidFill>
                <a:sysClr val="window" lastClr="FFFFFF"/>
              </a:solidFill>
              <a:latin typeface="Calibri"/>
              <a:ea typeface="+mn-ea"/>
              <a:cs typeface="+mn-cs"/>
            </a:rPr>
          </a:br>
          <a:r>
            <a:rPr sz="2000" b="0" kern="1200">
              <a:solidFill>
                <a:sysClr val="window" lastClr="FFFFFF"/>
              </a:solidFill>
              <a:latin typeface="Calibri"/>
              <a:ea typeface="+mn-ea"/>
              <a:cs typeface="+mn-cs"/>
            </a:rPr>
            <a:t>Eau de boisson</a:t>
          </a:r>
        </a:p>
      </dsp:txBody>
      <dsp:txXfrm>
        <a:off x="2076516" y="223078"/>
        <a:ext cx="1040260" cy="899946"/>
      </dsp:txXfrm>
    </dsp:sp>
    <dsp:sp modelId="{E5997071-9E76-4F34-8548-A5DBAD063B3A}">
      <dsp:nvSpPr>
        <dsp:cNvPr id="0" name=""/>
        <dsp:cNvSpPr/>
      </dsp:nvSpPr>
      <dsp:spPr>
        <a:xfrm>
          <a:off x="3668781" y="1861946"/>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28CCB7A-284D-4A2D-811B-1C93E1EE227D}">
      <dsp:nvSpPr>
        <dsp:cNvPr id="0" name=""/>
        <dsp:cNvSpPr/>
      </dsp:nvSpPr>
      <dsp:spPr>
        <a:xfrm>
          <a:off x="3245669" y="827943"/>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dirty="0">
              <a:solidFill>
                <a:sysClr val="window" lastClr="FFFFFF"/>
              </a:solidFill>
              <a:latin typeface="Calibri"/>
              <a:ea typeface="+mn-ea"/>
              <a:cs typeface="+mn-cs"/>
            </a:rPr>
            <a:t>6.2</a:t>
          </a:r>
          <a:r>
            <a:rPr sz="2000" b="0" kern="1200" dirty="0">
              <a:solidFill>
                <a:sysClr val="window" lastClr="FFFFFF"/>
              </a:solidFill>
              <a:latin typeface="Calibri"/>
              <a:ea typeface="+mn-ea"/>
              <a:cs typeface="+mn-cs"/>
            </a:rPr>
            <a:t> </a:t>
          </a:r>
          <a:br>
            <a:rPr lang="fr-CH" sz="2000" b="0" kern="1200" dirty="0">
              <a:solidFill>
                <a:sysClr val="window" lastClr="FFFFFF"/>
              </a:solidFill>
              <a:latin typeface="Calibri"/>
              <a:ea typeface="+mn-ea"/>
              <a:cs typeface="+mn-cs"/>
            </a:rPr>
          </a:br>
          <a:r>
            <a:rPr sz="1800" b="0" kern="1200" dirty="0" err="1">
              <a:solidFill>
                <a:sysClr val="window" lastClr="FFFFFF"/>
              </a:solidFill>
              <a:latin typeface="Calibri"/>
              <a:ea typeface="+mn-ea"/>
              <a:cs typeface="+mn-cs"/>
            </a:rPr>
            <a:t>Assainisse</a:t>
          </a:r>
          <a:r>
            <a:rPr lang="pt-BR" sz="1800" b="0" kern="1200" dirty="0">
              <a:solidFill>
                <a:sysClr val="window" lastClr="FFFFFF"/>
              </a:solidFill>
              <a:latin typeface="Calibri"/>
              <a:ea typeface="+mn-ea"/>
              <a:cs typeface="+mn-cs"/>
            </a:rPr>
            <a:t>-</a:t>
          </a:r>
          <a:r>
            <a:rPr sz="1800" b="0" kern="1200" dirty="0" err="1">
              <a:solidFill>
                <a:sysClr val="window" lastClr="FFFFFF"/>
              </a:solidFill>
              <a:latin typeface="Calibri"/>
              <a:ea typeface="+mn-ea"/>
              <a:cs typeface="+mn-cs"/>
            </a:rPr>
            <a:t>ment</a:t>
          </a:r>
          <a:r>
            <a:rPr sz="2000" b="0" kern="1200" dirty="0">
              <a:solidFill>
                <a:sysClr val="window" lastClr="FFFFFF"/>
              </a:solidFill>
              <a:latin typeface="Calibri"/>
              <a:ea typeface="+mn-ea"/>
              <a:cs typeface="+mn-cs"/>
            </a:rPr>
            <a:t> et </a:t>
          </a:r>
          <a:r>
            <a:rPr sz="2000" b="0" kern="1200" dirty="0" err="1">
              <a:solidFill>
                <a:sysClr val="window" lastClr="FFFFFF"/>
              </a:solidFill>
              <a:latin typeface="Calibri"/>
              <a:ea typeface="+mn-ea"/>
              <a:cs typeface="+mn-cs"/>
            </a:rPr>
            <a:t>hygiène</a:t>
          </a:r>
          <a:endParaRPr sz="2000" b="0" kern="1200" dirty="0">
            <a:solidFill>
              <a:sysClr val="window" lastClr="FFFFFF"/>
            </a:solidFill>
            <a:latin typeface="Calibri"/>
            <a:ea typeface="+mn-ea"/>
            <a:cs typeface="+mn-cs"/>
          </a:endParaRPr>
        </a:p>
      </dsp:txBody>
      <dsp:txXfrm>
        <a:off x="3503527" y="1051021"/>
        <a:ext cx="1040260" cy="899946"/>
      </dsp:txXfrm>
    </dsp:sp>
    <dsp:sp modelId="{51E056E9-AF1E-4DE6-9B84-5EFA5C3EC909}">
      <dsp:nvSpPr>
        <dsp:cNvPr id="0" name=""/>
        <dsp:cNvSpPr/>
      </dsp:nvSpPr>
      <dsp:spPr>
        <a:xfrm>
          <a:off x="3087995" y="3164521"/>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07EC774-E0E0-4493-8848-DE14E481C56F}">
      <dsp:nvSpPr>
        <dsp:cNvPr id="0" name=""/>
        <dsp:cNvSpPr/>
      </dsp:nvSpPr>
      <dsp:spPr>
        <a:xfrm>
          <a:off x="3245669" y="2455583"/>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6.3</a:t>
          </a:r>
          <a:r>
            <a:rPr sz="2000" b="0" kern="1200">
              <a:solidFill>
                <a:sysClr val="window" lastClr="FFFFFF"/>
              </a:solidFill>
              <a:latin typeface="Calibri"/>
              <a:ea typeface="+mn-ea"/>
              <a:cs typeface="+mn-cs"/>
            </a:rPr>
            <a:t> </a:t>
          </a:r>
          <a:br>
            <a:rPr lang="fr-CH" sz="2000" b="0" kern="1200">
              <a:solidFill>
                <a:sysClr val="window" lastClr="FFFFFF"/>
              </a:solidFill>
              <a:latin typeface="Calibri"/>
              <a:ea typeface="+mn-ea"/>
              <a:cs typeface="+mn-cs"/>
            </a:rPr>
          </a:br>
          <a:r>
            <a:rPr sz="2000" b="0" kern="1200">
              <a:solidFill>
                <a:sysClr val="window" lastClr="FFFFFF"/>
              </a:solidFill>
              <a:latin typeface="Calibri"/>
              <a:ea typeface="+mn-ea"/>
              <a:cs typeface="+mn-cs"/>
            </a:rPr>
            <a:t>Qualité de l’eau	</a:t>
          </a:r>
        </a:p>
      </dsp:txBody>
      <dsp:txXfrm>
        <a:off x="3503527" y="2678661"/>
        <a:ext cx="1040260" cy="899946"/>
      </dsp:txXfrm>
    </dsp:sp>
    <dsp:sp modelId="{C017D2D4-ADCE-43A0-A576-7E18426B6C4F}">
      <dsp:nvSpPr>
        <dsp:cNvPr id="0" name=""/>
        <dsp:cNvSpPr/>
      </dsp:nvSpPr>
      <dsp:spPr>
        <a:xfrm>
          <a:off x="1647293" y="3299733"/>
          <a:ext cx="716376" cy="617252"/>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CC0FC98-D682-4CF4-94F3-B1AD88D56179}">
      <dsp:nvSpPr>
        <dsp:cNvPr id="0" name=""/>
        <dsp:cNvSpPr/>
      </dsp:nvSpPr>
      <dsp:spPr>
        <a:xfrm>
          <a:off x="1818658" y="3284452"/>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a:solidFill>
                <a:sysClr val="window" lastClr="FFFFFF"/>
              </a:solidFill>
              <a:latin typeface="Calibri"/>
              <a:ea typeface="+mn-ea"/>
              <a:cs typeface="+mn-cs"/>
            </a:rPr>
            <a:t>6.4</a:t>
          </a:r>
          <a:r>
            <a:rPr sz="2000" b="0" kern="1200">
              <a:solidFill>
                <a:sysClr val="window" lastClr="FFFFFF"/>
              </a:solidFill>
              <a:latin typeface="Calibri"/>
              <a:ea typeface="+mn-ea"/>
              <a:cs typeface="+mn-cs"/>
            </a:rPr>
            <a:t> </a:t>
          </a:r>
          <a:br>
            <a:rPr lang="fr-CH" sz="2000" b="0" kern="1200">
              <a:solidFill>
                <a:sysClr val="window" lastClr="FFFFFF"/>
              </a:solidFill>
              <a:latin typeface="Calibri"/>
              <a:ea typeface="+mn-ea"/>
              <a:cs typeface="+mn-cs"/>
            </a:rPr>
          </a:br>
          <a:r>
            <a:rPr sz="2000" b="0" kern="1200">
              <a:solidFill>
                <a:sysClr val="window" lastClr="FFFFFF"/>
              </a:solidFill>
              <a:latin typeface="Calibri"/>
              <a:ea typeface="+mn-ea"/>
              <a:cs typeface="+mn-cs"/>
            </a:rPr>
            <a:t>Manque d'eau</a:t>
          </a:r>
        </a:p>
      </dsp:txBody>
      <dsp:txXfrm>
        <a:off x="2076516" y="3507530"/>
        <a:ext cx="1040260" cy="899946"/>
      </dsp:txXfrm>
    </dsp:sp>
    <dsp:sp modelId="{F6579F35-2B45-4294-9708-EA7DAC523CCF}">
      <dsp:nvSpPr>
        <dsp:cNvPr id="0" name=""/>
        <dsp:cNvSpPr/>
      </dsp:nvSpPr>
      <dsp:spPr>
        <a:xfrm>
          <a:off x="797534" y="2146262"/>
          <a:ext cx="716376" cy="617252"/>
        </a:xfrm>
        <a:prstGeom prst="hexagon">
          <a:avLst>
            <a:gd name="adj" fmla="val 289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B0FCB81B-DF6E-45D4-9A83-72948D64D1E7}">
      <dsp:nvSpPr>
        <dsp:cNvPr id="0" name=""/>
        <dsp:cNvSpPr/>
      </dsp:nvSpPr>
      <dsp:spPr>
        <a:xfrm>
          <a:off x="385022" y="2456509"/>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sz="1800" b="0" u="sng" kern="1200" dirty="0">
              <a:solidFill>
                <a:sysClr val="window" lastClr="FFFFFF"/>
              </a:solidFill>
              <a:latin typeface="Calibri"/>
              <a:ea typeface="+mn-ea"/>
              <a:cs typeface="+mn-cs"/>
            </a:rPr>
            <a:t>6.5</a:t>
          </a:r>
          <a:r>
            <a:rPr sz="1800" b="0" kern="1200" dirty="0">
              <a:solidFill>
                <a:sysClr val="window" lastClr="FFFFFF"/>
              </a:solidFill>
              <a:latin typeface="Calibri"/>
              <a:ea typeface="+mn-ea"/>
              <a:cs typeface="+mn-cs"/>
            </a:rPr>
            <a:t> </a:t>
          </a:r>
          <a:br>
            <a:rPr lang="fr-CH" sz="1800" b="0" kern="1200" dirty="0">
              <a:solidFill>
                <a:sysClr val="window" lastClr="FFFFFF"/>
              </a:solidFill>
              <a:latin typeface="Calibri"/>
              <a:ea typeface="+mn-ea"/>
              <a:cs typeface="+mn-cs"/>
            </a:rPr>
          </a:br>
          <a:r>
            <a:rPr sz="1800" b="0" kern="1200" dirty="0" err="1">
              <a:solidFill>
                <a:sysClr val="window" lastClr="FFFFFF"/>
              </a:solidFill>
              <a:latin typeface="Calibri"/>
              <a:ea typeface="+mn-ea"/>
              <a:cs typeface="+mn-cs"/>
            </a:rPr>
            <a:t>Gestion</a:t>
          </a:r>
          <a:r>
            <a:rPr sz="1800" b="0" kern="1200" dirty="0">
              <a:solidFill>
                <a:sysClr val="window" lastClr="FFFFFF"/>
              </a:solidFill>
              <a:latin typeface="Calibri"/>
              <a:ea typeface="+mn-ea"/>
              <a:cs typeface="+mn-cs"/>
            </a:rPr>
            <a:t> des </a:t>
          </a:r>
          <a:r>
            <a:rPr sz="1800" b="0" kern="1200" dirty="0" err="1">
              <a:solidFill>
                <a:sysClr val="window" lastClr="FFFFFF"/>
              </a:solidFill>
              <a:latin typeface="Calibri"/>
              <a:ea typeface="+mn-ea"/>
              <a:cs typeface="+mn-cs"/>
            </a:rPr>
            <a:t>ressources</a:t>
          </a:r>
          <a:r>
            <a:rPr sz="1800" b="0" kern="1200" dirty="0">
              <a:solidFill>
                <a:sysClr val="window" lastClr="FFFFFF"/>
              </a:solidFill>
              <a:latin typeface="Calibri"/>
              <a:ea typeface="+mn-ea"/>
              <a:cs typeface="+mn-cs"/>
            </a:rPr>
            <a:t> </a:t>
          </a:r>
          <a:r>
            <a:rPr sz="1600" b="0" kern="1200" dirty="0" err="1">
              <a:solidFill>
                <a:sysClr val="window" lastClr="FFFFFF"/>
              </a:solidFill>
              <a:latin typeface="Calibri"/>
              <a:ea typeface="+mn-ea"/>
              <a:cs typeface="+mn-cs"/>
            </a:rPr>
            <a:t>en</a:t>
          </a:r>
          <a:r>
            <a:rPr sz="1600" b="0" kern="1200" dirty="0">
              <a:solidFill>
                <a:sysClr val="window" lastClr="FFFFFF"/>
              </a:solidFill>
              <a:latin typeface="Calibri"/>
              <a:ea typeface="+mn-ea"/>
              <a:cs typeface="+mn-cs"/>
            </a:rPr>
            <a:t> </a:t>
          </a:r>
          <a:r>
            <a:rPr sz="1600" b="0" kern="1200" dirty="0" err="1">
              <a:solidFill>
                <a:sysClr val="window" lastClr="FFFFFF"/>
              </a:solidFill>
              <a:latin typeface="Calibri"/>
              <a:ea typeface="+mn-ea"/>
              <a:cs typeface="+mn-cs"/>
            </a:rPr>
            <a:t>eau</a:t>
          </a:r>
          <a:endParaRPr sz="1600" b="0" kern="1200" dirty="0">
            <a:solidFill>
              <a:sysClr val="window" lastClr="FFFFFF"/>
            </a:solidFill>
            <a:latin typeface="Calibri"/>
            <a:ea typeface="+mn-ea"/>
            <a:cs typeface="+mn-cs"/>
          </a:endParaRPr>
        </a:p>
      </dsp:txBody>
      <dsp:txXfrm>
        <a:off x="642880" y="2679587"/>
        <a:ext cx="1040260" cy="899946"/>
      </dsp:txXfrm>
    </dsp:sp>
    <dsp:sp modelId="{A1FA0BC3-98BE-476F-9932-A9AB92CD436D}">
      <dsp:nvSpPr>
        <dsp:cNvPr id="0" name=""/>
        <dsp:cNvSpPr/>
      </dsp:nvSpPr>
      <dsp:spPr>
        <a:xfrm>
          <a:off x="385022" y="826091"/>
          <a:ext cx="1555976" cy="1346102"/>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sz="2000" b="0" u="sng" kern="1200" dirty="0">
              <a:solidFill>
                <a:sysClr val="window" lastClr="FFFFFF"/>
              </a:solidFill>
              <a:latin typeface="Calibri"/>
              <a:ea typeface="+mn-ea"/>
              <a:cs typeface="+mn-cs"/>
            </a:rPr>
            <a:t>6.6</a:t>
          </a:r>
          <a:r>
            <a:rPr sz="2000" b="0" kern="1200" dirty="0">
              <a:solidFill>
                <a:sysClr val="window" lastClr="FFFFFF"/>
              </a:solidFill>
              <a:latin typeface="Calibri"/>
              <a:ea typeface="+mn-ea"/>
              <a:cs typeface="+mn-cs"/>
            </a:rPr>
            <a:t> </a:t>
          </a:r>
          <a:br>
            <a:rPr lang="fr-CH" sz="2000" b="0" kern="1200" dirty="0">
              <a:solidFill>
                <a:sysClr val="window" lastClr="FFFFFF"/>
              </a:solidFill>
              <a:latin typeface="Calibri"/>
              <a:ea typeface="+mn-ea"/>
              <a:cs typeface="+mn-cs"/>
            </a:rPr>
          </a:br>
          <a:r>
            <a:rPr sz="2000" b="0" kern="1200" dirty="0" err="1">
              <a:solidFill>
                <a:sysClr val="window" lastClr="FFFFFF"/>
              </a:solidFill>
              <a:latin typeface="Calibri"/>
              <a:ea typeface="+mn-ea"/>
              <a:cs typeface="+mn-cs"/>
            </a:rPr>
            <a:t>Éco</a:t>
          </a:r>
          <a:r>
            <a:rPr lang="pt-BR" sz="2000" b="0" kern="1200" dirty="0">
              <a:solidFill>
                <a:sysClr val="window" lastClr="FFFFFF"/>
              </a:solidFill>
              <a:latin typeface="Calibri"/>
              <a:ea typeface="+mn-ea"/>
              <a:cs typeface="+mn-cs"/>
            </a:rPr>
            <a:t>-</a:t>
          </a:r>
          <a:r>
            <a:rPr sz="2000" b="0" kern="1200" dirty="0" err="1">
              <a:solidFill>
                <a:sysClr val="window" lastClr="FFFFFF"/>
              </a:solidFill>
              <a:latin typeface="Calibri"/>
              <a:ea typeface="+mn-ea"/>
              <a:cs typeface="+mn-cs"/>
            </a:rPr>
            <a:t>systèmes</a:t>
          </a:r>
          <a:endParaRPr sz="2000" b="0" kern="1200" dirty="0">
            <a:solidFill>
              <a:sysClr val="window" lastClr="FFFFFF"/>
            </a:solidFill>
            <a:latin typeface="Calibri"/>
            <a:ea typeface="+mn-ea"/>
            <a:cs typeface="+mn-cs"/>
          </a:endParaRPr>
        </a:p>
      </dsp:txBody>
      <dsp:txXfrm>
        <a:off x="642880" y="1049169"/>
        <a:ext cx="1040260" cy="89994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5/8/2017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5/8/2017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fd.susana.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a:buChar char="•"/>
            </a:pPr>
            <a:r>
              <a:rPr sz="1200"/>
              <a:t>2,7 mil millones de personas en el mundo necesitan servicios de gestión de lodos fecales, que es casi el 40% de la población. </a:t>
            </a:r>
          </a:p>
          <a:p>
            <a:pPr marL="171450" lvl="0" indent="-171450" rtl="0">
              <a:buFont typeface="Arial"/>
              <a:buChar char="•"/>
            </a:pPr>
            <a:r>
              <a:rPr sz="1200"/>
              <a:t>Para el año 2030, la cantidad de personas que necesita gestión de lodos fecales se elevará a 4,9 mil millones. Esto se debe al crecimiento de la población. Esto también se debe al esfuerzo para terminar con la defecación al aire libre; lo que implica que se construyen más tecnologías de saneamiento in situ.</a:t>
            </a:r>
          </a:p>
          <a:p>
            <a:pPr marL="171450" lvl="0" indent="-171450" rtl="0">
              <a:buFont typeface="Arial"/>
              <a:buChar char="•"/>
            </a:pPr>
            <a:r>
              <a:rPr sz="1200"/>
              <a:t>El 30% de la población de Japón tiene tecnologías de saneamiento in situ. Se llaman “Johkasou”.</a:t>
            </a:r>
          </a:p>
          <a:p>
            <a:pPr marL="171450" lvl="0" indent="-171450" rtl="0">
              <a:buFont typeface="Arial"/>
              <a:buChar char="•"/>
            </a:pPr>
            <a:r>
              <a:rPr sz="1200"/>
              <a:t>El 25% de la población de EE. UU. tiene tecnologías de saneamiento in situ. </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5</a:t>
            </a:fld>
            <a:endParaRPr>
              <a:solidFill>
                <a:prstClr val="black"/>
              </a:solidFill>
            </a:endParaRPr>
          </a:p>
        </p:txBody>
      </p:sp>
    </p:spTree>
    <p:extLst>
      <p:ext uri="{BB962C8B-B14F-4D97-AF65-F5344CB8AC3E}">
        <p14:creationId xmlns:p14="http://schemas.microsoft.com/office/powerpoint/2010/main" val="181819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t>L'objectif</a:t>
            </a:r>
            <a:r>
              <a:rPr baseline="0"/>
              <a:t> 6.2 comprend la gestion des boues de vidange.</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14</a:t>
            </a:fld>
            <a:endParaRPr>
              <a:solidFill>
                <a:prstClr val="black"/>
              </a:solidFill>
            </a:endParaRPr>
          </a:p>
        </p:txBody>
      </p:sp>
    </p:spTree>
    <p:extLst>
      <p:ext uri="{BB962C8B-B14F-4D97-AF65-F5344CB8AC3E}">
        <p14:creationId xmlns:p14="http://schemas.microsoft.com/office/powerpoint/2010/main" val="282001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t>L'objectif</a:t>
            </a:r>
            <a:r>
              <a:rPr baseline="0"/>
              <a:t> 6.2 comprend la gestion des boues de vidange.</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15</a:t>
            </a:fld>
            <a:endParaRPr>
              <a:solidFill>
                <a:prstClr val="black"/>
              </a:solidFill>
            </a:endParaRPr>
          </a:p>
        </p:txBody>
      </p:sp>
    </p:spTree>
    <p:extLst>
      <p:ext uri="{BB962C8B-B14F-4D97-AF65-F5344CB8AC3E}">
        <p14:creationId xmlns:p14="http://schemas.microsoft.com/office/powerpoint/2010/main" val="282001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kern="1200">
                <a:solidFill>
                  <a:schemeClr val="tx1"/>
                </a:solidFill>
                <a:effectLst/>
                <a:latin typeface="+mn-lt"/>
                <a:ea typeface="ＭＳ Ｐゴシック" charset="0"/>
                <a:cs typeface="ＭＳ Ｐゴシック" charset="0"/>
              </a:rPr>
              <a:t>Il est essentiel d'expliquer que la gestion des boues de vidange est étroitement liée à la technologie et aux personnes. C'est la raison pour laquelle nous discutons de planification et de gestion, mais également de technologie. Il s'agit d'un tout pour répondre à la crise de la gestion des boues de vidange.</a:t>
            </a:r>
          </a:p>
          <a:p>
            <a:endParaRPr lang="en-US" sz="1200" kern="1200" baseline="0" dirty="0">
              <a:solidFill>
                <a:schemeClr val="tx1"/>
              </a:solidFill>
              <a:effectLst/>
              <a:latin typeface="+mn-lt"/>
              <a:ea typeface="ＭＳ Ｐゴシック" charset="0"/>
              <a:cs typeface="ＭＳ Ｐゴシック" charset="0"/>
            </a:endParaRPr>
          </a:p>
          <a:p>
            <a:pPr rtl="0"/>
            <a:r>
              <a:rPr sz="1200" kern="1200" baseline="0">
                <a:solidFill>
                  <a:schemeClr val="tx1"/>
                </a:solidFill>
                <a:effectLst/>
                <a:latin typeface="+mn-lt"/>
                <a:ea typeface="ＭＳ Ｐゴシック" charset="0"/>
                <a:cs typeface="ＭＳ Ｐゴシック" charset="0"/>
              </a:rPr>
              <a:t>Photo : Installation de traitement des boues de vidange à Dakar, Sénégal. Il s'agit de la même installation que celle présentée sur la couverture du livre sur la gestion des boues de vidange.</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16</a:t>
            </a:fld>
            <a:endParaRPr>
              <a:solidFill>
                <a:prstClr val="black"/>
              </a:solidFill>
            </a:endParaRPr>
          </a:p>
        </p:txBody>
      </p:sp>
    </p:spTree>
    <p:extLst>
      <p:ext uri="{BB962C8B-B14F-4D97-AF65-F5344CB8AC3E}">
        <p14:creationId xmlns:p14="http://schemas.microsoft.com/office/powerpoint/2010/main" val="22864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La gestion</a:t>
            </a:r>
            <a:r>
              <a:rPr baseline="0"/>
              <a:t> des boues de vidange présente un intérêt dans le monde entier. Il ne s'agit pas simplement d'un problème de pays à revenu faible et intermédiaire. Ci-dessus, la technologie d'assainissement sur site appelée "</a:t>
            </a:r>
            <a:r>
              <a:rPr sz="1200" kern="1200" baseline="0">
                <a:solidFill>
                  <a:schemeClr val="tx1"/>
                </a:solidFill>
                <a:effectLst/>
                <a:latin typeface="+mn-lt"/>
                <a:ea typeface="ＭＳ Ｐゴシック" charset="0"/>
                <a:cs typeface="ＭＳ Ｐゴシック" charset="0"/>
              </a:rPr>
              <a:t>J</a:t>
            </a:r>
            <a:r>
              <a:rPr sz="1200" kern="1200">
                <a:solidFill>
                  <a:schemeClr val="tx1"/>
                </a:solidFill>
                <a:effectLst/>
                <a:latin typeface="+mn-lt"/>
                <a:ea typeface="ＭＳ Ｐゴシック" charset="0"/>
                <a:cs typeface="ＭＳ Ｐゴシック" charset="0"/>
              </a:rPr>
              <a:t>ohkasou", dans une maison au Japon. Il s'agit d'unités de traitement de boues activées.</a:t>
            </a:r>
            <a:r>
              <a:rPr>
                <a:effectLst/>
              </a:rPr>
              <a:t> </a:t>
            </a:r>
            <a:r>
              <a:rPr baseline="0"/>
              <a:t> Au Japon, 30 % de la population utilise les technologies d'assainissement sur site. Et 25 % de la population des États-Unis dispose de technologies d'assainissement sur site. </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6</a:t>
            </a:fld>
            <a:endParaRPr>
              <a:solidFill>
                <a:prstClr val="black"/>
              </a:solidFill>
            </a:endParaRPr>
          </a:p>
        </p:txBody>
      </p:sp>
    </p:spTree>
    <p:extLst>
      <p:ext uri="{BB962C8B-B14F-4D97-AF65-F5344CB8AC3E}">
        <p14:creationId xmlns:p14="http://schemas.microsoft.com/office/powerpoint/2010/main" val="361304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0"/>
              </a:spcAft>
              <a:buNone/>
              <a:defRPr/>
            </a:pPr>
            <a:r>
              <a:t>Dans les pays à revenu faible et intermédiaire, les systèmes de gestion des boues de vidange sont en général inexistants. Ces boues finissent bien souvent directement dans l'environnement urbain. Grâce aux succès des Objectifs du Millénaire pour le développement, les installations sanitaires ont été améliorées et sont plus accessibles. Cependant, offrir un accès adapté aux installations sanitaires ne s'arrête pas à l'intégration de technologies d'assainissement sur site. Il s'agit seulement d'un début ! C'est un processus à long terme qui touche bien plus que les ménages.</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7</a:t>
            </a:fld>
            <a:endParaRPr>
              <a:solidFill>
                <a:prstClr val="black"/>
              </a:solidFill>
            </a:endParaRPr>
          </a:p>
        </p:txBody>
      </p:sp>
    </p:spTree>
    <p:extLst>
      <p:ext uri="{BB962C8B-B14F-4D97-AF65-F5344CB8AC3E}">
        <p14:creationId xmlns:p14="http://schemas.microsoft.com/office/powerpoint/2010/main" val="156529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S'il n'y a pas d'endroit pour traiter les boues de vidange</a:t>
            </a:r>
            <a:r>
              <a:rPr baseline="0"/>
              <a:t> ou si le transport des boues de vidange vers le site de traitement coûte trop cher, les boues de vidange sont déversées dans divers environnements, comme les rivières….</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8</a:t>
            </a:fld>
            <a:endParaRPr>
              <a:solidFill>
                <a:prstClr val="black"/>
              </a:solidFill>
            </a:endParaRPr>
          </a:p>
        </p:txBody>
      </p:sp>
    </p:spTree>
    <p:extLst>
      <p:ext uri="{BB962C8B-B14F-4D97-AF65-F5344CB8AC3E}">
        <p14:creationId xmlns:p14="http://schemas.microsoft.com/office/powerpoint/2010/main" val="24127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...la terre...</a:t>
            </a:r>
          </a:p>
          <a:p>
            <a:endParaRPr lang="en-CA" noProof="0" dirty="0"/>
          </a:p>
          <a:p>
            <a:pPr rtl="0"/>
            <a:r>
              <a:t>N'oubliez pas qu'il n'existe aucune installation de traitement des boues</a:t>
            </a:r>
            <a:r>
              <a:rPr baseline="0"/>
              <a:t> de vidange </a:t>
            </a:r>
            <a:r>
              <a:t>dans cette</a:t>
            </a:r>
            <a:r>
              <a:rPr baseline="0"/>
              <a:t> région du Burkina Faso. Les personnes en charge de la vidange n'ont pas d'autre choix que de déverser les boues quelque part.</a:t>
            </a:r>
            <a:r>
              <a:t> </a:t>
            </a:r>
          </a:p>
          <a:p>
            <a:endParaRPr lang="en-CA" baseline="0" noProof="0" dirty="0"/>
          </a:p>
          <a:p>
            <a:pPr rtl="0"/>
            <a:r>
              <a:rPr baseline="0"/>
              <a:t>Fada N’Gourma, Est du Burkina Faso : projets NADEL "Gestion des ressources durables dans un développement urbain" et "EcoSan ARA", recyclage des fèces</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9</a:t>
            </a:fld>
            <a:endParaRPr>
              <a:solidFill>
                <a:prstClr val="black"/>
              </a:solidFill>
            </a:endParaRPr>
          </a:p>
        </p:txBody>
      </p:sp>
    </p:spTree>
    <p:extLst>
      <p:ext uri="{BB962C8B-B14F-4D97-AF65-F5344CB8AC3E}">
        <p14:creationId xmlns:p14="http://schemas.microsoft.com/office/powerpoint/2010/main" val="78889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...proche</a:t>
            </a:r>
            <a:r>
              <a:rPr baseline="0"/>
              <a:t> des latrines...</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10</a:t>
            </a:fld>
            <a:endParaRPr>
              <a:solidFill>
                <a:prstClr val="black"/>
              </a:solidFill>
            </a:endParaRPr>
          </a:p>
        </p:txBody>
      </p:sp>
    </p:spTree>
    <p:extLst>
      <p:ext uri="{BB962C8B-B14F-4D97-AF65-F5344CB8AC3E}">
        <p14:creationId xmlns:p14="http://schemas.microsoft.com/office/powerpoint/2010/main" val="247127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Expliquez que pour un assainissement de qualité,</a:t>
            </a:r>
            <a:r>
              <a:rPr baseline="0"/>
              <a:t> la gestion des boues de vidange est indispensable. L'arrêt de la défécation à l'air libre et le stockage des excreta représentent un bon départ. Cependant, très rapidement, les fosses et les citernes se remplissent et des services de gestion des boues de vidange s'avèrent nécessaires.</a:t>
            </a:r>
            <a: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11</a:t>
            </a:fld>
            <a:endParaRPr/>
          </a:p>
        </p:txBody>
      </p:sp>
    </p:spTree>
    <p:extLst>
      <p:ext uri="{BB962C8B-B14F-4D97-AF65-F5344CB8AC3E}">
        <p14:creationId xmlns:p14="http://schemas.microsoft.com/office/powerpoint/2010/main" val="170790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Ajoutez</a:t>
            </a:r>
            <a:r>
              <a:rPr baseline="0"/>
              <a:t> des diapos avec des photos et des détails sur la ville ou le pays et ayant un lien avec la gestion des boues de vidange. S'il existe un diagramme des flux de matières fécales local, présentez-le </a:t>
            </a:r>
            <a:r>
              <a:rPr baseline="0">
                <a:solidFill>
                  <a:schemeClr val="bg1"/>
                </a:solidFill>
              </a:rPr>
              <a:t>ici (consultez le site </a:t>
            </a:r>
            <a:r>
              <a:rPr sz="1200" u="sng" kern="1200">
                <a:solidFill>
                  <a:schemeClr val="bg1"/>
                </a:solidFill>
                <a:effectLst/>
                <a:latin typeface="+mn-lt"/>
                <a:ea typeface="ＭＳ Ｐゴシック" charset="0"/>
                <a:cs typeface="ＭＳ Ｐゴシック" charset="0"/>
                <a:hlinkClick r:id="rId3"/>
              </a:rPr>
              <a:t>www.sfd.susana.org</a:t>
            </a:r>
            <a:r>
              <a:rPr sz="1200" u="sng" kern="1200">
                <a:solidFill>
                  <a:schemeClr val="bg1"/>
                </a:solidFill>
                <a:effectLst/>
                <a:latin typeface="+mn-lt"/>
                <a:ea typeface="ＭＳ Ｐゴシック" charset="0"/>
                <a:cs typeface="ＭＳ Ｐゴシック" charset="0"/>
              </a:rPr>
              <a:t>)</a:t>
            </a:r>
            <a:r>
              <a:rPr baseline="0">
                <a:solidFill>
                  <a:schemeClr val="bg1"/>
                </a:solidFill>
              </a:rPr>
              <a:t>.</a:t>
            </a:r>
          </a:p>
          <a:p>
            <a:endParaRPr lang="en-US" baseline="0" dirty="0"/>
          </a:p>
          <a:p>
            <a:pPr rtl="0"/>
            <a:r>
              <a:rPr baseline="0"/>
              <a:t>Supprimez cette diapo s'il n'y a pas d'informations locales à ajouter !</a:t>
            </a:r>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12</a:t>
            </a:fld>
            <a:endParaRPr>
              <a:solidFill>
                <a:prstClr val="black"/>
              </a:solidFill>
            </a:endParaRPr>
          </a:p>
        </p:txBody>
      </p:sp>
    </p:spTree>
    <p:extLst>
      <p:ext uri="{BB962C8B-B14F-4D97-AF65-F5344CB8AC3E}">
        <p14:creationId xmlns:p14="http://schemas.microsoft.com/office/powerpoint/2010/main" val="218158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0"/>
              </a:spcAft>
              <a:buNone/>
              <a:defRPr/>
            </a:pPr>
            <a:r>
              <a:rPr sz="1200" i="0" kern="1200">
                <a:solidFill>
                  <a:schemeClr val="tx1"/>
                </a:solidFill>
                <a:effectLst/>
                <a:latin typeface="+mn-lt"/>
                <a:ea typeface="ＭＳ Ｐゴシック" charset="0"/>
                <a:cs typeface="ＭＳ Ｐゴシック" charset="0"/>
              </a:rPr>
              <a:t>Les objectifs de développement durable, Objectif 6 : Garantir l'accès et la gestion durable de l'assainissement et de l'eau pour tous.  Parmi les objectifs de développement durable : le système d'assainissement. C'est la suite des Objectifs du Millénaire pour le Développement qui se concentraient sur l'accès à un assainissement amélioré. Le terme gestion des boues de vidange n'est pas directement mentionné dans l'Objectif 6, mais le concept est englobé dans "services d'assainissement gérés en toute sécurité". Ce concept consiste à la mise en décharge des excréta sur site ou de les transporter et de les traiter ailleurs (définition de la gestion des boues de vidange).</a:t>
            </a:r>
          </a:p>
          <a:p>
            <a:pPr marL="0" indent="0">
              <a:spcAft>
                <a:spcPts val="0"/>
              </a:spcAft>
              <a:buNone/>
              <a:defRPr/>
            </a:pPr>
            <a:endParaRPr lang="en-US" sz="1200" i="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solidFill>
                  <a:prstClr val="black"/>
                </a:solidFill>
              </a:rPr>
              <a:pPr rtl="0">
                <a:defRPr/>
              </a:pPr>
              <a:t>13</a:t>
            </a:fld>
            <a:endParaRPr>
              <a:solidFill>
                <a:prstClr val="black"/>
              </a:solidFill>
            </a:endParaRPr>
          </a:p>
        </p:txBody>
      </p:sp>
    </p:spTree>
    <p:extLst>
      <p:ext uri="{BB962C8B-B14F-4D97-AF65-F5344CB8AC3E}">
        <p14:creationId xmlns:p14="http://schemas.microsoft.com/office/powerpoint/2010/main" val="1779027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5/8/2017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creativecommons.org/licenses/by/2.0/" TargetMode="External"/><Relationship Id="rId4" Type="http://schemas.openxmlformats.org/officeDocument/2006/relationships/hyperlink" Target="https://www.flickr.com/photos/gtzecosan/6829318022/in/photolist-aQFQKk-bCHWin-bqu5ib-bpNZPS-bpu3js-bCoTfT-8mrLQc-8mrLV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creativecommons.org/licenses/by/2.0/" TargetMode="External"/><Relationship Id="rId4" Type="http://schemas.openxmlformats.org/officeDocument/2006/relationships/hyperlink" Target="https://www.flickr.com/photos/gtzecosan/5014300190/in/album-721576250093618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Licence</a:t>
            </a:r>
            <a:r>
              <a:rPr sz="2800" dirty="0"/>
              <a:t>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a:t>
            </a:fld>
            <a:endParaRPr/>
          </a:p>
        </p:txBody>
      </p:sp>
      <p:sp>
        <p:nvSpPr>
          <p:cNvPr id="16" name="TextBox 15"/>
          <p:cNvSpPr txBox="1"/>
          <p:nvPr/>
        </p:nvSpPr>
        <p:spPr>
          <a:xfrm>
            <a:off x="328514" y="1054135"/>
            <a:ext cx="8142939" cy="5148076"/>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Le contenu de ce document est en libre accès et sous licence Creative Commons </a:t>
            </a: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Attribution Works 4.0 International.</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 </a:t>
            </a:r>
            <a:br>
              <a:rPr lang="fr-FR" sz="1200" dirty="0">
                <a:solidFill>
                  <a:schemeClr val="bg1"/>
                </a:solidFill>
                <a:latin typeface="Lato" panose="020F0502020204030203" pitchFamily="34" charset="0"/>
                <a:ea typeface="+mn-ea"/>
                <a:cs typeface="+mn-cs"/>
              </a:rPr>
            </a:br>
            <a:r>
              <a:rPr lang="fr-FR" sz="1200" dirty="0">
                <a:solidFill>
                  <a:schemeClr val="bg1"/>
                </a:solidFill>
                <a:latin typeface="Lato" panose="020F0502020204030203" pitchFamily="34" charset="0"/>
                <a:ea typeface="+mn-ea"/>
                <a:cs typeface="+mn-cs"/>
              </a:rPr>
              <a:t>Pour lire une copie de cette licence, visitez le site </a:t>
            </a:r>
            <a:r>
              <a:rPr lang="fr-FR" sz="1200" dirty="0">
                <a:solidFill>
                  <a:srgbClr val="24A4D6"/>
                </a:solidFill>
                <a:latin typeface="Lato" panose="020F0502020204030203" pitchFamily="34" charset="0"/>
                <a:ea typeface="+mn-ea"/>
                <a:cs typeface="+mn-cs"/>
                <a:hlinkClick r:id="rId2"/>
              </a:rPr>
              <a:t>http://creativecommons.org/licenses/by/4.0</a:t>
            </a:r>
          </a:p>
          <a:p>
            <a:pPr lvl="3" rtl="0" eaLnBrk="1" fontAlgn="auto" hangingPunct="1">
              <a:lnSpc>
                <a:spcPct val="120000"/>
              </a:lnSpc>
              <a:spcBef>
                <a:spcPts val="1000"/>
              </a:spcBef>
              <a:spcAft>
                <a:spcPts val="0"/>
              </a:spcAft>
              <a:defRPr/>
            </a:pPr>
            <a:br>
              <a:rPr lang="fr-FR" sz="1200" dirty="0">
                <a:solidFill>
                  <a:schemeClr val="bg2"/>
                </a:solidFill>
                <a:latin typeface="Lato" panose="020F0502020204030203" pitchFamily="34" charset="0"/>
              </a:rPr>
            </a:br>
            <a:r>
              <a:rPr lang="fr-FR" sz="1200" dirty="0">
                <a:solidFill>
                  <a:schemeClr val="bg2"/>
                </a:solidFill>
                <a:latin typeface="Lato" panose="020F0502020204030203" pitchFamily="34" charset="0"/>
              </a:rPr>
              <a:t>Vous pouvez :</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Partager </a:t>
            </a:r>
            <a:r>
              <a:rPr lang="fr-FR" sz="1200" dirty="0">
                <a:solidFill>
                  <a:schemeClr val="bg2"/>
                </a:solidFill>
                <a:latin typeface="Lato" panose="020F0502020204030203" pitchFamily="34" charset="0"/>
              </a:rPr>
              <a:t>– Copier, distribuer et communiquer le matériel par tous moyens et sous tous formats</a:t>
            </a:r>
            <a:br>
              <a:rPr lang="fr-FR" sz="1200" dirty="0">
                <a:solidFill>
                  <a:schemeClr val="bg2"/>
                </a:solidFill>
                <a:latin typeface="Lato" panose="020F0502020204030203" pitchFamily="34" charset="0"/>
              </a:rPr>
            </a:br>
            <a:r>
              <a:rPr lang="fr-FR" sz="1400" b="1" dirty="0">
                <a:solidFill>
                  <a:schemeClr val="bg2"/>
                </a:solidFill>
                <a:latin typeface="Lato" panose="020F0502020204030203" pitchFamily="34" charset="0"/>
              </a:rPr>
              <a:t>Réorganiser</a:t>
            </a:r>
            <a:r>
              <a:rPr lang="fr-FR" sz="1200" dirty="0">
                <a:solidFill>
                  <a:schemeClr val="bg2"/>
                </a:solidFill>
                <a:latin typeface="Lato" panose="020F0502020204030203" pitchFamily="34" charset="0"/>
              </a:rPr>
              <a:t> – Modifier, transformer et créer à partir du matériel pour toute utilisation, y compris commerciale</a:t>
            </a:r>
            <a:br>
              <a:rPr lang="fr-FR" sz="1200" dirty="0">
                <a:solidFill>
                  <a:schemeClr val="bg2"/>
                </a:solidFill>
                <a:latin typeface="Lato" panose="020F0502020204030203" pitchFamily="34" charset="0"/>
              </a:rPr>
            </a:br>
            <a:endParaRPr lang="fr-FR" sz="12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lang="fr-FR" sz="1200" dirty="0">
                <a:solidFill>
                  <a:schemeClr val="bg1"/>
                </a:solidFill>
                <a:latin typeface="Lato" panose="020F0502020204030203" pitchFamily="34" charset="0"/>
                <a:ea typeface="+mn-ea"/>
                <a:cs typeface="+mn-cs"/>
              </a:rPr>
              <a:t>Aux conditions suivantes :</a:t>
            </a:r>
          </a:p>
          <a:p>
            <a:pPr marL="0" lvl="4" rtl="0" eaLnBrk="1" fontAlgn="auto" hangingPunct="1">
              <a:lnSpc>
                <a:spcPct val="120000"/>
              </a:lnSpc>
              <a:spcBef>
                <a:spcPts val="1000"/>
              </a:spcBef>
              <a:spcAft>
                <a:spcPts val="0"/>
              </a:spcAft>
              <a:defRPr/>
            </a:pPr>
            <a:r>
              <a:rPr lang="fr-FR" sz="1400" b="1" dirty="0">
                <a:solidFill>
                  <a:schemeClr val="bg1"/>
                </a:solidFill>
                <a:latin typeface="Lato" panose="020F0502020204030203" pitchFamily="34" charset="0"/>
                <a:ea typeface="+mn-ea"/>
                <a:cs typeface="+mn-cs"/>
              </a:rPr>
              <a:t>Attribution</a:t>
            </a:r>
            <a:r>
              <a:rPr lang="fr-FR" sz="1200" dirty="0">
                <a:solidFill>
                  <a:schemeClr val="bg1"/>
                </a:solidFill>
                <a:latin typeface="Lato" panose="020F0502020204030203" pitchFamily="34" charset="0"/>
                <a:ea typeface="+mn-ea"/>
                <a:cs typeface="+mn-cs"/>
              </a:rPr>
              <a:t> – Vous devez mentionner CAWST et </a:t>
            </a:r>
            <a:r>
              <a:rPr lang="fr-FR" sz="1200" dirty="0" err="1">
                <a:solidFill>
                  <a:schemeClr val="bg1"/>
                </a:solidFill>
                <a:latin typeface="Lato" panose="020F0502020204030203" pitchFamily="34" charset="0"/>
                <a:ea typeface="+mn-ea"/>
                <a:cs typeface="+mn-cs"/>
              </a:rPr>
              <a:t>Eaweg-Sandec</a:t>
            </a:r>
            <a:r>
              <a:rPr lang="fr-FR" sz="1200" dirty="0">
                <a:solidFill>
                  <a:schemeClr val="bg1"/>
                </a:solidFill>
                <a:latin typeface="Lato" panose="020F0502020204030203" pitchFamily="34" charset="0"/>
                <a:ea typeface="+mn-ea"/>
                <a:cs typeface="+mn-cs"/>
              </a:rPr>
              <a:t> de manière appropriée, fournir un lien vers la licence, et indiquer les éventuelles modifications apportées. Ces informations doivent être justifiées, sans toutefois suggérer que 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vous soutiennent ou acceptent la façon dont vous utilisez leurs ressources. Veuillez mentionner nos sites Web : </a:t>
            </a:r>
            <a:r>
              <a:rPr lang="fr-FR" sz="1200" dirty="0">
                <a:solidFill>
                  <a:schemeClr val="bg1"/>
                </a:solidFill>
                <a:latin typeface="Lato" panose="020F0502020204030203" pitchFamily="34" charset="0"/>
                <a:ea typeface="+mn-ea"/>
                <a:cs typeface="+mn-cs"/>
                <a:hlinkClick r:id="rId3"/>
              </a:rPr>
              <a:t>www.cawst.org</a:t>
            </a:r>
            <a:r>
              <a:rPr lang="fr-FR" sz="1200" dirty="0">
                <a:solidFill>
                  <a:schemeClr val="bg1"/>
                </a:solidFill>
                <a:latin typeface="Lato" panose="020F0502020204030203" pitchFamily="34" charset="0"/>
                <a:ea typeface="+mn-ea"/>
                <a:cs typeface="+mn-cs"/>
              </a:rPr>
              <a:t> et </a:t>
            </a:r>
            <a:r>
              <a:rPr lang="fr-FR" sz="1200" dirty="0">
                <a:solidFill>
                  <a:schemeClr val="bg1"/>
                </a:solidFill>
                <a:latin typeface="Lato" panose="020F0502020204030203" pitchFamily="34" charset="0"/>
                <a:ea typeface="+mn-ea"/>
                <a:cs typeface="+mn-cs"/>
                <a:hlinkClick r:id="rId4"/>
              </a:rPr>
              <a:t>www.sandec.ch</a:t>
            </a:r>
          </a:p>
          <a:p>
            <a:pPr marL="0" lvl="4" rtl="0" eaLnBrk="1" fontAlgn="auto" hangingPunct="1">
              <a:lnSpc>
                <a:spcPct val="120000"/>
              </a:lnSpc>
              <a:spcBef>
                <a:spcPts val="1000"/>
              </a:spcBef>
              <a:spcAft>
                <a:spcPts val="0"/>
              </a:spcAft>
              <a:defRPr/>
            </a:pPr>
            <a:r>
              <a:rPr lang="fr-FR" sz="1200" dirty="0">
                <a:solidFill>
                  <a:schemeClr val="bg1"/>
                </a:solidFill>
                <a:latin typeface="Lato" panose="020F0502020204030203" pitchFamily="34" charset="0"/>
                <a:ea typeface="+mn-ea"/>
                <a:cs typeface="+mn-cs"/>
              </a:rPr>
              <a:t>CAWST et </a:t>
            </a:r>
            <a:r>
              <a:rPr lang="fr-FR" sz="1200" dirty="0" err="1">
                <a:solidFill>
                  <a:schemeClr val="bg1"/>
                </a:solidFill>
                <a:latin typeface="Lato" panose="020F0502020204030203" pitchFamily="34" charset="0"/>
                <a:ea typeface="+mn-ea"/>
                <a:cs typeface="+mn-cs"/>
              </a:rPr>
              <a:t>Eawag-Sandec</a:t>
            </a:r>
            <a:r>
              <a:rPr lang="fr-FR" sz="1200" dirty="0">
                <a:solidFill>
                  <a:schemeClr val="bg1"/>
                </a:solidFill>
                <a:latin typeface="Lato" panose="020F0502020204030203" pitchFamily="34" charset="0"/>
                <a:ea typeface="+mn-ea"/>
                <a:cs typeface="+mn-cs"/>
              </a:rPr>
              <a:t> publieront régulièrement des mises à jour de ce document. Pour cette raison, il est recommandé de ne pas proposer ce document en téléchargement sur votre site web.</a:t>
            </a:r>
          </a:p>
          <a:p>
            <a:pPr marL="0" lvl="4" rtl="0" eaLnBrk="1" fontAlgn="auto" hangingPunct="1">
              <a:lnSpc>
                <a:spcPct val="120000"/>
              </a:lnSpc>
              <a:spcBef>
                <a:spcPts val="1000"/>
              </a:spcBef>
              <a:spcAft>
                <a:spcPts val="0"/>
              </a:spcAft>
              <a:defRPr/>
            </a:pPr>
            <a:r>
              <a:rPr lang="fr-FR" sz="1200" dirty="0">
                <a:solidFill>
                  <a:schemeClr val="bg1"/>
                </a:solidFill>
                <a:latin typeface="Lato"/>
                <a:ea typeface="+mn-ea"/>
                <a:cs typeface="Arial" charset="0"/>
              </a:rPr>
              <a:t>CAWST, </a:t>
            </a:r>
            <a:r>
              <a:rPr lang="fr-FR" sz="1200" dirty="0" err="1">
                <a:solidFill>
                  <a:schemeClr val="bg1"/>
                </a:solidFill>
                <a:latin typeface="Lato"/>
                <a:ea typeface="+mn-ea"/>
                <a:cs typeface="Arial" charset="0"/>
              </a:rPr>
              <a:t>Eawag-Sandec</a:t>
            </a:r>
            <a:r>
              <a:rPr lang="fr-FR" sz="1200" dirty="0">
                <a:solidFill>
                  <a:schemeClr val="bg1"/>
                </a:solidFill>
                <a:latin typeface="Lato"/>
                <a:ea typeface="+mn-ea"/>
                <a:cs typeface="Arial" charset="0"/>
              </a:rPr>
              <a:t> et ses administrateurs, employés, contractants et bénévoles n'endossent aucune responsabilité et ne donnent aucune garantie en ce qui concerne les résultats pouvant être obtenus par l'utilisation des informations fournies</a:t>
            </a:r>
            <a:r>
              <a:rPr lang="fr-FR" sz="1200" dirty="0">
                <a:solidFill>
                  <a:srgbClr val="000000"/>
                </a:solidFill>
                <a:latin typeface="Lato"/>
                <a:ea typeface="+mn-ea"/>
                <a:cs typeface="Arial" charset="0"/>
              </a:rPr>
              <a:t>.</a:t>
            </a: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57904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Déversement des boues de vidange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10</a:t>
            </a:fld>
            <a:endParaRPr/>
          </a:p>
        </p:txBody>
      </p:sp>
      <p:pic>
        <p:nvPicPr>
          <p:cNvPr id="5" name="Picture 3" descr="C:\Users\sphilippe\Documents\To do documents\Photos\illegal dumping Burkina Faso\5014299844_8f372bcdc8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290" y="1217957"/>
            <a:ext cx="6580261" cy="4935197"/>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6" name="Text Placeholder 1"/>
          <p:cNvSpPr txBox="1">
            <a:spLocks/>
          </p:cNvSpPr>
          <p:nvPr/>
        </p:nvSpPr>
        <p:spPr bwMode="auto">
          <a:xfrm>
            <a:off x="6970417" y="6201931"/>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Source : SuSanA</a:t>
            </a:r>
          </a:p>
        </p:txBody>
      </p:sp>
      <p:sp>
        <p:nvSpPr>
          <p:cNvPr id="7" name="Text Placeholder 6"/>
          <p:cNvSpPr>
            <a:spLocks noGrp="1"/>
          </p:cNvSpPr>
          <p:nvPr>
            <p:ph type="body" sz="quarter" idx="13"/>
          </p:nvPr>
        </p:nvSpPr>
        <p:spPr/>
        <p:txBody>
          <a:bodyPr/>
          <a:lstStyle/>
          <a:p>
            <a:pPr rtl="0"/>
            <a:r>
              <a:t>Burkina Faso</a:t>
            </a:r>
          </a:p>
        </p:txBody>
      </p:sp>
    </p:spTree>
    <p:extLst>
      <p:ext uri="{BB962C8B-B14F-4D97-AF65-F5344CB8AC3E}">
        <p14:creationId xmlns:p14="http://schemas.microsoft.com/office/powerpoint/2010/main" val="162765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310233" cy="410414"/>
          </a:xfrm>
        </p:spPr>
        <p:txBody>
          <a:bodyPr/>
          <a:lstStyle/>
          <a:p>
            <a:pPr rtl="0"/>
            <a:r>
              <a:t>Quel est l'intérêt de la gestion des boues de vidange ?</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11</a:t>
            </a:fld>
            <a:endParaRPr/>
          </a:p>
        </p:txBody>
      </p:sp>
      <p:sp>
        <p:nvSpPr>
          <p:cNvPr id="5" name="Rectangle 4"/>
          <p:cNvSpPr/>
          <p:nvPr/>
        </p:nvSpPr>
        <p:spPr>
          <a:xfrm>
            <a:off x="307298" y="1551642"/>
            <a:ext cx="8686800" cy="1769715"/>
          </a:xfrm>
          <a:prstGeom prst="rect">
            <a:avLst/>
          </a:prstGeom>
        </p:spPr>
        <p:txBody>
          <a:bodyPr wrap="square">
            <a:spAutoFit/>
          </a:bodyPr>
          <a:lstStyle/>
          <a:p>
            <a:pPr rtl="0">
              <a:spcBef>
                <a:spcPts val="600"/>
              </a:spcBef>
            </a:pPr>
            <a:r>
              <a:rPr sz="2800">
                <a:solidFill>
                  <a:srgbClr val="262626">
                    <a:lumMod val="90000"/>
                    <a:lumOff val="10000"/>
                  </a:srgbClr>
                </a:solidFill>
                <a:latin typeface="Lato"/>
              </a:rPr>
              <a:t>88 % des décès liés à une maladie diarrhéique sont attribués au manque d'accès à un assainissement de qualité, à de l'eau de boisson insalubre et à un accès à l'eau pour l'hygiène limité </a:t>
            </a:r>
          </a:p>
          <a:p>
            <a:pPr rtl="0">
              <a:spcBef>
                <a:spcPts val="600"/>
              </a:spcBef>
            </a:pPr>
            <a:r>
              <a:rPr sz="2000">
                <a:solidFill>
                  <a:srgbClr val="262626">
                    <a:lumMod val="90000"/>
                    <a:lumOff val="10000"/>
                  </a:srgbClr>
                </a:solidFill>
                <a:latin typeface="Lato"/>
              </a:rPr>
              <a:t>(Source: Prüss-Üstün A., et al., 2008.)</a:t>
            </a:r>
          </a:p>
        </p:txBody>
      </p:sp>
    </p:spTree>
    <p:extLst>
      <p:ext uri="{BB962C8B-B14F-4D97-AF65-F5344CB8AC3E}">
        <p14:creationId xmlns:p14="http://schemas.microsoft.com/office/powerpoint/2010/main" val="206401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Problèmes locaux </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12</a:t>
            </a:fld>
            <a:endParaRPr/>
          </a:p>
        </p:txBody>
      </p:sp>
    </p:spTree>
    <p:extLst>
      <p:ext uri="{BB962C8B-B14F-4D97-AF65-F5344CB8AC3E}">
        <p14:creationId xmlns:p14="http://schemas.microsoft.com/office/powerpoint/2010/main" val="393284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Objectifs de développement durable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13</a:t>
            </a:fld>
            <a:endParaRPr/>
          </a:p>
        </p:txBody>
      </p:sp>
      <p:sp>
        <p:nvSpPr>
          <p:cNvPr id="9" name="Text Placeholder 1"/>
          <p:cNvSpPr txBox="1">
            <a:spLocks/>
          </p:cNvSpPr>
          <p:nvPr/>
        </p:nvSpPr>
        <p:spPr bwMode="auto">
          <a:xfrm>
            <a:off x="6991438" y="5785273"/>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Source : Nations Unies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27" y="1258805"/>
            <a:ext cx="8438148" cy="4340389"/>
          </a:xfrm>
          <a:prstGeom prst="rect">
            <a:avLst/>
          </a:prstGeom>
        </p:spPr>
      </p:pic>
      <p:sp>
        <p:nvSpPr>
          <p:cNvPr id="8" name="Oval 7"/>
          <p:cNvSpPr/>
          <p:nvPr/>
        </p:nvSpPr>
        <p:spPr>
          <a:xfrm>
            <a:off x="7172129" y="1072726"/>
            <a:ext cx="1907704" cy="1907704"/>
          </a:xfrm>
          <a:prstGeom prst="ellipse">
            <a:avLst/>
          </a:prstGeom>
          <a:solidFill>
            <a:schemeClr val="bg1">
              <a:alpha val="1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rgbClr val="262626"/>
              </a:solidFill>
            </a:endParaRPr>
          </a:p>
        </p:txBody>
      </p:sp>
    </p:spTree>
    <p:extLst>
      <p:ext uri="{BB962C8B-B14F-4D97-AF65-F5344CB8AC3E}">
        <p14:creationId xmlns:p14="http://schemas.microsoft.com/office/powerpoint/2010/main" val="193723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666340" cy="410414"/>
          </a:xfrm>
        </p:spPr>
        <p:txBody>
          <a:bodyPr/>
          <a:lstStyle/>
          <a:p>
            <a:pPr rtl="0"/>
            <a:r>
              <a:t>Objectif 6 : Garantir la disponibilité et la gestion durable de l'assainissement et de l'eau pour tous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14</a:t>
            </a:fld>
            <a:endParaRPr/>
          </a:p>
        </p:txBody>
      </p:sp>
      <p:graphicFrame>
        <p:nvGraphicFramePr>
          <p:cNvPr id="7" name="Content Placeholder 3"/>
          <p:cNvGraphicFramePr>
            <a:graphicFrameLocks/>
          </p:cNvGraphicFramePr>
          <p:nvPr>
            <p:extLst>
              <p:ext uri="{D42A27DB-BD31-4B8C-83A1-F6EECF244321}">
                <p14:modId xmlns:p14="http://schemas.microsoft.com/office/powerpoint/2010/main" val="1950201705"/>
              </p:ext>
            </p:extLst>
          </p:nvPr>
        </p:nvGraphicFramePr>
        <p:xfrm>
          <a:off x="159589" y="1533536"/>
          <a:ext cx="5186668" cy="4630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Hexagon 7"/>
          <p:cNvSpPr/>
          <p:nvPr/>
        </p:nvSpPr>
        <p:spPr>
          <a:xfrm>
            <a:off x="6222124" y="2457783"/>
            <a:ext cx="2278258" cy="1584176"/>
          </a:xfrm>
          <a:prstGeom prst="hexagon">
            <a:avLst/>
          </a:prstGeom>
          <a:solidFill>
            <a:srgbClr val="4F81BD"/>
          </a:solidFill>
          <a:ln w="25400" cap="flat" cmpd="sng" algn="ctr">
            <a:solidFill>
              <a:srgbClr val="4F81BD">
                <a:shade val="50000"/>
              </a:srgbClr>
            </a:solidFill>
            <a:prstDash val="solid"/>
          </a:ln>
          <a:effectLst/>
        </p:spPr>
        <p:txBody>
          <a:bodyPr lIns="80147" tIns="40074" rIns="80147" bIns="40074" rtlCol="0" anchor="ctr"/>
          <a:lstStyle/>
          <a:p>
            <a:pPr algn="ctr" rtl="0" eaLnBrk="1" hangingPunct="1">
              <a:defRPr/>
            </a:pPr>
            <a:r>
              <a:rPr u="sng" kern="0" dirty="0">
                <a:solidFill>
                  <a:prstClr val="white"/>
                </a:solidFill>
                <a:latin typeface="Calibri"/>
                <a:cs typeface="+mn-cs"/>
              </a:rPr>
              <a:t>6.A</a:t>
            </a:r>
            <a:br>
              <a:rPr lang="fr-CH" kern="0" dirty="0">
                <a:solidFill>
                  <a:prstClr val="white"/>
                </a:solidFill>
                <a:latin typeface="Calibri"/>
                <a:cs typeface="+mn-cs"/>
              </a:rPr>
            </a:br>
            <a:r>
              <a:rPr kern="0" dirty="0" err="1">
                <a:solidFill>
                  <a:prstClr val="white"/>
                </a:solidFill>
                <a:latin typeface="Calibri"/>
                <a:cs typeface="+mn-cs"/>
              </a:rPr>
              <a:t>Coopération</a:t>
            </a:r>
            <a:r>
              <a:rPr kern="0" dirty="0">
                <a:solidFill>
                  <a:prstClr val="white"/>
                </a:solidFill>
                <a:latin typeface="Calibri"/>
                <a:cs typeface="+mn-cs"/>
              </a:rPr>
              <a:t> </a:t>
            </a:r>
            <a:r>
              <a:rPr kern="0" dirty="0" err="1">
                <a:solidFill>
                  <a:prstClr val="white"/>
                </a:solidFill>
                <a:latin typeface="Calibri"/>
                <a:cs typeface="+mn-cs"/>
              </a:rPr>
              <a:t>internationale</a:t>
            </a:r>
            <a:br>
              <a:rPr lang="fr-CH" kern="0" dirty="0">
                <a:solidFill>
                  <a:prstClr val="white"/>
                </a:solidFill>
                <a:latin typeface="Calibri"/>
                <a:cs typeface="+mn-cs"/>
              </a:rPr>
            </a:br>
            <a:r>
              <a:rPr kern="0" dirty="0">
                <a:solidFill>
                  <a:prstClr val="white"/>
                </a:solidFill>
                <a:latin typeface="Calibri"/>
                <a:cs typeface="+mn-cs"/>
              </a:rPr>
              <a:t>et </a:t>
            </a:r>
            <a:r>
              <a:rPr kern="0" dirty="0" err="1">
                <a:solidFill>
                  <a:prstClr val="white"/>
                </a:solidFill>
                <a:latin typeface="Calibri"/>
                <a:cs typeface="+mn-cs"/>
              </a:rPr>
              <a:t>développe</a:t>
            </a:r>
            <a:r>
              <a:rPr lang="pt-BR" kern="0" dirty="0">
                <a:solidFill>
                  <a:prstClr val="white"/>
                </a:solidFill>
                <a:latin typeface="Calibri"/>
                <a:cs typeface="+mn-cs"/>
              </a:rPr>
              <a:t>-</a:t>
            </a:r>
            <a:r>
              <a:rPr kern="0" dirty="0" err="1">
                <a:solidFill>
                  <a:prstClr val="white"/>
                </a:solidFill>
                <a:latin typeface="Calibri"/>
                <a:cs typeface="+mn-cs"/>
              </a:rPr>
              <a:t>ment</a:t>
            </a:r>
            <a:r>
              <a:rPr kern="0" dirty="0">
                <a:solidFill>
                  <a:prstClr val="white"/>
                </a:solidFill>
                <a:latin typeface="Calibri"/>
                <a:cs typeface="+mn-cs"/>
              </a:rPr>
              <a:t> de </a:t>
            </a:r>
            <a:r>
              <a:rPr kern="0" dirty="0" err="1">
                <a:solidFill>
                  <a:prstClr val="white"/>
                </a:solidFill>
                <a:latin typeface="Calibri"/>
                <a:cs typeface="+mn-cs"/>
              </a:rPr>
              <a:t>capacité</a:t>
            </a:r>
            <a:endParaRPr kern="0" dirty="0">
              <a:solidFill>
                <a:prstClr val="white"/>
              </a:solidFill>
              <a:latin typeface="Calibri"/>
              <a:cs typeface="+mn-cs"/>
            </a:endParaRPr>
          </a:p>
        </p:txBody>
      </p:sp>
      <p:sp>
        <p:nvSpPr>
          <p:cNvPr id="9" name="Hexagon 8"/>
          <p:cNvSpPr/>
          <p:nvPr/>
        </p:nvSpPr>
        <p:spPr>
          <a:xfrm>
            <a:off x="6222124" y="4231646"/>
            <a:ext cx="2278258" cy="1171408"/>
          </a:xfrm>
          <a:prstGeom prst="hexagon">
            <a:avLst/>
          </a:prstGeom>
          <a:solidFill>
            <a:srgbClr val="4F81BD"/>
          </a:solidFill>
          <a:ln w="25400" cap="flat" cmpd="sng" algn="ctr">
            <a:solidFill>
              <a:srgbClr val="4F81BD">
                <a:shade val="50000"/>
              </a:srgbClr>
            </a:solidFill>
            <a:prstDash val="solid"/>
          </a:ln>
          <a:effectLst/>
        </p:spPr>
        <p:txBody>
          <a:bodyPr lIns="80147" tIns="40074" rIns="80147" bIns="40074" rtlCol="0" anchor="ctr"/>
          <a:lstStyle/>
          <a:p>
            <a:pPr algn="ctr" rtl="0" eaLnBrk="1" hangingPunct="1">
              <a:defRPr/>
            </a:pPr>
            <a:r>
              <a:rPr u="sng" kern="0" dirty="0">
                <a:solidFill>
                  <a:prstClr val="white"/>
                </a:solidFill>
                <a:latin typeface="Calibri"/>
                <a:cs typeface="+mn-cs"/>
              </a:rPr>
              <a:t>6.B</a:t>
            </a:r>
            <a:br>
              <a:rPr lang="fr-CH" kern="0" dirty="0">
                <a:solidFill>
                  <a:prstClr val="white"/>
                </a:solidFill>
                <a:latin typeface="Calibri"/>
                <a:cs typeface="+mn-cs"/>
              </a:rPr>
            </a:br>
            <a:r>
              <a:rPr kern="0" dirty="0">
                <a:solidFill>
                  <a:prstClr val="white"/>
                </a:solidFill>
                <a:latin typeface="Calibri"/>
                <a:cs typeface="+mn-cs"/>
              </a:rPr>
              <a:t>Participation locale</a:t>
            </a:r>
          </a:p>
        </p:txBody>
      </p:sp>
      <p:sp>
        <p:nvSpPr>
          <p:cNvPr id="11" name="TextBox 10"/>
          <p:cNvSpPr txBox="1"/>
          <p:nvPr/>
        </p:nvSpPr>
        <p:spPr>
          <a:xfrm>
            <a:off x="6089753" y="1925704"/>
            <a:ext cx="3491880" cy="369332"/>
          </a:xfrm>
          <a:prstGeom prst="rect">
            <a:avLst/>
          </a:prstGeom>
          <a:noFill/>
        </p:spPr>
        <p:txBody>
          <a:bodyPr wrap="square" rtlCol="0">
            <a:spAutoFit/>
          </a:bodyPr>
          <a:lstStyle/>
          <a:p>
            <a:pPr rtl="0" eaLnBrk="1" fontAlgn="auto" hangingPunct="1">
              <a:spcBef>
                <a:spcPts val="0"/>
              </a:spcBef>
              <a:spcAft>
                <a:spcPts val="0"/>
              </a:spcAft>
            </a:pPr>
            <a:r>
              <a:rPr>
                <a:solidFill>
                  <a:srgbClr val="323232"/>
                </a:solidFill>
                <a:latin typeface="Arial"/>
                <a:cs typeface="+mn-cs"/>
              </a:rPr>
              <a:t>Moyen de mise en œuvre </a:t>
            </a:r>
          </a:p>
        </p:txBody>
      </p:sp>
      <p:sp>
        <p:nvSpPr>
          <p:cNvPr id="10" name="Text Placeholder 1"/>
          <p:cNvSpPr txBox="1">
            <a:spLocks/>
          </p:cNvSpPr>
          <p:nvPr/>
        </p:nvSpPr>
        <p:spPr bwMode="auto">
          <a:xfrm>
            <a:off x="6728679" y="6017497"/>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Source : Nations Unies</a:t>
            </a:r>
          </a:p>
        </p:txBody>
      </p:sp>
    </p:spTree>
    <p:extLst>
      <p:ext uri="{BB962C8B-B14F-4D97-AF65-F5344CB8AC3E}">
        <p14:creationId xmlns:p14="http://schemas.microsoft.com/office/powerpoint/2010/main" val="231202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D'ici 2030, tout le monde devra avoir un accès équitable et approprié à l'hygiène et l'assainissement. Il ne devrait plus y avoir de défécation à l'air libre. Et une attention toute particulière devrait être portée aux besoins des femmes, des filles et des personnes en situation de vulnérabilité.</a:t>
            </a:r>
          </a:p>
          <a:p>
            <a:endParaRPr lang="en-US" dirty="0"/>
          </a:p>
        </p:txBody>
      </p:sp>
      <p:sp>
        <p:nvSpPr>
          <p:cNvPr id="3" name="Text Placeholder 2"/>
          <p:cNvSpPr>
            <a:spLocks noGrp="1"/>
          </p:cNvSpPr>
          <p:nvPr>
            <p:ph type="body" sz="quarter" idx="14"/>
          </p:nvPr>
        </p:nvSpPr>
        <p:spPr>
          <a:xfrm>
            <a:off x="236120" y="433517"/>
            <a:ext cx="8666340" cy="410414"/>
          </a:xfrm>
        </p:spPr>
        <p:txBody>
          <a:bodyPr/>
          <a:lstStyle/>
          <a:p>
            <a:pPr rtl="0"/>
            <a:r>
              <a:t>Cible 6.2 : Assainissement et hygiène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15</a:t>
            </a:fld>
            <a:endParaRPr/>
          </a:p>
        </p:txBody>
      </p:sp>
      <p:sp>
        <p:nvSpPr>
          <p:cNvPr id="10" name="Rectangle 9"/>
          <p:cNvSpPr/>
          <p:nvPr/>
        </p:nvSpPr>
        <p:spPr>
          <a:xfrm>
            <a:off x="638355" y="2076757"/>
            <a:ext cx="7806905" cy="2603790"/>
          </a:xfrm>
          <a:prstGeom prst="rect">
            <a:avLst/>
          </a:prstGeom>
        </p:spPr>
        <p:txBody>
          <a:bodyPr wrap="square">
            <a:spAutoFit/>
          </a:bodyPr>
          <a:lstStyle/>
          <a:p>
            <a:pPr rtl="0">
              <a:spcBef>
                <a:spcPct val="20000"/>
              </a:spcBef>
              <a:spcAft>
                <a:spcPts val="0"/>
              </a:spcAft>
              <a:defRPr/>
            </a:pPr>
            <a:r>
              <a:rPr sz="2400">
                <a:solidFill>
                  <a:srgbClr val="262626"/>
                </a:solidFill>
                <a:latin typeface="Lato"/>
                <a:cs typeface="Arial" charset="0"/>
              </a:rPr>
              <a:t>6.2.1 : Population utilisant des services d'assainissement gérés en toute sécurité</a:t>
            </a:r>
          </a:p>
          <a:p>
            <a:pPr rtl="0">
              <a:spcBef>
                <a:spcPct val="20000"/>
              </a:spcBef>
              <a:spcAft>
                <a:spcPts val="0"/>
              </a:spcAft>
              <a:defRPr/>
            </a:pPr>
            <a:r>
              <a:rPr sz="2400">
                <a:solidFill>
                  <a:srgbClr val="262626"/>
                </a:solidFill>
                <a:latin typeface="Lato"/>
                <a:cs typeface="Arial" charset="0"/>
              </a:rPr>
              <a:t>Définition d'une installation d'assainissement amélioré :</a:t>
            </a:r>
          </a:p>
          <a:p>
            <a:pPr marL="457200" indent="-457200" rtl="0">
              <a:spcBef>
                <a:spcPct val="20000"/>
              </a:spcBef>
              <a:buFont typeface="Arial" panose="020B0604020202020204" pitchFamily="34" charset="0"/>
              <a:buChar char="•"/>
              <a:defRPr/>
            </a:pPr>
            <a:r>
              <a:rPr sz="2400">
                <a:solidFill>
                  <a:srgbClr val="262626"/>
                </a:solidFill>
                <a:latin typeface="Lato"/>
                <a:cs typeface="Arial" charset="0"/>
              </a:rPr>
              <a:t>n'appartient qu'à un seul foyer et </a:t>
            </a:r>
          </a:p>
          <a:p>
            <a:pPr marL="457200" indent="-457200" rtl="0">
              <a:spcBef>
                <a:spcPct val="20000"/>
              </a:spcBef>
              <a:buFont typeface="Arial" panose="020B0604020202020204" pitchFamily="34" charset="0"/>
              <a:buChar char="•"/>
              <a:defRPr/>
            </a:pPr>
            <a:r>
              <a:rPr sz="2400">
                <a:solidFill>
                  <a:srgbClr val="262626"/>
                </a:solidFill>
                <a:latin typeface="Lato"/>
                <a:cs typeface="Arial" charset="0"/>
              </a:rPr>
              <a:t>les excréta sont mis en décharge en toute sécurité sur site ou </a:t>
            </a:r>
          </a:p>
          <a:p>
            <a:pPr marL="457200" indent="-457200" rtl="0">
              <a:spcBef>
                <a:spcPct val="20000"/>
              </a:spcBef>
              <a:buFont typeface="Arial" panose="020B0604020202020204" pitchFamily="34" charset="0"/>
              <a:buChar char="•"/>
              <a:defRPr/>
            </a:pPr>
            <a:r>
              <a:rPr sz="2400">
                <a:solidFill>
                  <a:srgbClr val="262626"/>
                </a:solidFill>
                <a:latin typeface="Lato"/>
                <a:cs typeface="Arial" charset="0"/>
              </a:rPr>
              <a:t>transportés et traités à l'extérieur</a:t>
            </a:r>
          </a:p>
        </p:txBody>
      </p:sp>
    </p:spTree>
    <p:extLst>
      <p:ext uri="{BB962C8B-B14F-4D97-AF65-F5344CB8AC3E}">
        <p14:creationId xmlns:p14="http://schemas.microsoft.com/office/powerpoint/2010/main" val="262591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Installation de traitement des boues de vidange - Dakar, Sénégal</a:t>
            </a:r>
          </a:p>
        </p:txBody>
      </p:sp>
      <p:sp>
        <p:nvSpPr>
          <p:cNvPr id="3" name="Text Placeholder 2"/>
          <p:cNvSpPr>
            <a:spLocks noGrp="1"/>
          </p:cNvSpPr>
          <p:nvPr>
            <p:ph type="body" sz="quarter" idx="14"/>
          </p:nvPr>
        </p:nvSpPr>
        <p:spPr/>
        <p:txBody>
          <a:bodyPr/>
          <a:lstStyle/>
          <a:p>
            <a:pPr rtl="0"/>
            <a:r>
              <a:t>Aller de l'avant</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16</a:t>
            </a:fld>
            <a:endParaRPr/>
          </a:p>
        </p:txBody>
      </p:sp>
      <p:pic>
        <p:nvPicPr>
          <p:cNvPr id="7"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120" y="1254345"/>
            <a:ext cx="6030913" cy="4005263"/>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pic>
        <p:nvPicPr>
          <p:cNvPr id="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2358" y="3528394"/>
            <a:ext cx="6257925" cy="4156075"/>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
        <p:nvSpPr>
          <p:cNvPr id="9" name="Text Placeholder 1"/>
          <p:cNvSpPr txBox="1">
            <a:spLocks/>
          </p:cNvSpPr>
          <p:nvPr/>
        </p:nvSpPr>
        <p:spPr bwMode="auto">
          <a:xfrm>
            <a:off x="6281320" y="3174582"/>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Source : Eawag-Sandec</a:t>
            </a:r>
          </a:p>
        </p:txBody>
      </p:sp>
    </p:spTree>
    <p:extLst>
      <p:ext uri="{BB962C8B-B14F-4D97-AF65-F5344CB8AC3E}">
        <p14:creationId xmlns:p14="http://schemas.microsoft.com/office/powerpoint/2010/main" val="93246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17</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Comment pouvons-nous vous aider !</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Contactez CAWST et Eawag-Sandec pour une assistance sur l'utilisation et l'adaptation de nos ressources d'enseignement et de formation pour votre travail</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Canada</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Suisse</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Consultez le 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et </a:t>
            </a:r>
            <a:r>
              <a:rPr sz="1600" kern="0">
                <a:solidFill>
                  <a:srgbClr val="5C5C5C"/>
                </a:solidFill>
                <a:latin typeface="Lato"/>
                <a:cs typeface="Arial" charset="0"/>
                <a:hlinkClick r:id="rId5"/>
              </a:rPr>
              <a:t>www.sandec.ch</a:t>
            </a:r>
            <a:r>
              <a:rPr sz="1600" kern="0">
                <a:solidFill>
                  <a:srgbClr val="5C5C5C"/>
                </a:solidFill>
                <a:latin typeface="Lato"/>
                <a:cs typeface="Arial" charset="0"/>
              </a:rPr>
              <a:t> pour :</a:t>
            </a:r>
          </a:p>
          <a:p>
            <a:pPr marL="285750" indent="-285750" rtl="0">
              <a:buFont typeface="Arial" pitchFamily="34" charset="0"/>
              <a:buChar char="•"/>
              <a:defRPr/>
            </a:pPr>
            <a:r>
              <a:rPr sz="1600" kern="0">
                <a:solidFill>
                  <a:srgbClr val="5C5C5C"/>
                </a:solidFill>
                <a:latin typeface="Lato"/>
                <a:cs typeface="Arial" charset="0"/>
              </a:rPr>
              <a:t>Dernières mises à jour de ce document</a:t>
            </a:r>
          </a:p>
          <a:p>
            <a:pPr marL="285750" indent="-285750" rtl="0">
              <a:buFont typeface="Arial" pitchFamily="34" charset="0"/>
              <a:buChar char="•"/>
              <a:defRPr/>
            </a:pPr>
            <a:r>
              <a:rPr sz="1600" kern="0">
                <a:solidFill>
                  <a:srgbClr val="5C5C5C"/>
                </a:solidFill>
                <a:latin typeface="Lato"/>
                <a:cs typeface="Arial" charset="0"/>
              </a:rPr>
              <a:t>Autres ressources sur les formations et les ateliers</a:t>
            </a:r>
          </a:p>
        </p:txBody>
      </p:sp>
    </p:spTree>
    <p:extLst>
      <p:ext uri="{BB962C8B-B14F-4D97-AF65-F5344CB8AC3E}">
        <p14:creationId xmlns:p14="http://schemas.microsoft.com/office/powerpoint/2010/main" val="244480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a:t>
            </a:fld>
            <a:endParaRPr/>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a:solidFill>
                  <a:srgbClr val="5C5C5C"/>
                </a:solidFill>
                <a:latin typeface="Lato" charset="0"/>
                <a:ea typeface="Lato" charset="0"/>
                <a:cs typeface="Lato" charset="0"/>
              </a:rPr>
              <a:t>Cette présentation est utilisée avec le plan de cours Problèmes locaux et mondiaux dans le Manuel du formateur </a:t>
            </a:r>
            <a:br>
              <a:rPr lang="en-US" b="1" dirty="0">
                <a:solidFill>
                  <a:srgbClr val="5C5C5C"/>
                </a:solidFill>
                <a:latin typeface="Lato" charset="0"/>
                <a:ea typeface="Lato" charset="0"/>
                <a:cs typeface="Lato" charset="0"/>
              </a:rPr>
            </a:br>
            <a:r>
              <a:rPr b="1">
                <a:solidFill>
                  <a:srgbClr val="5C5C5C"/>
                </a:solidFill>
                <a:latin typeface="Lato" charset="0"/>
                <a:ea typeface="Lato" charset="0"/>
                <a:cs typeface="Lato" charset="0"/>
              </a:rPr>
              <a:t>Introduction à la gestion des boues de vidange</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sur le site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et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7630072" cy="807197"/>
          </a:xfrm>
        </p:spPr>
        <p:txBody>
          <a:bodyPr/>
          <a:lstStyle/>
          <a:p>
            <a:pPr rtl="0"/>
            <a:r>
              <a:t>Problèmes locaux et mondiaux liés à la gestion des boues de vidange </a:t>
            </a:r>
          </a:p>
        </p:txBody>
      </p:sp>
      <p:sp>
        <p:nvSpPr>
          <p:cNvPr id="4" name="Text Placeholder 3"/>
          <p:cNvSpPr>
            <a:spLocks noGrp="1"/>
          </p:cNvSpPr>
          <p:nvPr>
            <p:ph type="body" sz="quarter" idx="27"/>
          </p:nvPr>
        </p:nvSpPr>
        <p:spPr/>
        <p:txBody>
          <a:bodyPr/>
          <a:lstStyle/>
          <a:p>
            <a:pPr rtl="0"/>
            <a:r>
              <a:t>Mai</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Résultats d'apprentissage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4</a:t>
            </a:fld>
            <a:endParaRPr/>
          </a:p>
        </p:txBody>
      </p:sp>
      <p:sp>
        <p:nvSpPr>
          <p:cNvPr id="6" name="Text Placeholder 5"/>
          <p:cNvSpPr>
            <a:spLocks noGrp="1"/>
          </p:cNvSpPr>
          <p:nvPr>
            <p:ph type="body" sz="quarter" idx="17"/>
          </p:nvPr>
        </p:nvSpPr>
        <p:spPr/>
        <p:txBody>
          <a:bodyPr/>
          <a:lstStyle/>
          <a:p>
            <a:pPr lvl="0" rtl="0"/>
            <a:r>
              <a:t>Discuter des problèmes locaux et mondiaux liés à la gestion des boues de vidange.</a:t>
            </a:r>
          </a:p>
          <a:p>
            <a:pPr rtl="0"/>
            <a:r>
              <a:t>Identifier les difficultés majeures contribuant à une mauvaise gestion des boues de vidange.</a:t>
            </a:r>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0" y="433517"/>
            <a:ext cx="8763501" cy="410414"/>
          </a:xfrm>
        </p:spPr>
        <p:txBody>
          <a:bodyPr/>
          <a:lstStyle/>
          <a:p>
            <a:r>
              <a:rPr lang="fr-FR" sz="2400" dirty="0"/>
              <a:t>2,7 milliards de personnes à travers le monde ont besoin de services de gestion des boues de vidange</a:t>
            </a:r>
          </a:p>
          <a:p>
            <a:endParaRPr lang="fr-FR" sz="2400" dirty="0"/>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5</a:t>
            </a:fld>
            <a:endParaRP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 y="1295400"/>
            <a:ext cx="7696199" cy="4495799"/>
          </a:xfrm>
          <a:prstGeom prst="rect">
            <a:avLst/>
          </a:prstGeom>
          <a:noFill/>
          <a:ln>
            <a:noFill/>
          </a:ln>
        </p:spPr>
      </p:pic>
      <p:sp>
        <p:nvSpPr>
          <p:cNvPr id="6" name="TextBox 5"/>
          <p:cNvSpPr txBox="1">
            <a:spLocks noChangeArrowheads="1"/>
          </p:cNvSpPr>
          <p:nvPr/>
        </p:nvSpPr>
        <p:spPr bwMode="auto">
          <a:xfrm>
            <a:off x="6553200" y="6010203"/>
            <a:ext cx="2958860" cy="307777"/>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sz="1400">
                <a:solidFill>
                  <a:prstClr val="black"/>
                </a:solidFill>
              </a:rPr>
              <a:t>Fuente: BCG, 2014 </a:t>
            </a:r>
          </a:p>
        </p:txBody>
      </p:sp>
      <p:sp>
        <p:nvSpPr>
          <p:cNvPr id="2" name="TextBox 1"/>
          <p:cNvSpPr txBox="1"/>
          <p:nvPr/>
        </p:nvSpPr>
        <p:spPr>
          <a:xfrm>
            <a:off x="988141" y="3996813"/>
            <a:ext cx="1386349" cy="123111"/>
          </a:xfrm>
          <a:prstGeom prst="rect">
            <a:avLst/>
          </a:prstGeom>
          <a:solidFill>
            <a:schemeClr val="tx1"/>
          </a:solidFill>
        </p:spPr>
        <p:txBody>
          <a:bodyPr wrap="square" lIns="0" tIns="0" rIns="0" bIns="0" rtlCol="0">
            <a:spAutoFit/>
          </a:bodyPr>
          <a:lstStyle/>
          <a:p>
            <a:r>
              <a:rPr lang="pt-BR" sz="800" b="1" dirty="0">
                <a:solidFill>
                  <a:schemeClr val="bg1"/>
                </a:solidFill>
              </a:rPr>
              <a:t>% de la population servi par </a:t>
            </a:r>
            <a:r>
              <a:rPr lang="en-CA" sz="800" b="1" dirty="0">
                <a:solidFill>
                  <a:schemeClr val="bg1"/>
                </a:solidFill>
              </a:rPr>
              <a:t>:</a:t>
            </a:r>
          </a:p>
        </p:txBody>
      </p:sp>
      <p:sp>
        <p:nvSpPr>
          <p:cNvPr id="7" name="TextBox 6"/>
          <p:cNvSpPr txBox="1"/>
          <p:nvPr/>
        </p:nvSpPr>
        <p:spPr>
          <a:xfrm>
            <a:off x="1184785" y="4197366"/>
            <a:ext cx="658763" cy="123111"/>
          </a:xfrm>
          <a:prstGeom prst="rect">
            <a:avLst/>
          </a:prstGeom>
          <a:solidFill>
            <a:schemeClr val="tx1"/>
          </a:solidFill>
        </p:spPr>
        <p:txBody>
          <a:bodyPr wrap="square" lIns="0" tIns="0" rIns="0" bIns="0" rtlCol="0">
            <a:spAutoFit/>
          </a:bodyPr>
          <a:lstStyle/>
          <a:p>
            <a:r>
              <a:rPr lang="en-CA" sz="800" b="1" dirty="0" err="1">
                <a:solidFill>
                  <a:schemeClr val="bg1"/>
                </a:solidFill>
              </a:rPr>
              <a:t>Égout</a:t>
            </a:r>
            <a:endParaRPr lang="en-CA" sz="800" b="1" dirty="0">
              <a:solidFill>
                <a:schemeClr val="bg1"/>
              </a:solidFill>
            </a:endParaRPr>
          </a:p>
        </p:txBody>
      </p:sp>
      <p:sp>
        <p:nvSpPr>
          <p:cNvPr id="8" name="TextBox 7"/>
          <p:cNvSpPr txBox="1"/>
          <p:nvPr/>
        </p:nvSpPr>
        <p:spPr>
          <a:xfrm>
            <a:off x="1184785" y="4372937"/>
            <a:ext cx="447370" cy="123111"/>
          </a:xfrm>
          <a:prstGeom prst="rect">
            <a:avLst/>
          </a:prstGeom>
          <a:solidFill>
            <a:schemeClr val="tx1"/>
          </a:solidFill>
        </p:spPr>
        <p:txBody>
          <a:bodyPr wrap="square" lIns="0" tIns="0" rIns="0" bIns="0" rtlCol="0">
            <a:spAutoFit/>
          </a:bodyPr>
          <a:lstStyle/>
          <a:p>
            <a:r>
              <a:rPr lang="en-CA" sz="800" b="1" dirty="0">
                <a:solidFill>
                  <a:schemeClr val="bg1"/>
                </a:solidFill>
              </a:rPr>
              <a:t>S</a:t>
            </a:r>
            <a:r>
              <a:rPr lang="pt-BR" sz="800" b="1" dirty="0">
                <a:solidFill>
                  <a:schemeClr val="bg1"/>
                </a:solidFill>
              </a:rPr>
              <a:t>eptique</a:t>
            </a:r>
            <a:endParaRPr lang="en-CA" sz="800" b="1" dirty="0">
              <a:solidFill>
                <a:schemeClr val="bg1"/>
              </a:solidFill>
            </a:endParaRPr>
          </a:p>
        </p:txBody>
      </p:sp>
      <p:sp>
        <p:nvSpPr>
          <p:cNvPr id="9" name="TextBox 8"/>
          <p:cNvSpPr txBox="1"/>
          <p:nvPr/>
        </p:nvSpPr>
        <p:spPr>
          <a:xfrm>
            <a:off x="1184785" y="4555275"/>
            <a:ext cx="1133170" cy="123111"/>
          </a:xfrm>
          <a:prstGeom prst="rect">
            <a:avLst/>
          </a:prstGeom>
          <a:solidFill>
            <a:schemeClr val="tx1"/>
          </a:solidFill>
        </p:spPr>
        <p:txBody>
          <a:bodyPr wrap="square" lIns="0" tIns="0" rIns="0" bIns="0" rtlCol="0">
            <a:spAutoFit/>
          </a:bodyPr>
          <a:lstStyle/>
          <a:p>
            <a:r>
              <a:rPr lang="pt-BR" sz="800" b="1" dirty="0">
                <a:solidFill>
                  <a:schemeClr val="bg1"/>
                </a:solidFill>
              </a:rPr>
              <a:t>Fosse à chasse manuelle</a:t>
            </a:r>
            <a:endParaRPr lang="en-CA" sz="800" b="1" dirty="0">
              <a:solidFill>
                <a:schemeClr val="bg1"/>
              </a:solidFill>
            </a:endParaRPr>
          </a:p>
        </p:txBody>
      </p:sp>
      <p:sp>
        <p:nvSpPr>
          <p:cNvPr id="10" name="TextBox 9"/>
          <p:cNvSpPr txBox="1"/>
          <p:nvPr/>
        </p:nvSpPr>
        <p:spPr>
          <a:xfrm>
            <a:off x="1189700" y="4731653"/>
            <a:ext cx="653848" cy="123111"/>
          </a:xfrm>
          <a:prstGeom prst="rect">
            <a:avLst/>
          </a:prstGeom>
          <a:solidFill>
            <a:schemeClr val="tx1"/>
          </a:solidFill>
        </p:spPr>
        <p:txBody>
          <a:bodyPr wrap="square" lIns="0" tIns="0" rIns="0" bIns="0" rtlCol="0">
            <a:spAutoFit/>
          </a:bodyPr>
          <a:lstStyle/>
          <a:p>
            <a:r>
              <a:rPr lang="pt-BR" sz="800" b="1" dirty="0">
                <a:solidFill>
                  <a:schemeClr val="bg1"/>
                </a:solidFill>
              </a:rPr>
              <a:t>Fosse sèche</a:t>
            </a:r>
            <a:endParaRPr lang="en-CA" sz="800" b="1" dirty="0">
              <a:solidFill>
                <a:schemeClr val="bg1"/>
              </a:solidFill>
            </a:endParaRPr>
          </a:p>
        </p:txBody>
      </p:sp>
      <p:sp>
        <p:nvSpPr>
          <p:cNvPr id="11" name="TextBox 10"/>
          <p:cNvSpPr txBox="1"/>
          <p:nvPr/>
        </p:nvSpPr>
        <p:spPr>
          <a:xfrm>
            <a:off x="1184785" y="4919312"/>
            <a:ext cx="447370" cy="123111"/>
          </a:xfrm>
          <a:prstGeom prst="rect">
            <a:avLst/>
          </a:prstGeom>
          <a:solidFill>
            <a:schemeClr val="tx1"/>
          </a:solidFill>
        </p:spPr>
        <p:txBody>
          <a:bodyPr wrap="square" lIns="0" tIns="0" rIns="0" bIns="0" rtlCol="0">
            <a:spAutoFit/>
          </a:bodyPr>
          <a:lstStyle/>
          <a:p>
            <a:r>
              <a:rPr lang="pt-BR" sz="800" b="1" dirty="0">
                <a:solidFill>
                  <a:schemeClr val="bg1"/>
                </a:solidFill>
              </a:rPr>
              <a:t>Autres</a:t>
            </a:r>
            <a:r>
              <a:rPr lang="pt-BR" sz="800" b="1" baseline="30000" dirty="0">
                <a:solidFill>
                  <a:schemeClr val="bg1"/>
                </a:solidFill>
              </a:rPr>
              <a:t>1</a:t>
            </a:r>
            <a:endParaRPr lang="en-CA" sz="800" b="1" baseline="30000" dirty="0">
              <a:solidFill>
                <a:schemeClr val="bg1"/>
              </a:solidFill>
            </a:endParaRPr>
          </a:p>
        </p:txBody>
      </p:sp>
      <p:sp>
        <p:nvSpPr>
          <p:cNvPr id="12" name="TextBox 11"/>
          <p:cNvSpPr txBox="1"/>
          <p:nvPr/>
        </p:nvSpPr>
        <p:spPr>
          <a:xfrm>
            <a:off x="1184785" y="5085048"/>
            <a:ext cx="1528918" cy="246221"/>
          </a:xfrm>
          <a:prstGeom prst="rect">
            <a:avLst/>
          </a:prstGeom>
          <a:solidFill>
            <a:schemeClr val="tx1"/>
          </a:solidFill>
        </p:spPr>
        <p:txBody>
          <a:bodyPr wrap="square" lIns="0" tIns="0" rIns="0" bIns="0" rtlCol="0">
            <a:spAutoFit/>
          </a:bodyPr>
          <a:lstStyle/>
          <a:p>
            <a:r>
              <a:rPr lang="pt-BR" sz="800" b="1" dirty="0">
                <a:solidFill>
                  <a:schemeClr val="bg1"/>
                </a:solidFill>
              </a:rPr>
              <a:t>Enironnement (défécation en plein air</a:t>
            </a:r>
            <a:endParaRPr lang="en-CA" sz="800" b="1" dirty="0">
              <a:solidFill>
                <a:schemeClr val="bg1"/>
              </a:solidFill>
            </a:endParaRPr>
          </a:p>
        </p:txBody>
      </p:sp>
      <p:sp>
        <p:nvSpPr>
          <p:cNvPr id="13" name="TextBox 12"/>
          <p:cNvSpPr txBox="1"/>
          <p:nvPr/>
        </p:nvSpPr>
        <p:spPr>
          <a:xfrm>
            <a:off x="1279417" y="5449085"/>
            <a:ext cx="1434285" cy="246221"/>
          </a:xfrm>
          <a:prstGeom prst="rect">
            <a:avLst/>
          </a:prstGeom>
          <a:solidFill>
            <a:schemeClr val="tx1"/>
          </a:solidFill>
        </p:spPr>
        <p:txBody>
          <a:bodyPr wrap="square" lIns="0" tIns="0" rIns="0" bIns="0" rtlCol="0">
            <a:spAutoFit/>
          </a:bodyPr>
          <a:lstStyle/>
          <a:p>
            <a:r>
              <a:rPr lang="pt-BR" sz="800" b="1" dirty="0">
                <a:solidFill>
                  <a:schemeClr val="bg1"/>
                </a:solidFill>
              </a:rPr>
              <a:t>Population actuelle de région avec besoin de GBV </a:t>
            </a:r>
            <a:r>
              <a:rPr lang="en-CA" sz="800" b="1" dirty="0">
                <a:solidFill>
                  <a:schemeClr val="bg1"/>
                </a:solidFill>
              </a:rPr>
              <a:t>(millions)</a:t>
            </a:r>
          </a:p>
        </p:txBody>
      </p:sp>
    </p:spTree>
    <p:extLst>
      <p:ext uri="{BB962C8B-B14F-4D97-AF65-F5344CB8AC3E}">
        <p14:creationId xmlns:p14="http://schemas.microsoft.com/office/powerpoint/2010/main" val="372047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Intérêt au niveau mondial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6</a:t>
            </a:fld>
            <a:endParaRPr/>
          </a:p>
        </p:txBody>
      </p:sp>
      <p:pic>
        <p:nvPicPr>
          <p:cNvPr id="5"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36605" t="27374" r="27981" b="12143"/>
          <a:stretch/>
        </p:blipFill>
        <p:spPr bwMode="auto">
          <a:xfrm>
            <a:off x="1567543" y="805815"/>
            <a:ext cx="5780995" cy="5553251"/>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4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Absence de gestion des boues de vidange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7</a:t>
            </a:fld>
            <a:endParaRPr/>
          </a:p>
        </p:txBody>
      </p:sp>
      <p:pic>
        <p:nvPicPr>
          <p:cNvPr id="5" name="Picture 2" descr="C:\Users\sphilippe\Downloads\6394968051_dff1061073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782" y="1241276"/>
            <a:ext cx="6525538" cy="4894154"/>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6" name="Text Placeholder 1"/>
          <p:cNvSpPr txBox="1">
            <a:spLocks/>
          </p:cNvSpPr>
          <p:nvPr/>
        </p:nvSpPr>
        <p:spPr bwMode="auto">
          <a:xfrm>
            <a:off x="6649416" y="6182985"/>
            <a:ext cx="3731868" cy="29318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t>Source : SuSanA</a:t>
            </a:r>
          </a:p>
        </p:txBody>
      </p:sp>
      <p:sp>
        <p:nvSpPr>
          <p:cNvPr id="7" name="Text Placeholder 6"/>
          <p:cNvSpPr>
            <a:spLocks noGrp="1"/>
          </p:cNvSpPr>
          <p:nvPr>
            <p:ph type="body" sz="quarter" idx="13"/>
          </p:nvPr>
        </p:nvSpPr>
        <p:spPr/>
        <p:txBody>
          <a:bodyPr/>
          <a:lstStyle/>
          <a:p>
            <a:pPr rtl="0"/>
            <a:r>
              <a:t>Kenya</a:t>
            </a:r>
          </a:p>
        </p:txBody>
      </p:sp>
    </p:spTree>
    <p:extLst>
      <p:ext uri="{BB962C8B-B14F-4D97-AF65-F5344CB8AC3E}">
        <p14:creationId xmlns:p14="http://schemas.microsoft.com/office/powerpoint/2010/main" val="396044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Déversement des boues de vidange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8</a:t>
            </a:fld>
            <a:endParaRPr/>
          </a:p>
        </p:txBody>
      </p:sp>
      <p:pic>
        <p:nvPicPr>
          <p:cNvPr id="6" name="Picture 2" descr="C:\Users\sphilippe\Downloads\6829318022_a64eb3093b_k.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4430" y="1053561"/>
            <a:ext cx="6705121" cy="5028841"/>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7" name="Text Placeholder 1"/>
          <p:cNvSpPr txBox="1">
            <a:spLocks/>
          </p:cNvSpPr>
          <p:nvPr/>
        </p:nvSpPr>
        <p:spPr bwMode="auto">
          <a:xfrm>
            <a:off x="1927413" y="6127225"/>
            <a:ext cx="5950990" cy="237717"/>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t>"</a:t>
            </a:r>
            <a:r>
              <a:rPr>
                <a:hlinkClick r:id="rId4"/>
              </a:rPr>
              <a:t>Déversement des boues dans la rivière</a:t>
            </a:r>
            <a:r>
              <a:t> par Mbalo, licence </a:t>
            </a:r>
            <a:r>
              <a:rPr>
                <a:hlinkClick r:id="rId5"/>
              </a:rPr>
              <a:t>CC BY 2.0</a:t>
            </a:r>
          </a:p>
          <a:p>
            <a:pPr algn="r"/>
            <a:endParaRPr lang="en-US" dirty="0"/>
          </a:p>
        </p:txBody>
      </p:sp>
      <p:sp>
        <p:nvSpPr>
          <p:cNvPr id="5" name="Text Placeholder 4"/>
          <p:cNvSpPr>
            <a:spLocks noGrp="1"/>
          </p:cNvSpPr>
          <p:nvPr>
            <p:ph type="body" sz="quarter" idx="13"/>
          </p:nvPr>
        </p:nvSpPr>
        <p:spPr/>
        <p:txBody>
          <a:bodyPr/>
          <a:lstStyle/>
          <a:p>
            <a:pPr rtl="0"/>
            <a:r>
              <a:t>Kenya</a:t>
            </a:r>
          </a:p>
        </p:txBody>
      </p:sp>
    </p:spTree>
    <p:extLst>
      <p:ext uri="{BB962C8B-B14F-4D97-AF65-F5344CB8AC3E}">
        <p14:creationId xmlns:p14="http://schemas.microsoft.com/office/powerpoint/2010/main" val="371445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Déversement des boues de vidange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9</a:t>
            </a:fld>
            <a:endParaRPr/>
          </a:p>
        </p:txBody>
      </p:sp>
      <p:pic>
        <p:nvPicPr>
          <p:cNvPr id="7" name="Picture 2" descr="C:\Users\sphilippe\Documents\To do documents\Photos\illegal dumping Burkina Faso\5014300190_eaf3503272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49325" y="1201546"/>
            <a:ext cx="6580226" cy="4935622"/>
          </a:xfrm>
          <a:prstGeom prst="rect">
            <a:avLst/>
          </a:prstGeom>
          <a:noFill/>
          <a:ln>
            <a:solidFill>
              <a:srgbClr val="000000"/>
            </a:solid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Lst>
        </p:spPr>
      </p:pic>
      <p:sp>
        <p:nvSpPr>
          <p:cNvPr id="6" name="Text Placeholder 1"/>
          <p:cNvSpPr txBox="1">
            <a:spLocks/>
          </p:cNvSpPr>
          <p:nvPr/>
        </p:nvSpPr>
        <p:spPr bwMode="auto">
          <a:xfrm>
            <a:off x="913955" y="6112284"/>
            <a:ext cx="7019352" cy="345098"/>
          </a:xfrm>
          <a:prstGeom prst="rect">
            <a:avLst/>
          </a:prstGeom>
          <a:noFill/>
          <a:ln>
            <a:noFill/>
          </a:ln>
          <a:extLst>
            <a:ext uri="{909E8E84-426E-40dd-AFC4-6F175D3DCCD1}">
              <a14:hiddenFill xmlns:c="http://schemas.openxmlformats.org/drawingml/2006/chart" xmlns:c15="http://schemas.microsoft.com/office/drawing/2012/chart" xmlns:a14="http://schemas.microsoft.com/office/drawing/2010/main" xmlns="">
                <a:solidFill>
                  <a:srgbClr val="FFFFFF"/>
                </a:solidFill>
              </a14:hiddenFill>
            </a:ext>
            <a:ext uri="{91240B29-F687-4f45-9708-019B960494DF}">
              <a14:hiddenLine xmlns:c="http://schemas.openxmlformats.org/drawingml/2006/chart" xmlns:c15="http://schemas.microsoft.com/office/drawing/2012/chart" xmlns:a14="http://schemas.microsoft.com/office/drawing/2010/main" xmlns="" w="9525">
                <a:solidFill>
                  <a:srgbClr val="000000"/>
                </a:solidFill>
                <a:miter lim="800000"/>
                <a:headEnd/>
                <a:tailEnd/>
              </a14:hiddenLine>
            </a:ext>
            <a:ext uri="{FAA26D3D-D897-4be2-8F04-BA451C77F1D7}">
              <ma14:placeholderFlag xmlns:c="http://schemas.openxmlformats.org/drawingml/2006/chart" xmlns:c15="http://schemas.microsoft.com/office/drawing/2012/chart"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t>"</a:t>
            </a:r>
            <a:r>
              <a:rPr>
                <a:hlinkClick r:id="rId4"/>
              </a:rPr>
              <a:t>Deversement_Wend Lamita_20071128_17</a:t>
            </a:r>
            <a:r>
              <a:t>" par Erzinger, licence </a:t>
            </a:r>
            <a:r>
              <a:rPr>
                <a:hlinkClick r:id="rId5"/>
              </a:rPr>
              <a:t>CC BY 2.0</a:t>
            </a:r>
          </a:p>
        </p:txBody>
      </p:sp>
      <p:sp>
        <p:nvSpPr>
          <p:cNvPr id="5" name="Text Placeholder 4"/>
          <p:cNvSpPr>
            <a:spLocks noGrp="1"/>
          </p:cNvSpPr>
          <p:nvPr>
            <p:ph type="body" sz="quarter" idx="13"/>
          </p:nvPr>
        </p:nvSpPr>
        <p:spPr/>
        <p:txBody>
          <a:bodyPr/>
          <a:lstStyle/>
          <a:p>
            <a:pPr rtl="0"/>
            <a:r>
              <a:t>Burkina Faso</a:t>
            </a:r>
          </a:p>
        </p:txBody>
      </p:sp>
    </p:spTree>
    <p:extLst>
      <p:ext uri="{BB962C8B-B14F-4D97-AF65-F5344CB8AC3E}">
        <p14:creationId xmlns:p14="http://schemas.microsoft.com/office/powerpoint/2010/main" val="3852828092"/>
      </p:ext>
    </p:extLst>
  </p:cSld>
  <p:clrMapOvr>
    <a:masterClrMapping/>
  </p:clrMapOvr>
</p:sld>
</file>

<file path=ppt/theme/theme1.xml><?xml version="1.0" encoding="utf-8"?>
<a:theme xmlns:a="http://schemas.openxmlformats.org/drawingml/2006/main" name="EPD_CAWST_EAWAG_PowerPoint_Template--Mar_2016">
  <a:themeElements>
    <a:clrScheme name="Custom 2">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666666"/>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205</TotalTime>
  <Words>1021</Words>
  <Application>Microsoft Office PowerPoint</Application>
  <PresentationFormat>On-screen Show (4:3)</PresentationFormat>
  <Paragraphs>134</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Calibri Light</vt:lpstr>
      <vt:lpstr>Lato</vt:lpstr>
      <vt:lpstr>EPD_CAWST_EAWAG_PowerPoint_Template--Mar_2016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3_Local and Global FSM Issues</dc:title>
  <dc:creator>Sterenn Philippe</dc:creator>
  <cp:lastModifiedBy>Andrea Roach</cp:lastModifiedBy>
  <cp:revision>19</cp:revision>
  <dcterms:created xsi:type="dcterms:W3CDTF">2016-03-18T10:52:57Z</dcterms:created>
  <dcterms:modified xsi:type="dcterms:W3CDTF">2017-05-08T22:53:26Z</dcterms:modified>
</cp:coreProperties>
</file>