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comments/comment1.xml" ContentType="application/vnd.openxmlformats-officedocument.presentationml.comments+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Lst>
  <p:notesMasterIdLst>
    <p:notesMasterId r:id="rId24"/>
  </p:notesMasterIdLst>
  <p:handoutMasterIdLst>
    <p:handoutMasterId r:id="rId25"/>
  </p:handoutMasterIdLst>
  <p:sldIdLst>
    <p:sldId id="256" r:id="rId2"/>
    <p:sldId id="282" r:id="rId3"/>
    <p:sldId id="295" r:id="rId4"/>
    <p:sldId id="258" r:id="rId5"/>
    <p:sldId id="259" r:id="rId6"/>
    <p:sldId id="298" r:id="rId7"/>
    <p:sldId id="297" r:id="rId8"/>
    <p:sldId id="299" r:id="rId9"/>
    <p:sldId id="261" r:id="rId10"/>
    <p:sldId id="262" r:id="rId11"/>
    <p:sldId id="264" r:id="rId12"/>
    <p:sldId id="263" r:id="rId13"/>
    <p:sldId id="265" r:id="rId14"/>
    <p:sldId id="266" r:id="rId15"/>
    <p:sldId id="267" r:id="rId16"/>
    <p:sldId id="268" r:id="rId17"/>
    <p:sldId id="269" r:id="rId18"/>
    <p:sldId id="270" r:id="rId19"/>
    <p:sldId id="271" r:id="rId20"/>
    <p:sldId id="286" r:id="rId21"/>
    <p:sldId id="287" r:id="rId22"/>
    <p:sldId id="288" r:id="rId23"/>
  </p:sldIdLst>
  <p:sldSz cx="9144000" cy="5143500" type="screen16x9"/>
  <p:notesSz cx="6858000" cy="9144000"/>
  <p:embeddedFontLst>
    <p:embeddedFont>
      <p:font typeface="Lato" panose="020F0502020204030203" pitchFamily="34" charset="0"/>
      <p:regular r:id="rId26"/>
      <p:bold r:id="rId27"/>
      <p:italic r:id="rId28"/>
      <p:boldItalic r:id="rId29"/>
    </p:embeddedFont>
    <p:embeddedFont>
      <p:font typeface="Lato Black" panose="020F0A02020204030203" pitchFamily="34" charset="0"/>
      <p:bold r:id="rId30"/>
      <p:italic r:id="rId31"/>
      <p:boldItalic r:id="rId32"/>
    </p:embeddedFont>
    <p:embeddedFont>
      <p:font typeface="Lato Semibold" panose="020F0702020204030203" pitchFamily="34" charset="0"/>
      <p:regular r:id="rId33"/>
      <p:bold r:id="rId34"/>
      <p:italic r:id="rId35"/>
      <p:boldItalic r:id="rId36"/>
    </p:embeddedFont>
  </p:embeddedFontLst>
  <p:custDataLst>
    <p:tags r:id="rId3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8" userDrawn="1">
          <p15:clr>
            <a:srgbClr val="747775"/>
          </p15:clr>
        </p15:guide>
        <p15:guide id="2" pos="385" userDrawn="1">
          <p15:clr>
            <a:srgbClr val="747775"/>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ryn Meyers" initials="" lastIdx="9" clrIdx="0"/>
  <p:cmAuthor id="1" name="Taryn Meyers" initials="TM" lastIdx="12" clrIdx="1">
    <p:extLst>
      <p:ext uri="{19B8F6BF-5375-455C-9EA6-DF929625EA0E}">
        <p15:presenceInfo xmlns:p15="http://schemas.microsoft.com/office/powerpoint/2012/main" userId="S::TMeyers@cawst.org::f1d967bf-7cac-414a-add6-2787d6b4e2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5B8"/>
    <a:srgbClr val="DD8CD4"/>
    <a:srgbClr val="DDAEDB"/>
    <a:srgbClr val="95509A"/>
    <a:srgbClr val="4CCCC7"/>
    <a:srgbClr val="FFC000"/>
    <a:srgbClr val="0E2841"/>
    <a:srgbClr val="4D95D9"/>
    <a:srgbClr val="DDEB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887F9F-E079-4C3E-A3A4-CAFB640BD649}">
  <a:tblStyle styleId="{A4887F9F-E079-4C3E-A3A4-CAFB640BD64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3793B9-BAEF-4013-B154-BBA535D95A37}"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0"/>
    <p:restoredTop sz="88707"/>
  </p:normalViewPr>
  <p:slideViewPr>
    <p:cSldViewPr snapToGrid="0">
      <p:cViewPr varScale="1">
        <p:scale>
          <a:sx n="82" d="100"/>
          <a:sy n="82" d="100"/>
        </p:scale>
        <p:origin x="988" y="52"/>
      </p:cViewPr>
      <p:guideLst>
        <p:guide orient="horz" pos="418"/>
        <p:guide pos="385"/>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6-03-03T21:02:40.110" idx="7">
    <p:pos x="5537" y="98"/>
    <p:text>Intermittent supply isn't mentioned here but you mention it on the slide with the picture of the little girl below (slide 14 right now)</p:text>
  </p:cm>
  <p:cm authorId="1" dt="2026-03-06T14:18:15.823" idx="9">
    <p:pos x="5537" y="234"/>
    <p:text>Can we put the little number 1 tag on this too. The tags correspond to the publication we are talking about.</p:text>
    <p:extLst>
      <p:ext uri="{C676402C-5697-4E1C-873F-D02D1690AC5C}">
        <p15:threadingInfo xmlns:p15="http://schemas.microsoft.com/office/powerpoint/2012/main" timeZoneBias="420">
          <p15:parentCm authorId="0" idx="7"/>
        </p15:threadingInfo>
      </p:ext>
    </p:extLst>
  </p:cm>
  <p:cm authorId="1" dt="2026-03-06T14:18:56.297" idx="10">
    <p:pos x="5537" y="370"/>
    <p:text>Please put a thumbnail of the front cover of the compendium</p:text>
    <p:extLst>
      <p:ext uri="{C676402C-5697-4E1C-873F-D02D1690AC5C}">
        <p15:threadingInfo xmlns:p15="http://schemas.microsoft.com/office/powerpoint/2012/main" timeZoneBias="420">
          <p15:parentCm authorId="0" idx="7"/>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D7775D-9043-90F5-B5FD-FEC417EAE6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8E12C27-50D9-B275-5552-F32889AB2B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470647-0AA3-524A-8FF7-4992173B0B61}" type="datetimeFigureOut">
              <a:rPr lang="en-US" smtClean="0"/>
              <a:t>3/11/2026</a:t>
            </a:fld>
            <a:endParaRPr lang="en-US"/>
          </a:p>
        </p:txBody>
      </p:sp>
      <p:sp>
        <p:nvSpPr>
          <p:cNvPr id="4" name="Footer Placeholder 3">
            <a:extLst>
              <a:ext uri="{FF2B5EF4-FFF2-40B4-BE49-F238E27FC236}">
                <a16:creationId xmlns:a16="http://schemas.microsoft.com/office/drawing/2014/main" id="{6F7C50FC-E6DB-9EBA-30E9-D6124C802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6D3688-6C46-BD80-F35E-34F126FD07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70963A-E3D5-9C48-81E5-ACC1EB17E124}" type="slidenum">
              <a:rPr lang="en-US" smtClean="0"/>
              <a:t>‹#›</a:t>
            </a:fld>
            <a:endParaRPr lang="en-US"/>
          </a:p>
        </p:txBody>
      </p:sp>
    </p:spTree>
    <p:extLst>
      <p:ext uri="{BB962C8B-B14F-4D97-AF65-F5344CB8AC3E}">
        <p14:creationId xmlns:p14="http://schemas.microsoft.com/office/powerpoint/2010/main" val="3882112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unwater.org/publications/progress-household-drinking-water-sanitation-and-hygiene-2000-2024-special-focu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who.int/publications/i/item/978924007561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b70c0f4f86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3b70c0f4f86_1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1200"/>
              </a:spcAft>
              <a:buSzPts val="11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bee8a6b775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bee8a6b775_0_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
        <p:nvSpPr>
          <p:cNvPr id="375" name="Google Shape;375;g3bee8a6b775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ccb979280b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ccb979280b_0_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t>These publications clearly show that recontamination is happening in all kinds of different water systems and it is a big problem that needs to be addressed. </a:t>
            </a:r>
          </a:p>
          <a:p>
            <a:pPr marL="171450" lvl="0" indent="-171450" algn="l" rtl="0">
              <a:spcBef>
                <a:spcPts val="0"/>
              </a:spcBef>
              <a:spcAft>
                <a:spcPts val="0"/>
              </a:spcAft>
            </a:pPr>
            <a:r>
              <a:rPr lang="en" dirty="0"/>
              <a:t>Behaviours during transport, storage and handling are critical places where support and follow up are needed which are context specific.</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These papers do contain some info on how effective HWTS is. That is covered in the whitepaper, not here.</a:t>
            </a:r>
            <a:endParaRPr dirty="0">
              <a:solidFill>
                <a:srgbClr val="FF0000"/>
              </a:solidFill>
            </a:endParaRPr>
          </a:p>
        </p:txBody>
      </p:sp>
      <p:sp>
        <p:nvSpPr>
          <p:cNvPr id="363" name="Google Shape;363;g3ccb979280b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bee8a6b775_0_3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t>If you follow along with global publications you might know this one as the GLAAS report. </a:t>
            </a:r>
          </a:p>
          <a:p>
            <a:pPr marL="171450" lvl="0" indent="-171450" algn="l" rtl="0">
              <a:spcBef>
                <a:spcPts val="0"/>
              </a:spcBef>
              <a:spcAft>
                <a:spcPts val="0"/>
              </a:spcAft>
            </a:pPr>
            <a:r>
              <a:rPr lang="en" dirty="0"/>
              <a:t>This graph is showing the connection between policy and act</a:t>
            </a:r>
            <a:r>
              <a:rPr lang="en-CA" dirty="0"/>
              <a:t>io</a:t>
            </a:r>
            <a:r>
              <a:rPr lang="en" dirty="0"/>
              <a:t>n broken down by key populations who need support.</a:t>
            </a:r>
          </a:p>
          <a:p>
            <a:pPr marL="171450" lvl="0" indent="-171450" algn="l" rtl="0">
              <a:spcBef>
                <a:spcPts val="0"/>
              </a:spcBef>
              <a:spcAft>
                <a:spcPts val="0"/>
              </a:spcAft>
            </a:pPr>
            <a:r>
              <a:rPr lang="en" dirty="0"/>
              <a:t>This is showing that people with the greatest needs are not getting the investments directed to them. HWTS can reach them</a:t>
            </a:r>
          </a:p>
          <a:p>
            <a:pPr marL="171450" lvl="0" indent="-171450" algn="l" rtl="0">
              <a:spcBef>
                <a:spcPts val="0"/>
              </a:spcBef>
              <a:spcAft>
                <a:spcPts val="0"/>
              </a:spcAft>
            </a:pPr>
            <a:r>
              <a:rPr lang="en" dirty="0"/>
              <a:t>This aligns with what we saw in the Progress on household drinking, water and sanitation report showing that with the current mainstream global approaches we are not getting to those most in need</a:t>
            </a:r>
            <a:endParaRPr dirty="0"/>
          </a:p>
        </p:txBody>
      </p:sp>
      <p:sp>
        <p:nvSpPr>
          <p:cNvPr id="385" name="Google Shape;385;g3bee8a6b775_0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ccb979280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ccb979280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bee8a6b775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3bee8a6b775_0_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CA" dirty="0"/>
              <a:t>A new compendium was published that provides an overview of drinking-water systems and technologies and their cross-cutting issues.  </a:t>
            </a:r>
          </a:p>
          <a:p>
            <a:pPr marL="171450" lvl="0" indent="-171450" algn="l" rtl="0">
              <a:spcBef>
                <a:spcPts val="0"/>
              </a:spcBef>
              <a:spcAft>
                <a:spcPts val="0"/>
              </a:spcAft>
              <a:buFontTx/>
              <a:buChar char="-"/>
            </a:pPr>
            <a:r>
              <a:rPr lang="en-CA" dirty="0"/>
              <a:t>Household water treatment and safe storage have specifically been included and recommended in this publication. </a:t>
            </a:r>
          </a:p>
          <a:p>
            <a:pPr marL="171450" lvl="0" indent="-171450" algn="l" rtl="0">
              <a:spcBef>
                <a:spcPts val="0"/>
              </a:spcBef>
              <a:spcAft>
                <a:spcPts val="0"/>
              </a:spcAft>
              <a:buFontTx/>
              <a:buChar char="-"/>
            </a:pPr>
            <a:r>
              <a:rPr lang="en-CA" dirty="0"/>
              <a:t>Along with these recommended uses of household water treatment, the compendium also notes that in piped systems, intermittent supply, poor operation and maintenance and poor household hygiene are identified as contamination risks. And while that is not new information, the inclusion of household water treatment in the compendium is also providing an option that people may look at to solve those challenges.</a:t>
            </a:r>
            <a:endParaRPr dirty="0"/>
          </a:p>
        </p:txBody>
      </p:sp>
      <p:sp>
        <p:nvSpPr>
          <p:cNvPr id="401" name="Google Shape;401;g3bee8a6b775_0_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cd016feb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cd016feb2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I want to show you specifically what is included in the compendium for household water treatment technologies.</a:t>
            </a:r>
          </a:p>
        </p:txBody>
      </p:sp>
      <p:sp>
        <p:nvSpPr>
          <p:cNvPr id="409" name="Google Shape;409;g3cd016feb2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bee8a6b775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bee8a6b775_0_1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It’s good they are recognizing the importance of transportation and handling in water quality, not just source protection. The Household practices SI form has one question on HWTS. It would take a high level of knowledge and interpretation for an enumerator to answer that one question. Therefore CAWST thinks more detailed SI forms are needed for specific technologies.</a:t>
            </a:r>
            <a:endParaRPr dirty="0"/>
          </a:p>
        </p:txBody>
      </p:sp>
      <p:sp>
        <p:nvSpPr>
          <p:cNvPr id="427" name="Google Shape;427;g3bee8a6b775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ccb979280b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3ccb979280b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0000"/>
              </a:lnSpc>
              <a:spcAft>
                <a:spcPts val="1200"/>
              </a:spcAft>
              <a:buNone/>
            </a:pPr>
            <a:r>
              <a:rPr lang="en-CA" sz="1100" b="1" dirty="0">
                <a:solidFill>
                  <a:srgbClr val="666666"/>
                </a:solidFill>
                <a:latin typeface="Lato" panose="020F0502020204030203" pitchFamily="34" charset="77"/>
                <a:sym typeface="Lato"/>
              </a:rPr>
              <a:t>Of particular note:</a:t>
            </a:r>
          </a:p>
          <a:p>
            <a:pPr marL="452120" lvl="0" indent="-285750" algn="l" rtl="0">
              <a:lnSpc>
                <a:spcPts val="1780"/>
              </a:lnSpc>
              <a:buClr>
                <a:schemeClr val="tx1">
                  <a:lumMod val="65000"/>
                  <a:lumOff val="35000"/>
                </a:schemeClr>
              </a:buClr>
              <a:buSzPct val="120000"/>
              <a:buFont typeface="Arial" panose="020B0604020202020204" pitchFamily="34" charset="0"/>
              <a:buChar char="•"/>
            </a:pPr>
            <a:r>
              <a:rPr lang="en-CA" dirty="0">
                <a:solidFill>
                  <a:srgbClr val="666666"/>
                </a:solidFill>
                <a:latin typeface="Lato"/>
                <a:ea typeface="Lato"/>
                <a:cs typeface="Lato"/>
                <a:sym typeface="Lato"/>
              </a:rPr>
              <a:t>Intermittent supply and poor household practices are risks to water quality - Compendium</a:t>
            </a:r>
          </a:p>
          <a:p>
            <a:pPr marL="452120" lvl="0" indent="-285750" algn="l" rtl="0">
              <a:lnSpc>
                <a:spcPts val="1780"/>
              </a:lnSpc>
              <a:buClr>
                <a:schemeClr val="tx1">
                  <a:lumMod val="65000"/>
                  <a:lumOff val="35000"/>
                </a:schemeClr>
              </a:buClr>
              <a:buSzPct val="120000"/>
              <a:buFont typeface="Arial" panose="020B0604020202020204" pitchFamily="34" charset="0"/>
              <a:buChar char="•"/>
            </a:pPr>
            <a:r>
              <a:rPr lang="en-CA" dirty="0">
                <a:solidFill>
                  <a:srgbClr val="666666"/>
                </a:solidFill>
                <a:latin typeface="Lato"/>
                <a:ea typeface="Lato"/>
                <a:cs typeface="Lato"/>
                <a:sym typeface="Lato"/>
              </a:rPr>
              <a:t>Contamination often increases from source to point of consumption - Integrating Water Quality into Household Surveys - </a:t>
            </a:r>
            <a:r>
              <a:rPr lang="en-CA" sz="1050" i="1" dirty="0">
                <a:solidFill>
                  <a:srgbClr val="666666"/>
                </a:solidFill>
                <a:latin typeface="Lato"/>
                <a:ea typeface="Lato"/>
                <a:cs typeface="Lato"/>
                <a:sym typeface="Lato"/>
              </a:rPr>
              <a:t>WHO 2020</a:t>
            </a:r>
          </a:p>
          <a:p>
            <a:pPr marL="452120" lvl="0" indent="-285750" algn="l" rtl="0">
              <a:lnSpc>
                <a:spcPts val="1780"/>
              </a:lnSpc>
              <a:buClr>
                <a:schemeClr val="tx1">
                  <a:lumMod val="65000"/>
                  <a:lumOff val="35000"/>
                </a:schemeClr>
              </a:buClr>
              <a:buSzPct val="120000"/>
              <a:buFont typeface="Arial" panose="020B0604020202020204" pitchFamily="34" charset="0"/>
              <a:buChar char="•"/>
            </a:pPr>
            <a:r>
              <a:rPr lang="en-CA" dirty="0">
                <a:solidFill>
                  <a:srgbClr val="666666"/>
                </a:solidFill>
                <a:latin typeface="Lato"/>
                <a:ea typeface="Lato"/>
                <a:cs typeface="Lato"/>
                <a:sym typeface="Lato"/>
              </a:rPr>
              <a:t>In 27 countries, point of use contamination ranged 19 % to 99 % higher than point of collection - </a:t>
            </a:r>
            <a:r>
              <a:rPr lang="en-CA" sz="1050" i="1" dirty="0">
                <a:solidFill>
                  <a:srgbClr val="666666"/>
                </a:solidFill>
                <a:latin typeface="Lato"/>
                <a:ea typeface="Lato"/>
                <a:cs typeface="Lato"/>
                <a:sym typeface="Lato"/>
              </a:rPr>
              <a:t>Bain et al., 2021</a:t>
            </a: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rtl="0">
              <a:spcBef>
                <a:spcPts val="1200"/>
              </a:spcBef>
              <a:spcAft>
                <a:spcPts val="1200"/>
              </a:spcAft>
            </a:pPr>
            <a:r>
              <a:rPr lang="en-CA" sz="1100" b="0" i="0" u="none" strike="noStrike" dirty="0">
                <a:solidFill>
                  <a:srgbClr val="000000"/>
                </a:solidFill>
                <a:effectLst/>
                <a:latin typeface="Lato" panose="020F0502020204030203" pitchFamily="34" charset="77"/>
              </a:rPr>
              <a:t>We need to start addressing water quality in a serious way as a sector</a:t>
            </a:r>
          </a:p>
          <a:p>
            <a:pPr rtl="0">
              <a:spcBef>
                <a:spcPts val="1200"/>
              </a:spcBef>
              <a:spcAft>
                <a:spcPts val="1200"/>
              </a:spcAft>
            </a:pPr>
            <a:r>
              <a:rPr lang="en-CA" sz="1100" b="0" i="0" u="none" strike="noStrike" dirty="0">
                <a:solidFill>
                  <a:srgbClr val="000000"/>
                </a:solidFill>
                <a:effectLst/>
                <a:latin typeface="Lato" panose="020F0502020204030203" pitchFamily="34" charset="77"/>
              </a:rPr>
              <a:t>We need to start including a range of options in our systems and household water treatment is part of those options. It plays an important role and is backed by decades of research and implementation. The compendium is an extremely valuable resource for governments and implementers to rely on to decide what their system will look like. </a:t>
            </a:r>
          </a:p>
          <a:p>
            <a:pPr rtl="0">
              <a:spcBef>
                <a:spcPts val="1200"/>
              </a:spcBef>
              <a:spcAft>
                <a:spcPts val="1200"/>
              </a:spcAft>
            </a:pPr>
            <a:r>
              <a:rPr lang="en-CA" sz="1100" b="0" i="0" u="none" strike="noStrike" dirty="0">
                <a:solidFill>
                  <a:srgbClr val="000000"/>
                </a:solidFill>
                <a:effectLst/>
                <a:latin typeface="Lato" panose="020F0502020204030203" pitchFamily="34" charset="77"/>
              </a:rPr>
              <a:t>We especially need to look at affordability of safe water in order to scale quickly. Another report (that we didn’t include in this presentation) from the World Bank in 2024 said that to meet SDG 6 the world would have to nearly double current public funding levels to at least 131 billion dollars annually. I don’t see this happening anytime soon, so we need to change our approaches to do more with the money that is available to reach everyone.</a:t>
            </a:r>
          </a:p>
          <a:p>
            <a:pPr rtl="0">
              <a:spcBef>
                <a:spcPts val="1200"/>
              </a:spcBef>
              <a:spcAft>
                <a:spcPts val="1200"/>
              </a:spcAft>
            </a:pPr>
            <a:r>
              <a:rPr lang="en-CA" sz="1100" b="0" i="0" u="none" strike="noStrike" dirty="0">
                <a:solidFill>
                  <a:srgbClr val="000000"/>
                </a:solidFill>
                <a:effectLst/>
                <a:latin typeface="Lato" panose="020F0502020204030203" pitchFamily="34" charset="77"/>
              </a:rPr>
              <a:t>And given the high rates of recontamination around transport and handling, capacity development is a non-negotiable, no matter what your system looks like.</a:t>
            </a:r>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spTree>
    <p:extLst>
      <p:ext uri="{BB962C8B-B14F-4D97-AF65-F5344CB8AC3E}">
        <p14:creationId xmlns:p14="http://schemas.microsoft.com/office/powerpoint/2010/main" val="180429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have done a great job globally at getting people water that is closer to home.  </a:t>
            </a:r>
          </a:p>
          <a:p>
            <a:r>
              <a:rPr lang="en-US" dirty="0"/>
              <a:t>Latin America is particularly impressive with being on track to reach everyone by 2030. </a:t>
            </a:r>
          </a:p>
          <a:p>
            <a:r>
              <a:rPr lang="en-US" dirty="0"/>
              <a:t>This shows that as a global community, focused on a goal, we can achieve meaningful progress</a:t>
            </a:r>
          </a:p>
          <a:p>
            <a:r>
              <a:rPr lang="en-US" dirty="0"/>
              <a:t>Let’s turn our attention to what’s next in water. How do we get everyone </a:t>
            </a:r>
            <a:r>
              <a:rPr lang="en-US" b="1" dirty="0"/>
              <a:t>safely managed water? </a:t>
            </a:r>
            <a:r>
              <a:rPr lang="en-US" b="0" dirty="0"/>
              <a:t>how can we unlock human potential and opportunity because people can be certain their water won’t make them sick.</a:t>
            </a:r>
            <a:endParaRPr lang="en-US" dirty="0"/>
          </a:p>
        </p:txBody>
      </p:sp>
    </p:spTree>
    <p:extLst>
      <p:ext uri="{BB962C8B-B14F-4D97-AF65-F5344CB8AC3E}">
        <p14:creationId xmlns:p14="http://schemas.microsoft.com/office/powerpoint/2010/main" val="122521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rtl="0">
              <a:spcBef>
                <a:spcPts val="1200"/>
              </a:spcBef>
              <a:spcAft>
                <a:spcPts val="1200"/>
              </a:spcAft>
            </a:pPr>
            <a:r>
              <a:rPr lang="en-CA" sz="1100" b="1" i="0" u="none" strike="noStrike" dirty="0">
                <a:solidFill>
                  <a:srgbClr val="000000"/>
                </a:solidFill>
                <a:effectLst/>
                <a:latin typeface="Lato" panose="020F0502020204030203" pitchFamily="34" charset="77"/>
              </a:rPr>
              <a:t>These are opportunities for the whole network. CAWST will support you by providing resources.</a:t>
            </a:r>
            <a:endParaRPr lang="en-CA" b="0" dirty="0">
              <a:effectLst/>
            </a:endParaRPr>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extLst>
      <p:ext uri="{BB962C8B-B14F-4D97-AF65-F5344CB8AC3E}">
        <p14:creationId xmlns:p14="http://schemas.microsoft.com/office/powerpoint/2010/main" val="1474672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bee8a6b775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bee8a6b775_0_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rtl="0">
              <a:spcBef>
                <a:spcPts val="1200"/>
              </a:spcBef>
              <a:spcAft>
                <a:spcPts val="1200"/>
              </a:spcAft>
            </a:pPr>
            <a:r>
              <a:rPr lang="en-CA" sz="1100" b="1" i="0" u="none" strike="noStrike" dirty="0">
                <a:solidFill>
                  <a:srgbClr val="000000"/>
                </a:solidFill>
                <a:effectLst/>
                <a:latin typeface="Lato" panose="020F0502020204030203" pitchFamily="34" charset="77"/>
              </a:rPr>
              <a:t>These are opportunities for the whole network. CAWST will support you by providing resources.</a:t>
            </a:r>
            <a:endParaRPr lang="en-CA" b="0" dirty="0">
              <a:effectLst/>
            </a:endParaRPr>
          </a:p>
          <a:p>
            <a:pPr rtl="0" fontAlgn="base">
              <a:spcBef>
                <a:spcPts val="1200"/>
              </a:spcBef>
              <a:spcAft>
                <a:spcPts val="0"/>
              </a:spcAft>
              <a:buFont typeface="Arial" panose="020B0604020202020204" pitchFamily="34" charset="0"/>
              <a:buChar char="•"/>
            </a:pPr>
            <a:r>
              <a:rPr lang="en-CA" sz="1100" b="0" i="0" u="none" strike="noStrike" dirty="0">
                <a:solidFill>
                  <a:srgbClr val="000000"/>
                </a:solidFill>
                <a:effectLst/>
                <a:latin typeface="Lato" panose="020F0502020204030203" pitchFamily="34" charset="77"/>
              </a:rPr>
              <a:t>Billions of people worldwide lack access to clean water and adequate sanitation</a:t>
            </a:r>
          </a:p>
          <a:p>
            <a:pPr marL="742950" lvl="1" indent="-285750" rtl="0" fontAlgn="base">
              <a:spcBef>
                <a:spcPts val="0"/>
              </a:spcBef>
              <a:spcAft>
                <a:spcPts val="0"/>
              </a:spcAft>
              <a:buFont typeface="Arial" panose="020B0604020202020204" pitchFamily="34" charset="0"/>
              <a:buChar char="•"/>
            </a:pPr>
            <a:r>
              <a:rPr lang="en-CA" sz="1100" b="0" i="0" u="none" strike="noStrike" dirty="0">
                <a:solidFill>
                  <a:srgbClr val="000000"/>
                </a:solidFill>
                <a:effectLst/>
                <a:latin typeface="Lato" panose="020F0502020204030203" pitchFamily="34" charset="77"/>
              </a:rPr>
              <a:t>2.1 billion still live without safely managed drinking water, including 106 million people who drink surface water. (</a:t>
            </a:r>
            <a:r>
              <a:rPr lang="en-CA" sz="1100" b="0" i="0" u="sng" strike="noStrike" dirty="0">
                <a:solidFill>
                  <a:srgbClr val="00A7D7"/>
                </a:solidFill>
                <a:effectLst/>
                <a:latin typeface="Lato" panose="020F0502020204030203" pitchFamily="34" charset="77"/>
                <a:hlinkClick r:id="rId3"/>
              </a:rPr>
              <a:t>WHO/UNICEF, 2025</a:t>
            </a:r>
            <a:r>
              <a:rPr lang="en-CA" sz="1100" b="0" i="0" u="none" strike="noStrike" dirty="0">
                <a:solidFill>
                  <a:srgbClr val="000000"/>
                </a:solidFill>
                <a:effectLst/>
                <a:latin typeface="Lato" panose="020F0502020204030203" pitchFamily="34" charset="77"/>
              </a:rPr>
              <a:t>) </a:t>
            </a:r>
          </a:p>
          <a:p>
            <a:pPr marL="742950" lvl="1" indent="-285750" rtl="0" fontAlgn="base">
              <a:spcBef>
                <a:spcPts val="0"/>
              </a:spcBef>
              <a:spcAft>
                <a:spcPts val="0"/>
              </a:spcAft>
              <a:buFont typeface="Arial" panose="020B0604020202020204" pitchFamily="34" charset="0"/>
              <a:buChar char="•"/>
            </a:pPr>
            <a:r>
              <a:rPr lang="en-CA" sz="1100" b="0" i="0" u="none" strike="noStrike" dirty="0">
                <a:solidFill>
                  <a:srgbClr val="000000"/>
                </a:solidFill>
                <a:effectLst/>
                <a:latin typeface="Lato" panose="020F0502020204030203" pitchFamily="34" charset="77"/>
              </a:rPr>
              <a:t>3.4 billion people still live without safely managed sanitation, including 354 million who practise open defecation. (</a:t>
            </a:r>
            <a:r>
              <a:rPr lang="en-CA" sz="1100" b="0" i="0" u="sng" strike="noStrike" dirty="0">
                <a:solidFill>
                  <a:srgbClr val="00A7D7"/>
                </a:solidFill>
                <a:effectLst/>
                <a:latin typeface="Lato" panose="020F0502020204030203" pitchFamily="34" charset="77"/>
                <a:hlinkClick r:id="rId3"/>
              </a:rPr>
              <a:t>WHO/UNICEF, 2025</a:t>
            </a:r>
            <a:r>
              <a:rPr lang="en-CA" sz="1100" b="0" i="0" u="none" strike="noStrike" dirty="0">
                <a:solidFill>
                  <a:srgbClr val="000000"/>
                </a:solidFill>
                <a:effectLst/>
                <a:latin typeface="Lato" panose="020F0502020204030203" pitchFamily="34" charset="77"/>
              </a:rPr>
              <a:t>)</a:t>
            </a:r>
          </a:p>
          <a:p>
            <a:pPr marL="742950" lvl="1" indent="-285750" rtl="0" fontAlgn="base">
              <a:spcBef>
                <a:spcPts val="0"/>
              </a:spcBef>
              <a:spcAft>
                <a:spcPts val="0"/>
              </a:spcAft>
              <a:buFont typeface="Arial" panose="020B0604020202020204" pitchFamily="34" charset="0"/>
              <a:buChar char="•"/>
            </a:pPr>
            <a:r>
              <a:rPr lang="en-CA" sz="1100" b="0" i="0" u="none" strike="noStrike" dirty="0">
                <a:solidFill>
                  <a:srgbClr val="000000"/>
                </a:solidFill>
                <a:effectLst/>
                <a:latin typeface="Lato" panose="020F0502020204030203" pitchFamily="34" charset="77"/>
              </a:rPr>
              <a:t>1.7 billion still lack basic hygiene services, including 611 million with no facility at all. (</a:t>
            </a:r>
            <a:r>
              <a:rPr lang="en-CA" sz="1100" b="0" i="0" u="sng" strike="noStrike" dirty="0">
                <a:solidFill>
                  <a:srgbClr val="00A7D7"/>
                </a:solidFill>
                <a:effectLst/>
                <a:latin typeface="Lato" panose="020F0502020204030203" pitchFamily="34" charset="77"/>
                <a:hlinkClick r:id="rId3"/>
              </a:rPr>
              <a:t>WHO/UNICEF, 2025</a:t>
            </a:r>
            <a:r>
              <a:rPr lang="en-CA" sz="1100" b="0" i="0" u="none" strike="noStrike" dirty="0">
                <a:solidFill>
                  <a:srgbClr val="000000"/>
                </a:solidFill>
                <a:effectLst/>
                <a:latin typeface="Lato" panose="020F0502020204030203" pitchFamily="34" charset="77"/>
              </a:rPr>
              <a:t>)</a:t>
            </a:r>
          </a:p>
          <a:p>
            <a:pPr rtl="0" fontAlgn="base">
              <a:spcBef>
                <a:spcPts val="0"/>
              </a:spcBef>
              <a:spcAft>
                <a:spcPts val="0"/>
              </a:spcAft>
              <a:buFont typeface="Arial" panose="020B0604020202020204" pitchFamily="34" charset="0"/>
              <a:buChar char="•"/>
            </a:pPr>
            <a:r>
              <a:rPr lang="en-CA" sz="1100" b="0" i="0" u="none" strike="noStrike" dirty="0">
                <a:solidFill>
                  <a:srgbClr val="000000"/>
                </a:solidFill>
                <a:effectLst/>
                <a:latin typeface="Lato" panose="020F0502020204030203" pitchFamily="34" charset="77"/>
              </a:rPr>
              <a:t>Children who are repeatedly sick fall behind in school and suffer long-term developmental setbacks</a:t>
            </a:r>
          </a:p>
          <a:p>
            <a:pPr marL="742950" lvl="1" indent="-285750" rtl="0" fontAlgn="base">
              <a:spcBef>
                <a:spcPts val="0"/>
              </a:spcBef>
              <a:spcAft>
                <a:spcPts val="0"/>
              </a:spcAft>
              <a:buFont typeface="Arial" panose="020B0604020202020204" pitchFamily="34" charset="0"/>
              <a:buChar char="•"/>
            </a:pPr>
            <a:r>
              <a:rPr lang="en-CA" sz="1100" b="0" i="0" u="none" strike="noStrike" dirty="0">
                <a:solidFill>
                  <a:srgbClr val="000000"/>
                </a:solidFill>
                <a:effectLst/>
                <a:latin typeface="Lato" panose="020F0502020204030203" pitchFamily="34" charset="77"/>
              </a:rPr>
              <a:t>Unsafe water, sanitation and hygiene are responsible for the deaths of around 1,000 children under 5 every day. (</a:t>
            </a:r>
            <a:r>
              <a:rPr lang="en-CA" sz="1100" b="0" i="0" u="sng" strike="noStrike" dirty="0">
                <a:solidFill>
                  <a:srgbClr val="00A7D7"/>
                </a:solidFill>
                <a:effectLst/>
                <a:latin typeface="Lato" panose="020F0502020204030203" pitchFamily="34" charset="77"/>
                <a:hlinkClick r:id="rId4"/>
              </a:rPr>
              <a:t>WHO, 2023</a:t>
            </a:r>
            <a:r>
              <a:rPr lang="en-CA" sz="1100" b="0" i="0" u="none" strike="noStrike" dirty="0">
                <a:solidFill>
                  <a:srgbClr val="000000"/>
                </a:solidFill>
                <a:effectLst/>
                <a:latin typeface="Lato" panose="020F0502020204030203" pitchFamily="34" charset="77"/>
              </a:rPr>
              <a:t>)</a:t>
            </a:r>
          </a:p>
          <a:p>
            <a:pPr rtl="0" fontAlgn="base">
              <a:spcBef>
                <a:spcPts val="0"/>
              </a:spcBef>
              <a:spcAft>
                <a:spcPts val="1200"/>
              </a:spcAft>
              <a:buFont typeface="Arial" panose="020B0604020202020204" pitchFamily="34" charset="0"/>
              <a:buChar char="•"/>
            </a:pPr>
            <a:r>
              <a:rPr lang="en-CA" sz="1100" b="0" i="0" u="none" strike="noStrike" dirty="0">
                <a:solidFill>
                  <a:srgbClr val="000000"/>
                </a:solidFill>
                <a:effectLst/>
                <a:latin typeface="Lato" panose="020F0502020204030203" pitchFamily="34" charset="77"/>
              </a:rPr>
              <a:t>To achieve SDG 6 – water and sanitation for all by 2030 – will require an eight-fold increase in current global rates of progress on drinking water, a six-fold increase for sanitation, and a two-fold increase for hygiene. (</a:t>
            </a:r>
            <a:r>
              <a:rPr lang="en-CA" sz="1100" b="0" i="0" u="sng" strike="noStrike" dirty="0">
                <a:solidFill>
                  <a:srgbClr val="00A7D7"/>
                </a:solidFill>
                <a:effectLst/>
                <a:latin typeface="Lato" panose="020F0502020204030203" pitchFamily="34" charset="77"/>
                <a:hlinkClick r:id="rId3"/>
              </a:rPr>
              <a:t>WHO/UNICEF, 2025</a:t>
            </a:r>
            <a:r>
              <a:rPr lang="en-CA" sz="1100" b="0" i="0" u="none" strike="noStrike" dirty="0">
                <a:solidFill>
                  <a:srgbClr val="000000"/>
                </a:solidFill>
                <a:effectLst/>
                <a:latin typeface="Lato" panose="020F0502020204030203" pitchFamily="34" charset="77"/>
              </a:rPr>
              <a:t>)</a:t>
            </a:r>
          </a:p>
          <a:p>
            <a:pPr rtl="0">
              <a:spcBef>
                <a:spcPts val="1200"/>
              </a:spcBef>
              <a:spcAft>
                <a:spcPts val="1200"/>
              </a:spcAft>
            </a:pPr>
            <a:r>
              <a:rPr lang="en-CA" sz="1100" b="0" i="0" u="none" strike="noStrike" dirty="0">
                <a:solidFill>
                  <a:srgbClr val="000000"/>
                </a:solidFill>
                <a:effectLst/>
                <a:latin typeface="Lato" panose="020F0502020204030203" pitchFamily="34" charset="77"/>
              </a:rPr>
              <a:t>But what's particularly troubling is the water-poverty cycle. Without safe water, children can't attend school because they're sick or spending hours fetching water. Parents can't work. Health systems are overwhelmed. And entire communities remain trapped in poverty.</a:t>
            </a:r>
            <a:endParaRPr lang="en-CA" b="0" dirty="0">
              <a:effectLst/>
            </a:endParaRPr>
          </a:p>
          <a:p>
            <a:pPr rtl="0">
              <a:spcBef>
                <a:spcPts val="1200"/>
              </a:spcBef>
              <a:spcAft>
                <a:spcPts val="1200"/>
              </a:spcAft>
            </a:pPr>
            <a:r>
              <a:rPr lang="en-CA" sz="1100" b="0" i="0" u="none" strike="noStrike" dirty="0">
                <a:solidFill>
                  <a:srgbClr val="000000"/>
                </a:solidFill>
                <a:effectLst/>
                <a:latin typeface="Lato" panose="020F0502020204030203" pitchFamily="34" charset="77"/>
              </a:rPr>
              <a:t>The UN's Sustainable Development Goal 6 aims to ensure clean water and sanitation for all by 2030. But current progress rates would need to increase 8 times—eight times—to meet that goal. Traditional approaches simply cannot scale fast enough.</a:t>
            </a:r>
            <a:endParaRPr lang="en-CA" b="0" dirty="0">
              <a:effectLst/>
            </a:endParaRPr>
          </a:p>
          <a:p>
            <a:pPr rtl="0">
              <a:spcBef>
                <a:spcPts val="1200"/>
              </a:spcBef>
              <a:spcAft>
                <a:spcPts val="1200"/>
              </a:spcAft>
            </a:pPr>
            <a:r>
              <a:rPr lang="en-CA" sz="1100" b="0" i="0" u="none" strike="noStrike" dirty="0">
                <a:solidFill>
                  <a:srgbClr val="000000"/>
                </a:solidFill>
                <a:effectLst/>
                <a:latin typeface="Lato" panose="020F0502020204030203" pitchFamily="34" charset="77"/>
              </a:rPr>
              <a:t>This is why we need a fundamentally different model.</a:t>
            </a:r>
            <a:endParaRPr lang="en-CA" b="0" dirty="0">
              <a:effectLst/>
            </a:endParaRPr>
          </a:p>
          <a:p>
            <a:br>
              <a:rPr lang="en-CA" b="0" dirty="0">
                <a:effectLst/>
              </a:rPr>
            </a:br>
            <a:endParaRPr dirty="0"/>
          </a:p>
        </p:txBody>
      </p:sp>
      <p:sp>
        <p:nvSpPr>
          <p:cNvPr id="418" name="Google Shape;418;g3bee8a6b775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extLst>
      <p:ext uri="{BB962C8B-B14F-4D97-AF65-F5344CB8AC3E}">
        <p14:creationId xmlns:p14="http://schemas.microsoft.com/office/powerpoint/2010/main" val="262575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bee8a6b77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bee8a6b775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342900" lvl="0" indent="-241300" algn="l" rtl="0">
              <a:lnSpc>
                <a:spcPct val="100000"/>
              </a:lnSpc>
              <a:spcBef>
                <a:spcPts val="0"/>
              </a:spcBef>
              <a:spcAft>
                <a:spcPts val="0"/>
              </a:spcAft>
              <a:buClr>
                <a:srgbClr val="005478"/>
              </a:buClr>
              <a:buSzPts val="1200"/>
              <a:buFont typeface="Lato"/>
              <a:buChar char="•"/>
            </a:pPr>
            <a:r>
              <a:rPr lang="en" sz="1200" dirty="0">
                <a:solidFill>
                  <a:srgbClr val="005478"/>
                </a:solidFill>
                <a:latin typeface="Lato"/>
                <a:ea typeface="Lato"/>
                <a:cs typeface="Lato"/>
                <a:sym typeface="Lato"/>
              </a:rPr>
              <a:t>This is where we are at right now with safely managed water globally. </a:t>
            </a:r>
          </a:p>
          <a:p>
            <a:pPr marL="342900" lvl="0" indent="-241300" algn="l" rtl="0">
              <a:lnSpc>
                <a:spcPct val="100000"/>
              </a:lnSpc>
              <a:spcBef>
                <a:spcPts val="0"/>
              </a:spcBef>
              <a:spcAft>
                <a:spcPts val="0"/>
              </a:spcAft>
              <a:buClr>
                <a:srgbClr val="005478"/>
              </a:buClr>
              <a:buSzPts val="1200"/>
              <a:buFont typeface="Lato"/>
              <a:buChar char="•"/>
            </a:pPr>
            <a:r>
              <a:rPr lang="en" sz="1200" dirty="0">
                <a:solidFill>
                  <a:srgbClr val="005478"/>
                </a:solidFill>
                <a:latin typeface="Lato"/>
                <a:ea typeface="Lato"/>
                <a:cs typeface="Lato"/>
                <a:sym typeface="Lato"/>
              </a:rPr>
              <a:t>1 in 4 people are still without safe water and our progress has only been a 6% gain since 2015.  This rate of progress doesn’t get us near where where we need to be by 2030. </a:t>
            </a:r>
          </a:p>
          <a:p>
            <a:pPr marL="342900" lvl="0" indent="-241300" algn="l" rtl="0">
              <a:lnSpc>
                <a:spcPct val="100000"/>
              </a:lnSpc>
              <a:spcBef>
                <a:spcPts val="0"/>
              </a:spcBef>
              <a:spcAft>
                <a:spcPts val="0"/>
              </a:spcAft>
              <a:buClr>
                <a:srgbClr val="005478"/>
              </a:buClr>
              <a:buSzPts val="1200"/>
              <a:buFont typeface="Lato"/>
              <a:buChar char="•"/>
            </a:pPr>
            <a:r>
              <a:rPr lang="en" sz="1200" dirty="0">
                <a:solidFill>
                  <a:srgbClr val="005478"/>
                </a:solidFill>
                <a:latin typeface="Lato"/>
                <a:ea typeface="Lato"/>
                <a:cs typeface="Lato"/>
                <a:sym typeface="Lato"/>
              </a:rPr>
              <a:t>The need to go 8x faster is a global average, some parts of the world and especially areas that least developed  or fragile need to go way faster than that.  </a:t>
            </a:r>
          </a:p>
          <a:p>
            <a:pPr marL="342900" lvl="0" indent="-241300" algn="l" rtl="0">
              <a:lnSpc>
                <a:spcPct val="100000"/>
              </a:lnSpc>
              <a:spcBef>
                <a:spcPts val="0"/>
              </a:spcBef>
              <a:spcAft>
                <a:spcPts val="0"/>
              </a:spcAft>
              <a:buClr>
                <a:srgbClr val="005478"/>
              </a:buClr>
              <a:buSzPts val="1200"/>
              <a:buFont typeface="Lato"/>
              <a:buChar char="•"/>
            </a:pPr>
            <a:r>
              <a:rPr lang="en" sz="1200" dirty="0">
                <a:solidFill>
                  <a:srgbClr val="005478"/>
                </a:solidFill>
                <a:latin typeface="Lato"/>
                <a:ea typeface="Lato"/>
                <a:cs typeface="Lato"/>
                <a:sym typeface="Lato"/>
              </a:rPr>
              <a:t>For least developed countries current safely managed coverage is at 37% and only grew by 4% since 2015 and in fragile contexts there is only 45% coverage and that grew by only 2% since 2015. </a:t>
            </a:r>
          </a:p>
          <a:p>
            <a:pPr marL="342900" lvl="0" indent="-241300" algn="l" rtl="0">
              <a:lnSpc>
                <a:spcPct val="100000"/>
              </a:lnSpc>
              <a:spcBef>
                <a:spcPts val="0"/>
              </a:spcBef>
              <a:spcAft>
                <a:spcPts val="0"/>
              </a:spcAft>
              <a:buClr>
                <a:srgbClr val="005478"/>
              </a:buClr>
              <a:buSzPts val="1200"/>
              <a:buFont typeface="Lato"/>
              <a:buChar char="•"/>
            </a:pPr>
            <a:endParaRPr lang="en"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endParaRPr lang="en"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r>
              <a:rPr lang="en" sz="1200" dirty="0">
                <a:solidFill>
                  <a:srgbClr val="005478"/>
                </a:solidFill>
                <a:latin typeface="Lato"/>
                <a:ea typeface="Lato"/>
                <a:cs typeface="Lato"/>
                <a:sym typeface="Lato"/>
              </a:rPr>
              <a:t>961 million people have gained access to safely managed drinking water since 2015, from 68% to 74% coverage</a:t>
            </a:r>
            <a:endParaRPr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r>
              <a:rPr lang="en" sz="1200" dirty="0">
                <a:solidFill>
                  <a:srgbClr val="005478"/>
                </a:solidFill>
                <a:latin typeface="Lato"/>
                <a:ea typeface="Lato"/>
                <a:cs typeface="Lato"/>
                <a:sym typeface="Lato"/>
              </a:rPr>
              <a:t>At current rates, the world will only reach 77% coverage by 2030, leaving around 2 billion people without safely managed services</a:t>
            </a:r>
            <a:endParaRPr sz="1200" dirty="0">
              <a:solidFill>
                <a:srgbClr val="005478"/>
              </a:solidFill>
              <a:latin typeface="Lato"/>
              <a:ea typeface="Lato"/>
              <a:cs typeface="Lato"/>
              <a:sym typeface="Lato"/>
            </a:endParaRPr>
          </a:p>
          <a:p>
            <a:pPr marL="342900" lvl="0" indent="-241300" algn="l" rtl="0">
              <a:lnSpc>
                <a:spcPct val="100000"/>
              </a:lnSpc>
              <a:spcBef>
                <a:spcPts val="0"/>
              </a:spcBef>
              <a:spcAft>
                <a:spcPts val="0"/>
              </a:spcAft>
              <a:buClr>
                <a:srgbClr val="005478"/>
              </a:buClr>
              <a:buSzPts val="1200"/>
              <a:buFont typeface="Lato"/>
              <a:buChar char="•"/>
            </a:pPr>
            <a:r>
              <a:rPr lang="en" sz="1200" dirty="0">
                <a:solidFill>
                  <a:srgbClr val="005478"/>
                </a:solidFill>
                <a:latin typeface="Lato"/>
                <a:ea typeface="Lato"/>
                <a:cs typeface="Lato"/>
                <a:sym typeface="Lato"/>
              </a:rPr>
              <a:t>The rate of progress would need to increase 8 times to reach universal coverage by 2030</a:t>
            </a:r>
            <a:endParaRPr sz="1200" dirty="0"/>
          </a:p>
        </p:txBody>
      </p:sp>
      <p:sp>
        <p:nvSpPr>
          <p:cNvPr id="291" name="Google Shape;291;g3bee8a6b77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ccb979280b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ccb979280b_0_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342900" lvl="0" indent="-241300" algn="l" rtl="0">
              <a:lnSpc>
                <a:spcPct val="100000"/>
              </a:lnSpc>
              <a:spcBef>
                <a:spcPts val="0"/>
              </a:spcBef>
              <a:spcAft>
                <a:spcPts val="0"/>
              </a:spcAft>
              <a:buClr>
                <a:srgbClr val="005478"/>
              </a:buClr>
              <a:buSzPts val="1200"/>
              <a:buFont typeface="Lato"/>
              <a:buChar char="•"/>
            </a:pPr>
            <a:r>
              <a:rPr lang="en-CA" sz="1200" dirty="0"/>
              <a:t>Looking at this a little bit more closely, there are 31 high-income countries who have achieved universal coverage of safe water and 10 others on track. </a:t>
            </a:r>
          </a:p>
          <a:p>
            <a:pPr marL="342900" lvl="0" indent="-241300" algn="l" rtl="0">
              <a:lnSpc>
                <a:spcPct val="100000"/>
              </a:lnSpc>
              <a:spcBef>
                <a:spcPts val="0"/>
              </a:spcBef>
              <a:spcAft>
                <a:spcPts val="0"/>
              </a:spcAft>
              <a:buClr>
                <a:srgbClr val="005478"/>
              </a:buClr>
              <a:buSzPts val="1200"/>
              <a:buFont typeface="Lato"/>
              <a:buChar char="•"/>
            </a:pPr>
            <a:r>
              <a:rPr lang="en-CA" sz="1200" dirty="0"/>
              <a:t>Only 1 upper-middle income country is on track </a:t>
            </a:r>
          </a:p>
          <a:p>
            <a:pPr marL="342900" lvl="0" indent="-241300" algn="l" rtl="0">
              <a:lnSpc>
                <a:spcPct val="100000"/>
              </a:lnSpc>
              <a:spcBef>
                <a:spcPts val="0"/>
              </a:spcBef>
              <a:spcAft>
                <a:spcPts val="0"/>
              </a:spcAft>
              <a:buClr>
                <a:srgbClr val="005478"/>
              </a:buClr>
              <a:buSzPts val="1200"/>
              <a:buFont typeface="Lato"/>
              <a:buChar char="•"/>
            </a:pPr>
            <a:endParaRPr lang="en-CA" sz="1200" dirty="0"/>
          </a:p>
          <a:p>
            <a:pPr marL="342900" lvl="0" indent="-241300" algn="l" rtl="0">
              <a:lnSpc>
                <a:spcPct val="100000"/>
              </a:lnSpc>
              <a:spcBef>
                <a:spcPts val="0"/>
              </a:spcBef>
              <a:spcAft>
                <a:spcPts val="0"/>
              </a:spcAft>
              <a:buClr>
                <a:srgbClr val="005478"/>
              </a:buClr>
              <a:buSzPts val="1200"/>
              <a:buFont typeface="Lato"/>
              <a:buChar char="•"/>
            </a:pPr>
            <a:r>
              <a:rPr lang="en-CA" sz="1200" dirty="0"/>
              <a:t>So this means that NO region is on track and there are many places in the world that need meaningful and serious intervention to accelerate progress. </a:t>
            </a:r>
          </a:p>
          <a:p>
            <a:pPr marL="342900" lvl="0" indent="-241300" algn="l" rtl="0">
              <a:lnSpc>
                <a:spcPct val="100000"/>
              </a:lnSpc>
              <a:spcBef>
                <a:spcPts val="0"/>
              </a:spcBef>
              <a:spcAft>
                <a:spcPts val="0"/>
              </a:spcAft>
              <a:buClr>
                <a:srgbClr val="005478"/>
              </a:buClr>
              <a:buSzPts val="1200"/>
              <a:buFont typeface="Lato"/>
              <a:buChar char="•"/>
            </a:pPr>
            <a:r>
              <a:rPr lang="en-CA" sz="1200" dirty="0"/>
              <a:t>Amongst these areas in the world Sub-Saharan Africa stands out with the most needs with only 1 in every 3 people having safe water. </a:t>
            </a:r>
            <a:endParaRPr sz="1200" dirty="0"/>
          </a:p>
        </p:txBody>
      </p:sp>
      <p:sp>
        <p:nvSpPr>
          <p:cNvPr id="305" name="Google Shape;305;g3ccb979280b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EAD8D1F3-C5D7-2344-808B-FA84F655DBF2}"/>
            </a:ext>
          </a:extLst>
        </p:cNvPr>
        <p:cNvGrpSpPr/>
        <p:nvPr/>
      </p:nvGrpSpPr>
      <p:grpSpPr>
        <a:xfrm>
          <a:off x="0" y="0"/>
          <a:ext cx="0" cy="0"/>
          <a:chOff x="0" y="0"/>
          <a:chExt cx="0" cy="0"/>
        </a:xfrm>
      </p:grpSpPr>
      <p:sp>
        <p:nvSpPr>
          <p:cNvPr id="312" name="Google Shape;312;g3b7d67ed44e_1_204:notes">
            <a:extLst>
              <a:ext uri="{FF2B5EF4-FFF2-40B4-BE49-F238E27FC236}">
                <a16:creationId xmlns:a16="http://schemas.microsoft.com/office/drawing/2014/main" id="{2B6FAB76-0655-9A1F-267F-5DAE6615D0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b7d67ed44e_1_204:notes">
            <a:extLst>
              <a:ext uri="{FF2B5EF4-FFF2-40B4-BE49-F238E27FC236}">
                <a16:creationId xmlns:a16="http://schemas.microsoft.com/office/drawing/2014/main" id="{7247A11B-60A9-4C8F-2078-C786ED06D3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dirty="0"/>
              <a:t>17 more countries on track to achieve universal coverage of at least basic drinking water services</a:t>
            </a:r>
            <a:endParaRPr dirty="0"/>
          </a:p>
          <a:p>
            <a:pPr marL="457200" lvl="0" indent="-298450" algn="l" rtl="0">
              <a:spcBef>
                <a:spcPts val="0"/>
              </a:spcBef>
              <a:spcAft>
                <a:spcPts val="0"/>
              </a:spcAft>
              <a:buSzPts val="1100"/>
              <a:buChar char="-"/>
            </a:pPr>
            <a:r>
              <a:rPr lang="en" dirty="0"/>
              <a:t>Despite a decrease in all regions of people using surface water, Unimproved sources were usually more reliable than piped on premises</a:t>
            </a:r>
            <a:endParaRPr dirty="0"/>
          </a:p>
          <a:p>
            <a:pPr marL="457200" lvl="0" indent="-298450" algn="l" rtl="0">
              <a:spcBef>
                <a:spcPts val="0"/>
              </a:spcBef>
              <a:spcAft>
                <a:spcPts val="0"/>
              </a:spcAft>
              <a:buSzPts val="1100"/>
              <a:buChar char="-"/>
            </a:pPr>
            <a:r>
              <a:rPr lang="en" dirty="0"/>
              <a:t>Public taps were less reliable than piped on premises</a:t>
            </a:r>
            <a:endParaRPr dirty="0"/>
          </a:p>
          <a:p>
            <a:pPr marL="457200" lvl="0" indent="-298450" algn="l" rtl="0">
              <a:spcBef>
                <a:spcPts val="0"/>
              </a:spcBef>
              <a:spcAft>
                <a:spcPts val="0"/>
              </a:spcAft>
              <a:buSzPts val="1100"/>
              <a:buChar char="-"/>
            </a:pPr>
            <a:r>
              <a:rPr lang="en" dirty="0"/>
              <a:t>Across almost all countries and different types of water systems, water is more likely to be free from contamination at the point of collection than at the point of use</a:t>
            </a:r>
            <a:endParaRPr dirty="0"/>
          </a:p>
          <a:p>
            <a:pPr marL="457200" lvl="0" indent="-298450" algn="l" rtl="0">
              <a:spcBef>
                <a:spcPts val="0"/>
              </a:spcBef>
              <a:spcAft>
                <a:spcPts val="0"/>
              </a:spcAft>
              <a:buSzPts val="1100"/>
              <a:buChar char="-"/>
            </a:pPr>
            <a:r>
              <a:rPr lang="en" dirty="0"/>
              <a:t>Exception: In Nauru and Tuvalu, where more than half the population reported boiling water before use, an improvement in water quality between collection and use was recorded</a:t>
            </a:r>
            <a:endParaRPr dirty="0"/>
          </a:p>
          <a:p>
            <a:pPr marL="457200" lvl="0" indent="-298450" algn="l" rtl="0">
              <a:spcBef>
                <a:spcPts val="0"/>
              </a:spcBef>
              <a:spcAft>
                <a:spcPts val="0"/>
              </a:spcAft>
              <a:buSzPts val="1100"/>
              <a:buChar char="-"/>
            </a:pPr>
            <a:r>
              <a:rPr lang="en" dirty="0"/>
              <a:t>All 3 criteria are higher in urban areas but changing faster in rural areas</a:t>
            </a:r>
            <a:endParaRPr dirty="0"/>
          </a:p>
        </p:txBody>
      </p:sp>
    </p:spTree>
    <p:extLst>
      <p:ext uri="{BB962C8B-B14F-4D97-AF65-F5344CB8AC3E}">
        <p14:creationId xmlns:p14="http://schemas.microsoft.com/office/powerpoint/2010/main" val="4047337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91FCFD8B-86FC-682E-AFC7-EF77E7689AA4}"/>
            </a:ext>
          </a:extLst>
        </p:cNvPr>
        <p:cNvGrpSpPr/>
        <p:nvPr/>
      </p:nvGrpSpPr>
      <p:grpSpPr>
        <a:xfrm>
          <a:off x="0" y="0"/>
          <a:ext cx="0" cy="0"/>
          <a:chOff x="0" y="0"/>
          <a:chExt cx="0" cy="0"/>
        </a:xfrm>
      </p:grpSpPr>
      <p:sp>
        <p:nvSpPr>
          <p:cNvPr id="312" name="Google Shape;312;g3b7d67ed44e_1_204:notes">
            <a:extLst>
              <a:ext uri="{FF2B5EF4-FFF2-40B4-BE49-F238E27FC236}">
                <a16:creationId xmlns:a16="http://schemas.microsoft.com/office/drawing/2014/main" id="{0E490CF5-2811-BF9A-725A-F16979BAB2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b7d67ed44e_1_204:notes">
            <a:extLst>
              <a:ext uri="{FF2B5EF4-FFF2-40B4-BE49-F238E27FC236}">
                <a16:creationId xmlns:a16="http://schemas.microsoft.com/office/drawing/2014/main" id="{B6DA9AAE-BFE4-F4F8-E6DC-40DEE816B1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dirty="0"/>
              <a:t>17 more countries on track to achieve universal coverage of at least basic drinking water services</a:t>
            </a:r>
            <a:endParaRPr dirty="0"/>
          </a:p>
          <a:p>
            <a:pPr marL="457200" lvl="0" indent="-298450" algn="l" rtl="0">
              <a:spcBef>
                <a:spcPts val="0"/>
              </a:spcBef>
              <a:spcAft>
                <a:spcPts val="0"/>
              </a:spcAft>
              <a:buSzPts val="1100"/>
              <a:buChar char="-"/>
            </a:pPr>
            <a:r>
              <a:rPr lang="en" dirty="0"/>
              <a:t>Despite a decrease in all regions of people using surface water, Unimproved sources were usually more reliable than piped on premises</a:t>
            </a:r>
            <a:endParaRPr dirty="0"/>
          </a:p>
          <a:p>
            <a:pPr marL="457200" lvl="0" indent="-298450" algn="l" rtl="0">
              <a:spcBef>
                <a:spcPts val="0"/>
              </a:spcBef>
              <a:spcAft>
                <a:spcPts val="0"/>
              </a:spcAft>
              <a:buSzPts val="1100"/>
              <a:buChar char="-"/>
            </a:pPr>
            <a:r>
              <a:rPr lang="en" dirty="0"/>
              <a:t>Public taps were less reliable than piped on premises</a:t>
            </a:r>
            <a:endParaRPr dirty="0"/>
          </a:p>
          <a:p>
            <a:pPr marL="457200" lvl="0" indent="-298450" algn="l" rtl="0">
              <a:spcBef>
                <a:spcPts val="0"/>
              </a:spcBef>
              <a:spcAft>
                <a:spcPts val="0"/>
              </a:spcAft>
              <a:buSzPts val="1100"/>
              <a:buChar char="-"/>
            </a:pPr>
            <a:r>
              <a:rPr lang="en" dirty="0"/>
              <a:t>Across almost all countries and different types of water systems, water is more likely to be free from contamination at the point of collection than at the point of use</a:t>
            </a:r>
            <a:endParaRPr dirty="0"/>
          </a:p>
          <a:p>
            <a:pPr marL="457200" lvl="0" indent="-298450" algn="l" rtl="0">
              <a:spcBef>
                <a:spcPts val="0"/>
              </a:spcBef>
              <a:spcAft>
                <a:spcPts val="0"/>
              </a:spcAft>
              <a:buSzPts val="1100"/>
              <a:buChar char="-"/>
            </a:pPr>
            <a:r>
              <a:rPr lang="en" dirty="0"/>
              <a:t>Exception: In Nauru and Tuvalu, where more than half the population reported boiling water before use, an improvement in water quality between collection and use was recorded</a:t>
            </a:r>
            <a:endParaRPr dirty="0"/>
          </a:p>
          <a:p>
            <a:pPr marL="457200" lvl="0" indent="-298450" algn="l" rtl="0">
              <a:spcBef>
                <a:spcPts val="0"/>
              </a:spcBef>
              <a:spcAft>
                <a:spcPts val="0"/>
              </a:spcAft>
              <a:buSzPts val="1100"/>
              <a:buChar char="-"/>
            </a:pPr>
            <a:r>
              <a:rPr lang="en" dirty="0"/>
              <a:t>All 3 criteria are higher in urban areas but changing faster in rural areas</a:t>
            </a:r>
            <a:endParaRPr dirty="0"/>
          </a:p>
        </p:txBody>
      </p:sp>
    </p:spTree>
    <p:extLst>
      <p:ext uri="{BB962C8B-B14F-4D97-AF65-F5344CB8AC3E}">
        <p14:creationId xmlns:p14="http://schemas.microsoft.com/office/powerpoint/2010/main" val="2706488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a:extLst>
            <a:ext uri="{FF2B5EF4-FFF2-40B4-BE49-F238E27FC236}">
              <a16:creationId xmlns:a16="http://schemas.microsoft.com/office/drawing/2014/main" id="{1B3C733C-AE39-EE8E-CD23-E9F5FDE92B5C}"/>
            </a:ext>
          </a:extLst>
        </p:cNvPr>
        <p:cNvGrpSpPr/>
        <p:nvPr/>
      </p:nvGrpSpPr>
      <p:grpSpPr>
        <a:xfrm>
          <a:off x="0" y="0"/>
          <a:ext cx="0" cy="0"/>
          <a:chOff x="0" y="0"/>
          <a:chExt cx="0" cy="0"/>
        </a:xfrm>
      </p:grpSpPr>
      <p:sp>
        <p:nvSpPr>
          <p:cNvPr id="312" name="Google Shape;312;g3b7d67ed44e_1_204:notes">
            <a:extLst>
              <a:ext uri="{FF2B5EF4-FFF2-40B4-BE49-F238E27FC236}">
                <a16:creationId xmlns:a16="http://schemas.microsoft.com/office/drawing/2014/main" id="{40517F22-5BDD-3048-E43A-92B3549845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b7d67ed44e_1_204:notes">
            <a:extLst>
              <a:ext uri="{FF2B5EF4-FFF2-40B4-BE49-F238E27FC236}">
                <a16:creationId xmlns:a16="http://schemas.microsoft.com/office/drawing/2014/main" id="{0853C95C-08F5-7BDB-3967-8015635A59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dirty="0"/>
              <a:t>17 more countries on track to achieve universal coverage of at least basic drinking water services</a:t>
            </a:r>
            <a:endParaRPr dirty="0"/>
          </a:p>
          <a:p>
            <a:pPr marL="457200" lvl="0" indent="-298450" algn="l" rtl="0">
              <a:spcBef>
                <a:spcPts val="0"/>
              </a:spcBef>
              <a:spcAft>
                <a:spcPts val="0"/>
              </a:spcAft>
              <a:buSzPts val="1100"/>
              <a:buChar char="-"/>
            </a:pPr>
            <a:r>
              <a:rPr lang="en" dirty="0"/>
              <a:t>Despite a decrease in all regions of people using surface water, Unimproved sources were usually more reliable than piped on premises</a:t>
            </a:r>
            <a:endParaRPr dirty="0"/>
          </a:p>
          <a:p>
            <a:pPr marL="457200" lvl="0" indent="-298450" algn="l" rtl="0">
              <a:spcBef>
                <a:spcPts val="0"/>
              </a:spcBef>
              <a:spcAft>
                <a:spcPts val="0"/>
              </a:spcAft>
              <a:buSzPts val="1100"/>
              <a:buChar char="-"/>
            </a:pPr>
            <a:r>
              <a:rPr lang="en" dirty="0"/>
              <a:t>Public taps were less reliable than piped on premises</a:t>
            </a:r>
            <a:endParaRPr dirty="0"/>
          </a:p>
          <a:p>
            <a:pPr marL="457200" lvl="0" indent="-298450" algn="l" rtl="0">
              <a:spcBef>
                <a:spcPts val="0"/>
              </a:spcBef>
              <a:spcAft>
                <a:spcPts val="0"/>
              </a:spcAft>
              <a:buSzPts val="1100"/>
              <a:buChar char="-"/>
            </a:pPr>
            <a:r>
              <a:rPr lang="en" dirty="0"/>
              <a:t>Across almost all countries and different types of water systems, water is more likely to be free from contamination at the point of collection than at the point of use</a:t>
            </a:r>
            <a:endParaRPr dirty="0"/>
          </a:p>
          <a:p>
            <a:pPr marL="457200" lvl="0" indent="-298450" algn="l" rtl="0">
              <a:spcBef>
                <a:spcPts val="0"/>
              </a:spcBef>
              <a:spcAft>
                <a:spcPts val="0"/>
              </a:spcAft>
              <a:buSzPts val="1100"/>
              <a:buChar char="-"/>
            </a:pPr>
            <a:r>
              <a:rPr lang="en" dirty="0"/>
              <a:t>Exception: In Nauru and Tuvalu, where more than half the population reported boiling water before use, an improvement in water quality between collection and use was recorded</a:t>
            </a:r>
            <a:endParaRPr dirty="0"/>
          </a:p>
          <a:p>
            <a:pPr marL="457200" lvl="0" indent="-298450" algn="l" rtl="0">
              <a:spcBef>
                <a:spcPts val="0"/>
              </a:spcBef>
              <a:spcAft>
                <a:spcPts val="0"/>
              </a:spcAft>
              <a:buSzPts val="1100"/>
              <a:buChar char="-"/>
            </a:pPr>
            <a:r>
              <a:rPr lang="en" dirty="0"/>
              <a:t>All 3 criteria are higher in urban areas but changing faster in rural areas</a:t>
            </a:r>
            <a:endParaRPr dirty="0"/>
          </a:p>
        </p:txBody>
      </p:sp>
    </p:spTree>
    <p:extLst>
      <p:ext uri="{BB962C8B-B14F-4D97-AF65-F5344CB8AC3E}">
        <p14:creationId xmlns:p14="http://schemas.microsoft.com/office/powerpoint/2010/main" val="469200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c0dc15f536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c0dc15f536_0_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285750" lvl="0" indent="-285750" algn="l" rtl="0">
              <a:lnSpc>
                <a:spcPct val="107142"/>
              </a:lnSpc>
              <a:spcBef>
                <a:spcPts val="0"/>
              </a:spcBef>
              <a:spcAft>
                <a:spcPts val="0"/>
              </a:spcAft>
              <a:buFontTx/>
              <a:buChar char="-"/>
            </a:pPr>
            <a:r>
              <a:rPr lang="en" sz="1440" dirty="0">
                <a:solidFill>
                  <a:srgbClr val="005478"/>
                </a:solidFill>
                <a:latin typeface="Lato"/>
                <a:ea typeface="Lato"/>
                <a:cs typeface="Lato"/>
                <a:sym typeface="Lato"/>
              </a:rPr>
              <a:t>If you can’t read this graph in detail, you can open the report and spend more time with it to find your country of interest.  </a:t>
            </a:r>
          </a:p>
          <a:p>
            <a:pPr marL="285750" lvl="0" indent="-285750" algn="l" rtl="0">
              <a:lnSpc>
                <a:spcPct val="107142"/>
              </a:lnSpc>
              <a:spcBef>
                <a:spcPts val="0"/>
              </a:spcBef>
              <a:spcAft>
                <a:spcPts val="0"/>
              </a:spcAft>
              <a:buFontTx/>
              <a:buChar char="-"/>
            </a:pPr>
            <a:r>
              <a:rPr lang="en" sz="1440" dirty="0">
                <a:solidFill>
                  <a:srgbClr val="005478"/>
                </a:solidFill>
                <a:latin typeface="Lato"/>
                <a:ea typeface="Lato"/>
                <a:cs typeface="Lato"/>
                <a:sym typeface="Lato"/>
              </a:rPr>
              <a:t>What this image shows us is the the difference between the quality of water at the point of collection and the the quality of the water at the point of use.  </a:t>
            </a:r>
          </a:p>
          <a:p>
            <a:pPr marL="285750" lvl="0" indent="-285750" algn="l" rtl="0">
              <a:lnSpc>
                <a:spcPct val="107142"/>
              </a:lnSpc>
              <a:spcBef>
                <a:spcPts val="0"/>
              </a:spcBef>
              <a:spcAft>
                <a:spcPts val="0"/>
              </a:spcAft>
              <a:buFontTx/>
              <a:buChar char="-"/>
            </a:pPr>
            <a:r>
              <a:rPr lang="en" sz="1440" dirty="0">
                <a:solidFill>
                  <a:srgbClr val="005478"/>
                </a:solidFill>
                <a:latin typeface="Lato"/>
                <a:ea typeface="Lato"/>
                <a:cs typeface="Lato"/>
                <a:sym typeface="Lato"/>
              </a:rPr>
              <a:t>The dark yellow represents very high levels of contamination and the length of the bar shows the proportion of the population using that water.</a:t>
            </a:r>
          </a:p>
          <a:p>
            <a:pPr marL="285750" lvl="0" indent="-285750" algn="l" rtl="0">
              <a:lnSpc>
                <a:spcPct val="107142"/>
              </a:lnSpc>
              <a:spcBef>
                <a:spcPts val="0"/>
              </a:spcBef>
              <a:spcAft>
                <a:spcPts val="0"/>
              </a:spcAft>
              <a:buFontTx/>
              <a:buChar char="-"/>
            </a:pPr>
            <a:r>
              <a:rPr lang="en" sz="1440" dirty="0">
                <a:solidFill>
                  <a:srgbClr val="005478"/>
                </a:solidFill>
                <a:latin typeface="Lato"/>
                <a:ea typeface="Lato"/>
                <a:cs typeface="Lato"/>
                <a:sym typeface="Lato"/>
              </a:rPr>
              <a:t>Overall, this is showing us large proportions of the population in low and middle income countries are exposed to very high levels of E. coli</a:t>
            </a:r>
          </a:p>
          <a:p>
            <a:pPr marL="285750" lvl="0" indent="-285750" algn="l" rtl="0">
              <a:lnSpc>
                <a:spcPct val="107142"/>
              </a:lnSpc>
              <a:spcBef>
                <a:spcPts val="0"/>
              </a:spcBef>
              <a:spcAft>
                <a:spcPts val="0"/>
              </a:spcAft>
              <a:buFontTx/>
              <a:buChar char="-"/>
            </a:pPr>
            <a:r>
              <a:rPr lang="en" sz="1440" dirty="0">
                <a:solidFill>
                  <a:srgbClr val="005478"/>
                </a:solidFill>
                <a:latin typeface="Lato"/>
                <a:ea typeface="Lato"/>
                <a:cs typeface="Lato"/>
                <a:sym typeface="Lato"/>
              </a:rPr>
              <a:t>Looking closely at each of these lines also shows us that water quality at the point of use is quite often worse than the water quality at the point of </a:t>
            </a:r>
            <a:r>
              <a:rPr lang="en" sz="1440" dirty="0" err="1">
                <a:solidFill>
                  <a:srgbClr val="005478"/>
                </a:solidFill>
                <a:latin typeface="Lato"/>
                <a:ea typeface="Lato"/>
                <a:cs typeface="Lato"/>
                <a:sym typeface="Lato"/>
              </a:rPr>
              <a:t>collectio</a:t>
            </a:r>
            <a:r>
              <a:rPr lang="en-CA" sz="1440" dirty="0">
                <a:solidFill>
                  <a:srgbClr val="005478"/>
                </a:solidFill>
                <a:latin typeface="Lato"/>
                <a:ea typeface="Lato"/>
                <a:cs typeface="Lato"/>
                <a:sym typeface="Lato"/>
              </a:rPr>
              <a:t>n</a:t>
            </a:r>
            <a:r>
              <a:rPr lang="en" sz="1440" dirty="0">
                <a:solidFill>
                  <a:srgbClr val="005478"/>
                </a:solidFill>
                <a:latin typeface="Lato"/>
                <a:ea typeface="Lato"/>
                <a:cs typeface="Lato"/>
                <a:sym typeface="Lato"/>
              </a:rPr>
              <a:t>.</a:t>
            </a:r>
            <a:endParaRPr sz="1440" dirty="0">
              <a:solidFill>
                <a:srgbClr val="005478"/>
              </a:solidFill>
              <a:latin typeface="Lato"/>
              <a:ea typeface="Lato"/>
              <a:cs typeface="Lato"/>
              <a:sym typeface="Lato"/>
            </a:endParaRPr>
          </a:p>
          <a:p>
            <a:pPr marL="0" lvl="0" indent="0" algn="l" rtl="0">
              <a:spcBef>
                <a:spcPts val="800"/>
              </a:spcBef>
              <a:spcAft>
                <a:spcPts val="0"/>
              </a:spcAft>
              <a:buNone/>
            </a:pPr>
            <a:endParaRPr dirty="0"/>
          </a:p>
        </p:txBody>
      </p:sp>
      <p:sp>
        <p:nvSpPr>
          <p:cNvPr id="332" name="Google Shape;332;g3c0dc15f536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cb8afe8588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cb8afe8588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r>
              <a:rPr lang="en-CA" dirty="0"/>
              <a:t>On this slide you can see that as you reach upper-middle income and high income countries the graphs start to look very blue, showing that the risk of drinking faecal contamination is much lower. </a:t>
            </a:r>
          </a:p>
          <a:p>
            <a:pPr marL="0" lvl="0" indent="0" algn="l" rtl="0">
              <a:spcBef>
                <a:spcPts val="800"/>
              </a:spcBef>
              <a:spcAft>
                <a:spcPts val="0"/>
              </a:spcAft>
              <a:buNone/>
            </a:pPr>
            <a:r>
              <a:rPr lang="en-CA" dirty="0"/>
              <a:t>This leads us to discuss the other two reports that are saying similar things.</a:t>
            </a:r>
            <a:endParaRPr dirty="0"/>
          </a:p>
        </p:txBody>
      </p:sp>
      <p:sp>
        <p:nvSpPr>
          <p:cNvPr id="347" name="Google Shape;347;g3cb8afe8588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 Cover slide - Blue background">
  <p:cSld name="Presentation Cover slide - Blue background">
    <p:spTree>
      <p:nvGrpSpPr>
        <p:cNvPr id="1" name="Shape 145"/>
        <p:cNvGrpSpPr/>
        <p:nvPr/>
      </p:nvGrpSpPr>
      <p:grpSpPr>
        <a:xfrm>
          <a:off x="0" y="0"/>
          <a:ext cx="0" cy="0"/>
          <a:chOff x="0" y="0"/>
          <a:chExt cx="0" cy="0"/>
        </a:xfrm>
      </p:grpSpPr>
      <p:sp>
        <p:nvSpPr>
          <p:cNvPr id="146" name="Google Shape;146;p36"/>
          <p:cNvSpPr/>
          <p:nvPr/>
        </p:nvSpPr>
        <p:spPr>
          <a:xfrm>
            <a:off x="0" y="0"/>
            <a:ext cx="9144000" cy="5143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7" name="Google Shape;147;p36"/>
          <p:cNvSpPr txBox="1">
            <a:spLocks noGrp="1"/>
          </p:cNvSpPr>
          <p:nvPr>
            <p:ph type="body" idx="1"/>
          </p:nvPr>
        </p:nvSpPr>
        <p:spPr>
          <a:xfrm>
            <a:off x="798300" y="1700344"/>
            <a:ext cx="4095900" cy="923400"/>
          </a:xfrm>
          <a:prstGeom prst="rect">
            <a:avLst/>
          </a:prstGeom>
          <a:noFill/>
          <a:ln>
            <a:noFill/>
          </a:ln>
        </p:spPr>
        <p:txBody>
          <a:bodyPr spcFirstLastPara="1" wrap="square" lIns="51300" tIns="0" rIns="51425" bIns="0" anchor="t" anchorCtr="0">
            <a:spAutoFit/>
          </a:bodyPr>
          <a:lstStyle>
            <a:lvl1pPr marL="457200" marR="0" lvl="0" indent="-228600" algn="l">
              <a:lnSpc>
                <a:spcPct val="120000"/>
              </a:lnSpc>
              <a:spcBef>
                <a:spcPts val="0"/>
              </a:spcBef>
              <a:spcAft>
                <a:spcPts val="0"/>
              </a:spcAft>
              <a:buClr>
                <a:srgbClr val="5C5C5C"/>
              </a:buClr>
              <a:buSzPts val="1800"/>
              <a:buFont typeface="Arial"/>
              <a:buNone/>
              <a:defRPr sz="3000" b="1" i="0" u="none" strike="noStrike" cap="none">
                <a:solidFill>
                  <a:schemeClr val="lt2"/>
                </a:solidFill>
                <a:latin typeface="Arial"/>
                <a:ea typeface="Arial"/>
                <a:cs typeface="Arial"/>
                <a:sym typeface="Arial"/>
              </a:defRPr>
            </a:lvl1pPr>
            <a:lvl2pPr marL="914400" marR="0" lvl="1"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2pPr>
            <a:lvl3pPr marL="1371600" marR="0" lvl="2"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3pPr>
            <a:lvl4pPr marL="1828800" marR="0" lvl="3"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4pPr>
            <a:lvl5pPr marL="2286000" marR="0" lvl="4"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5pPr>
            <a:lvl6pPr marL="2743200" marR="0" lvl="5"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148" name="Google Shape;148;p36"/>
          <p:cNvSpPr txBox="1">
            <a:spLocks noGrp="1"/>
          </p:cNvSpPr>
          <p:nvPr>
            <p:ph type="body" idx="2"/>
          </p:nvPr>
        </p:nvSpPr>
        <p:spPr>
          <a:xfrm>
            <a:off x="798300" y="3069408"/>
            <a:ext cx="4095900" cy="279000"/>
          </a:xfrm>
          <a:prstGeom prst="rect">
            <a:avLst/>
          </a:prstGeom>
          <a:noFill/>
          <a:ln>
            <a:noFill/>
          </a:ln>
        </p:spPr>
        <p:txBody>
          <a:bodyPr spcFirstLastPara="1" wrap="square" lIns="51300" tIns="0" rIns="0" bIns="0" anchor="t" anchorCtr="0">
            <a:spAutoFit/>
          </a:bodyPr>
          <a:lstStyle>
            <a:lvl1pPr marL="457200" marR="0" lvl="0" indent="-228600" algn="l">
              <a:lnSpc>
                <a:spcPct val="120000"/>
              </a:lnSpc>
              <a:spcBef>
                <a:spcPts val="0"/>
              </a:spcBef>
              <a:spcAft>
                <a:spcPts val="0"/>
              </a:spcAft>
              <a:buClr>
                <a:srgbClr val="5C5C5C"/>
              </a:buClr>
              <a:buSzPts val="1800"/>
              <a:buFont typeface="Arial"/>
              <a:buNone/>
              <a:defRPr sz="1800" b="0" i="0" u="none" strike="noStrike" cap="none">
                <a:solidFill>
                  <a:schemeClr val="lt2"/>
                </a:solidFill>
                <a:latin typeface="Arial"/>
                <a:ea typeface="Arial"/>
                <a:cs typeface="Arial"/>
                <a:sym typeface="Arial"/>
              </a:defRPr>
            </a:lvl1pPr>
            <a:lvl2pPr marL="914400" marR="0" lvl="1"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2pPr>
            <a:lvl3pPr marL="1371600" marR="0" lvl="2" indent="-228600" algn="l">
              <a:lnSpc>
                <a:spcPct val="150000"/>
              </a:lnSpc>
              <a:spcBef>
                <a:spcPts val="300"/>
              </a:spcBef>
              <a:spcAft>
                <a:spcPts val="0"/>
              </a:spcAft>
              <a:buClr>
                <a:srgbClr val="5C5C5C"/>
              </a:buClr>
              <a:buSzPts val="1100"/>
              <a:buFont typeface="Arial"/>
              <a:buNone/>
              <a:defRPr sz="1100" b="0" i="0" u="none" strike="noStrike" cap="none">
                <a:solidFill>
                  <a:srgbClr val="5C5C5C"/>
                </a:solidFill>
                <a:latin typeface="Lato"/>
                <a:ea typeface="Lato"/>
                <a:cs typeface="Lato"/>
                <a:sym typeface="Lato"/>
              </a:defRPr>
            </a:lvl3pPr>
            <a:lvl4pPr marL="1828800" marR="0" lvl="3"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4pPr>
            <a:lvl5pPr marL="2286000" marR="0" lvl="4" indent="-228600" algn="l">
              <a:lnSpc>
                <a:spcPct val="90000"/>
              </a:lnSpc>
              <a:spcBef>
                <a:spcPts val="300"/>
              </a:spcBef>
              <a:spcAft>
                <a:spcPts val="0"/>
              </a:spcAft>
              <a:buClr>
                <a:srgbClr val="5C5C5C"/>
              </a:buClr>
              <a:buSzPts val="1400"/>
              <a:buFont typeface="Arial"/>
              <a:buNone/>
              <a:defRPr sz="1400" b="0" i="0" u="none" strike="noStrike" cap="none">
                <a:solidFill>
                  <a:srgbClr val="5C5C5C"/>
                </a:solidFill>
                <a:latin typeface="Lato"/>
                <a:ea typeface="Lato"/>
                <a:cs typeface="Lato"/>
                <a:sym typeface="Lato"/>
              </a:defRPr>
            </a:lvl5pPr>
            <a:lvl6pPr marL="2743200" marR="0" lvl="5"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pic>
        <p:nvPicPr>
          <p:cNvPr id="149" name="Google Shape;149;p36" descr="A white text on a black background&#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600474" y="1719638"/>
            <a:ext cx="2837362" cy="1012052"/>
          </a:xfrm>
          <a:prstGeom prst="rect">
            <a:avLst/>
          </a:prstGeom>
          <a:noFill/>
          <a:ln>
            <a:noFill/>
          </a:ln>
        </p:spPr>
      </p:pic>
      <p:pic>
        <p:nvPicPr>
          <p:cNvPr id="150" name="Google Shape;150;p36" descr="A white letter c and a black background&#10;&#10;Description automatically generated"/>
          <p:cNvPicPr preferRelativeResize="0"/>
          <p:nvPr/>
        </p:nvPicPr>
        <p:blipFill rotWithShape="1">
          <a:blip r:embed="rId3" cstate="email">
            <a:alphaModFix amt="10000"/>
            <a:extLst>
              <a:ext uri="{28A0092B-C50C-407E-A947-70E740481C1C}">
                <a14:useLocalDpi xmlns:a14="http://schemas.microsoft.com/office/drawing/2010/main"/>
              </a:ext>
            </a:extLst>
          </a:blip>
          <a:srcRect/>
          <a:stretch/>
        </p:blipFill>
        <p:spPr>
          <a:xfrm>
            <a:off x="4339652" y="0"/>
            <a:ext cx="4804350" cy="51434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Presentation Cover slide - White background">
  <p:cSld name="Presentation Cover slide - White background">
    <p:spTree>
      <p:nvGrpSpPr>
        <p:cNvPr id="1" name="Shape 151"/>
        <p:cNvGrpSpPr/>
        <p:nvPr/>
      </p:nvGrpSpPr>
      <p:grpSpPr>
        <a:xfrm>
          <a:off x="0" y="0"/>
          <a:ext cx="0" cy="0"/>
          <a:chOff x="0" y="0"/>
          <a:chExt cx="0" cy="0"/>
        </a:xfrm>
      </p:grpSpPr>
      <p:pic>
        <p:nvPicPr>
          <p:cNvPr id="152" name="Google Shape;152;p37" descr="A white and black logo&#10;&#10;Description automatically generated"/>
          <p:cNvPicPr preferRelativeResize="0"/>
          <p:nvPr/>
        </p:nvPicPr>
        <p:blipFill rotWithShape="1">
          <a:blip r:embed="rId2" cstate="email">
            <a:alphaModFix amt="47000"/>
            <a:extLst>
              <a:ext uri="{28A0092B-C50C-407E-A947-70E740481C1C}">
                <a14:useLocalDpi xmlns:a14="http://schemas.microsoft.com/office/drawing/2010/main"/>
              </a:ext>
            </a:extLst>
          </a:blip>
          <a:srcRect/>
          <a:stretch/>
        </p:blipFill>
        <p:spPr>
          <a:xfrm>
            <a:off x="4681331" y="0"/>
            <a:ext cx="4462673" cy="5143499"/>
          </a:xfrm>
          <a:prstGeom prst="rect">
            <a:avLst/>
          </a:prstGeom>
          <a:noFill/>
          <a:ln>
            <a:noFill/>
          </a:ln>
        </p:spPr>
      </p:pic>
      <p:sp>
        <p:nvSpPr>
          <p:cNvPr id="153" name="Google Shape;153;p37"/>
          <p:cNvSpPr txBox="1">
            <a:spLocks noGrp="1"/>
          </p:cNvSpPr>
          <p:nvPr>
            <p:ph type="body" idx="1"/>
          </p:nvPr>
        </p:nvSpPr>
        <p:spPr>
          <a:xfrm>
            <a:off x="799200" y="1701000"/>
            <a:ext cx="4250400" cy="992400"/>
          </a:xfrm>
          <a:prstGeom prst="rect">
            <a:avLst/>
          </a:prstGeom>
          <a:noFill/>
          <a:ln>
            <a:noFill/>
          </a:ln>
        </p:spPr>
        <p:txBody>
          <a:bodyPr spcFirstLastPara="1" wrap="square" lIns="68575" tIns="34275" rIns="68575" bIns="34275" anchor="t" anchorCtr="0">
            <a:spAutoFit/>
          </a:bodyPr>
          <a:lstStyle>
            <a:lvl1pPr marL="457200" marR="0" lvl="0" indent="-228600" algn="l">
              <a:lnSpc>
                <a:spcPct val="120000"/>
              </a:lnSpc>
              <a:spcBef>
                <a:spcPts val="0"/>
              </a:spcBef>
              <a:spcAft>
                <a:spcPts val="0"/>
              </a:spcAft>
              <a:buClr>
                <a:srgbClr val="2B95B8"/>
              </a:buClr>
              <a:buSzPts val="3000"/>
              <a:buFont typeface="Arial"/>
              <a:buNone/>
              <a:defRPr sz="3000" b="1" i="0" u="none" strike="noStrike" cap="none">
                <a:solidFill>
                  <a:srgbClr val="2B95B8"/>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54" name="Google Shape;154;p37"/>
          <p:cNvSpPr txBox="1">
            <a:spLocks noGrp="1"/>
          </p:cNvSpPr>
          <p:nvPr>
            <p:ph type="body" idx="2"/>
          </p:nvPr>
        </p:nvSpPr>
        <p:spPr>
          <a:xfrm>
            <a:off x="799200" y="3069900"/>
            <a:ext cx="4250400" cy="338700"/>
          </a:xfrm>
          <a:prstGeom prst="rect">
            <a:avLst/>
          </a:prstGeom>
          <a:noFill/>
          <a:ln>
            <a:noFill/>
          </a:ln>
        </p:spPr>
        <p:txBody>
          <a:bodyPr spcFirstLastPara="1" wrap="square" lIns="68575" tIns="34275" rIns="68575" bIns="34275" anchor="t" anchorCtr="0">
            <a:spAutoFit/>
          </a:bodyPr>
          <a:lstStyle>
            <a:lvl1pPr marL="457200" marR="0" lvl="0" indent="-228600" algn="l">
              <a:lnSpc>
                <a:spcPct val="116666"/>
              </a:lnSpc>
              <a:spcBef>
                <a:spcPts val="0"/>
              </a:spcBef>
              <a:spcAft>
                <a:spcPts val="0"/>
              </a:spcAft>
              <a:buClr>
                <a:srgbClr val="2B95B8"/>
              </a:buClr>
              <a:buSzPts val="1800"/>
              <a:buFont typeface="Arial"/>
              <a:buNone/>
              <a:defRPr sz="1800" b="0" i="0" u="none" strike="noStrike" cap="none">
                <a:solidFill>
                  <a:srgbClr val="2B95B8"/>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155" name="Google Shape;155;p37" descr="A blue and black 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99801" y="1701000"/>
            <a:ext cx="2994313" cy="10680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352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slide" userDrawn="1">
  <p:cSld name="Agenda slide">
    <p:spTree>
      <p:nvGrpSpPr>
        <p:cNvPr id="1" name="Shape 156"/>
        <p:cNvGrpSpPr/>
        <p:nvPr/>
      </p:nvGrpSpPr>
      <p:grpSpPr>
        <a:xfrm>
          <a:off x="0" y="0"/>
          <a:ext cx="0" cy="0"/>
          <a:chOff x="0" y="0"/>
          <a:chExt cx="0" cy="0"/>
        </a:xfrm>
      </p:grpSpPr>
      <p:sp>
        <p:nvSpPr>
          <p:cNvPr id="157" name="Google Shape;157;p38"/>
          <p:cNvSpPr txBox="1">
            <a:spLocks noGrp="1"/>
          </p:cNvSpPr>
          <p:nvPr>
            <p:ph type="title"/>
          </p:nvPr>
        </p:nvSpPr>
        <p:spPr>
          <a:xfrm>
            <a:off x="540000" y="396000"/>
            <a:ext cx="7886700" cy="453940"/>
          </a:xfrm>
          <a:prstGeom prst="rect">
            <a:avLst/>
          </a:prstGeom>
          <a:noFill/>
          <a:ln>
            <a:noFill/>
          </a:ln>
        </p:spPr>
        <p:txBody>
          <a:bodyPr spcFirstLastPara="1" wrap="square" lIns="68575" tIns="34275" rIns="68575" bIns="34275" anchor="ctr" anchorCtr="0">
            <a:spAutoFit/>
          </a:bodyPr>
          <a:lstStyle>
            <a:lvl1pPr lvl="0" algn="l">
              <a:lnSpc>
                <a:spcPts val="2980"/>
              </a:lnSpc>
              <a:spcBef>
                <a:spcPts val="0"/>
              </a:spcBef>
              <a:spcAft>
                <a:spcPts val="0"/>
              </a:spcAft>
              <a:buClr>
                <a:srgbClr val="2B95B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158" name="Google Shape;158;p38"/>
          <p:cNvSpPr txBox="1">
            <a:spLocks noGrp="1"/>
          </p:cNvSpPr>
          <p:nvPr>
            <p:ph type="ftr" idx="11"/>
          </p:nvPr>
        </p:nvSpPr>
        <p:spPr>
          <a:xfrm>
            <a:off x="628650" y="4661625"/>
            <a:ext cx="6832200" cy="273900"/>
          </a:xfrm>
          <a:prstGeom prst="rect">
            <a:avLst/>
          </a:prstGeom>
          <a:noFill/>
          <a:ln>
            <a:noFill/>
          </a:ln>
        </p:spPr>
        <p:txBody>
          <a:bodyPr spcFirstLastPara="1" wrap="square" lIns="51300" tIns="35100" rIns="51300"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9" name="Google Shape;159;p38"/>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0" name="Google Shape;160;p38"/>
          <p:cNvSpPr>
            <a:spLocks noGrp="1"/>
          </p:cNvSpPr>
          <p:nvPr>
            <p:ph type="tbl" idx="2"/>
          </p:nvPr>
        </p:nvSpPr>
        <p:spPr>
          <a:xfrm>
            <a:off x="628650" y="1581155"/>
            <a:ext cx="7886700" cy="2247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u="none" strike="noStrike" cap="none">
                <a:solidFill>
                  <a:schemeClr val="dk1"/>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intro slide">
  <p:cSld name="Section intro slide">
    <p:spTree>
      <p:nvGrpSpPr>
        <p:cNvPr id="1" name="Shape 161"/>
        <p:cNvGrpSpPr/>
        <p:nvPr/>
      </p:nvGrpSpPr>
      <p:grpSpPr>
        <a:xfrm>
          <a:off x="0" y="0"/>
          <a:ext cx="0" cy="0"/>
          <a:chOff x="0" y="0"/>
          <a:chExt cx="0" cy="0"/>
        </a:xfrm>
      </p:grpSpPr>
      <p:sp>
        <p:nvSpPr>
          <p:cNvPr id="162" name="Google Shape;162;p39"/>
          <p:cNvSpPr/>
          <p:nvPr/>
        </p:nvSpPr>
        <p:spPr>
          <a:xfrm>
            <a:off x="0" y="0"/>
            <a:ext cx="9144000" cy="5143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39"/>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lt2"/>
                </a:solidFill>
                <a:latin typeface="Arial"/>
                <a:ea typeface="Arial"/>
                <a:cs typeface="Arial"/>
                <a:sym typeface="Arial"/>
              </a:defRPr>
            </a:lvl1pPr>
            <a:lvl2pPr marL="0" lvl="1" indent="0" algn="r">
              <a:spcBef>
                <a:spcPts val="0"/>
              </a:spcBef>
              <a:buNone/>
              <a:defRPr sz="900" b="0" i="0" u="none" strike="noStrike" cap="none">
                <a:solidFill>
                  <a:schemeClr val="lt2"/>
                </a:solidFill>
                <a:latin typeface="Arial"/>
                <a:ea typeface="Arial"/>
                <a:cs typeface="Arial"/>
                <a:sym typeface="Arial"/>
              </a:defRPr>
            </a:lvl2pPr>
            <a:lvl3pPr marL="0" lvl="2" indent="0" algn="r">
              <a:spcBef>
                <a:spcPts val="0"/>
              </a:spcBef>
              <a:buNone/>
              <a:defRPr sz="900" b="0" i="0" u="none" strike="noStrike" cap="none">
                <a:solidFill>
                  <a:schemeClr val="lt2"/>
                </a:solidFill>
                <a:latin typeface="Arial"/>
                <a:ea typeface="Arial"/>
                <a:cs typeface="Arial"/>
                <a:sym typeface="Arial"/>
              </a:defRPr>
            </a:lvl3pPr>
            <a:lvl4pPr marL="0" lvl="3" indent="0" algn="r">
              <a:spcBef>
                <a:spcPts val="0"/>
              </a:spcBef>
              <a:buNone/>
              <a:defRPr sz="900" b="0" i="0" u="none" strike="noStrike" cap="none">
                <a:solidFill>
                  <a:schemeClr val="lt2"/>
                </a:solidFill>
                <a:latin typeface="Arial"/>
                <a:ea typeface="Arial"/>
                <a:cs typeface="Arial"/>
                <a:sym typeface="Arial"/>
              </a:defRPr>
            </a:lvl4pPr>
            <a:lvl5pPr marL="0" lvl="4" indent="0" algn="r">
              <a:spcBef>
                <a:spcPts val="0"/>
              </a:spcBef>
              <a:buNone/>
              <a:defRPr sz="900" b="0" i="0" u="none" strike="noStrike" cap="none">
                <a:solidFill>
                  <a:schemeClr val="lt2"/>
                </a:solidFill>
                <a:latin typeface="Arial"/>
                <a:ea typeface="Arial"/>
                <a:cs typeface="Arial"/>
                <a:sym typeface="Arial"/>
              </a:defRPr>
            </a:lvl5pPr>
            <a:lvl6pPr marL="0" lvl="5" indent="0" algn="r">
              <a:spcBef>
                <a:spcPts val="0"/>
              </a:spcBef>
              <a:buNone/>
              <a:defRPr sz="900" b="0" i="0" u="none" strike="noStrike" cap="none">
                <a:solidFill>
                  <a:schemeClr val="lt2"/>
                </a:solidFill>
                <a:latin typeface="Arial"/>
                <a:ea typeface="Arial"/>
                <a:cs typeface="Arial"/>
                <a:sym typeface="Arial"/>
              </a:defRPr>
            </a:lvl6pPr>
            <a:lvl7pPr marL="0" lvl="6" indent="0" algn="r">
              <a:spcBef>
                <a:spcPts val="0"/>
              </a:spcBef>
              <a:buNone/>
              <a:defRPr sz="900" b="0" i="0" u="none" strike="noStrike" cap="none">
                <a:solidFill>
                  <a:schemeClr val="lt2"/>
                </a:solidFill>
                <a:latin typeface="Arial"/>
                <a:ea typeface="Arial"/>
                <a:cs typeface="Arial"/>
                <a:sym typeface="Arial"/>
              </a:defRPr>
            </a:lvl7pPr>
            <a:lvl8pPr marL="0" lvl="7" indent="0" algn="r">
              <a:spcBef>
                <a:spcPts val="0"/>
              </a:spcBef>
              <a:buNone/>
              <a:defRPr sz="900" b="0" i="0" u="none" strike="noStrike" cap="none">
                <a:solidFill>
                  <a:schemeClr val="lt2"/>
                </a:solidFill>
                <a:latin typeface="Arial"/>
                <a:ea typeface="Arial"/>
                <a:cs typeface="Arial"/>
                <a:sym typeface="Arial"/>
              </a:defRPr>
            </a:lvl8pPr>
            <a:lvl9pPr marL="0" lvl="8" indent="0" algn="r">
              <a:spcBef>
                <a:spcPts val="0"/>
              </a:spcBef>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4" name="Google Shape;164;p39"/>
          <p:cNvSpPr txBox="1">
            <a:spLocks noGrp="1"/>
          </p:cNvSpPr>
          <p:nvPr>
            <p:ph type="body" idx="1"/>
          </p:nvPr>
        </p:nvSpPr>
        <p:spPr>
          <a:xfrm>
            <a:off x="1462521" y="1543655"/>
            <a:ext cx="6219000" cy="2056200"/>
          </a:xfrm>
          <a:prstGeom prst="rect">
            <a:avLst/>
          </a:prstGeom>
          <a:noFill/>
          <a:ln>
            <a:noFill/>
          </a:ln>
        </p:spPr>
        <p:txBody>
          <a:bodyPr spcFirstLastPara="1" wrap="square" lIns="68575" tIns="34275" rIns="68575" bIns="34275" anchor="ctr" anchorCtr="0">
            <a:normAutofit/>
          </a:bodyPr>
          <a:lstStyle>
            <a:lvl1pPr marL="457200" marR="0" lvl="0" indent="-228600" algn="ctr">
              <a:lnSpc>
                <a:spcPct val="111000"/>
              </a:lnSpc>
              <a:spcBef>
                <a:spcPts val="80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L="914400" marR="0" lvl="1" indent="-228600" algn="l">
              <a:lnSpc>
                <a:spcPct val="82000"/>
              </a:lnSpc>
              <a:spcBef>
                <a:spcPts val="500"/>
              </a:spcBef>
              <a:spcAft>
                <a:spcPts val="0"/>
              </a:spcAft>
              <a:buClr>
                <a:srgbClr val="8C8C8C"/>
              </a:buClr>
              <a:buSzPts val="1500"/>
              <a:buFont typeface="Arial"/>
              <a:buNone/>
              <a:defRPr sz="1500" b="0" i="0" u="none" strike="noStrike" cap="none">
                <a:solidFill>
                  <a:srgbClr val="8C8C8C"/>
                </a:solidFill>
                <a:latin typeface="Arial"/>
                <a:ea typeface="Arial"/>
                <a:cs typeface="Arial"/>
                <a:sym typeface="Arial"/>
              </a:defRPr>
            </a:lvl2pPr>
            <a:lvl3pPr marL="1371600" marR="0" lvl="2" indent="-228600" algn="l">
              <a:lnSpc>
                <a:spcPct val="91111"/>
              </a:lnSpc>
              <a:spcBef>
                <a:spcPts val="500"/>
              </a:spcBef>
              <a:spcAft>
                <a:spcPts val="0"/>
              </a:spcAft>
              <a:buClr>
                <a:srgbClr val="8C8C8C"/>
              </a:buClr>
              <a:buSzPts val="1400"/>
              <a:buFont typeface="Arial"/>
              <a:buNone/>
              <a:defRPr sz="1400" b="0" i="0" u="none" strike="noStrike" cap="none">
                <a:solidFill>
                  <a:srgbClr val="8C8C8C"/>
                </a:solidFill>
                <a:latin typeface="Arial"/>
                <a:ea typeface="Arial"/>
                <a:cs typeface="Arial"/>
                <a:sym typeface="Arial"/>
              </a:defRPr>
            </a:lvl3pPr>
            <a:lvl4pPr marL="1828800" marR="0" lvl="3" indent="-228600" algn="l">
              <a:lnSpc>
                <a:spcPct val="90000"/>
              </a:lnSpc>
              <a:spcBef>
                <a:spcPts val="5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4pPr>
            <a:lvl5pPr marL="2286000" marR="0" lvl="4"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5pPr>
            <a:lvl6pPr marL="2743200" marR="0" lvl="5"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6pPr>
            <a:lvl7pPr marL="3200400" marR="0" lvl="6"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7pPr>
            <a:lvl8pPr marL="3657600" marR="0" lvl="7"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8pPr>
            <a:lvl9pPr marL="4114800" marR="0" lvl="8" indent="-228600" algn="l">
              <a:lnSpc>
                <a:spcPct val="90000"/>
              </a:lnSpc>
              <a:spcBef>
                <a:spcPts val="400"/>
              </a:spcBef>
              <a:spcAft>
                <a:spcPts val="0"/>
              </a:spcAft>
              <a:buClr>
                <a:srgbClr val="8C8C8C"/>
              </a:buClr>
              <a:buSzPts val="1200"/>
              <a:buFont typeface="Arial"/>
              <a:buNone/>
              <a:defRPr sz="1200" b="0" i="0" u="none" strike="noStrike" cap="none">
                <a:solidFill>
                  <a:srgbClr val="8C8C8C"/>
                </a:solidFill>
                <a:latin typeface="Arial"/>
                <a:ea typeface="Arial"/>
                <a:cs typeface="Arial"/>
                <a:sym typeface="Arial"/>
              </a:defRPr>
            </a:lvl9pPr>
          </a:lstStyle>
          <a:p>
            <a:endParaRPr/>
          </a:p>
        </p:txBody>
      </p:sp>
      <p:pic>
        <p:nvPicPr>
          <p:cNvPr id="165" name="Google Shape;165;p39" descr="A white letter c and a black background&#10;&#10;Description automatically generated"/>
          <p:cNvPicPr preferRelativeResize="0"/>
          <p:nvPr/>
        </p:nvPicPr>
        <p:blipFill rotWithShape="1">
          <a:blip r:embed="rId2" cstate="email">
            <a:alphaModFix amt="10000"/>
            <a:extLst>
              <a:ext uri="{28A0092B-C50C-407E-A947-70E740481C1C}">
                <a14:useLocalDpi xmlns:a14="http://schemas.microsoft.com/office/drawing/2010/main"/>
              </a:ext>
            </a:extLst>
          </a:blip>
          <a:srcRect/>
          <a:stretch/>
        </p:blipFill>
        <p:spPr>
          <a:xfrm>
            <a:off x="4339652" y="0"/>
            <a:ext cx="4804350" cy="51434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ormal Content slide" userDrawn="1">
  <p:cSld name="Normal Content slide">
    <p:spTree>
      <p:nvGrpSpPr>
        <p:cNvPr id="1" name="Shape 166"/>
        <p:cNvGrpSpPr/>
        <p:nvPr/>
      </p:nvGrpSpPr>
      <p:grpSpPr>
        <a:xfrm>
          <a:off x="0" y="0"/>
          <a:ext cx="0" cy="0"/>
          <a:chOff x="0" y="0"/>
          <a:chExt cx="0" cy="0"/>
        </a:xfrm>
      </p:grpSpPr>
      <p:sp>
        <p:nvSpPr>
          <p:cNvPr id="167" name="Google Shape;167;p40"/>
          <p:cNvSpPr txBox="1">
            <a:spLocks noGrp="1"/>
          </p:cNvSpPr>
          <p:nvPr>
            <p:ph type="title"/>
          </p:nvPr>
        </p:nvSpPr>
        <p:spPr>
          <a:xfrm>
            <a:off x="540000" y="396000"/>
            <a:ext cx="7886700" cy="319200"/>
          </a:xfrm>
          <a:prstGeom prst="rect">
            <a:avLst/>
          </a:prstGeom>
          <a:noFill/>
          <a:ln>
            <a:noFill/>
          </a:ln>
        </p:spPr>
        <p:txBody>
          <a:bodyPr spcFirstLastPara="1" wrap="square" lIns="68575" tIns="34275" rIns="68575" bIns="34275" anchor="ctr" anchorCtr="0">
            <a:spAutoFit/>
          </a:bodyPr>
          <a:lstStyle>
            <a:lvl1pPr lvl="0" algn="l">
              <a:lnSpc>
                <a:spcPct val="120000"/>
              </a:lnSpc>
              <a:spcBef>
                <a:spcPts val="0"/>
              </a:spcBef>
              <a:spcAft>
                <a:spcPts val="0"/>
              </a:spcAft>
              <a:buClr>
                <a:srgbClr val="2B95B8"/>
              </a:buClr>
              <a:buSzPts val="17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169" name="Google Shape;169;p40"/>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1" name="Google Shape;171;p40"/>
          <p:cNvSpPr txBox="1">
            <a:spLocks noGrp="1"/>
          </p:cNvSpPr>
          <p:nvPr>
            <p:ph type="body" idx="2"/>
          </p:nvPr>
        </p:nvSpPr>
        <p:spPr>
          <a:xfrm>
            <a:off x="540000" y="1224000"/>
            <a:ext cx="7886700" cy="2599200"/>
          </a:xfrm>
          <a:prstGeom prst="rect">
            <a:avLst/>
          </a:prstGeom>
          <a:noFill/>
          <a:ln>
            <a:noFill/>
          </a:ln>
        </p:spPr>
        <p:txBody>
          <a:bodyPr spcFirstLastPara="1" wrap="square" lIns="68575" tIns="34275" rIns="68575" bIns="34275" anchor="t" anchorCtr="0">
            <a:noAutofit/>
          </a:bodyPr>
          <a:lstStyle>
            <a:lvl1pPr marL="457200" marR="0" lvl="0" indent="-228600" algn="l">
              <a:lnSpc>
                <a:spcPct val="136666"/>
              </a:lnSpc>
              <a:spcBef>
                <a:spcPts val="500"/>
              </a:spcBef>
              <a:spcAft>
                <a:spcPts val="0"/>
              </a:spcAft>
              <a:buClr>
                <a:schemeClr val="dk1"/>
              </a:buClr>
              <a:buSzPts val="900"/>
              <a:buFont typeface="Arial"/>
              <a:buNone/>
              <a:defRPr sz="1400" b="0" i="0" u="none" strike="noStrike" cap="none">
                <a:solidFill>
                  <a:schemeClr val="tx1">
                    <a:lumMod val="65000"/>
                    <a:lumOff val="35000"/>
                  </a:schemeClr>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a:lnSpc>
                <a:spcPct val="90000"/>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a:lnSpc>
                <a:spcPct val="90000"/>
              </a:lnSpc>
              <a:spcBef>
                <a:spcPts val="4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ingle photo slide">
  <p:cSld name="Single photo slide">
    <p:spTree>
      <p:nvGrpSpPr>
        <p:cNvPr id="1" name="Shape 172"/>
        <p:cNvGrpSpPr/>
        <p:nvPr/>
      </p:nvGrpSpPr>
      <p:grpSpPr>
        <a:xfrm>
          <a:off x="0" y="0"/>
          <a:ext cx="0" cy="0"/>
          <a:chOff x="0" y="0"/>
          <a:chExt cx="0" cy="0"/>
        </a:xfrm>
      </p:grpSpPr>
      <p:sp>
        <p:nvSpPr>
          <p:cNvPr id="173" name="Google Shape;173;p41"/>
          <p:cNvSpPr txBox="1">
            <a:spLocks noGrp="1"/>
          </p:cNvSpPr>
          <p:nvPr>
            <p:ph type="title"/>
          </p:nvPr>
        </p:nvSpPr>
        <p:spPr>
          <a:xfrm>
            <a:off x="540000" y="429268"/>
            <a:ext cx="7886700" cy="319200"/>
          </a:xfrm>
          <a:prstGeom prst="rect">
            <a:avLst/>
          </a:prstGeom>
          <a:noFill/>
          <a:ln>
            <a:noFill/>
          </a:ln>
        </p:spPr>
        <p:txBody>
          <a:bodyPr spcFirstLastPara="1" wrap="square" lIns="68575" tIns="34275" rIns="68575" bIns="34275" anchor="ctr" anchorCtr="0">
            <a:spAutoFit/>
          </a:bodyPr>
          <a:lstStyle>
            <a:lvl1pPr lvl="0" algn="l">
              <a:lnSpc>
                <a:spcPct val="146666"/>
              </a:lnSpc>
              <a:spcBef>
                <a:spcPts val="0"/>
              </a:spcBef>
              <a:spcAft>
                <a:spcPts val="0"/>
              </a:spcAft>
              <a:buClr>
                <a:srgbClr val="2B95B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175" name="Google Shape;175;p41"/>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41"/>
          <p:cNvSpPr txBox="1">
            <a:spLocks noGrp="1"/>
          </p:cNvSpPr>
          <p:nvPr>
            <p:ph type="body" idx="1"/>
          </p:nvPr>
        </p:nvSpPr>
        <p:spPr>
          <a:xfrm>
            <a:off x="540000" y="876300"/>
            <a:ext cx="7886700" cy="564300"/>
          </a:xfrm>
          <a:prstGeom prst="rect">
            <a:avLst/>
          </a:prstGeom>
          <a:noFill/>
          <a:ln>
            <a:noFill/>
          </a:ln>
        </p:spPr>
        <p:txBody>
          <a:bodyPr spcFirstLastPara="1" wrap="square" lIns="68575" tIns="34275" rIns="68575" bIns="34275" anchor="t" anchorCtr="0">
            <a:noAutofit/>
          </a:bodyPr>
          <a:lstStyle>
            <a:lvl1pPr marL="158750" marR="0" lvl="0" indent="0" algn="l">
              <a:lnSpc>
                <a:spcPct val="117142"/>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dirty="0"/>
          </a:p>
        </p:txBody>
      </p:sp>
      <p:sp>
        <p:nvSpPr>
          <p:cNvPr id="177" name="Google Shape;177;p41"/>
          <p:cNvSpPr>
            <a:spLocks noGrp="1"/>
          </p:cNvSpPr>
          <p:nvPr>
            <p:ph type="pic" idx="2"/>
          </p:nvPr>
        </p:nvSpPr>
        <p:spPr>
          <a:xfrm>
            <a:off x="540000" y="1568371"/>
            <a:ext cx="7886700" cy="2825700"/>
          </a:xfrm>
          <a:prstGeom prst="rect">
            <a:avLst/>
          </a:prstGeom>
          <a:noFill/>
          <a:ln>
            <a:noFill/>
          </a:ln>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chart and text slide">
  <p:cSld name="Image/chart and text slide">
    <p:spTree>
      <p:nvGrpSpPr>
        <p:cNvPr id="1" name="Shape 178"/>
        <p:cNvGrpSpPr/>
        <p:nvPr/>
      </p:nvGrpSpPr>
      <p:grpSpPr>
        <a:xfrm>
          <a:off x="0" y="0"/>
          <a:ext cx="0" cy="0"/>
          <a:chOff x="0" y="0"/>
          <a:chExt cx="0" cy="0"/>
        </a:xfrm>
      </p:grpSpPr>
      <p:sp>
        <p:nvSpPr>
          <p:cNvPr id="179" name="Google Shape;179;p42"/>
          <p:cNvSpPr txBox="1">
            <a:spLocks noGrp="1"/>
          </p:cNvSpPr>
          <p:nvPr>
            <p:ph type="title"/>
          </p:nvPr>
        </p:nvSpPr>
        <p:spPr>
          <a:xfrm>
            <a:off x="628650" y="429268"/>
            <a:ext cx="7886700" cy="319200"/>
          </a:xfrm>
          <a:prstGeom prst="rect">
            <a:avLst/>
          </a:prstGeom>
          <a:noFill/>
          <a:ln>
            <a:noFill/>
          </a:ln>
        </p:spPr>
        <p:txBody>
          <a:bodyPr spcFirstLastPara="1" wrap="square" lIns="68575" tIns="34275" rIns="68575" bIns="34275" anchor="ctr" anchorCtr="0">
            <a:spAutoFit/>
          </a:bodyPr>
          <a:lstStyle>
            <a:lvl1pPr lvl="0" algn="l">
              <a:lnSpc>
                <a:spcPct val="146666"/>
              </a:lnSpc>
              <a:spcBef>
                <a:spcPts val="0"/>
              </a:spcBef>
              <a:spcAft>
                <a:spcPts val="0"/>
              </a:spcAft>
              <a:buClr>
                <a:srgbClr val="2B95B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0" name="Google Shape;180;p42"/>
          <p:cNvSpPr txBox="1">
            <a:spLocks noGrp="1"/>
          </p:cNvSpPr>
          <p:nvPr>
            <p:ph type="ftr" idx="11"/>
          </p:nvPr>
        </p:nvSpPr>
        <p:spPr>
          <a:xfrm>
            <a:off x="628650" y="4661625"/>
            <a:ext cx="6832200" cy="273900"/>
          </a:xfrm>
          <a:prstGeom prst="rect">
            <a:avLst/>
          </a:prstGeom>
          <a:noFill/>
          <a:ln>
            <a:noFill/>
          </a:ln>
        </p:spPr>
        <p:txBody>
          <a:bodyPr spcFirstLastPara="1" wrap="square" lIns="51300" tIns="35100" rIns="51300"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1" name="Google Shape;181;p42"/>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2" name="Google Shape;182;p42"/>
          <p:cNvSpPr txBox="1">
            <a:spLocks noGrp="1"/>
          </p:cNvSpPr>
          <p:nvPr>
            <p:ph type="body" idx="1"/>
          </p:nvPr>
        </p:nvSpPr>
        <p:spPr>
          <a:xfrm>
            <a:off x="628650" y="876300"/>
            <a:ext cx="7886700" cy="564300"/>
          </a:xfrm>
          <a:prstGeom prst="rect">
            <a:avLst/>
          </a:prstGeom>
          <a:noFill/>
          <a:ln>
            <a:noFill/>
          </a:ln>
        </p:spPr>
        <p:txBody>
          <a:bodyPr spcFirstLastPara="1" wrap="square" lIns="68575" tIns="34275" rIns="68575" bIns="34275" anchor="t" anchorCtr="0">
            <a:noAutofit/>
          </a:bodyPr>
          <a:lstStyle>
            <a:lvl1pPr marL="457200" marR="0" lvl="0" indent="-298450" algn="l">
              <a:lnSpc>
                <a:spcPct val="117142"/>
              </a:lnSpc>
              <a:spcBef>
                <a:spcPts val="0"/>
              </a:spcBef>
              <a:spcAft>
                <a:spcPts val="0"/>
              </a:spcAft>
              <a:buClr>
                <a:schemeClr val="dk1"/>
              </a:buClr>
              <a:buSzPts val="1100"/>
              <a:buFont typeface="Arial"/>
              <a:buChar char="•"/>
              <a:defRPr sz="1100" b="1" i="0" u="none" strike="noStrike" cap="none">
                <a:solidFill>
                  <a:schemeClr val="dk1"/>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83" name="Google Shape;183;p42"/>
          <p:cNvSpPr txBox="1">
            <a:spLocks noGrp="1"/>
          </p:cNvSpPr>
          <p:nvPr>
            <p:ph type="body" idx="2"/>
          </p:nvPr>
        </p:nvSpPr>
        <p:spPr>
          <a:xfrm>
            <a:off x="4813697" y="1714500"/>
            <a:ext cx="3701700" cy="2527800"/>
          </a:xfrm>
          <a:prstGeom prst="rect">
            <a:avLst/>
          </a:prstGeom>
          <a:noFill/>
          <a:ln>
            <a:noFill/>
          </a:ln>
        </p:spPr>
        <p:txBody>
          <a:bodyPr spcFirstLastPara="1" wrap="square" lIns="68575" tIns="34275" rIns="68575" bIns="34275" anchor="t" anchorCtr="0">
            <a:noAutofit/>
          </a:bodyPr>
          <a:lstStyle>
            <a:lvl1pPr marL="457200" marR="0" lvl="0" indent="-285750" algn="l">
              <a:lnSpc>
                <a:spcPct val="136666"/>
              </a:lnSpc>
              <a:spcBef>
                <a:spcPts val="8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1pPr>
            <a:lvl2pPr marL="914400" marR="0" lvl="1"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a:lnSpc>
                <a:spcPct val="136666"/>
              </a:lnSpc>
              <a:spcBef>
                <a:spcPts val="5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98450" algn="l">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84" name="Google Shape;184;p42"/>
          <p:cNvSpPr>
            <a:spLocks noGrp="1"/>
          </p:cNvSpPr>
          <p:nvPr>
            <p:ph type="pic" idx="3"/>
          </p:nvPr>
        </p:nvSpPr>
        <p:spPr>
          <a:xfrm>
            <a:off x="628650" y="1714500"/>
            <a:ext cx="3943200" cy="25278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5"/>
        <p:cNvGrpSpPr/>
        <p:nvPr/>
      </p:nvGrpSpPr>
      <p:grpSpPr>
        <a:xfrm>
          <a:off x="0" y="0"/>
          <a:ext cx="0" cy="0"/>
          <a:chOff x="0" y="0"/>
          <a:chExt cx="0" cy="0"/>
        </a:xfrm>
      </p:grpSpPr>
      <p:sp>
        <p:nvSpPr>
          <p:cNvPr id="186" name="Google Shape;186;p43"/>
          <p:cNvSpPr txBox="1">
            <a:spLocks noGrp="1"/>
          </p:cNvSpPr>
          <p:nvPr>
            <p:ph type="title"/>
          </p:nvPr>
        </p:nvSpPr>
        <p:spPr>
          <a:xfrm>
            <a:off x="540000" y="425239"/>
            <a:ext cx="8520600" cy="453940"/>
          </a:xfrm>
          <a:prstGeom prst="rect">
            <a:avLst/>
          </a:prstGeom>
        </p:spPr>
        <p:txBody>
          <a:bodyPr spcFirstLastPara="1" wrap="square" lIns="68575" tIns="34275" rIns="68575" bIns="34275" anchor="ctr" anchorCtr="0">
            <a:spAutoFit/>
          </a:bodyPr>
          <a:lstStyle>
            <a:lvl1pPr lvl="0">
              <a:lnSpc>
                <a:spcPts val="2980"/>
              </a:lnSpc>
              <a:spcBef>
                <a:spcPts val="0"/>
              </a:spcBef>
              <a:spcAft>
                <a:spcPts val="0"/>
              </a:spcAft>
              <a:buSzPts val="1700"/>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187" name="Google Shape;187;p43"/>
          <p:cNvSpPr txBox="1">
            <a:spLocks noGrp="1"/>
          </p:cNvSpPr>
          <p:nvPr>
            <p:ph type="body" idx="1"/>
          </p:nvPr>
        </p:nvSpPr>
        <p:spPr>
          <a:xfrm>
            <a:off x="540000" y="1322408"/>
            <a:ext cx="8520600" cy="3416400"/>
          </a:xfrm>
          <a:prstGeom prst="rect">
            <a:avLst/>
          </a:prstGeom>
          <a:noFill/>
          <a:ln>
            <a:noFill/>
          </a:ln>
        </p:spPr>
        <p:txBody>
          <a:bodyPr spcFirstLastPara="1" wrap="square" lIns="68575" tIns="68575" rIns="68575" bIns="68575" anchor="t" anchorCtr="0">
            <a:noAutofit/>
          </a:bodyPr>
          <a:lstStyle>
            <a:lvl1pPr marL="158750" lvl="0" indent="0" algn="l">
              <a:spcBef>
                <a:spcPts val="0"/>
              </a:spcBef>
              <a:spcAft>
                <a:spcPts val="800"/>
              </a:spcAft>
              <a:buSzPts val="1100"/>
              <a:buNone/>
              <a:defRPr sz="1400">
                <a:solidFill>
                  <a:schemeClr val="tx1">
                    <a:lumMod val="65000"/>
                    <a:lumOff val="35000"/>
                  </a:schemeClr>
                </a:solidFill>
                <a:latin typeface="+mn-lt"/>
              </a:defRPr>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
        <p:nvSpPr>
          <p:cNvPr id="188" name="Google Shape;188;p4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2" name="Google Shape;142;p35"/>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8C8C8C"/>
                </a:solidFill>
                <a:latin typeface="Arial"/>
                <a:ea typeface="Arial"/>
                <a:cs typeface="Arial"/>
                <a:sym typeface="Arial"/>
              </a:defRPr>
            </a:lvl1pPr>
            <a:lvl2pPr marL="0" marR="0" lvl="1" indent="0" algn="r">
              <a:spcBef>
                <a:spcPts val="0"/>
              </a:spcBef>
              <a:buNone/>
              <a:defRPr sz="900" b="0" i="0" u="none" strike="noStrike" cap="none">
                <a:solidFill>
                  <a:srgbClr val="8C8C8C"/>
                </a:solidFill>
                <a:latin typeface="Arial"/>
                <a:ea typeface="Arial"/>
                <a:cs typeface="Arial"/>
                <a:sym typeface="Arial"/>
              </a:defRPr>
            </a:lvl2pPr>
            <a:lvl3pPr marL="0" marR="0" lvl="2" indent="0" algn="r">
              <a:spcBef>
                <a:spcPts val="0"/>
              </a:spcBef>
              <a:buNone/>
              <a:defRPr sz="900" b="0" i="0" u="none" strike="noStrike" cap="none">
                <a:solidFill>
                  <a:srgbClr val="8C8C8C"/>
                </a:solidFill>
                <a:latin typeface="Arial"/>
                <a:ea typeface="Arial"/>
                <a:cs typeface="Arial"/>
                <a:sym typeface="Arial"/>
              </a:defRPr>
            </a:lvl3pPr>
            <a:lvl4pPr marL="0" marR="0" lvl="3" indent="0" algn="r">
              <a:spcBef>
                <a:spcPts val="0"/>
              </a:spcBef>
              <a:buNone/>
              <a:defRPr sz="900" b="0" i="0" u="none" strike="noStrike" cap="none">
                <a:solidFill>
                  <a:srgbClr val="8C8C8C"/>
                </a:solidFill>
                <a:latin typeface="Arial"/>
                <a:ea typeface="Arial"/>
                <a:cs typeface="Arial"/>
                <a:sym typeface="Arial"/>
              </a:defRPr>
            </a:lvl4pPr>
            <a:lvl5pPr marL="0" marR="0" lvl="4" indent="0" algn="r">
              <a:spcBef>
                <a:spcPts val="0"/>
              </a:spcBef>
              <a:buNone/>
              <a:defRPr sz="900" b="0" i="0" u="none" strike="noStrike" cap="none">
                <a:solidFill>
                  <a:srgbClr val="8C8C8C"/>
                </a:solidFill>
                <a:latin typeface="Arial"/>
                <a:ea typeface="Arial"/>
                <a:cs typeface="Arial"/>
                <a:sym typeface="Arial"/>
              </a:defRPr>
            </a:lvl5pPr>
            <a:lvl6pPr marL="0" marR="0" lvl="5" indent="0" algn="r">
              <a:spcBef>
                <a:spcPts val="0"/>
              </a:spcBef>
              <a:buNone/>
              <a:defRPr sz="900" b="0" i="0" u="none" strike="noStrike" cap="none">
                <a:solidFill>
                  <a:srgbClr val="8C8C8C"/>
                </a:solidFill>
                <a:latin typeface="Arial"/>
                <a:ea typeface="Arial"/>
                <a:cs typeface="Arial"/>
                <a:sym typeface="Arial"/>
              </a:defRPr>
            </a:lvl6pPr>
            <a:lvl7pPr marL="0" marR="0" lvl="6" indent="0" algn="r">
              <a:spcBef>
                <a:spcPts val="0"/>
              </a:spcBef>
              <a:buNone/>
              <a:defRPr sz="900" b="0" i="0" u="none" strike="noStrike" cap="none">
                <a:solidFill>
                  <a:srgbClr val="8C8C8C"/>
                </a:solidFill>
                <a:latin typeface="Arial"/>
                <a:ea typeface="Arial"/>
                <a:cs typeface="Arial"/>
                <a:sym typeface="Arial"/>
              </a:defRPr>
            </a:lvl7pPr>
            <a:lvl8pPr marL="0" marR="0" lvl="7" indent="0" algn="r">
              <a:spcBef>
                <a:spcPts val="0"/>
              </a:spcBef>
              <a:buNone/>
              <a:defRPr sz="900" b="0" i="0" u="none" strike="noStrike" cap="none">
                <a:solidFill>
                  <a:srgbClr val="8C8C8C"/>
                </a:solidFill>
                <a:latin typeface="Arial"/>
                <a:ea typeface="Arial"/>
                <a:cs typeface="Arial"/>
                <a:sym typeface="Arial"/>
              </a:defRPr>
            </a:lvl8pPr>
            <a:lvl9pPr marL="0" marR="0" lvl="8" indent="0" algn="r">
              <a:spcBef>
                <a:spcPts val="0"/>
              </a:spcBef>
              <a:buNone/>
              <a:defRPr sz="900" b="0" i="0" u="none" strike="noStrike" cap="none">
                <a:solidFill>
                  <a:srgbClr val="8C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3" name="Google Shape;143;p35"/>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0" y="363182"/>
            <a:ext cx="182880" cy="453225"/>
          </a:xfrm>
          <a:prstGeom prst="rect">
            <a:avLst/>
          </a:prstGeom>
          <a:noFill/>
          <a:ln>
            <a:noFill/>
          </a:ln>
        </p:spPr>
      </p:pic>
      <p:sp>
        <p:nvSpPr>
          <p:cNvPr id="4" name="Title Placeholder 3">
            <a:extLst>
              <a:ext uri="{FF2B5EF4-FFF2-40B4-BE49-F238E27FC236}">
                <a16:creationId xmlns:a16="http://schemas.microsoft.com/office/drawing/2014/main" id="{23F41EF5-047B-C0FF-681B-AAA9A696A60B}"/>
              </a:ext>
            </a:extLst>
          </p:cNvPr>
          <p:cNvSpPr>
            <a:spLocks noGrp="1"/>
          </p:cNvSpPr>
          <p:nvPr>
            <p:ph type="title"/>
          </p:nvPr>
        </p:nvSpPr>
        <p:spPr>
          <a:xfrm>
            <a:off x="511315" y="102337"/>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5" name="Google Shape;191;p44">
            <a:extLst>
              <a:ext uri="{FF2B5EF4-FFF2-40B4-BE49-F238E27FC236}">
                <a16:creationId xmlns:a16="http://schemas.microsoft.com/office/drawing/2014/main" id="{87BF7C7D-099F-5413-B0B3-46961ADC2BF2}"/>
              </a:ext>
            </a:extLst>
          </p:cNvPr>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228600" algn="l">
              <a:lnSpc>
                <a:spcPct val="150000"/>
              </a:lnSpc>
              <a:spcBef>
                <a:spcPts val="8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1pPr>
            <a:lvl2pPr marL="914400" marR="0" lvl="1" indent="-228600" algn="l">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2pPr>
            <a:lvl3pPr marL="1371600" marR="0" lvl="2" indent="-228600" algn="l">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3pPr>
            <a:lvl4pPr marL="1828800" marR="0" lvl="3" indent="-228600" algn="l">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4pPr>
            <a:lvl5pPr marL="2286000" marR="0" lvl="4" indent="-228600" algn="l">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9.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5.emf"/><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5.xml"/><Relationship Id="rId6" Type="http://schemas.openxmlformats.org/officeDocument/2006/relationships/hyperlink" Target="https://www.who.int/publications/i/item/9789240089006" TargetMode="External"/><Relationship Id="rId5" Type="http://schemas.openxmlformats.org/officeDocument/2006/relationships/hyperlink" Target="https://www.who.int/publications/i/item/9789240088740" TargetMode="External"/><Relationship Id="rId4" Type="http://schemas.openxmlformats.org/officeDocument/2006/relationships/hyperlink" Target="https://www.who.int/publications/i/item/9789240113992"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comments" Target="../comments/commen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hyperlink" Target="http://washresources.or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hyperlink" Target="https://washdata.org/reports/jmp-2025-wash-households" TargetMode="External"/><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hyperlink" Target="https://www.unwater.org/news/un-water-glaas-2025-report" TargetMode="External"/><Relationship Id="rId4" Type="http://schemas.openxmlformats.org/officeDocument/2006/relationships/hyperlink" Target="https://washdata.org/sites/default/files/2020-10/JMP-2020-water-quality-testing-household-surveys.pdf"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hyperlink" Target="https://www.cawst.org/blog/evidence-for-hwts?utm_source=presentation&amp;utm_medium=zoom&amp;utm_campaign=hwt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10.em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8.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3" name="Picture 2" descr="A blue background with a blue and white background&#10;&#10;Description automatically generated">
            <a:extLst>
              <a:ext uri="{FF2B5EF4-FFF2-40B4-BE49-F238E27FC236}">
                <a16:creationId xmlns:a16="http://schemas.microsoft.com/office/drawing/2014/main" id="{392CEE47-9DD4-B9B9-89FD-A263C681A0B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81" name="Google Shape;281;p56"/>
          <p:cNvSpPr txBox="1"/>
          <p:nvPr/>
        </p:nvSpPr>
        <p:spPr>
          <a:xfrm>
            <a:off x="444855" y="526881"/>
            <a:ext cx="5368115" cy="2159169"/>
          </a:xfrm>
          <a:prstGeom prst="rect">
            <a:avLst/>
          </a:prstGeom>
          <a:noFill/>
          <a:ln>
            <a:noFill/>
          </a:ln>
        </p:spPr>
        <p:txBody>
          <a:bodyPr spcFirstLastPara="1" wrap="square" lIns="68575" tIns="68575" rIns="68575" bIns="68575" anchor="t" anchorCtr="0">
            <a:noAutofit/>
          </a:bodyPr>
          <a:lstStyle/>
          <a:p>
            <a:pPr marL="0" marR="0" lvl="0" indent="0" algn="l" rtl="0">
              <a:lnSpc>
                <a:spcPts val="3300"/>
              </a:lnSpc>
              <a:spcBef>
                <a:spcPts val="800"/>
              </a:spcBef>
              <a:spcAft>
                <a:spcPts val="0"/>
              </a:spcAft>
              <a:buClr>
                <a:srgbClr val="000000"/>
              </a:buClr>
              <a:buSzPts val="1400"/>
              <a:buFont typeface="Arial"/>
              <a:buNone/>
            </a:pPr>
            <a:r>
              <a:rPr lang="en" sz="3000" b="1" dirty="0">
                <a:solidFill>
                  <a:schemeClr val="lt1"/>
                </a:solidFill>
                <a:latin typeface="Lato Black" panose="020F0502020204030203" pitchFamily="34" charset="77"/>
                <a:ea typeface="Lato"/>
                <a:cs typeface="Lato"/>
                <a:sym typeface="Lato"/>
              </a:rPr>
              <a:t>Recent global reports make the case for Household Water Treatment &amp; Safe storage</a:t>
            </a:r>
          </a:p>
          <a:p>
            <a:pPr marL="0" marR="0" lvl="0" indent="0" algn="l" rtl="0">
              <a:lnSpc>
                <a:spcPts val="3300"/>
              </a:lnSpc>
              <a:spcBef>
                <a:spcPts val="800"/>
              </a:spcBef>
              <a:spcAft>
                <a:spcPts val="0"/>
              </a:spcAft>
              <a:buClr>
                <a:srgbClr val="000000"/>
              </a:buClr>
              <a:buSzPts val="1400"/>
              <a:buFont typeface="Arial"/>
              <a:buNone/>
            </a:pPr>
            <a:r>
              <a:rPr lang="en" sz="3000" b="1" spc="90" dirty="0">
                <a:solidFill>
                  <a:schemeClr val="lt1"/>
                </a:solidFill>
                <a:latin typeface="Lato Black" panose="020F0502020204030203" pitchFamily="34" charset="77"/>
                <a:ea typeface="Lato"/>
                <a:cs typeface="Lato"/>
                <a:sym typeface="Lato"/>
              </a:rPr>
              <a:t>(HWTS)</a:t>
            </a:r>
          </a:p>
        </p:txBody>
      </p:sp>
      <p:pic>
        <p:nvPicPr>
          <p:cNvPr id="5" name="Picture 4" descr="A black and white sign with white text&#10;&#10;Description automatically generated">
            <a:extLst>
              <a:ext uri="{FF2B5EF4-FFF2-40B4-BE49-F238E27FC236}">
                <a16:creationId xmlns:a16="http://schemas.microsoft.com/office/drawing/2014/main" id="{95ED98CE-5FE0-0912-1184-04150D1EE3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57107" y="3713438"/>
            <a:ext cx="1742038" cy="620376"/>
          </a:xfrm>
          <a:prstGeom prst="rect">
            <a:avLst/>
          </a:prstGeom>
        </p:spPr>
      </p:pic>
      <p:sp>
        <p:nvSpPr>
          <p:cNvPr id="6" name="TextBox 5">
            <a:extLst>
              <a:ext uri="{FF2B5EF4-FFF2-40B4-BE49-F238E27FC236}">
                <a16:creationId xmlns:a16="http://schemas.microsoft.com/office/drawing/2014/main" id="{4B29EDF8-79ED-8673-72D1-A50BBB68B8A2}"/>
              </a:ext>
            </a:extLst>
          </p:cNvPr>
          <p:cNvSpPr txBox="1"/>
          <p:nvPr/>
        </p:nvSpPr>
        <p:spPr>
          <a:xfrm>
            <a:off x="444855" y="3111836"/>
            <a:ext cx="4359729" cy="1590179"/>
          </a:xfrm>
          <a:prstGeom prst="rect">
            <a:avLst/>
          </a:prstGeom>
          <a:noFill/>
        </p:spPr>
        <p:txBody>
          <a:bodyPr wrap="square" rtlCol="0">
            <a:spAutoFit/>
          </a:bodyPr>
          <a:lstStyle/>
          <a:p>
            <a:pPr marL="0" marR="0" lvl="0" indent="0" algn="l" rtl="0">
              <a:lnSpc>
                <a:spcPct val="100000"/>
              </a:lnSpc>
              <a:spcBef>
                <a:spcPts val="800"/>
              </a:spcBef>
              <a:spcAft>
                <a:spcPts val="1200"/>
              </a:spcAft>
              <a:buClr>
                <a:srgbClr val="000000"/>
              </a:buClr>
              <a:buSzPts val="1400"/>
              <a:buFont typeface="Arial"/>
              <a:buNone/>
            </a:pPr>
            <a:r>
              <a:rPr lang="en-CA" sz="2300" b="1" dirty="0">
                <a:solidFill>
                  <a:schemeClr val="lt1"/>
                </a:solidFill>
                <a:latin typeface="Lato Semibold" panose="020F0502020204030203" pitchFamily="34" charset="77"/>
                <a:ea typeface="Lato"/>
                <a:cs typeface="Lato"/>
                <a:sym typeface="Lato"/>
              </a:rPr>
              <a:t>Safe water at the household/point of use is key</a:t>
            </a:r>
          </a:p>
          <a:p>
            <a:pPr marL="0" marR="0" lvl="0" indent="0" algn="l" rtl="0">
              <a:lnSpc>
                <a:spcPct val="100000"/>
              </a:lnSpc>
              <a:spcBef>
                <a:spcPts val="800"/>
              </a:spcBef>
              <a:spcAft>
                <a:spcPts val="800"/>
              </a:spcAft>
              <a:buClr>
                <a:srgbClr val="000000"/>
              </a:buClr>
              <a:buSzPts val="1400"/>
              <a:buFont typeface="Arial"/>
              <a:buNone/>
            </a:pPr>
            <a:r>
              <a:rPr lang="en-CA" dirty="0">
                <a:solidFill>
                  <a:schemeClr val="lt1"/>
                </a:solidFill>
                <a:latin typeface="Lato"/>
                <a:ea typeface="Lato"/>
                <a:cs typeface="Lato"/>
                <a:sym typeface="Lato"/>
              </a:rPr>
              <a:t>HWTS Network Meeting - March 2026</a:t>
            </a:r>
          </a:p>
          <a:p>
            <a:endParaRPr lang="en-US" dirty="0"/>
          </a:p>
        </p:txBody>
      </p:sp>
      <p:cxnSp>
        <p:nvCxnSpPr>
          <p:cNvPr id="8" name="Straight Connector 7">
            <a:extLst>
              <a:ext uri="{FF2B5EF4-FFF2-40B4-BE49-F238E27FC236}">
                <a16:creationId xmlns:a16="http://schemas.microsoft.com/office/drawing/2014/main" id="{43FE0655-0251-FA2E-3C52-BA0EC9120C09}"/>
              </a:ext>
            </a:extLst>
          </p:cNvPr>
          <p:cNvCxnSpPr/>
          <p:nvPr/>
        </p:nvCxnSpPr>
        <p:spPr>
          <a:xfrm>
            <a:off x="444855" y="2686050"/>
            <a:ext cx="5629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2"/>
          <p:cNvSpPr txBox="1">
            <a:spLocks noGrp="1"/>
          </p:cNvSpPr>
          <p:nvPr>
            <p:ph type="title"/>
          </p:nvPr>
        </p:nvSpPr>
        <p:spPr>
          <a:xfrm>
            <a:off x="540000" y="345600"/>
            <a:ext cx="7975320" cy="438551"/>
          </a:xfrm>
          <a:prstGeom prst="rect">
            <a:avLst/>
          </a:prstGeom>
        </p:spPr>
        <p:txBody>
          <a:bodyPr spcFirstLastPara="1" wrap="square" lIns="68575" tIns="34275" rIns="68575" bIns="34275" anchor="ctr" anchorCtr="0">
            <a:spAutoFit/>
          </a:bodyPr>
          <a:lstStyle/>
          <a:p>
            <a:pPr marL="0" lvl="0" indent="0" algn="l" rtl="0">
              <a:lnSpc>
                <a:spcPct val="100000"/>
              </a:lnSpc>
              <a:spcBef>
                <a:spcPts val="0"/>
              </a:spcBef>
              <a:spcAft>
                <a:spcPts val="0"/>
              </a:spcAft>
              <a:buNone/>
            </a:pPr>
            <a:r>
              <a:rPr lang="en" spc="30" dirty="0">
                <a:solidFill>
                  <a:srgbClr val="2B95B8"/>
                </a:solidFill>
                <a:latin typeface="Lato Black" panose="020F0502020204030203" pitchFamily="34" charset="77"/>
                <a:ea typeface="Lato"/>
                <a:cs typeface="Lato"/>
                <a:sym typeface="Lato"/>
              </a:rPr>
              <a:t>Recontamination of water is a widespread problem </a:t>
            </a:r>
            <a:r>
              <a:rPr lang="en" sz="1100" dirty="0">
                <a:solidFill>
                  <a:srgbClr val="2B95B8"/>
                </a:solidFill>
                <a:latin typeface="Lato Black" panose="020F0502020204030203" pitchFamily="34" charset="77"/>
                <a:ea typeface="Lato"/>
                <a:cs typeface="Lato"/>
                <a:sym typeface="Lato"/>
              </a:rPr>
              <a:t>[ 2/2 ]</a:t>
            </a:r>
            <a:endParaRPr sz="1100" dirty="0">
              <a:solidFill>
                <a:srgbClr val="2B95B8"/>
              </a:solidFill>
              <a:latin typeface="Lato Black" panose="020F0502020204030203" pitchFamily="34" charset="77"/>
              <a:ea typeface="Lato"/>
              <a:cs typeface="Lato"/>
              <a:sym typeface="Lato"/>
            </a:endParaRPr>
          </a:p>
        </p:txBody>
      </p:sp>
      <p:sp>
        <p:nvSpPr>
          <p:cNvPr id="350" name="Google Shape;350;p62"/>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pic>
        <p:nvPicPr>
          <p:cNvPr id="358" name="Google Shape;358;p6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8650" y="1602864"/>
            <a:ext cx="5004000" cy="3240000"/>
          </a:xfrm>
          <a:prstGeom prst="rect">
            <a:avLst/>
          </a:prstGeom>
          <a:noFill/>
          <a:ln>
            <a:noFill/>
          </a:ln>
        </p:spPr>
      </p:pic>
      <p:sp>
        <p:nvSpPr>
          <p:cNvPr id="2" name="Google Shape;337;p61">
            <a:extLst>
              <a:ext uri="{FF2B5EF4-FFF2-40B4-BE49-F238E27FC236}">
                <a16:creationId xmlns:a16="http://schemas.microsoft.com/office/drawing/2014/main" id="{8B64E17F-D5CE-BD0E-4504-964583227A59}"/>
              </a:ext>
            </a:extLst>
          </p:cNvPr>
          <p:cNvSpPr txBox="1">
            <a:spLocks/>
          </p:cNvSpPr>
          <p:nvPr/>
        </p:nvSpPr>
        <p:spPr>
          <a:xfrm>
            <a:off x="846000" y="1080000"/>
            <a:ext cx="8233932" cy="315441"/>
          </a:xfrm>
          <a:prstGeom prst="rect">
            <a:avLst/>
          </a:prstGeom>
        </p:spPr>
        <p:txBody>
          <a:bodyPr spcFirstLastPara="1" vert="horz" wrap="square" lIns="68575" tIns="34275" rIns="68575" bIns="34275" rtlCol="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1600" dirty="0">
                <a:solidFill>
                  <a:schemeClr val="tx1">
                    <a:lumMod val="65000"/>
                    <a:lumOff val="35000"/>
                  </a:schemeClr>
                </a:solidFill>
                <a:latin typeface="Lato"/>
                <a:ea typeface="Lato"/>
                <a:cs typeface="Lato"/>
                <a:sym typeface="Lato"/>
              </a:rPr>
              <a:t>Progress on household drinking water, sanitation and hygiene - </a:t>
            </a:r>
            <a:r>
              <a:rPr lang="en-CA" sz="1200" i="1" dirty="0">
                <a:solidFill>
                  <a:schemeClr val="tx1">
                    <a:lumMod val="65000"/>
                    <a:lumOff val="35000"/>
                  </a:schemeClr>
                </a:solidFill>
                <a:latin typeface="Lato"/>
                <a:ea typeface="Lato"/>
                <a:cs typeface="Lato"/>
                <a:sym typeface="Lato"/>
              </a:rPr>
              <a:t>JMP, 2025</a:t>
            </a:r>
          </a:p>
        </p:txBody>
      </p:sp>
      <p:grpSp>
        <p:nvGrpSpPr>
          <p:cNvPr id="3" name="Group 2">
            <a:extLst>
              <a:ext uri="{FF2B5EF4-FFF2-40B4-BE49-F238E27FC236}">
                <a16:creationId xmlns:a16="http://schemas.microsoft.com/office/drawing/2014/main" id="{2796342C-1C5F-6C25-4475-7B90AFD8AD2F}"/>
              </a:ext>
            </a:extLst>
          </p:cNvPr>
          <p:cNvGrpSpPr/>
          <p:nvPr/>
        </p:nvGrpSpPr>
        <p:grpSpPr>
          <a:xfrm>
            <a:off x="5953931" y="1676890"/>
            <a:ext cx="1664895" cy="2958019"/>
            <a:chOff x="5953931" y="1676890"/>
            <a:chExt cx="1664895" cy="2958019"/>
          </a:xfrm>
        </p:grpSpPr>
        <p:pic>
          <p:nvPicPr>
            <p:cNvPr id="4" name="Google Shape;338;p61">
              <a:extLst>
                <a:ext uri="{FF2B5EF4-FFF2-40B4-BE49-F238E27FC236}">
                  <a16:creationId xmlns:a16="http://schemas.microsoft.com/office/drawing/2014/main" id="{E188BBC8-F1AB-37B6-05B4-582C8C1DFB9F}"/>
                </a:ext>
              </a:extLst>
            </p:cNvPr>
            <p:cNvPicPr preferRelativeResize="0"/>
            <p:nvPr/>
          </p:nvPicPr>
          <p:blipFill>
            <a:blip r:embed="rId5">
              <a:alphaModFix/>
            </a:blip>
            <a:stretch>
              <a:fillRect/>
            </a:stretch>
          </p:blipFill>
          <p:spPr>
            <a:xfrm>
              <a:off x="5999651" y="2521653"/>
              <a:ext cx="971550" cy="381000"/>
            </a:xfrm>
            <a:prstGeom prst="rect">
              <a:avLst/>
            </a:prstGeom>
            <a:noFill/>
            <a:ln>
              <a:noFill/>
            </a:ln>
          </p:spPr>
        </p:pic>
        <p:pic>
          <p:nvPicPr>
            <p:cNvPr id="5" name="Google Shape;339;p61">
              <a:extLst>
                <a:ext uri="{FF2B5EF4-FFF2-40B4-BE49-F238E27FC236}">
                  <a16:creationId xmlns:a16="http://schemas.microsoft.com/office/drawing/2014/main" id="{17BEBB36-5897-F480-71DC-6826BE824408}"/>
                </a:ext>
              </a:extLst>
            </p:cNvPr>
            <p:cNvPicPr preferRelativeResize="0"/>
            <p:nvPr/>
          </p:nvPicPr>
          <p:blipFill>
            <a:blip r:embed="rId6">
              <a:alphaModFix/>
            </a:blip>
            <a:stretch>
              <a:fillRect/>
            </a:stretch>
          </p:blipFill>
          <p:spPr>
            <a:xfrm>
              <a:off x="5972219" y="3031300"/>
              <a:ext cx="1514475" cy="314325"/>
            </a:xfrm>
            <a:prstGeom prst="rect">
              <a:avLst/>
            </a:prstGeom>
            <a:noFill/>
            <a:ln>
              <a:noFill/>
            </a:ln>
          </p:spPr>
        </p:pic>
        <p:pic>
          <p:nvPicPr>
            <p:cNvPr id="6" name="Google Shape;340;p61">
              <a:extLst>
                <a:ext uri="{FF2B5EF4-FFF2-40B4-BE49-F238E27FC236}">
                  <a16:creationId xmlns:a16="http://schemas.microsoft.com/office/drawing/2014/main" id="{2479F1AC-7B4E-F96F-2A03-A5A5B3F642AB}"/>
                </a:ext>
              </a:extLst>
            </p:cNvPr>
            <p:cNvPicPr preferRelativeResize="0"/>
            <p:nvPr/>
          </p:nvPicPr>
          <p:blipFill>
            <a:blip r:embed="rId7">
              <a:alphaModFix/>
            </a:blip>
            <a:stretch>
              <a:fillRect/>
            </a:stretch>
          </p:blipFill>
          <p:spPr>
            <a:xfrm>
              <a:off x="5981363" y="3474272"/>
              <a:ext cx="1295400" cy="295275"/>
            </a:xfrm>
            <a:prstGeom prst="rect">
              <a:avLst/>
            </a:prstGeom>
            <a:noFill/>
            <a:ln>
              <a:noFill/>
            </a:ln>
          </p:spPr>
        </p:pic>
        <p:pic>
          <p:nvPicPr>
            <p:cNvPr id="7" name="Google Shape;341;p61">
              <a:extLst>
                <a:ext uri="{FF2B5EF4-FFF2-40B4-BE49-F238E27FC236}">
                  <a16:creationId xmlns:a16="http://schemas.microsoft.com/office/drawing/2014/main" id="{BA0CBDB2-6931-C3D0-AB02-571755F9E3F8}"/>
                </a:ext>
              </a:extLst>
            </p:cNvPr>
            <p:cNvPicPr preferRelativeResize="0"/>
            <p:nvPr/>
          </p:nvPicPr>
          <p:blipFill>
            <a:blip r:embed="rId8">
              <a:alphaModFix/>
            </a:blip>
            <a:stretch>
              <a:fillRect/>
            </a:stretch>
          </p:blipFill>
          <p:spPr>
            <a:xfrm>
              <a:off x="5963075" y="3898194"/>
              <a:ext cx="1552575" cy="323850"/>
            </a:xfrm>
            <a:prstGeom prst="rect">
              <a:avLst/>
            </a:prstGeom>
            <a:noFill/>
            <a:ln>
              <a:noFill/>
            </a:ln>
          </p:spPr>
        </p:pic>
        <p:pic>
          <p:nvPicPr>
            <p:cNvPr id="8" name="Google Shape;342;p61">
              <a:extLst>
                <a:ext uri="{FF2B5EF4-FFF2-40B4-BE49-F238E27FC236}">
                  <a16:creationId xmlns:a16="http://schemas.microsoft.com/office/drawing/2014/main" id="{7339F915-129F-B171-A20A-7C7F0F3C34FD}"/>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5999651" y="4350692"/>
              <a:ext cx="1619175" cy="284217"/>
            </a:xfrm>
            <a:prstGeom prst="rect">
              <a:avLst/>
            </a:prstGeom>
            <a:noFill/>
            <a:ln>
              <a:noFill/>
            </a:ln>
          </p:spPr>
        </p:pic>
        <p:sp>
          <p:nvSpPr>
            <p:cNvPr id="9" name="Google Shape;343;p61">
              <a:extLst>
                <a:ext uri="{FF2B5EF4-FFF2-40B4-BE49-F238E27FC236}">
                  <a16:creationId xmlns:a16="http://schemas.microsoft.com/office/drawing/2014/main" id="{75113E4C-7D38-CFB7-2EE2-F397C99A69D5}"/>
                </a:ext>
              </a:extLst>
            </p:cNvPr>
            <p:cNvSpPr txBox="1"/>
            <p:nvPr/>
          </p:nvSpPr>
          <p:spPr>
            <a:xfrm>
              <a:off x="5953931" y="1676890"/>
              <a:ext cx="1514400" cy="714600"/>
            </a:xfrm>
            <a:prstGeom prst="rect">
              <a:avLst/>
            </a:prstGeom>
            <a:noFill/>
            <a:ln>
              <a:noFill/>
            </a:ln>
          </p:spPr>
          <p:txBody>
            <a:bodyPr spcFirstLastPara="1" wrap="square" lIns="91425" tIns="91425" rIns="91425" bIns="91425" anchor="t" anchorCtr="0">
              <a:noAutofit/>
            </a:bodyPr>
            <a:lstStyle/>
            <a:p>
              <a:pPr marL="0" lvl="0" indent="0" algn="l" rtl="0">
                <a:lnSpc>
                  <a:spcPts val="1640"/>
                </a:lnSpc>
                <a:spcBef>
                  <a:spcPts val="0"/>
                </a:spcBef>
                <a:spcAft>
                  <a:spcPts val="0"/>
                </a:spcAft>
                <a:buNone/>
              </a:pPr>
              <a:r>
                <a:rPr lang="en" sz="1200" dirty="0">
                  <a:solidFill>
                    <a:schemeClr val="tx1">
                      <a:lumMod val="65000"/>
                      <a:lumOff val="35000"/>
                    </a:schemeClr>
                  </a:solidFill>
                  <a:latin typeface="Lato"/>
                  <a:ea typeface="Lato"/>
                  <a:cs typeface="Lato"/>
                  <a:sym typeface="Lato"/>
                </a:rPr>
                <a:t>Risk levels of </a:t>
              </a:r>
              <a:r>
                <a:rPr lang="en" sz="1200" dirty="0" err="1">
                  <a:solidFill>
                    <a:schemeClr val="tx1">
                      <a:lumMod val="65000"/>
                      <a:lumOff val="35000"/>
                    </a:schemeClr>
                  </a:solidFill>
                  <a:latin typeface="Lato"/>
                  <a:ea typeface="Lato"/>
                  <a:cs typeface="Lato"/>
                  <a:sym typeface="Lato"/>
                </a:rPr>
                <a:t>faecal</a:t>
              </a:r>
              <a:r>
                <a:rPr lang="en" sz="1200" dirty="0">
                  <a:solidFill>
                    <a:schemeClr val="tx1">
                      <a:lumMod val="65000"/>
                      <a:lumOff val="35000"/>
                    </a:schemeClr>
                  </a:solidFill>
                  <a:latin typeface="Lato"/>
                  <a:ea typeface="Lato"/>
                  <a:cs typeface="Lato"/>
                  <a:sym typeface="Lato"/>
                </a:rPr>
                <a:t> contamination (</a:t>
              </a:r>
              <a:r>
                <a:rPr lang="en" sz="1200" i="1" dirty="0">
                  <a:solidFill>
                    <a:schemeClr val="tx1">
                      <a:lumMod val="65000"/>
                      <a:lumOff val="35000"/>
                    </a:schemeClr>
                  </a:solidFill>
                  <a:latin typeface="Lato"/>
                  <a:ea typeface="Lato"/>
                  <a:cs typeface="Lato"/>
                  <a:sym typeface="Lato"/>
                </a:rPr>
                <a:t>E. coli</a:t>
              </a:r>
              <a:r>
                <a:rPr lang="en" sz="1200" dirty="0">
                  <a:solidFill>
                    <a:schemeClr val="tx1">
                      <a:lumMod val="65000"/>
                      <a:lumOff val="35000"/>
                    </a:schemeClr>
                  </a:solidFill>
                  <a:latin typeface="Lato"/>
                  <a:ea typeface="Lato"/>
                  <a:cs typeface="Lato"/>
                  <a:sym typeface="Lato"/>
                </a:rPr>
                <a:t> CFU/100 mL)</a:t>
              </a:r>
              <a:endParaRPr sz="1200" dirty="0">
                <a:solidFill>
                  <a:schemeClr val="tx1">
                    <a:lumMod val="65000"/>
                    <a:lumOff val="35000"/>
                  </a:schemeClr>
                </a:solidFill>
                <a:latin typeface="Lato"/>
                <a:ea typeface="Lato"/>
                <a:cs typeface="Lato"/>
                <a:sym typeface="Lato"/>
              </a:endParaRPr>
            </a:p>
          </p:txBody>
        </p:sp>
      </p:grpSp>
      <p:grpSp>
        <p:nvGrpSpPr>
          <p:cNvPr id="10" name="Group 9">
            <a:extLst>
              <a:ext uri="{FF2B5EF4-FFF2-40B4-BE49-F238E27FC236}">
                <a16:creationId xmlns:a16="http://schemas.microsoft.com/office/drawing/2014/main" id="{117253BA-9D07-4C9A-8F10-7275009C79A6}"/>
              </a:ext>
            </a:extLst>
          </p:cNvPr>
          <p:cNvGrpSpPr/>
          <p:nvPr/>
        </p:nvGrpSpPr>
        <p:grpSpPr>
          <a:xfrm>
            <a:off x="575251" y="1099220"/>
            <a:ext cx="235566" cy="276999"/>
            <a:chOff x="717300" y="1568543"/>
            <a:chExt cx="235566" cy="276999"/>
          </a:xfrm>
        </p:grpSpPr>
        <p:sp>
          <p:nvSpPr>
            <p:cNvPr id="11" name="Rounded Rectangle 10">
              <a:extLst>
                <a:ext uri="{FF2B5EF4-FFF2-40B4-BE49-F238E27FC236}">
                  <a16:creationId xmlns:a16="http://schemas.microsoft.com/office/drawing/2014/main" id="{68A05783-7AEA-9393-931C-C43FC9D0A622}"/>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2" name="TextBox 11">
              <a:extLst>
                <a:ext uri="{FF2B5EF4-FFF2-40B4-BE49-F238E27FC236}">
                  <a16:creationId xmlns:a16="http://schemas.microsoft.com/office/drawing/2014/main" id="{79A7E960-D933-5944-CB77-4E02E2210E27}"/>
                </a:ext>
              </a:extLst>
            </p:cNvPr>
            <p:cNvSpPr txBox="1">
              <a:spLocks/>
            </p:cNvSpPr>
            <p:nvPr/>
          </p:nvSpPr>
          <p:spPr>
            <a:xfrm>
              <a:off x="717300" y="1568543"/>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1</a:t>
              </a:r>
            </a:p>
          </p:txBody>
        </p:sp>
      </p:grpSp>
      <p:sp>
        <p:nvSpPr>
          <p:cNvPr id="15" name="Rectangle 14">
            <a:extLst>
              <a:ext uri="{FF2B5EF4-FFF2-40B4-BE49-F238E27FC236}">
                <a16:creationId xmlns:a16="http://schemas.microsoft.com/office/drawing/2014/main" id="{F94A124E-8619-95C8-69BE-28B8EDA86C56}"/>
              </a:ext>
            </a:extLst>
          </p:cNvPr>
          <p:cNvSpPr/>
          <p:nvPr/>
        </p:nvSpPr>
        <p:spPr>
          <a:xfrm>
            <a:off x="1367942" y="2121408"/>
            <a:ext cx="4264708" cy="9274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8" name="Google Shape;378;p64"/>
          <p:cNvSpPr txBox="1">
            <a:spLocks noGrp="1"/>
          </p:cNvSpPr>
          <p:nvPr>
            <p:ph type="title"/>
          </p:nvPr>
        </p:nvSpPr>
        <p:spPr>
          <a:xfrm>
            <a:off x="540000" y="336071"/>
            <a:ext cx="7762200" cy="438551"/>
          </a:xfrm>
          <a:prstGeom prst="rect">
            <a:avLst/>
          </a:prstGeom>
        </p:spPr>
        <p:txBody>
          <a:bodyPr spcFirstLastPara="1" wrap="square" lIns="68575" tIns="34275" rIns="68575" bIns="34275" anchor="ctr" anchorCtr="0">
            <a:spAutoFit/>
          </a:bodyPr>
          <a:lstStyle/>
          <a:p>
            <a:pPr marL="0" lvl="0" indent="0" algn="l" rtl="0">
              <a:lnSpc>
                <a:spcPct val="100000"/>
              </a:lnSpc>
              <a:spcBef>
                <a:spcPts val="0"/>
              </a:spcBef>
              <a:spcAft>
                <a:spcPts val="0"/>
              </a:spcAft>
              <a:buNone/>
            </a:pPr>
            <a:r>
              <a:rPr lang="en" spc="30" dirty="0">
                <a:solidFill>
                  <a:srgbClr val="2B95B8"/>
                </a:solidFill>
                <a:latin typeface="Lato Black" panose="020F0502020204030203" pitchFamily="34" charset="77"/>
                <a:ea typeface="Lato"/>
                <a:cs typeface="Lato"/>
                <a:sym typeface="Lato"/>
              </a:rPr>
              <a:t>Recontamination of water is a widespread problem</a:t>
            </a:r>
            <a:endParaRPr spc="30" dirty="0">
              <a:solidFill>
                <a:srgbClr val="2B95B8"/>
              </a:solidFill>
              <a:latin typeface="Lato Black" panose="020F0502020204030203" pitchFamily="34" charset="77"/>
              <a:ea typeface="Lato"/>
              <a:cs typeface="Lato"/>
              <a:sym typeface="Lato"/>
            </a:endParaRPr>
          </a:p>
        </p:txBody>
      </p:sp>
      <p:sp>
        <p:nvSpPr>
          <p:cNvPr id="379" name="Google Shape;379;p64"/>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sp>
        <p:nvSpPr>
          <p:cNvPr id="380" name="Google Shape;380;p64"/>
          <p:cNvSpPr txBox="1">
            <a:spLocks noGrp="1"/>
          </p:cNvSpPr>
          <p:nvPr>
            <p:ph type="body" idx="1"/>
          </p:nvPr>
        </p:nvSpPr>
        <p:spPr>
          <a:xfrm>
            <a:off x="927463" y="2756326"/>
            <a:ext cx="3467804" cy="1154841"/>
          </a:xfrm>
          <a:prstGeom prst="rect">
            <a:avLst/>
          </a:prstGeom>
        </p:spPr>
        <p:txBody>
          <a:bodyPr spcFirstLastPara="1" wrap="square" lIns="68575" tIns="34275" rIns="68575" bIns="34275" anchor="t" anchorCtr="0">
            <a:noAutofit/>
          </a:bodyPr>
          <a:lstStyle/>
          <a:p>
            <a:pPr marL="7938" lvl="0" rtl="0">
              <a:lnSpc>
                <a:spcPct val="115000"/>
              </a:lnSpc>
              <a:spcBef>
                <a:spcPts val="0"/>
              </a:spcBef>
              <a:spcAft>
                <a:spcPts val="0"/>
              </a:spcAft>
              <a:buClr>
                <a:srgbClr val="005478"/>
              </a:buClr>
              <a:buSzPts val="1440"/>
            </a:pPr>
            <a:r>
              <a:rPr lang="en" sz="1800" b="1" dirty="0">
                <a:solidFill>
                  <a:srgbClr val="005478"/>
                </a:solidFill>
                <a:latin typeface="Lato" panose="020F0502020204030203" pitchFamily="34" charset="77"/>
                <a:ea typeface="Lato"/>
                <a:cs typeface="Lato"/>
                <a:sym typeface="Lato"/>
              </a:rPr>
              <a:t>Accessible and available sources are NOT more likely to be free from E. coli contamination</a:t>
            </a:r>
            <a:endParaRPr sz="1800" b="1" dirty="0">
              <a:solidFill>
                <a:srgbClr val="005478"/>
              </a:solidFill>
              <a:latin typeface="Lato" panose="020F0502020204030203" pitchFamily="34" charset="77"/>
              <a:ea typeface="Lato"/>
              <a:cs typeface="Lato"/>
              <a:sym typeface="Lato"/>
            </a:endParaRPr>
          </a:p>
          <a:p>
            <a:pPr marL="0" lvl="0" indent="0" algn="l" rtl="0">
              <a:lnSpc>
                <a:spcPct val="107142"/>
              </a:lnSpc>
              <a:spcBef>
                <a:spcPts val="0"/>
              </a:spcBef>
              <a:spcAft>
                <a:spcPts val="800"/>
              </a:spcAft>
              <a:buNone/>
            </a:pPr>
            <a:endParaRPr sz="1440" b="0" dirty="0">
              <a:solidFill>
                <a:srgbClr val="005478"/>
              </a:solidFill>
              <a:latin typeface="Lato"/>
              <a:ea typeface="Lato"/>
              <a:cs typeface="Lato"/>
              <a:sym typeface="Lato"/>
            </a:endParaRPr>
          </a:p>
        </p:txBody>
      </p:sp>
      <p:sp>
        <p:nvSpPr>
          <p:cNvPr id="381" name="Google Shape;381;p64"/>
          <p:cNvSpPr txBox="1">
            <a:spLocks noGrp="1" noRot="1" noMove="1" noResize="1" noEditPoints="1" noAdjustHandles="1" noChangeArrowheads="1" noChangeShapeType="1"/>
          </p:cNvSpPr>
          <p:nvPr>
            <p:ph type="title" idx="4294967295"/>
          </p:nvPr>
        </p:nvSpPr>
        <p:spPr>
          <a:xfrm>
            <a:off x="540000" y="1106328"/>
            <a:ext cx="7762875" cy="954077"/>
          </a:xfrm>
          <a:prstGeom prst="rect">
            <a:avLst/>
          </a:prstGeom>
        </p:spPr>
        <p:txBody>
          <a:bodyPr spcFirstLastPara="1" wrap="square" lIns="68575" tIns="34275" rIns="68575" bIns="34275" anchor="ctr" anchorCtr="0">
            <a:spAutoFit/>
          </a:bodyPr>
          <a:lstStyle/>
          <a:p>
            <a:pPr marL="342900" lvl="0" indent="-342900" algn="l" rtl="0">
              <a:lnSpc>
                <a:spcPts val="2080"/>
              </a:lnSpc>
              <a:spcBef>
                <a:spcPts val="0"/>
              </a:spcBef>
              <a:spcAft>
                <a:spcPts val="600"/>
              </a:spcAft>
              <a:buClr>
                <a:schemeClr val="tx1">
                  <a:lumMod val="65000"/>
                  <a:lumOff val="35000"/>
                </a:schemeClr>
              </a:buClr>
              <a:buFont typeface="+mj-lt"/>
              <a:buAutoNum type="arabicPeriod"/>
            </a:pPr>
            <a:r>
              <a:rPr lang="en" sz="1400" dirty="0">
                <a:solidFill>
                  <a:schemeClr val="tx1">
                    <a:lumMod val="65000"/>
                    <a:lumOff val="35000"/>
                  </a:schemeClr>
                </a:solidFill>
                <a:latin typeface="Lato" panose="020F0502020204030203" pitchFamily="34" charset="77"/>
                <a:ea typeface="Lato"/>
                <a:cs typeface="Lato"/>
                <a:sym typeface="Lato"/>
              </a:rPr>
              <a:t>Integrating water quality testing into household surveys - </a:t>
            </a:r>
            <a:r>
              <a:rPr lang="en" sz="1200" b="0" i="1" dirty="0">
                <a:solidFill>
                  <a:schemeClr val="tx1">
                    <a:lumMod val="65000"/>
                    <a:lumOff val="35000"/>
                  </a:schemeClr>
                </a:solidFill>
                <a:latin typeface="Lato" panose="020F0502020204030203" pitchFamily="34" charset="77"/>
                <a:ea typeface="Lato"/>
                <a:cs typeface="Lato"/>
                <a:sym typeface="Lato"/>
              </a:rPr>
              <a:t>WHO, 2020</a:t>
            </a:r>
            <a:endParaRPr sz="1200" b="0" i="1" dirty="0">
              <a:solidFill>
                <a:schemeClr val="tx1">
                  <a:lumMod val="65000"/>
                  <a:lumOff val="35000"/>
                </a:schemeClr>
              </a:solidFill>
              <a:latin typeface="Lato" panose="020F0502020204030203" pitchFamily="34" charset="77"/>
              <a:ea typeface="Lato"/>
              <a:cs typeface="Lato"/>
              <a:sym typeface="Lato"/>
            </a:endParaRPr>
          </a:p>
          <a:p>
            <a:pPr marL="342900" lvl="0" indent="-342900" algn="l" rtl="0">
              <a:lnSpc>
                <a:spcPts val="2080"/>
              </a:lnSpc>
              <a:spcBef>
                <a:spcPts val="0"/>
              </a:spcBef>
              <a:spcAft>
                <a:spcPts val="0"/>
              </a:spcAft>
              <a:buClr>
                <a:schemeClr val="tx1">
                  <a:lumMod val="65000"/>
                  <a:lumOff val="35000"/>
                </a:schemeClr>
              </a:buClr>
              <a:buFont typeface="+mj-lt"/>
              <a:buAutoNum type="arabicPeriod"/>
            </a:pPr>
            <a:r>
              <a:rPr lang="en" sz="1400" dirty="0">
                <a:solidFill>
                  <a:schemeClr val="tx1">
                    <a:lumMod val="65000"/>
                    <a:lumOff val="35000"/>
                  </a:schemeClr>
                </a:solidFill>
                <a:latin typeface="Lato" panose="020F0502020204030203" pitchFamily="34" charset="77"/>
                <a:ea typeface="Lato"/>
                <a:cs typeface="Lato"/>
                <a:sym typeface="Lato"/>
              </a:rPr>
              <a:t>Monitoring Drinking Water Quality in Nationally Representative Household Surveys in Low- and Middle-Income Countries - </a:t>
            </a:r>
            <a:r>
              <a:rPr lang="en" sz="1200" b="0" dirty="0">
                <a:solidFill>
                  <a:schemeClr val="tx1">
                    <a:lumMod val="65000"/>
                    <a:lumOff val="35000"/>
                  </a:schemeClr>
                </a:solidFill>
                <a:latin typeface="Lato" panose="020F0502020204030203" pitchFamily="34" charset="77"/>
                <a:ea typeface="Lato"/>
                <a:cs typeface="Lato"/>
                <a:sym typeface="Lato"/>
              </a:rPr>
              <a:t>Bain et al, 2021</a:t>
            </a:r>
            <a:endParaRPr sz="1200" b="0" dirty="0">
              <a:solidFill>
                <a:schemeClr val="tx1">
                  <a:lumMod val="65000"/>
                  <a:lumOff val="35000"/>
                </a:schemeClr>
              </a:solidFill>
              <a:latin typeface="Lato" panose="020F0502020204030203" pitchFamily="34" charset="77"/>
              <a:ea typeface="Lato"/>
              <a:cs typeface="Lato"/>
              <a:sym typeface="Lato"/>
            </a:endParaRPr>
          </a:p>
        </p:txBody>
      </p:sp>
      <p:pic>
        <p:nvPicPr>
          <p:cNvPr id="4" name="Google Shape;318;p60">
            <a:extLst>
              <a:ext uri="{FF2B5EF4-FFF2-40B4-BE49-F238E27FC236}">
                <a16:creationId xmlns:a16="http://schemas.microsoft.com/office/drawing/2014/main" id="{25BC7638-414E-CDA1-C168-41E9519D5C96}"/>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63211" y="2170633"/>
            <a:ext cx="3138989" cy="2486402"/>
          </a:xfrm>
          <a:prstGeom prst="rect">
            <a:avLst/>
          </a:prstGeom>
          <a:noFill/>
          <a:ln>
            <a:noFill/>
          </a:ln>
        </p:spPr>
      </p:pic>
      <p:cxnSp>
        <p:nvCxnSpPr>
          <p:cNvPr id="6" name="Straight Connector 5">
            <a:extLst>
              <a:ext uri="{FF2B5EF4-FFF2-40B4-BE49-F238E27FC236}">
                <a16:creationId xmlns:a16="http://schemas.microsoft.com/office/drawing/2014/main" id="{5F1E80C8-9F44-F91E-542C-BEE7E896058E}"/>
              </a:ext>
            </a:extLst>
          </p:cNvPr>
          <p:cNvCxnSpPr/>
          <p:nvPr/>
        </p:nvCxnSpPr>
        <p:spPr>
          <a:xfrm>
            <a:off x="1014292" y="2635623"/>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DEE277D-0060-35FC-58DE-622188B26D7E}"/>
              </a:ext>
            </a:extLst>
          </p:cNvPr>
          <p:cNvCxnSpPr/>
          <p:nvPr/>
        </p:nvCxnSpPr>
        <p:spPr>
          <a:xfrm>
            <a:off x="1014292" y="3918851"/>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0A884A7-E1F6-F403-29F7-00AE5039DFD8}"/>
              </a:ext>
            </a:extLst>
          </p:cNvPr>
          <p:cNvGrpSpPr/>
          <p:nvPr/>
        </p:nvGrpSpPr>
        <p:grpSpPr>
          <a:xfrm>
            <a:off x="576000" y="1106328"/>
            <a:ext cx="235566" cy="276999"/>
            <a:chOff x="717300" y="2352315"/>
            <a:chExt cx="235566" cy="276999"/>
          </a:xfrm>
        </p:grpSpPr>
        <p:sp>
          <p:nvSpPr>
            <p:cNvPr id="8" name="Rounded Rectangle 7">
              <a:extLst>
                <a:ext uri="{FF2B5EF4-FFF2-40B4-BE49-F238E27FC236}">
                  <a16:creationId xmlns:a16="http://schemas.microsoft.com/office/drawing/2014/main" id="{7353BE7B-DA4F-CEA3-8531-0D20E79F5C55}"/>
                </a:ext>
              </a:extLst>
            </p:cNvPr>
            <p:cNvSpPr/>
            <p:nvPr/>
          </p:nvSpPr>
          <p:spPr>
            <a:xfrm>
              <a:off x="717300" y="2364815"/>
              <a:ext cx="235566" cy="252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47D2DC9-C19B-45B0-A590-D2EAC22609B4}"/>
                </a:ext>
              </a:extLst>
            </p:cNvPr>
            <p:cNvSpPr txBox="1"/>
            <p:nvPr/>
          </p:nvSpPr>
          <p:spPr>
            <a:xfrm>
              <a:off x="717300" y="235231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2</a:t>
              </a:r>
            </a:p>
          </p:txBody>
        </p:sp>
      </p:grpSp>
      <p:grpSp>
        <p:nvGrpSpPr>
          <p:cNvPr id="13" name="Group 12">
            <a:extLst>
              <a:ext uri="{FF2B5EF4-FFF2-40B4-BE49-F238E27FC236}">
                <a16:creationId xmlns:a16="http://schemas.microsoft.com/office/drawing/2014/main" id="{53A0F735-FEF9-98F4-ADB2-4A1D5E4CCC80}"/>
              </a:ext>
            </a:extLst>
          </p:cNvPr>
          <p:cNvGrpSpPr/>
          <p:nvPr/>
        </p:nvGrpSpPr>
        <p:grpSpPr>
          <a:xfrm>
            <a:off x="576000" y="1454936"/>
            <a:ext cx="235566" cy="276999"/>
            <a:chOff x="717300" y="3323372"/>
            <a:chExt cx="235566" cy="276999"/>
          </a:xfrm>
        </p:grpSpPr>
        <p:sp>
          <p:nvSpPr>
            <p:cNvPr id="11" name="Rounded Rectangle 10">
              <a:extLst>
                <a:ext uri="{FF2B5EF4-FFF2-40B4-BE49-F238E27FC236}">
                  <a16:creationId xmlns:a16="http://schemas.microsoft.com/office/drawing/2014/main" id="{4BEB804A-03AC-763C-8FF4-AA35509FC545}"/>
                </a:ext>
              </a:extLst>
            </p:cNvPr>
            <p:cNvSpPr/>
            <p:nvPr/>
          </p:nvSpPr>
          <p:spPr>
            <a:xfrm>
              <a:off x="717300" y="3348371"/>
              <a:ext cx="235566" cy="2520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7A8ED0B-A16B-45BD-9450-3B147284FF24}"/>
                </a:ext>
              </a:extLst>
            </p:cNvPr>
            <p:cNvSpPr txBox="1"/>
            <p:nvPr/>
          </p:nvSpPr>
          <p:spPr>
            <a:xfrm>
              <a:off x="717300" y="3323372"/>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3</a:t>
              </a:r>
            </a:p>
          </p:txBody>
        </p:sp>
      </p:gr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3"/>
          <p:cNvSpPr txBox="1">
            <a:spLocks noGrp="1"/>
          </p:cNvSpPr>
          <p:nvPr>
            <p:ph type="title"/>
          </p:nvPr>
        </p:nvSpPr>
        <p:spPr>
          <a:xfrm>
            <a:off x="540000" y="345600"/>
            <a:ext cx="7762200" cy="438551"/>
          </a:xfrm>
          <a:prstGeom prst="rect">
            <a:avLst/>
          </a:prstGeom>
        </p:spPr>
        <p:txBody>
          <a:bodyPr spcFirstLastPara="1" wrap="square" lIns="68575" tIns="34275" rIns="68575" bIns="34275" anchor="ctr" anchorCtr="0">
            <a:spAutoFit/>
          </a:bodyPr>
          <a:lstStyle/>
          <a:p>
            <a:pPr marL="0" lvl="0" indent="0" algn="l" rtl="0">
              <a:lnSpc>
                <a:spcPct val="100000"/>
              </a:lnSpc>
              <a:spcBef>
                <a:spcPts val="0"/>
              </a:spcBef>
              <a:spcAft>
                <a:spcPts val="0"/>
              </a:spcAft>
              <a:buNone/>
            </a:pPr>
            <a:r>
              <a:rPr lang="en" spc="30" dirty="0">
                <a:solidFill>
                  <a:srgbClr val="2B95B8"/>
                </a:solidFill>
                <a:latin typeface="Lato Black" panose="020F0502020204030203" pitchFamily="34" charset="77"/>
                <a:ea typeface="Lato"/>
                <a:cs typeface="Lato"/>
                <a:sym typeface="Lato"/>
              </a:rPr>
              <a:t>Recontamination of water is a widespread problem</a:t>
            </a:r>
            <a:endParaRPr spc="30" dirty="0">
              <a:solidFill>
                <a:srgbClr val="2B95B8"/>
              </a:solidFill>
              <a:latin typeface="Lato Black" panose="020F0502020204030203" pitchFamily="34" charset="77"/>
              <a:ea typeface="Lato"/>
              <a:cs typeface="Lato"/>
              <a:sym typeface="Lato"/>
            </a:endParaRPr>
          </a:p>
        </p:txBody>
      </p:sp>
      <p:sp>
        <p:nvSpPr>
          <p:cNvPr id="366" name="Google Shape;366;p63"/>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pic>
        <p:nvPicPr>
          <p:cNvPr id="368" name="Google Shape;368;p63" descr="Make the round concrete pad larger and the arrow straighter and simple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43971" y="1985480"/>
            <a:ext cx="2063325" cy="2063325"/>
          </a:xfrm>
          <a:prstGeom prst="rect">
            <a:avLst/>
          </a:prstGeom>
          <a:noFill/>
          <a:ln>
            <a:noFill/>
          </a:ln>
        </p:spPr>
      </p:pic>
      <p:pic>
        <p:nvPicPr>
          <p:cNvPr id="369" name="Google Shape;369;p6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790469" y="2377583"/>
            <a:ext cx="1060200" cy="1329742"/>
          </a:xfrm>
          <a:prstGeom prst="rect">
            <a:avLst/>
          </a:prstGeom>
          <a:noFill/>
          <a:ln>
            <a:noFill/>
          </a:ln>
        </p:spPr>
      </p:pic>
      <p:sp>
        <p:nvSpPr>
          <p:cNvPr id="367" name="Google Shape;367;p63"/>
          <p:cNvSpPr txBox="1">
            <a:spLocks noGrp="1"/>
          </p:cNvSpPr>
          <p:nvPr>
            <p:ph type="title" idx="4294967295"/>
          </p:nvPr>
        </p:nvSpPr>
        <p:spPr>
          <a:xfrm>
            <a:off x="540000" y="1105835"/>
            <a:ext cx="7762875" cy="954077"/>
          </a:xfrm>
          <a:prstGeom prst="rect">
            <a:avLst/>
          </a:prstGeom>
        </p:spPr>
        <p:txBody>
          <a:bodyPr spcFirstLastPara="1" wrap="square" lIns="68575" tIns="34275" rIns="68575" bIns="34275" anchor="ctr" anchorCtr="0">
            <a:spAutoFit/>
          </a:bodyPr>
          <a:lstStyle/>
          <a:p>
            <a:pPr marL="342900" lvl="0" indent="-342900" algn="l" rtl="0">
              <a:lnSpc>
                <a:spcPts val="2080"/>
              </a:lnSpc>
              <a:spcBef>
                <a:spcPts val="0"/>
              </a:spcBef>
              <a:spcAft>
                <a:spcPts val="600"/>
              </a:spcAft>
              <a:buClr>
                <a:schemeClr val="tx1">
                  <a:lumMod val="65000"/>
                  <a:lumOff val="35000"/>
                </a:schemeClr>
              </a:buClr>
              <a:buFont typeface="+mj-lt"/>
              <a:buAutoNum type="arabicPeriod"/>
            </a:pPr>
            <a:r>
              <a:rPr lang="en" sz="1400" dirty="0">
                <a:solidFill>
                  <a:schemeClr val="tx1">
                    <a:lumMod val="65000"/>
                    <a:lumOff val="35000"/>
                  </a:schemeClr>
                </a:solidFill>
                <a:latin typeface="Lato" panose="020F0502020204030203" pitchFamily="34" charset="77"/>
                <a:ea typeface="Lato"/>
                <a:cs typeface="Lato"/>
                <a:sym typeface="Lato"/>
              </a:rPr>
              <a:t>Integrating water quality testing into household surveys - </a:t>
            </a:r>
            <a:r>
              <a:rPr lang="en" sz="1200" b="0" i="1" dirty="0">
                <a:solidFill>
                  <a:schemeClr val="tx1">
                    <a:lumMod val="65000"/>
                    <a:lumOff val="35000"/>
                  </a:schemeClr>
                </a:solidFill>
                <a:latin typeface="Lato" panose="020F0502020204030203" pitchFamily="34" charset="77"/>
                <a:ea typeface="Lato"/>
                <a:cs typeface="Lato"/>
                <a:sym typeface="Lato"/>
              </a:rPr>
              <a:t>WHO, 2020</a:t>
            </a:r>
            <a:endParaRPr sz="1200" b="0" i="1" dirty="0">
              <a:solidFill>
                <a:schemeClr val="tx1">
                  <a:lumMod val="65000"/>
                  <a:lumOff val="35000"/>
                </a:schemeClr>
              </a:solidFill>
              <a:latin typeface="Lato" panose="020F0502020204030203" pitchFamily="34" charset="77"/>
              <a:ea typeface="Lato"/>
              <a:cs typeface="Lato"/>
              <a:sym typeface="Lato"/>
            </a:endParaRPr>
          </a:p>
          <a:p>
            <a:pPr marL="342900" lvl="0" indent="-342900" algn="l" rtl="0">
              <a:lnSpc>
                <a:spcPts val="2080"/>
              </a:lnSpc>
              <a:spcBef>
                <a:spcPts val="0"/>
              </a:spcBef>
              <a:spcAft>
                <a:spcPts val="0"/>
              </a:spcAft>
              <a:buClr>
                <a:schemeClr val="tx1">
                  <a:lumMod val="65000"/>
                  <a:lumOff val="35000"/>
                </a:schemeClr>
              </a:buClr>
              <a:buFont typeface="+mj-lt"/>
              <a:buAutoNum type="arabicPeriod"/>
            </a:pPr>
            <a:r>
              <a:rPr lang="en" sz="1400" dirty="0">
                <a:solidFill>
                  <a:schemeClr val="tx1">
                    <a:lumMod val="65000"/>
                    <a:lumOff val="35000"/>
                  </a:schemeClr>
                </a:solidFill>
                <a:latin typeface="Lato" panose="020F0502020204030203" pitchFamily="34" charset="77"/>
                <a:ea typeface="Lato"/>
                <a:cs typeface="Lato"/>
                <a:sym typeface="Lato"/>
              </a:rPr>
              <a:t>Monitoring Drinking Water Quality in Nationally Representative Household Surveys in Low- and Middle-Income Countries - </a:t>
            </a:r>
            <a:r>
              <a:rPr lang="en" sz="1200" b="0" i="1" dirty="0">
                <a:solidFill>
                  <a:schemeClr val="tx1">
                    <a:lumMod val="65000"/>
                    <a:lumOff val="35000"/>
                  </a:schemeClr>
                </a:solidFill>
                <a:latin typeface="Lato" panose="020F0502020204030203" pitchFamily="34" charset="77"/>
                <a:ea typeface="Lato"/>
                <a:cs typeface="Lato"/>
                <a:sym typeface="Lato"/>
              </a:rPr>
              <a:t>Bain et al, 2021</a:t>
            </a:r>
            <a:endParaRPr sz="1200" b="0" i="1" dirty="0">
              <a:solidFill>
                <a:schemeClr val="tx1">
                  <a:lumMod val="65000"/>
                  <a:lumOff val="35000"/>
                </a:schemeClr>
              </a:solidFill>
              <a:latin typeface="Lato" panose="020F0502020204030203" pitchFamily="34" charset="77"/>
              <a:ea typeface="Lato"/>
              <a:cs typeface="Lato"/>
              <a:sym typeface="Lato"/>
            </a:endParaRPr>
          </a:p>
        </p:txBody>
      </p:sp>
      <p:sp>
        <p:nvSpPr>
          <p:cNvPr id="370" name="Google Shape;370;p63"/>
          <p:cNvSpPr txBox="1">
            <a:spLocks noGrp="1"/>
          </p:cNvSpPr>
          <p:nvPr>
            <p:ph type="body" idx="1"/>
          </p:nvPr>
        </p:nvSpPr>
        <p:spPr>
          <a:xfrm>
            <a:off x="541384" y="3833488"/>
            <a:ext cx="2668500" cy="816300"/>
          </a:xfrm>
          <a:prstGeom prst="rect">
            <a:avLst/>
          </a:prstGeom>
        </p:spPr>
        <p:txBody>
          <a:bodyPr spcFirstLastPara="1" wrap="square" lIns="68575" tIns="34275" rIns="68575" bIns="34275" anchor="t" anchorCtr="0">
            <a:noAutofit/>
          </a:bodyPr>
          <a:lstStyle/>
          <a:p>
            <a:pPr marL="0" marR="0" lvl="0" indent="0" algn="l" rtl="0">
              <a:lnSpc>
                <a:spcPct val="107142"/>
              </a:lnSpc>
              <a:spcBef>
                <a:spcPts val="0"/>
              </a:spcBef>
              <a:spcAft>
                <a:spcPts val="800"/>
              </a:spcAft>
              <a:buNone/>
            </a:pPr>
            <a:r>
              <a:rPr lang="en" sz="1300" b="1" dirty="0">
                <a:solidFill>
                  <a:schemeClr val="accent1"/>
                </a:solidFill>
                <a:latin typeface="Lato" panose="020F0502020204030203" pitchFamily="34" charset="77"/>
                <a:ea typeface="Lato"/>
                <a:cs typeface="Lato"/>
                <a:sym typeface="Lato"/>
              </a:rPr>
              <a:t>Widespread re-contamination between the point of collection and point of use</a:t>
            </a:r>
            <a:endParaRPr sz="1300" b="1" dirty="0">
              <a:solidFill>
                <a:schemeClr val="accent1"/>
              </a:solidFill>
              <a:latin typeface="Lato" panose="020F0502020204030203" pitchFamily="34" charset="77"/>
              <a:ea typeface="Lato"/>
              <a:cs typeface="Lato"/>
              <a:sym typeface="Lato"/>
            </a:endParaRPr>
          </a:p>
        </p:txBody>
      </p:sp>
      <p:sp>
        <p:nvSpPr>
          <p:cNvPr id="371" name="Google Shape;371;p63"/>
          <p:cNvSpPr txBox="1">
            <a:spLocks noGrp="1"/>
          </p:cNvSpPr>
          <p:nvPr>
            <p:ph type="body" idx="4294967295"/>
          </p:nvPr>
        </p:nvSpPr>
        <p:spPr>
          <a:xfrm>
            <a:off x="3717229" y="3833813"/>
            <a:ext cx="2216888" cy="815975"/>
          </a:xfrm>
          <a:prstGeom prst="rect">
            <a:avLst/>
          </a:prstGeom>
        </p:spPr>
        <p:txBody>
          <a:bodyPr spcFirstLastPara="1" wrap="square" lIns="68575" tIns="34275" rIns="68575" bIns="34275" anchor="t" anchorCtr="0">
            <a:noAutofit/>
          </a:bodyPr>
          <a:lstStyle/>
          <a:p>
            <a:pPr marL="0" marR="0" lvl="0" indent="0" algn="l" rtl="0">
              <a:lnSpc>
                <a:spcPct val="107142"/>
              </a:lnSpc>
              <a:spcBef>
                <a:spcPts val="0"/>
              </a:spcBef>
              <a:spcAft>
                <a:spcPts val="800"/>
              </a:spcAft>
              <a:buNone/>
            </a:pPr>
            <a:r>
              <a:rPr lang="en" sz="1300" b="1" dirty="0">
                <a:solidFill>
                  <a:schemeClr val="accent1"/>
                </a:solidFill>
                <a:latin typeface="Lato" panose="020F0502020204030203" pitchFamily="34" charset="77"/>
                <a:sym typeface="Lato"/>
              </a:rPr>
              <a:t>In many countries, households store water prior to use</a:t>
            </a:r>
            <a:endParaRPr sz="1300" b="1" dirty="0">
              <a:solidFill>
                <a:schemeClr val="accent1"/>
              </a:solidFill>
              <a:latin typeface="Lato" panose="020F0502020204030203" pitchFamily="34" charset="77"/>
              <a:sym typeface="Lato"/>
            </a:endParaRPr>
          </a:p>
        </p:txBody>
      </p:sp>
      <p:sp>
        <p:nvSpPr>
          <p:cNvPr id="2" name="Google Shape;382;p64">
            <a:extLst>
              <a:ext uri="{FF2B5EF4-FFF2-40B4-BE49-F238E27FC236}">
                <a16:creationId xmlns:a16="http://schemas.microsoft.com/office/drawing/2014/main" id="{88CAADD4-9292-9BA4-079C-A003BA56994C}"/>
              </a:ext>
            </a:extLst>
          </p:cNvPr>
          <p:cNvSpPr txBox="1">
            <a:spLocks/>
          </p:cNvSpPr>
          <p:nvPr/>
        </p:nvSpPr>
        <p:spPr>
          <a:xfrm>
            <a:off x="6139214" y="3833488"/>
            <a:ext cx="2368758" cy="815975"/>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8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1pPr>
            <a:lvl2pPr marL="914400" marR="0" lvl="1" indent="-228600"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2pPr>
            <a:lvl3pPr marL="1371600" marR="0" lvl="2" indent="-228600"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3pPr>
            <a:lvl4pPr marL="1828800" marR="0" lvl="3" indent="-228600"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4pPr>
            <a:lvl5pPr marL="2286000" marR="0" lvl="4" indent="-228600"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indent="0">
              <a:lnSpc>
                <a:spcPct val="107142"/>
              </a:lnSpc>
              <a:spcBef>
                <a:spcPts val="0"/>
              </a:spcBef>
              <a:spcAft>
                <a:spcPts val="800"/>
              </a:spcAft>
            </a:pPr>
            <a:r>
              <a:rPr lang="en-CA" sz="1300" b="1" dirty="0">
                <a:solidFill>
                  <a:schemeClr val="accent1"/>
                </a:solidFill>
                <a:latin typeface="Lato" panose="020F0502020204030203" pitchFamily="34" charset="77"/>
              </a:rPr>
              <a:t>Risk factors for </a:t>
            </a:r>
            <a:br>
              <a:rPr lang="en-CA" sz="1300" b="1" dirty="0">
                <a:solidFill>
                  <a:schemeClr val="accent1"/>
                </a:solidFill>
                <a:latin typeface="Lato" panose="020F0502020204030203" pitchFamily="34" charset="77"/>
              </a:rPr>
            </a:br>
            <a:r>
              <a:rPr lang="en-CA" sz="1300" b="1" dirty="0">
                <a:solidFill>
                  <a:schemeClr val="accent1"/>
                </a:solidFill>
                <a:latin typeface="Lato" panose="020F0502020204030203" pitchFamily="34" charset="77"/>
              </a:rPr>
              <a:t>re-contamination vary widely between countries</a:t>
            </a:r>
          </a:p>
        </p:txBody>
      </p:sp>
      <p:pic>
        <p:nvPicPr>
          <p:cNvPr id="3" name="Picture 2">
            <a:extLst>
              <a:ext uri="{FF2B5EF4-FFF2-40B4-BE49-F238E27FC236}">
                <a16:creationId xmlns:a16="http://schemas.microsoft.com/office/drawing/2014/main" id="{7AB3C811-10D4-8B22-F6CB-35F93509E708}"/>
              </a:ext>
            </a:extLst>
          </p:cNvPr>
          <p:cNvPicPr>
            <a:picLocks noChangeAspect="1"/>
          </p:cNvPicPr>
          <p:nvPr/>
        </p:nvPicPr>
        <p:blipFill>
          <a:blip r:embed="rId6"/>
          <a:stretch>
            <a:fillRect/>
          </a:stretch>
        </p:blipFill>
        <p:spPr>
          <a:xfrm>
            <a:off x="6321230" y="2251421"/>
            <a:ext cx="1257827" cy="1582067"/>
          </a:xfrm>
          <a:prstGeom prst="rect">
            <a:avLst/>
          </a:prstGeom>
        </p:spPr>
      </p:pic>
      <p:grpSp>
        <p:nvGrpSpPr>
          <p:cNvPr id="11" name="Group 10">
            <a:extLst>
              <a:ext uri="{FF2B5EF4-FFF2-40B4-BE49-F238E27FC236}">
                <a16:creationId xmlns:a16="http://schemas.microsoft.com/office/drawing/2014/main" id="{477DDD70-A6B0-1510-1C19-07BD5E120B5D}"/>
              </a:ext>
            </a:extLst>
          </p:cNvPr>
          <p:cNvGrpSpPr/>
          <p:nvPr/>
        </p:nvGrpSpPr>
        <p:grpSpPr>
          <a:xfrm>
            <a:off x="576000" y="1106328"/>
            <a:ext cx="235566" cy="276999"/>
            <a:chOff x="717300" y="2352315"/>
            <a:chExt cx="235566" cy="276999"/>
          </a:xfrm>
        </p:grpSpPr>
        <p:sp>
          <p:nvSpPr>
            <p:cNvPr id="12" name="Rounded Rectangle 11">
              <a:extLst>
                <a:ext uri="{FF2B5EF4-FFF2-40B4-BE49-F238E27FC236}">
                  <a16:creationId xmlns:a16="http://schemas.microsoft.com/office/drawing/2014/main" id="{FCE53086-56E9-7BF8-F0D6-49355785E886}"/>
                </a:ext>
              </a:extLst>
            </p:cNvPr>
            <p:cNvSpPr/>
            <p:nvPr/>
          </p:nvSpPr>
          <p:spPr>
            <a:xfrm>
              <a:off x="717300" y="2364815"/>
              <a:ext cx="235566" cy="252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8876E7A-154D-42DE-7133-AF4B58130E98}"/>
                </a:ext>
              </a:extLst>
            </p:cNvPr>
            <p:cNvSpPr txBox="1"/>
            <p:nvPr/>
          </p:nvSpPr>
          <p:spPr>
            <a:xfrm>
              <a:off x="717300" y="235231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2</a:t>
              </a:r>
            </a:p>
          </p:txBody>
        </p:sp>
      </p:grpSp>
      <p:pic>
        <p:nvPicPr>
          <p:cNvPr id="17" name="Picture 16">
            <a:extLst>
              <a:ext uri="{FF2B5EF4-FFF2-40B4-BE49-F238E27FC236}">
                <a16:creationId xmlns:a16="http://schemas.microsoft.com/office/drawing/2014/main" id="{4AF8C4E4-89D5-A3F3-2F08-9ABF28BC5D5E}"/>
              </a:ext>
            </a:extLst>
          </p:cNvPr>
          <p:cNvPicPr>
            <a:picLocks noChangeAspect="1"/>
          </p:cNvPicPr>
          <p:nvPr/>
        </p:nvPicPr>
        <p:blipFill>
          <a:blip r:embed="rId7"/>
          <a:stretch>
            <a:fillRect/>
          </a:stretch>
        </p:blipFill>
        <p:spPr>
          <a:xfrm>
            <a:off x="546740" y="1454400"/>
            <a:ext cx="279400" cy="342900"/>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5"/>
          <p:cNvSpPr txBox="1">
            <a:spLocks noGrp="1"/>
          </p:cNvSpPr>
          <p:nvPr>
            <p:ph type="title"/>
          </p:nvPr>
        </p:nvSpPr>
        <p:spPr>
          <a:xfrm>
            <a:off x="540000" y="307102"/>
            <a:ext cx="7886700" cy="512418"/>
          </a:xfrm>
          <a:prstGeom prst="rect">
            <a:avLst/>
          </a:prstGeom>
          <a:noFill/>
          <a:ln>
            <a:noFill/>
          </a:ln>
        </p:spPr>
        <p:txBody>
          <a:bodyPr spcFirstLastPara="1" wrap="square" lIns="68575" tIns="34275" rIns="68575" bIns="34275" anchor="ctr" anchorCtr="0">
            <a:spAutoFit/>
          </a:bodyPr>
          <a:lstStyle/>
          <a:p>
            <a:pPr marL="0" lvl="0" indent="0" algn="l" rtl="0">
              <a:lnSpc>
                <a:spcPct val="120000"/>
              </a:lnSpc>
              <a:spcBef>
                <a:spcPts val="0"/>
              </a:spcBef>
              <a:spcAft>
                <a:spcPts val="0"/>
              </a:spcAft>
              <a:buClr>
                <a:srgbClr val="2B95B8"/>
              </a:buClr>
              <a:buSzPts val="1700"/>
              <a:buFont typeface="Arial"/>
              <a:buNone/>
            </a:pPr>
            <a:r>
              <a:rPr lang="en" spc="30" dirty="0">
                <a:solidFill>
                  <a:srgbClr val="2B95B8"/>
                </a:solidFill>
                <a:latin typeface="Lato Black" panose="020F0502020204030203" pitchFamily="34" charset="77"/>
                <a:ea typeface="Lato"/>
                <a:cs typeface="Lato"/>
                <a:sym typeface="Lato"/>
              </a:rPr>
              <a:t>We are not reaching the most vulnerable</a:t>
            </a:r>
            <a:endParaRPr spc="30" dirty="0">
              <a:solidFill>
                <a:srgbClr val="2B95B8"/>
              </a:solidFill>
              <a:latin typeface="Lato Black" panose="020F0502020204030203" pitchFamily="34" charset="77"/>
              <a:ea typeface="Lato"/>
              <a:cs typeface="Lato"/>
              <a:sym typeface="Lato"/>
            </a:endParaRPr>
          </a:p>
        </p:txBody>
      </p:sp>
      <p:sp>
        <p:nvSpPr>
          <p:cNvPr id="389" name="Google Shape;389;p65"/>
          <p:cNvSpPr txBox="1">
            <a:spLocks noGrp="1"/>
          </p:cNvSpPr>
          <p:nvPr>
            <p:ph type="sldNum" idx="12"/>
          </p:nvPr>
        </p:nvSpPr>
        <p:spPr>
          <a:xfrm>
            <a:off x="7665720" y="4767263"/>
            <a:ext cx="8496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391" name="Google Shape;391;p65"/>
          <p:cNvSpPr txBox="1"/>
          <p:nvPr/>
        </p:nvSpPr>
        <p:spPr>
          <a:xfrm>
            <a:off x="846000" y="1008000"/>
            <a:ext cx="7762200" cy="385909"/>
          </a:xfrm>
          <a:prstGeom prst="rect">
            <a:avLst/>
          </a:prstGeom>
          <a:noFill/>
          <a:ln>
            <a:noFill/>
          </a:ln>
        </p:spPr>
        <p:txBody>
          <a:bodyPr spcFirstLastPara="1" wrap="square" lIns="68575" tIns="34275" rIns="68575" bIns="34275" anchor="ctr" anchorCtr="0">
            <a:spAutoFit/>
          </a:bodyPr>
          <a:lstStyle/>
          <a:p>
            <a:pPr marL="0" lvl="0" indent="0" algn="l" rtl="0">
              <a:lnSpc>
                <a:spcPct val="146666"/>
              </a:lnSpc>
              <a:spcBef>
                <a:spcPts val="0"/>
              </a:spcBef>
              <a:spcAft>
                <a:spcPts val="0"/>
              </a:spcAft>
              <a:buNone/>
            </a:pPr>
            <a:r>
              <a:rPr lang="en" b="1" dirty="0">
                <a:solidFill>
                  <a:schemeClr val="tx1">
                    <a:lumMod val="65000"/>
                    <a:lumOff val="35000"/>
                  </a:schemeClr>
                </a:solidFill>
                <a:latin typeface="Lato"/>
                <a:ea typeface="Lato"/>
                <a:cs typeface="Lato"/>
                <a:sym typeface="Lato"/>
              </a:rPr>
              <a:t>Global Analysis and Assessment of Sanitation and Drinking Water - </a:t>
            </a:r>
            <a:r>
              <a:rPr lang="en" b="1" i="1" dirty="0">
                <a:solidFill>
                  <a:schemeClr val="tx1">
                    <a:lumMod val="65000"/>
                    <a:lumOff val="35000"/>
                  </a:schemeClr>
                </a:solidFill>
                <a:latin typeface="Lato"/>
                <a:ea typeface="Lato"/>
                <a:cs typeface="Lato"/>
                <a:sym typeface="Lato"/>
              </a:rPr>
              <a:t>UN-Water, 2025</a:t>
            </a:r>
            <a:endParaRPr b="1" i="1" dirty="0">
              <a:solidFill>
                <a:schemeClr val="tx1">
                  <a:lumMod val="65000"/>
                  <a:lumOff val="35000"/>
                </a:schemeClr>
              </a:solidFill>
              <a:latin typeface="Lato"/>
              <a:ea typeface="Lato"/>
              <a:cs typeface="Lato"/>
              <a:sym typeface="Lato"/>
            </a:endParaRPr>
          </a:p>
        </p:txBody>
      </p:sp>
      <p:grpSp>
        <p:nvGrpSpPr>
          <p:cNvPr id="9" name="Group 8">
            <a:extLst>
              <a:ext uri="{FF2B5EF4-FFF2-40B4-BE49-F238E27FC236}">
                <a16:creationId xmlns:a16="http://schemas.microsoft.com/office/drawing/2014/main" id="{90A73BF7-680F-C2C1-E3D9-CED1F3F8F4E5}"/>
              </a:ext>
            </a:extLst>
          </p:cNvPr>
          <p:cNvGrpSpPr/>
          <p:nvPr/>
        </p:nvGrpSpPr>
        <p:grpSpPr>
          <a:xfrm>
            <a:off x="6268033" y="2231136"/>
            <a:ext cx="2854949" cy="1325845"/>
            <a:chOff x="5552859" y="2234859"/>
            <a:chExt cx="3101951" cy="1322122"/>
          </a:xfrm>
        </p:grpSpPr>
        <p:sp>
          <p:nvSpPr>
            <p:cNvPr id="2" name="Rectangle 1">
              <a:extLst>
                <a:ext uri="{FF2B5EF4-FFF2-40B4-BE49-F238E27FC236}">
                  <a16:creationId xmlns:a16="http://schemas.microsoft.com/office/drawing/2014/main" id="{3D8E972B-C936-DCE8-B382-8AC7C15B7CE7}"/>
                </a:ext>
              </a:extLst>
            </p:cNvPr>
            <p:cNvSpPr/>
            <p:nvPr/>
          </p:nvSpPr>
          <p:spPr>
            <a:xfrm>
              <a:off x="5552859" y="2333992"/>
              <a:ext cx="159560" cy="159560"/>
            </a:xfrm>
            <a:prstGeom prst="rect">
              <a:avLst/>
            </a:prstGeom>
            <a:solidFill>
              <a:srgbClr val="0E28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967E8B9-BFF5-6B90-3747-0FC9833F8442}"/>
                </a:ext>
              </a:extLst>
            </p:cNvPr>
            <p:cNvSpPr/>
            <p:nvPr/>
          </p:nvSpPr>
          <p:spPr>
            <a:xfrm>
              <a:off x="5552859" y="2813264"/>
              <a:ext cx="159560" cy="159560"/>
            </a:xfrm>
            <a:prstGeom prst="rect">
              <a:avLst/>
            </a:prstGeom>
            <a:solidFill>
              <a:srgbClr val="4D95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7003DB0-3812-A7B9-E920-ABA30AE1F876}"/>
                </a:ext>
              </a:extLst>
            </p:cNvPr>
            <p:cNvSpPr/>
            <p:nvPr/>
          </p:nvSpPr>
          <p:spPr>
            <a:xfrm>
              <a:off x="5552859" y="3292535"/>
              <a:ext cx="159560" cy="159560"/>
            </a:xfrm>
            <a:prstGeom prst="rect">
              <a:avLst/>
            </a:prstGeom>
            <a:solidFill>
              <a:srgbClr val="DDEB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2EF8168-1750-71F7-72C4-A4DEF1807A24}"/>
                </a:ext>
              </a:extLst>
            </p:cNvPr>
            <p:cNvSpPr txBox="1"/>
            <p:nvPr/>
          </p:nvSpPr>
          <p:spPr>
            <a:xfrm>
              <a:off x="5712419" y="2234859"/>
              <a:ext cx="2662187" cy="369332"/>
            </a:xfrm>
            <a:prstGeom prst="rect">
              <a:avLst/>
            </a:prstGeom>
            <a:noFill/>
          </p:spPr>
          <p:txBody>
            <a:bodyPr wrap="square" rtlCol="0">
              <a:spAutoFit/>
            </a:bodyPr>
            <a:lstStyle/>
            <a:p>
              <a:r>
                <a:rPr lang="en-US" sz="900" dirty="0">
                  <a:solidFill>
                    <a:schemeClr val="bg1">
                      <a:lumMod val="50000"/>
                    </a:schemeClr>
                  </a:solidFill>
                </a:rPr>
                <a:t>Policies and plans have specific measures to reach the population or setting </a:t>
              </a:r>
            </a:p>
          </p:txBody>
        </p:sp>
        <p:sp>
          <p:nvSpPr>
            <p:cNvPr id="6" name="TextBox 5">
              <a:extLst>
                <a:ext uri="{FF2B5EF4-FFF2-40B4-BE49-F238E27FC236}">
                  <a16:creationId xmlns:a16="http://schemas.microsoft.com/office/drawing/2014/main" id="{4CD69A16-67FF-7316-00B0-EA189A0B73C1}"/>
                </a:ext>
              </a:extLst>
            </p:cNvPr>
            <p:cNvSpPr txBox="1"/>
            <p:nvPr/>
          </p:nvSpPr>
          <p:spPr>
            <a:xfrm>
              <a:off x="5712419" y="2721383"/>
              <a:ext cx="2942391" cy="369332"/>
            </a:xfrm>
            <a:prstGeom prst="rect">
              <a:avLst/>
            </a:prstGeom>
            <a:noFill/>
          </p:spPr>
          <p:txBody>
            <a:bodyPr wrap="square" rtlCol="0">
              <a:spAutoFit/>
            </a:bodyPr>
            <a:lstStyle/>
            <a:p>
              <a:r>
                <a:rPr lang="en-US" sz="900" dirty="0">
                  <a:solidFill>
                    <a:schemeClr val="bg1">
                      <a:lumMod val="50000"/>
                    </a:schemeClr>
                  </a:solidFill>
                </a:rPr>
                <a:t>Progress to extend service provision to the population or setting is tracked and reported</a:t>
              </a:r>
            </a:p>
          </p:txBody>
        </p:sp>
        <p:sp>
          <p:nvSpPr>
            <p:cNvPr id="7" name="TextBox 6">
              <a:extLst>
                <a:ext uri="{FF2B5EF4-FFF2-40B4-BE49-F238E27FC236}">
                  <a16:creationId xmlns:a16="http://schemas.microsoft.com/office/drawing/2014/main" id="{51C766EB-293B-A86B-40E3-78B95E43275C}"/>
                </a:ext>
              </a:extLst>
            </p:cNvPr>
            <p:cNvSpPr txBox="1"/>
            <p:nvPr/>
          </p:nvSpPr>
          <p:spPr>
            <a:xfrm>
              <a:off x="5712419" y="3187649"/>
              <a:ext cx="2942391" cy="369332"/>
            </a:xfrm>
            <a:prstGeom prst="rect">
              <a:avLst/>
            </a:prstGeom>
            <a:noFill/>
          </p:spPr>
          <p:txBody>
            <a:bodyPr wrap="square" rtlCol="0">
              <a:spAutoFit/>
            </a:bodyPr>
            <a:lstStyle/>
            <a:p>
              <a:r>
                <a:rPr lang="en-US" sz="900" dirty="0">
                  <a:solidFill>
                    <a:schemeClr val="bg1">
                      <a:lumMod val="50000"/>
                    </a:schemeClr>
                  </a:solidFill>
                </a:rPr>
                <a:t>Specific measures to direct financial resources to the population or setting are consistently applied</a:t>
              </a:r>
            </a:p>
          </p:txBody>
        </p:sp>
      </p:grpSp>
      <p:sp>
        <p:nvSpPr>
          <p:cNvPr id="8" name="TextBox 7">
            <a:extLst>
              <a:ext uri="{FF2B5EF4-FFF2-40B4-BE49-F238E27FC236}">
                <a16:creationId xmlns:a16="http://schemas.microsoft.com/office/drawing/2014/main" id="{30ED1BD2-AE60-5777-D7D7-3F0C7BDC650B}"/>
              </a:ext>
            </a:extLst>
          </p:cNvPr>
          <p:cNvSpPr txBox="1"/>
          <p:nvPr/>
        </p:nvSpPr>
        <p:spPr>
          <a:xfrm>
            <a:off x="1080060" y="4469715"/>
            <a:ext cx="5004218" cy="400110"/>
          </a:xfrm>
          <a:prstGeom prst="rect">
            <a:avLst/>
          </a:prstGeom>
          <a:noFill/>
        </p:spPr>
        <p:txBody>
          <a:bodyPr wrap="square" rtlCol="0">
            <a:spAutoFit/>
          </a:bodyPr>
          <a:lstStyle/>
          <a:p>
            <a:pPr>
              <a:lnSpc>
                <a:spcPts val="820"/>
              </a:lnSpc>
            </a:pPr>
            <a:r>
              <a:rPr lang="en-US" sz="800" dirty="0">
                <a:solidFill>
                  <a:schemeClr val="tx1"/>
                </a:solidFill>
              </a:rPr>
              <a:t>Percentage of countries with measures in policies and plans, that monitor service provision and direct financial resources to improve and extend sanitation services to specific populations and settings</a:t>
            </a:r>
          </a:p>
          <a:p>
            <a:pPr>
              <a:lnSpc>
                <a:spcPts val="820"/>
              </a:lnSpc>
            </a:pPr>
            <a:r>
              <a:rPr lang="en-US" sz="800" i="1" dirty="0">
                <a:solidFill>
                  <a:schemeClr val="tx1"/>
                </a:solidFill>
              </a:rPr>
              <a:t>Source: GLAAS 2025/2025 country survey.</a:t>
            </a:r>
          </a:p>
        </p:txBody>
      </p:sp>
      <p:grpSp>
        <p:nvGrpSpPr>
          <p:cNvPr id="12" name="Group 11">
            <a:extLst>
              <a:ext uri="{FF2B5EF4-FFF2-40B4-BE49-F238E27FC236}">
                <a16:creationId xmlns:a16="http://schemas.microsoft.com/office/drawing/2014/main" id="{D981C4FB-DAF4-B3A1-2B96-FBBD7A1088BC}"/>
              </a:ext>
            </a:extLst>
          </p:cNvPr>
          <p:cNvGrpSpPr/>
          <p:nvPr/>
        </p:nvGrpSpPr>
        <p:grpSpPr>
          <a:xfrm>
            <a:off x="594875" y="1062454"/>
            <a:ext cx="235566" cy="276999"/>
            <a:chOff x="253624" y="1129409"/>
            <a:chExt cx="235566" cy="276999"/>
          </a:xfrm>
        </p:grpSpPr>
        <p:sp>
          <p:nvSpPr>
            <p:cNvPr id="10" name="Rounded Rectangle 9">
              <a:extLst>
                <a:ext uri="{FF2B5EF4-FFF2-40B4-BE49-F238E27FC236}">
                  <a16:creationId xmlns:a16="http://schemas.microsoft.com/office/drawing/2014/main" id="{411D17E1-C54C-3704-59AE-5400A2A8D611}"/>
                </a:ext>
              </a:extLst>
            </p:cNvPr>
            <p:cNvSpPr/>
            <p:nvPr/>
          </p:nvSpPr>
          <p:spPr>
            <a:xfrm>
              <a:off x="253624" y="1141909"/>
              <a:ext cx="235566" cy="25200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83A91D0-6F95-B09B-58D2-1E3C17379170}"/>
                </a:ext>
              </a:extLst>
            </p:cNvPr>
            <p:cNvSpPr txBox="1"/>
            <p:nvPr/>
          </p:nvSpPr>
          <p:spPr>
            <a:xfrm>
              <a:off x="253624" y="1129409"/>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4</a:t>
              </a:r>
            </a:p>
          </p:txBody>
        </p:sp>
      </p:grpSp>
      <p:pic>
        <p:nvPicPr>
          <p:cNvPr id="2054" name="Picture 6">
            <a:extLst>
              <a:ext uri="{FF2B5EF4-FFF2-40B4-BE49-F238E27FC236}">
                <a16:creationId xmlns:a16="http://schemas.microsoft.com/office/drawing/2014/main" id="{5A70B67B-778C-C3FB-7D75-445E1B822EC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422729" y="1504331"/>
            <a:ext cx="5845303" cy="28478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6"/>
          <p:cNvSpPr txBox="1">
            <a:spLocks noGrp="1"/>
          </p:cNvSpPr>
          <p:nvPr>
            <p:ph type="title"/>
          </p:nvPr>
        </p:nvSpPr>
        <p:spPr>
          <a:xfrm>
            <a:off x="540000" y="297624"/>
            <a:ext cx="8138008" cy="972738"/>
          </a:xfrm>
          <a:prstGeom prst="rect">
            <a:avLst/>
          </a:prstGeom>
        </p:spPr>
        <p:txBody>
          <a:bodyPr spcFirstLastPara="1" wrap="square" lIns="91425" tIns="91425" rIns="91425" bIns="91425" anchor="t" anchorCtr="0">
            <a:noAutofit/>
          </a:bodyPr>
          <a:lstStyle/>
          <a:p>
            <a:pPr marL="0" lvl="0" indent="0" algn="l" rtl="0">
              <a:lnSpc>
                <a:spcPts val="2880"/>
              </a:lnSpc>
              <a:spcBef>
                <a:spcPts val="0"/>
              </a:spcBef>
              <a:spcAft>
                <a:spcPts val="0"/>
              </a:spcAft>
              <a:buNone/>
            </a:pPr>
            <a:r>
              <a:rPr lang="en" spc="30" dirty="0">
                <a:latin typeface="Lato Black" panose="020F0502020204030203" pitchFamily="34" charset="77"/>
              </a:rPr>
              <a:t>Where do we see household water treatment as a recommended solution?</a:t>
            </a:r>
            <a:endParaRPr spc="30" dirty="0">
              <a:latin typeface="Lato Black" panose="020F0502020204030203" pitchFamily="34" charset="77"/>
            </a:endParaRPr>
          </a:p>
        </p:txBody>
      </p:sp>
      <p:sp>
        <p:nvSpPr>
          <p:cNvPr id="2" name="TextBox 1">
            <a:extLst>
              <a:ext uri="{FF2B5EF4-FFF2-40B4-BE49-F238E27FC236}">
                <a16:creationId xmlns:a16="http://schemas.microsoft.com/office/drawing/2014/main" id="{E5F39DBE-1959-D665-5505-B8E884473449}"/>
              </a:ext>
            </a:extLst>
          </p:cNvPr>
          <p:cNvSpPr txBox="1">
            <a:spLocks noGrp="1" noRot="1" noMove="1" noResize="1" noEditPoints="1" noAdjustHandles="1" noChangeArrowheads="1" noChangeShapeType="1"/>
          </p:cNvSpPr>
          <p:nvPr/>
        </p:nvSpPr>
        <p:spPr>
          <a:xfrm>
            <a:off x="540000" y="1332000"/>
            <a:ext cx="8277835" cy="3285836"/>
          </a:xfrm>
          <a:prstGeom prst="rect">
            <a:avLst/>
          </a:prstGeom>
          <a:noFill/>
        </p:spPr>
        <p:txBody>
          <a:bodyPr wrap="square" rtlCol="0">
            <a:spAutoFit/>
          </a:bodyPr>
          <a:lstStyle/>
          <a:p>
            <a:pPr marL="0" lvl="0" indent="0" algn="l" rtl="0">
              <a:lnSpc>
                <a:spcPct val="146666"/>
              </a:lnSpc>
              <a:spcBef>
                <a:spcPts val="0"/>
              </a:spcBef>
              <a:spcAft>
                <a:spcPts val="1400"/>
              </a:spcAft>
              <a:buClr>
                <a:schemeClr val="dk1"/>
              </a:buClr>
              <a:buSzPct val="66020"/>
              <a:buFont typeface="Arial"/>
              <a:buNone/>
            </a:pPr>
            <a:r>
              <a:rPr lang="en-CA" b="1" dirty="0">
                <a:solidFill>
                  <a:schemeClr val="tx1">
                    <a:lumMod val="65000"/>
                    <a:lumOff val="35000"/>
                  </a:schemeClr>
                </a:solidFill>
                <a:latin typeface="Lato" panose="020F0502020204030203" pitchFamily="34" charset="77"/>
                <a:sym typeface="Lato"/>
              </a:rPr>
              <a:t>Household water treatment (HWTS) now represented in mainstream WASH publications</a:t>
            </a:r>
            <a:endParaRPr lang="en-CA" dirty="0">
              <a:solidFill>
                <a:srgbClr val="005478"/>
              </a:solidFill>
              <a:latin typeface="Lato" panose="020F0502020204030203" pitchFamily="34" charset="77"/>
              <a:ea typeface="Lato"/>
              <a:cs typeface="Lato"/>
              <a:sym typeface="Lato"/>
            </a:endParaRPr>
          </a:p>
          <a:p>
            <a:pPr marL="342900" lvl="0" indent="-342900" algn="l" rtl="0">
              <a:lnSpc>
                <a:spcPts val="2080"/>
              </a:lnSpc>
              <a:spcBef>
                <a:spcPts val="800"/>
              </a:spcBef>
              <a:spcAft>
                <a:spcPts val="1400"/>
              </a:spcAft>
              <a:buFont typeface="+mj-lt"/>
              <a:buAutoNum type="arabicPeriod"/>
            </a:pPr>
            <a:r>
              <a:rPr lang="en-CA" sz="1400" dirty="0">
                <a:solidFill>
                  <a:schemeClr val="tx1">
                    <a:lumMod val="65000"/>
                    <a:lumOff val="35000"/>
                  </a:schemeClr>
                </a:solidFill>
                <a:latin typeface="Lato" panose="020F0502020204030203" pitchFamily="34" charset="77"/>
                <a:sym typeface="Lato"/>
              </a:rPr>
              <a:t>Compendium of drinking water systems and technologies from source to consumer - </a:t>
            </a:r>
            <a:r>
              <a:rPr lang="en-CA" sz="1400" i="1" dirty="0">
                <a:solidFill>
                  <a:schemeClr val="tx1">
                    <a:lumMod val="65000"/>
                    <a:lumOff val="35000"/>
                  </a:schemeClr>
                </a:solidFill>
                <a:latin typeface="Lato" panose="020F0502020204030203" pitchFamily="34" charset="77"/>
                <a:sym typeface="Lato"/>
              </a:rPr>
              <a:t>WHO 2025 </a:t>
            </a:r>
            <a:r>
              <a:rPr lang="en-CA" sz="1400" u="sng" dirty="0">
                <a:solidFill>
                  <a:schemeClr val="accent3"/>
                </a:solidFill>
                <a:latin typeface="Lato" panose="020F0502020204030203" pitchFamily="34" charset="77"/>
                <a:sym typeface="Lato"/>
                <a:hlinkClick r:id="rId4">
                  <a:extLst>
                    <a:ext uri="{A12FA001-AC4F-418D-AE19-62706E023703}">
                      <ahyp:hlinkClr xmlns:ahyp="http://schemas.microsoft.com/office/drawing/2018/hyperlinkcolor" val="tx"/>
                    </a:ext>
                  </a:extLst>
                </a:hlinkClick>
              </a:rPr>
              <a:t>who.int/publications/i/item/9789240113992</a:t>
            </a:r>
            <a:endParaRPr lang="en-CA" sz="1400" dirty="0">
              <a:solidFill>
                <a:schemeClr val="accent3"/>
              </a:solidFill>
              <a:latin typeface="Lato" panose="020F0502020204030203" pitchFamily="34" charset="77"/>
              <a:sym typeface="Lato"/>
            </a:endParaRPr>
          </a:p>
          <a:p>
            <a:pPr marL="342900" lvl="0" indent="-342900" algn="l" rtl="0">
              <a:lnSpc>
                <a:spcPts val="2080"/>
              </a:lnSpc>
              <a:spcBef>
                <a:spcPts val="1000"/>
              </a:spcBef>
              <a:spcAft>
                <a:spcPts val="1400"/>
              </a:spcAft>
              <a:buFont typeface="+mj-lt"/>
              <a:buAutoNum type="arabicPeriod"/>
            </a:pPr>
            <a:r>
              <a:rPr lang="en-CA" sz="1400" dirty="0">
                <a:solidFill>
                  <a:schemeClr val="tx1">
                    <a:lumMod val="65000"/>
                    <a:lumOff val="35000"/>
                  </a:schemeClr>
                </a:solidFill>
                <a:latin typeface="Lato" panose="020F0502020204030203" pitchFamily="34" charset="77"/>
                <a:sym typeface="Lato"/>
              </a:rPr>
              <a:t>Guidelines for drinking-water quality: Small water supplies - </a:t>
            </a:r>
            <a:r>
              <a:rPr lang="en-CA" sz="1400" i="1" dirty="0">
                <a:solidFill>
                  <a:schemeClr val="tx1">
                    <a:lumMod val="65000"/>
                    <a:lumOff val="35000"/>
                  </a:schemeClr>
                </a:solidFill>
                <a:latin typeface="Lato" panose="020F0502020204030203" pitchFamily="34" charset="77"/>
                <a:sym typeface="Lato"/>
              </a:rPr>
              <a:t>WHO, 2024</a:t>
            </a:r>
            <a:r>
              <a:rPr lang="en-CA" sz="1400" dirty="0">
                <a:solidFill>
                  <a:schemeClr val="tx1">
                    <a:lumMod val="65000"/>
                    <a:lumOff val="35000"/>
                  </a:schemeClr>
                </a:solidFill>
                <a:latin typeface="Lato" panose="020F0502020204030203" pitchFamily="34" charset="77"/>
                <a:sym typeface="Lato"/>
              </a:rPr>
              <a:t> </a:t>
            </a:r>
            <a:r>
              <a:rPr lang="en-CA" sz="1400" u="sng" dirty="0">
                <a:solidFill>
                  <a:schemeClr val="accent3"/>
                </a:solidFill>
                <a:latin typeface="Lato" panose="020F0502020204030203" pitchFamily="34" charset="77"/>
                <a:sym typeface="Lato"/>
                <a:hlinkClick r:id="rId5">
                  <a:extLst>
                    <a:ext uri="{A12FA001-AC4F-418D-AE19-62706E023703}">
                      <ahyp:hlinkClr xmlns:ahyp="http://schemas.microsoft.com/office/drawing/2018/hyperlinkcolor" val="tx"/>
                    </a:ext>
                  </a:extLst>
                </a:hlinkClick>
              </a:rPr>
              <a:t>who.int/publications/i/item/9789240088740</a:t>
            </a:r>
            <a:endParaRPr lang="en-CA" sz="1400" dirty="0">
              <a:solidFill>
                <a:schemeClr val="accent3"/>
              </a:solidFill>
              <a:latin typeface="Lato" panose="020F0502020204030203" pitchFamily="34" charset="77"/>
              <a:sym typeface="Lato"/>
            </a:endParaRPr>
          </a:p>
          <a:p>
            <a:pPr marL="342900" lvl="0" indent="-342900" algn="l" rtl="0">
              <a:lnSpc>
                <a:spcPts val="2080"/>
              </a:lnSpc>
              <a:spcBef>
                <a:spcPts val="1000"/>
              </a:spcBef>
              <a:spcAft>
                <a:spcPts val="0"/>
              </a:spcAft>
              <a:buFont typeface="+mj-lt"/>
              <a:buAutoNum type="arabicPeriod"/>
            </a:pPr>
            <a:r>
              <a:rPr lang="en-CA" sz="1400" dirty="0">
                <a:solidFill>
                  <a:schemeClr val="tx1">
                    <a:lumMod val="65000"/>
                    <a:lumOff val="35000"/>
                  </a:schemeClr>
                </a:solidFill>
                <a:latin typeface="Lato" panose="020F0502020204030203" pitchFamily="34" charset="77"/>
                <a:sym typeface="Lato"/>
              </a:rPr>
              <a:t>Sanitary inspection packages for drinking-water supplies - </a:t>
            </a:r>
            <a:r>
              <a:rPr lang="en-CA" sz="1400" i="1" dirty="0">
                <a:solidFill>
                  <a:schemeClr val="tx1">
                    <a:lumMod val="65000"/>
                    <a:lumOff val="35000"/>
                  </a:schemeClr>
                </a:solidFill>
                <a:latin typeface="Lato" panose="020F0502020204030203" pitchFamily="34" charset="77"/>
                <a:sym typeface="Lato"/>
              </a:rPr>
              <a:t>WHO, 2024</a:t>
            </a:r>
            <a:r>
              <a:rPr lang="en-CA" sz="1400" i="1" dirty="0">
                <a:solidFill>
                  <a:srgbClr val="005478"/>
                </a:solidFill>
                <a:latin typeface="Lato" panose="020F0502020204030203" pitchFamily="34" charset="77"/>
                <a:sym typeface="Lato"/>
              </a:rPr>
              <a:t> </a:t>
            </a:r>
            <a:r>
              <a:rPr lang="en-CA" sz="1400" u="sng" dirty="0">
                <a:solidFill>
                  <a:schemeClr val="accent3"/>
                </a:solidFill>
                <a:latin typeface="Lato" panose="020F0502020204030203" pitchFamily="34" charset="77"/>
                <a:sym typeface="Lato"/>
                <a:hlinkClick r:id="rId6">
                  <a:extLst>
                    <a:ext uri="{A12FA001-AC4F-418D-AE19-62706E023703}">
                      <ahyp:hlinkClr xmlns:ahyp="http://schemas.microsoft.com/office/drawing/2018/hyperlinkcolor" val="tx"/>
                    </a:ext>
                  </a:extLst>
                </a:hlinkClick>
              </a:rPr>
              <a:t>who.int/publications/i/item/9789240089006</a:t>
            </a:r>
            <a:endParaRPr lang="en-CA" sz="1400" dirty="0">
              <a:solidFill>
                <a:schemeClr val="accent3"/>
              </a:solidFill>
              <a:latin typeface="Lato" panose="020F0502020204030203" pitchFamily="34" charset="77"/>
              <a:sym typeface="Lato"/>
            </a:endParaRPr>
          </a:p>
          <a:p>
            <a:pPr marL="0" lvl="0" indent="0" algn="l" rtl="0">
              <a:spcBef>
                <a:spcPts val="800"/>
              </a:spcBef>
              <a:spcAft>
                <a:spcPts val="1200"/>
              </a:spcAft>
              <a:buNone/>
            </a:pPr>
            <a:endParaRPr lang="en-CA" dirty="0"/>
          </a:p>
        </p:txBody>
      </p:sp>
      <p:grpSp>
        <p:nvGrpSpPr>
          <p:cNvPr id="12" name="Group 11">
            <a:extLst>
              <a:ext uri="{FF2B5EF4-FFF2-40B4-BE49-F238E27FC236}">
                <a16:creationId xmlns:a16="http://schemas.microsoft.com/office/drawing/2014/main" id="{8AA52EA7-9BF3-DDD3-D6C7-59EA66419FB2}"/>
              </a:ext>
            </a:extLst>
          </p:cNvPr>
          <p:cNvGrpSpPr/>
          <p:nvPr/>
        </p:nvGrpSpPr>
        <p:grpSpPr>
          <a:xfrm>
            <a:off x="591205" y="1994310"/>
            <a:ext cx="235566" cy="276999"/>
            <a:chOff x="540000" y="1972365"/>
            <a:chExt cx="235566" cy="276999"/>
          </a:xfrm>
        </p:grpSpPr>
        <p:sp>
          <p:nvSpPr>
            <p:cNvPr id="6" name="Rounded Rectangle 5">
              <a:extLst>
                <a:ext uri="{FF2B5EF4-FFF2-40B4-BE49-F238E27FC236}">
                  <a16:creationId xmlns:a16="http://schemas.microsoft.com/office/drawing/2014/main" id="{25FDBFC9-B688-0ED9-1B93-C0E37AC76C14}"/>
                </a:ext>
              </a:extLst>
            </p:cNvPr>
            <p:cNvSpPr/>
            <p:nvPr/>
          </p:nvSpPr>
          <p:spPr>
            <a:xfrm>
              <a:off x="540000" y="1984865"/>
              <a:ext cx="235566" cy="252000"/>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734AE4-ED2A-0158-AFCB-CB7F73D3CCD2}"/>
                </a:ext>
              </a:extLst>
            </p:cNvPr>
            <p:cNvSpPr txBox="1"/>
            <p:nvPr/>
          </p:nvSpPr>
          <p:spPr>
            <a:xfrm>
              <a:off x="540000" y="197236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5</a:t>
              </a:r>
            </a:p>
          </p:txBody>
        </p:sp>
      </p:grpSp>
      <p:grpSp>
        <p:nvGrpSpPr>
          <p:cNvPr id="15" name="Group 14">
            <a:extLst>
              <a:ext uri="{FF2B5EF4-FFF2-40B4-BE49-F238E27FC236}">
                <a16:creationId xmlns:a16="http://schemas.microsoft.com/office/drawing/2014/main" id="{B4914DAA-A3CC-61F8-0B9B-B6B536C3D7A4}"/>
              </a:ext>
            </a:extLst>
          </p:cNvPr>
          <p:cNvGrpSpPr/>
          <p:nvPr/>
        </p:nvGrpSpPr>
        <p:grpSpPr>
          <a:xfrm>
            <a:off x="591205" y="2823059"/>
            <a:ext cx="235566" cy="276999"/>
            <a:chOff x="540000" y="2786484"/>
            <a:chExt cx="235566" cy="276999"/>
          </a:xfrm>
        </p:grpSpPr>
        <p:sp>
          <p:nvSpPr>
            <p:cNvPr id="8" name="Rounded Rectangle 7">
              <a:extLst>
                <a:ext uri="{FF2B5EF4-FFF2-40B4-BE49-F238E27FC236}">
                  <a16:creationId xmlns:a16="http://schemas.microsoft.com/office/drawing/2014/main" id="{BCDFE959-5CB8-59A3-5241-A3612CBD54E3}"/>
                </a:ext>
              </a:extLst>
            </p:cNvPr>
            <p:cNvSpPr/>
            <p:nvPr/>
          </p:nvSpPr>
          <p:spPr>
            <a:xfrm>
              <a:off x="540000" y="2811483"/>
              <a:ext cx="235566" cy="252000"/>
            </a:xfrm>
            <a:prstGeom prst="roundRect">
              <a:avLst/>
            </a:prstGeom>
            <a:solidFill>
              <a:srgbClr val="4CCC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2AEFA0-1995-A8BA-A0BF-D50B1812421E}"/>
                </a:ext>
              </a:extLst>
            </p:cNvPr>
            <p:cNvSpPr txBox="1"/>
            <p:nvPr/>
          </p:nvSpPr>
          <p:spPr>
            <a:xfrm>
              <a:off x="540000" y="2786484"/>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6</a:t>
              </a:r>
            </a:p>
          </p:txBody>
        </p:sp>
      </p:grpSp>
      <p:grpSp>
        <p:nvGrpSpPr>
          <p:cNvPr id="16" name="Group 15">
            <a:extLst>
              <a:ext uri="{FF2B5EF4-FFF2-40B4-BE49-F238E27FC236}">
                <a16:creationId xmlns:a16="http://schemas.microsoft.com/office/drawing/2014/main" id="{876FE073-C67C-985D-3953-4A0C5B12901A}"/>
              </a:ext>
            </a:extLst>
          </p:cNvPr>
          <p:cNvGrpSpPr/>
          <p:nvPr/>
        </p:nvGrpSpPr>
        <p:grpSpPr>
          <a:xfrm>
            <a:off x="591205" y="3689306"/>
            <a:ext cx="235566" cy="276999"/>
            <a:chOff x="540000" y="3623471"/>
            <a:chExt cx="235566" cy="276999"/>
          </a:xfrm>
        </p:grpSpPr>
        <p:sp>
          <p:nvSpPr>
            <p:cNvPr id="9" name="Rounded Rectangle 8">
              <a:extLst>
                <a:ext uri="{FF2B5EF4-FFF2-40B4-BE49-F238E27FC236}">
                  <a16:creationId xmlns:a16="http://schemas.microsoft.com/office/drawing/2014/main" id="{75C6F97B-BB44-5C63-5627-22DA99EC65DB}"/>
                </a:ext>
              </a:extLst>
            </p:cNvPr>
            <p:cNvSpPr/>
            <p:nvPr/>
          </p:nvSpPr>
          <p:spPr>
            <a:xfrm>
              <a:off x="540000" y="3638101"/>
              <a:ext cx="235566" cy="252000"/>
            </a:xfrm>
            <a:prstGeom prst="roundRect">
              <a:avLst/>
            </a:prstGeom>
            <a:solidFill>
              <a:srgbClr val="DD8C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A65F9FC-427F-1D78-BBE7-F61653F29589}"/>
                </a:ext>
              </a:extLst>
            </p:cNvPr>
            <p:cNvSpPr txBox="1"/>
            <p:nvPr/>
          </p:nvSpPr>
          <p:spPr>
            <a:xfrm>
              <a:off x="540000" y="3623471"/>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7</a:t>
              </a:r>
            </a:p>
          </p:txBody>
        </p:sp>
      </p:gr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7"/>
          <p:cNvSpPr txBox="1">
            <a:spLocks noGrp="1"/>
          </p:cNvSpPr>
          <p:nvPr>
            <p:ph type="title"/>
          </p:nvPr>
        </p:nvSpPr>
        <p:spPr>
          <a:xfrm>
            <a:off x="540000" y="333578"/>
            <a:ext cx="7762200" cy="787365"/>
          </a:xfrm>
          <a:prstGeom prst="rect">
            <a:avLst/>
          </a:prstGeom>
        </p:spPr>
        <p:txBody>
          <a:bodyPr spcFirstLastPara="1" wrap="square" lIns="68575" tIns="34275" rIns="68575" bIns="34275" anchor="ctr" anchorCtr="0">
            <a:spAutoFit/>
          </a:bodyPr>
          <a:lstStyle/>
          <a:p>
            <a:pPr marL="0" lvl="0" indent="0" algn="l" rtl="0">
              <a:lnSpc>
                <a:spcPts val="2800"/>
              </a:lnSpc>
              <a:spcBef>
                <a:spcPts val="0"/>
              </a:spcBef>
              <a:spcAft>
                <a:spcPts val="0"/>
              </a:spcAft>
              <a:buNone/>
            </a:pPr>
            <a:r>
              <a:rPr lang="en" spc="30" dirty="0">
                <a:latin typeface="Lato Black" panose="020F0502020204030203" pitchFamily="34" charset="77"/>
                <a:ea typeface="Lato"/>
                <a:cs typeface="Lato"/>
                <a:sym typeface="Lato"/>
              </a:rPr>
              <a:t>Household water treatment (HWTS) now represented in mainstream WASH publications</a:t>
            </a:r>
            <a:endParaRPr spc="30" dirty="0">
              <a:latin typeface="Lato Black" panose="020F0502020204030203" pitchFamily="34" charset="77"/>
              <a:ea typeface="Lato"/>
              <a:cs typeface="Lato"/>
              <a:sym typeface="Lato"/>
            </a:endParaRPr>
          </a:p>
        </p:txBody>
      </p:sp>
      <p:sp>
        <p:nvSpPr>
          <p:cNvPr id="404" name="Google Shape;404;p67"/>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15</a:t>
            </a:fld>
            <a:endParaRPr/>
          </a:p>
        </p:txBody>
      </p:sp>
      <p:sp>
        <p:nvSpPr>
          <p:cNvPr id="405" name="Google Shape;405;p67"/>
          <p:cNvSpPr txBox="1">
            <a:spLocks noGrp="1"/>
          </p:cNvSpPr>
          <p:nvPr>
            <p:ph type="body" idx="1"/>
          </p:nvPr>
        </p:nvSpPr>
        <p:spPr>
          <a:xfrm>
            <a:off x="846000" y="1330120"/>
            <a:ext cx="5635267" cy="3241880"/>
          </a:xfrm>
          <a:prstGeom prst="rect">
            <a:avLst/>
          </a:prstGeom>
        </p:spPr>
        <p:txBody>
          <a:bodyPr spcFirstLastPara="1" wrap="square" lIns="68575" tIns="34275" rIns="68575" bIns="34275" anchor="t" anchorCtr="0">
            <a:noAutofit/>
          </a:bodyPr>
          <a:lstStyle/>
          <a:p>
            <a:pPr marL="0" lvl="0" indent="0" algn="l" rtl="0">
              <a:lnSpc>
                <a:spcPct val="107142"/>
              </a:lnSpc>
              <a:spcBef>
                <a:spcPts val="0"/>
              </a:spcBef>
              <a:spcAft>
                <a:spcPts val="600"/>
              </a:spcAft>
              <a:buSzPts val="358"/>
              <a:buNone/>
            </a:pPr>
            <a:r>
              <a:rPr lang="en" b="1" dirty="0">
                <a:solidFill>
                  <a:schemeClr val="tx1">
                    <a:lumMod val="65000"/>
                    <a:lumOff val="35000"/>
                  </a:schemeClr>
                </a:solidFill>
                <a:latin typeface="Lato" panose="020F0502020204030203" pitchFamily="34" charset="77"/>
                <a:ea typeface="Lato"/>
                <a:cs typeface="Lato"/>
                <a:sym typeface="Lato"/>
              </a:rPr>
              <a:t>Compendium of drinking water systems and technologies from source to consumer </a:t>
            </a:r>
            <a:r>
              <a:rPr lang="en" i="1" dirty="0">
                <a:solidFill>
                  <a:schemeClr val="tx1">
                    <a:lumMod val="65000"/>
                    <a:lumOff val="35000"/>
                  </a:schemeClr>
                </a:solidFill>
                <a:latin typeface="Lato" panose="020F0502020204030203" pitchFamily="34" charset="77"/>
                <a:ea typeface="Lato"/>
                <a:cs typeface="Lato"/>
                <a:sym typeface="Lato"/>
              </a:rPr>
              <a:t>- WHO 2025</a:t>
            </a:r>
            <a:endParaRPr i="1" dirty="0">
              <a:solidFill>
                <a:schemeClr val="tx1">
                  <a:lumMod val="65000"/>
                  <a:lumOff val="35000"/>
                </a:schemeClr>
              </a:solidFill>
              <a:latin typeface="Lato" panose="020F0502020204030203" pitchFamily="34" charset="77"/>
              <a:ea typeface="Lato"/>
              <a:cs typeface="Lato"/>
              <a:sym typeface="Lato"/>
            </a:endParaRPr>
          </a:p>
          <a:p>
            <a:pPr marL="372110" marR="0" lvl="0" indent="-285750" rtl="0">
              <a:lnSpc>
                <a:spcPct val="107142"/>
              </a:lnSpc>
              <a:spcBef>
                <a:spcPts val="800"/>
              </a:spcBef>
              <a:spcAft>
                <a:spcPts val="0"/>
              </a:spcAft>
              <a:buClr>
                <a:schemeClr val="tx1">
                  <a:lumMod val="65000"/>
                  <a:lumOff val="35000"/>
                </a:schemeClr>
              </a:buClr>
              <a:buSzPct val="120000"/>
              <a:buFont typeface="Arial" panose="020B0604020202020204" pitchFamily="34" charset="0"/>
              <a:buChar char="•"/>
            </a:pPr>
            <a:r>
              <a:rPr lang="en" b="0" dirty="0">
                <a:solidFill>
                  <a:schemeClr val="tx1">
                    <a:lumMod val="65000"/>
                    <a:lumOff val="35000"/>
                  </a:schemeClr>
                </a:solidFill>
                <a:latin typeface="Lato"/>
                <a:ea typeface="Lato"/>
                <a:cs typeface="Lato"/>
                <a:sym typeface="Lato"/>
              </a:rPr>
              <a:t>HWTS is recommended for freshwater sources with manual transport</a:t>
            </a:r>
            <a:endParaRPr b="0" dirty="0">
              <a:solidFill>
                <a:schemeClr val="tx1">
                  <a:lumMod val="65000"/>
                  <a:lumOff val="35000"/>
                </a:schemeClr>
              </a:solidFill>
              <a:latin typeface="Lato"/>
              <a:ea typeface="Lato"/>
              <a:cs typeface="Lato"/>
              <a:sym typeface="Lato"/>
            </a:endParaRPr>
          </a:p>
          <a:p>
            <a:pPr marL="372110" marR="0" lvl="0" indent="-285750" rtl="0">
              <a:lnSpc>
                <a:spcPct val="107142"/>
              </a:lnSpc>
              <a:spcBef>
                <a:spcPts val="800"/>
              </a:spcBef>
              <a:spcAft>
                <a:spcPts val="0"/>
              </a:spcAft>
              <a:buClr>
                <a:schemeClr val="tx1">
                  <a:lumMod val="65000"/>
                  <a:lumOff val="35000"/>
                </a:schemeClr>
              </a:buClr>
              <a:buSzPct val="120000"/>
              <a:buFont typeface="Arial" panose="020B0604020202020204" pitchFamily="34" charset="0"/>
              <a:buChar char="•"/>
            </a:pPr>
            <a:r>
              <a:rPr lang="en" b="0" dirty="0">
                <a:solidFill>
                  <a:schemeClr val="tx1">
                    <a:lumMod val="65000"/>
                    <a:lumOff val="35000"/>
                  </a:schemeClr>
                </a:solidFill>
                <a:latin typeface="Lato"/>
                <a:ea typeface="Lato"/>
                <a:cs typeface="Lato"/>
                <a:sym typeface="Lato"/>
              </a:rPr>
              <a:t>HWTS is identified as an option for </a:t>
            </a:r>
            <a:endParaRPr b="0" dirty="0">
              <a:solidFill>
                <a:schemeClr val="tx1">
                  <a:lumMod val="65000"/>
                  <a:lumOff val="35000"/>
                </a:schemeClr>
              </a:solidFill>
              <a:latin typeface="Lato"/>
              <a:ea typeface="Lato"/>
              <a:cs typeface="Lato"/>
              <a:sym typeface="Lato"/>
            </a:endParaRPr>
          </a:p>
          <a:p>
            <a:pPr marL="715010" marR="0" lvl="1" rtl="0">
              <a:lnSpc>
                <a:spcPct val="107142"/>
              </a:lnSpc>
              <a:spcBef>
                <a:spcPts val="800"/>
              </a:spcBef>
              <a:spcAft>
                <a:spcPts val="0"/>
              </a:spcAft>
              <a:buClr>
                <a:srgbClr val="005478"/>
              </a:buClr>
              <a:buSzPct val="90000"/>
              <a:buFont typeface="Courier New" panose="02070309020205020404" pitchFamily="49" charset="0"/>
              <a:buChar char="o"/>
            </a:pPr>
            <a:r>
              <a:rPr lang="en" sz="1400" b="0" dirty="0">
                <a:solidFill>
                  <a:schemeClr val="tx1">
                    <a:lumMod val="65000"/>
                    <a:lumOff val="35000"/>
                  </a:schemeClr>
                </a:solidFill>
                <a:latin typeface="Lato"/>
                <a:ea typeface="Lato"/>
                <a:cs typeface="Lato"/>
                <a:sym typeface="Lato"/>
              </a:rPr>
              <a:t>rainwater harvesting</a:t>
            </a:r>
            <a:endParaRPr sz="1400" dirty="0">
              <a:solidFill>
                <a:schemeClr val="tx1">
                  <a:lumMod val="65000"/>
                  <a:lumOff val="35000"/>
                </a:schemeClr>
              </a:solidFill>
              <a:latin typeface="Lato"/>
              <a:ea typeface="Lato"/>
              <a:cs typeface="Lato"/>
              <a:sym typeface="Lato"/>
            </a:endParaRPr>
          </a:p>
          <a:p>
            <a:pPr marL="715010" marR="0" lvl="1" rtl="0">
              <a:lnSpc>
                <a:spcPct val="107142"/>
              </a:lnSpc>
              <a:spcBef>
                <a:spcPts val="800"/>
              </a:spcBef>
              <a:spcAft>
                <a:spcPts val="0"/>
              </a:spcAft>
              <a:buClr>
                <a:srgbClr val="005478"/>
              </a:buClr>
              <a:buSzPct val="90000"/>
              <a:buFont typeface="Courier New" panose="02070309020205020404" pitchFamily="49" charset="0"/>
              <a:buChar char="o"/>
            </a:pPr>
            <a:r>
              <a:rPr lang="en" sz="1400" b="0" dirty="0">
                <a:solidFill>
                  <a:schemeClr val="tx1">
                    <a:lumMod val="65000"/>
                    <a:lumOff val="35000"/>
                  </a:schemeClr>
                </a:solidFill>
                <a:latin typeface="Lato"/>
                <a:ea typeface="Lato"/>
                <a:cs typeface="Lato"/>
                <a:sym typeface="Lato"/>
              </a:rPr>
              <a:t>gravity flow supplies</a:t>
            </a:r>
            <a:endParaRPr sz="1400" dirty="0">
              <a:solidFill>
                <a:schemeClr val="tx1">
                  <a:lumMod val="65000"/>
                  <a:lumOff val="35000"/>
                </a:schemeClr>
              </a:solidFill>
              <a:latin typeface="Lato"/>
              <a:ea typeface="Lato"/>
              <a:cs typeface="Lato"/>
              <a:sym typeface="Lato"/>
            </a:endParaRPr>
          </a:p>
          <a:p>
            <a:pPr marL="715010" marR="0" lvl="1" rtl="0">
              <a:lnSpc>
                <a:spcPct val="107142"/>
              </a:lnSpc>
              <a:spcBef>
                <a:spcPts val="800"/>
              </a:spcBef>
              <a:spcAft>
                <a:spcPts val="0"/>
              </a:spcAft>
              <a:buClr>
                <a:srgbClr val="005478"/>
              </a:buClr>
              <a:buSzPct val="90000"/>
              <a:buFont typeface="Courier New" panose="02070309020205020404" pitchFamily="49" charset="0"/>
              <a:buChar char="o"/>
            </a:pPr>
            <a:r>
              <a:rPr lang="en" sz="1400" b="0" dirty="0">
                <a:solidFill>
                  <a:schemeClr val="tx1">
                    <a:lumMod val="65000"/>
                    <a:lumOff val="35000"/>
                  </a:schemeClr>
                </a:solidFill>
                <a:latin typeface="Lato"/>
                <a:ea typeface="Lato"/>
                <a:cs typeface="Lato"/>
                <a:sym typeface="Lato"/>
              </a:rPr>
              <a:t>high quality groundwater</a:t>
            </a:r>
            <a:endParaRPr sz="1400" dirty="0">
              <a:solidFill>
                <a:schemeClr val="tx1">
                  <a:lumMod val="65000"/>
                  <a:lumOff val="35000"/>
                </a:schemeClr>
              </a:solidFill>
              <a:latin typeface="Lato"/>
              <a:ea typeface="Lato"/>
              <a:cs typeface="Lato"/>
              <a:sym typeface="Lato"/>
            </a:endParaRPr>
          </a:p>
          <a:p>
            <a:pPr marL="715010" marR="0" lvl="1" rtl="0">
              <a:lnSpc>
                <a:spcPct val="107142"/>
              </a:lnSpc>
              <a:spcBef>
                <a:spcPts val="800"/>
              </a:spcBef>
              <a:spcAft>
                <a:spcPts val="800"/>
              </a:spcAft>
              <a:buClr>
                <a:srgbClr val="005478"/>
              </a:buClr>
              <a:buSzPct val="90000"/>
              <a:buFont typeface="Courier New" panose="02070309020205020404" pitchFamily="49" charset="0"/>
              <a:buChar char="o"/>
            </a:pPr>
            <a:r>
              <a:rPr lang="en" sz="1400" b="0" dirty="0">
                <a:solidFill>
                  <a:schemeClr val="tx1">
                    <a:lumMod val="65000"/>
                    <a:lumOff val="35000"/>
                  </a:schemeClr>
                </a:solidFill>
                <a:latin typeface="Lato"/>
                <a:ea typeface="Lato"/>
                <a:cs typeface="Lato"/>
                <a:sym typeface="Lato"/>
              </a:rPr>
              <a:t>groundwater with contaminants of concern</a:t>
            </a:r>
            <a:endParaRPr sz="1400" b="0" dirty="0">
              <a:solidFill>
                <a:schemeClr val="tx1">
                  <a:lumMod val="65000"/>
                  <a:lumOff val="35000"/>
                </a:schemeClr>
              </a:solidFill>
              <a:latin typeface="Lato"/>
              <a:ea typeface="Lato"/>
              <a:cs typeface="Lato"/>
              <a:sym typeface="Lato"/>
            </a:endParaRPr>
          </a:p>
        </p:txBody>
      </p:sp>
      <p:pic>
        <p:nvPicPr>
          <p:cNvPr id="7" name="Picture 6" descr="A poster of a water source&#10;&#10;Description automatically generated with medium confidence">
            <a:extLst>
              <a:ext uri="{FF2B5EF4-FFF2-40B4-BE49-F238E27FC236}">
                <a16:creationId xmlns:a16="http://schemas.microsoft.com/office/drawing/2014/main" id="{B4D4BB63-E024-7297-DDB8-118E50DB9D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75755" y="1330120"/>
            <a:ext cx="2179929" cy="3085471"/>
          </a:xfrm>
          <a:prstGeom prst="rect">
            <a:avLst/>
          </a:prstGeom>
          <a:ln w="6350">
            <a:solidFill>
              <a:schemeClr val="bg1">
                <a:lumMod val="75000"/>
              </a:schemeClr>
            </a:solidFill>
          </a:ln>
          <a:effectLst>
            <a:outerShdw blurRad="50800" dist="38100" dir="2700000" algn="tl" rotWithShape="0">
              <a:prstClr val="black">
                <a:alpha val="19775"/>
              </a:prstClr>
            </a:outerShdw>
          </a:effectLst>
        </p:spPr>
      </p:pic>
      <p:grpSp>
        <p:nvGrpSpPr>
          <p:cNvPr id="8" name="Group 7">
            <a:extLst>
              <a:ext uri="{FF2B5EF4-FFF2-40B4-BE49-F238E27FC236}">
                <a16:creationId xmlns:a16="http://schemas.microsoft.com/office/drawing/2014/main" id="{550243EE-6F61-0C9C-A4C7-5F9F001AD441}"/>
              </a:ext>
            </a:extLst>
          </p:cNvPr>
          <p:cNvGrpSpPr/>
          <p:nvPr/>
        </p:nvGrpSpPr>
        <p:grpSpPr>
          <a:xfrm>
            <a:off x="610434" y="1332566"/>
            <a:ext cx="235566" cy="276999"/>
            <a:chOff x="540000" y="1972365"/>
            <a:chExt cx="235566" cy="276999"/>
          </a:xfrm>
        </p:grpSpPr>
        <p:sp>
          <p:nvSpPr>
            <p:cNvPr id="9" name="Rounded Rectangle 8">
              <a:extLst>
                <a:ext uri="{FF2B5EF4-FFF2-40B4-BE49-F238E27FC236}">
                  <a16:creationId xmlns:a16="http://schemas.microsoft.com/office/drawing/2014/main" id="{A2BDEF92-83AF-8E2A-9098-A5DBEE4CC466}"/>
                </a:ext>
              </a:extLst>
            </p:cNvPr>
            <p:cNvSpPr/>
            <p:nvPr/>
          </p:nvSpPr>
          <p:spPr>
            <a:xfrm>
              <a:off x="540000" y="1984865"/>
              <a:ext cx="235566" cy="252000"/>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151356C-E106-1E6E-B63B-BAFE78BAB1F5}"/>
                </a:ext>
              </a:extLst>
            </p:cNvPr>
            <p:cNvSpPr txBox="1"/>
            <p:nvPr/>
          </p:nvSpPr>
          <p:spPr>
            <a:xfrm>
              <a:off x="540000" y="197236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5</a:t>
              </a:r>
            </a:p>
          </p:txBody>
        </p:sp>
      </p:gr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2" name="Google Shape;412;p68"/>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sp>
        <p:nvSpPr>
          <p:cNvPr id="413" name="Google Shape;413;p68"/>
          <p:cNvSpPr txBox="1">
            <a:spLocks noGrp="1"/>
          </p:cNvSpPr>
          <p:nvPr>
            <p:ph type="body" idx="1"/>
          </p:nvPr>
        </p:nvSpPr>
        <p:spPr>
          <a:xfrm>
            <a:off x="846000" y="1328400"/>
            <a:ext cx="5430900" cy="3260992"/>
          </a:xfrm>
          <a:prstGeom prst="rect">
            <a:avLst/>
          </a:prstGeom>
        </p:spPr>
        <p:txBody>
          <a:bodyPr spcFirstLastPara="1" wrap="square" lIns="68575" tIns="34275" rIns="68575" bIns="34275" anchor="t" anchorCtr="0">
            <a:noAutofit/>
          </a:bodyPr>
          <a:lstStyle/>
          <a:p>
            <a:pPr marL="0" lvl="0" indent="0" algn="l" rtl="0">
              <a:lnSpc>
                <a:spcPct val="107142"/>
              </a:lnSpc>
              <a:spcBef>
                <a:spcPts val="0"/>
              </a:spcBef>
              <a:spcAft>
                <a:spcPts val="1200"/>
              </a:spcAft>
              <a:buSzPts val="358"/>
              <a:buNone/>
            </a:pPr>
            <a:r>
              <a:rPr lang="en" b="1" dirty="0">
                <a:solidFill>
                  <a:schemeClr val="tx1">
                    <a:lumMod val="65000"/>
                    <a:lumOff val="35000"/>
                  </a:schemeClr>
                </a:solidFill>
                <a:latin typeface="Lato" panose="020F0502020204030203" pitchFamily="34" charset="77"/>
                <a:ea typeface="Lato"/>
                <a:cs typeface="Lato"/>
                <a:sym typeface="Lato"/>
              </a:rPr>
              <a:t>Compendium of drinking water systems and technologies from source to consumer </a:t>
            </a:r>
            <a:r>
              <a:rPr lang="en" dirty="0">
                <a:solidFill>
                  <a:schemeClr val="tx1">
                    <a:lumMod val="65000"/>
                    <a:lumOff val="35000"/>
                  </a:schemeClr>
                </a:solidFill>
                <a:latin typeface="Lato"/>
                <a:ea typeface="Lato"/>
                <a:cs typeface="Lato"/>
                <a:sym typeface="Lato"/>
              </a:rPr>
              <a:t>- </a:t>
            </a:r>
            <a:r>
              <a:rPr lang="en" i="1" dirty="0">
                <a:solidFill>
                  <a:schemeClr val="tx1">
                    <a:lumMod val="65000"/>
                    <a:lumOff val="35000"/>
                  </a:schemeClr>
                </a:solidFill>
                <a:latin typeface="Lato" panose="020F0502020204030203" pitchFamily="34" charset="77"/>
                <a:ea typeface="Lato"/>
                <a:cs typeface="Lato"/>
                <a:sym typeface="Lato"/>
              </a:rPr>
              <a:t>WHO 2025</a:t>
            </a:r>
            <a:endParaRPr i="1" dirty="0">
              <a:solidFill>
                <a:schemeClr val="tx1">
                  <a:lumMod val="65000"/>
                  <a:lumOff val="35000"/>
                </a:schemeClr>
              </a:solidFill>
              <a:latin typeface="Lato" panose="020F0502020204030203" pitchFamily="34" charset="77"/>
              <a:ea typeface="Lato"/>
              <a:cs typeface="Lato"/>
              <a:sym typeface="Lato"/>
            </a:endParaRPr>
          </a:p>
          <a:p>
            <a:pPr marL="7938" marR="0" lvl="0" rtl="0">
              <a:lnSpc>
                <a:spcPct val="107142"/>
              </a:lnSpc>
              <a:spcAft>
                <a:spcPts val="600"/>
              </a:spcAft>
              <a:buClr>
                <a:srgbClr val="005478"/>
              </a:buClr>
              <a:buSzPts val="1440"/>
            </a:pPr>
            <a:r>
              <a:rPr lang="en" b="0" dirty="0">
                <a:solidFill>
                  <a:schemeClr val="tx1">
                    <a:lumMod val="65000"/>
                    <a:lumOff val="35000"/>
                  </a:schemeClr>
                </a:solidFill>
                <a:latin typeface="Lato"/>
                <a:ea typeface="Lato"/>
                <a:cs typeface="Lato"/>
                <a:sym typeface="Lato"/>
              </a:rPr>
              <a:t>Includes a HWTS section with fact sheets on a  variety of technologies</a:t>
            </a:r>
          </a:p>
          <a:p>
            <a:pPr marL="179388"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n" dirty="0">
                <a:solidFill>
                  <a:schemeClr val="tx1">
                    <a:lumMod val="65000"/>
                    <a:lumOff val="35000"/>
                  </a:schemeClr>
                </a:solidFill>
                <a:latin typeface="Lato"/>
                <a:ea typeface="Lato"/>
                <a:cs typeface="Lato"/>
                <a:sym typeface="Lato"/>
              </a:rPr>
              <a:t>Storage tanks or reservoirs</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n" b="0" dirty="0">
                <a:solidFill>
                  <a:schemeClr val="tx1">
                    <a:lumMod val="65000"/>
                    <a:lumOff val="35000"/>
                  </a:schemeClr>
                </a:solidFill>
                <a:latin typeface="Lato"/>
                <a:ea typeface="Lato"/>
                <a:cs typeface="Lato"/>
                <a:sym typeface="Lato"/>
              </a:rPr>
              <a:t>Ceramic filtration</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n" dirty="0">
                <a:solidFill>
                  <a:schemeClr val="tx1">
                    <a:lumMod val="65000"/>
                    <a:lumOff val="35000"/>
                  </a:schemeClr>
                </a:solidFill>
                <a:latin typeface="Lato"/>
                <a:ea typeface="Lato"/>
                <a:cs typeface="Lato"/>
                <a:sym typeface="Lato"/>
              </a:rPr>
              <a:t>Ultrafiltration</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n" b="0" dirty="0">
                <a:solidFill>
                  <a:schemeClr val="tx1">
                    <a:lumMod val="65000"/>
                    <a:lumOff val="35000"/>
                  </a:schemeClr>
                </a:solidFill>
                <a:latin typeface="Lato"/>
                <a:ea typeface="Lato"/>
                <a:cs typeface="Lato"/>
                <a:sym typeface="Lato"/>
              </a:rPr>
              <a:t>Chemical disinfection</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n" dirty="0">
                <a:solidFill>
                  <a:schemeClr val="tx1">
                    <a:lumMod val="65000"/>
                    <a:lumOff val="35000"/>
                  </a:schemeClr>
                </a:solidFill>
                <a:latin typeface="Lato"/>
                <a:ea typeface="Lato"/>
                <a:cs typeface="Lato"/>
                <a:sym typeface="Lato"/>
              </a:rPr>
              <a:t>Boiling</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n" b="0" dirty="0">
                <a:solidFill>
                  <a:schemeClr val="tx1">
                    <a:lumMod val="65000"/>
                    <a:lumOff val="35000"/>
                  </a:schemeClr>
                </a:solidFill>
                <a:latin typeface="Lato"/>
                <a:ea typeface="Lato"/>
                <a:cs typeface="Lato"/>
                <a:sym typeface="Lato"/>
              </a:rPr>
              <a:t>Pasteurization</a:t>
            </a:r>
          </a:p>
        </p:txBody>
      </p:sp>
      <p:grpSp>
        <p:nvGrpSpPr>
          <p:cNvPr id="14" name="Group 13">
            <a:extLst>
              <a:ext uri="{FF2B5EF4-FFF2-40B4-BE49-F238E27FC236}">
                <a16:creationId xmlns:a16="http://schemas.microsoft.com/office/drawing/2014/main" id="{D50D7977-D7C9-3527-AAE8-A7537D7A6C72}"/>
              </a:ext>
            </a:extLst>
          </p:cNvPr>
          <p:cNvGrpSpPr/>
          <p:nvPr/>
        </p:nvGrpSpPr>
        <p:grpSpPr>
          <a:xfrm>
            <a:off x="6562871" y="2009753"/>
            <a:ext cx="2205697" cy="1714500"/>
            <a:chOff x="6562871" y="2009753"/>
            <a:chExt cx="2205697" cy="1714500"/>
          </a:xfrm>
        </p:grpSpPr>
        <p:sp>
          <p:nvSpPr>
            <p:cNvPr id="3" name="Rounded Rectangle 2">
              <a:extLst>
                <a:ext uri="{FF2B5EF4-FFF2-40B4-BE49-F238E27FC236}">
                  <a16:creationId xmlns:a16="http://schemas.microsoft.com/office/drawing/2014/main" id="{7D0BB871-B77A-903F-1A97-67E642964D0F}"/>
                </a:ext>
              </a:extLst>
            </p:cNvPr>
            <p:cNvSpPr/>
            <p:nvPr/>
          </p:nvSpPr>
          <p:spPr>
            <a:xfrm>
              <a:off x="6562871" y="2009753"/>
              <a:ext cx="2205697" cy="1714500"/>
            </a:xfrm>
            <a:prstGeom prst="roundRect">
              <a:avLst>
                <a:gd name="adj" fmla="val 8462"/>
              </a:avLst>
            </a:prstGeom>
            <a:solidFill>
              <a:schemeClr val="bg1"/>
            </a:solidFill>
            <a:ln w="6350">
              <a:solidFill>
                <a:schemeClr val="bg1">
                  <a:lumMod val="85000"/>
                </a:schemeClr>
              </a:solidFill>
            </a:ln>
            <a:effectLst>
              <a:outerShdw blurRad="50800" dist="25400" dir="2700000" algn="tl" rotWithShape="0">
                <a:prstClr val="black">
                  <a:alpha val="2705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B133527-2274-9241-EEBD-E26F5A1A8B16}"/>
                </a:ext>
              </a:extLst>
            </p:cNvPr>
            <p:cNvSpPr txBox="1"/>
            <p:nvPr/>
          </p:nvSpPr>
          <p:spPr>
            <a:xfrm>
              <a:off x="6717037" y="2272360"/>
              <a:ext cx="1982365" cy="1390124"/>
            </a:xfrm>
            <a:prstGeom prst="rect">
              <a:avLst/>
            </a:prstGeom>
            <a:noFill/>
          </p:spPr>
          <p:txBody>
            <a:bodyPr wrap="square" rtlCol="0">
              <a:spAutoFit/>
            </a:bodyPr>
            <a:lstStyle/>
            <a:p>
              <a:pPr>
                <a:spcAft>
                  <a:spcPts val="600"/>
                </a:spcAft>
              </a:pPr>
              <a:r>
                <a:rPr lang="en-CA" sz="1200" b="1" dirty="0">
                  <a:solidFill>
                    <a:schemeClr val="accent1"/>
                  </a:solidFill>
                  <a:latin typeface="Lato" panose="020F0502020204030203" pitchFamily="34" charset="77"/>
                  <a:ea typeface="Lato"/>
                  <a:cs typeface="Lato"/>
                  <a:sym typeface="Lato"/>
                </a:rPr>
                <a:t>Did you know? </a:t>
              </a:r>
            </a:p>
            <a:p>
              <a:pPr>
                <a:lnSpc>
                  <a:spcPts val="1640"/>
                </a:lnSpc>
              </a:pPr>
              <a:r>
                <a:rPr lang="en-CA" sz="1200" b="1" dirty="0">
                  <a:solidFill>
                    <a:schemeClr val="accent1"/>
                  </a:solidFill>
                  <a:latin typeface="Lato" panose="020F0502020204030203" pitchFamily="34" charset="77"/>
                  <a:ea typeface="Lato"/>
                  <a:cs typeface="Lato"/>
                  <a:sym typeface="Lato"/>
                </a:rPr>
                <a:t>CAWST also has a large library of factsheets and resources for these and others </a:t>
              </a:r>
              <a:r>
                <a:rPr lang="en-CA" sz="1200" b="0" u="sng" dirty="0">
                  <a:solidFill>
                    <a:srgbClr val="2B95B8"/>
                  </a:solidFill>
                  <a:latin typeface="Lato"/>
                  <a:ea typeface="Lato"/>
                  <a:cs typeface="Lato"/>
                  <a:sym typeface="Lato"/>
                  <a:hlinkClick r:id="rId4">
                    <a:extLst>
                      <a:ext uri="{A12FA001-AC4F-418D-AE19-62706E023703}">
                        <ahyp:hlinkClr xmlns:ahyp="http://schemas.microsoft.com/office/drawing/2018/hyperlinkcolor" val="tx"/>
                      </a:ext>
                    </a:extLst>
                  </a:hlinkClick>
                </a:rPr>
                <a:t>washresources.org</a:t>
              </a:r>
              <a:endParaRPr lang="en-CA" sz="1200" b="0" dirty="0">
                <a:solidFill>
                  <a:srgbClr val="2B95B8"/>
                </a:solidFill>
                <a:latin typeface="Lato"/>
                <a:ea typeface="Lato"/>
                <a:cs typeface="Lato"/>
                <a:sym typeface="Lato"/>
              </a:endParaRPr>
            </a:p>
            <a:p>
              <a:endParaRPr lang="en-US" dirty="0">
                <a:solidFill>
                  <a:schemeClr val="bg1"/>
                </a:solidFill>
              </a:endParaRPr>
            </a:p>
          </p:txBody>
        </p:sp>
      </p:grpSp>
      <p:sp>
        <p:nvSpPr>
          <p:cNvPr id="12" name="TextBox 11">
            <a:extLst>
              <a:ext uri="{FF2B5EF4-FFF2-40B4-BE49-F238E27FC236}">
                <a16:creationId xmlns:a16="http://schemas.microsoft.com/office/drawing/2014/main" id="{C8ABD661-109C-9E7F-CDFE-40E9C3F1AF48}"/>
              </a:ext>
            </a:extLst>
          </p:cNvPr>
          <p:cNvSpPr txBox="1"/>
          <p:nvPr/>
        </p:nvSpPr>
        <p:spPr>
          <a:xfrm>
            <a:off x="3555262" y="2571750"/>
            <a:ext cx="2201334" cy="2333972"/>
          </a:xfrm>
          <a:prstGeom prst="rect">
            <a:avLst/>
          </a:prstGeom>
          <a:noFill/>
        </p:spPr>
        <p:txBody>
          <a:bodyPr wrap="square" rtlCol="0">
            <a:spAutoFit/>
          </a:bodyPr>
          <a:lstStyle/>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n-CA" sz="1400" dirty="0" err="1">
                <a:solidFill>
                  <a:schemeClr val="tx1">
                    <a:lumMod val="65000"/>
                    <a:lumOff val="35000"/>
                  </a:schemeClr>
                </a:solidFill>
                <a:latin typeface="Lato"/>
                <a:ea typeface="Lato"/>
                <a:cs typeface="Lato"/>
                <a:sym typeface="Lato"/>
              </a:rPr>
              <a:t>Biosand</a:t>
            </a:r>
            <a:r>
              <a:rPr lang="en-CA" sz="1400" dirty="0">
                <a:solidFill>
                  <a:schemeClr val="tx1">
                    <a:lumMod val="65000"/>
                    <a:lumOff val="35000"/>
                  </a:schemeClr>
                </a:solidFill>
                <a:latin typeface="Lato"/>
                <a:ea typeface="Lato"/>
                <a:cs typeface="Lato"/>
                <a:sym typeface="Lato"/>
              </a:rPr>
              <a:t> filtration</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n-CA" sz="1400" b="0" dirty="0">
                <a:solidFill>
                  <a:schemeClr val="tx1">
                    <a:lumMod val="65000"/>
                    <a:lumOff val="35000"/>
                  </a:schemeClr>
                </a:solidFill>
                <a:latin typeface="Lato"/>
                <a:ea typeface="Lato"/>
                <a:cs typeface="Lato"/>
                <a:sym typeface="Lato"/>
              </a:rPr>
              <a:t>Ultraviolet (UV) light disinfection</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n-CA" sz="1400" dirty="0">
                <a:solidFill>
                  <a:schemeClr val="tx1">
                    <a:lumMod val="65000"/>
                    <a:lumOff val="35000"/>
                  </a:schemeClr>
                </a:solidFill>
                <a:latin typeface="Lato"/>
                <a:ea typeface="Lato"/>
                <a:cs typeface="Lato"/>
                <a:sym typeface="Lato"/>
              </a:rPr>
              <a:t>Solar water disinfection</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n-CA" sz="1400" b="0" dirty="0">
                <a:solidFill>
                  <a:schemeClr val="tx1">
                    <a:lumMod val="65000"/>
                    <a:lumOff val="35000"/>
                  </a:schemeClr>
                </a:solidFill>
                <a:latin typeface="Lato"/>
                <a:ea typeface="Lato"/>
                <a:cs typeface="Lato"/>
                <a:sym typeface="Lato"/>
              </a:rPr>
              <a:t>Fluoride removal filters</a:t>
            </a:r>
          </a:p>
          <a:p>
            <a:pPr marL="171450" marR="0" lvl="0" indent="-171450" rtl="0">
              <a:lnSpc>
                <a:spcPts val="1640"/>
              </a:lnSpc>
              <a:spcBef>
                <a:spcPts val="800"/>
              </a:spcBef>
              <a:spcAft>
                <a:spcPts val="600"/>
              </a:spcAft>
              <a:buClr>
                <a:schemeClr val="tx1">
                  <a:lumMod val="65000"/>
                  <a:lumOff val="35000"/>
                </a:schemeClr>
              </a:buClr>
              <a:buSzPct val="120000"/>
              <a:buFont typeface="Arial" panose="020B0604020202020204" pitchFamily="34" charset="0"/>
              <a:buChar char="•"/>
            </a:pPr>
            <a:r>
              <a:rPr lang="en-CA" sz="1400" dirty="0">
                <a:solidFill>
                  <a:schemeClr val="tx1">
                    <a:lumMod val="65000"/>
                    <a:lumOff val="35000"/>
                  </a:schemeClr>
                </a:solidFill>
                <a:latin typeface="Lato"/>
                <a:ea typeface="Lato"/>
                <a:cs typeface="Lato"/>
                <a:sym typeface="Lato"/>
              </a:rPr>
              <a:t>Arsenic removal filters</a:t>
            </a:r>
            <a:endParaRPr lang="en-CA" sz="1400" b="0" dirty="0">
              <a:solidFill>
                <a:schemeClr val="tx1">
                  <a:lumMod val="65000"/>
                  <a:lumOff val="35000"/>
                </a:schemeClr>
              </a:solidFill>
              <a:latin typeface="Lato"/>
              <a:ea typeface="Lato"/>
              <a:cs typeface="Lato"/>
              <a:sym typeface="Lato"/>
            </a:endParaRPr>
          </a:p>
          <a:p>
            <a:endParaRPr lang="en-US" dirty="0"/>
          </a:p>
        </p:txBody>
      </p:sp>
      <p:sp>
        <p:nvSpPr>
          <p:cNvPr id="15" name="Google Shape;420;p69">
            <a:extLst>
              <a:ext uri="{FF2B5EF4-FFF2-40B4-BE49-F238E27FC236}">
                <a16:creationId xmlns:a16="http://schemas.microsoft.com/office/drawing/2014/main" id="{A59D41A7-AEDC-6343-E7EA-781BB8CA7808}"/>
              </a:ext>
            </a:extLst>
          </p:cNvPr>
          <p:cNvSpPr txBox="1">
            <a:spLocks noGrp="1"/>
          </p:cNvSpPr>
          <p:nvPr>
            <p:ph type="title"/>
          </p:nvPr>
        </p:nvSpPr>
        <p:spPr>
          <a:xfrm>
            <a:off x="540000" y="317087"/>
            <a:ext cx="7762200" cy="813013"/>
          </a:xfrm>
          <a:prstGeom prst="rect">
            <a:avLst/>
          </a:prstGeom>
        </p:spPr>
        <p:txBody>
          <a:bodyPr spcFirstLastPara="1" wrap="square" lIns="68575" tIns="34275" rIns="68575" bIns="34275" anchor="ctr" anchorCtr="0">
            <a:spAutoFit/>
          </a:bodyPr>
          <a:lstStyle/>
          <a:p>
            <a:pPr marL="0" lvl="0" indent="0" algn="l" rtl="0">
              <a:lnSpc>
                <a:spcPts val="2800"/>
              </a:lnSpc>
              <a:spcBef>
                <a:spcPts val="0"/>
              </a:spcBef>
              <a:spcAft>
                <a:spcPts val="0"/>
              </a:spcAft>
              <a:buNone/>
            </a:pPr>
            <a:r>
              <a:rPr lang="en" spc="30" dirty="0">
                <a:solidFill>
                  <a:srgbClr val="2B95B8"/>
                </a:solidFill>
                <a:latin typeface="Lato Black" panose="020F0502020204030203" pitchFamily="34" charset="77"/>
                <a:ea typeface="Lato"/>
                <a:cs typeface="Lato"/>
                <a:sym typeface="Lato"/>
              </a:rPr>
              <a:t>Household water treatment (HWTS) now represented in mainstream WASH publications</a:t>
            </a:r>
            <a:endParaRPr spc="30" dirty="0">
              <a:solidFill>
                <a:srgbClr val="2B95B8"/>
              </a:solidFill>
              <a:latin typeface="Lato Black" panose="020F0502020204030203" pitchFamily="34" charset="77"/>
              <a:ea typeface="Lato"/>
              <a:cs typeface="Lato"/>
              <a:sym typeface="Lato"/>
            </a:endParaRPr>
          </a:p>
        </p:txBody>
      </p:sp>
      <p:grpSp>
        <p:nvGrpSpPr>
          <p:cNvPr id="5" name="Group 4">
            <a:extLst>
              <a:ext uri="{FF2B5EF4-FFF2-40B4-BE49-F238E27FC236}">
                <a16:creationId xmlns:a16="http://schemas.microsoft.com/office/drawing/2014/main" id="{08F66F31-A6FF-1101-7882-321A616EF661}"/>
              </a:ext>
            </a:extLst>
          </p:cNvPr>
          <p:cNvGrpSpPr/>
          <p:nvPr/>
        </p:nvGrpSpPr>
        <p:grpSpPr>
          <a:xfrm>
            <a:off x="610434" y="1328400"/>
            <a:ext cx="235566" cy="276999"/>
            <a:chOff x="540000" y="1972365"/>
            <a:chExt cx="235566" cy="276999"/>
          </a:xfrm>
        </p:grpSpPr>
        <p:sp>
          <p:nvSpPr>
            <p:cNvPr id="6" name="Rounded Rectangle 5">
              <a:extLst>
                <a:ext uri="{FF2B5EF4-FFF2-40B4-BE49-F238E27FC236}">
                  <a16:creationId xmlns:a16="http://schemas.microsoft.com/office/drawing/2014/main" id="{BF16785D-B60E-9C12-1145-DB9597F0C502}"/>
                </a:ext>
              </a:extLst>
            </p:cNvPr>
            <p:cNvSpPr/>
            <p:nvPr/>
          </p:nvSpPr>
          <p:spPr>
            <a:xfrm>
              <a:off x="540000" y="1984865"/>
              <a:ext cx="235566" cy="252000"/>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2FBFB04-70CE-FAEE-33A1-8E4200DCA045}"/>
                </a:ext>
              </a:extLst>
            </p:cNvPr>
            <p:cNvSpPr txBox="1"/>
            <p:nvPr/>
          </p:nvSpPr>
          <p:spPr>
            <a:xfrm>
              <a:off x="540000" y="197236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5</a:t>
              </a:r>
            </a:p>
          </p:txBody>
        </p:sp>
      </p:gr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540000" y="317087"/>
            <a:ext cx="7762200" cy="813013"/>
          </a:xfrm>
          <a:prstGeom prst="rect">
            <a:avLst/>
          </a:prstGeom>
        </p:spPr>
        <p:txBody>
          <a:bodyPr spcFirstLastPara="1" wrap="square" lIns="68575" tIns="34275" rIns="68575" bIns="34275" anchor="ctr" anchorCtr="0">
            <a:spAutoFit/>
          </a:bodyPr>
          <a:lstStyle/>
          <a:p>
            <a:pPr marL="0" lvl="0" indent="0" algn="l" rtl="0">
              <a:lnSpc>
                <a:spcPts val="2800"/>
              </a:lnSpc>
              <a:spcBef>
                <a:spcPts val="0"/>
              </a:spcBef>
              <a:spcAft>
                <a:spcPts val="0"/>
              </a:spcAft>
              <a:buNone/>
            </a:pPr>
            <a:r>
              <a:rPr lang="en" spc="30" dirty="0">
                <a:solidFill>
                  <a:srgbClr val="2B95B8"/>
                </a:solidFill>
                <a:latin typeface="Lato Black" panose="020F0502020204030203" pitchFamily="34" charset="77"/>
                <a:ea typeface="Lato"/>
                <a:cs typeface="Lato"/>
                <a:sym typeface="Lato"/>
              </a:rPr>
              <a:t>Household water treatment (HWTS) now represented in mainstream WASH publications</a:t>
            </a:r>
            <a:endParaRPr spc="30" dirty="0">
              <a:solidFill>
                <a:srgbClr val="2B95B8"/>
              </a:solidFill>
              <a:latin typeface="Lato Black" panose="020F0502020204030203" pitchFamily="34" charset="77"/>
              <a:ea typeface="Lato"/>
              <a:cs typeface="Lato"/>
              <a:sym typeface="Lato"/>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sp>
        <p:nvSpPr>
          <p:cNvPr id="422" name="Google Shape;422;p69"/>
          <p:cNvSpPr txBox="1">
            <a:spLocks noGrp="1"/>
          </p:cNvSpPr>
          <p:nvPr>
            <p:ph type="body" idx="1"/>
          </p:nvPr>
        </p:nvSpPr>
        <p:spPr>
          <a:xfrm>
            <a:off x="959170" y="1332000"/>
            <a:ext cx="3990335" cy="3147721"/>
          </a:xfrm>
          <a:prstGeom prst="rect">
            <a:avLst/>
          </a:prstGeom>
        </p:spPr>
        <p:txBody>
          <a:bodyPr spcFirstLastPara="1" wrap="square" lIns="68575" tIns="34275" rIns="68575" bIns="34275" anchor="t" anchorCtr="0">
            <a:noAutofit/>
          </a:bodyPr>
          <a:lstStyle/>
          <a:p>
            <a:pPr marL="0" marR="0" lvl="0" indent="0" algn="l" rtl="0">
              <a:lnSpc>
                <a:spcPct val="107142"/>
              </a:lnSpc>
              <a:spcAft>
                <a:spcPts val="1200"/>
              </a:spcAft>
              <a:buNone/>
            </a:pPr>
            <a:r>
              <a:rPr lang="en" b="1" dirty="0">
                <a:solidFill>
                  <a:schemeClr val="tx1">
                    <a:lumMod val="65000"/>
                    <a:lumOff val="35000"/>
                  </a:schemeClr>
                </a:solidFill>
                <a:latin typeface="Lato" panose="020F0502020204030203" pitchFamily="34" charset="77"/>
                <a:ea typeface="Lato"/>
                <a:cs typeface="Lato"/>
                <a:sym typeface="Lato"/>
              </a:rPr>
              <a:t>Guidelines for drinking-water quality: Small water supplies </a:t>
            </a:r>
            <a:r>
              <a:rPr lang="en" dirty="0">
                <a:solidFill>
                  <a:schemeClr val="tx1">
                    <a:lumMod val="65000"/>
                    <a:lumOff val="35000"/>
                  </a:schemeClr>
                </a:solidFill>
                <a:latin typeface="Lato"/>
                <a:ea typeface="Lato"/>
                <a:cs typeface="Lato"/>
                <a:sym typeface="Lato"/>
              </a:rPr>
              <a:t>- </a:t>
            </a:r>
            <a:r>
              <a:rPr lang="en" i="1" dirty="0">
                <a:solidFill>
                  <a:schemeClr val="tx1">
                    <a:lumMod val="65000"/>
                    <a:lumOff val="35000"/>
                  </a:schemeClr>
                </a:solidFill>
                <a:latin typeface="Lato"/>
                <a:ea typeface="Lato"/>
                <a:cs typeface="Lato"/>
                <a:sym typeface="Lato"/>
              </a:rPr>
              <a:t>WHO, 2024</a:t>
            </a:r>
            <a:endParaRPr i="1" dirty="0">
              <a:solidFill>
                <a:schemeClr val="tx1">
                  <a:lumMod val="65000"/>
                  <a:lumOff val="35000"/>
                </a:schemeClr>
              </a:solidFill>
              <a:latin typeface="Lato"/>
              <a:ea typeface="Lato"/>
              <a:cs typeface="Lato"/>
              <a:sym typeface="Lato"/>
            </a:endParaRPr>
          </a:p>
          <a:p>
            <a:pPr marL="372110" marR="0" lvl="0" indent="-285750" rtl="0">
              <a:lnSpc>
                <a:spcPts val="1880"/>
              </a:lnSpc>
              <a:spcAft>
                <a:spcPts val="600"/>
              </a:spcAft>
              <a:buClr>
                <a:schemeClr val="tx1">
                  <a:lumMod val="65000"/>
                  <a:lumOff val="35000"/>
                </a:schemeClr>
              </a:buClr>
              <a:buSzPct val="120000"/>
              <a:buFont typeface="Arial" panose="020B0604020202020204" pitchFamily="34" charset="0"/>
              <a:buChar char="•"/>
            </a:pPr>
            <a:r>
              <a:rPr lang="en" b="0" dirty="0">
                <a:solidFill>
                  <a:schemeClr val="tx1">
                    <a:lumMod val="65000"/>
                    <a:lumOff val="35000"/>
                  </a:schemeClr>
                </a:solidFill>
                <a:latin typeface="Lato"/>
                <a:ea typeface="Lato"/>
                <a:cs typeface="Lato"/>
                <a:sym typeface="Lato"/>
              </a:rPr>
              <a:t>Household managed supplies recognized as one of 3 management models for small supplies</a:t>
            </a:r>
            <a:endParaRPr b="0" dirty="0">
              <a:solidFill>
                <a:schemeClr val="tx1">
                  <a:lumMod val="65000"/>
                  <a:lumOff val="35000"/>
                </a:schemeClr>
              </a:solidFill>
              <a:latin typeface="Lato"/>
              <a:ea typeface="Lato"/>
              <a:cs typeface="Lato"/>
              <a:sym typeface="Lato"/>
            </a:endParaRPr>
          </a:p>
          <a:p>
            <a:pPr marL="372110" marR="0" lvl="0" indent="-285750" rtl="0">
              <a:lnSpc>
                <a:spcPts val="1880"/>
              </a:lnSpc>
              <a:spcAft>
                <a:spcPts val="600"/>
              </a:spcAft>
              <a:buClr>
                <a:schemeClr val="tx1">
                  <a:lumMod val="65000"/>
                  <a:lumOff val="35000"/>
                </a:schemeClr>
              </a:buClr>
              <a:buSzPct val="120000"/>
              <a:buFont typeface="Arial" panose="020B0604020202020204" pitchFamily="34" charset="0"/>
              <a:buChar char="•"/>
            </a:pPr>
            <a:r>
              <a:rPr lang="en" b="0" dirty="0">
                <a:solidFill>
                  <a:schemeClr val="tx1">
                    <a:lumMod val="65000"/>
                    <a:lumOff val="35000"/>
                  </a:schemeClr>
                </a:solidFill>
                <a:latin typeface="Lato"/>
                <a:ea typeface="Lato"/>
                <a:cs typeface="Lato"/>
                <a:sym typeface="Lato"/>
              </a:rPr>
              <a:t>Chapter 3: Health-based regulations - recommends governments establish performance targets for HWTS technologies</a:t>
            </a:r>
            <a:endParaRPr b="0" dirty="0">
              <a:solidFill>
                <a:schemeClr val="tx1">
                  <a:lumMod val="65000"/>
                  <a:lumOff val="35000"/>
                </a:schemeClr>
              </a:solidFill>
              <a:latin typeface="Lato"/>
              <a:ea typeface="Lato"/>
              <a:cs typeface="Lato"/>
              <a:sym typeface="Lato"/>
            </a:endParaRPr>
          </a:p>
          <a:p>
            <a:pPr marL="372110" marR="0" lvl="0" indent="-285750" rtl="0">
              <a:lnSpc>
                <a:spcPts val="1880"/>
              </a:lnSpc>
              <a:spcAft>
                <a:spcPts val="600"/>
              </a:spcAft>
              <a:buClr>
                <a:schemeClr val="tx1">
                  <a:lumMod val="65000"/>
                  <a:lumOff val="35000"/>
                </a:schemeClr>
              </a:buClr>
              <a:buSzPct val="120000"/>
              <a:buFont typeface="Arial" panose="020B0604020202020204" pitchFamily="34" charset="0"/>
              <a:buChar char="•"/>
            </a:pPr>
            <a:r>
              <a:rPr lang="en" b="0" dirty="0">
                <a:solidFill>
                  <a:schemeClr val="tx1">
                    <a:lumMod val="65000"/>
                    <a:lumOff val="35000"/>
                  </a:schemeClr>
                </a:solidFill>
                <a:latin typeface="Lato"/>
                <a:ea typeface="Lato"/>
                <a:cs typeface="Lato"/>
                <a:sym typeface="Lato"/>
              </a:rPr>
              <a:t>Case study (A3.27) on HWTS standards and product certification in Ghana</a:t>
            </a:r>
            <a:endParaRPr b="0" dirty="0">
              <a:solidFill>
                <a:schemeClr val="tx1">
                  <a:lumMod val="65000"/>
                  <a:lumOff val="35000"/>
                </a:schemeClr>
              </a:solidFill>
              <a:latin typeface="Lato"/>
              <a:ea typeface="Lato"/>
              <a:cs typeface="Lato"/>
              <a:sym typeface="Lato"/>
            </a:endParaRPr>
          </a:p>
          <a:p>
            <a:pPr marL="372110" lvl="0" indent="-285750" rtl="0">
              <a:lnSpc>
                <a:spcPts val="1880"/>
              </a:lnSpc>
              <a:spcAft>
                <a:spcPts val="600"/>
              </a:spcAft>
              <a:buClr>
                <a:schemeClr val="tx1">
                  <a:lumMod val="65000"/>
                  <a:lumOff val="35000"/>
                </a:schemeClr>
              </a:buClr>
              <a:buSzPct val="120000"/>
              <a:buFont typeface="Arial" panose="020B0604020202020204" pitchFamily="34" charset="0"/>
              <a:buChar char="•"/>
            </a:pPr>
            <a:r>
              <a:rPr lang="en" b="0" dirty="0">
                <a:solidFill>
                  <a:schemeClr val="tx1">
                    <a:lumMod val="65000"/>
                    <a:lumOff val="35000"/>
                  </a:schemeClr>
                </a:solidFill>
                <a:latin typeface="Lato"/>
                <a:ea typeface="Lato"/>
                <a:cs typeface="Lato"/>
                <a:sym typeface="Lato"/>
              </a:rPr>
              <a:t>Many of the guiding principles align</a:t>
            </a:r>
            <a:r>
              <a:rPr lang="en" dirty="0">
                <a:solidFill>
                  <a:schemeClr val="tx1">
                    <a:lumMod val="65000"/>
                    <a:lumOff val="35000"/>
                  </a:schemeClr>
                </a:solidFill>
                <a:latin typeface="Lato"/>
                <a:ea typeface="Lato"/>
                <a:cs typeface="Lato"/>
                <a:sym typeface="Lato"/>
              </a:rPr>
              <a:t> </a:t>
            </a:r>
            <a:r>
              <a:rPr lang="en" b="0" dirty="0">
                <a:solidFill>
                  <a:schemeClr val="tx1">
                    <a:lumMod val="65000"/>
                    <a:lumOff val="35000"/>
                  </a:schemeClr>
                </a:solidFill>
                <a:latin typeface="Lato"/>
                <a:ea typeface="Lato"/>
                <a:cs typeface="Lato"/>
                <a:sym typeface="Lato"/>
              </a:rPr>
              <a:t>well </a:t>
            </a:r>
            <a:br>
              <a:rPr lang="en" b="0" dirty="0">
                <a:solidFill>
                  <a:schemeClr val="tx1">
                    <a:lumMod val="65000"/>
                    <a:lumOff val="35000"/>
                  </a:schemeClr>
                </a:solidFill>
                <a:latin typeface="Lato"/>
                <a:ea typeface="Lato"/>
                <a:cs typeface="Lato"/>
                <a:sym typeface="Lato"/>
              </a:rPr>
            </a:br>
            <a:r>
              <a:rPr lang="en" b="0" dirty="0">
                <a:solidFill>
                  <a:schemeClr val="tx1">
                    <a:lumMod val="65000"/>
                    <a:lumOff val="35000"/>
                  </a:schemeClr>
                </a:solidFill>
                <a:latin typeface="Lato"/>
                <a:ea typeface="Lato"/>
                <a:cs typeface="Lato"/>
                <a:sym typeface="Lato"/>
              </a:rPr>
              <a:t>with HWTS</a:t>
            </a:r>
            <a:endParaRPr b="0" dirty="0">
              <a:solidFill>
                <a:schemeClr val="tx1">
                  <a:lumMod val="65000"/>
                  <a:lumOff val="35000"/>
                </a:schemeClr>
              </a:solidFill>
              <a:latin typeface="Lato"/>
              <a:ea typeface="Lato"/>
              <a:cs typeface="Lato"/>
              <a:sym typeface="Lato"/>
            </a:endParaRPr>
          </a:p>
        </p:txBody>
      </p:sp>
      <p:pic>
        <p:nvPicPr>
          <p:cNvPr id="423" name="Google Shape;423;p6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09138" y="1036739"/>
            <a:ext cx="2105478" cy="1818550"/>
          </a:xfrm>
          <a:prstGeom prst="rect">
            <a:avLst/>
          </a:prstGeom>
          <a:noFill/>
          <a:ln>
            <a:noFill/>
          </a:ln>
        </p:spPr>
      </p:pic>
      <p:pic>
        <p:nvPicPr>
          <p:cNvPr id="5" name="Google Shape;423;p69">
            <a:extLst>
              <a:ext uri="{FF2B5EF4-FFF2-40B4-BE49-F238E27FC236}">
                <a16:creationId xmlns:a16="http://schemas.microsoft.com/office/drawing/2014/main" id="{8EBEBFCA-14C3-EDAE-7ED3-54BED1CD8D78}"/>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42026" y="2948713"/>
            <a:ext cx="2105478" cy="1818550"/>
          </a:xfrm>
          <a:prstGeom prst="rect">
            <a:avLst/>
          </a:prstGeom>
          <a:noFill/>
          <a:ln>
            <a:noFill/>
          </a:ln>
        </p:spPr>
      </p:pic>
      <p:grpSp>
        <p:nvGrpSpPr>
          <p:cNvPr id="6" name="Group 5">
            <a:extLst>
              <a:ext uri="{FF2B5EF4-FFF2-40B4-BE49-F238E27FC236}">
                <a16:creationId xmlns:a16="http://schemas.microsoft.com/office/drawing/2014/main" id="{EDD8AFDE-E400-0F8E-5A25-51AF57B197B3}"/>
              </a:ext>
            </a:extLst>
          </p:cNvPr>
          <p:cNvGrpSpPr/>
          <p:nvPr/>
        </p:nvGrpSpPr>
        <p:grpSpPr>
          <a:xfrm>
            <a:off x="612000" y="1342800"/>
            <a:ext cx="235566" cy="276999"/>
            <a:chOff x="540000" y="2786484"/>
            <a:chExt cx="235566" cy="276999"/>
          </a:xfrm>
        </p:grpSpPr>
        <p:sp>
          <p:nvSpPr>
            <p:cNvPr id="7" name="Rounded Rectangle 6">
              <a:extLst>
                <a:ext uri="{FF2B5EF4-FFF2-40B4-BE49-F238E27FC236}">
                  <a16:creationId xmlns:a16="http://schemas.microsoft.com/office/drawing/2014/main" id="{D59A6F53-8583-2ECB-1015-C450913634BD}"/>
                </a:ext>
              </a:extLst>
            </p:cNvPr>
            <p:cNvSpPr/>
            <p:nvPr/>
          </p:nvSpPr>
          <p:spPr>
            <a:xfrm>
              <a:off x="540000" y="2811483"/>
              <a:ext cx="235566" cy="252000"/>
            </a:xfrm>
            <a:prstGeom prst="roundRect">
              <a:avLst/>
            </a:prstGeom>
            <a:solidFill>
              <a:srgbClr val="4CCC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083550-101A-DD26-9E57-7609A090D28A}"/>
                </a:ext>
              </a:extLst>
            </p:cNvPr>
            <p:cNvSpPr txBox="1"/>
            <p:nvPr/>
          </p:nvSpPr>
          <p:spPr>
            <a:xfrm>
              <a:off x="540000" y="2786484"/>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6</a:t>
              </a:r>
            </a:p>
          </p:txBody>
        </p:sp>
      </p:gr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70"/>
          <p:cNvSpPr txBox="1">
            <a:spLocks noGrp="1"/>
          </p:cNvSpPr>
          <p:nvPr>
            <p:ph type="title"/>
          </p:nvPr>
        </p:nvSpPr>
        <p:spPr>
          <a:xfrm>
            <a:off x="540000" y="333380"/>
            <a:ext cx="7762200" cy="787365"/>
          </a:xfrm>
          <a:prstGeom prst="rect">
            <a:avLst/>
          </a:prstGeom>
        </p:spPr>
        <p:txBody>
          <a:bodyPr spcFirstLastPara="1" wrap="square" lIns="68575" tIns="34275" rIns="68575" bIns="34275" anchor="ctr" anchorCtr="0">
            <a:spAutoFit/>
          </a:bodyPr>
          <a:lstStyle/>
          <a:p>
            <a:pPr marL="0" lvl="0" indent="0" algn="l" rtl="0">
              <a:lnSpc>
                <a:spcPts val="2800"/>
              </a:lnSpc>
              <a:spcBef>
                <a:spcPts val="0"/>
              </a:spcBef>
              <a:spcAft>
                <a:spcPts val="0"/>
              </a:spcAft>
              <a:buNone/>
            </a:pPr>
            <a:r>
              <a:rPr lang="en" spc="30" dirty="0">
                <a:solidFill>
                  <a:srgbClr val="2B95B8"/>
                </a:solidFill>
                <a:latin typeface="Lato Black" panose="020F0502020204030203" pitchFamily="34" charset="77"/>
                <a:ea typeface="Lato"/>
                <a:cs typeface="Lato"/>
                <a:sym typeface="Lato"/>
              </a:rPr>
              <a:t>Household water treatment (HWTS) now represented in mainstream WASH publications</a:t>
            </a:r>
            <a:endParaRPr spc="30" dirty="0">
              <a:solidFill>
                <a:srgbClr val="2B95B8"/>
              </a:solidFill>
              <a:latin typeface="Lato Black" panose="020F0502020204030203" pitchFamily="34" charset="77"/>
              <a:ea typeface="Lato"/>
              <a:cs typeface="Lato"/>
              <a:sym typeface="Lato"/>
            </a:endParaRPr>
          </a:p>
        </p:txBody>
      </p:sp>
      <p:sp>
        <p:nvSpPr>
          <p:cNvPr id="430" name="Google Shape;430;p70"/>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18</a:t>
            </a:fld>
            <a:endParaRPr dirty="0"/>
          </a:p>
        </p:txBody>
      </p:sp>
      <p:sp>
        <p:nvSpPr>
          <p:cNvPr id="431" name="Google Shape;431;p70"/>
          <p:cNvSpPr txBox="1">
            <a:spLocks noGrp="1"/>
          </p:cNvSpPr>
          <p:nvPr>
            <p:ph type="body" idx="1"/>
          </p:nvPr>
        </p:nvSpPr>
        <p:spPr>
          <a:xfrm>
            <a:off x="957600" y="1332000"/>
            <a:ext cx="4182300" cy="2184103"/>
          </a:xfrm>
          <a:prstGeom prst="rect">
            <a:avLst/>
          </a:prstGeom>
        </p:spPr>
        <p:txBody>
          <a:bodyPr spcFirstLastPara="1" wrap="square" lIns="68575" tIns="34275" rIns="68575" bIns="34275" anchor="t" anchorCtr="0">
            <a:noAutofit/>
          </a:bodyPr>
          <a:lstStyle/>
          <a:p>
            <a:pPr marL="0" marR="0" lvl="0" indent="0" algn="l" rtl="0">
              <a:lnSpc>
                <a:spcPct val="107142"/>
              </a:lnSpc>
              <a:spcAft>
                <a:spcPts val="1200"/>
              </a:spcAft>
              <a:buNone/>
            </a:pPr>
            <a:r>
              <a:rPr lang="en" b="1" dirty="0">
                <a:solidFill>
                  <a:schemeClr val="tx1">
                    <a:lumMod val="65000"/>
                    <a:lumOff val="35000"/>
                  </a:schemeClr>
                </a:solidFill>
                <a:latin typeface="Lato" panose="020F0502020204030203" pitchFamily="34" charset="77"/>
                <a:ea typeface="Lato"/>
                <a:cs typeface="Lato"/>
                <a:sym typeface="Lato"/>
              </a:rPr>
              <a:t>Sanitary inspection packages for drinking-water supplies </a:t>
            </a:r>
            <a:r>
              <a:rPr lang="en" sz="1600" b="1" dirty="0">
                <a:solidFill>
                  <a:schemeClr val="tx1">
                    <a:lumMod val="65000"/>
                    <a:lumOff val="35000"/>
                  </a:schemeClr>
                </a:solidFill>
                <a:latin typeface="Lato" panose="020F0502020204030203" pitchFamily="34" charset="77"/>
                <a:ea typeface="Lato"/>
                <a:cs typeface="Lato"/>
                <a:sym typeface="Lato"/>
              </a:rPr>
              <a:t>- </a:t>
            </a:r>
            <a:r>
              <a:rPr lang="en" sz="1200" i="1" dirty="0">
                <a:solidFill>
                  <a:schemeClr val="tx1">
                    <a:lumMod val="65000"/>
                    <a:lumOff val="35000"/>
                  </a:schemeClr>
                </a:solidFill>
                <a:latin typeface="Lato"/>
                <a:ea typeface="Lato"/>
                <a:cs typeface="Lato"/>
                <a:sym typeface="Lato"/>
              </a:rPr>
              <a:t>WHO, 2024</a:t>
            </a:r>
            <a:endParaRPr sz="1200" i="1" dirty="0">
              <a:solidFill>
                <a:schemeClr val="tx1">
                  <a:lumMod val="65000"/>
                  <a:lumOff val="35000"/>
                </a:schemeClr>
              </a:solidFill>
              <a:latin typeface="Lato"/>
              <a:ea typeface="Lato"/>
              <a:cs typeface="Lato"/>
              <a:sym typeface="Lato"/>
            </a:endParaRPr>
          </a:p>
          <a:p>
            <a:pPr marL="372110" marR="0" lvl="0" indent="-285750" rtl="0">
              <a:lnSpc>
                <a:spcPts val="1880"/>
              </a:lnSpc>
              <a:spcAft>
                <a:spcPts val="600"/>
              </a:spcAft>
              <a:buClr>
                <a:schemeClr val="tx1">
                  <a:lumMod val="65000"/>
                  <a:lumOff val="35000"/>
                </a:schemeClr>
              </a:buClr>
              <a:buSzPct val="120000"/>
              <a:buFont typeface="Arial" panose="020B0604020202020204" pitchFamily="34" charset="0"/>
              <a:buChar char="•"/>
            </a:pPr>
            <a:r>
              <a:rPr lang="en" dirty="0">
                <a:solidFill>
                  <a:schemeClr val="tx1">
                    <a:lumMod val="65000"/>
                    <a:lumOff val="35000"/>
                  </a:schemeClr>
                </a:solidFill>
                <a:latin typeface="Lato" panose="020F0502020204030203" pitchFamily="34" charset="77"/>
                <a:ea typeface="Lato"/>
                <a:cs typeface="Lato"/>
                <a:sym typeface="Lato"/>
              </a:rPr>
              <a:t>WHO released its first sanitary inspection form on household practices (all others are for water sources)</a:t>
            </a:r>
            <a:endParaRPr dirty="0">
              <a:solidFill>
                <a:schemeClr val="tx1">
                  <a:lumMod val="65000"/>
                  <a:lumOff val="35000"/>
                </a:schemeClr>
              </a:solidFill>
              <a:latin typeface="Lato" panose="020F0502020204030203" pitchFamily="34" charset="77"/>
              <a:ea typeface="Lato"/>
              <a:cs typeface="Lato"/>
              <a:sym typeface="Lato"/>
            </a:endParaRPr>
          </a:p>
          <a:p>
            <a:pPr marL="372110" marR="0" lvl="0" indent="-285750" rtl="0">
              <a:lnSpc>
                <a:spcPts val="1880"/>
              </a:lnSpc>
              <a:spcAft>
                <a:spcPts val="600"/>
              </a:spcAft>
              <a:buClr>
                <a:schemeClr val="tx1">
                  <a:lumMod val="65000"/>
                  <a:lumOff val="35000"/>
                </a:schemeClr>
              </a:buClr>
              <a:buSzPct val="120000"/>
              <a:buFont typeface="Arial" panose="020B0604020202020204" pitchFamily="34" charset="0"/>
              <a:buChar char="•"/>
            </a:pPr>
            <a:r>
              <a:rPr lang="en" dirty="0">
                <a:solidFill>
                  <a:schemeClr val="tx1">
                    <a:lumMod val="65000"/>
                    <a:lumOff val="35000"/>
                  </a:schemeClr>
                </a:solidFill>
                <a:latin typeface="Lato" panose="020F0502020204030203" pitchFamily="34" charset="77"/>
                <a:ea typeface="Lato"/>
                <a:cs typeface="Lato"/>
                <a:sym typeface="Lato"/>
              </a:rPr>
              <a:t>CAWST is developing sanitary inspection packages for ceramic filters and chlorination.</a:t>
            </a:r>
            <a:endParaRPr dirty="0">
              <a:solidFill>
                <a:schemeClr val="tx1">
                  <a:lumMod val="65000"/>
                  <a:lumOff val="35000"/>
                </a:schemeClr>
              </a:solidFill>
              <a:latin typeface="Lato" panose="020F0502020204030203" pitchFamily="34" charset="77"/>
              <a:ea typeface="Lato"/>
              <a:cs typeface="Lato"/>
              <a:sym typeface="Lato"/>
            </a:endParaRPr>
          </a:p>
        </p:txBody>
      </p:sp>
      <p:pic>
        <p:nvPicPr>
          <p:cNvPr id="432" name="Google Shape;432;p7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93408" y="1357430"/>
            <a:ext cx="2450592" cy="1822999"/>
          </a:xfrm>
          <a:prstGeom prst="rect">
            <a:avLst/>
          </a:prstGeom>
          <a:noFill/>
          <a:ln>
            <a:noFill/>
          </a:ln>
        </p:spPr>
      </p:pic>
      <p:grpSp>
        <p:nvGrpSpPr>
          <p:cNvPr id="14" name="Group 13">
            <a:extLst>
              <a:ext uri="{FF2B5EF4-FFF2-40B4-BE49-F238E27FC236}">
                <a16:creationId xmlns:a16="http://schemas.microsoft.com/office/drawing/2014/main" id="{A3828124-A97F-25B3-3092-8F9576AE9880}"/>
              </a:ext>
            </a:extLst>
          </p:cNvPr>
          <p:cNvGrpSpPr/>
          <p:nvPr/>
        </p:nvGrpSpPr>
        <p:grpSpPr>
          <a:xfrm>
            <a:off x="612000" y="1342800"/>
            <a:ext cx="235566" cy="276999"/>
            <a:chOff x="540000" y="3623471"/>
            <a:chExt cx="235566" cy="276999"/>
          </a:xfrm>
        </p:grpSpPr>
        <p:sp>
          <p:nvSpPr>
            <p:cNvPr id="15" name="Rounded Rectangle 14">
              <a:extLst>
                <a:ext uri="{FF2B5EF4-FFF2-40B4-BE49-F238E27FC236}">
                  <a16:creationId xmlns:a16="http://schemas.microsoft.com/office/drawing/2014/main" id="{11108212-4501-BCAA-7398-A9785E95D6FA}"/>
                </a:ext>
              </a:extLst>
            </p:cNvPr>
            <p:cNvSpPr/>
            <p:nvPr/>
          </p:nvSpPr>
          <p:spPr>
            <a:xfrm>
              <a:off x="540000" y="3638101"/>
              <a:ext cx="235566" cy="252000"/>
            </a:xfrm>
            <a:prstGeom prst="roundRect">
              <a:avLst/>
            </a:prstGeom>
            <a:solidFill>
              <a:srgbClr val="DD8C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3E68D17-424E-384B-E206-3C12208AF7FE}"/>
                </a:ext>
              </a:extLst>
            </p:cNvPr>
            <p:cNvSpPr txBox="1"/>
            <p:nvPr/>
          </p:nvSpPr>
          <p:spPr>
            <a:xfrm>
              <a:off x="540000" y="3623471"/>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7</a:t>
              </a:r>
            </a:p>
          </p:txBody>
        </p:sp>
      </p:grpSp>
      <p:grpSp>
        <p:nvGrpSpPr>
          <p:cNvPr id="20" name="Group 19">
            <a:extLst>
              <a:ext uri="{FF2B5EF4-FFF2-40B4-BE49-F238E27FC236}">
                <a16:creationId xmlns:a16="http://schemas.microsoft.com/office/drawing/2014/main" id="{32ECB477-C35F-2869-7E55-B69C32A90C3D}"/>
              </a:ext>
            </a:extLst>
          </p:cNvPr>
          <p:cNvGrpSpPr/>
          <p:nvPr/>
        </p:nvGrpSpPr>
        <p:grpSpPr>
          <a:xfrm>
            <a:off x="5192826" y="3001964"/>
            <a:ext cx="2927382" cy="1627397"/>
            <a:chOff x="957600" y="3516102"/>
            <a:chExt cx="2927382" cy="1627397"/>
          </a:xfrm>
        </p:grpSpPr>
        <p:sp>
          <p:nvSpPr>
            <p:cNvPr id="12" name="Rounded Rectangle 11">
              <a:extLst>
                <a:ext uri="{FF2B5EF4-FFF2-40B4-BE49-F238E27FC236}">
                  <a16:creationId xmlns:a16="http://schemas.microsoft.com/office/drawing/2014/main" id="{B4240557-CBCF-B752-401D-AA9991F5354C}"/>
                </a:ext>
              </a:extLst>
            </p:cNvPr>
            <p:cNvSpPr/>
            <p:nvPr/>
          </p:nvSpPr>
          <p:spPr>
            <a:xfrm>
              <a:off x="957600" y="3516102"/>
              <a:ext cx="2927382" cy="1627397"/>
            </a:xfrm>
            <a:prstGeom prst="roundRect">
              <a:avLst>
                <a:gd name="adj" fmla="val 8462"/>
              </a:avLst>
            </a:prstGeom>
            <a:solidFill>
              <a:schemeClr val="bg1"/>
            </a:solidFill>
            <a:ln w="6350">
              <a:solidFill>
                <a:schemeClr val="bg1">
                  <a:lumMod val="85000"/>
                </a:schemeClr>
              </a:solidFill>
            </a:ln>
            <a:effectLst>
              <a:outerShdw blurRad="50800" dist="25400" dir="2700000" algn="tl" rotWithShape="0">
                <a:prstClr val="black">
                  <a:alpha val="2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B0FC5B1-7327-E435-6714-9F7198B47334}"/>
                </a:ext>
              </a:extLst>
            </p:cNvPr>
            <p:cNvSpPr txBox="1"/>
            <p:nvPr/>
          </p:nvSpPr>
          <p:spPr>
            <a:xfrm>
              <a:off x="1013375" y="3603612"/>
              <a:ext cx="2871606" cy="1426353"/>
            </a:xfrm>
            <a:prstGeom prst="rect">
              <a:avLst/>
            </a:prstGeom>
            <a:noFill/>
          </p:spPr>
          <p:txBody>
            <a:bodyPr wrap="square" rtlCol="0">
              <a:spAutoFit/>
            </a:bodyPr>
            <a:lstStyle/>
            <a:p>
              <a:pPr>
                <a:lnSpc>
                  <a:spcPts val="1540"/>
                </a:lnSpc>
                <a:spcAft>
                  <a:spcPts val="600"/>
                </a:spcAft>
              </a:pPr>
              <a:r>
                <a:rPr lang="en-CA" sz="1200" b="1" dirty="0">
                  <a:solidFill>
                    <a:schemeClr val="accent1"/>
                  </a:solidFill>
                  <a:latin typeface="Lato" panose="020F0502020204030203" pitchFamily="34" charset="77"/>
                  <a:ea typeface="Lato"/>
                  <a:cs typeface="Lato"/>
                  <a:sym typeface="Lato"/>
                </a:rPr>
                <a:t>Did you know? </a:t>
              </a:r>
            </a:p>
            <a:p>
              <a:pPr>
                <a:lnSpc>
                  <a:spcPts val="1540"/>
                </a:lnSpc>
              </a:pPr>
              <a:r>
                <a:rPr lang="en-US" sz="1100" b="1" dirty="0">
                  <a:solidFill>
                    <a:schemeClr val="accent1"/>
                  </a:solidFill>
                </a:rPr>
                <a:t>CAWST has developed sanitary inspection packages for </a:t>
              </a:r>
              <a:r>
                <a:rPr lang="en-US" sz="1100" b="1" dirty="0" err="1">
                  <a:solidFill>
                    <a:schemeClr val="accent1"/>
                  </a:solidFill>
                </a:rPr>
                <a:t>biosand</a:t>
              </a:r>
              <a:r>
                <a:rPr lang="en-US" sz="1100" b="1" dirty="0">
                  <a:solidFill>
                    <a:schemeClr val="accent1"/>
                  </a:solidFill>
                </a:rPr>
                <a:t> filters, boiling and collection and storage. </a:t>
              </a:r>
            </a:p>
            <a:p>
              <a:pPr>
                <a:lnSpc>
                  <a:spcPts val="1340"/>
                </a:lnSpc>
                <a:spcAft>
                  <a:spcPts val="600"/>
                </a:spcAft>
              </a:pPr>
              <a:r>
                <a:rPr lang="en-US" sz="1000" u="sng" dirty="0">
                  <a:solidFill>
                    <a:srgbClr val="2B95B8"/>
                  </a:solidFill>
                </a:rPr>
                <a:t>https://</a:t>
              </a:r>
              <a:r>
                <a:rPr lang="en-US" sz="1000" u="sng" dirty="0" err="1">
                  <a:solidFill>
                    <a:srgbClr val="2B95B8"/>
                  </a:solidFill>
                </a:rPr>
                <a:t>washresources.cawst.org</a:t>
              </a:r>
              <a:r>
                <a:rPr lang="en-US" sz="1000" u="sng" dirty="0">
                  <a:solidFill>
                    <a:srgbClr val="2B95B8"/>
                  </a:solidFill>
                </a:rPr>
                <a:t>/</a:t>
              </a:r>
              <a:r>
                <a:rPr lang="en-US" sz="1000" u="sng" dirty="0" err="1">
                  <a:solidFill>
                    <a:srgbClr val="2B95B8"/>
                  </a:solidFill>
                </a:rPr>
                <a:t>en</a:t>
              </a:r>
              <a:r>
                <a:rPr lang="en-US" sz="1000" u="sng" dirty="0">
                  <a:solidFill>
                    <a:srgbClr val="2B95B8"/>
                  </a:solidFill>
                </a:rPr>
                <a:t>/collections/d5756fa0/household-water-treatment-technologies-sanitary-inspection-forms</a:t>
              </a:r>
            </a:p>
          </p:txBody>
        </p:sp>
      </p:gr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1"/>
          <p:cNvSpPr txBox="1">
            <a:spLocks noGrp="1"/>
          </p:cNvSpPr>
          <p:nvPr>
            <p:ph type="title"/>
          </p:nvPr>
        </p:nvSpPr>
        <p:spPr>
          <a:xfrm>
            <a:off x="539999" y="288000"/>
            <a:ext cx="7278540" cy="816332"/>
          </a:xfrm>
          <a:prstGeom prst="rect">
            <a:avLst/>
          </a:prstGeom>
        </p:spPr>
        <p:txBody>
          <a:bodyPr spcFirstLastPara="1" wrap="square" lIns="91425" tIns="91425" rIns="91425" bIns="91425" anchor="t" anchorCtr="0">
            <a:normAutofit fontScale="90000"/>
          </a:bodyPr>
          <a:lstStyle/>
          <a:p>
            <a:pPr marL="0" lvl="0" indent="0" algn="l" rtl="0">
              <a:lnSpc>
                <a:spcPts val="2800"/>
              </a:lnSpc>
              <a:spcBef>
                <a:spcPts val="0"/>
              </a:spcBef>
              <a:spcAft>
                <a:spcPts val="0"/>
              </a:spcAft>
              <a:buNone/>
            </a:pPr>
            <a:r>
              <a:rPr lang="en" sz="2700" spc="30" dirty="0">
                <a:solidFill>
                  <a:srgbClr val="2B95B8"/>
                </a:solidFill>
                <a:latin typeface="Lato Black" panose="020F0502020204030203" pitchFamily="34" charset="77"/>
              </a:rPr>
              <a:t>Summary: </a:t>
            </a:r>
            <a:r>
              <a:rPr lang="en" sz="2700" spc="30" dirty="0">
                <a:solidFill>
                  <a:srgbClr val="2B95B8"/>
                </a:solidFill>
                <a:latin typeface="Lato Black" panose="020F0502020204030203" pitchFamily="34" charset="77"/>
                <a:ea typeface="Lato"/>
                <a:cs typeface="Lato"/>
                <a:sym typeface="Lato"/>
              </a:rPr>
              <a:t>Safe drinking water at the household </a:t>
            </a:r>
            <a:br>
              <a:rPr lang="en" sz="2700" spc="30" dirty="0">
                <a:solidFill>
                  <a:srgbClr val="2B95B8"/>
                </a:solidFill>
                <a:latin typeface="Lato Black" panose="020F0502020204030203" pitchFamily="34" charset="77"/>
                <a:ea typeface="Lato"/>
                <a:cs typeface="Lato"/>
                <a:sym typeface="Lato"/>
              </a:rPr>
            </a:br>
            <a:r>
              <a:rPr lang="en" sz="2700" spc="30" dirty="0">
                <a:solidFill>
                  <a:srgbClr val="2B95B8"/>
                </a:solidFill>
                <a:latin typeface="Lato Black" panose="020F0502020204030203" pitchFamily="34" charset="77"/>
                <a:ea typeface="Lato"/>
                <a:cs typeface="Lato"/>
                <a:sym typeface="Lato"/>
              </a:rPr>
              <a:t>is not being achieved </a:t>
            </a:r>
            <a:endParaRPr sz="2700" spc="30" dirty="0">
              <a:solidFill>
                <a:srgbClr val="2B95B8"/>
              </a:solidFill>
              <a:latin typeface="Lato Black" panose="020F0502020204030203" pitchFamily="34" charset="77"/>
              <a:ea typeface="Calibri"/>
              <a:cs typeface="Calibri"/>
              <a:sym typeface="Calibri"/>
            </a:endParaRPr>
          </a:p>
          <a:p>
            <a:pPr marL="0" lvl="0" indent="0" algn="l" rtl="0">
              <a:spcBef>
                <a:spcPts val="0"/>
              </a:spcBef>
              <a:spcAft>
                <a:spcPts val="0"/>
              </a:spcAft>
              <a:buNone/>
            </a:pPr>
            <a:endParaRPr dirty="0"/>
          </a:p>
        </p:txBody>
      </p:sp>
      <p:sp>
        <p:nvSpPr>
          <p:cNvPr id="438" name="Google Shape;438;p71"/>
          <p:cNvSpPr txBox="1">
            <a:spLocks noGrp="1"/>
          </p:cNvSpPr>
          <p:nvPr>
            <p:ph type="body" idx="1"/>
          </p:nvPr>
        </p:nvSpPr>
        <p:spPr>
          <a:xfrm>
            <a:off x="652321" y="2076598"/>
            <a:ext cx="3729485" cy="1493944"/>
          </a:xfrm>
          <a:prstGeom prst="rect">
            <a:avLst/>
          </a:prstGeom>
        </p:spPr>
        <p:txBody>
          <a:bodyPr spcFirstLastPara="1" wrap="square" lIns="91425" tIns="91425" rIns="91425" bIns="91425" anchor="t" anchorCtr="0">
            <a:noAutofit/>
          </a:bodyPr>
          <a:lstStyle/>
          <a:p>
            <a:pPr marL="0" lvl="0" indent="0" algn="l" rtl="0">
              <a:lnSpc>
                <a:spcPts val="2220"/>
              </a:lnSpc>
              <a:spcBef>
                <a:spcPts val="0"/>
              </a:spcBef>
              <a:spcAft>
                <a:spcPts val="1200"/>
              </a:spcAft>
              <a:buNone/>
            </a:pPr>
            <a:r>
              <a:rPr lang="en" sz="1600" b="1" dirty="0">
                <a:solidFill>
                  <a:schemeClr val="accent1"/>
                </a:solidFill>
                <a:latin typeface="Lato" panose="020F0502020204030203" pitchFamily="34" charset="77"/>
                <a:sym typeface="Lato"/>
              </a:rPr>
              <a:t>The key documents discussed clearly outline that water quality needs to be addressed, especially at point of use and that a range of solutions is how we will reach everyone. </a:t>
            </a:r>
            <a:endParaRPr sz="1600" b="1" dirty="0">
              <a:solidFill>
                <a:schemeClr val="accent1"/>
              </a:solidFill>
              <a:latin typeface="Lato" panose="020F0502020204030203" pitchFamily="34" charset="77"/>
              <a:sym typeface="Lato"/>
            </a:endParaRPr>
          </a:p>
          <a:p>
            <a:pPr marL="0" lvl="0" indent="0" algn="l" rtl="0">
              <a:spcBef>
                <a:spcPts val="1000"/>
              </a:spcBef>
              <a:spcAft>
                <a:spcPts val="0"/>
              </a:spcAft>
              <a:buNone/>
            </a:pPr>
            <a:endParaRPr sz="1600" b="1" dirty="0">
              <a:solidFill>
                <a:schemeClr val="dk1"/>
              </a:solidFill>
              <a:latin typeface="Calibri"/>
              <a:ea typeface="Calibri"/>
              <a:cs typeface="Calibri"/>
              <a:sym typeface="Calibri"/>
            </a:endParaRPr>
          </a:p>
          <a:p>
            <a:pPr marL="0" lvl="0" indent="0" algn="l" rtl="0">
              <a:spcBef>
                <a:spcPts val="1200"/>
              </a:spcBef>
              <a:spcAft>
                <a:spcPts val="0"/>
              </a:spcAft>
              <a:buNone/>
            </a:pPr>
            <a:endParaRPr sz="1600" b="1" dirty="0"/>
          </a:p>
          <a:p>
            <a:pPr marL="0" lvl="0" indent="0" algn="l" rtl="0">
              <a:spcBef>
                <a:spcPts val="1200"/>
              </a:spcBef>
              <a:spcAft>
                <a:spcPts val="0"/>
              </a:spcAft>
              <a:buNone/>
            </a:pPr>
            <a:endParaRPr sz="1600" b="1" dirty="0"/>
          </a:p>
          <a:p>
            <a:pPr marL="0" lvl="0" indent="0" algn="l" rtl="0">
              <a:spcBef>
                <a:spcPts val="1200"/>
              </a:spcBef>
              <a:spcAft>
                <a:spcPts val="1200"/>
              </a:spcAft>
              <a:buNone/>
            </a:pPr>
            <a:endParaRPr sz="1600" b="1" dirty="0"/>
          </a:p>
        </p:txBody>
      </p:sp>
      <p:sp>
        <p:nvSpPr>
          <p:cNvPr id="2" name="Google Shape;430;p70">
            <a:extLst>
              <a:ext uri="{FF2B5EF4-FFF2-40B4-BE49-F238E27FC236}">
                <a16:creationId xmlns:a16="http://schemas.microsoft.com/office/drawing/2014/main" id="{7E45266E-E464-9E02-BF57-A052C8F2709A}"/>
              </a:ext>
            </a:extLst>
          </p:cNvPr>
          <p:cNvSpPr txBox="1">
            <a:spLocks noGrp="1"/>
          </p:cNvSpPr>
          <p:nvPr>
            <p:ph type="sldNum" idx="12"/>
          </p:nvPr>
        </p:nvSpPr>
        <p:spPr>
          <a:xfrm>
            <a:off x="7665720" y="4767263"/>
            <a:ext cx="8496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19</a:t>
            </a:fld>
            <a:endParaRPr dirty="0"/>
          </a:p>
        </p:txBody>
      </p:sp>
      <p:pic>
        <p:nvPicPr>
          <p:cNvPr id="4" name="Picture 3" descr="A person pouring water into a container&#10;&#10;Description automatically generated">
            <a:extLst>
              <a:ext uri="{FF2B5EF4-FFF2-40B4-BE49-F238E27FC236}">
                <a16:creationId xmlns:a16="http://schemas.microsoft.com/office/drawing/2014/main" id="{0A96DC9A-B23D-4222-95DF-5DCD08F53B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4574116" y="1618399"/>
            <a:ext cx="3410134" cy="2381999"/>
          </a:xfrm>
          <a:prstGeom prst="rect">
            <a:avLst/>
          </a:prstGeom>
          <a:effectLst>
            <a:outerShdw blurRad="50800" dist="25400" dir="2700000" algn="tl" rotWithShape="0">
              <a:prstClr val="black">
                <a:alpha val="40000"/>
              </a:prstClr>
            </a:outerShdw>
          </a:effectLst>
        </p:spPr>
      </p:pic>
      <p:cxnSp>
        <p:nvCxnSpPr>
          <p:cNvPr id="5" name="Straight Connector 4">
            <a:extLst>
              <a:ext uri="{FF2B5EF4-FFF2-40B4-BE49-F238E27FC236}">
                <a16:creationId xmlns:a16="http://schemas.microsoft.com/office/drawing/2014/main" id="{230398D3-2682-7B06-8695-770C841D0AD1}"/>
              </a:ext>
            </a:extLst>
          </p:cNvPr>
          <p:cNvCxnSpPr/>
          <p:nvPr/>
        </p:nvCxnSpPr>
        <p:spPr>
          <a:xfrm>
            <a:off x="736315" y="2008378"/>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88D5D67-471B-96CB-DC0F-2BD175B4732A}"/>
              </a:ext>
            </a:extLst>
          </p:cNvPr>
          <p:cNvCxnSpPr/>
          <p:nvPr/>
        </p:nvCxnSpPr>
        <p:spPr>
          <a:xfrm>
            <a:off x="736315" y="3708573"/>
            <a:ext cx="33195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47EF7-D520-D581-BB5F-1838B467415C}"/>
              </a:ext>
            </a:extLst>
          </p:cNvPr>
          <p:cNvSpPr>
            <a:spLocks noGrp="1"/>
          </p:cNvSpPr>
          <p:nvPr>
            <p:ph type="title"/>
          </p:nvPr>
        </p:nvSpPr>
        <p:spPr>
          <a:xfrm>
            <a:off x="540000" y="360000"/>
            <a:ext cx="7886700" cy="512418"/>
          </a:xfrm>
        </p:spPr>
        <p:txBody>
          <a:bodyPr/>
          <a:lstStyle/>
          <a:p>
            <a:r>
              <a:rPr lang="en" sz="2400" dirty="0">
                <a:solidFill>
                  <a:schemeClr val="accent3"/>
                </a:solidFill>
                <a:latin typeface="Lato Black" panose="020F0502020204030203" pitchFamily="34" charset="77"/>
              </a:rPr>
              <a:t>What is the data telling us?</a:t>
            </a:r>
            <a:endParaRPr lang="en-US" dirty="0"/>
          </a:p>
        </p:txBody>
      </p:sp>
      <p:sp>
        <p:nvSpPr>
          <p:cNvPr id="4" name="Text Placeholder 3">
            <a:extLst>
              <a:ext uri="{FF2B5EF4-FFF2-40B4-BE49-F238E27FC236}">
                <a16:creationId xmlns:a16="http://schemas.microsoft.com/office/drawing/2014/main" id="{3D95214C-1CF0-47A1-A656-12E59E08002B}"/>
              </a:ext>
            </a:extLst>
          </p:cNvPr>
          <p:cNvSpPr>
            <a:spLocks noGrp="1" noRot="1" noMove="1" noResize="1" noEditPoints="1" noAdjustHandles="1" noChangeArrowheads="1" noChangeShapeType="1"/>
          </p:cNvSpPr>
          <p:nvPr>
            <p:ph type="body" idx="2"/>
          </p:nvPr>
        </p:nvSpPr>
        <p:spPr>
          <a:xfrm>
            <a:off x="540000" y="1080000"/>
            <a:ext cx="7886700" cy="3571959"/>
          </a:xfrm>
        </p:spPr>
        <p:txBody>
          <a:bodyPr/>
          <a:lstStyle/>
          <a:p>
            <a:pPr marL="0" lvl="0" indent="0" algn="l" rtl="0">
              <a:spcBef>
                <a:spcPts val="0"/>
              </a:spcBef>
              <a:spcAft>
                <a:spcPts val="0"/>
              </a:spcAft>
              <a:buNone/>
            </a:pPr>
            <a:r>
              <a:rPr lang="en-CA" sz="1600" b="1" dirty="0">
                <a:latin typeface="Lato" panose="020F0502020204030203" pitchFamily="34" charset="77"/>
              </a:rPr>
              <a:t>A review of four key global documents:</a:t>
            </a:r>
          </a:p>
          <a:p>
            <a:pPr marL="457200" lvl="0" indent="-297497" algn="l" rtl="0">
              <a:lnSpc>
                <a:spcPts val="2020"/>
              </a:lnSpc>
              <a:spcBef>
                <a:spcPts val="1200"/>
              </a:spcBef>
              <a:spcAft>
                <a:spcPts val="1400"/>
              </a:spcAft>
              <a:buClr>
                <a:srgbClr val="005478"/>
              </a:buClr>
              <a:buSzPct val="100000"/>
              <a:buFont typeface="Lato"/>
              <a:buAutoNum type="arabicPeriod"/>
            </a:pPr>
            <a:r>
              <a:rPr lang="en-CA" sz="1400" dirty="0">
                <a:latin typeface="Lato" panose="020F0502020204030203" pitchFamily="34" charset="77"/>
                <a:ea typeface="Lato"/>
                <a:cs typeface="Lato"/>
                <a:sym typeface="Lato"/>
              </a:rPr>
              <a:t>Progress on household drinking water, sanitation and hygiene - </a:t>
            </a:r>
            <a:r>
              <a:rPr lang="en-CA" sz="1400" i="1" dirty="0">
                <a:latin typeface="Lato" panose="020F0502020204030203" pitchFamily="34" charset="77"/>
                <a:ea typeface="Lato"/>
                <a:cs typeface="Lato"/>
                <a:sym typeface="Lato"/>
              </a:rPr>
              <a:t>JMP, 2025 </a:t>
            </a:r>
            <a:r>
              <a:rPr lang="en-CA" sz="1400" u="sng" dirty="0">
                <a:solidFill>
                  <a:srgbClr val="2B95B8"/>
                </a:solidFill>
                <a:uFill>
                  <a:solidFill>
                    <a:srgbClr val="2B95B8"/>
                  </a:solidFill>
                </a:uFill>
                <a:latin typeface="Lato" panose="020F0502020204030203" pitchFamily="34" charset="77"/>
                <a:ea typeface="Lato"/>
                <a:cs typeface="Lato"/>
                <a:sym typeface="Lato"/>
                <a:hlinkClick r:id="rId3">
                  <a:extLst>
                    <a:ext uri="{A12FA001-AC4F-418D-AE19-62706E023703}">
                      <ahyp:hlinkClr xmlns:ahyp="http://schemas.microsoft.com/office/drawing/2018/hyperlinkcolor" val="tx"/>
                    </a:ext>
                  </a:extLst>
                </a:hlinkClick>
              </a:rPr>
              <a:t>washdata.org/reports/jmp-2025-wash-households</a:t>
            </a:r>
            <a:endParaRPr lang="en-CA" sz="1400" u="sng" dirty="0">
              <a:solidFill>
                <a:srgbClr val="2B95B8"/>
              </a:solidFill>
              <a:uFill>
                <a:solidFill>
                  <a:srgbClr val="2B95B8"/>
                </a:solidFill>
              </a:uFill>
              <a:latin typeface="Lato" panose="020F0502020204030203" pitchFamily="34" charset="77"/>
              <a:ea typeface="Lato"/>
              <a:cs typeface="Lato"/>
              <a:sym typeface="Lato"/>
            </a:endParaRPr>
          </a:p>
          <a:p>
            <a:pPr indent="-297497">
              <a:lnSpc>
                <a:spcPts val="2020"/>
              </a:lnSpc>
              <a:spcAft>
                <a:spcPts val="1400"/>
              </a:spcAft>
              <a:buClr>
                <a:srgbClr val="005478"/>
              </a:buClr>
              <a:buSzPct val="100000"/>
              <a:buFont typeface="Lato"/>
              <a:buAutoNum type="arabicPeriod"/>
            </a:pPr>
            <a:r>
              <a:rPr lang="en-CA" sz="1400" dirty="0">
                <a:latin typeface="Lato" panose="020F0502020204030203" pitchFamily="34" charset="77"/>
                <a:ea typeface="Lato"/>
                <a:cs typeface="Lato"/>
                <a:sym typeface="Lato"/>
              </a:rPr>
              <a:t>Integrating water quality testing into household surveys - </a:t>
            </a:r>
            <a:r>
              <a:rPr lang="en-CA" sz="1400" i="1" dirty="0">
                <a:latin typeface="Lato" panose="020F0502020204030203" pitchFamily="34" charset="77"/>
                <a:ea typeface="Lato"/>
                <a:cs typeface="Lato"/>
                <a:sym typeface="Lato"/>
              </a:rPr>
              <a:t>WHO, 2020</a:t>
            </a:r>
            <a:r>
              <a:rPr lang="en-CA" sz="1400" dirty="0">
                <a:latin typeface="Lato" panose="020F0502020204030203" pitchFamily="34" charset="77"/>
                <a:ea typeface="Lato"/>
                <a:cs typeface="Lato"/>
                <a:sym typeface="Lato"/>
              </a:rPr>
              <a:t> </a:t>
            </a:r>
            <a:br>
              <a:rPr lang="en-CA" sz="1400" dirty="0">
                <a:latin typeface="Lato" panose="020F0502020204030203" pitchFamily="34" charset="77"/>
                <a:ea typeface="Lato"/>
                <a:cs typeface="Lato"/>
                <a:sym typeface="Lato"/>
              </a:rPr>
            </a:br>
            <a:r>
              <a:rPr lang="en-CA" sz="1400" u="sng" dirty="0">
                <a:solidFill>
                  <a:srgbClr val="2B95B8"/>
                </a:solidFill>
                <a:uFill>
                  <a:solidFill>
                    <a:srgbClr val="2B95B8"/>
                  </a:solidFill>
                </a:uFill>
                <a:latin typeface="Lato" panose="020F0502020204030203" pitchFamily="34" charset="77"/>
                <a:ea typeface="Lato"/>
                <a:cs typeface="Lato"/>
                <a:sym typeface="Lato"/>
                <a:hlinkClick r:id="rId4">
                  <a:extLst>
                    <a:ext uri="{A12FA001-AC4F-418D-AE19-62706E023703}">
                      <ahyp:hlinkClr xmlns:ahyp="http://schemas.microsoft.com/office/drawing/2018/hyperlinkcolor" val="tx"/>
                    </a:ext>
                  </a:extLst>
                </a:hlinkClick>
              </a:rPr>
              <a:t>https://washdata.org/sites/default/files/2020-10/JMP-2020-water-quality-testing-household-surveys.pdf</a:t>
            </a:r>
            <a:endParaRPr lang="en-CA" sz="1400" u="sng" dirty="0">
              <a:solidFill>
                <a:srgbClr val="2B95B8"/>
              </a:solidFill>
              <a:uFill>
                <a:solidFill>
                  <a:srgbClr val="2B95B8"/>
                </a:solidFill>
              </a:uFill>
              <a:latin typeface="Lato" panose="020F0502020204030203" pitchFamily="34" charset="77"/>
              <a:ea typeface="Lato"/>
              <a:cs typeface="Lato"/>
              <a:sym typeface="Lato"/>
            </a:endParaRPr>
          </a:p>
          <a:p>
            <a:pPr indent="-297497">
              <a:lnSpc>
                <a:spcPts val="2020"/>
              </a:lnSpc>
              <a:spcAft>
                <a:spcPts val="1400"/>
              </a:spcAft>
              <a:buClr>
                <a:srgbClr val="005478"/>
              </a:buClr>
              <a:buSzPct val="100000"/>
              <a:buFont typeface="Lato"/>
              <a:buAutoNum type="arabicPeriod"/>
            </a:pPr>
            <a:r>
              <a:rPr lang="en-CA" sz="1400" dirty="0">
                <a:latin typeface="Lato" panose="020F0502020204030203" pitchFamily="34" charset="77"/>
                <a:ea typeface="Lato"/>
                <a:cs typeface="Lato"/>
                <a:sym typeface="Lato"/>
              </a:rPr>
              <a:t>Monitoring Drinking Water Quality in Nationally Representative Household Surveys in Low- and Middle-Income Countries - </a:t>
            </a:r>
            <a:r>
              <a:rPr lang="en-CA" sz="1400" i="1" dirty="0">
                <a:latin typeface="Lato" panose="020F0502020204030203" pitchFamily="34" charset="77"/>
                <a:ea typeface="Lato"/>
                <a:cs typeface="Lato"/>
                <a:sym typeface="Lato"/>
              </a:rPr>
              <a:t>Bain et al, 2021</a:t>
            </a:r>
          </a:p>
          <a:p>
            <a:pPr marL="457200" lvl="0" indent="-297497" algn="l" rtl="0">
              <a:lnSpc>
                <a:spcPts val="2020"/>
              </a:lnSpc>
              <a:spcBef>
                <a:spcPts val="0"/>
              </a:spcBef>
              <a:spcAft>
                <a:spcPts val="1400"/>
              </a:spcAft>
              <a:buClr>
                <a:srgbClr val="005478"/>
              </a:buClr>
              <a:buSzPct val="100000"/>
              <a:buFont typeface="Lato"/>
              <a:buAutoNum type="arabicPeriod"/>
            </a:pPr>
            <a:r>
              <a:rPr lang="en-CA" sz="1400" dirty="0">
                <a:latin typeface="Lato" panose="020F0502020204030203" pitchFamily="34" charset="77"/>
                <a:ea typeface="Lato"/>
                <a:cs typeface="Lato"/>
                <a:sym typeface="Lato"/>
              </a:rPr>
              <a:t>Global Analysis and Assessment of Sanitation and Drinking Water - </a:t>
            </a:r>
            <a:r>
              <a:rPr lang="en-CA" sz="1400" i="1" dirty="0">
                <a:latin typeface="Lato" panose="020F0502020204030203" pitchFamily="34" charset="77"/>
                <a:ea typeface="Lato"/>
                <a:cs typeface="Lato"/>
                <a:sym typeface="Lato"/>
              </a:rPr>
              <a:t>UN-Water, 2025  </a:t>
            </a:r>
            <a:r>
              <a:rPr lang="en-CA" sz="1400" dirty="0">
                <a:solidFill>
                  <a:schemeClr val="accent3"/>
                </a:solidFill>
                <a:uFill>
                  <a:solidFill>
                    <a:srgbClr val="2B95B8"/>
                  </a:solidFill>
                </a:uFill>
                <a:latin typeface="Lato" panose="020F0502020204030203" pitchFamily="34" charset="77"/>
                <a:ea typeface="Lato"/>
                <a:cs typeface="Lato"/>
                <a:sym typeface="Lato"/>
                <a:hlinkClick r:id="rId5">
                  <a:extLst>
                    <a:ext uri="{A12FA001-AC4F-418D-AE19-62706E023703}">
                      <ahyp:hlinkClr xmlns:ahyp="http://schemas.microsoft.com/office/drawing/2018/hyperlinkcolor" val="tx"/>
                    </a:ext>
                  </a:extLst>
                </a:hlinkClick>
              </a:rPr>
              <a:t>www.unwater.org/news/un-water-glaas-2025-report</a:t>
            </a:r>
            <a:endParaRPr lang="en-CA" sz="1400" dirty="0">
              <a:solidFill>
                <a:schemeClr val="accent3"/>
              </a:solidFill>
              <a:uFill>
                <a:solidFill>
                  <a:srgbClr val="2B95B8"/>
                </a:solidFill>
              </a:uFill>
              <a:latin typeface="Lato" panose="020F0502020204030203" pitchFamily="34" charset="77"/>
              <a:ea typeface="Lato"/>
              <a:cs typeface="Lato"/>
              <a:sym typeface="Lato"/>
            </a:endParaRPr>
          </a:p>
          <a:p>
            <a:endParaRPr lang="en-US" dirty="0"/>
          </a:p>
        </p:txBody>
      </p:sp>
      <p:sp>
        <p:nvSpPr>
          <p:cNvPr id="5" name="Rounded Rectangle 4">
            <a:extLst>
              <a:ext uri="{FF2B5EF4-FFF2-40B4-BE49-F238E27FC236}">
                <a16:creationId xmlns:a16="http://schemas.microsoft.com/office/drawing/2014/main" id="{CD8E1C7C-0D8A-5FE6-53FC-B009754BA5A2}"/>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TextBox 5">
            <a:extLst>
              <a:ext uri="{FF2B5EF4-FFF2-40B4-BE49-F238E27FC236}">
                <a16:creationId xmlns:a16="http://schemas.microsoft.com/office/drawing/2014/main" id="{5896634C-0284-0793-3021-BF9077AAB2F4}"/>
              </a:ext>
            </a:extLst>
          </p:cNvPr>
          <p:cNvSpPr txBox="1">
            <a:spLocks/>
          </p:cNvSpPr>
          <p:nvPr/>
        </p:nvSpPr>
        <p:spPr>
          <a:xfrm>
            <a:off x="717300" y="1568543"/>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1</a:t>
            </a:r>
          </a:p>
        </p:txBody>
      </p:sp>
      <p:sp>
        <p:nvSpPr>
          <p:cNvPr id="8" name="Rounded Rectangle 7">
            <a:extLst>
              <a:ext uri="{FF2B5EF4-FFF2-40B4-BE49-F238E27FC236}">
                <a16:creationId xmlns:a16="http://schemas.microsoft.com/office/drawing/2014/main" id="{D6A37505-20F4-6866-0052-0D414BB74175}"/>
              </a:ext>
            </a:extLst>
          </p:cNvPr>
          <p:cNvSpPr/>
          <p:nvPr/>
        </p:nvSpPr>
        <p:spPr>
          <a:xfrm>
            <a:off x="717300" y="2364815"/>
            <a:ext cx="235566" cy="252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1C40C2-861A-8E5B-1DD1-D4C8F2A2D3AA}"/>
              </a:ext>
            </a:extLst>
          </p:cNvPr>
          <p:cNvSpPr txBox="1"/>
          <p:nvPr/>
        </p:nvSpPr>
        <p:spPr>
          <a:xfrm>
            <a:off x="717300" y="2352315"/>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2</a:t>
            </a:r>
          </a:p>
        </p:txBody>
      </p:sp>
      <p:sp>
        <p:nvSpPr>
          <p:cNvPr id="11" name="Rounded Rectangle 10">
            <a:extLst>
              <a:ext uri="{FF2B5EF4-FFF2-40B4-BE49-F238E27FC236}">
                <a16:creationId xmlns:a16="http://schemas.microsoft.com/office/drawing/2014/main" id="{7A4C67D4-4466-9AC2-63AF-7788789DA6C1}"/>
              </a:ext>
            </a:extLst>
          </p:cNvPr>
          <p:cNvSpPr/>
          <p:nvPr/>
        </p:nvSpPr>
        <p:spPr>
          <a:xfrm>
            <a:off x="717300" y="3348371"/>
            <a:ext cx="235566" cy="2520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7FC3A6E-13EB-C0B6-BD3B-FFE21F60555A}"/>
              </a:ext>
            </a:extLst>
          </p:cNvPr>
          <p:cNvSpPr txBox="1"/>
          <p:nvPr/>
        </p:nvSpPr>
        <p:spPr>
          <a:xfrm>
            <a:off x="717300" y="3323372"/>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3</a:t>
            </a:r>
          </a:p>
        </p:txBody>
      </p:sp>
      <p:sp>
        <p:nvSpPr>
          <p:cNvPr id="14" name="Rounded Rectangle 13">
            <a:extLst>
              <a:ext uri="{FF2B5EF4-FFF2-40B4-BE49-F238E27FC236}">
                <a16:creationId xmlns:a16="http://schemas.microsoft.com/office/drawing/2014/main" id="{E8026A66-A27C-6EEC-7561-B4A2DC7932B1}"/>
              </a:ext>
            </a:extLst>
          </p:cNvPr>
          <p:cNvSpPr/>
          <p:nvPr/>
        </p:nvSpPr>
        <p:spPr>
          <a:xfrm>
            <a:off x="717300" y="4032250"/>
            <a:ext cx="235566" cy="25200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EE9889-67B3-C192-4758-F123C0340717}"/>
              </a:ext>
            </a:extLst>
          </p:cNvPr>
          <p:cNvSpPr txBox="1"/>
          <p:nvPr/>
        </p:nvSpPr>
        <p:spPr>
          <a:xfrm>
            <a:off x="717300" y="4016986"/>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4</a:t>
            </a:r>
          </a:p>
        </p:txBody>
      </p:sp>
    </p:spTree>
    <p:custDataLst>
      <p:tags r:id="rId1"/>
    </p:custDataLst>
    <p:extLst>
      <p:ext uri="{BB962C8B-B14F-4D97-AF65-F5344CB8AC3E}">
        <p14:creationId xmlns:p14="http://schemas.microsoft.com/office/powerpoint/2010/main" val="691454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540000" y="350643"/>
            <a:ext cx="7762200" cy="813013"/>
          </a:xfrm>
          <a:prstGeom prst="rect">
            <a:avLst/>
          </a:prstGeom>
        </p:spPr>
        <p:txBody>
          <a:bodyPr spcFirstLastPara="1" wrap="square" lIns="68575" tIns="34275" rIns="68575" bIns="34275" anchor="ctr" anchorCtr="0">
            <a:spAutoFit/>
          </a:bodyPr>
          <a:lstStyle/>
          <a:p>
            <a:pPr marL="7938" lvl="0" indent="-7938" algn="l" rtl="0">
              <a:lnSpc>
                <a:spcPts val="2880"/>
              </a:lnSpc>
              <a:spcBef>
                <a:spcPts val="0"/>
              </a:spcBef>
              <a:buNone/>
            </a:pPr>
            <a:r>
              <a:rPr lang="en-CA" sz="2400" b="1" spc="30" dirty="0">
                <a:solidFill>
                  <a:srgbClr val="2B95B8"/>
                </a:solidFill>
                <a:latin typeface="Lato Black" panose="020F0502020204030203" pitchFamily="34" charset="77"/>
                <a:ea typeface="Lato"/>
                <a:cs typeface="Lato"/>
                <a:sym typeface="Lato"/>
              </a:rPr>
              <a:t>This is an opportunity to move the WASH sector </a:t>
            </a:r>
            <a:br>
              <a:rPr lang="en-CA" sz="2400" b="1" spc="30" dirty="0">
                <a:solidFill>
                  <a:srgbClr val="2B95B8"/>
                </a:solidFill>
                <a:latin typeface="Lato Black" panose="020F0502020204030203" pitchFamily="34" charset="77"/>
                <a:ea typeface="Lato"/>
                <a:cs typeface="Lato"/>
                <a:sym typeface="Lato"/>
              </a:rPr>
            </a:br>
            <a:r>
              <a:rPr lang="en-CA" sz="2400" b="1" spc="30" dirty="0">
                <a:solidFill>
                  <a:srgbClr val="2B95B8"/>
                </a:solidFill>
                <a:latin typeface="Lato Black" panose="020F0502020204030203" pitchFamily="34" charset="77"/>
                <a:ea typeface="Lato"/>
                <a:cs typeface="Lato"/>
                <a:sym typeface="Lato"/>
              </a:rPr>
              <a:t>from ‘either/or’ to ‘both/and’</a:t>
            </a:r>
            <a:endParaRPr lang="en-CA" sz="2400" b="1" u="none" strike="noStrike" cap="none" spc="30" dirty="0">
              <a:solidFill>
                <a:srgbClr val="2B95B8"/>
              </a:solidFill>
              <a:latin typeface="Lato Black" panose="020F0502020204030203" pitchFamily="34" charset="77"/>
              <a:ea typeface="Calibri"/>
              <a:cs typeface="Calibri"/>
              <a:sym typeface="Calibri"/>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20</a:t>
            </a:fld>
            <a:endParaRPr dirty="0"/>
          </a:p>
        </p:txBody>
      </p:sp>
      <p:sp>
        <p:nvSpPr>
          <p:cNvPr id="8" name="Google Shape;446;p72">
            <a:extLst>
              <a:ext uri="{FF2B5EF4-FFF2-40B4-BE49-F238E27FC236}">
                <a16:creationId xmlns:a16="http://schemas.microsoft.com/office/drawing/2014/main" id="{68957BFC-C085-6094-1B19-25536BB506F7}"/>
              </a:ext>
            </a:extLst>
          </p:cNvPr>
          <p:cNvSpPr/>
          <p:nvPr/>
        </p:nvSpPr>
        <p:spPr>
          <a:xfrm>
            <a:off x="566338" y="1332000"/>
            <a:ext cx="7755900" cy="2841326"/>
          </a:xfrm>
          <a:prstGeom prst="rect">
            <a:avLst/>
          </a:prstGeom>
          <a:noFill/>
          <a:ln>
            <a:noFill/>
          </a:ln>
        </p:spPr>
        <p:txBody>
          <a:bodyPr spcFirstLastPara="1" wrap="square" lIns="0" tIns="0" rIns="0" bIns="0" anchor="t" anchorCtr="0">
            <a:noAutofit/>
          </a:bodyPr>
          <a:lstStyle/>
          <a:p>
            <a:pPr marL="49213" marR="0" lvl="0" algn="l" rtl="0">
              <a:lnSpc>
                <a:spcPct val="100000"/>
              </a:lnSpc>
              <a:spcBef>
                <a:spcPts val="0"/>
              </a:spcBef>
              <a:spcAft>
                <a:spcPts val="1200"/>
              </a:spcAft>
              <a:buClr>
                <a:srgbClr val="666666"/>
              </a:buClr>
              <a:buSzPts val="1400"/>
            </a:pPr>
            <a:r>
              <a:rPr lang="en" sz="1600" b="1" dirty="0">
                <a:solidFill>
                  <a:schemeClr val="tx1">
                    <a:lumMod val="65000"/>
                    <a:lumOff val="35000"/>
                  </a:schemeClr>
                </a:solidFill>
                <a:latin typeface="Lato Black" panose="020F0502020204030203" pitchFamily="34" charset="77"/>
                <a:ea typeface="Lato"/>
                <a:cs typeface="Lato"/>
                <a:sym typeface="Lato"/>
              </a:rPr>
              <a:t>Household water treatment:</a:t>
            </a:r>
            <a:endParaRPr sz="1600" b="1" dirty="0">
              <a:solidFill>
                <a:schemeClr val="tx1">
                  <a:lumMod val="65000"/>
                  <a:lumOff val="35000"/>
                </a:schemeClr>
              </a:solidFill>
              <a:latin typeface="Lato Black" panose="020F0502020204030203" pitchFamily="34" charset="77"/>
              <a:ea typeface="Lato"/>
              <a:cs typeface="Lato"/>
              <a:sym typeface="Lato"/>
            </a:endParaRPr>
          </a:p>
          <a:p>
            <a:pPr marL="334963" marR="0" lvl="1" indent="-285750" algn="l" rtl="0">
              <a:lnSpc>
                <a:spcPct val="100000"/>
              </a:lnSpc>
              <a:spcBef>
                <a:spcPts val="1000"/>
              </a:spcBef>
              <a:spcAft>
                <a:spcPts val="0"/>
              </a:spcAft>
              <a:buClr>
                <a:schemeClr val="tx1">
                  <a:lumMod val="65000"/>
                  <a:lumOff val="35000"/>
                </a:schemeClr>
              </a:buClr>
              <a:buSzPct val="120000"/>
              <a:buFont typeface="Arial" panose="020B0604020202020204" pitchFamily="34" charset="0"/>
              <a:buChar char="•"/>
            </a:pPr>
            <a:r>
              <a:rPr lang="en" b="1" dirty="0">
                <a:solidFill>
                  <a:schemeClr val="tx1"/>
                </a:solidFill>
                <a:latin typeface="Lato"/>
                <a:ea typeface="Lato"/>
                <a:cs typeface="Lato"/>
                <a:sym typeface="Lato"/>
              </a:rPr>
              <a:t>is part of the range of options </a:t>
            </a:r>
            <a:r>
              <a:rPr lang="en" dirty="0">
                <a:solidFill>
                  <a:srgbClr val="666666"/>
                </a:solidFill>
                <a:latin typeface="Lato"/>
                <a:ea typeface="Lato"/>
                <a:cs typeface="Lato"/>
                <a:sym typeface="Lato"/>
              </a:rPr>
              <a:t>to reach everyone with safely managed drinking water</a:t>
            </a:r>
            <a:endParaRPr dirty="0">
              <a:solidFill>
                <a:srgbClr val="666666"/>
              </a:solidFill>
              <a:latin typeface="Lato"/>
              <a:ea typeface="Lato"/>
              <a:cs typeface="Lato"/>
              <a:sym typeface="Lato"/>
            </a:endParaRPr>
          </a:p>
          <a:p>
            <a:pPr marL="334963" marR="0" lvl="1" indent="-285750" algn="l" rtl="0">
              <a:lnSpc>
                <a:spcPct val="100000"/>
              </a:lnSpc>
              <a:spcBef>
                <a:spcPts val="1000"/>
              </a:spcBef>
              <a:spcAft>
                <a:spcPts val="0"/>
              </a:spcAft>
              <a:buClr>
                <a:schemeClr val="tx1">
                  <a:lumMod val="65000"/>
                  <a:lumOff val="35000"/>
                </a:schemeClr>
              </a:buClr>
              <a:buSzPct val="120000"/>
              <a:buFont typeface="Arial" panose="020B0604020202020204" pitchFamily="34" charset="0"/>
              <a:buChar char="•"/>
            </a:pPr>
            <a:r>
              <a:rPr lang="en" dirty="0">
                <a:solidFill>
                  <a:srgbClr val="666666"/>
                </a:solidFill>
                <a:latin typeface="Lato"/>
                <a:ea typeface="Lato"/>
                <a:cs typeface="Lato"/>
                <a:sym typeface="Lato"/>
              </a:rPr>
              <a:t>plays an important role as a </a:t>
            </a:r>
            <a:r>
              <a:rPr lang="en" b="1" dirty="0">
                <a:solidFill>
                  <a:schemeClr val="tx1"/>
                </a:solidFill>
                <a:latin typeface="Lato"/>
                <a:ea typeface="Lato"/>
                <a:cs typeface="Lato"/>
                <a:sym typeface="Lato"/>
              </a:rPr>
              <a:t>legitimate, evidence based </a:t>
            </a:r>
            <a:r>
              <a:rPr lang="en" dirty="0">
                <a:solidFill>
                  <a:srgbClr val="666666"/>
                </a:solidFill>
                <a:latin typeface="Lato"/>
                <a:ea typeface="Lato"/>
                <a:cs typeface="Lato"/>
                <a:sym typeface="Lato"/>
              </a:rPr>
              <a:t>service delivery model</a:t>
            </a:r>
            <a:endParaRPr dirty="0">
              <a:solidFill>
                <a:srgbClr val="666666"/>
              </a:solidFill>
              <a:latin typeface="Lato"/>
              <a:ea typeface="Lato"/>
              <a:cs typeface="Lato"/>
              <a:sym typeface="Lato"/>
            </a:endParaRPr>
          </a:p>
          <a:p>
            <a:pPr marL="334963" marR="0" lvl="1" indent="-285750" algn="l" rtl="0">
              <a:lnSpc>
                <a:spcPct val="100000"/>
              </a:lnSpc>
              <a:spcBef>
                <a:spcPts val="1000"/>
              </a:spcBef>
              <a:spcAft>
                <a:spcPts val="1000"/>
              </a:spcAft>
              <a:buClr>
                <a:schemeClr val="tx1">
                  <a:lumMod val="65000"/>
                  <a:lumOff val="35000"/>
                </a:schemeClr>
              </a:buClr>
              <a:buSzPct val="120000"/>
              <a:buFont typeface="Arial" panose="020B0604020202020204" pitchFamily="34" charset="0"/>
              <a:buChar char="•"/>
            </a:pPr>
            <a:r>
              <a:rPr lang="en" dirty="0">
                <a:solidFill>
                  <a:srgbClr val="666666"/>
                </a:solidFill>
                <a:latin typeface="Lato"/>
                <a:ea typeface="Lato"/>
                <a:cs typeface="Lato"/>
                <a:sym typeface="Lato"/>
              </a:rPr>
              <a:t>backed by decades of field research, implementation experience, and quality assurance advancements</a:t>
            </a:r>
            <a:endParaRPr dirty="0">
              <a:solidFill>
                <a:srgbClr val="666666"/>
              </a:solidFill>
              <a:latin typeface="Lato"/>
              <a:ea typeface="Lato"/>
              <a:cs typeface="Lato"/>
              <a:sym typeface="Lato"/>
            </a:endParaRPr>
          </a:p>
        </p:txBody>
      </p:sp>
    </p:spTree>
    <p:custDataLst>
      <p:tags r:id="rId1"/>
    </p:custDataLst>
    <p:extLst>
      <p:ext uri="{BB962C8B-B14F-4D97-AF65-F5344CB8AC3E}">
        <p14:creationId xmlns:p14="http://schemas.microsoft.com/office/powerpoint/2010/main" val="437826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540000" y="324000"/>
            <a:ext cx="7762200" cy="438551"/>
          </a:xfrm>
          <a:prstGeom prst="rect">
            <a:avLst/>
          </a:prstGeom>
        </p:spPr>
        <p:txBody>
          <a:bodyPr spcFirstLastPara="1" wrap="square" lIns="68575" tIns="34275" rIns="68575" bIns="34275" anchor="ctr" anchorCtr="0">
            <a:spAutoFit/>
          </a:bodyPr>
          <a:lstStyle/>
          <a:p>
            <a:pPr marL="7938" marR="0" lvl="0" algn="l" rtl="0">
              <a:lnSpc>
                <a:spcPct val="100000"/>
              </a:lnSpc>
              <a:spcBef>
                <a:spcPts val="0"/>
              </a:spcBef>
              <a:spcAft>
                <a:spcPts val="0"/>
              </a:spcAft>
              <a:buClr>
                <a:srgbClr val="005478"/>
              </a:buClr>
              <a:buSzPts val="1300"/>
              <a:buFont typeface="Lato"/>
              <a:buNone/>
            </a:pPr>
            <a:r>
              <a:rPr lang="en-CA" sz="2400" b="1" spc="30" dirty="0">
                <a:solidFill>
                  <a:srgbClr val="2B95B8"/>
                </a:solidFill>
                <a:latin typeface="Lato Black" panose="020F0502020204030203" pitchFamily="34" charset="77"/>
                <a:ea typeface="Lato"/>
                <a:cs typeface="Lato"/>
                <a:sym typeface="Lato"/>
              </a:rPr>
              <a:t>Opportunities</a:t>
            </a:r>
            <a:endParaRPr lang="en-CA" sz="2400" b="1" u="none" strike="noStrike" cap="none" spc="30" dirty="0">
              <a:solidFill>
                <a:srgbClr val="2B95B8"/>
              </a:solidFill>
              <a:latin typeface="Lato Black" panose="020F0502020204030203" pitchFamily="34" charset="77"/>
              <a:ea typeface="Calibri"/>
              <a:cs typeface="Calibri"/>
              <a:sym typeface="Calibri"/>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21</a:t>
            </a:fld>
            <a:endParaRPr dirty="0"/>
          </a:p>
        </p:txBody>
      </p:sp>
      <p:sp>
        <p:nvSpPr>
          <p:cNvPr id="2" name="Google Shape;454;p73">
            <a:extLst>
              <a:ext uri="{FF2B5EF4-FFF2-40B4-BE49-F238E27FC236}">
                <a16:creationId xmlns:a16="http://schemas.microsoft.com/office/drawing/2014/main" id="{09D5083B-2A50-5266-0FB7-316DF2001ABF}"/>
              </a:ext>
            </a:extLst>
          </p:cNvPr>
          <p:cNvSpPr/>
          <p:nvPr/>
        </p:nvSpPr>
        <p:spPr>
          <a:xfrm>
            <a:off x="540000" y="1034742"/>
            <a:ext cx="7282852" cy="3634767"/>
          </a:xfrm>
          <a:prstGeom prst="rect">
            <a:avLst/>
          </a:prstGeom>
          <a:noFill/>
          <a:ln>
            <a:noFill/>
          </a:ln>
        </p:spPr>
        <p:txBody>
          <a:bodyPr spcFirstLastPara="1" wrap="square" lIns="0" tIns="0" rIns="0" bIns="0" anchor="t" anchorCtr="0">
            <a:noAutofit/>
          </a:bodyPr>
          <a:lstStyle/>
          <a:p>
            <a:pPr marL="425450" marR="0" lvl="0" indent="-285750" algn="l" rtl="0">
              <a:lnSpc>
                <a:spcPts val="1880"/>
              </a:lnSpc>
              <a:spcBef>
                <a:spcPts val="0"/>
              </a:spcBef>
              <a:spcAft>
                <a:spcPts val="0"/>
              </a:spcAft>
              <a:buClr>
                <a:schemeClr val="tx1">
                  <a:lumMod val="65000"/>
                  <a:lumOff val="35000"/>
                </a:schemeClr>
              </a:buClr>
              <a:buSzPct val="120000"/>
              <a:buFont typeface="Arial" panose="020B0604020202020204" pitchFamily="34" charset="0"/>
              <a:buChar char="•"/>
            </a:pPr>
            <a:r>
              <a:rPr lang="en" dirty="0">
                <a:solidFill>
                  <a:srgbClr val="666666"/>
                </a:solidFill>
                <a:latin typeface="Lato"/>
                <a:ea typeface="Lato"/>
                <a:cs typeface="Lato"/>
                <a:sym typeface="Lato"/>
              </a:rPr>
              <a:t>Advocate for policy and funding environments that </a:t>
            </a:r>
            <a:r>
              <a:rPr lang="en" b="1" dirty="0">
                <a:solidFill>
                  <a:schemeClr val="tx1"/>
                </a:solidFill>
                <a:latin typeface="Lato"/>
                <a:ea typeface="Lato"/>
                <a:cs typeface="Lato"/>
                <a:sym typeface="Lato"/>
              </a:rPr>
              <a:t>integrate</a:t>
            </a:r>
            <a:r>
              <a:rPr lang="en" dirty="0">
                <a:solidFill>
                  <a:srgbClr val="666666"/>
                </a:solidFill>
                <a:latin typeface="Lato"/>
                <a:ea typeface="Lato"/>
                <a:cs typeface="Lato"/>
                <a:sym typeface="Lato"/>
              </a:rPr>
              <a:t> non-networked options within national strategies</a:t>
            </a:r>
            <a:endParaRPr dirty="0">
              <a:solidFill>
                <a:srgbClr val="666666"/>
              </a:solidFill>
              <a:latin typeface="Lato"/>
              <a:ea typeface="Lato"/>
              <a:cs typeface="Lato"/>
              <a:sym typeface="Lato"/>
            </a:endParaRPr>
          </a:p>
          <a:p>
            <a:pPr marL="425450" marR="0" lvl="0" indent="-285750" algn="l" rtl="0">
              <a:lnSpc>
                <a:spcPts val="1880"/>
              </a:lnSpc>
              <a:spcBef>
                <a:spcPts val="1000"/>
              </a:spcBef>
              <a:spcAft>
                <a:spcPts val="0"/>
              </a:spcAft>
              <a:buClr>
                <a:schemeClr val="tx1">
                  <a:lumMod val="65000"/>
                  <a:lumOff val="35000"/>
                </a:schemeClr>
              </a:buClr>
              <a:buSzPct val="120000"/>
              <a:buFont typeface="Arial" panose="020B0604020202020204" pitchFamily="34" charset="0"/>
              <a:buChar char="•"/>
            </a:pPr>
            <a:r>
              <a:rPr lang="en" dirty="0">
                <a:solidFill>
                  <a:srgbClr val="666666"/>
                </a:solidFill>
                <a:latin typeface="Lato"/>
                <a:ea typeface="Lato"/>
                <a:cs typeface="Lato"/>
                <a:sym typeface="Lato"/>
              </a:rPr>
              <a:t>Encourage policymakers and funders to recognize decentralized approaches as </a:t>
            </a:r>
            <a:r>
              <a:rPr lang="en" b="1" dirty="0">
                <a:solidFill>
                  <a:schemeClr val="tx1"/>
                </a:solidFill>
                <a:latin typeface="Lato"/>
                <a:ea typeface="Lato"/>
                <a:cs typeface="Lato"/>
                <a:sym typeface="Lato"/>
              </a:rPr>
              <a:t>complementary</a:t>
            </a:r>
            <a:r>
              <a:rPr lang="en" b="1" dirty="0">
                <a:solidFill>
                  <a:srgbClr val="666666"/>
                </a:solidFill>
                <a:latin typeface="Lato"/>
                <a:ea typeface="Lato"/>
                <a:cs typeface="Lato"/>
                <a:sym typeface="Lato"/>
              </a:rPr>
              <a:t> </a:t>
            </a:r>
            <a:r>
              <a:rPr lang="en" dirty="0">
                <a:solidFill>
                  <a:srgbClr val="666666"/>
                </a:solidFill>
                <a:latin typeface="Lato"/>
                <a:ea typeface="Lato"/>
                <a:cs typeface="Lato"/>
                <a:sym typeface="Lato"/>
              </a:rPr>
              <a:t>- not competitive - with centralized systems</a:t>
            </a:r>
            <a:endParaRPr dirty="0">
              <a:solidFill>
                <a:srgbClr val="666666"/>
              </a:solidFill>
              <a:latin typeface="Lato"/>
              <a:ea typeface="Lato"/>
              <a:cs typeface="Lato"/>
              <a:sym typeface="Lato"/>
            </a:endParaRPr>
          </a:p>
          <a:p>
            <a:pPr marL="425450" lvl="0" indent="-285750" algn="l" rtl="0">
              <a:lnSpc>
                <a:spcPts val="1880"/>
              </a:lnSpc>
              <a:spcBef>
                <a:spcPts val="1000"/>
              </a:spcBef>
              <a:spcAft>
                <a:spcPts val="0"/>
              </a:spcAft>
              <a:buClr>
                <a:schemeClr val="tx1">
                  <a:lumMod val="65000"/>
                  <a:lumOff val="35000"/>
                </a:schemeClr>
              </a:buClr>
              <a:buSzPct val="120000"/>
              <a:buFont typeface="Arial" panose="020B0604020202020204" pitchFamily="34" charset="0"/>
              <a:buChar char="•"/>
            </a:pPr>
            <a:r>
              <a:rPr lang="en" dirty="0">
                <a:solidFill>
                  <a:srgbClr val="666666"/>
                </a:solidFill>
                <a:latin typeface="Lato"/>
                <a:ea typeface="Lato"/>
                <a:cs typeface="Lato"/>
                <a:sym typeface="Lato"/>
              </a:rPr>
              <a:t>Centre households’ priorities and criteria in WASH interventions</a:t>
            </a:r>
            <a:endParaRPr dirty="0">
              <a:solidFill>
                <a:srgbClr val="666666"/>
              </a:solidFill>
              <a:latin typeface="Lato"/>
              <a:ea typeface="Lato"/>
              <a:cs typeface="Lato"/>
              <a:sym typeface="Lato"/>
            </a:endParaRPr>
          </a:p>
          <a:p>
            <a:pPr marL="431800" lvl="0" indent="-285750" algn="l" rtl="0">
              <a:lnSpc>
                <a:spcPts val="1880"/>
              </a:lnSpc>
              <a:spcBef>
                <a:spcPts val="1000"/>
              </a:spcBef>
              <a:spcAft>
                <a:spcPts val="0"/>
              </a:spcAft>
              <a:buClr>
                <a:schemeClr val="tx1">
                  <a:lumMod val="65000"/>
                  <a:lumOff val="35000"/>
                </a:schemeClr>
              </a:buClr>
              <a:buSzPct val="120000"/>
              <a:buFont typeface="Arial" panose="020B0604020202020204" pitchFamily="34" charset="0"/>
              <a:buChar char="•"/>
            </a:pPr>
            <a:r>
              <a:rPr lang="en" dirty="0">
                <a:solidFill>
                  <a:srgbClr val="666666"/>
                </a:solidFill>
                <a:latin typeface="Lato"/>
                <a:ea typeface="Lato"/>
                <a:cs typeface="Lato"/>
                <a:sym typeface="Lato"/>
              </a:rPr>
              <a:t>Promote household water treatment as a proven, necessary component, particularly where centralized systems </a:t>
            </a:r>
            <a:r>
              <a:rPr lang="en" b="1" dirty="0">
                <a:solidFill>
                  <a:schemeClr val="tx1"/>
                </a:solidFill>
                <a:latin typeface="Lato"/>
                <a:ea typeface="Lato"/>
                <a:cs typeface="Lato"/>
                <a:sym typeface="Lato"/>
              </a:rPr>
              <a:t>cannot yet </a:t>
            </a:r>
            <a:r>
              <a:rPr lang="en" dirty="0">
                <a:solidFill>
                  <a:srgbClr val="666666"/>
                </a:solidFill>
                <a:latin typeface="Lato"/>
                <a:ea typeface="Lato"/>
                <a:cs typeface="Lato"/>
                <a:sym typeface="Lato"/>
              </a:rPr>
              <a:t>or </a:t>
            </a:r>
            <a:r>
              <a:rPr lang="en" b="1" dirty="0">
                <a:solidFill>
                  <a:schemeClr val="tx1"/>
                </a:solidFill>
                <a:latin typeface="Lato"/>
                <a:ea typeface="Lato"/>
                <a:cs typeface="Lato"/>
                <a:sym typeface="Lato"/>
              </a:rPr>
              <a:t>may never </a:t>
            </a:r>
            <a:r>
              <a:rPr lang="en" dirty="0">
                <a:solidFill>
                  <a:srgbClr val="666666"/>
                </a:solidFill>
                <a:latin typeface="Lato"/>
                <a:ea typeface="Lato"/>
                <a:cs typeface="Lato"/>
                <a:sym typeface="Lato"/>
              </a:rPr>
              <a:t>deliver consistent quality at the point of use</a:t>
            </a:r>
            <a:endParaRPr dirty="0">
              <a:solidFill>
                <a:srgbClr val="666666"/>
              </a:solidFill>
              <a:latin typeface="Lato"/>
              <a:ea typeface="Lato"/>
              <a:cs typeface="Lato"/>
              <a:sym typeface="Lato"/>
            </a:endParaRPr>
          </a:p>
          <a:p>
            <a:pPr marL="889000" lvl="1" indent="-285750" algn="l" rtl="0">
              <a:lnSpc>
                <a:spcPts val="1880"/>
              </a:lnSpc>
              <a:spcBef>
                <a:spcPts val="1000"/>
              </a:spcBef>
              <a:spcAft>
                <a:spcPts val="0"/>
              </a:spcAft>
              <a:buClr>
                <a:schemeClr val="tx1">
                  <a:lumMod val="65000"/>
                  <a:lumOff val="35000"/>
                </a:schemeClr>
              </a:buClr>
              <a:buSzPct val="90000"/>
              <a:buFont typeface="Courier New" panose="02070309020205020404" pitchFamily="49" charset="0"/>
              <a:buChar char="o"/>
            </a:pPr>
            <a:r>
              <a:rPr lang="en" dirty="0">
                <a:solidFill>
                  <a:srgbClr val="666666"/>
                </a:solidFill>
                <a:latin typeface="Lato"/>
                <a:ea typeface="Lato"/>
                <a:cs typeface="Lato"/>
                <a:sym typeface="Lato"/>
              </a:rPr>
              <a:t>Remote, dispersed communities</a:t>
            </a:r>
            <a:endParaRPr dirty="0">
              <a:solidFill>
                <a:srgbClr val="666666"/>
              </a:solidFill>
              <a:latin typeface="Lato"/>
              <a:ea typeface="Lato"/>
              <a:cs typeface="Lato"/>
              <a:sym typeface="Lato"/>
            </a:endParaRPr>
          </a:p>
          <a:p>
            <a:pPr marL="889000" lvl="1" indent="-285750" algn="l" rtl="0">
              <a:lnSpc>
                <a:spcPts val="1880"/>
              </a:lnSpc>
              <a:spcBef>
                <a:spcPts val="0"/>
              </a:spcBef>
              <a:spcAft>
                <a:spcPts val="0"/>
              </a:spcAft>
              <a:buClr>
                <a:schemeClr val="tx1">
                  <a:lumMod val="65000"/>
                  <a:lumOff val="35000"/>
                </a:schemeClr>
              </a:buClr>
              <a:buSzPct val="90000"/>
              <a:buFont typeface="Courier New" panose="02070309020205020404" pitchFamily="49" charset="0"/>
              <a:buChar char="o"/>
            </a:pPr>
            <a:r>
              <a:rPr lang="en" dirty="0">
                <a:solidFill>
                  <a:srgbClr val="666666"/>
                </a:solidFill>
                <a:latin typeface="Lato"/>
                <a:ea typeface="Lato"/>
                <a:cs typeface="Lato"/>
                <a:sym typeface="Lato"/>
              </a:rPr>
              <a:t>Informal settlements</a:t>
            </a:r>
            <a:endParaRPr dirty="0">
              <a:solidFill>
                <a:srgbClr val="666666"/>
              </a:solidFill>
              <a:latin typeface="Lato"/>
              <a:ea typeface="Lato"/>
              <a:cs typeface="Lato"/>
              <a:sym typeface="Lato"/>
            </a:endParaRPr>
          </a:p>
          <a:p>
            <a:pPr marL="889000" lvl="1" indent="-285750" algn="l" rtl="0">
              <a:lnSpc>
                <a:spcPts val="1880"/>
              </a:lnSpc>
              <a:spcBef>
                <a:spcPts val="0"/>
              </a:spcBef>
              <a:spcAft>
                <a:spcPts val="0"/>
              </a:spcAft>
              <a:buClr>
                <a:schemeClr val="tx1">
                  <a:lumMod val="65000"/>
                  <a:lumOff val="35000"/>
                </a:schemeClr>
              </a:buClr>
              <a:buSzPct val="90000"/>
              <a:buFont typeface="Courier New" panose="02070309020205020404" pitchFamily="49" charset="0"/>
              <a:buChar char="o"/>
            </a:pPr>
            <a:r>
              <a:rPr lang="en" dirty="0">
                <a:solidFill>
                  <a:srgbClr val="666666"/>
                </a:solidFill>
                <a:latin typeface="Lato"/>
                <a:ea typeface="Lato"/>
                <a:cs typeface="Lato"/>
                <a:sym typeface="Lato"/>
              </a:rPr>
              <a:t>Unreliable piped systems</a:t>
            </a:r>
            <a:endParaRPr dirty="0">
              <a:solidFill>
                <a:srgbClr val="666666"/>
              </a:solidFill>
              <a:latin typeface="Lato"/>
              <a:ea typeface="Lato"/>
              <a:cs typeface="Lato"/>
              <a:sym typeface="Lato"/>
            </a:endParaRPr>
          </a:p>
        </p:txBody>
      </p:sp>
    </p:spTree>
    <p:extLst>
      <p:ext uri="{BB962C8B-B14F-4D97-AF65-F5344CB8AC3E}">
        <p14:creationId xmlns:p14="http://schemas.microsoft.com/office/powerpoint/2010/main" val="1078241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p:nvPr>
        </p:nvSpPr>
        <p:spPr>
          <a:xfrm>
            <a:off x="459613" y="346943"/>
            <a:ext cx="7762200" cy="813013"/>
          </a:xfrm>
          <a:prstGeom prst="rect">
            <a:avLst/>
          </a:prstGeom>
        </p:spPr>
        <p:txBody>
          <a:bodyPr spcFirstLastPara="1" wrap="square" lIns="68575" tIns="34275" rIns="68575" bIns="34275" anchor="ctr" anchorCtr="0">
            <a:spAutoFit/>
          </a:bodyPr>
          <a:lstStyle/>
          <a:p>
            <a:pPr marL="90488" marR="0" lvl="0" algn="l" rtl="0">
              <a:lnSpc>
                <a:spcPts val="2880"/>
              </a:lnSpc>
              <a:spcBef>
                <a:spcPts val="0"/>
              </a:spcBef>
              <a:spcAft>
                <a:spcPts val="0"/>
              </a:spcAft>
              <a:buClr>
                <a:srgbClr val="005478"/>
              </a:buClr>
              <a:buSzPts val="1300"/>
              <a:buFont typeface="Lato"/>
              <a:buNone/>
            </a:pPr>
            <a:r>
              <a:rPr lang="en-CA" sz="2400" b="1" spc="30" dirty="0">
                <a:solidFill>
                  <a:srgbClr val="2B95B8"/>
                </a:solidFill>
                <a:latin typeface="Lato Black" panose="020F0502020204030203" pitchFamily="34" charset="77"/>
                <a:ea typeface="Lato"/>
                <a:cs typeface="Lato"/>
                <a:sym typeface="Lato"/>
              </a:rPr>
              <a:t>Additional Resource: </a:t>
            </a:r>
            <a:r>
              <a:rPr lang="en-CA" u="none" strike="noStrike" dirty="0">
                <a:effectLst/>
                <a:latin typeface="Lato Black" panose="020F0502020204030203" pitchFamily="34" charset="77"/>
              </a:rPr>
              <a:t>What is the evidence that household water treatment is effective?</a:t>
            </a:r>
            <a:endParaRPr lang="en-CA" u="none" strike="noStrike" cap="none" spc="30" dirty="0">
              <a:latin typeface="Lato Black" panose="020F0502020204030203" pitchFamily="34" charset="77"/>
              <a:ea typeface="Calibri"/>
              <a:cs typeface="Calibri"/>
              <a:sym typeface="Calibri"/>
            </a:endParaRPr>
          </a:p>
        </p:txBody>
      </p:sp>
      <p:sp>
        <p:nvSpPr>
          <p:cNvPr id="421" name="Google Shape;421;p6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22</a:t>
            </a:fld>
            <a:endParaRPr dirty="0"/>
          </a:p>
        </p:txBody>
      </p:sp>
      <p:sp>
        <p:nvSpPr>
          <p:cNvPr id="2" name="Google Shape;454;p73">
            <a:extLst>
              <a:ext uri="{FF2B5EF4-FFF2-40B4-BE49-F238E27FC236}">
                <a16:creationId xmlns:a16="http://schemas.microsoft.com/office/drawing/2014/main" id="{09D5083B-2A50-5266-0FB7-316DF2001ABF}"/>
              </a:ext>
            </a:extLst>
          </p:cNvPr>
          <p:cNvSpPr/>
          <p:nvPr/>
        </p:nvSpPr>
        <p:spPr>
          <a:xfrm>
            <a:off x="611188" y="1406396"/>
            <a:ext cx="7282852" cy="3390161"/>
          </a:xfrm>
          <a:prstGeom prst="rect">
            <a:avLst/>
          </a:prstGeom>
          <a:noFill/>
          <a:ln>
            <a:noFill/>
          </a:ln>
        </p:spPr>
        <p:txBody>
          <a:bodyPr spcFirstLastPara="1" wrap="square" lIns="0" tIns="0" rIns="0" bIns="0" anchor="t" anchorCtr="0">
            <a:noAutofit/>
          </a:bodyPr>
          <a:lstStyle/>
          <a:p>
            <a:pPr marL="285750" indent="-285750" rtl="0" fontAlgn="base">
              <a:lnSpc>
                <a:spcPts val="2020"/>
              </a:lnSpc>
              <a:spcBef>
                <a:spcPts val="0"/>
              </a:spcBef>
              <a:spcAft>
                <a:spcPts val="800"/>
              </a:spcAft>
              <a:buSzPct val="120000"/>
              <a:buFont typeface="Arial" panose="020B0604020202020204" pitchFamily="34" charset="0"/>
              <a:buChar char="•"/>
            </a:pPr>
            <a:r>
              <a:rPr lang="en-CA" sz="1600" b="1" u="none" strike="noStrike" dirty="0">
                <a:solidFill>
                  <a:schemeClr val="tx1">
                    <a:lumMod val="65000"/>
                    <a:lumOff val="35000"/>
                  </a:schemeClr>
                </a:solidFill>
                <a:effectLst/>
                <a:latin typeface="Lato" panose="020F0502020204030203" pitchFamily="34" charset="77"/>
              </a:rPr>
              <a:t>A new white paper answers these important questions about household water treatment and safe storage:</a:t>
            </a:r>
          </a:p>
          <a:p>
            <a:pPr marL="579438" lvl="1" indent="-280988" rtl="0" fontAlgn="base">
              <a:lnSpc>
                <a:spcPts val="2020"/>
              </a:lnSpc>
              <a:spcBef>
                <a:spcPts val="0"/>
              </a:spcBef>
              <a:spcAft>
                <a:spcPts val="600"/>
              </a:spcAft>
              <a:buClr>
                <a:schemeClr val="tx1">
                  <a:lumMod val="65000"/>
                  <a:lumOff val="35000"/>
                </a:schemeClr>
              </a:buClr>
              <a:buSzPct val="90000"/>
              <a:buFont typeface="Courier New" panose="02070309020205020404" pitchFamily="49" charset="0"/>
              <a:buChar char="o"/>
            </a:pPr>
            <a:r>
              <a:rPr lang="en-CA" u="none" strike="noStrike" dirty="0">
                <a:solidFill>
                  <a:schemeClr val="tx1">
                    <a:lumMod val="65000"/>
                    <a:lumOff val="35000"/>
                  </a:schemeClr>
                </a:solidFill>
                <a:effectLst/>
                <a:latin typeface="Lato" panose="020F0502020204030203" pitchFamily="34" charset="77"/>
              </a:rPr>
              <a:t>Does it reduce diarrhea?</a:t>
            </a:r>
          </a:p>
          <a:p>
            <a:pPr marL="579438" lvl="1" indent="-280988" rtl="0" fontAlgn="base">
              <a:lnSpc>
                <a:spcPts val="2020"/>
              </a:lnSpc>
              <a:spcBef>
                <a:spcPts val="0"/>
              </a:spcBef>
              <a:spcAft>
                <a:spcPts val="600"/>
              </a:spcAft>
              <a:buClr>
                <a:schemeClr val="tx1">
                  <a:lumMod val="65000"/>
                  <a:lumOff val="35000"/>
                </a:schemeClr>
              </a:buClr>
              <a:buSzPct val="90000"/>
              <a:buFont typeface="Courier New" panose="02070309020205020404" pitchFamily="49" charset="0"/>
              <a:buChar char="o"/>
            </a:pPr>
            <a:r>
              <a:rPr lang="en-CA" u="none" strike="noStrike" dirty="0">
                <a:solidFill>
                  <a:schemeClr val="tx1">
                    <a:lumMod val="65000"/>
                    <a:lumOff val="35000"/>
                  </a:schemeClr>
                </a:solidFill>
                <a:effectLst/>
                <a:latin typeface="Lato" panose="020F0502020204030203" pitchFamily="34" charset="77"/>
              </a:rPr>
              <a:t>Does it improve water quality?</a:t>
            </a:r>
          </a:p>
          <a:p>
            <a:pPr marL="579438" lvl="1" indent="-280988" rtl="0" fontAlgn="base">
              <a:lnSpc>
                <a:spcPts val="2020"/>
              </a:lnSpc>
              <a:spcBef>
                <a:spcPts val="0"/>
              </a:spcBef>
              <a:spcAft>
                <a:spcPts val="600"/>
              </a:spcAft>
              <a:buClr>
                <a:schemeClr val="tx1">
                  <a:lumMod val="65000"/>
                  <a:lumOff val="35000"/>
                </a:schemeClr>
              </a:buClr>
              <a:buSzPct val="90000"/>
              <a:buFont typeface="Courier New" panose="02070309020205020404" pitchFamily="49" charset="0"/>
              <a:buChar char="o"/>
            </a:pPr>
            <a:r>
              <a:rPr lang="en-CA" u="none" strike="noStrike" dirty="0">
                <a:solidFill>
                  <a:schemeClr val="tx1">
                    <a:lumMod val="65000"/>
                    <a:lumOff val="35000"/>
                  </a:schemeClr>
                </a:solidFill>
                <a:effectLst/>
                <a:latin typeface="Lato" panose="020F0502020204030203" pitchFamily="34" charset="77"/>
              </a:rPr>
              <a:t>Does it reduce stunting in children?</a:t>
            </a:r>
          </a:p>
          <a:p>
            <a:pPr marL="9525" indent="-9525" rtl="0">
              <a:spcBef>
                <a:spcPts val="0"/>
              </a:spcBef>
              <a:spcAft>
                <a:spcPts val="0"/>
              </a:spcAft>
            </a:pPr>
            <a:br>
              <a:rPr lang="en-CA" b="0" dirty="0">
                <a:effectLst/>
              </a:rPr>
            </a:br>
            <a:br>
              <a:rPr lang="en-CA" b="0" dirty="0">
                <a:effectLst/>
              </a:rPr>
            </a:br>
            <a:r>
              <a:rPr lang="en-CA" sz="1600" b="1" u="none" strike="noStrike" dirty="0">
                <a:solidFill>
                  <a:srgbClr val="2B95B8"/>
                </a:solidFill>
                <a:effectLst/>
                <a:latin typeface="Lato" panose="020F0502020204030203" pitchFamily="34" charset="77"/>
              </a:rPr>
              <a:t>Available in English.  Other languages coming soon.</a:t>
            </a:r>
          </a:p>
          <a:p>
            <a:pPr marL="9525" indent="-9525" rtl="0">
              <a:spcBef>
                <a:spcPts val="0"/>
              </a:spcBef>
              <a:spcAft>
                <a:spcPts val="0"/>
              </a:spcAft>
            </a:pPr>
            <a:endParaRPr lang="en-CA" sz="1600" b="1" dirty="0">
              <a:solidFill>
                <a:schemeClr val="accent1"/>
              </a:solidFill>
              <a:latin typeface="Lato" panose="020F0502020204030203" pitchFamily="34" charset="77"/>
            </a:endParaRPr>
          </a:p>
          <a:p>
            <a:pPr marL="9525" indent="-9525" rtl="0">
              <a:spcBef>
                <a:spcPts val="0"/>
              </a:spcBef>
              <a:spcAft>
                <a:spcPts val="0"/>
              </a:spcAft>
            </a:pPr>
            <a:r>
              <a:rPr lang="en-CA" sz="1600" b="1" dirty="0">
                <a:solidFill>
                  <a:schemeClr val="tx1">
                    <a:lumMod val="65000"/>
                    <a:lumOff val="35000"/>
                  </a:schemeClr>
                </a:solidFill>
                <a:latin typeface="Lato" panose="020F0502020204030203" pitchFamily="34" charset="77"/>
              </a:rPr>
              <a:t>There’s more to this story… </a:t>
            </a:r>
            <a:r>
              <a:rPr lang="en-CA" sz="1600" b="1" u="sng" dirty="0">
                <a:solidFill>
                  <a:srgbClr val="2B95B8"/>
                </a:solidFill>
                <a:uFill>
                  <a:solidFill>
                    <a:srgbClr val="2B95B8"/>
                  </a:solidFill>
                </a:uFill>
                <a:latin typeface="Lato" panose="020F0502020204030203" pitchFamily="34" charset="77"/>
                <a:hlinkClick r:id="rId4">
                  <a:extLst>
                    <a:ext uri="{A12FA001-AC4F-418D-AE19-62706E023703}">
                      <ahyp:hlinkClr xmlns:ahyp="http://schemas.microsoft.com/office/drawing/2018/hyperlinkcolor" val="tx"/>
                    </a:ext>
                  </a:extLst>
                </a:hlinkClick>
              </a:rPr>
              <a:t>click here to read it</a:t>
            </a:r>
            <a:r>
              <a:rPr lang="en-CA" sz="1600" u="sng" dirty="0">
                <a:solidFill>
                  <a:srgbClr val="2B95B8"/>
                </a:solidFill>
                <a:uFill>
                  <a:solidFill>
                    <a:srgbClr val="2B95B8"/>
                  </a:solidFill>
                </a:uFill>
                <a:hlinkClick r:id="rId4">
                  <a:extLst>
                    <a:ext uri="{A12FA001-AC4F-418D-AE19-62706E023703}">
                      <ahyp:hlinkClr xmlns:ahyp="http://schemas.microsoft.com/office/drawing/2018/hyperlinkcolor" val="tx"/>
                    </a:ext>
                  </a:extLst>
                </a:hlinkClick>
              </a:rPr>
              <a:t>.</a:t>
            </a:r>
            <a:br>
              <a:rPr lang="en-CA" dirty="0"/>
            </a:br>
            <a:endParaRPr dirty="0">
              <a:solidFill>
                <a:srgbClr val="666666"/>
              </a:solidFill>
              <a:latin typeface="Lato"/>
              <a:ea typeface="Lato"/>
              <a:cs typeface="Lato"/>
              <a:sym typeface="Lato"/>
            </a:endParaRPr>
          </a:p>
        </p:txBody>
      </p:sp>
    </p:spTree>
    <p:custDataLst>
      <p:tags r:id="rId1"/>
    </p:custDataLst>
    <p:extLst>
      <p:ext uri="{BB962C8B-B14F-4D97-AF65-F5344CB8AC3E}">
        <p14:creationId xmlns:p14="http://schemas.microsoft.com/office/powerpoint/2010/main" val="279772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059A0E5E-B281-CE81-0962-37920697A9D2}"/>
              </a:ext>
            </a:extLst>
          </p:cNvPr>
          <p:cNvSpPr/>
          <p:nvPr/>
        </p:nvSpPr>
        <p:spPr>
          <a:xfrm>
            <a:off x="540001" y="3265714"/>
            <a:ext cx="4709007" cy="1152605"/>
          </a:xfrm>
          <a:prstGeom prst="roundRect">
            <a:avLst>
              <a:gd name="adj" fmla="val 8542"/>
            </a:avLst>
          </a:prstGeom>
          <a:solidFill>
            <a:schemeClr val="bg1"/>
          </a:solidFill>
          <a:ln w="6350">
            <a:solidFill>
              <a:schemeClr val="accent2">
                <a:lumMod val="20000"/>
                <a:lumOff val="80000"/>
              </a:schemeClr>
            </a:solidFill>
          </a:ln>
          <a:effectLst>
            <a:outerShdw blurRad="50800" dist="38100" dir="2700000" algn="tl" rotWithShape="0">
              <a:prstClr val="black">
                <a:alpha val="1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E2F6D-ECBF-E5E0-B011-997B40860ADC}"/>
              </a:ext>
            </a:extLst>
          </p:cNvPr>
          <p:cNvSpPr>
            <a:spLocks noGrp="1"/>
          </p:cNvSpPr>
          <p:nvPr>
            <p:ph type="title"/>
          </p:nvPr>
        </p:nvSpPr>
        <p:spPr>
          <a:xfrm>
            <a:off x="540000" y="360000"/>
            <a:ext cx="7886700" cy="512418"/>
          </a:xfrm>
        </p:spPr>
        <p:txBody>
          <a:bodyPr/>
          <a:lstStyle/>
          <a:p>
            <a:r>
              <a:rPr lang="en-CA" dirty="0">
                <a:latin typeface="Lato Black" panose="020F0502020204030203" pitchFamily="34" charset="77"/>
              </a:rPr>
              <a:t>Let’s start by celebrating progress</a:t>
            </a:r>
            <a:endParaRPr lang="en-US" dirty="0">
              <a:latin typeface="Lato Black" panose="020F0502020204030203" pitchFamily="34" charset="77"/>
            </a:endParaRPr>
          </a:p>
        </p:txBody>
      </p:sp>
      <p:sp>
        <p:nvSpPr>
          <p:cNvPr id="3" name="Text Placeholder 2">
            <a:extLst>
              <a:ext uri="{FF2B5EF4-FFF2-40B4-BE49-F238E27FC236}">
                <a16:creationId xmlns:a16="http://schemas.microsoft.com/office/drawing/2014/main" id="{595E2E46-4515-392D-D022-4EE746386367}"/>
              </a:ext>
            </a:extLst>
          </p:cNvPr>
          <p:cNvSpPr>
            <a:spLocks noGrp="1"/>
          </p:cNvSpPr>
          <p:nvPr>
            <p:ph type="body" idx="2"/>
          </p:nvPr>
        </p:nvSpPr>
        <p:spPr>
          <a:xfrm>
            <a:off x="540001" y="1080000"/>
            <a:ext cx="5507334" cy="2416236"/>
          </a:xfrm>
        </p:spPr>
        <p:txBody>
          <a:bodyPr/>
          <a:lstStyle/>
          <a:p>
            <a:pPr marL="9525" indent="-9525"/>
            <a:r>
              <a:rPr lang="en-CA" sz="1600" b="1" dirty="0">
                <a:latin typeface="Lato" panose="020F0502020204030203" pitchFamily="34" charset="77"/>
              </a:rPr>
              <a:t>Why?</a:t>
            </a:r>
          </a:p>
          <a:p>
            <a:pPr marL="514350" indent="-285750" fontAlgn="base">
              <a:lnSpc>
                <a:spcPts val="1680"/>
              </a:lnSpc>
              <a:buClr>
                <a:schemeClr val="tx1">
                  <a:lumMod val="65000"/>
                  <a:lumOff val="35000"/>
                </a:schemeClr>
              </a:buClr>
              <a:buSzPct val="120000"/>
              <a:buFont typeface="Arial" panose="020B0604020202020204" pitchFamily="34" charset="0"/>
              <a:buChar char="•"/>
            </a:pPr>
            <a:r>
              <a:rPr lang="en-CA" dirty="0">
                <a:latin typeface="Lato" panose="020F0502020204030203" pitchFamily="34" charset="77"/>
              </a:rPr>
              <a:t>Globally, basic water access is at 91% coverage and on track to reach 94% by 2030 </a:t>
            </a:r>
          </a:p>
          <a:p>
            <a:pPr marL="514350" indent="-285750" fontAlgn="base">
              <a:lnSpc>
                <a:spcPts val="1680"/>
              </a:lnSpc>
              <a:buClr>
                <a:schemeClr val="tx1">
                  <a:lumMod val="65000"/>
                  <a:lumOff val="35000"/>
                </a:schemeClr>
              </a:buClr>
              <a:buSzPct val="120000"/>
              <a:buFont typeface="Arial" panose="020B0604020202020204" pitchFamily="34" charset="0"/>
              <a:buChar char="•"/>
            </a:pPr>
            <a:r>
              <a:rPr lang="en-CA" dirty="0">
                <a:latin typeface="Lato" panose="020F0502020204030203" pitchFamily="34" charset="77"/>
              </a:rPr>
              <a:t>Latin America is on track to reach 100% basic water access coverage by 2030</a:t>
            </a:r>
            <a:br>
              <a:rPr lang="en-CA" dirty="0"/>
            </a:br>
            <a:endParaRPr lang="en-US" dirty="0"/>
          </a:p>
        </p:txBody>
      </p:sp>
      <p:sp>
        <p:nvSpPr>
          <p:cNvPr id="6" name="TextBox 5">
            <a:extLst>
              <a:ext uri="{FF2B5EF4-FFF2-40B4-BE49-F238E27FC236}">
                <a16:creationId xmlns:a16="http://schemas.microsoft.com/office/drawing/2014/main" id="{297B7AD9-FA8F-CE12-D7B0-85602A90A135}"/>
              </a:ext>
            </a:extLst>
          </p:cNvPr>
          <p:cNvSpPr txBox="1"/>
          <p:nvPr/>
        </p:nvSpPr>
        <p:spPr>
          <a:xfrm>
            <a:off x="601474" y="3475968"/>
            <a:ext cx="4515649" cy="727315"/>
          </a:xfrm>
          <a:prstGeom prst="rect">
            <a:avLst/>
          </a:prstGeom>
          <a:noFill/>
        </p:spPr>
        <p:txBody>
          <a:bodyPr wrap="square" rtlCol="0">
            <a:spAutoFit/>
          </a:bodyPr>
          <a:lstStyle/>
          <a:p>
            <a:pPr marL="6350">
              <a:lnSpc>
                <a:spcPts val="1700"/>
              </a:lnSpc>
              <a:spcAft>
                <a:spcPts val="1200"/>
              </a:spcAft>
              <a:buClr>
                <a:schemeClr val="tx1">
                  <a:lumMod val="65000"/>
                  <a:lumOff val="35000"/>
                </a:schemeClr>
              </a:buClr>
              <a:buSzPct val="120000"/>
            </a:pPr>
            <a:r>
              <a:rPr lang="en-CA" sz="1300" b="1" dirty="0">
                <a:solidFill>
                  <a:schemeClr val="accent1"/>
                </a:solidFill>
                <a:latin typeface="Lato" panose="020F0502020204030203" pitchFamily="34" charset="77"/>
              </a:rPr>
              <a:t>Basic water access: </a:t>
            </a:r>
            <a:r>
              <a:rPr lang="en-CA" sz="1300" dirty="0">
                <a:solidFill>
                  <a:schemeClr val="tx1">
                    <a:lumMod val="65000"/>
                    <a:lumOff val="35000"/>
                  </a:schemeClr>
                </a:solidFill>
                <a:latin typeface="Lato" panose="020F0502020204030203" pitchFamily="34" charset="77"/>
              </a:rPr>
              <a:t>the use of an improved drinking water source with a total round-trip collection time of 30 minutes </a:t>
            </a:r>
            <a:br>
              <a:rPr lang="en-CA" sz="1300" dirty="0">
                <a:solidFill>
                  <a:schemeClr val="tx1">
                    <a:lumMod val="65000"/>
                    <a:lumOff val="35000"/>
                  </a:schemeClr>
                </a:solidFill>
                <a:latin typeface="Lato" panose="020F0502020204030203" pitchFamily="34" charset="77"/>
              </a:rPr>
            </a:br>
            <a:r>
              <a:rPr lang="en-CA" sz="1300" dirty="0">
                <a:solidFill>
                  <a:schemeClr val="tx1">
                    <a:lumMod val="65000"/>
                    <a:lumOff val="35000"/>
                  </a:schemeClr>
                </a:solidFill>
                <a:latin typeface="Lato" panose="020F0502020204030203" pitchFamily="34" charset="77"/>
              </a:rPr>
              <a:t>or less, including queuing.</a:t>
            </a:r>
          </a:p>
        </p:txBody>
      </p:sp>
      <p:pic>
        <p:nvPicPr>
          <p:cNvPr id="8" name="Picture 7" descr="A person standing in a kitchen&#10;&#10;Description automatically generated">
            <a:extLst>
              <a:ext uri="{FF2B5EF4-FFF2-40B4-BE49-F238E27FC236}">
                <a16:creationId xmlns:a16="http://schemas.microsoft.com/office/drawing/2014/main" id="{D3E68574-0037-DBCB-C5E2-D9791D6A4D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19271" y="1487882"/>
            <a:ext cx="2424729" cy="2715401"/>
          </a:xfrm>
          <a:prstGeom prst="rect">
            <a:avLst/>
          </a:prstGeom>
          <a:effectLst/>
        </p:spPr>
      </p:pic>
    </p:spTree>
    <p:custDataLst>
      <p:tags r:id="rId1"/>
    </p:custDataLst>
    <p:extLst>
      <p:ext uri="{BB962C8B-B14F-4D97-AF65-F5344CB8AC3E}">
        <p14:creationId xmlns:p14="http://schemas.microsoft.com/office/powerpoint/2010/main" val="183175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8"/>
          <p:cNvSpPr txBox="1">
            <a:spLocks noGrp="1"/>
          </p:cNvSpPr>
          <p:nvPr>
            <p:ph type="title"/>
          </p:nvPr>
        </p:nvSpPr>
        <p:spPr>
          <a:xfrm>
            <a:off x="540000" y="349359"/>
            <a:ext cx="6405330" cy="787365"/>
          </a:xfrm>
          <a:prstGeom prst="rect">
            <a:avLst/>
          </a:prstGeom>
        </p:spPr>
        <p:txBody>
          <a:bodyPr spcFirstLastPara="1" wrap="square" lIns="68575" tIns="34275" rIns="68575" bIns="34275" anchor="ctr" anchorCtr="0">
            <a:spAutoFit/>
          </a:bodyPr>
          <a:lstStyle/>
          <a:p>
            <a:pPr marL="0" lvl="0" indent="0" algn="l" rtl="0">
              <a:lnSpc>
                <a:spcPts val="2800"/>
              </a:lnSpc>
              <a:spcBef>
                <a:spcPts val="0"/>
              </a:spcBef>
              <a:spcAft>
                <a:spcPts val="0"/>
              </a:spcAft>
              <a:buNone/>
            </a:pPr>
            <a:r>
              <a:rPr lang="en" spc="30" dirty="0">
                <a:solidFill>
                  <a:schemeClr val="accent3"/>
                </a:solidFill>
                <a:latin typeface="Lato Black" panose="020F0502020204030203" pitchFamily="34" charset="77"/>
                <a:ea typeface="Lato"/>
                <a:cs typeface="Lato"/>
                <a:sym typeface="Lato"/>
              </a:rPr>
              <a:t>We are not on track for everyone to have safely managed water</a:t>
            </a:r>
            <a:endParaRPr spc="30" dirty="0">
              <a:solidFill>
                <a:schemeClr val="accent3"/>
              </a:solidFill>
              <a:latin typeface="Lato Black" panose="020F0502020204030203" pitchFamily="34" charset="77"/>
              <a:ea typeface="Lato"/>
              <a:cs typeface="Lato"/>
              <a:sym typeface="Lato"/>
            </a:endParaRPr>
          </a:p>
        </p:txBody>
      </p:sp>
      <p:sp>
        <p:nvSpPr>
          <p:cNvPr id="294" name="Google Shape;294;p58"/>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
        <p:nvSpPr>
          <p:cNvPr id="295" name="Google Shape;295;p58"/>
          <p:cNvSpPr txBox="1">
            <a:spLocks noGrp="1"/>
          </p:cNvSpPr>
          <p:nvPr>
            <p:ph type="title" idx="4294967295"/>
          </p:nvPr>
        </p:nvSpPr>
        <p:spPr>
          <a:xfrm>
            <a:off x="827503" y="1332000"/>
            <a:ext cx="7762875" cy="327752"/>
          </a:xfrm>
          <a:prstGeom prst="rect">
            <a:avLst/>
          </a:prstGeom>
        </p:spPr>
        <p:txBody>
          <a:bodyPr spcFirstLastPara="1" wrap="square" lIns="68575" tIns="34275" rIns="68575" bIns="34275" anchor="ctr" anchorCtr="0">
            <a:spAutoFit/>
          </a:bodyPr>
          <a:lstStyle/>
          <a:p>
            <a:pPr marL="0" lvl="0" indent="0" algn="l" rtl="0">
              <a:spcBef>
                <a:spcPts val="0"/>
              </a:spcBef>
              <a:spcAft>
                <a:spcPts val="0"/>
              </a:spcAft>
              <a:buNone/>
            </a:pPr>
            <a:r>
              <a:rPr lang="en" sz="1600" b="1" dirty="0">
                <a:solidFill>
                  <a:schemeClr val="tx1">
                    <a:lumMod val="65000"/>
                    <a:lumOff val="35000"/>
                  </a:schemeClr>
                </a:solidFill>
                <a:latin typeface="Lato"/>
                <a:ea typeface="Lato"/>
                <a:cs typeface="Lato"/>
                <a:sym typeface="Lato"/>
              </a:rPr>
              <a:t>Progress on household drinking water, sanitation and hygiene - </a:t>
            </a:r>
            <a:r>
              <a:rPr lang="en" sz="1200" b="1" i="1" dirty="0">
                <a:solidFill>
                  <a:schemeClr val="tx1">
                    <a:lumMod val="65000"/>
                    <a:lumOff val="35000"/>
                  </a:schemeClr>
                </a:solidFill>
                <a:latin typeface="Lato"/>
                <a:ea typeface="Lato"/>
                <a:cs typeface="Lato"/>
                <a:sym typeface="Lato"/>
              </a:rPr>
              <a:t>JMP, 2025</a:t>
            </a:r>
            <a:endParaRPr sz="1200" b="1" i="1" dirty="0">
              <a:solidFill>
                <a:schemeClr val="tx1">
                  <a:lumMod val="65000"/>
                  <a:lumOff val="35000"/>
                </a:schemeClr>
              </a:solidFill>
              <a:latin typeface="Lato"/>
              <a:ea typeface="Lato"/>
              <a:cs typeface="Lato"/>
              <a:sym typeface="Lato"/>
            </a:endParaRPr>
          </a:p>
        </p:txBody>
      </p:sp>
      <p:sp>
        <p:nvSpPr>
          <p:cNvPr id="298" name="Google Shape;298;p58"/>
          <p:cNvSpPr txBox="1"/>
          <p:nvPr/>
        </p:nvSpPr>
        <p:spPr>
          <a:xfrm>
            <a:off x="415301" y="3276453"/>
            <a:ext cx="2283955" cy="987816"/>
          </a:xfrm>
          <a:prstGeom prst="rect">
            <a:avLst/>
          </a:prstGeom>
          <a:noFill/>
          <a:ln>
            <a:noFill/>
          </a:ln>
        </p:spPr>
        <p:txBody>
          <a:bodyPr spcFirstLastPara="1" wrap="square" lIns="91425" tIns="91425" rIns="91425" bIns="91425" anchor="t" anchorCtr="0">
            <a:noAutofit/>
          </a:bodyPr>
          <a:lstStyle/>
          <a:p>
            <a:pPr marL="342900" lvl="0" algn="ctr">
              <a:lnSpc>
                <a:spcPct val="107142"/>
              </a:lnSpc>
            </a:pPr>
            <a:r>
              <a:rPr lang="en" sz="1300" b="1" dirty="0">
                <a:solidFill>
                  <a:schemeClr val="accent1"/>
                </a:solidFill>
                <a:latin typeface="Lato" panose="020F0502020204030203" pitchFamily="34" charset="77"/>
                <a:ea typeface="Lato"/>
                <a:cs typeface="Lato"/>
                <a:sym typeface="Lato"/>
              </a:rPr>
              <a:t>Since 2015, 961 million people have gained access to safely managed water</a:t>
            </a:r>
            <a:endParaRPr sz="1300" b="1" dirty="0">
              <a:solidFill>
                <a:schemeClr val="accent1"/>
              </a:solidFill>
              <a:latin typeface="Lato" panose="020F0502020204030203" pitchFamily="34" charset="77"/>
              <a:ea typeface="Lato"/>
              <a:cs typeface="Lato"/>
              <a:sym typeface="Lato"/>
            </a:endParaRPr>
          </a:p>
        </p:txBody>
      </p:sp>
      <p:sp>
        <p:nvSpPr>
          <p:cNvPr id="299" name="Google Shape;299;p58"/>
          <p:cNvSpPr txBox="1"/>
          <p:nvPr/>
        </p:nvSpPr>
        <p:spPr>
          <a:xfrm>
            <a:off x="6286688" y="3296100"/>
            <a:ext cx="1883306" cy="1487400"/>
          </a:xfrm>
          <a:prstGeom prst="rect">
            <a:avLst/>
          </a:prstGeom>
          <a:noFill/>
          <a:ln>
            <a:noFill/>
          </a:ln>
        </p:spPr>
        <p:txBody>
          <a:bodyPr spcFirstLastPara="1" wrap="square" lIns="91425" tIns="91425" rIns="91425" bIns="91425" anchor="t" anchorCtr="0">
            <a:noAutofit/>
          </a:bodyPr>
          <a:lstStyle/>
          <a:p>
            <a:pPr marL="0" marR="0" lvl="0" indent="0" algn="ctr" rtl="0">
              <a:lnSpc>
                <a:spcPct val="107142"/>
              </a:lnSpc>
              <a:spcBef>
                <a:spcPts val="0"/>
              </a:spcBef>
              <a:spcAft>
                <a:spcPts val="0"/>
              </a:spcAft>
              <a:buNone/>
            </a:pPr>
            <a:r>
              <a:rPr lang="en" sz="1300" b="1" dirty="0">
                <a:solidFill>
                  <a:srgbClr val="005478"/>
                </a:solidFill>
                <a:latin typeface="Lato"/>
                <a:ea typeface="Lato"/>
                <a:cs typeface="Lato"/>
                <a:sym typeface="Lato"/>
              </a:rPr>
              <a:t>Rate of progress needs to increase to reach everyoneby 2030</a:t>
            </a:r>
            <a:endParaRPr sz="1300" dirty="0">
              <a:solidFill>
                <a:schemeClr val="dk2"/>
              </a:solidFill>
              <a:latin typeface="Lato"/>
              <a:ea typeface="Lato"/>
              <a:cs typeface="Lato"/>
              <a:sym typeface="Lato"/>
            </a:endParaRPr>
          </a:p>
        </p:txBody>
      </p:sp>
      <p:pic>
        <p:nvPicPr>
          <p:cNvPr id="300" name="Google Shape;300;p58" descr="Make the text that says 2 billion people larger. Keep everything else the same"/>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936915" y="2118738"/>
            <a:ext cx="1290640" cy="1290655"/>
          </a:xfrm>
          <a:prstGeom prst="rect">
            <a:avLst/>
          </a:prstGeom>
          <a:noFill/>
          <a:ln>
            <a:noFill/>
          </a:ln>
        </p:spPr>
      </p:pic>
      <p:sp>
        <p:nvSpPr>
          <p:cNvPr id="301" name="Google Shape;301;p58"/>
          <p:cNvSpPr txBox="1"/>
          <p:nvPr/>
        </p:nvSpPr>
        <p:spPr>
          <a:xfrm>
            <a:off x="3839691" y="3276453"/>
            <a:ext cx="1483500" cy="1093639"/>
          </a:xfrm>
          <a:prstGeom prst="rect">
            <a:avLst/>
          </a:prstGeom>
          <a:noFill/>
          <a:ln>
            <a:noFill/>
          </a:ln>
        </p:spPr>
        <p:txBody>
          <a:bodyPr spcFirstLastPara="1" wrap="square" lIns="91425" tIns="91425" rIns="91425" bIns="91425" anchor="t" anchorCtr="0">
            <a:noAutofit/>
          </a:bodyPr>
          <a:lstStyle/>
          <a:p>
            <a:pPr marL="0" marR="0" lvl="0" indent="0" algn="ctr" rtl="0">
              <a:lnSpc>
                <a:spcPct val="107142"/>
              </a:lnSpc>
              <a:spcBef>
                <a:spcPts val="0"/>
              </a:spcBef>
              <a:spcAft>
                <a:spcPts val="800"/>
              </a:spcAft>
              <a:buNone/>
            </a:pPr>
            <a:r>
              <a:rPr lang="en" sz="1300" b="1" dirty="0">
                <a:solidFill>
                  <a:schemeClr val="accent1"/>
                </a:solidFill>
                <a:latin typeface="Lato"/>
                <a:ea typeface="Lato"/>
                <a:cs typeface="Lato"/>
                <a:sym typeface="Lato"/>
              </a:rPr>
              <a:t>At current rate of progress</a:t>
            </a:r>
            <a:endParaRPr sz="1300" b="1" dirty="0">
              <a:solidFill>
                <a:schemeClr val="accent1"/>
              </a:solidFill>
              <a:latin typeface="Lato"/>
              <a:ea typeface="Lato"/>
              <a:cs typeface="Lato"/>
              <a:sym typeface="Lato"/>
            </a:endParaRPr>
          </a:p>
        </p:txBody>
      </p:sp>
      <p:grpSp>
        <p:nvGrpSpPr>
          <p:cNvPr id="7" name="Group 6">
            <a:extLst>
              <a:ext uri="{FF2B5EF4-FFF2-40B4-BE49-F238E27FC236}">
                <a16:creationId xmlns:a16="http://schemas.microsoft.com/office/drawing/2014/main" id="{206B096D-D3F1-7467-25FF-4A7BF80E9E07}"/>
              </a:ext>
            </a:extLst>
          </p:cNvPr>
          <p:cNvGrpSpPr/>
          <p:nvPr/>
        </p:nvGrpSpPr>
        <p:grpSpPr>
          <a:xfrm>
            <a:off x="6866609" y="2238735"/>
            <a:ext cx="865727" cy="862089"/>
            <a:chOff x="6597442" y="2238735"/>
            <a:chExt cx="865727" cy="862089"/>
          </a:xfrm>
        </p:grpSpPr>
        <p:sp>
          <p:nvSpPr>
            <p:cNvPr id="2" name="Right Arrow 1">
              <a:extLst>
                <a:ext uri="{FF2B5EF4-FFF2-40B4-BE49-F238E27FC236}">
                  <a16:creationId xmlns:a16="http://schemas.microsoft.com/office/drawing/2014/main" id="{5C80AF09-8680-F1A9-1303-3649EF216FD5}"/>
                </a:ext>
              </a:extLst>
            </p:cNvPr>
            <p:cNvSpPr/>
            <p:nvPr/>
          </p:nvSpPr>
          <p:spPr>
            <a:xfrm rot="18624345">
              <a:off x="6382111" y="2454066"/>
              <a:ext cx="771258" cy="340595"/>
            </a:xfrm>
            <a:prstGeom prst="rightArrow">
              <a:avLst/>
            </a:prstGeom>
            <a:solidFill>
              <a:srgbClr val="2B95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1EA5B3B-FBD3-1086-7EA3-9579820AFDC9}"/>
                </a:ext>
              </a:extLst>
            </p:cNvPr>
            <p:cNvSpPr txBox="1"/>
            <p:nvPr/>
          </p:nvSpPr>
          <p:spPr>
            <a:xfrm>
              <a:off x="6831593" y="2577604"/>
              <a:ext cx="631576" cy="523220"/>
            </a:xfrm>
            <a:prstGeom prst="rect">
              <a:avLst/>
            </a:prstGeom>
            <a:noFill/>
          </p:spPr>
          <p:txBody>
            <a:bodyPr wrap="square" rtlCol="0">
              <a:spAutoFit/>
            </a:bodyPr>
            <a:lstStyle/>
            <a:p>
              <a:r>
                <a:rPr lang="en-US" sz="2800" b="1" dirty="0">
                  <a:solidFill>
                    <a:srgbClr val="2B95B8"/>
                  </a:solidFill>
                  <a:latin typeface="Lato Black" panose="020F0502020204030203" pitchFamily="34" charset="77"/>
                </a:rPr>
                <a:t>8x</a:t>
              </a:r>
            </a:p>
          </p:txBody>
        </p:sp>
      </p:grpSp>
      <p:pic>
        <p:nvPicPr>
          <p:cNvPr id="6" name="Picture 5">
            <a:extLst>
              <a:ext uri="{FF2B5EF4-FFF2-40B4-BE49-F238E27FC236}">
                <a16:creationId xmlns:a16="http://schemas.microsoft.com/office/drawing/2014/main" id="{0A1BF2F8-5956-8396-0694-03C344AB1673}"/>
              </a:ext>
            </a:extLst>
          </p:cNvPr>
          <p:cNvPicPr>
            <a:picLocks noChangeAspect="1"/>
          </p:cNvPicPr>
          <p:nvPr/>
        </p:nvPicPr>
        <p:blipFill>
          <a:blip r:embed="rId5"/>
          <a:stretch>
            <a:fillRect/>
          </a:stretch>
        </p:blipFill>
        <p:spPr>
          <a:xfrm>
            <a:off x="1225124" y="2243398"/>
            <a:ext cx="1036753" cy="849040"/>
          </a:xfrm>
          <a:prstGeom prst="rect">
            <a:avLst/>
          </a:prstGeom>
        </p:spPr>
      </p:pic>
      <p:grpSp>
        <p:nvGrpSpPr>
          <p:cNvPr id="4" name="Group 3">
            <a:extLst>
              <a:ext uri="{FF2B5EF4-FFF2-40B4-BE49-F238E27FC236}">
                <a16:creationId xmlns:a16="http://schemas.microsoft.com/office/drawing/2014/main" id="{1F9BF28D-A758-B7B1-4E50-A8B326D385FE}"/>
              </a:ext>
            </a:extLst>
          </p:cNvPr>
          <p:cNvGrpSpPr/>
          <p:nvPr/>
        </p:nvGrpSpPr>
        <p:grpSpPr>
          <a:xfrm>
            <a:off x="591937" y="1332000"/>
            <a:ext cx="235566" cy="276999"/>
            <a:chOff x="717300" y="1568543"/>
            <a:chExt cx="235566" cy="276999"/>
          </a:xfrm>
        </p:grpSpPr>
        <p:sp>
          <p:nvSpPr>
            <p:cNvPr id="5" name="Rounded Rectangle 4">
              <a:extLst>
                <a:ext uri="{FF2B5EF4-FFF2-40B4-BE49-F238E27FC236}">
                  <a16:creationId xmlns:a16="http://schemas.microsoft.com/office/drawing/2014/main" id="{3A5D32FE-E0F3-250F-D9ED-7E27C23A84EB}"/>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8" name="TextBox 7">
              <a:extLst>
                <a:ext uri="{FF2B5EF4-FFF2-40B4-BE49-F238E27FC236}">
                  <a16:creationId xmlns:a16="http://schemas.microsoft.com/office/drawing/2014/main" id="{B41B2F80-243E-20FD-A7E2-D1083D1F4734}"/>
                </a:ext>
              </a:extLst>
            </p:cNvPr>
            <p:cNvSpPr txBox="1">
              <a:spLocks/>
            </p:cNvSpPr>
            <p:nvPr/>
          </p:nvSpPr>
          <p:spPr>
            <a:xfrm>
              <a:off x="717300" y="1568543"/>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1</a:t>
              </a:r>
            </a:p>
          </p:txBody>
        </p:sp>
      </p:grpSp>
      <p:sp>
        <p:nvSpPr>
          <p:cNvPr id="9" name="TextBox 8">
            <a:extLst>
              <a:ext uri="{FF2B5EF4-FFF2-40B4-BE49-F238E27FC236}">
                <a16:creationId xmlns:a16="http://schemas.microsoft.com/office/drawing/2014/main" id="{DE5F0F6E-627A-4F7E-57AB-EBC60B9ACCFA}"/>
              </a:ext>
            </a:extLst>
          </p:cNvPr>
          <p:cNvSpPr txBox="1"/>
          <p:nvPr/>
        </p:nvSpPr>
        <p:spPr>
          <a:xfrm>
            <a:off x="2164052" y="2112787"/>
            <a:ext cx="1070408" cy="677108"/>
          </a:xfrm>
          <a:prstGeom prst="rect">
            <a:avLst/>
          </a:prstGeom>
          <a:noFill/>
        </p:spPr>
        <p:txBody>
          <a:bodyPr wrap="square" rtlCol="0">
            <a:spAutoFit/>
          </a:bodyPr>
          <a:lstStyle/>
          <a:p>
            <a:r>
              <a:rPr lang="en-CA" sz="950" b="1" dirty="0">
                <a:solidFill>
                  <a:schemeClr val="tx1"/>
                </a:solidFill>
                <a:latin typeface="Lato" panose="020F0502020204030203" pitchFamily="34" charset="77"/>
                <a:ea typeface="Lato"/>
                <a:cs typeface="Lato"/>
                <a:sym typeface="Lato"/>
              </a:rPr>
              <a:t>74% of people have safely managed water</a:t>
            </a:r>
          </a:p>
          <a:p>
            <a:endParaRPr lang="en-US" sz="950" dirty="0">
              <a:solidFill>
                <a:schemeClr val="tx1"/>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 name="Rounded Rectangle 2">
            <a:extLst>
              <a:ext uri="{FF2B5EF4-FFF2-40B4-BE49-F238E27FC236}">
                <a16:creationId xmlns:a16="http://schemas.microsoft.com/office/drawing/2014/main" id="{7B7FA7A4-AC85-E3EA-2336-85C849BE1DA3}"/>
              </a:ext>
            </a:extLst>
          </p:cNvPr>
          <p:cNvSpPr/>
          <p:nvPr/>
        </p:nvSpPr>
        <p:spPr>
          <a:xfrm>
            <a:off x="540000" y="3419394"/>
            <a:ext cx="5653331" cy="1152605"/>
          </a:xfrm>
          <a:prstGeom prst="roundRect">
            <a:avLst>
              <a:gd name="adj" fmla="val 8542"/>
            </a:avLst>
          </a:prstGeom>
          <a:solidFill>
            <a:schemeClr val="bg1"/>
          </a:solidFill>
          <a:ln w="6350">
            <a:solidFill>
              <a:schemeClr val="accent2">
                <a:lumMod val="20000"/>
                <a:lumOff val="80000"/>
              </a:schemeClr>
            </a:solidFill>
          </a:ln>
          <a:effectLst>
            <a:outerShdw blurRad="50800" dist="38100" dir="2700000" algn="tl" rotWithShape="0">
              <a:prstClr val="black">
                <a:alpha val="19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Google Shape;307;p59"/>
          <p:cNvSpPr txBox="1">
            <a:spLocks noGrp="1"/>
          </p:cNvSpPr>
          <p:nvPr>
            <p:ph type="title"/>
          </p:nvPr>
        </p:nvSpPr>
        <p:spPr>
          <a:xfrm>
            <a:off x="540000" y="360000"/>
            <a:ext cx="7762200" cy="813013"/>
          </a:xfrm>
          <a:prstGeom prst="rect">
            <a:avLst/>
          </a:prstGeom>
        </p:spPr>
        <p:txBody>
          <a:bodyPr spcFirstLastPara="1" wrap="square" lIns="68575" tIns="34275" rIns="68575" bIns="34275" anchor="ctr" anchorCtr="0">
            <a:spAutoFit/>
          </a:bodyPr>
          <a:lstStyle/>
          <a:p>
            <a:pPr marL="0" lvl="0" indent="0" algn="l" rtl="0">
              <a:lnSpc>
                <a:spcPts val="2880"/>
              </a:lnSpc>
              <a:spcBef>
                <a:spcPts val="0"/>
              </a:spcBef>
              <a:spcAft>
                <a:spcPts val="0"/>
              </a:spcAft>
              <a:buNone/>
            </a:pPr>
            <a:r>
              <a:rPr lang="en" spc="30" dirty="0">
                <a:solidFill>
                  <a:srgbClr val="2B95B8"/>
                </a:solidFill>
                <a:latin typeface="Lato Black" panose="020F0502020204030203" pitchFamily="34" charset="77"/>
                <a:ea typeface="Lato"/>
                <a:cs typeface="Lato"/>
                <a:sym typeface="Lato"/>
              </a:rPr>
              <a:t>Who is on track to reach universal coverage of safe drinking water by 2030?</a:t>
            </a:r>
            <a:endParaRPr spc="30" dirty="0">
              <a:solidFill>
                <a:srgbClr val="2B95B8"/>
              </a:solidFill>
              <a:latin typeface="Lato Black" panose="020F0502020204030203" pitchFamily="34" charset="77"/>
              <a:ea typeface="Lato"/>
              <a:cs typeface="Lato"/>
              <a:sym typeface="Lato"/>
            </a:endParaRPr>
          </a:p>
        </p:txBody>
      </p:sp>
      <p:sp>
        <p:nvSpPr>
          <p:cNvPr id="308" name="Google Shape;308;p59"/>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5</a:t>
            </a:fld>
            <a:endParaRPr dirty="0"/>
          </a:p>
        </p:txBody>
      </p:sp>
      <p:sp>
        <p:nvSpPr>
          <p:cNvPr id="309" name="Google Shape;309;p59"/>
          <p:cNvSpPr txBox="1">
            <a:spLocks noGrp="1"/>
          </p:cNvSpPr>
          <p:nvPr>
            <p:ph type="body" idx="1"/>
          </p:nvPr>
        </p:nvSpPr>
        <p:spPr>
          <a:xfrm>
            <a:off x="979038" y="1893662"/>
            <a:ext cx="5671800" cy="858886"/>
          </a:xfrm>
          <a:prstGeom prst="rect">
            <a:avLst/>
          </a:prstGeom>
        </p:spPr>
        <p:txBody>
          <a:bodyPr spcFirstLastPara="1" wrap="square" lIns="68575" tIns="34275" rIns="68575" bIns="34275" anchor="t" anchorCtr="0">
            <a:noAutofit/>
          </a:bodyPr>
          <a:lstStyle/>
          <a:p>
            <a:pPr marL="293687" lvl="1">
              <a:lnSpc>
                <a:spcPct val="107142"/>
              </a:lnSpc>
              <a:spcBef>
                <a:spcPts val="800"/>
              </a:spcBef>
              <a:buClr>
                <a:schemeClr val="tx1">
                  <a:lumMod val="65000"/>
                  <a:lumOff val="35000"/>
                </a:schemeClr>
              </a:buClr>
              <a:buSzPct val="120000"/>
            </a:pPr>
            <a:r>
              <a:rPr lang="en" sz="1440" dirty="0">
                <a:solidFill>
                  <a:schemeClr val="tx1">
                    <a:lumMod val="65000"/>
                    <a:lumOff val="35000"/>
                  </a:schemeClr>
                </a:solidFill>
                <a:latin typeface="Lato"/>
                <a:ea typeface="Lato"/>
                <a:cs typeface="Lato"/>
                <a:sym typeface="Lato"/>
              </a:rPr>
              <a:t>High income countries</a:t>
            </a:r>
          </a:p>
          <a:p>
            <a:pPr marL="293687" lvl="1">
              <a:lnSpc>
                <a:spcPct val="107142"/>
              </a:lnSpc>
              <a:spcBef>
                <a:spcPts val="800"/>
              </a:spcBef>
              <a:buClr>
                <a:schemeClr val="tx1">
                  <a:lumMod val="65000"/>
                  <a:lumOff val="35000"/>
                </a:schemeClr>
              </a:buClr>
              <a:buSzPct val="120000"/>
            </a:pPr>
            <a:r>
              <a:rPr lang="en" sz="1440" dirty="0">
                <a:solidFill>
                  <a:schemeClr val="tx1">
                    <a:lumMod val="65000"/>
                    <a:lumOff val="35000"/>
                  </a:schemeClr>
                </a:solidFill>
                <a:latin typeface="Lato"/>
                <a:ea typeface="Lato"/>
                <a:cs typeface="Lato"/>
                <a:sym typeface="Lato"/>
              </a:rPr>
              <a:t>1 upper-middle-income country - Turkmenistan</a:t>
            </a:r>
            <a:endParaRPr sz="1440" dirty="0">
              <a:solidFill>
                <a:schemeClr val="tx1">
                  <a:lumMod val="65000"/>
                  <a:lumOff val="35000"/>
                </a:schemeClr>
              </a:solidFill>
              <a:latin typeface="Lato"/>
              <a:ea typeface="Lato"/>
              <a:cs typeface="Lato"/>
              <a:sym typeface="Lato"/>
            </a:endParaRPr>
          </a:p>
        </p:txBody>
      </p:sp>
      <p:sp>
        <p:nvSpPr>
          <p:cNvPr id="310" name="Google Shape;310;p59"/>
          <p:cNvSpPr txBox="1">
            <a:spLocks noGrp="1"/>
          </p:cNvSpPr>
          <p:nvPr>
            <p:ph type="title" idx="4294967295"/>
          </p:nvPr>
        </p:nvSpPr>
        <p:spPr>
          <a:xfrm>
            <a:off x="898749" y="1332000"/>
            <a:ext cx="7762875" cy="561662"/>
          </a:xfrm>
          <a:prstGeom prst="rect">
            <a:avLst/>
          </a:prstGeom>
        </p:spPr>
        <p:txBody>
          <a:bodyPr spcFirstLastPara="1" wrap="square" lIns="68575" tIns="34275" rIns="68575" bIns="34275" anchor="ctr" anchorCtr="0">
            <a:spAutoFit/>
          </a:bodyPr>
          <a:lstStyle/>
          <a:p>
            <a:pPr marL="0" lvl="0" indent="0" algn="l" rtl="0">
              <a:spcBef>
                <a:spcPts val="0"/>
              </a:spcBef>
              <a:spcAft>
                <a:spcPts val="0"/>
              </a:spcAft>
              <a:buNone/>
            </a:pPr>
            <a:r>
              <a:rPr lang="en" sz="1600" b="1" dirty="0">
                <a:solidFill>
                  <a:schemeClr val="tx1">
                    <a:lumMod val="65000"/>
                    <a:lumOff val="35000"/>
                  </a:schemeClr>
                </a:solidFill>
                <a:latin typeface="Lato"/>
                <a:ea typeface="Lato"/>
                <a:cs typeface="Lato"/>
                <a:sym typeface="Lato"/>
              </a:rPr>
              <a:t>Progress on household drinking water, sanitation </a:t>
            </a:r>
            <a:br>
              <a:rPr lang="en" sz="1600" b="1" dirty="0">
                <a:solidFill>
                  <a:schemeClr val="tx1">
                    <a:lumMod val="65000"/>
                    <a:lumOff val="35000"/>
                  </a:schemeClr>
                </a:solidFill>
                <a:latin typeface="Lato"/>
                <a:ea typeface="Lato"/>
                <a:cs typeface="Lato"/>
                <a:sym typeface="Lato"/>
              </a:rPr>
            </a:br>
            <a:r>
              <a:rPr lang="en" sz="1600" b="1" dirty="0">
                <a:solidFill>
                  <a:schemeClr val="tx1">
                    <a:lumMod val="65000"/>
                    <a:lumOff val="35000"/>
                  </a:schemeClr>
                </a:solidFill>
                <a:latin typeface="Lato"/>
                <a:ea typeface="Lato"/>
                <a:cs typeface="Lato"/>
                <a:sym typeface="Lato"/>
              </a:rPr>
              <a:t>and hygiene - </a:t>
            </a:r>
            <a:r>
              <a:rPr lang="en" sz="1200" b="1" i="1" dirty="0">
                <a:solidFill>
                  <a:schemeClr val="tx1">
                    <a:lumMod val="65000"/>
                    <a:lumOff val="35000"/>
                  </a:schemeClr>
                </a:solidFill>
                <a:latin typeface="Lato"/>
                <a:ea typeface="Lato"/>
                <a:cs typeface="Lato"/>
                <a:sym typeface="Lato"/>
              </a:rPr>
              <a:t>JMP, 2025</a:t>
            </a:r>
            <a:endParaRPr sz="1200" b="1" i="1" dirty="0">
              <a:solidFill>
                <a:schemeClr val="tx1">
                  <a:lumMod val="65000"/>
                  <a:lumOff val="35000"/>
                </a:schemeClr>
              </a:solidFill>
              <a:latin typeface="Lato"/>
              <a:ea typeface="Lato"/>
              <a:cs typeface="Lato"/>
              <a:sym typeface="Lato"/>
            </a:endParaRPr>
          </a:p>
        </p:txBody>
      </p:sp>
      <p:sp>
        <p:nvSpPr>
          <p:cNvPr id="4" name="TextBox 3">
            <a:extLst>
              <a:ext uri="{FF2B5EF4-FFF2-40B4-BE49-F238E27FC236}">
                <a16:creationId xmlns:a16="http://schemas.microsoft.com/office/drawing/2014/main" id="{866C29C7-57D9-960A-2C19-B8F61771D4C0}"/>
              </a:ext>
            </a:extLst>
          </p:cNvPr>
          <p:cNvSpPr txBox="1"/>
          <p:nvPr/>
        </p:nvSpPr>
        <p:spPr>
          <a:xfrm>
            <a:off x="668510" y="3694579"/>
            <a:ext cx="5332719" cy="925638"/>
          </a:xfrm>
          <a:prstGeom prst="rect">
            <a:avLst/>
          </a:prstGeom>
          <a:noFill/>
        </p:spPr>
        <p:txBody>
          <a:bodyPr wrap="square" rtlCol="0">
            <a:spAutoFit/>
          </a:bodyPr>
          <a:lstStyle/>
          <a:p>
            <a:pPr marL="179387" lvl="1" indent="-171450">
              <a:lnSpc>
                <a:spcPct val="107142"/>
              </a:lnSpc>
              <a:spcBef>
                <a:spcPts val="800"/>
              </a:spcBef>
              <a:buClr>
                <a:schemeClr val="tx1">
                  <a:lumMod val="65000"/>
                  <a:lumOff val="35000"/>
                </a:schemeClr>
              </a:buClr>
              <a:buSzPct val="120000"/>
              <a:buFont typeface="Arial" panose="020B0604020202020204" pitchFamily="34" charset="0"/>
              <a:buChar char="•"/>
            </a:pPr>
            <a:r>
              <a:rPr lang="en-CA" sz="1300" b="0" dirty="0">
                <a:solidFill>
                  <a:schemeClr val="accent1"/>
                </a:solidFill>
                <a:latin typeface="Lato"/>
                <a:ea typeface="Lato"/>
                <a:cs typeface="Lato"/>
                <a:sym typeface="Lato"/>
              </a:rPr>
              <a:t>No entire region is on track and</a:t>
            </a:r>
            <a:endParaRPr lang="en-CA" sz="1300" dirty="0">
              <a:solidFill>
                <a:schemeClr val="accent1"/>
              </a:solidFill>
              <a:latin typeface="Lato"/>
              <a:ea typeface="Lato"/>
              <a:cs typeface="Lato"/>
              <a:sym typeface="Lato"/>
            </a:endParaRPr>
          </a:p>
          <a:p>
            <a:pPr marL="179387" lvl="1" indent="-171450">
              <a:lnSpc>
                <a:spcPct val="107142"/>
              </a:lnSpc>
              <a:spcBef>
                <a:spcPts val="800"/>
              </a:spcBef>
              <a:spcAft>
                <a:spcPts val="800"/>
              </a:spcAft>
              <a:buClr>
                <a:schemeClr val="tx1">
                  <a:lumMod val="65000"/>
                  <a:lumOff val="35000"/>
                </a:schemeClr>
              </a:buClr>
              <a:buSzPct val="120000"/>
              <a:buFont typeface="Arial" panose="020B0604020202020204" pitchFamily="34" charset="0"/>
              <a:buChar char="•"/>
            </a:pPr>
            <a:r>
              <a:rPr lang="en-CA" sz="1300" dirty="0">
                <a:solidFill>
                  <a:schemeClr val="accent1"/>
                </a:solidFill>
                <a:latin typeface="Lato"/>
                <a:ea typeface="Lato"/>
                <a:cs typeface="Lato"/>
                <a:sym typeface="Lato"/>
              </a:rPr>
              <a:t>The biggest gap is in Sub-Saharan </a:t>
            </a:r>
            <a:r>
              <a:rPr lang="en-CA" sz="1300" b="0" dirty="0">
                <a:solidFill>
                  <a:schemeClr val="accent1"/>
                </a:solidFill>
                <a:latin typeface="Lato"/>
                <a:ea typeface="Lato"/>
                <a:cs typeface="Lato"/>
                <a:sym typeface="Lato"/>
              </a:rPr>
              <a:t>Africa - </a:t>
            </a:r>
            <a:r>
              <a:rPr lang="en-CA" sz="1300" dirty="0">
                <a:solidFill>
                  <a:schemeClr val="accent1"/>
                </a:solidFill>
                <a:latin typeface="Lato"/>
                <a:ea typeface="Lato"/>
                <a:cs typeface="Lato"/>
                <a:sym typeface="Lato"/>
              </a:rPr>
              <a:t>currently at 32% coverage</a:t>
            </a:r>
          </a:p>
          <a:p>
            <a:endParaRPr lang="en-US" sz="1300" dirty="0">
              <a:solidFill>
                <a:schemeClr val="accent1"/>
              </a:solidFill>
            </a:endParaRPr>
          </a:p>
        </p:txBody>
      </p:sp>
      <p:pic>
        <p:nvPicPr>
          <p:cNvPr id="8" name="Picture 7" descr="A person carrying a large drum&#10;&#10;Description automatically generated">
            <a:extLst>
              <a:ext uri="{FF2B5EF4-FFF2-40B4-BE49-F238E27FC236}">
                <a16:creationId xmlns:a16="http://schemas.microsoft.com/office/drawing/2014/main" id="{469B053D-9DB0-B03F-68BC-0A2C253B8D0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07838" y="1697700"/>
            <a:ext cx="2136162" cy="2942986"/>
          </a:xfrm>
          <a:prstGeom prst="rect">
            <a:avLst/>
          </a:prstGeom>
          <a:ln w="6350">
            <a:solidFill>
              <a:schemeClr val="bg1">
                <a:lumMod val="85000"/>
              </a:schemeClr>
            </a:solidFill>
          </a:ln>
        </p:spPr>
      </p:pic>
      <p:grpSp>
        <p:nvGrpSpPr>
          <p:cNvPr id="11" name="Group 10">
            <a:extLst>
              <a:ext uri="{FF2B5EF4-FFF2-40B4-BE49-F238E27FC236}">
                <a16:creationId xmlns:a16="http://schemas.microsoft.com/office/drawing/2014/main" id="{31B14AE8-7821-056C-414A-302032929705}"/>
              </a:ext>
            </a:extLst>
          </p:cNvPr>
          <p:cNvGrpSpPr/>
          <p:nvPr/>
        </p:nvGrpSpPr>
        <p:grpSpPr>
          <a:xfrm>
            <a:off x="591937" y="1332000"/>
            <a:ext cx="235566" cy="276999"/>
            <a:chOff x="717300" y="1568543"/>
            <a:chExt cx="235566" cy="276999"/>
          </a:xfrm>
        </p:grpSpPr>
        <p:sp>
          <p:nvSpPr>
            <p:cNvPr id="9" name="Rounded Rectangle 8">
              <a:extLst>
                <a:ext uri="{FF2B5EF4-FFF2-40B4-BE49-F238E27FC236}">
                  <a16:creationId xmlns:a16="http://schemas.microsoft.com/office/drawing/2014/main" id="{577B964A-9AAE-82BA-A03E-49B425AD9C29}"/>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0" name="TextBox 9">
              <a:extLst>
                <a:ext uri="{FF2B5EF4-FFF2-40B4-BE49-F238E27FC236}">
                  <a16:creationId xmlns:a16="http://schemas.microsoft.com/office/drawing/2014/main" id="{AF6E5883-A910-55C2-BBE0-831BD67EBFEA}"/>
                </a:ext>
              </a:extLst>
            </p:cNvPr>
            <p:cNvSpPr txBox="1">
              <a:spLocks/>
            </p:cNvSpPr>
            <p:nvPr/>
          </p:nvSpPr>
          <p:spPr>
            <a:xfrm>
              <a:off x="717300" y="1568543"/>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1</a:t>
              </a:r>
            </a:p>
          </p:txBody>
        </p:sp>
      </p:gr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0FC6066B-04B6-7443-FCF3-985B93893A20}"/>
            </a:ext>
          </a:extLst>
        </p:cNvPr>
        <p:cNvGrpSpPr/>
        <p:nvPr/>
      </p:nvGrpSpPr>
      <p:grpSpPr>
        <a:xfrm>
          <a:off x="0" y="0"/>
          <a:ext cx="0" cy="0"/>
          <a:chOff x="0" y="0"/>
          <a:chExt cx="0" cy="0"/>
        </a:xfrm>
      </p:grpSpPr>
      <p:sp>
        <p:nvSpPr>
          <p:cNvPr id="315" name="Google Shape;315;p60">
            <a:extLst>
              <a:ext uri="{FF2B5EF4-FFF2-40B4-BE49-F238E27FC236}">
                <a16:creationId xmlns:a16="http://schemas.microsoft.com/office/drawing/2014/main" id="{176923E8-D59D-85B6-2334-6FC59CCDDE9E}"/>
              </a:ext>
            </a:extLst>
          </p:cNvPr>
          <p:cNvSpPr txBox="1">
            <a:spLocks noGrp="1"/>
          </p:cNvSpPr>
          <p:nvPr>
            <p:ph type="title"/>
          </p:nvPr>
        </p:nvSpPr>
        <p:spPr>
          <a:xfrm>
            <a:off x="540968" y="306273"/>
            <a:ext cx="8539163" cy="4539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spc="30" dirty="0">
                <a:latin typeface="Lato Black" panose="020F0502020204030203" pitchFamily="34" charset="77"/>
              </a:rPr>
              <a:t>What is safely managed water?</a:t>
            </a:r>
            <a:endParaRPr b="0" spc="30" dirty="0">
              <a:latin typeface="Lato Black" panose="020F0502020204030203" pitchFamily="34" charset="77"/>
            </a:endParaRPr>
          </a:p>
        </p:txBody>
      </p:sp>
      <p:pic>
        <p:nvPicPr>
          <p:cNvPr id="318" name="Google Shape;318;p60">
            <a:extLst>
              <a:ext uri="{FF2B5EF4-FFF2-40B4-BE49-F238E27FC236}">
                <a16:creationId xmlns:a16="http://schemas.microsoft.com/office/drawing/2014/main" id="{D4170391-03B5-EFFE-6B8A-2DACD6DB2BAF}"/>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6766" y="1843691"/>
            <a:ext cx="4016051" cy="3181125"/>
          </a:xfrm>
          <a:prstGeom prst="rect">
            <a:avLst/>
          </a:prstGeom>
          <a:noFill/>
          <a:ln>
            <a:noFill/>
          </a:ln>
        </p:spPr>
      </p:pic>
      <p:sp>
        <p:nvSpPr>
          <p:cNvPr id="11" name="Google Shape;308;p59">
            <a:extLst>
              <a:ext uri="{FF2B5EF4-FFF2-40B4-BE49-F238E27FC236}">
                <a16:creationId xmlns:a16="http://schemas.microsoft.com/office/drawing/2014/main" id="{A4FAA48A-6F85-A2C6-1A87-D1418F3922CC}"/>
              </a:ext>
            </a:extLst>
          </p:cNvPr>
          <p:cNvSpPr txBox="1">
            <a:spLocks noGrp="1"/>
          </p:cNvSpPr>
          <p:nvPr>
            <p:ph type="sldNum" idx="12"/>
          </p:nvPr>
        </p:nvSpPr>
        <p:spPr>
          <a:xfrm>
            <a:off x="7665720" y="4767263"/>
            <a:ext cx="849600" cy="282257"/>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6</a:t>
            </a:fld>
            <a:endParaRPr dirty="0"/>
          </a:p>
        </p:txBody>
      </p:sp>
      <p:grpSp>
        <p:nvGrpSpPr>
          <p:cNvPr id="2" name="Group 1">
            <a:extLst>
              <a:ext uri="{FF2B5EF4-FFF2-40B4-BE49-F238E27FC236}">
                <a16:creationId xmlns:a16="http://schemas.microsoft.com/office/drawing/2014/main" id="{0CB0B7B2-8E93-CA1C-AA9F-4145CC1174C8}"/>
              </a:ext>
            </a:extLst>
          </p:cNvPr>
          <p:cNvGrpSpPr/>
          <p:nvPr/>
        </p:nvGrpSpPr>
        <p:grpSpPr>
          <a:xfrm>
            <a:off x="6276649" y="357323"/>
            <a:ext cx="1411536" cy="1230634"/>
            <a:chOff x="6880512" y="2274799"/>
            <a:chExt cx="1411536" cy="1230634"/>
          </a:xfrm>
        </p:grpSpPr>
        <p:sp>
          <p:nvSpPr>
            <p:cNvPr id="3" name="Oval 2">
              <a:extLst>
                <a:ext uri="{FF2B5EF4-FFF2-40B4-BE49-F238E27FC236}">
                  <a16:creationId xmlns:a16="http://schemas.microsoft.com/office/drawing/2014/main" id="{508A77B4-5A38-FEE8-B00D-31AFB3DECBF1}"/>
                </a:ext>
              </a:extLst>
            </p:cNvPr>
            <p:cNvSpPr/>
            <p:nvPr/>
          </p:nvSpPr>
          <p:spPr>
            <a:xfrm>
              <a:off x="6981760" y="2274799"/>
              <a:ext cx="1209040" cy="1209040"/>
            </a:xfrm>
            <a:prstGeom prst="ellipse">
              <a:avLst/>
            </a:prstGeom>
            <a:solidFill>
              <a:srgbClr val="2B95B8"/>
            </a:solidFill>
            <a:ln>
              <a:noFill/>
            </a:ln>
            <a:effectLst>
              <a:outerShdw blurRad="3013" dist="14206" dir="2700000" sx="102000" sy="102000" algn="tl" rotWithShape="0">
                <a:prstClr val="black">
                  <a:alpha val="22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316;p60">
              <a:extLst>
                <a:ext uri="{FF2B5EF4-FFF2-40B4-BE49-F238E27FC236}">
                  <a16:creationId xmlns:a16="http://schemas.microsoft.com/office/drawing/2014/main" id="{E468B1BB-F8BF-840D-B366-12EB58D2AF7C}"/>
                </a:ext>
              </a:extLst>
            </p:cNvPr>
            <p:cNvSpPr txBox="1"/>
            <p:nvPr/>
          </p:nvSpPr>
          <p:spPr>
            <a:xfrm>
              <a:off x="6880512" y="2358996"/>
              <a:ext cx="1411536" cy="1146437"/>
            </a:xfrm>
            <a:prstGeom prst="rect">
              <a:avLst/>
            </a:prstGeom>
            <a:noFill/>
            <a:ln>
              <a:noFill/>
            </a:ln>
          </p:spPr>
          <p:txBody>
            <a:bodyPr spcFirstLastPara="1" wrap="square" lIns="91425" tIns="91425" rIns="91425" bIns="91425" anchor="ctr" anchorCtr="0">
              <a:spAutoFit/>
            </a:bodyPr>
            <a:lstStyle/>
            <a:p>
              <a:pPr lvl="0" indent="9525" algn="ctr" rtl="0">
                <a:lnSpc>
                  <a:spcPts val="2060"/>
                </a:lnSpc>
                <a:spcBef>
                  <a:spcPts val="0"/>
                </a:spcBef>
                <a:spcAft>
                  <a:spcPts val="1200"/>
                </a:spcAft>
                <a:buNone/>
              </a:pPr>
              <a:r>
                <a:rPr lang="en" sz="1800" b="1" dirty="0">
                  <a:solidFill>
                    <a:schemeClr val="bg1"/>
                  </a:solidFill>
                  <a:latin typeface="Lato Black" panose="020F0502020204030203" pitchFamily="34" charset="77"/>
                </a:rPr>
                <a:t>at </a:t>
              </a:r>
              <a:br>
                <a:rPr lang="en" sz="1800" b="1" dirty="0">
                  <a:solidFill>
                    <a:schemeClr val="bg1"/>
                  </a:solidFill>
                  <a:latin typeface="Lato Black" panose="020F0502020204030203" pitchFamily="34" charset="77"/>
                </a:rPr>
              </a:br>
              <a:r>
                <a:rPr lang="en" sz="1800" b="1" dirty="0">
                  <a:solidFill>
                    <a:schemeClr val="bg1"/>
                  </a:solidFill>
                  <a:latin typeface="Lato Black" panose="020F0502020204030203" pitchFamily="34" charset="77"/>
                </a:rPr>
                <a:t>point </a:t>
              </a:r>
              <a:br>
                <a:rPr lang="en" sz="1800" b="1" dirty="0">
                  <a:solidFill>
                    <a:schemeClr val="bg1"/>
                  </a:solidFill>
                  <a:latin typeface="Lato Black" panose="020F0502020204030203" pitchFamily="34" charset="77"/>
                </a:rPr>
              </a:br>
              <a:r>
                <a:rPr lang="en" sz="1800" b="1" dirty="0">
                  <a:solidFill>
                    <a:schemeClr val="bg1"/>
                  </a:solidFill>
                  <a:latin typeface="Lato Black" panose="020F0502020204030203" pitchFamily="34" charset="77"/>
                </a:rPr>
                <a:t>of use</a:t>
              </a:r>
              <a:endParaRPr sz="1800" b="1" dirty="0">
                <a:solidFill>
                  <a:schemeClr val="bg1"/>
                </a:solidFill>
                <a:latin typeface="Lato Black" panose="020F0502020204030203" pitchFamily="34" charset="77"/>
              </a:endParaRPr>
            </a:p>
          </p:txBody>
        </p:sp>
      </p:grpSp>
    </p:spTree>
    <p:custDataLst>
      <p:tags r:id="rId1"/>
    </p:custDataLst>
    <p:extLst>
      <p:ext uri="{BB962C8B-B14F-4D97-AF65-F5344CB8AC3E}">
        <p14:creationId xmlns:p14="http://schemas.microsoft.com/office/powerpoint/2010/main" val="810316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DD7851D7-7987-7C75-FFEC-3093D67AC4A9}"/>
            </a:ext>
          </a:extLst>
        </p:cNvPr>
        <p:cNvGrpSpPr/>
        <p:nvPr/>
      </p:nvGrpSpPr>
      <p:grpSpPr>
        <a:xfrm>
          <a:off x="0" y="0"/>
          <a:ext cx="0" cy="0"/>
          <a:chOff x="0" y="0"/>
          <a:chExt cx="0" cy="0"/>
        </a:xfrm>
      </p:grpSpPr>
      <p:pic>
        <p:nvPicPr>
          <p:cNvPr id="318" name="Google Shape;318;p60">
            <a:extLst>
              <a:ext uri="{FF2B5EF4-FFF2-40B4-BE49-F238E27FC236}">
                <a16:creationId xmlns:a16="http://schemas.microsoft.com/office/drawing/2014/main" id="{E0BC5AB2-BB77-7714-412F-E4F08329551C}"/>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6766" y="1843691"/>
            <a:ext cx="4016051" cy="3181125"/>
          </a:xfrm>
          <a:prstGeom prst="rect">
            <a:avLst/>
          </a:prstGeom>
          <a:noFill/>
          <a:ln>
            <a:noFill/>
          </a:ln>
        </p:spPr>
      </p:pic>
      <p:cxnSp>
        <p:nvCxnSpPr>
          <p:cNvPr id="320" name="Google Shape;320;p60">
            <a:extLst>
              <a:ext uri="{FF2B5EF4-FFF2-40B4-BE49-F238E27FC236}">
                <a16:creationId xmlns:a16="http://schemas.microsoft.com/office/drawing/2014/main" id="{73A07E53-A182-E843-86D0-7ABCBE96FA47}"/>
              </a:ext>
            </a:extLst>
          </p:cNvPr>
          <p:cNvCxnSpPr>
            <a:cxnSpLocks/>
          </p:cNvCxnSpPr>
          <p:nvPr/>
        </p:nvCxnSpPr>
        <p:spPr>
          <a:xfrm flipV="1">
            <a:off x="2077568" y="3994099"/>
            <a:ext cx="870458" cy="80467"/>
          </a:xfrm>
          <a:prstGeom prst="straightConnector1">
            <a:avLst/>
          </a:prstGeom>
          <a:noFill/>
          <a:ln w="9525" cap="flat" cmpd="sng">
            <a:solidFill>
              <a:schemeClr val="dk2"/>
            </a:solidFill>
            <a:prstDash val="solid"/>
            <a:round/>
            <a:headEnd type="none" w="med" len="med"/>
            <a:tailEnd type="triangle" w="med" len="med"/>
          </a:ln>
        </p:spPr>
      </p:cxnSp>
      <p:sp>
        <p:nvSpPr>
          <p:cNvPr id="321" name="Google Shape;321;p60">
            <a:extLst>
              <a:ext uri="{FF2B5EF4-FFF2-40B4-BE49-F238E27FC236}">
                <a16:creationId xmlns:a16="http://schemas.microsoft.com/office/drawing/2014/main" id="{7A94D981-2DF0-5A60-06B3-5D8B70302863}"/>
              </a:ext>
            </a:extLst>
          </p:cNvPr>
          <p:cNvSpPr txBox="1"/>
          <p:nvPr/>
        </p:nvSpPr>
        <p:spPr>
          <a:xfrm>
            <a:off x="159671" y="3782403"/>
            <a:ext cx="1967095" cy="141159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tx1">
                    <a:lumMod val="65000"/>
                    <a:lumOff val="35000"/>
                  </a:schemeClr>
                </a:solidFill>
                <a:latin typeface="Lato" panose="020F0502020204030203" pitchFamily="34" charset="77"/>
              </a:rPr>
              <a:t>Water from non-piped supplies more often meets this criteria than piped supplies, especially in low and lower-middle income countries</a:t>
            </a:r>
            <a:endParaRPr sz="1200" dirty="0">
              <a:solidFill>
                <a:schemeClr val="tx1">
                  <a:lumMod val="65000"/>
                  <a:lumOff val="35000"/>
                </a:schemeClr>
              </a:solidFill>
              <a:latin typeface="Lato" panose="020F0502020204030203" pitchFamily="34" charset="77"/>
            </a:endParaRPr>
          </a:p>
        </p:txBody>
      </p:sp>
      <p:cxnSp>
        <p:nvCxnSpPr>
          <p:cNvPr id="323" name="Google Shape;323;p60">
            <a:extLst>
              <a:ext uri="{FF2B5EF4-FFF2-40B4-BE49-F238E27FC236}">
                <a16:creationId xmlns:a16="http://schemas.microsoft.com/office/drawing/2014/main" id="{81F7C35B-8657-BCCE-2C34-D20FB0BFFF3B}"/>
              </a:ext>
            </a:extLst>
          </p:cNvPr>
          <p:cNvCxnSpPr>
            <a:cxnSpLocks/>
          </p:cNvCxnSpPr>
          <p:nvPr/>
        </p:nvCxnSpPr>
        <p:spPr>
          <a:xfrm flipH="1">
            <a:off x="4498725" y="1844259"/>
            <a:ext cx="1693290" cy="539456"/>
          </a:xfrm>
          <a:prstGeom prst="straightConnector1">
            <a:avLst/>
          </a:prstGeom>
          <a:noFill/>
          <a:ln w="9525" cap="flat" cmpd="sng">
            <a:solidFill>
              <a:schemeClr val="dk2"/>
            </a:solidFill>
            <a:prstDash val="solid"/>
            <a:round/>
            <a:headEnd type="none" w="med" len="med"/>
            <a:tailEnd type="triangle" w="med" len="med"/>
          </a:ln>
        </p:spPr>
      </p:cxnSp>
      <p:sp>
        <p:nvSpPr>
          <p:cNvPr id="324" name="Google Shape;324;p60">
            <a:extLst>
              <a:ext uri="{FF2B5EF4-FFF2-40B4-BE49-F238E27FC236}">
                <a16:creationId xmlns:a16="http://schemas.microsoft.com/office/drawing/2014/main" id="{5122E188-F1D9-B90B-C3B7-5337C87F8A5E}"/>
              </a:ext>
            </a:extLst>
          </p:cNvPr>
          <p:cNvSpPr txBox="1"/>
          <p:nvPr/>
        </p:nvSpPr>
        <p:spPr>
          <a:xfrm>
            <a:off x="6192015" y="3782403"/>
            <a:ext cx="2620500" cy="94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tx1">
                    <a:lumMod val="65000"/>
                    <a:lumOff val="35000"/>
                  </a:schemeClr>
                </a:solidFill>
                <a:latin typeface="Lato" panose="020F0502020204030203" pitchFamily="34" charset="77"/>
              </a:rPr>
              <a:t>1.7 billion people still lack a source that is accessible on premises and 1.2 billion of those live in rural areas</a:t>
            </a:r>
            <a:endParaRPr sz="1200" dirty="0">
              <a:solidFill>
                <a:schemeClr val="tx1">
                  <a:lumMod val="65000"/>
                  <a:lumOff val="35000"/>
                </a:schemeClr>
              </a:solidFill>
              <a:latin typeface="Lato" panose="020F0502020204030203" pitchFamily="34" charset="77"/>
            </a:endParaRPr>
          </a:p>
        </p:txBody>
      </p:sp>
      <p:cxnSp>
        <p:nvCxnSpPr>
          <p:cNvPr id="325" name="Google Shape;325;p60">
            <a:extLst>
              <a:ext uri="{FF2B5EF4-FFF2-40B4-BE49-F238E27FC236}">
                <a16:creationId xmlns:a16="http://schemas.microsoft.com/office/drawing/2014/main" id="{43368188-20A8-244F-C6D5-3E30C32AF354}"/>
              </a:ext>
            </a:extLst>
          </p:cNvPr>
          <p:cNvCxnSpPr>
            <a:cxnSpLocks/>
          </p:cNvCxnSpPr>
          <p:nvPr/>
        </p:nvCxnSpPr>
        <p:spPr>
          <a:xfrm flipH="1">
            <a:off x="5338250" y="3940430"/>
            <a:ext cx="853765" cy="0"/>
          </a:xfrm>
          <a:prstGeom prst="straightConnector1">
            <a:avLst/>
          </a:prstGeom>
          <a:noFill/>
          <a:ln w="9525" cap="flat" cmpd="sng">
            <a:solidFill>
              <a:schemeClr val="dk2"/>
            </a:solidFill>
            <a:prstDash val="solid"/>
            <a:round/>
            <a:headEnd type="none" w="med" len="med"/>
            <a:tailEnd type="triangle" w="med" len="med"/>
          </a:ln>
        </p:spPr>
      </p:cxnSp>
      <p:sp>
        <p:nvSpPr>
          <p:cNvPr id="327" name="Google Shape;327;p60">
            <a:extLst>
              <a:ext uri="{FF2B5EF4-FFF2-40B4-BE49-F238E27FC236}">
                <a16:creationId xmlns:a16="http://schemas.microsoft.com/office/drawing/2014/main" id="{F61BED5C-4CDD-FA32-BCFB-A74E430C956E}"/>
              </a:ext>
            </a:extLst>
          </p:cNvPr>
          <p:cNvSpPr txBox="1"/>
          <p:nvPr/>
        </p:nvSpPr>
        <p:spPr>
          <a:xfrm>
            <a:off x="6192015" y="1612816"/>
            <a:ext cx="2842800" cy="9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tx1">
                    <a:lumMod val="65000"/>
                    <a:lumOff val="35000"/>
                  </a:schemeClr>
                </a:solidFill>
                <a:latin typeface="Lato" panose="020F0502020204030203" pitchFamily="34" charset="77"/>
              </a:rPr>
              <a:t>In low and lower-middle income countries, contamination generally increases between the point of collection and use</a:t>
            </a:r>
            <a:endParaRPr sz="1200" dirty="0">
              <a:solidFill>
                <a:schemeClr val="tx1">
                  <a:lumMod val="65000"/>
                  <a:lumOff val="35000"/>
                </a:schemeClr>
              </a:solidFill>
              <a:latin typeface="Lato" panose="020F0502020204030203" pitchFamily="34" charset="77"/>
            </a:endParaRPr>
          </a:p>
        </p:txBody>
      </p:sp>
      <p:sp>
        <p:nvSpPr>
          <p:cNvPr id="11" name="Google Shape;308;p59">
            <a:extLst>
              <a:ext uri="{FF2B5EF4-FFF2-40B4-BE49-F238E27FC236}">
                <a16:creationId xmlns:a16="http://schemas.microsoft.com/office/drawing/2014/main" id="{E68C1746-84AB-1F26-5BC5-7977658102B2}"/>
              </a:ext>
            </a:extLst>
          </p:cNvPr>
          <p:cNvSpPr txBox="1">
            <a:spLocks noGrp="1"/>
          </p:cNvSpPr>
          <p:nvPr>
            <p:ph type="sldNum" idx="12"/>
          </p:nvPr>
        </p:nvSpPr>
        <p:spPr>
          <a:xfrm>
            <a:off x="7665720" y="4767263"/>
            <a:ext cx="849600" cy="282257"/>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7</a:t>
            </a:fld>
            <a:endParaRPr dirty="0"/>
          </a:p>
        </p:txBody>
      </p:sp>
      <p:pic>
        <p:nvPicPr>
          <p:cNvPr id="7" name="Picture 2">
            <a:extLst>
              <a:ext uri="{FF2B5EF4-FFF2-40B4-BE49-F238E27FC236}">
                <a16:creationId xmlns:a16="http://schemas.microsoft.com/office/drawing/2014/main" id="{C0B291B4-1748-82B7-4864-8E6091FF2EA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5120640" cy="202641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oogle Shape;320;p60">
            <a:extLst>
              <a:ext uri="{FF2B5EF4-FFF2-40B4-BE49-F238E27FC236}">
                <a16:creationId xmlns:a16="http://schemas.microsoft.com/office/drawing/2014/main" id="{923326F5-D45E-504F-D12E-112E2F6DEA7C}"/>
              </a:ext>
            </a:extLst>
          </p:cNvPr>
          <p:cNvCxnSpPr>
            <a:cxnSpLocks/>
          </p:cNvCxnSpPr>
          <p:nvPr/>
        </p:nvCxnSpPr>
        <p:spPr>
          <a:xfrm>
            <a:off x="2048256" y="1843691"/>
            <a:ext cx="724205" cy="728059"/>
          </a:xfrm>
          <a:prstGeom prst="straightConnector1">
            <a:avLst/>
          </a:prstGeom>
          <a:noFill/>
          <a:ln w="9525" cap="flat" cmpd="sng">
            <a:solidFill>
              <a:schemeClr val="dk2"/>
            </a:solidFill>
            <a:prstDash val="solid"/>
            <a:round/>
            <a:headEnd type="none" w="med" len="med"/>
            <a:tailEnd type="triangle" w="med" len="med"/>
          </a:ln>
        </p:spPr>
      </p:cxnSp>
    </p:spTree>
    <p:custDataLst>
      <p:tags r:id="rId1"/>
    </p:custDataLst>
    <p:extLst>
      <p:ext uri="{BB962C8B-B14F-4D97-AF65-F5344CB8AC3E}">
        <p14:creationId xmlns:p14="http://schemas.microsoft.com/office/powerpoint/2010/main" val="371448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C7635FC9-45AB-3EB7-2507-0AB807A323B3}"/>
            </a:ext>
          </a:extLst>
        </p:cNvPr>
        <p:cNvGrpSpPr/>
        <p:nvPr/>
      </p:nvGrpSpPr>
      <p:grpSpPr>
        <a:xfrm>
          <a:off x="0" y="0"/>
          <a:ext cx="0" cy="0"/>
          <a:chOff x="0" y="0"/>
          <a:chExt cx="0" cy="0"/>
        </a:xfrm>
      </p:grpSpPr>
      <p:sp>
        <p:nvSpPr>
          <p:cNvPr id="315" name="Google Shape;315;p60">
            <a:extLst>
              <a:ext uri="{FF2B5EF4-FFF2-40B4-BE49-F238E27FC236}">
                <a16:creationId xmlns:a16="http://schemas.microsoft.com/office/drawing/2014/main" id="{5EB3646C-8795-4659-53D7-7C0CE2C607B5}"/>
              </a:ext>
            </a:extLst>
          </p:cNvPr>
          <p:cNvSpPr txBox="1">
            <a:spLocks noGrp="1"/>
          </p:cNvSpPr>
          <p:nvPr>
            <p:ph type="title"/>
          </p:nvPr>
        </p:nvSpPr>
        <p:spPr>
          <a:xfrm>
            <a:off x="540968" y="306273"/>
            <a:ext cx="8539163" cy="4539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spc="30" dirty="0">
                <a:latin typeface="Lato Black" panose="020F0502020204030203" pitchFamily="34" charset="77"/>
              </a:rPr>
              <a:t>What is safely managed water?</a:t>
            </a:r>
            <a:endParaRPr b="0" spc="30" dirty="0">
              <a:latin typeface="Lato Black" panose="020F0502020204030203" pitchFamily="34" charset="77"/>
            </a:endParaRPr>
          </a:p>
        </p:txBody>
      </p:sp>
      <p:sp>
        <p:nvSpPr>
          <p:cNvPr id="317" name="Google Shape;317;p60">
            <a:extLst>
              <a:ext uri="{FF2B5EF4-FFF2-40B4-BE49-F238E27FC236}">
                <a16:creationId xmlns:a16="http://schemas.microsoft.com/office/drawing/2014/main" id="{08C19985-ADCD-CF1E-EEB7-23A5D8AB519D}"/>
              </a:ext>
            </a:extLst>
          </p:cNvPr>
          <p:cNvSpPr txBox="1"/>
          <p:nvPr/>
        </p:nvSpPr>
        <p:spPr>
          <a:xfrm>
            <a:off x="6192015" y="2744134"/>
            <a:ext cx="2842800" cy="9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tx1">
                    <a:lumMod val="65000"/>
                    <a:lumOff val="35000"/>
                  </a:schemeClr>
                </a:solidFill>
                <a:latin typeface="Lato" panose="020F0502020204030203" pitchFamily="34" charset="77"/>
              </a:rPr>
              <a:t>The most common reason why water systems don’t meet this standard is that </a:t>
            </a:r>
            <a:r>
              <a:rPr lang="en" sz="1200" b="1" dirty="0">
                <a:solidFill>
                  <a:srgbClr val="2B95B8"/>
                </a:solidFill>
                <a:latin typeface="Lato" panose="020F0502020204030203" pitchFamily="34" charset="77"/>
              </a:rPr>
              <a:t>they are not free from contamination</a:t>
            </a:r>
            <a:endParaRPr sz="1200" b="1" dirty="0">
              <a:solidFill>
                <a:srgbClr val="2B95B8"/>
              </a:solidFill>
              <a:latin typeface="Lato" panose="020F0502020204030203" pitchFamily="34" charset="77"/>
            </a:endParaRPr>
          </a:p>
        </p:txBody>
      </p:sp>
      <p:pic>
        <p:nvPicPr>
          <p:cNvPr id="318" name="Google Shape;318;p60">
            <a:extLst>
              <a:ext uri="{FF2B5EF4-FFF2-40B4-BE49-F238E27FC236}">
                <a16:creationId xmlns:a16="http://schemas.microsoft.com/office/drawing/2014/main" id="{29572625-B1B1-28E7-2DD1-E2A82F28AF5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6766" y="1843691"/>
            <a:ext cx="4016051" cy="3181125"/>
          </a:xfrm>
          <a:prstGeom prst="rect">
            <a:avLst/>
          </a:prstGeom>
          <a:noFill/>
          <a:ln>
            <a:noFill/>
          </a:ln>
        </p:spPr>
      </p:pic>
      <p:sp>
        <p:nvSpPr>
          <p:cNvPr id="319" name="Google Shape;319;p60">
            <a:extLst>
              <a:ext uri="{FF2B5EF4-FFF2-40B4-BE49-F238E27FC236}">
                <a16:creationId xmlns:a16="http://schemas.microsoft.com/office/drawing/2014/main" id="{35538BEF-E35C-719D-38E7-0837A2A1C363}"/>
              </a:ext>
            </a:extLst>
          </p:cNvPr>
          <p:cNvSpPr/>
          <p:nvPr/>
        </p:nvSpPr>
        <p:spPr>
          <a:xfrm>
            <a:off x="3459050" y="2212431"/>
            <a:ext cx="1351500" cy="5727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0000"/>
              </a:solidFill>
            </a:endParaRPr>
          </a:p>
        </p:txBody>
      </p:sp>
      <p:cxnSp>
        <p:nvCxnSpPr>
          <p:cNvPr id="326" name="Google Shape;326;p60">
            <a:extLst>
              <a:ext uri="{FF2B5EF4-FFF2-40B4-BE49-F238E27FC236}">
                <a16:creationId xmlns:a16="http://schemas.microsoft.com/office/drawing/2014/main" id="{3CEE85E3-149E-ED72-C1AF-9A2FD106AF7C}"/>
              </a:ext>
            </a:extLst>
          </p:cNvPr>
          <p:cNvCxnSpPr>
            <a:cxnSpLocks/>
          </p:cNvCxnSpPr>
          <p:nvPr/>
        </p:nvCxnSpPr>
        <p:spPr>
          <a:xfrm flipH="1">
            <a:off x="4498725" y="2959455"/>
            <a:ext cx="1693290" cy="357025"/>
          </a:xfrm>
          <a:prstGeom prst="straightConnector1">
            <a:avLst/>
          </a:prstGeom>
          <a:noFill/>
          <a:ln w="9525" cap="flat" cmpd="sng">
            <a:solidFill>
              <a:schemeClr val="dk2"/>
            </a:solidFill>
            <a:prstDash val="solid"/>
            <a:round/>
            <a:headEnd type="none" w="med" len="med"/>
            <a:tailEnd type="triangle" w="med" len="med"/>
          </a:ln>
        </p:spPr>
      </p:cxnSp>
      <p:sp>
        <p:nvSpPr>
          <p:cNvPr id="11" name="Google Shape;308;p59">
            <a:extLst>
              <a:ext uri="{FF2B5EF4-FFF2-40B4-BE49-F238E27FC236}">
                <a16:creationId xmlns:a16="http://schemas.microsoft.com/office/drawing/2014/main" id="{591721D7-DA8A-8E64-A482-2EC1B4BC2847}"/>
              </a:ext>
            </a:extLst>
          </p:cNvPr>
          <p:cNvSpPr txBox="1">
            <a:spLocks noGrp="1"/>
          </p:cNvSpPr>
          <p:nvPr>
            <p:ph type="sldNum" idx="12"/>
          </p:nvPr>
        </p:nvSpPr>
        <p:spPr>
          <a:xfrm>
            <a:off x="7665720" y="4767263"/>
            <a:ext cx="849600" cy="282257"/>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8</a:t>
            </a:fld>
            <a:endParaRPr dirty="0"/>
          </a:p>
        </p:txBody>
      </p:sp>
      <p:grpSp>
        <p:nvGrpSpPr>
          <p:cNvPr id="2" name="Group 1">
            <a:extLst>
              <a:ext uri="{FF2B5EF4-FFF2-40B4-BE49-F238E27FC236}">
                <a16:creationId xmlns:a16="http://schemas.microsoft.com/office/drawing/2014/main" id="{5EDBE6FF-F578-34B2-1738-B17D640344F9}"/>
              </a:ext>
            </a:extLst>
          </p:cNvPr>
          <p:cNvGrpSpPr/>
          <p:nvPr/>
        </p:nvGrpSpPr>
        <p:grpSpPr>
          <a:xfrm>
            <a:off x="6276649" y="357323"/>
            <a:ext cx="1411536" cy="1230634"/>
            <a:chOff x="6880512" y="2274799"/>
            <a:chExt cx="1411536" cy="1230634"/>
          </a:xfrm>
        </p:grpSpPr>
        <p:sp>
          <p:nvSpPr>
            <p:cNvPr id="3" name="Oval 2">
              <a:extLst>
                <a:ext uri="{FF2B5EF4-FFF2-40B4-BE49-F238E27FC236}">
                  <a16:creationId xmlns:a16="http://schemas.microsoft.com/office/drawing/2014/main" id="{8DFF6D11-0B4D-2081-6E33-8491114FBFDB}"/>
                </a:ext>
              </a:extLst>
            </p:cNvPr>
            <p:cNvSpPr/>
            <p:nvPr/>
          </p:nvSpPr>
          <p:spPr>
            <a:xfrm>
              <a:off x="6981760" y="2274799"/>
              <a:ext cx="1209040" cy="1209040"/>
            </a:xfrm>
            <a:prstGeom prst="ellipse">
              <a:avLst/>
            </a:prstGeom>
            <a:solidFill>
              <a:srgbClr val="2B95B8"/>
            </a:solidFill>
            <a:ln>
              <a:noFill/>
            </a:ln>
            <a:effectLst>
              <a:outerShdw blurRad="3013" dist="14206" dir="2700000" sx="102000" sy="102000" algn="tl" rotWithShape="0">
                <a:prstClr val="black">
                  <a:alpha val="22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316;p60">
              <a:extLst>
                <a:ext uri="{FF2B5EF4-FFF2-40B4-BE49-F238E27FC236}">
                  <a16:creationId xmlns:a16="http://schemas.microsoft.com/office/drawing/2014/main" id="{42934E30-9A21-34B6-B5F9-6D6C6EA1C1CF}"/>
                </a:ext>
              </a:extLst>
            </p:cNvPr>
            <p:cNvSpPr txBox="1"/>
            <p:nvPr/>
          </p:nvSpPr>
          <p:spPr>
            <a:xfrm>
              <a:off x="6880512" y="2358996"/>
              <a:ext cx="1411536" cy="1146437"/>
            </a:xfrm>
            <a:prstGeom prst="rect">
              <a:avLst/>
            </a:prstGeom>
            <a:noFill/>
            <a:ln>
              <a:noFill/>
            </a:ln>
          </p:spPr>
          <p:txBody>
            <a:bodyPr spcFirstLastPara="1" wrap="square" lIns="91425" tIns="91425" rIns="91425" bIns="91425" anchor="ctr" anchorCtr="0">
              <a:spAutoFit/>
            </a:bodyPr>
            <a:lstStyle/>
            <a:p>
              <a:pPr lvl="0" indent="9525" algn="ctr" rtl="0">
                <a:lnSpc>
                  <a:spcPts val="2060"/>
                </a:lnSpc>
                <a:spcBef>
                  <a:spcPts val="0"/>
                </a:spcBef>
                <a:spcAft>
                  <a:spcPts val="1200"/>
                </a:spcAft>
                <a:buNone/>
              </a:pPr>
              <a:r>
                <a:rPr lang="en" sz="1800" b="1" dirty="0">
                  <a:solidFill>
                    <a:schemeClr val="bg1"/>
                  </a:solidFill>
                  <a:latin typeface="Lato Black" panose="020F0502020204030203" pitchFamily="34" charset="77"/>
                </a:rPr>
                <a:t>at </a:t>
              </a:r>
              <a:br>
                <a:rPr lang="en" sz="1800" b="1" dirty="0">
                  <a:solidFill>
                    <a:schemeClr val="bg1"/>
                  </a:solidFill>
                  <a:latin typeface="Lato Black" panose="020F0502020204030203" pitchFamily="34" charset="77"/>
                </a:rPr>
              </a:br>
              <a:r>
                <a:rPr lang="en" sz="1800" b="1" dirty="0">
                  <a:solidFill>
                    <a:schemeClr val="bg1"/>
                  </a:solidFill>
                  <a:latin typeface="Lato Black" panose="020F0502020204030203" pitchFamily="34" charset="77"/>
                </a:rPr>
                <a:t>point </a:t>
              </a:r>
              <a:br>
                <a:rPr lang="en" sz="1800" b="1" dirty="0">
                  <a:solidFill>
                    <a:schemeClr val="bg1"/>
                  </a:solidFill>
                  <a:latin typeface="Lato Black" panose="020F0502020204030203" pitchFamily="34" charset="77"/>
                </a:rPr>
              </a:br>
              <a:r>
                <a:rPr lang="en" sz="1800" b="1" dirty="0">
                  <a:solidFill>
                    <a:schemeClr val="bg1"/>
                  </a:solidFill>
                  <a:latin typeface="Lato Black" panose="020F0502020204030203" pitchFamily="34" charset="77"/>
                </a:rPr>
                <a:t>of use</a:t>
              </a:r>
              <a:endParaRPr sz="1800" b="1" dirty="0">
                <a:solidFill>
                  <a:schemeClr val="bg1"/>
                </a:solidFill>
                <a:latin typeface="Lato Black" panose="020F0502020204030203" pitchFamily="34" charset="77"/>
              </a:endParaRPr>
            </a:p>
          </p:txBody>
        </p:sp>
      </p:grpSp>
    </p:spTree>
    <p:custDataLst>
      <p:tags r:id="rId1"/>
    </p:custDataLst>
    <p:extLst>
      <p:ext uri="{BB962C8B-B14F-4D97-AF65-F5344CB8AC3E}">
        <p14:creationId xmlns:p14="http://schemas.microsoft.com/office/powerpoint/2010/main" val="1807346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61"/>
          <p:cNvSpPr txBox="1">
            <a:spLocks noGrp="1"/>
          </p:cNvSpPr>
          <p:nvPr>
            <p:ph type="title"/>
          </p:nvPr>
        </p:nvSpPr>
        <p:spPr>
          <a:xfrm>
            <a:off x="540000" y="344058"/>
            <a:ext cx="7975320" cy="438551"/>
          </a:xfrm>
          <a:prstGeom prst="rect">
            <a:avLst/>
          </a:prstGeom>
        </p:spPr>
        <p:txBody>
          <a:bodyPr spcFirstLastPara="1" wrap="square" lIns="68575" tIns="34275" rIns="68575" bIns="34275" anchor="ctr" anchorCtr="0">
            <a:spAutoFit/>
          </a:bodyPr>
          <a:lstStyle/>
          <a:p>
            <a:pPr marL="0" lvl="0" indent="0" algn="l" rtl="0">
              <a:lnSpc>
                <a:spcPct val="100000"/>
              </a:lnSpc>
              <a:spcBef>
                <a:spcPts val="0"/>
              </a:spcBef>
              <a:spcAft>
                <a:spcPts val="0"/>
              </a:spcAft>
              <a:buNone/>
            </a:pPr>
            <a:r>
              <a:rPr lang="en" b="0" spc="30" dirty="0">
                <a:solidFill>
                  <a:srgbClr val="2B95B8"/>
                </a:solidFill>
                <a:latin typeface="Lato Black" panose="020F0502020204030203" pitchFamily="34" charset="77"/>
                <a:ea typeface="Lato"/>
                <a:cs typeface="Lato"/>
                <a:sym typeface="Lato"/>
              </a:rPr>
              <a:t>Recontamination of water is a widespread problem </a:t>
            </a:r>
            <a:r>
              <a:rPr lang="en" sz="1100" dirty="0">
                <a:solidFill>
                  <a:srgbClr val="2B95B8"/>
                </a:solidFill>
                <a:latin typeface="Lato Black" panose="020F0502020204030203" pitchFamily="34" charset="77"/>
                <a:ea typeface="Lato"/>
                <a:cs typeface="Lato"/>
                <a:sym typeface="Lato"/>
              </a:rPr>
              <a:t>[ 1/2 ]</a:t>
            </a:r>
            <a:endParaRPr sz="1100" b="0" spc="30" dirty="0">
              <a:solidFill>
                <a:srgbClr val="2B95B8"/>
              </a:solidFill>
              <a:latin typeface="Lato Black" panose="020F0502020204030203" pitchFamily="34" charset="77"/>
              <a:ea typeface="Lato"/>
              <a:cs typeface="Lato"/>
              <a:sym typeface="Lato"/>
            </a:endParaRPr>
          </a:p>
        </p:txBody>
      </p:sp>
      <p:sp>
        <p:nvSpPr>
          <p:cNvPr id="335" name="Google Shape;335;p61"/>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sp>
        <p:nvSpPr>
          <p:cNvPr id="337" name="Google Shape;337;p61"/>
          <p:cNvSpPr txBox="1">
            <a:spLocks noGrp="1"/>
          </p:cNvSpPr>
          <p:nvPr>
            <p:ph type="title" idx="4294967295"/>
          </p:nvPr>
        </p:nvSpPr>
        <p:spPr>
          <a:xfrm>
            <a:off x="847238" y="1080000"/>
            <a:ext cx="8233932" cy="315441"/>
          </a:xfrm>
          <a:prstGeom prst="rect">
            <a:avLst/>
          </a:prstGeom>
        </p:spPr>
        <p:txBody>
          <a:bodyPr spcFirstLastPara="1" wrap="square" lIns="68575" tIns="34275" rIns="68575" bIns="34275" anchor="ctr" anchorCtr="0">
            <a:spAutoFit/>
          </a:bodyPr>
          <a:lstStyle/>
          <a:p>
            <a:pPr marL="0" lvl="0" indent="0" rtl="0">
              <a:spcBef>
                <a:spcPts val="0"/>
              </a:spcBef>
              <a:spcAft>
                <a:spcPts val="0"/>
              </a:spcAft>
              <a:buNone/>
            </a:pPr>
            <a:r>
              <a:rPr lang="en" sz="1600" b="1" dirty="0">
                <a:solidFill>
                  <a:schemeClr val="tx1">
                    <a:lumMod val="65000"/>
                    <a:lumOff val="35000"/>
                  </a:schemeClr>
                </a:solidFill>
                <a:latin typeface="Lato"/>
                <a:ea typeface="Lato"/>
                <a:cs typeface="Lato"/>
                <a:sym typeface="Lato"/>
              </a:rPr>
              <a:t>Progress on household drinking water, sanitation and hygiene - </a:t>
            </a:r>
            <a:r>
              <a:rPr lang="en" sz="1200" b="1" i="1" dirty="0">
                <a:solidFill>
                  <a:schemeClr val="tx1">
                    <a:lumMod val="65000"/>
                    <a:lumOff val="35000"/>
                  </a:schemeClr>
                </a:solidFill>
                <a:latin typeface="Lato"/>
                <a:ea typeface="Lato"/>
                <a:cs typeface="Lato"/>
                <a:sym typeface="Lato"/>
              </a:rPr>
              <a:t>JMP, 2025</a:t>
            </a:r>
            <a:endParaRPr sz="1200" b="1" i="1" dirty="0">
              <a:solidFill>
                <a:schemeClr val="tx1">
                  <a:lumMod val="65000"/>
                  <a:lumOff val="35000"/>
                </a:schemeClr>
              </a:solidFill>
              <a:latin typeface="Lato"/>
              <a:ea typeface="Lato"/>
              <a:cs typeface="Lato"/>
              <a:sym typeface="Lato"/>
            </a:endParaRPr>
          </a:p>
        </p:txBody>
      </p:sp>
      <p:pic>
        <p:nvPicPr>
          <p:cNvPr id="336" name="Google Shape;336;p6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8680" y="1607557"/>
            <a:ext cx="5022895" cy="3230614"/>
          </a:xfrm>
          <a:prstGeom prst="rect">
            <a:avLst/>
          </a:prstGeom>
          <a:noFill/>
          <a:ln>
            <a:noFill/>
          </a:ln>
        </p:spPr>
      </p:pic>
      <p:grpSp>
        <p:nvGrpSpPr>
          <p:cNvPr id="2" name="Group 1">
            <a:extLst>
              <a:ext uri="{FF2B5EF4-FFF2-40B4-BE49-F238E27FC236}">
                <a16:creationId xmlns:a16="http://schemas.microsoft.com/office/drawing/2014/main" id="{4461AC86-9D7D-EF40-130A-A385B20990F2}"/>
              </a:ext>
            </a:extLst>
          </p:cNvPr>
          <p:cNvGrpSpPr/>
          <p:nvPr/>
        </p:nvGrpSpPr>
        <p:grpSpPr>
          <a:xfrm>
            <a:off x="5953931" y="1676890"/>
            <a:ext cx="1664895" cy="2958019"/>
            <a:chOff x="5953931" y="1676890"/>
            <a:chExt cx="1664895" cy="2958019"/>
          </a:xfrm>
        </p:grpSpPr>
        <p:pic>
          <p:nvPicPr>
            <p:cNvPr id="338" name="Google Shape;338;p61"/>
            <p:cNvPicPr preferRelativeResize="0"/>
            <p:nvPr/>
          </p:nvPicPr>
          <p:blipFill>
            <a:blip r:embed="rId5">
              <a:alphaModFix/>
            </a:blip>
            <a:stretch>
              <a:fillRect/>
            </a:stretch>
          </p:blipFill>
          <p:spPr>
            <a:xfrm>
              <a:off x="5999651" y="2521653"/>
              <a:ext cx="971550" cy="381000"/>
            </a:xfrm>
            <a:prstGeom prst="rect">
              <a:avLst/>
            </a:prstGeom>
            <a:noFill/>
            <a:ln>
              <a:noFill/>
            </a:ln>
          </p:spPr>
        </p:pic>
        <p:pic>
          <p:nvPicPr>
            <p:cNvPr id="339" name="Google Shape;339;p61"/>
            <p:cNvPicPr preferRelativeResize="0"/>
            <p:nvPr/>
          </p:nvPicPr>
          <p:blipFill>
            <a:blip r:embed="rId6">
              <a:alphaModFix/>
            </a:blip>
            <a:stretch>
              <a:fillRect/>
            </a:stretch>
          </p:blipFill>
          <p:spPr>
            <a:xfrm>
              <a:off x="5972219" y="3031300"/>
              <a:ext cx="1514475" cy="314325"/>
            </a:xfrm>
            <a:prstGeom prst="rect">
              <a:avLst/>
            </a:prstGeom>
            <a:noFill/>
            <a:ln>
              <a:noFill/>
            </a:ln>
          </p:spPr>
        </p:pic>
        <p:pic>
          <p:nvPicPr>
            <p:cNvPr id="340" name="Google Shape;340;p61"/>
            <p:cNvPicPr preferRelativeResize="0"/>
            <p:nvPr/>
          </p:nvPicPr>
          <p:blipFill>
            <a:blip r:embed="rId7">
              <a:alphaModFix/>
            </a:blip>
            <a:stretch>
              <a:fillRect/>
            </a:stretch>
          </p:blipFill>
          <p:spPr>
            <a:xfrm>
              <a:off x="5981363" y="3474272"/>
              <a:ext cx="1295400" cy="295275"/>
            </a:xfrm>
            <a:prstGeom prst="rect">
              <a:avLst/>
            </a:prstGeom>
            <a:noFill/>
            <a:ln>
              <a:noFill/>
            </a:ln>
          </p:spPr>
        </p:pic>
        <p:pic>
          <p:nvPicPr>
            <p:cNvPr id="341" name="Google Shape;341;p61"/>
            <p:cNvPicPr preferRelativeResize="0"/>
            <p:nvPr/>
          </p:nvPicPr>
          <p:blipFill>
            <a:blip r:embed="rId8">
              <a:alphaModFix/>
            </a:blip>
            <a:stretch>
              <a:fillRect/>
            </a:stretch>
          </p:blipFill>
          <p:spPr>
            <a:xfrm>
              <a:off x="5963075" y="3898194"/>
              <a:ext cx="1552575" cy="323850"/>
            </a:xfrm>
            <a:prstGeom prst="rect">
              <a:avLst/>
            </a:prstGeom>
            <a:noFill/>
            <a:ln>
              <a:noFill/>
            </a:ln>
          </p:spPr>
        </p:pic>
        <p:pic>
          <p:nvPicPr>
            <p:cNvPr id="342" name="Google Shape;342;p61"/>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5999651" y="4350692"/>
              <a:ext cx="1619175" cy="284217"/>
            </a:xfrm>
            <a:prstGeom prst="rect">
              <a:avLst/>
            </a:prstGeom>
            <a:noFill/>
            <a:ln>
              <a:noFill/>
            </a:ln>
          </p:spPr>
        </p:pic>
        <p:sp>
          <p:nvSpPr>
            <p:cNvPr id="343" name="Google Shape;343;p61"/>
            <p:cNvSpPr txBox="1"/>
            <p:nvPr/>
          </p:nvSpPr>
          <p:spPr>
            <a:xfrm>
              <a:off x="5953931" y="1676890"/>
              <a:ext cx="1514400" cy="714600"/>
            </a:xfrm>
            <a:prstGeom prst="rect">
              <a:avLst/>
            </a:prstGeom>
            <a:noFill/>
            <a:ln>
              <a:noFill/>
            </a:ln>
          </p:spPr>
          <p:txBody>
            <a:bodyPr spcFirstLastPara="1" wrap="square" lIns="91425" tIns="91425" rIns="91425" bIns="91425" anchor="t" anchorCtr="0">
              <a:noAutofit/>
            </a:bodyPr>
            <a:lstStyle/>
            <a:p>
              <a:pPr marL="0" lvl="0" indent="0" algn="l" rtl="0">
                <a:lnSpc>
                  <a:spcPts val="1640"/>
                </a:lnSpc>
                <a:spcBef>
                  <a:spcPts val="0"/>
                </a:spcBef>
                <a:spcAft>
                  <a:spcPts val="0"/>
                </a:spcAft>
                <a:buNone/>
              </a:pPr>
              <a:r>
                <a:rPr lang="en" sz="1200" dirty="0">
                  <a:solidFill>
                    <a:schemeClr val="tx1">
                      <a:lumMod val="65000"/>
                      <a:lumOff val="35000"/>
                    </a:schemeClr>
                  </a:solidFill>
                  <a:latin typeface="Lato"/>
                  <a:ea typeface="Lato"/>
                  <a:cs typeface="Lato"/>
                  <a:sym typeface="Lato"/>
                </a:rPr>
                <a:t>Risk levels of </a:t>
              </a:r>
              <a:r>
                <a:rPr lang="en" sz="1200" dirty="0" err="1">
                  <a:solidFill>
                    <a:schemeClr val="tx1">
                      <a:lumMod val="65000"/>
                      <a:lumOff val="35000"/>
                    </a:schemeClr>
                  </a:solidFill>
                  <a:latin typeface="Lato"/>
                  <a:ea typeface="Lato"/>
                  <a:cs typeface="Lato"/>
                  <a:sym typeface="Lato"/>
                </a:rPr>
                <a:t>faecal</a:t>
              </a:r>
              <a:r>
                <a:rPr lang="en" sz="1200" dirty="0">
                  <a:solidFill>
                    <a:schemeClr val="tx1">
                      <a:lumMod val="65000"/>
                      <a:lumOff val="35000"/>
                    </a:schemeClr>
                  </a:solidFill>
                  <a:latin typeface="Lato"/>
                  <a:ea typeface="Lato"/>
                  <a:cs typeface="Lato"/>
                  <a:sym typeface="Lato"/>
                </a:rPr>
                <a:t> contamination (</a:t>
              </a:r>
              <a:r>
                <a:rPr lang="en" sz="1200" i="1" dirty="0">
                  <a:solidFill>
                    <a:schemeClr val="tx1">
                      <a:lumMod val="65000"/>
                      <a:lumOff val="35000"/>
                    </a:schemeClr>
                  </a:solidFill>
                  <a:latin typeface="Lato"/>
                  <a:ea typeface="Lato"/>
                  <a:cs typeface="Lato"/>
                  <a:sym typeface="Lato"/>
                </a:rPr>
                <a:t>E. coli</a:t>
              </a:r>
              <a:r>
                <a:rPr lang="en" sz="1200" dirty="0">
                  <a:solidFill>
                    <a:schemeClr val="tx1">
                      <a:lumMod val="65000"/>
                      <a:lumOff val="35000"/>
                    </a:schemeClr>
                  </a:solidFill>
                  <a:latin typeface="Lato"/>
                  <a:ea typeface="Lato"/>
                  <a:cs typeface="Lato"/>
                  <a:sym typeface="Lato"/>
                </a:rPr>
                <a:t> CFU/100 mL)</a:t>
              </a:r>
              <a:endParaRPr sz="1200" dirty="0">
                <a:solidFill>
                  <a:schemeClr val="tx1">
                    <a:lumMod val="65000"/>
                    <a:lumOff val="35000"/>
                  </a:schemeClr>
                </a:solidFill>
                <a:latin typeface="Lato"/>
                <a:ea typeface="Lato"/>
                <a:cs typeface="Lato"/>
                <a:sym typeface="Lato"/>
              </a:endParaRPr>
            </a:p>
          </p:txBody>
        </p:sp>
      </p:grpSp>
      <p:grpSp>
        <p:nvGrpSpPr>
          <p:cNvPr id="3" name="Group 2">
            <a:extLst>
              <a:ext uri="{FF2B5EF4-FFF2-40B4-BE49-F238E27FC236}">
                <a16:creationId xmlns:a16="http://schemas.microsoft.com/office/drawing/2014/main" id="{DC88B60C-19CB-622A-107A-CC00611A5952}"/>
              </a:ext>
            </a:extLst>
          </p:cNvPr>
          <p:cNvGrpSpPr/>
          <p:nvPr/>
        </p:nvGrpSpPr>
        <p:grpSpPr>
          <a:xfrm>
            <a:off x="575251" y="1099220"/>
            <a:ext cx="235566" cy="276999"/>
            <a:chOff x="717300" y="1568543"/>
            <a:chExt cx="235566" cy="276999"/>
          </a:xfrm>
        </p:grpSpPr>
        <p:sp>
          <p:nvSpPr>
            <p:cNvPr id="4" name="Rounded Rectangle 3">
              <a:extLst>
                <a:ext uri="{FF2B5EF4-FFF2-40B4-BE49-F238E27FC236}">
                  <a16:creationId xmlns:a16="http://schemas.microsoft.com/office/drawing/2014/main" id="{0CCD6609-0AA1-A11C-5959-D7DF16930E9C}"/>
                </a:ext>
              </a:extLst>
            </p:cNvPr>
            <p:cNvSpPr/>
            <p:nvPr/>
          </p:nvSpPr>
          <p:spPr>
            <a:xfrm>
              <a:off x="717300" y="1581043"/>
              <a:ext cx="235566" cy="25200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 name="TextBox 4">
              <a:extLst>
                <a:ext uri="{FF2B5EF4-FFF2-40B4-BE49-F238E27FC236}">
                  <a16:creationId xmlns:a16="http://schemas.microsoft.com/office/drawing/2014/main" id="{E6DE3C45-7257-AA4E-6D63-450BD2F21762}"/>
                </a:ext>
              </a:extLst>
            </p:cNvPr>
            <p:cNvSpPr txBox="1">
              <a:spLocks/>
            </p:cNvSpPr>
            <p:nvPr/>
          </p:nvSpPr>
          <p:spPr>
            <a:xfrm>
              <a:off x="717300" y="1568543"/>
              <a:ext cx="235566" cy="276999"/>
            </a:xfrm>
            <a:prstGeom prst="rect">
              <a:avLst/>
            </a:prstGeom>
            <a:noFill/>
          </p:spPr>
          <p:txBody>
            <a:bodyPr wrap="square" rtlCol="0">
              <a:spAutoFit/>
            </a:bodyPr>
            <a:lstStyle/>
            <a:p>
              <a:pPr algn="ctr"/>
              <a:r>
                <a:rPr lang="en-US" sz="1200" b="1" dirty="0">
                  <a:solidFill>
                    <a:schemeClr val="bg1"/>
                  </a:solidFill>
                  <a:latin typeface="Lato Black" panose="020F0502020204030203" pitchFamily="34" charset="77"/>
                </a:rPr>
                <a:t>1</a:t>
              </a:r>
            </a:p>
          </p:txBody>
        </p:sp>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AWST">
      <a:dk1>
        <a:srgbClr val="000000"/>
      </a:dk1>
      <a:lt1>
        <a:srgbClr val="FFFFFF"/>
      </a:lt1>
      <a:dk2>
        <a:srgbClr val="0E2841"/>
      </a:dk2>
      <a:lt2>
        <a:srgbClr val="E8E8E8"/>
      </a:lt2>
      <a:accent1>
        <a:srgbClr val="005478"/>
      </a:accent1>
      <a:accent2>
        <a:srgbClr val="38C6F3"/>
      </a:accent2>
      <a:accent3>
        <a:srgbClr val="2B95B8"/>
      </a:accent3>
      <a:accent4>
        <a:srgbClr val="837770"/>
      </a:accent4>
      <a:accent5>
        <a:srgbClr val="F0512A"/>
      </a:accent5>
      <a:accent6>
        <a:srgbClr val="F78D37"/>
      </a:accent6>
      <a:hlink>
        <a:srgbClr val="FEC341"/>
      </a:hlink>
      <a:folHlink>
        <a:srgbClr val="DECE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1051</TotalTime>
  <Words>3254</Words>
  <Application>Microsoft Office PowerPoint</Application>
  <PresentationFormat>On-screen Show (16:9)</PresentationFormat>
  <Paragraphs>253</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Lato Semibold</vt:lpstr>
      <vt:lpstr>Lato</vt:lpstr>
      <vt:lpstr>Lato Black</vt:lpstr>
      <vt:lpstr>Arial</vt:lpstr>
      <vt:lpstr>Calibri</vt:lpstr>
      <vt:lpstr>Courier New</vt:lpstr>
      <vt:lpstr>Office Theme</vt:lpstr>
      <vt:lpstr>PowerPoint Presentation</vt:lpstr>
      <vt:lpstr>What is the data telling us?</vt:lpstr>
      <vt:lpstr>Let’s start by celebrating progress</vt:lpstr>
      <vt:lpstr>We are not on track for everyone to have safely managed water</vt:lpstr>
      <vt:lpstr>Who is on track to reach universal coverage of safe drinking water by 2030?</vt:lpstr>
      <vt:lpstr>What is safely managed water?</vt:lpstr>
      <vt:lpstr>PowerPoint Presentation</vt:lpstr>
      <vt:lpstr>What is safely managed water?</vt:lpstr>
      <vt:lpstr>Recontamination of water is a widespread problem [ 1/2 ]</vt:lpstr>
      <vt:lpstr>Recontamination of water is a widespread problem [ 2/2 ]</vt:lpstr>
      <vt:lpstr>Recontamination of water is a widespread problem</vt:lpstr>
      <vt:lpstr>Recontamination of water is a widespread problem</vt:lpstr>
      <vt:lpstr>We are not reaching the most vulnerable</vt:lpstr>
      <vt:lpstr>Where do we see household water treatment as a recommended solution?</vt:lpstr>
      <vt:lpstr>Household water treatment (HWTS) now represented in mainstream WASH publications</vt:lpstr>
      <vt:lpstr>Household water treatment (HWTS) now represented in mainstream WASH publications</vt:lpstr>
      <vt:lpstr>Household water treatment (HWTS) now represented in mainstream WASH publications</vt:lpstr>
      <vt:lpstr>Household water treatment (HWTS) now represented in mainstream WASH publications</vt:lpstr>
      <vt:lpstr>Summary: Safe drinking water at the household  is not being achieved  </vt:lpstr>
      <vt:lpstr>This is an opportunity to move the WASH sector  from ‘either/or’ to ‘both/and’</vt:lpstr>
      <vt:lpstr>Opportunities</vt:lpstr>
      <vt:lpstr>Additional Resource: What is the evidence that household water treatment is effective?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Millie Adam</dc:creator>
  <cp:lastModifiedBy>Leanne Madjidi</cp:lastModifiedBy>
  <cp:revision>39</cp:revision>
  <dcterms:modified xsi:type="dcterms:W3CDTF">2026-03-12T03:09:31Z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82496096-4361-4A5F-8318-18D69DB1B357</vt:lpwstr>
  </property>
  <property fmtid="{D5CDD505-2E9C-101B-9397-08002B2CF9AE}" pid="3" name="ArticulatePath">
    <vt:lpwstr>Case for HWTS 2026_March11_Final_En</vt:lpwstr>
  </property>
</Properties>
</file>