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61" r:id="rId2"/>
    <p:sldId id="263" r:id="rId3"/>
    <p:sldId id="262" r:id="rId4"/>
    <p:sldId id="309" r:id="rId5"/>
    <p:sldId id="310" r:id="rId6"/>
    <p:sldId id="311" r:id="rId7"/>
    <p:sldId id="312" r:id="rId8"/>
    <p:sldId id="313" r:id="rId9"/>
    <p:sldId id="314" r:id="rId10"/>
    <p:sldId id="316" r:id="rId11"/>
    <p:sldId id="315" r:id="rId12"/>
    <p:sldId id="317" r:id="rId13"/>
    <p:sldId id="318" r:id="rId14"/>
    <p:sldId id="320" r:id="rId15"/>
    <p:sldId id="319" r:id="rId16"/>
    <p:sldId id="307"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5B9"/>
    <a:srgbClr val="025479"/>
    <a:srgbClr val="37C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48"/>
    <p:restoredTop sz="75034" autoAdjust="0"/>
  </p:normalViewPr>
  <p:slideViewPr>
    <p:cSldViewPr snapToGrid="0" snapToObjects="1">
      <p:cViewPr varScale="1">
        <p:scale>
          <a:sx n="47" d="100"/>
          <a:sy n="47" d="100"/>
        </p:scale>
        <p:origin x="432" y="224"/>
      </p:cViewPr>
      <p:guideLst/>
    </p:cSldViewPr>
  </p:slideViewPr>
  <p:notesTextViewPr>
    <p:cViewPr>
      <p:scale>
        <a:sx n="1" d="1"/>
        <a:sy n="1" d="1"/>
      </p:scale>
      <p:origin x="0" y="0"/>
    </p:cViewPr>
  </p:notesTextViewPr>
  <p:notesViewPr>
    <p:cSldViewPr snapToGrid="0" snapToObjects="1">
      <p:cViewPr varScale="1">
        <p:scale>
          <a:sx n="110" d="100"/>
          <a:sy n="110" d="100"/>
        </p:scale>
        <p:origin x="41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D9EA6-D1FA-AB46-909D-D3AD7FCF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B0E7448-AB70-B245-8C29-A6CE0229FA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B0212D-D8F0-0746-9311-6D3C2C559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0BCE4-DDA7-4441-A225-AF5DA0E01AF9}" type="slidenum">
              <a:rPr lang="en-US" smtClean="0"/>
              <a:t>‹#›</a:t>
            </a:fld>
            <a:endParaRPr lang="en-US"/>
          </a:p>
        </p:txBody>
      </p:sp>
    </p:spTree>
    <p:extLst>
      <p:ext uri="{BB962C8B-B14F-4D97-AF65-F5344CB8AC3E}">
        <p14:creationId xmlns:p14="http://schemas.microsoft.com/office/powerpoint/2010/main" val="198823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La bouteille n'est pas hermétiquement fermée </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Vous ne savez pas d'où provient l'eau </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Même si l'eau a l'air propre, nous ne pouvons pas en être certains </a:t>
            </a:r>
          </a:p>
        </p:txBody>
      </p:sp>
    </p:spTree>
    <p:extLst>
      <p:ext uri="{BB962C8B-B14F-4D97-AF65-F5344CB8AC3E}">
        <p14:creationId xmlns:p14="http://schemas.microsoft.com/office/powerpoint/2010/main" val="193187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Observations normalisées</a:t>
            </a:r>
          </a:p>
          <a:p>
            <a:pPr marL="171450" lvl="0" indent="-171450" algn="l" rtl="0">
              <a:spcBef>
                <a:spcPts val="0"/>
              </a:spcBef>
              <a:spcAft>
                <a:spcPts val="0"/>
              </a:spcAft>
              <a:buFont typeface="Arial" panose="020B0604020202020204" pitchFamily="34" charset="0"/>
              <a:buChar char="•"/>
            </a:pPr>
            <a:r>
              <a:rPr lang="fr-FR"/>
              <a:t>Ne nécessite aucun équipement spécialisé</a:t>
            </a:r>
          </a:p>
          <a:p>
            <a:pPr marL="171450" lvl="0" indent="-171450" algn="l" rtl="0">
              <a:spcBef>
                <a:spcPts val="0"/>
              </a:spcBef>
              <a:spcAft>
                <a:spcPts val="0"/>
              </a:spcAft>
              <a:buFont typeface="Arial" panose="020B0604020202020204" pitchFamily="34" charset="0"/>
              <a:buChar char="•"/>
            </a:pPr>
            <a:r>
              <a:rPr lang="fr-FR"/>
              <a:t>Ne requiert pas de personnel hautement qualifié</a:t>
            </a:r>
          </a:p>
          <a:p>
            <a:pPr marL="171450" lvl="0" indent="-171450" algn="l" rtl="0">
              <a:spcBef>
                <a:spcPts val="0"/>
              </a:spcBef>
              <a:spcAft>
                <a:spcPts val="0"/>
              </a:spcAft>
              <a:buFont typeface="Arial" panose="020B0604020202020204" pitchFamily="34" charset="0"/>
              <a:buChar char="•"/>
            </a:pPr>
            <a:r>
              <a:rPr lang="fr-FR"/>
              <a:t>Donne des informations sur les sources de contamination réelles et possibles</a:t>
            </a:r>
          </a:p>
          <a:p>
            <a:pPr marL="0" lvl="0" indent="0" algn="l" rtl="0">
              <a:spcBef>
                <a:spcPts val="0"/>
              </a:spcBef>
              <a:spcAft>
                <a:spcPts val="0"/>
              </a:spcAft>
              <a:buFont typeface="Arial" panose="020B0604020202020204" pitchFamily="34" charset="0"/>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Ne confirme pas la qualité de l'eau et n'identifie pas la contamination chimique</a:t>
            </a:r>
          </a:p>
        </p:txBody>
      </p:sp>
    </p:spTree>
    <p:extLst>
      <p:ext uri="{BB962C8B-B14F-4D97-AF65-F5344CB8AC3E}">
        <p14:creationId xmlns:p14="http://schemas.microsoft.com/office/powerpoint/2010/main" val="294985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b="1"/>
              <a:t>Exemples</a:t>
            </a:r>
            <a:r>
              <a:rPr lang="fr-FR"/>
              <a:t> : </a:t>
            </a:r>
          </a:p>
          <a:p>
            <a:pPr marL="0" lvl="0" indent="0" algn="l" rtl="0">
              <a:spcBef>
                <a:spcPts val="0"/>
              </a:spcBef>
              <a:spcAft>
                <a:spcPts val="0"/>
              </a:spcAft>
              <a:buNone/>
            </a:pPr>
            <a:r>
              <a:rPr lang="fr-FR"/>
              <a:t>• Objectifs </a:t>
            </a:r>
          </a:p>
          <a:p>
            <a:pPr marL="0" lvl="0" indent="0" algn="l" rtl="0">
              <a:spcBef>
                <a:spcPts val="0"/>
              </a:spcBef>
              <a:spcAft>
                <a:spcPts val="0"/>
              </a:spcAft>
              <a:buNone/>
            </a:pPr>
            <a:r>
              <a:rPr lang="fr-FR"/>
              <a:t>• Plage de concentration</a:t>
            </a:r>
          </a:p>
          <a:p>
            <a:pPr marL="0" lvl="0" indent="0" algn="l" rtl="0">
              <a:spcBef>
                <a:spcPts val="0"/>
              </a:spcBef>
              <a:spcAft>
                <a:spcPts val="0"/>
              </a:spcAft>
              <a:buNone/>
            </a:pPr>
            <a:r>
              <a:rPr lang="fr-FR"/>
              <a:t>• Précision et exactitude requises</a:t>
            </a:r>
          </a:p>
          <a:p>
            <a:pPr marL="0" lvl="0" indent="0" algn="l" rtl="0">
              <a:spcBef>
                <a:spcPts val="0"/>
              </a:spcBef>
              <a:spcAft>
                <a:spcPts val="0"/>
              </a:spcAft>
              <a:buNone/>
            </a:pPr>
            <a:r>
              <a:rPr lang="fr-FR"/>
              <a:t>• Délai entre le recueil d’échantillons et l’analyse</a:t>
            </a:r>
          </a:p>
          <a:p>
            <a:pPr marL="0" lvl="0" indent="0" algn="l" rtl="0">
              <a:spcBef>
                <a:spcPts val="0"/>
              </a:spcBef>
              <a:spcAft>
                <a:spcPts val="0"/>
              </a:spcAft>
              <a:buNone/>
            </a:pPr>
            <a:r>
              <a:rPr lang="fr-FR"/>
              <a:t>• Compétences techniques et matériel nécessaires</a:t>
            </a:r>
          </a:p>
          <a:p>
            <a:pPr marL="0" lvl="0" indent="0" algn="l" rtl="0">
              <a:spcBef>
                <a:spcPts val="0"/>
              </a:spcBef>
              <a:spcAft>
                <a:spcPts val="0"/>
              </a:spcAft>
              <a:buNone/>
            </a:pPr>
            <a:r>
              <a:rPr lang="fr-FR"/>
              <a:t>• Connaissance de la méthode</a:t>
            </a:r>
          </a:p>
          <a:p>
            <a:pPr marL="0" lvl="0" indent="0" algn="l" rtl="0">
              <a:spcBef>
                <a:spcPts val="0"/>
              </a:spcBef>
              <a:spcAft>
                <a:spcPts val="0"/>
              </a:spcAft>
              <a:buNone/>
            </a:pPr>
            <a:r>
              <a:rPr lang="fr-FR"/>
              <a:t>• Disponibilité des ressources</a:t>
            </a:r>
          </a:p>
          <a:p>
            <a:pPr marL="0" lvl="0" indent="0" algn="l" rtl="0">
              <a:spcBef>
                <a:spcPts val="0"/>
              </a:spcBef>
              <a:spcAft>
                <a:spcPts val="0"/>
              </a:spcAft>
              <a:buNone/>
            </a:pPr>
            <a:endParaRPr lang="en-CA" dirty="0"/>
          </a:p>
          <a:p>
            <a:endParaRPr lang="en-CA" dirty="0"/>
          </a:p>
        </p:txBody>
      </p:sp>
    </p:spTree>
    <p:extLst>
      <p:ext uri="{BB962C8B-B14F-4D97-AF65-F5344CB8AC3E}">
        <p14:creationId xmlns:p14="http://schemas.microsoft.com/office/powerpoint/2010/main" val="98217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fr-FR"/>
              <a:t>Demandez des volontaires pour partager leurs réponses avec le groupe. </a:t>
            </a:r>
          </a:p>
          <a:p>
            <a:endParaRPr lang="en-CA" dirty="0"/>
          </a:p>
        </p:txBody>
      </p:sp>
    </p:spTree>
    <p:extLst>
      <p:ext uri="{BB962C8B-B14F-4D97-AF65-F5344CB8AC3E}">
        <p14:creationId xmlns:p14="http://schemas.microsoft.com/office/powerpoint/2010/main" val="285602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fr-FR"/>
              <a:t>Posez la</a:t>
            </a:r>
            <a:r>
              <a:rPr lang="fr-FR" baseline="0"/>
              <a:t> question</a:t>
            </a:r>
          </a:p>
        </p:txBody>
      </p:sp>
    </p:spTree>
    <p:extLst>
      <p:ext uri="{BB962C8B-B14F-4D97-AF65-F5344CB8AC3E}">
        <p14:creationId xmlns:p14="http://schemas.microsoft.com/office/powerpoint/2010/main" val="225335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4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811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Rapide, simple, et bon marché</a:t>
            </a:r>
          </a:p>
          <a:p>
            <a:pPr marL="171450" lvl="0" indent="-171450" algn="l" rtl="0">
              <a:spcBef>
                <a:spcPts val="0"/>
              </a:spcBef>
              <a:spcAft>
                <a:spcPts val="0"/>
              </a:spcAft>
              <a:buFont typeface="Arial" panose="020B0604020202020204" pitchFamily="34" charset="0"/>
              <a:buChar char="•"/>
            </a:pPr>
            <a:r>
              <a:rPr lang="fr-FR"/>
              <a:t>Ne nécessite aucun équipement spécialisé</a:t>
            </a:r>
          </a:p>
          <a:p>
            <a:pPr marL="171450" lvl="0" indent="-171450" algn="l" rtl="0">
              <a:spcBef>
                <a:spcPts val="0"/>
              </a:spcBef>
              <a:spcAft>
                <a:spcPts val="0"/>
              </a:spcAft>
              <a:buFont typeface="Arial" panose="020B0604020202020204" pitchFamily="34" charset="0"/>
              <a:buChar char="•"/>
            </a:pPr>
            <a:r>
              <a:rPr lang="fr-FR"/>
              <a:t>Ne requiert pas de personnel hautement qualifié</a:t>
            </a:r>
          </a:p>
          <a:p>
            <a:pPr marL="171450" lvl="0" indent="-171450" algn="l" rtl="0">
              <a:spcBef>
                <a:spcPts val="0"/>
              </a:spcBef>
              <a:spcAft>
                <a:spcPts val="0"/>
              </a:spcAft>
              <a:buFont typeface="Arial" panose="020B0604020202020204" pitchFamily="34" charset="0"/>
              <a:buChar char="•"/>
            </a:pPr>
            <a:r>
              <a:rPr lang="fr-FR"/>
              <a:t>Donne des informations sur les causes de la pollution et les tendances futures éventuelles</a:t>
            </a:r>
          </a:p>
          <a:p>
            <a:pPr marL="0" lvl="0" indent="0" algn="l" rtl="0">
              <a:spcBef>
                <a:spcPts val="0"/>
              </a:spcBef>
              <a:spcAft>
                <a:spcPts val="0"/>
              </a:spcAft>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Ne confirme ni la qualité de l'eau ni le type de contamination</a:t>
            </a:r>
          </a:p>
        </p:txBody>
      </p:sp>
    </p:spTree>
    <p:extLst>
      <p:ext uri="{BB962C8B-B14F-4D97-AF65-F5344CB8AC3E}">
        <p14:creationId xmlns:p14="http://schemas.microsoft.com/office/powerpoint/2010/main" val="9188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Facile d'utilisation, portable et autonome</a:t>
            </a:r>
          </a:p>
          <a:p>
            <a:pPr marL="171450" lvl="0" indent="-171450" algn="l" rtl="0">
              <a:spcBef>
                <a:spcPts val="0"/>
              </a:spcBef>
              <a:spcAft>
                <a:spcPts val="0"/>
              </a:spcAft>
              <a:buFont typeface="Arial" panose="020B0604020202020204" pitchFamily="34" charset="0"/>
              <a:buChar char="•"/>
            </a:pPr>
            <a:r>
              <a:rPr lang="fr-FR"/>
              <a:t>Résultats rapides </a:t>
            </a:r>
          </a:p>
          <a:p>
            <a:pPr marL="171450" lvl="0" indent="-171450" algn="l" rtl="0">
              <a:spcBef>
                <a:spcPts val="0"/>
              </a:spcBef>
              <a:spcAft>
                <a:spcPts val="0"/>
              </a:spcAft>
              <a:buFont typeface="Arial" panose="020B0604020202020204" pitchFamily="34" charset="0"/>
              <a:buChar char="•"/>
            </a:pPr>
            <a:r>
              <a:rPr lang="fr-FR"/>
              <a:t>Ne requiert pas de formation poussée</a:t>
            </a:r>
          </a:p>
          <a:p>
            <a:pPr marL="171450" lvl="0" indent="-171450" algn="l" rtl="0">
              <a:spcBef>
                <a:spcPts val="0"/>
              </a:spcBef>
              <a:spcAft>
                <a:spcPts val="0"/>
              </a:spcAft>
              <a:buFont typeface="Arial" panose="020B0604020202020204" pitchFamily="34" charset="0"/>
              <a:buChar char="•"/>
            </a:pPr>
            <a:r>
              <a:rPr lang="fr-FR"/>
              <a:t>Moins onéreux que l’analyse en laboratoire</a:t>
            </a:r>
          </a:p>
          <a:p>
            <a:pPr marL="0" lvl="0" indent="0" algn="l" rtl="0">
              <a:spcBef>
                <a:spcPts val="0"/>
              </a:spcBef>
              <a:spcAft>
                <a:spcPts val="0"/>
              </a:spcAft>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Précision et exactitude limitées</a:t>
            </a:r>
          </a:p>
          <a:p>
            <a:pPr marL="171450" lvl="0" indent="-171450" algn="l" rtl="0">
              <a:spcBef>
                <a:spcPts val="0"/>
              </a:spcBef>
              <a:spcAft>
                <a:spcPts val="0"/>
              </a:spcAft>
              <a:buFont typeface="Arial" panose="020B0604020202020204" pitchFamily="34" charset="0"/>
              <a:buChar char="•"/>
            </a:pPr>
            <a:r>
              <a:rPr lang="fr-FR"/>
              <a:t>Moindre niveau de contrôle de la qualité</a:t>
            </a:r>
          </a:p>
          <a:p>
            <a:pPr marL="171450" lvl="0" indent="-171450" algn="l" rtl="0">
              <a:spcBef>
                <a:spcPts val="0"/>
              </a:spcBef>
              <a:spcAft>
                <a:spcPts val="0"/>
              </a:spcAft>
              <a:buFont typeface="Arial" panose="020B0604020202020204" pitchFamily="34" charset="0"/>
              <a:buChar char="•"/>
            </a:pPr>
            <a:r>
              <a:rPr lang="fr-FR"/>
              <a:t>Plus difficile de traiter un grand nombre d'échantillons</a:t>
            </a:r>
          </a:p>
        </p:txBody>
      </p:sp>
    </p:spTree>
    <p:extLst>
      <p:ext uri="{BB962C8B-B14F-4D97-AF65-F5344CB8AC3E}">
        <p14:creationId xmlns:p14="http://schemas.microsoft.com/office/powerpoint/2010/main" val="192796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Certaines organisations d'envergure ont installé leurs propres laboratoires d'analyse de la qualité de l'eau de boisson pour mener à bien leurs projets. Cela est habituellement le cas lorsque de nombreux échantillons doivent être recueillis sur une longue période, et que les laboratoires commerciaux ne sont pas disponibles ou sont trop chers.</a:t>
            </a:r>
          </a:p>
          <a:p>
            <a:pPr marL="0" lvl="0" indent="0" algn="l" rtl="0">
              <a:spcBef>
                <a:spcPts val="0"/>
              </a:spcBef>
              <a:spcAft>
                <a:spcPts val="0"/>
              </a:spcAft>
              <a:buNone/>
            </a:pPr>
            <a:endParaRPr lang="en-CA" dirty="0"/>
          </a:p>
          <a:p>
            <a:pPr marL="0" lvl="0" indent="0" algn="l" rtl="0">
              <a:spcBef>
                <a:spcPts val="0"/>
              </a:spcBef>
              <a:spcAft>
                <a:spcPts val="0"/>
              </a:spcAft>
              <a:buNone/>
            </a:pPr>
            <a:r>
              <a:rPr lang="fr-FR"/>
              <a:t>La faisabilité de l’installation d’un laboratoire de projet dépend de la disponibilité des ressources financières, des bâtiments, des techniciens qualifiés, et du matériel d'analyse. </a:t>
            </a:r>
          </a:p>
          <a:p>
            <a:pPr marL="0" lvl="0" indent="0" algn="l" rtl="0">
              <a:spcBef>
                <a:spcPts val="0"/>
              </a:spcBef>
              <a:spcAft>
                <a:spcPts val="0"/>
              </a:spcAft>
              <a:buNone/>
            </a:pPr>
            <a:endParaRPr lang="en-CA" dirty="0"/>
          </a:p>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Contrôle</a:t>
            </a:r>
          </a:p>
          <a:p>
            <a:pPr marL="171450" lvl="0" indent="-171450" algn="l" rtl="0">
              <a:spcBef>
                <a:spcPts val="0"/>
              </a:spcBef>
              <a:spcAft>
                <a:spcPts val="0"/>
              </a:spcAft>
              <a:buFont typeface="Arial" panose="020B0604020202020204" pitchFamily="34" charset="0"/>
              <a:buChar char="•"/>
            </a:pPr>
            <a:r>
              <a:rPr lang="fr-FR"/>
              <a:t>Situé près du projet </a:t>
            </a:r>
          </a:p>
          <a:p>
            <a:pPr marL="171450" lvl="0" indent="-171450" algn="l" rtl="0">
              <a:spcBef>
                <a:spcPts val="0"/>
              </a:spcBef>
              <a:spcAft>
                <a:spcPts val="0"/>
              </a:spcAft>
              <a:buFont typeface="Arial" panose="020B0604020202020204" pitchFamily="34" charset="0"/>
              <a:buChar char="•"/>
            </a:pPr>
            <a:r>
              <a:rPr lang="fr-FR"/>
              <a:t>Précision et exactitude améliorées </a:t>
            </a:r>
          </a:p>
          <a:p>
            <a:pPr marL="171450" lvl="0" indent="-171450" algn="l" rtl="0">
              <a:spcBef>
                <a:spcPts val="0"/>
              </a:spcBef>
              <a:spcAft>
                <a:spcPts val="0"/>
              </a:spcAft>
              <a:buFont typeface="Arial" panose="020B0604020202020204" pitchFamily="34" charset="0"/>
              <a:buChar char="•"/>
            </a:pPr>
            <a:r>
              <a:rPr lang="fr-FR"/>
              <a:t>Davantage d'échantillons traités </a:t>
            </a:r>
          </a:p>
          <a:p>
            <a:pPr marL="171450" lvl="0" indent="-171450" algn="l" rtl="0">
              <a:spcBef>
                <a:spcPts val="0"/>
              </a:spcBef>
              <a:spcAft>
                <a:spcPts val="0"/>
              </a:spcAft>
              <a:buFont typeface="Arial" panose="020B0604020202020204" pitchFamily="34" charset="0"/>
              <a:buChar char="•"/>
            </a:pPr>
            <a:r>
              <a:rPr lang="fr-FR"/>
              <a:t>Source de revenus</a:t>
            </a:r>
          </a:p>
          <a:p>
            <a:pPr marL="0" lvl="0" indent="0" algn="l" rtl="0">
              <a:spcBef>
                <a:spcPts val="0"/>
              </a:spcBef>
              <a:spcAft>
                <a:spcPts val="0"/>
              </a:spcAft>
              <a:buFont typeface="Arial" panose="020B0604020202020204" pitchFamily="34" charset="0"/>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Relativement cher</a:t>
            </a:r>
          </a:p>
          <a:p>
            <a:pPr marL="171450" lvl="0" indent="-171450" algn="l" rtl="0">
              <a:spcBef>
                <a:spcPts val="0"/>
              </a:spcBef>
              <a:spcAft>
                <a:spcPts val="0"/>
              </a:spcAft>
              <a:buFont typeface="Arial" panose="020B0604020202020204" pitchFamily="34" charset="0"/>
              <a:buChar char="•"/>
            </a:pPr>
            <a:r>
              <a:rPr lang="fr-FR"/>
              <a:t>Personnel qualifié et formation sont nécessaires</a:t>
            </a:r>
          </a:p>
          <a:p>
            <a:pPr marL="171450" lvl="0" indent="-171450" algn="l" rtl="0">
              <a:spcBef>
                <a:spcPts val="0"/>
              </a:spcBef>
              <a:spcAft>
                <a:spcPts val="0"/>
              </a:spcAft>
              <a:buFont typeface="Arial" panose="020B0604020202020204" pitchFamily="34" charset="0"/>
              <a:buChar char="•"/>
            </a:pPr>
            <a:r>
              <a:rPr lang="fr-FR"/>
              <a:t>Un équipement spécialisé est nécessaire</a:t>
            </a:r>
          </a:p>
          <a:p>
            <a:pPr marL="171450" lvl="0" indent="-171450" algn="l" rtl="0">
              <a:spcBef>
                <a:spcPts val="0"/>
              </a:spcBef>
              <a:spcAft>
                <a:spcPts val="0"/>
              </a:spcAft>
              <a:buFont typeface="Arial" panose="020B0604020202020204" pitchFamily="34" charset="0"/>
              <a:buChar char="•"/>
            </a:pPr>
            <a:r>
              <a:rPr lang="fr-FR"/>
              <a:t>Des installations dédiées sont nécessaires</a:t>
            </a:r>
          </a:p>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348158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L’analyse en laboratoire commercial peut être utile si vous ne recueillez qu’un petit nombre d’échantillons et que votre projet se situe près d’une ville dans laquelle se trouve un laboratoire. </a:t>
            </a:r>
          </a:p>
          <a:p>
            <a:pPr marL="0" lvl="0" indent="0" algn="l" rtl="0">
              <a:spcBef>
                <a:spcPts val="0"/>
              </a:spcBef>
              <a:spcAft>
                <a:spcPts val="0"/>
              </a:spcAft>
              <a:buNone/>
            </a:pPr>
            <a:r>
              <a:rPr lang="fr-FR"/>
              <a:t>Le coût relativement élevé d'une analyse en laboratoire commercial la rend difficile, voire impossible, à utiliser dans de nombreux pays en développement, en particulier si de nombreuses analyses sont nécessaires. </a:t>
            </a:r>
          </a:p>
          <a:p>
            <a:pPr marL="0" lvl="0" indent="0" algn="l" rtl="0">
              <a:spcBef>
                <a:spcPts val="0"/>
              </a:spcBef>
              <a:spcAft>
                <a:spcPts val="0"/>
              </a:spcAft>
              <a:buNone/>
            </a:pPr>
            <a:endParaRPr lang="en-CA" dirty="0"/>
          </a:p>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Environnement contrôlé</a:t>
            </a:r>
          </a:p>
          <a:p>
            <a:pPr marL="171450" lvl="0" indent="-171450" algn="l" rtl="0">
              <a:spcBef>
                <a:spcPts val="0"/>
              </a:spcBef>
              <a:spcAft>
                <a:spcPts val="0"/>
              </a:spcAft>
              <a:buFont typeface="Arial" panose="020B0604020202020204" pitchFamily="34" charset="0"/>
              <a:buChar char="•"/>
            </a:pPr>
            <a:r>
              <a:rPr lang="fr-FR"/>
              <a:t>Niveau de précision et d’exactitude élevé</a:t>
            </a:r>
          </a:p>
          <a:p>
            <a:pPr marL="171450" lvl="0" indent="-171450" algn="l" rtl="0">
              <a:spcBef>
                <a:spcPts val="0"/>
              </a:spcBef>
              <a:spcAft>
                <a:spcPts val="0"/>
              </a:spcAft>
              <a:buFont typeface="Arial" panose="020B0604020202020204" pitchFamily="34" charset="0"/>
              <a:buChar char="•"/>
            </a:pPr>
            <a:r>
              <a:rPr lang="fr-FR"/>
              <a:t>Niveau d’assurance qualité élevé</a:t>
            </a:r>
          </a:p>
          <a:p>
            <a:pPr marL="171450" lvl="0" indent="-171450" algn="l" rtl="0">
              <a:spcBef>
                <a:spcPts val="0"/>
              </a:spcBef>
              <a:spcAft>
                <a:spcPts val="0"/>
              </a:spcAft>
              <a:buFont typeface="Arial" panose="020B0604020202020204" pitchFamily="34" charset="0"/>
              <a:buChar char="•"/>
            </a:pPr>
            <a:r>
              <a:rPr lang="fr-FR"/>
              <a:t>Résultats plus cohérents</a:t>
            </a:r>
          </a:p>
          <a:p>
            <a:pPr marL="171450" lvl="0" indent="-171450" algn="l" rtl="0">
              <a:spcBef>
                <a:spcPts val="0"/>
              </a:spcBef>
              <a:spcAft>
                <a:spcPts val="0"/>
              </a:spcAft>
              <a:buFont typeface="Arial" panose="020B0604020202020204" pitchFamily="34" charset="0"/>
              <a:buChar char="•"/>
            </a:pPr>
            <a:r>
              <a:rPr lang="fr-FR"/>
              <a:t>Plus d’échantillons peuvent être traités en moins de temps</a:t>
            </a:r>
          </a:p>
          <a:p>
            <a:pPr marL="0" lvl="0" indent="0" algn="l" rtl="0">
              <a:spcBef>
                <a:spcPts val="0"/>
              </a:spcBef>
              <a:spcAft>
                <a:spcPts val="0"/>
              </a:spcAft>
              <a:buFont typeface="Arial" panose="020B0604020202020204" pitchFamily="34" charset="0"/>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Relativement cher</a:t>
            </a:r>
          </a:p>
          <a:p>
            <a:pPr marL="171450" lvl="0" indent="-171450" algn="l" rtl="0">
              <a:spcBef>
                <a:spcPts val="0"/>
              </a:spcBef>
              <a:spcAft>
                <a:spcPts val="0"/>
              </a:spcAft>
              <a:buFont typeface="Arial" panose="020B0604020202020204" pitchFamily="34" charset="0"/>
              <a:buChar char="•"/>
            </a:pPr>
            <a:r>
              <a:rPr lang="fr-FR"/>
              <a:t>En général situé dans des zones urbaines, et peut nécessiter le transport des échantillons sur de longues distances</a:t>
            </a:r>
          </a:p>
          <a:p>
            <a:pPr marL="171450" lvl="0" indent="-171450" algn="l" rtl="0">
              <a:spcBef>
                <a:spcPts val="0"/>
              </a:spcBef>
              <a:spcAft>
                <a:spcPts val="0"/>
              </a:spcAft>
              <a:buFont typeface="Arial" panose="020B0604020202020204" pitchFamily="34" charset="0"/>
              <a:buChar char="•"/>
            </a:pPr>
            <a:r>
              <a:rPr lang="fr-FR"/>
              <a:t>Certains laboratoires peuvent avoir un nombre limité de méthodes d’analyse</a:t>
            </a:r>
          </a:p>
        </p:txBody>
      </p:sp>
    </p:spTree>
    <p:extLst>
      <p:ext uri="{BB962C8B-B14F-4D97-AF65-F5344CB8AC3E}">
        <p14:creationId xmlns:p14="http://schemas.microsoft.com/office/powerpoint/2010/main" val="122774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Le laboratoire mobile est installé dans un véhicule à moteur adapté, par exemple un camion ou une camionnette, pour permettre une analyse sur le terrain mais avec un meilleur contrôle qualité.</a:t>
            </a:r>
          </a:p>
          <a:p>
            <a:pPr marL="0" lvl="0" indent="0" algn="l" rtl="0">
              <a:spcBef>
                <a:spcPts val="0"/>
              </a:spcBef>
              <a:spcAft>
                <a:spcPts val="0"/>
              </a:spcAft>
              <a:buNone/>
            </a:pPr>
            <a:r>
              <a:rPr lang="fr-FR"/>
              <a:t>Les agences et centres de recherche gouvernementaux responsables du suivi et de l’analyse de la qualité de l’eau utilisent parfois des laboratoires mobiles pour effectuer leurs analyses périodiques.</a:t>
            </a:r>
          </a:p>
          <a:p>
            <a:pPr marL="0" lvl="0" indent="0" algn="l" rtl="0">
              <a:spcBef>
                <a:spcPts val="0"/>
              </a:spcBef>
              <a:spcAft>
                <a:spcPts val="0"/>
              </a:spcAft>
              <a:buNone/>
            </a:pPr>
            <a:r>
              <a:rPr lang="fr-FR" b="1"/>
              <a:t>Avantages</a:t>
            </a:r>
            <a:r>
              <a:rPr lang="fr-FR"/>
              <a:t> :</a:t>
            </a:r>
          </a:p>
          <a:p>
            <a:pPr marL="171450" lvl="0" indent="-171450" algn="l" rtl="0">
              <a:spcBef>
                <a:spcPts val="0"/>
              </a:spcBef>
              <a:spcAft>
                <a:spcPts val="0"/>
              </a:spcAft>
              <a:buFont typeface="Arial" panose="020B0604020202020204" pitchFamily="34" charset="0"/>
              <a:buChar char="•"/>
            </a:pPr>
            <a:r>
              <a:rPr lang="fr-FR"/>
              <a:t>Environnement contrôlé</a:t>
            </a:r>
          </a:p>
          <a:p>
            <a:pPr marL="171450" lvl="0" indent="-171450" algn="l" rtl="0">
              <a:spcBef>
                <a:spcPts val="0"/>
              </a:spcBef>
              <a:spcAft>
                <a:spcPts val="0"/>
              </a:spcAft>
              <a:buFont typeface="Arial" panose="020B0604020202020204" pitchFamily="34" charset="0"/>
              <a:buChar char="•"/>
            </a:pPr>
            <a:r>
              <a:rPr lang="fr-FR"/>
              <a:t>Niveau élevé de précision et d'exactitude</a:t>
            </a:r>
          </a:p>
          <a:p>
            <a:pPr marL="0" lvl="0" indent="0" algn="l" rtl="0">
              <a:spcBef>
                <a:spcPts val="0"/>
              </a:spcBef>
              <a:spcAft>
                <a:spcPts val="0"/>
              </a:spcAft>
              <a:buNone/>
            </a:pPr>
            <a:r>
              <a:rPr lang="fr-FR" b="1"/>
              <a:t>Limites</a:t>
            </a:r>
            <a:r>
              <a:rPr lang="fr-FR"/>
              <a:t> : </a:t>
            </a:r>
          </a:p>
          <a:p>
            <a:pPr marL="171450" lvl="0" indent="-171450" algn="l" rtl="0">
              <a:spcBef>
                <a:spcPts val="0"/>
              </a:spcBef>
              <a:spcAft>
                <a:spcPts val="0"/>
              </a:spcAft>
              <a:buFont typeface="Arial" panose="020B0604020202020204" pitchFamily="34" charset="0"/>
              <a:buChar char="•"/>
            </a:pPr>
            <a:r>
              <a:rPr lang="fr-FR"/>
              <a:t>Relativement cher</a:t>
            </a:r>
          </a:p>
          <a:p>
            <a:pPr marL="171450" lvl="0" indent="-171450" algn="l" rtl="0">
              <a:spcBef>
                <a:spcPts val="0"/>
              </a:spcBef>
              <a:spcAft>
                <a:spcPts val="0"/>
              </a:spcAft>
              <a:buFont typeface="Arial" panose="020B0604020202020204" pitchFamily="34" charset="0"/>
              <a:buChar char="•"/>
            </a:pPr>
            <a:r>
              <a:rPr lang="fr-FR"/>
              <a:t>Nécessite des techniciens de laboratoire qualifiés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2400">
                <a:solidFill>
                  <a:schemeClr val="dk1"/>
                </a:solidFill>
                <a:latin typeface="Arial"/>
                <a:ea typeface="Arial"/>
                <a:cs typeface="Arial"/>
                <a:sym typeface="Arial"/>
              </a:rPr>
              <a:t>Le véhicule est en général l’élément le plus coûteux du matériel.</a:t>
            </a:r>
          </a:p>
        </p:txBody>
      </p:sp>
    </p:spTree>
    <p:extLst>
      <p:ext uri="{BB962C8B-B14F-4D97-AF65-F5344CB8AC3E}">
        <p14:creationId xmlns:p14="http://schemas.microsoft.com/office/powerpoint/2010/main" val="349091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5721"/>
            <a:ext cx="24457829" cy="13765882"/>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238382410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5721"/>
            <a:ext cx="24457829" cy="13765881"/>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20643866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9" name="Picture 8">
            <a:extLst>
              <a:ext uri="{FF2B5EF4-FFF2-40B4-BE49-F238E27FC236}">
                <a16:creationId xmlns:a16="http://schemas.microsoft.com/office/drawing/2014/main" id="{1B364A0C-DD17-D541-954D-28F9CD909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
        <p:nvSpPr>
          <p:cNvPr id="4" name="Rectangle 3">
            <a:extLst>
              <a:ext uri="{FF2B5EF4-FFF2-40B4-BE49-F238E27FC236}">
                <a16:creationId xmlns:a16="http://schemas.microsoft.com/office/drawing/2014/main" id="{1316F605-B620-864E-BDE8-9B2A6FED506B}"/>
              </a:ext>
            </a:extLst>
          </p:cNvPr>
          <p:cNvSpPr/>
          <p:nvPr userDrawn="1"/>
        </p:nvSpPr>
        <p:spPr>
          <a:xfrm rot="10800000">
            <a:off x="1158240" y="1485020"/>
            <a:ext cx="210030" cy="1095620"/>
          </a:xfrm>
          <a:prstGeom prst="rect">
            <a:avLst/>
          </a:prstGeom>
          <a:solidFill>
            <a:srgbClr val="2A95B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026213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 name="CWS.jpg">
            <a:extLst>
              <a:ext uri="{FF2B5EF4-FFF2-40B4-BE49-F238E27FC236}">
                <a16:creationId xmlns:a16="http://schemas.microsoft.com/office/drawing/2014/main" id="{61281518-7C57-3D4B-ABAD-9A7411CE8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02784"/>
            <a:ext cx="24350180" cy="13696976"/>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57" name="Body Level One…"/>
          <p:cNvSpPr txBox="1">
            <a:spLocks noGrp="1"/>
          </p:cNvSpPr>
          <p:nvPr>
            <p:ph type="body" idx="1"/>
          </p:nvPr>
        </p:nvSpPr>
        <p:spPr>
          <a:xfrm>
            <a:off x="1689100" y="3149600"/>
            <a:ext cx="21005800" cy="92964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8111C-BE46-F142-B264-6B56AA3A104A}"/>
              </a:ext>
            </a:extLst>
          </p:cNvPr>
          <p:cNvSpPr/>
          <p:nvPr userDrawn="1"/>
        </p:nvSpPr>
        <p:spPr>
          <a:xfrm>
            <a:off x="0" y="0"/>
            <a:ext cx="24383999" cy="13716000"/>
          </a:xfrm>
          <a:prstGeom prst="rect">
            <a:avLst/>
          </a:prstGeom>
          <a:solidFill>
            <a:srgbClr val="02547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1544"/>
            <a:ext cx="24457830" cy="13757529"/>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5721"/>
            <a:ext cx="24457829" cy="13765882"/>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8399141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9" r:id="rId8"/>
    <p:sldLayoutId id="2147483662" r:id="rId9"/>
    <p:sldLayoutId id="2147483664" r:id="rId10"/>
    <p:sldLayoutId id="2147483663" r:id="rId11"/>
    <p:sldLayoutId id="2147483661" r:id="rId12"/>
    <p:sldLayoutId id="2147483660" r:id="rId13"/>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55C37-E75E-CA49-8445-57978332CD6A}"/>
              </a:ext>
            </a:extLst>
          </p:cNvPr>
          <p:cNvSpPr/>
          <p:nvPr/>
        </p:nvSpPr>
        <p:spPr>
          <a:xfrm>
            <a:off x="2667000" y="9236065"/>
            <a:ext cx="12192000" cy="2120902"/>
          </a:xfrm>
          <a:prstGeom prst="rect">
            <a:avLst/>
          </a:prstGeom>
        </p:spPr>
        <p:txBody>
          <a:bodyPr>
            <a:spAutoFit/>
          </a:bodyPr>
          <a:lstStyle/>
          <a:p>
            <a:pPr algn="l" rtl="0">
              <a:lnSpc>
                <a:spcPct val="150000"/>
              </a:lnSpc>
            </a:pPr>
            <a:r>
              <a:rPr lang="fr-FR" sz="6000" b="0">
                <a:solidFill>
                  <a:srgbClr val="5C5C5C"/>
                </a:solidFill>
                <a:latin typeface="Lato" panose="020F0502020204030203" pitchFamily="34" charset="0"/>
                <a:ea typeface="Lato" panose="020F0502020204030203" pitchFamily="34" charset="0"/>
                <a:cs typeface="Lato" panose="020F0502020204030203" pitchFamily="34" charset="0"/>
              </a:rPr>
              <a:t>Alternatives à l'analyse</a:t>
            </a:r>
            <a:br>
              <a:rPr lang="en-CA" b="0" dirty="0"/>
            </a:br>
            <a:r>
              <a:rPr lang="fr-FR" sz="3200">
                <a:solidFill>
                  <a:srgbClr val="5C5C5C"/>
                </a:solidFill>
                <a:latin typeface="Lato" panose="020F0502020204030203" pitchFamily="34" charset="0"/>
              </a:rPr>
              <a:t>2021</a:t>
            </a:r>
            <a:r>
              <a:rPr lang="fr-FR"/>
              <a:t> | </a:t>
            </a:r>
            <a:r>
              <a:rPr lang="fr-FR" sz="3200">
                <a:solidFill>
                  <a:srgbClr val="5C5C5C"/>
                </a:solidFill>
                <a:latin typeface="Lato" panose="020F0502020204030203" pitchFamily="34" charset="0"/>
              </a:rPr>
              <a:t>JUIN</a:t>
            </a:r>
          </a:p>
        </p:txBody>
      </p:sp>
      <p:sp>
        <p:nvSpPr>
          <p:cNvPr id="4" name="Rectangle 3">
            <a:extLst>
              <a:ext uri="{FF2B5EF4-FFF2-40B4-BE49-F238E27FC236}">
                <a16:creationId xmlns:a16="http://schemas.microsoft.com/office/drawing/2014/main" id="{D174EBCD-95D2-9BC2-597B-75385855FC10}"/>
              </a:ext>
            </a:extLst>
          </p:cNvPr>
          <p:cNvSpPr/>
          <p:nvPr/>
        </p:nvSpPr>
        <p:spPr>
          <a:xfrm>
            <a:off x="10474036" y="4687444"/>
            <a:ext cx="720436" cy="1163782"/>
          </a:xfrm>
          <a:prstGeom prst="rect">
            <a:avLst/>
          </a:prstGeom>
          <a:solidFill>
            <a:srgbClr val="2A95B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Box 2">
            <a:extLst>
              <a:ext uri="{FF2B5EF4-FFF2-40B4-BE49-F238E27FC236}">
                <a16:creationId xmlns:a16="http://schemas.microsoft.com/office/drawing/2014/main" id="{ED66F515-1961-25D6-9B43-67B1B0E86A1F}"/>
              </a:ext>
            </a:extLst>
          </p:cNvPr>
          <p:cNvSpPr txBox="1"/>
          <p:nvPr/>
        </p:nvSpPr>
        <p:spPr>
          <a:xfrm>
            <a:off x="2611582" y="4650797"/>
            <a:ext cx="10833094"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INTRODUCTION</a:t>
            </a:r>
            <a:r>
              <a:rPr lang="fr-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 À</a:t>
            </a:r>
            <a:r>
              <a:rPr lang="fr-CA" sz="7200" b="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pPr marL="0" marR="0" indent="0" algn="l" defTabSz="825500" rtl="0" fontAlgn="auto" latinLnBrk="0" hangingPunct="0">
              <a:lnSpc>
                <a:spcPct val="100000"/>
              </a:lnSpc>
              <a:spcBef>
                <a:spcPts val="0"/>
              </a:spcBef>
              <a:spcAft>
                <a:spcPts val="0"/>
              </a:spcAft>
              <a:buClrTx/>
              <a:buSzTx/>
              <a:buFontTx/>
              <a:buNone/>
              <a:tabLst/>
            </a:pPr>
            <a:r>
              <a:rPr lang="fr-CA" sz="52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L’ANALYSE DE LA QUALITÉ </a:t>
            </a:r>
          </a:p>
          <a:p>
            <a:pPr marL="0" marR="0" indent="0" algn="l" defTabSz="825500" rtl="0" fontAlgn="auto" latinLnBrk="0" hangingPunct="0">
              <a:lnSpc>
                <a:spcPct val="100000"/>
              </a:lnSpc>
              <a:spcBef>
                <a:spcPts val="0"/>
              </a:spcBef>
              <a:spcAft>
                <a:spcPts val="0"/>
              </a:spcAft>
              <a:buClrTx/>
              <a:buSzTx/>
              <a:buFontTx/>
              <a:buNone/>
              <a:tabLst/>
            </a:pPr>
            <a:r>
              <a:rPr lang="fr-CA" sz="52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DE L’EAU DE BOISSO</a:t>
            </a:r>
            <a:r>
              <a:rPr lang="fr-CA" sz="5400" b="0" dirty="0">
                <a:solidFill>
                  <a:schemeClr val="bg1"/>
                </a:solidFill>
                <a:effectLst/>
                <a:latin typeface="Lato" panose="020F0502020204030203" pitchFamily="34" charset="0"/>
                <a:ea typeface="Lato" panose="020F0502020204030203" pitchFamily="34" charset="0"/>
                <a:cs typeface="Lato" panose="020F0502020204030203" pitchFamily="34" charset="0"/>
              </a:rPr>
              <a:t>N</a:t>
            </a:r>
            <a:r>
              <a:rPr lang="en-CA" sz="5400" b="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5400" b="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29873547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10</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015663"/>
          </a:xfrm>
          <a:prstGeom prst="rect">
            <a:avLst/>
          </a:prstGeom>
        </p:spPr>
        <p:txBody>
          <a:bodyPr>
            <a:spAutoFit/>
          </a:bodyPr>
          <a:lstStyle/>
          <a:p>
            <a:pPr algn="l" rtl="0"/>
            <a:r>
              <a:rPr lang="fr-FR" sz="6000">
                <a:solidFill>
                  <a:schemeClr val="tx2"/>
                </a:solidFill>
                <a:latin typeface="Lato" panose="020F0502020204030203" pitchFamily="34" charset="0"/>
                <a:ea typeface="Lato" panose="020F0502020204030203" pitchFamily="34" charset="0"/>
                <a:cs typeface="Lato" panose="020F0502020204030203" pitchFamily="34" charset="0"/>
              </a:rPr>
              <a:t>Laboratoire de projet</a:t>
            </a:r>
          </a:p>
        </p:txBody>
      </p:sp>
      <p:pic>
        <p:nvPicPr>
          <p:cNvPr id="6148" name="Picture 4" descr="https://lh3.googleusercontent.com/OV89Al8r4R0MK44xek95j2XO2JuGI5hhx3-c6a-_uqaYbWbt8kWIdgjKrtIecxIb9YWP0phg7kSb07CoFW3OAGhSDpo2AfaHw3h3x6yZDP0lo4HbKq2eVVoHkdl9wh3g80oZP0A">
            <a:extLst>
              <a:ext uri="{FF2B5EF4-FFF2-40B4-BE49-F238E27FC236}">
                <a16:creationId xmlns:a16="http://schemas.microsoft.com/office/drawing/2014/main" id="{704C0B75-BF44-C347-8544-3EDB86BFA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12" r="35554"/>
          <a:stretch/>
        </p:blipFill>
        <p:spPr bwMode="auto">
          <a:xfrm>
            <a:off x="13468349" y="0"/>
            <a:ext cx="8964931" cy="137274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3236AA-C075-AB44-92C2-D930AAC072A9}"/>
              </a:ext>
            </a:extLst>
          </p:cNvPr>
          <p:cNvSpPr txBox="1"/>
          <p:nvPr/>
        </p:nvSpPr>
        <p:spPr>
          <a:xfrm>
            <a:off x="2038350" y="3401994"/>
            <a:ext cx="1009269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Davantage de contrôle, de précision et d'exactitude, situé près d'un projet </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Relativement cher </a:t>
            </a:r>
          </a:p>
          <a:p>
            <a:pPr algn="l"/>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7A9B22AB-4A7A-E849-A8E7-24D2F174AFD6}"/>
              </a:ext>
            </a:extLst>
          </p:cNvPr>
          <p:cNvSpPr/>
          <p:nvPr/>
        </p:nvSpPr>
        <p:spPr>
          <a:xfrm>
            <a:off x="13468348" y="12313492"/>
            <a:ext cx="8964931" cy="738664"/>
          </a:xfrm>
          <a:prstGeom prst="rect">
            <a:avLst/>
          </a:prstGeom>
          <a:solidFill>
            <a:srgbClr val="2A95B9"/>
          </a:solidFill>
        </p:spPr>
        <p:txBody>
          <a:bodyPr wrap="square" anchor="ctr">
            <a:spAutoFit/>
          </a:bodyPr>
          <a:lstStyle/>
          <a:p>
            <a:pPr rtl="0">
              <a:lnSpc>
                <a:spcPct val="150000"/>
              </a:lnSpc>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AFMAC, Zambie</a:t>
            </a:r>
          </a:p>
        </p:txBody>
      </p:sp>
    </p:spTree>
    <p:extLst>
      <p:ext uri="{BB962C8B-B14F-4D97-AF65-F5344CB8AC3E}">
        <p14:creationId xmlns:p14="http://schemas.microsoft.com/office/powerpoint/2010/main" val="400983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dE2QLLteAoyY7qBVBjjZowoIqAx03o1wHhm7Gx-IQZ-H9D5K685Jxx6HH1hzrpOeY0yygW-j9gG81cLmah4QE5Bkf9VVRFIYpUPbMq4uI3_-uB7NHWMsylF5qw4r2JzCaegH4Wk">
            <a:extLst>
              <a:ext uri="{FF2B5EF4-FFF2-40B4-BE49-F238E27FC236}">
                <a16:creationId xmlns:a16="http://schemas.microsoft.com/office/drawing/2014/main" id="{562794D4-D013-A44D-ACAE-18BE276617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1" r="4642"/>
          <a:stretch/>
        </p:blipFill>
        <p:spPr bwMode="auto">
          <a:xfrm>
            <a:off x="12161520" y="0"/>
            <a:ext cx="10271760" cy="137541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11</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015663"/>
          </a:xfrm>
          <a:prstGeom prst="rect">
            <a:avLst/>
          </a:prstGeom>
        </p:spPr>
        <p:txBody>
          <a:bodyPr>
            <a:spAutoFit/>
          </a:bodyPr>
          <a:lstStyle/>
          <a:p>
            <a:pPr algn="l" rtl="0"/>
            <a:r>
              <a:rPr lang="fr-FR" sz="6000">
                <a:solidFill>
                  <a:schemeClr val="tx2"/>
                </a:solidFill>
                <a:latin typeface="Lato" panose="020F0502020204030203" pitchFamily="34" charset="0"/>
                <a:ea typeface="Lato" panose="020F0502020204030203" pitchFamily="34" charset="0"/>
                <a:cs typeface="Lato" panose="020F0502020204030203" pitchFamily="34" charset="0"/>
              </a:rPr>
              <a:t>Laboratoire commercial</a:t>
            </a:r>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9330690" cy="3785652"/>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Niveau élevé de précision, d'exactitude et de contrôle de la qualité</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Cher, situé dans des zones urbaines</a:t>
            </a: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endParaRPr lang="en-CA" sz="48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14506EC5-5E14-FF44-A31D-EE6193047A7B}"/>
              </a:ext>
            </a:extLst>
          </p:cNvPr>
          <p:cNvSpPr/>
          <p:nvPr/>
        </p:nvSpPr>
        <p:spPr>
          <a:xfrm>
            <a:off x="12161520" y="12313459"/>
            <a:ext cx="10271760" cy="738664"/>
          </a:xfrm>
          <a:prstGeom prst="rect">
            <a:avLst/>
          </a:prstGeom>
          <a:solidFill>
            <a:srgbClr val="2A95B9"/>
          </a:solidFill>
        </p:spPr>
        <p:txBody>
          <a:bodyPr wrap="square" anchor="ctr">
            <a:spAutoFit/>
          </a:bodyPr>
          <a:lstStyle/>
          <a:p>
            <a:pPr rtl="0">
              <a:lnSpc>
                <a:spcPct val="150000"/>
              </a:lnSpc>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Enpho, Népal</a:t>
            </a:r>
          </a:p>
        </p:txBody>
      </p:sp>
    </p:spTree>
    <p:extLst>
      <p:ext uri="{BB962C8B-B14F-4D97-AF65-F5344CB8AC3E}">
        <p14:creationId xmlns:p14="http://schemas.microsoft.com/office/powerpoint/2010/main" val="26857020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62794D4-D013-A44D-ACAE-18BE276617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75178" y="3266064"/>
            <a:ext cx="14208822" cy="88805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12</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015663"/>
          </a:xfrm>
          <a:prstGeom prst="rect">
            <a:avLst/>
          </a:prstGeom>
        </p:spPr>
        <p:txBody>
          <a:bodyPr>
            <a:spAutoFit/>
          </a:bodyPr>
          <a:lstStyle/>
          <a:p>
            <a:pPr algn="l" rtl="0"/>
            <a:r>
              <a:rPr lang="fr-FR" sz="6000">
                <a:solidFill>
                  <a:schemeClr val="tx2"/>
                </a:solidFill>
                <a:latin typeface="Lato" panose="020F0502020204030203" pitchFamily="34" charset="0"/>
                <a:ea typeface="Lato" panose="020F0502020204030203" pitchFamily="34" charset="0"/>
                <a:cs typeface="Lato" panose="020F0502020204030203" pitchFamily="34" charset="0"/>
              </a:rPr>
              <a:t>Laboratoire mobile</a:t>
            </a:r>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7776210" cy="5262979"/>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Analyse sur site, avec niveau élevé de précision et d’exactitude</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Cher (coût du véhicule)</a:t>
            </a:r>
          </a:p>
          <a:p>
            <a:br>
              <a:rPr lang="en-CA" sz="4800" dirty="0">
                <a:solidFill>
                  <a:schemeClr val="tx1"/>
                </a:solidFill>
              </a:rPr>
            </a:b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132341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13</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015663"/>
          </a:xfrm>
          <a:prstGeom prst="rect">
            <a:avLst/>
          </a:prstGeom>
        </p:spPr>
        <p:txBody>
          <a:bodyPr>
            <a:spAutoFit/>
          </a:bodyPr>
          <a:lstStyle/>
          <a:p>
            <a:pPr algn="l" rtl="0"/>
            <a:r>
              <a:rPr lang="fr-FR" sz="6000">
                <a:solidFill>
                  <a:schemeClr val="tx2"/>
                </a:solidFill>
                <a:latin typeface="Lato" panose="020F0502020204030203" pitchFamily="34" charset="0"/>
                <a:ea typeface="Lato" panose="020F0502020204030203" pitchFamily="34" charset="0"/>
                <a:cs typeface="Lato" panose="020F0502020204030203" pitchFamily="34" charset="0"/>
              </a:rPr>
              <a:t>Inspections sanitaires</a:t>
            </a:r>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9330690" cy="5262979"/>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Rapides, simples, et bon marché</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Se concentrent habituellement sur les sources de contamination microbiologique</a:t>
            </a:r>
          </a:p>
          <a:p>
            <a:br>
              <a:rPr lang="en-CA" sz="4800" dirty="0">
                <a:solidFill>
                  <a:schemeClr val="tx1"/>
                </a:solidFill>
              </a:rPr>
            </a:b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242" name="Picture 2" descr="https://lh6.googleusercontent.com/xOC4Qv-izens03-omfAJ8QfcQHGoJImZHDVQk2nJ78HfmrWRnQ2UZ5VNaOYsoyjXSp0QVqGvJgi6kMtoshmkSSvQQkinWas7sJfqBxCSAhoYD-Qxyau7ZbZv0FK4BzPyrPsMl3g">
            <a:extLst>
              <a:ext uri="{FF2B5EF4-FFF2-40B4-BE49-F238E27FC236}">
                <a16:creationId xmlns:a16="http://schemas.microsoft.com/office/drawing/2014/main" id="{0F74E81E-E58D-764A-8720-54367937E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4367" y="0"/>
            <a:ext cx="9078913" cy="13716000"/>
          </a:xfrm>
          <a:prstGeom prst="rect">
            <a:avLst/>
          </a:prstGeom>
          <a:noFill/>
          <a:ln>
            <a:solidFill>
              <a:srgbClr val="025479">
                <a:alpha val="85000"/>
              </a:srgbClr>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4506EC5-5E14-FF44-A31D-EE6193047A7B}"/>
              </a:ext>
            </a:extLst>
          </p:cNvPr>
          <p:cNvSpPr/>
          <p:nvPr/>
        </p:nvSpPr>
        <p:spPr>
          <a:xfrm>
            <a:off x="13354366" y="12709474"/>
            <a:ext cx="9078913" cy="523220"/>
          </a:xfrm>
          <a:prstGeom prst="rect">
            <a:avLst/>
          </a:prstGeom>
          <a:solidFill>
            <a:srgbClr val="2A95B9"/>
          </a:solidFill>
        </p:spPr>
        <p:txBody>
          <a:bodyPr wrap="square" anchor="t">
            <a:spAutoFit/>
          </a:bodyPr>
          <a:lstStyle/>
          <a:p>
            <a:pPr rtl="0">
              <a:spcAft>
                <a:spcPts val="600"/>
              </a:spcAft>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Organisation mondiale de la Santé, 2020</a:t>
            </a:r>
          </a:p>
        </p:txBody>
      </p:sp>
    </p:spTree>
    <p:extLst>
      <p:ext uri="{BB962C8B-B14F-4D97-AF65-F5344CB8AC3E}">
        <p14:creationId xmlns:p14="http://schemas.microsoft.com/office/powerpoint/2010/main" val="23726150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4FC10C-86B1-944B-9013-FFE7BD14D347}"/>
              </a:ext>
            </a:extLst>
          </p:cNvPr>
          <p:cNvSpPr/>
          <p:nvPr/>
        </p:nvSpPr>
        <p:spPr>
          <a:xfrm>
            <a:off x="2924174" y="7533422"/>
            <a:ext cx="17466946" cy="4524315"/>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Quels sont les facteurs susceptibles d'affecter votre choix entre les différentes options d'analyse identifiées dans la dernière leçon :</a:t>
            </a: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a:t>
            </a: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Par exemple : Budget</a:t>
            </a: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Slide Number Placeholder 1">
            <a:extLst>
              <a:ext uri="{FF2B5EF4-FFF2-40B4-BE49-F238E27FC236}">
                <a16:creationId xmlns:a16="http://schemas.microsoft.com/office/drawing/2014/main" id="{0F0F272C-29CD-BD48-8E9E-B8A8F6B73FBB}"/>
              </a:ext>
            </a:extLst>
          </p:cNvPr>
          <p:cNvSpPr>
            <a:spLocks noGrp="1"/>
          </p:cNvSpPr>
          <p:nvPr>
            <p:ph type="sldNum" sz="quarter" idx="2"/>
          </p:nvPr>
        </p:nvSpPr>
        <p:spPr/>
        <p:txBody>
          <a:bodyPr/>
          <a:lstStyle/>
          <a:p>
            <a:pPr rtl="0"/>
            <a:fld id="{86CB4B4D-7CA3-9044-876B-883B54F8677D}" type="slidenum">
              <a:rPr/>
              <a:pPr/>
              <a:t>14</a:t>
            </a:fld>
            <a:endParaRPr/>
          </a:p>
        </p:txBody>
      </p:sp>
      <p:sp>
        <p:nvSpPr>
          <p:cNvPr id="4" name="TextBox 3">
            <a:extLst>
              <a:ext uri="{FF2B5EF4-FFF2-40B4-BE49-F238E27FC236}">
                <a16:creationId xmlns:a16="http://schemas.microsoft.com/office/drawing/2014/main" id="{40219D59-D15F-2A43-95E3-9ADE0A44A5D5}"/>
              </a:ext>
            </a:extLst>
          </p:cNvPr>
          <p:cNvSpPr txBox="1"/>
          <p:nvPr/>
        </p:nvSpPr>
        <p:spPr>
          <a:xfrm>
            <a:off x="0" y="3561347"/>
            <a:ext cx="24384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CA" sz="7200" u="none" strike="noStrike" spc="600" dirty="0">
                <a:solidFill>
                  <a:schemeClr val="bg1"/>
                </a:solidFill>
                <a:effectLst/>
                <a:latin typeface="Lato" panose="020F0502020204030203" pitchFamily="34" charset="0"/>
                <a:ea typeface="Lato" panose="020F0502020204030203" pitchFamily="34" charset="0"/>
                <a:cs typeface="Lato" panose="020F0502020204030203" pitchFamily="34" charset="0"/>
              </a:rPr>
              <a:t>DISCUSSION</a:t>
            </a:r>
            <a:endParaRPr kumimoji="0" lang="en-US" sz="72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42251872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052EB-69DB-6A4F-A6F4-BC51D6595C53}"/>
              </a:ext>
            </a:extLst>
          </p:cNvPr>
          <p:cNvSpPr>
            <a:spLocks noGrp="1"/>
          </p:cNvSpPr>
          <p:nvPr>
            <p:ph type="sldNum" sz="quarter" idx="2"/>
          </p:nvPr>
        </p:nvSpPr>
        <p:spPr/>
        <p:txBody>
          <a:bodyPr/>
          <a:lstStyle/>
          <a:p>
            <a:pPr rtl="0"/>
            <a:fld id="{86CB4B4D-7CA3-9044-876B-883B54F8677D}" type="slidenum">
              <a:rPr/>
              <a:pPr/>
              <a:t>15</a:t>
            </a:fld>
            <a:endParaRPr/>
          </a:p>
        </p:txBody>
      </p:sp>
      <p:sp>
        <p:nvSpPr>
          <p:cNvPr id="3" name="Rectangle 2">
            <a:extLst>
              <a:ext uri="{FF2B5EF4-FFF2-40B4-BE49-F238E27FC236}">
                <a16:creationId xmlns:a16="http://schemas.microsoft.com/office/drawing/2014/main" id="{F1182708-06C9-3348-A31B-A188E5E54A26}"/>
              </a:ext>
            </a:extLst>
          </p:cNvPr>
          <p:cNvSpPr/>
          <p:nvPr/>
        </p:nvSpPr>
        <p:spPr>
          <a:xfrm>
            <a:off x="2924174" y="7533422"/>
            <a:ext cx="17466946" cy="3785652"/>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Tournez-vous vers votre partenaire et discutez du scénario, en prenant des notes dans votre cahier.</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Quelle alternative pourriez-vous utiliser pour l'analyse ? Pourquoi ?</a:t>
            </a:r>
          </a:p>
          <a:p>
            <a:pPr algn="l"/>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364BAF9F-5B85-5AEE-BAAD-90262F5F63E6}"/>
              </a:ext>
            </a:extLst>
          </p:cNvPr>
          <p:cNvSpPr txBox="1"/>
          <p:nvPr/>
        </p:nvSpPr>
        <p:spPr>
          <a:xfrm>
            <a:off x="0" y="3561347"/>
            <a:ext cx="24384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7200" spc="600" dirty="0">
                <a:solidFill>
                  <a:schemeClr val="bg1"/>
                </a:solidFill>
                <a:effectLst/>
                <a:latin typeface="Lato" panose="020F0502020204030203" pitchFamily="34" charset="0"/>
                <a:ea typeface="Lato" panose="020F0502020204030203" pitchFamily="34" charset="0"/>
                <a:cs typeface="Lato" panose="020F0502020204030203" pitchFamily="34" charset="0"/>
              </a:rPr>
              <a:t>RÉVISION</a:t>
            </a:r>
            <a:r>
              <a:rPr lang="en-CA" sz="7200" b="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7200" b="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0385710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FFA78F-1352-BB4A-A09F-96AE96F56D7E}"/>
              </a:ext>
            </a:extLst>
          </p:cNvPr>
          <p:cNvSpPr>
            <a:spLocks noGrp="1"/>
          </p:cNvSpPr>
          <p:nvPr>
            <p:ph type="sldNum" sz="quarter" idx="4294967295"/>
          </p:nvPr>
        </p:nvSpPr>
        <p:spPr>
          <a:xfrm>
            <a:off x="921833" y="12868851"/>
            <a:ext cx="389529" cy="410369"/>
          </a:xfrm>
        </p:spPr>
        <p:txBody>
          <a:bodyPr/>
          <a:lstStyle/>
          <a:p>
            <a:pPr rtl="0"/>
            <a:fld id="{86CB4B4D-7CA3-9044-876B-883B54F8677D}" type="slidenum">
              <a:rPr/>
              <a:pPr/>
              <a:t>16</a:t>
            </a:fld>
            <a:endParaRPr/>
          </a:p>
        </p:txBody>
      </p:sp>
      <p:sp>
        <p:nvSpPr>
          <p:cNvPr id="3" name="Rectangle 2">
            <a:extLst>
              <a:ext uri="{FF2B5EF4-FFF2-40B4-BE49-F238E27FC236}">
                <a16:creationId xmlns:a16="http://schemas.microsoft.com/office/drawing/2014/main" id="{DF7EC274-3751-2F4D-9EFE-14D65186292B}"/>
              </a:ext>
            </a:extLst>
          </p:cNvPr>
          <p:cNvSpPr/>
          <p:nvPr/>
        </p:nvSpPr>
        <p:spPr>
          <a:xfrm>
            <a:off x="2379591" y="2921836"/>
            <a:ext cx="3619902" cy="923330"/>
          </a:xfrm>
          <a:prstGeom prst="rect">
            <a:avLst/>
          </a:prstGeom>
        </p:spPr>
        <p:txBody>
          <a:bodyPr wrap="none">
            <a:spAutoFit/>
          </a:bodyPr>
          <a:lstStyle/>
          <a:p>
            <a:pPr algn="l" rtl="0"/>
            <a:r>
              <a:rPr lang="fr-FR" sz="5400">
                <a:solidFill>
                  <a:schemeClr val="bg1"/>
                </a:solidFill>
                <a:latin typeface="Lato" panose="020F0502020204030203" pitchFamily="34" charset="0"/>
                <a:ea typeface="Lato" panose="020F0502020204030203" pitchFamily="34" charset="0"/>
                <a:cs typeface="Lato" panose="020F0502020204030203" pitchFamily="34" charset="0"/>
              </a:rPr>
              <a:t>Merci !</a:t>
            </a:r>
          </a:p>
        </p:txBody>
      </p:sp>
      <p:pic>
        <p:nvPicPr>
          <p:cNvPr id="17" name="Picture 16">
            <a:extLst>
              <a:ext uri="{FF2B5EF4-FFF2-40B4-BE49-F238E27FC236}">
                <a16:creationId xmlns:a16="http://schemas.microsoft.com/office/drawing/2014/main" id="{1CED2C03-FABD-3046-99BD-9C20E6642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5163" y="6027413"/>
            <a:ext cx="5613992" cy="1962172"/>
          </a:xfrm>
          <a:prstGeom prst="rect">
            <a:avLst/>
          </a:prstGeom>
        </p:spPr>
      </p:pic>
      <p:pic>
        <p:nvPicPr>
          <p:cNvPr id="29" name="Picture 28">
            <a:extLst>
              <a:ext uri="{FF2B5EF4-FFF2-40B4-BE49-F238E27FC236}">
                <a16:creationId xmlns:a16="http://schemas.microsoft.com/office/drawing/2014/main" id="{FFEECB01-A73B-B709-9184-4423CC415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591" y="6678612"/>
            <a:ext cx="779100" cy="779100"/>
          </a:xfrm>
          <a:prstGeom prst="rect">
            <a:avLst/>
          </a:prstGeom>
        </p:spPr>
      </p:pic>
      <p:pic>
        <p:nvPicPr>
          <p:cNvPr id="30" name="Picture 29">
            <a:extLst>
              <a:ext uri="{FF2B5EF4-FFF2-40B4-BE49-F238E27FC236}">
                <a16:creationId xmlns:a16="http://schemas.microsoft.com/office/drawing/2014/main" id="{CCEE06B1-FD17-1806-5A69-301697045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591" y="5245074"/>
            <a:ext cx="779100" cy="779100"/>
          </a:xfrm>
          <a:prstGeom prst="rect">
            <a:avLst/>
          </a:prstGeom>
        </p:spPr>
      </p:pic>
      <p:pic>
        <p:nvPicPr>
          <p:cNvPr id="31" name="Picture 30">
            <a:extLst>
              <a:ext uri="{FF2B5EF4-FFF2-40B4-BE49-F238E27FC236}">
                <a16:creationId xmlns:a16="http://schemas.microsoft.com/office/drawing/2014/main" id="{1FC457B8-E871-E770-3CD1-63AA95FB66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9591" y="5955194"/>
            <a:ext cx="779100" cy="779100"/>
          </a:xfrm>
          <a:prstGeom prst="rect">
            <a:avLst/>
          </a:prstGeom>
        </p:spPr>
      </p:pic>
      <p:sp>
        <p:nvSpPr>
          <p:cNvPr id="32" name="TextBox 31">
            <a:extLst>
              <a:ext uri="{FF2B5EF4-FFF2-40B4-BE49-F238E27FC236}">
                <a16:creationId xmlns:a16="http://schemas.microsoft.com/office/drawing/2014/main" id="{899DB423-7BC4-0AC7-EAEF-052401802B69}"/>
              </a:ext>
            </a:extLst>
          </p:cNvPr>
          <p:cNvSpPr txBox="1"/>
          <p:nvPr/>
        </p:nvSpPr>
        <p:spPr>
          <a:xfrm>
            <a:off x="3158691" y="6088485"/>
            <a:ext cx="308898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b="0">
                <a:solidFill>
                  <a:schemeClr val="bg1"/>
                </a:solidFill>
                <a:latin typeface="Lato" panose="020F0502020204030203" pitchFamily="34" charset="0"/>
                <a:ea typeface="Lato" panose="020F0502020204030203" pitchFamily="34" charset="0"/>
                <a:cs typeface="Lato" panose="020F0502020204030203" pitchFamily="34" charset="0"/>
              </a:rPr>
              <a:t>+1</a:t>
            </a:r>
            <a:r>
              <a:rPr kumimoji="0" lang="fr-FR" sz="3000" b="0" u="none" strike="noStrike" cap="none" spc="0" normalizeH="0" baseline="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rPr>
              <a:t> 403 243 3285</a:t>
            </a:r>
          </a:p>
        </p:txBody>
      </p:sp>
      <p:sp>
        <p:nvSpPr>
          <p:cNvPr id="33" name="TextBox 32">
            <a:extLst>
              <a:ext uri="{FF2B5EF4-FFF2-40B4-BE49-F238E27FC236}">
                <a16:creationId xmlns:a16="http://schemas.microsoft.com/office/drawing/2014/main" id="{D27341EC-22F3-1696-0156-254AF337F191}"/>
              </a:ext>
            </a:extLst>
          </p:cNvPr>
          <p:cNvSpPr txBox="1"/>
          <p:nvPr/>
        </p:nvSpPr>
        <p:spPr>
          <a:xfrm>
            <a:off x="3158691" y="5338545"/>
            <a:ext cx="444031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b="0">
                <a:solidFill>
                  <a:schemeClr val="bg1"/>
                </a:solidFill>
                <a:latin typeface="Lato" panose="020F0502020204030203" pitchFamily="34" charset="0"/>
                <a:ea typeface="Lato" panose="020F0502020204030203" pitchFamily="34" charset="0"/>
                <a:cs typeface="Lato" panose="020F0502020204030203" pitchFamily="34" charset="0"/>
              </a:rPr>
              <a:t>Calgary. Alberta. Canada</a:t>
            </a:r>
          </a:p>
        </p:txBody>
      </p:sp>
      <p:sp>
        <p:nvSpPr>
          <p:cNvPr id="34" name="TextBox 33">
            <a:extLst>
              <a:ext uri="{FF2B5EF4-FFF2-40B4-BE49-F238E27FC236}">
                <a16:creationId xmlns:a16="http://schemas.microsoft.com/office/drawing/2014/main" id="{F4707353-7979-C12F-28E8-D2FB220E1AD3}"/>
              </a:ext>
            </a:extLst>
          </p:cNvPr>
          <p:cNvSpPr txBox="1"/>
          <p:nvPr/>
        </p:nvSpPr>
        <p:spPr>
          <a:xfrm>
            <a:off x="3158691" y="6786033"/>
            <a:ext cx="303929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000" b="0" u="none" strike="noStrike" cap="none" spc="0" normalizeH="0" baseline="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rPr>
              <a:t>cawst@cawst.org</a:t>
            </a:r>
          </a:p>
        </p:txBody>
      </p:sp>
      <p:pic>
        <p:nvPicPr>
          <p:cNvPr id="35" name="Picture 34">
            <a:extLst>
              <a:ext uri="{FF2B5EF4-FFF2-40B4-BE49-F238E27FC236}">
                <a16:creationId xmlns:a16="http://schemas.microsoft.com/office/drawing/2014/main" id="{D22ACD10-B892-2415-2119-3DE4C9F59E15}"/>
              </a:ext>
            </a:extLst>
          </p:cNvPr>
          <p:cNvPicPr>
            <a:picLocks noChangeAspect="1"/>
          </p:cNvPicPr>
          <p:nvPr/>
        </p:nvPicPr>
        <p:blipFill>
          <a:blip r:embed="rId6"/>
          <a:stretch>
            <a:fillRect/>
          </a:stretch>
        </p:blipFill>
        <p:spPr>
          <a:xfrm>
            <a:off x="2515141" y="7516012"/>
            <a:ext cx="508000" cy="508000"/>
          </a:xfrm>
          <a:prstGeom prst="rect">
            <a:avLst/>
          </a:prstGeom>
        </p:spPr>
      </p:pic>
      <p:sp>
        <p:nvSpPr>
          <p:cNvPr id="36" name="TextBox 35">
            <a:extLst>
              <a:ext uri="{FF2B5EF4-FFF2-40B4-BE49-F238E27FC236}">
                <a16:creationId xmlns:a16="http://schemas.microsoft.com/office/drawing/2014/main" id="{04B2B91E-7A51-C7FB-C542-707708291FCE}"/>
              </a:ext>
            </a:extLst>
          </p:cNvPr>
          <p:cNvSpPr txBox="1"/>
          <p:nvPr/>
        </p:nvSpPr>
        <p:spPr>
          <a:xfrm>
            <a:off x="3158691" y="7445252"/>
            <a:ext cx="173444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000" b="0" u="none" strike="noStrike" cap="none" spc="0" normalizeH="0" baseline="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rPr>
              <a:t>cawst.org</a:t>
            </a:r>
          </a:p>
        </p:txBody>
      </p:sp>
    </p:spTree>
    <p:extLst>
      <p:ext uri="{BB962C8B-B14F-4D97-AF65-F5344CB8AC3E}">
        <p14:creationId xmlns:p14="http://schemas.microsoft.com/office/powerpoint/2010/main" val="11843165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2</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938992"/>
          </a:xfrm>
          <a:prstGeom prst="rect">
            <a:avLst/>
          </a:prstGeom>
        </p:spPr>
        <p:txBody>
          <a:bodyPr>
            <a:spAutoFit/>
          </a:bodyPr>
          <a:lstStyle/>
          <a:p>
            <a:pPr algn="l" rtl="0"/>
            <a:r>
              <a:rPr lang="fr-FR" sz="6000">
                <a:solidFill>
                  <a:srgbClr val="5C5C5C"/>
                </a:solidFill>
                <a:latin typeface="Lato" panose="020F0502020204030203" pitchFamily="34" charset="0"/>
              </a:rPr>
              <a:t>Introduction</a:t>
            </a:r>
            <a:br>
              <a:rPr lang="en-CA" sz="6000" dirty="0"/>
            </a:br>
            <a:endParaRPr lang="en-CA" sz="6000" dirty="0"/>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8362950" cy="3046988"/>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Pourquoi ne devriez-vous PAS boire l'eau figurant à l'écran ?</a:t>
            </a:r>
          </a:p>
          <a:p>
            <a:pPr algn="l"/>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26" name="Picture 2">
            <a:extLst>
              <a:ext uri="{FF2B5EF4-FFF2-40B4-BE49-F238E27FC236}">
                <a16:creationId xmlns:a16="http://schemas.microsoft.com/office/drawing/2014/main" id="{56780D55-84F6-4547-AFE1-6A2D32CD30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423775" y="4762"/>
            <a:ext cx="9137650" cy="13706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0C875CF-55FC-6E48-BBBB-3836DD461F06}"/>
              </a:ext>
            </a:extLst>
          </p:cNvPr>
          <p:cNvSpPr/>
          <p:nvPr/>
        </p:nvSpPr>
        <p:spPr>
          <a:xfrm>
            <a:off x="12423775" y="12356002"/>
            <a:ext cx="9137650" cy="738664"/>
          </a:xfrm>
          <a:prstGeom prst="rect">
            <a:avLst/>
          </a:prstGeom>
          <a:solidFill>
            <a:srgbClr val="2A95B9"/>
          </a:solidFill>
        </p:spPr>
        <p:txBody>
          <a:bodyPr wrap="square" anchor="t">
            <a:spAutoFit/>
          </a:bodyPr>
          <a:lstStyle/>
          <a:p>
            <a:pPr rtl="0">
              <a:lnSpc>
                <a:spcPct val="150000"/>
              </a:lnSpc>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Envato Elements</a:t>
            </a:r>
          </a:p>
        </p:txBody>
      </p:sp>
    </p:spTree>
    <p:extLst>
      <p:ext uri="{BB962C8B-B14F-4D97-AF65-F5344CB8AC3E}">
        <p14:creationId xmlns:p14="http://schemas.microsoft.com/office/powerpoint/2010/main" val="11969292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90068-5E20-A840-9AFC-A005F1231144}"/>
              </a:ext>
            </a:extLst>
          </p:cNvPr>
          <p:cNvSpPr/>
          <p:nvPr/>
        </p:nvSpPr>
        <p:spPr>
          <a:xfrm>
            <a:off x="2924174" y="7430830"/>
            <a:ext cx="18107025" cy="2718693"/>
          </a:xfrm>
          <a:prstGeom prst="rect">
            <a:avLst/>
          </a:prstGeom>
        </p:spPr>
        <p:txBody>
          <a:bodyPr wrap="square">
            <a:spAutoFit/>
          </a:bodyPr>
          <a:lstStyle/>
          <a:p>
            <a:pPr algn="l" rtl="0" fontAlgn="base">
              <a:spcAft>
                <a:spcPts val="600"/>
              </a:spcAft>
              <a:buFont typeface="+mj-lt"/>
              <a:buAutoNum type="arabicPeriod"/>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Expliquer l'objectif de l'AQEB</a:t>
            </a:r>
          </a:p>
          <a:p>
            <a:pPr algn="l" rtl="0" fontAlgn="base">
              <a:spcBef>
                <a:spcPts val="1000"/>
              </a:spcBef>
              <a:spcAft>
                <a:spcPts val="600"/>
              </a:spcAft>
              <a:buFont typeface="+mj-lt"/>
              <a:buAutoNum type="arabicPeriod"/>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Expliquer les différentes options d'analyse </a:t>
            </a:r>
          </a:p>
          <a:p>
            <a:pPr algn="l" rtl="0" fontAlgn="base">
              <a:spcBef>
                <a:spcPts val="1000"/>
              </a:spcBef>
              <a:spcAft>
                <a:spcPts val="600"/>
              </a:spcAft>
              <a:buFont typeface="+mj-lt"/>
              <a:buAutoNum type="arabicPeriod"/>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Expliquer les avantages et les limites des différentes stratégies d'analyse</a:t>
            </a:r>
          </a:p>
        </p:txBody>
      </p:sp>
      <p:sp>
        <p:nvSpPr>
          <p:cNvPr id="4" name="TextBox 3">
            <a:extLst>
              <a:ext uri="{FF2B5EF4-FFF2-40B4-BE49-F238E27FC236}">
                <a16:creationId xmlns:a16="http://schemas.microsoft.com/office/drawing/2014/main" id="{CD589A45-F299-0979-E753-7D6A3AE60381}"/>
              </a:ext>
            </a:extLst>
          </p:cNvPr>
          <p:cNvSpPr txBox="1"/>
          <p:nvPr/>
        </p:nvSpPr>
        <p:spPr>
          <a:xfrm>
            <a:off x="0" y="3068905"/>
            <a:ext cx="227171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RÉSULTATS</a:t>
            </a:r>
            <a:b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br>
            <a: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D’APPRENTISSAGE</a:t>
            </a:r>
            <a:r>
              <a:rPr kumimoji="0" lang="en-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endParaRPr kumimoji="0" lang="en-US"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27238071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4</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938992"/>
          </a:xfrm>
          <a:prstGeom prst="rect">
            <a:avLst/>
          </a:prstGeom>
        </p:spPr>
        <p:txBody>
          <a:bodyPr>
            <a:spAutoFit/>
          </a:bodyPr>
          <a:lstStyle/>
          <a:p>
            <a:pPr algn="l" rtl="0"/>
            <a:r>
              <a:rPr lang="fr-FR" sz="6000">
                <a:solidFill>
                  <a:srgbClr val="5C5C5C"/>
                </a:solidFill>
                <a:latin typeface="Lato" panose="020F0502020204030203" pitchFamily="34" charset="0"/>
              </a:rPr>
              <a:t>Introduction à l'AQEB</a:t>
            </a:r>
            <a:br>
              <a:rPr lang="en-CA" sz="6000" dirty="0"/>
            </a:br>
            <a:endParaRPr lang="en-CA" sz="6000" dirty="0"/>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17506950" cy="1569660"/>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Quels sont les différents moyens de déterminer la qualité d'une eau de boisson ?</a:t>
            </a: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endParaRPr lang="en-CA" sz="48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581233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20" descr="https://lh3.googleusercontent.com/OV89Al8r4R0MK44xek95j2XO2JuGI5hhx3-c6a-_uqaYbWbt8kWIdgjKrtIecxIb9YWP0phg7kSb07CoFW3OAGhSDpo2AfaHw3h3x6yZDP0lo4HbKq2eVVoHkdl9wh3g80oZP0A">
            <a:extLst>
              <a:ext uri="{FF2B5EF4-FFF2-40B4-BE49-F238E27FC236}">
                <a16:creationId xmlns:a16="http://schemas.microsoft.com/office/drawing/2014/main" id="{1AD55868-9429-5248-838A-3C87C062B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45" r="13866"/>
          <a:stretch/>
        </p:blipFill>
        <p:spPr bwMode="auto">
          <a:xfrm>
            <a:off x="15045686" y="3554533"/>
            <a:ext cx="5665476" cy="539328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lh3.googleusercontent.com/3mZls9JHpM2116L_4eRAkHADFmtmWNh9ghjpLsGQxj1FKRl1Jxl5cDBydvv2QPn1xqvINTFSty7XyOLsk-XxTd3G2lERtVIgdjoluDT-BKWJRLpdfM84FGE3xZSa2BjkrM1lNCM">
            <a:extLst>
              <a:ext uri="{FF2B5EF4-FFF2-40B4-BE49-F238E27FC236}">
                <a16:creationId xmlns:a16="http://schemas.microsoft.com/office/drawing/2014/main" id="{784061F5-C240-C34E-8888-CE9A73DDC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07" r="10607"/>
          <a:stretch/>
        </p:blipFill>
        <p:spPr bwMode="auto">
          <a:xfrm>
            <a:off x="8542018" y="3554534"/>
            <a:ext cx="5665476" cy="539328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lh4.googleusercontent.com/Vgj_iqgiBZgLZ7giLklrZvq1y7nhEL2hJ9nUfG2VkWzm-IRnReNyvdh3j_OQES8CpN_itm5adWo2t2SyIb4VshTgOt-E6cZMMumtgHs8AK93xH1ZR4h-9NIMo6omFUI1-GvZT_E">
            <a:extLst>
              <a:ext uri="{FF2B5EF4-FFF2-40B4-BE49-F238E27FC236}">
                <a16:creationId xmlns:a16="http://schemas.microsoft.com/office/drawing/2014/main" id="{C9E9EA2E-8689-024D-87C5-1A33BEF190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72"/>
          <a:stretch/>
        </p:blipFill>
        <p:spPr bwMode="auto">
          <a:xfrm>
            <a:off x="2038350" y="3556665"/>
            <a:ext cx="5688332" cy="5391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a:xfrm>
            <a:off x="961107" y="12761275"/>
            <a:ext cx="310983" cy="533479"/>
          </a:xfrm>
        </p:spPr>
        <p:txBody>
          <a:bodyPr/>
          <a:lstStyle/>
          <a:p>
            <a:pPr rtl="0"/>
            <a:fld id="{86CB4B4D-7CA3-9044-876B-883B54F8677D}" type="slidenum">
              <a:rPr>
                <a:solidFill>
                  <a:schemeClr val="tx1"/>
                </a:solidFill>
              </a:rPr>
              <a:pPr/>
              <a:t>5</a:t>
            </a:fld>
            <a:endParaRPr>
              <a:solidFill>
                <a:schemeClr val="tx1"/>
              </a:solidFill>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938992"/>
          </a:xfrm>
          <a:prstGeom prst="rect">
            <a:avLst/>
          </a:prstGeom>
        </p:spPr>
        <p:txBody>
          <a:bodyPr>
            <a:spAutoFit/>
          </a:bodyPr>
          <a:lstStyle/>
          <a:p>
            <a:pPr algn="l" rtl="0"/>
            <a:r>
              <a:rPr lang="fr-FR" sz="6000">
                <a:solidFill>
                  <a:schemeClr val="tx2"/>
                </a:solidFill>
                <a:latin typeface="Lato" panose="020F0502020204030203" pitchFamily="34" charset="0"/>
              </a:rPr>
              <a:t>Options</a:t>
            </a:r>
            <a:br>
              <a:rPr lang="en-CA" sz="6000" dirty="0">
                <a:solidFill>
                  <a:schemeClr val="tx2"/>
                </a:solidFill>
              </a:rPr>
            </a:br>
            <a:endParaRPr lang="en-CA" sz="6000" dirty="0">
              <a:solidFill>
                <a:schemeClr val="tx2"/>
              </a:solidFill>
            </a:endParaRPr>
          </a:p>
        </p:txBody>
      </p:sp>
      <p:sp>
        <p:nvSpPr>
          <p:cNvPr id="7" name="Rectangle 6">
            <a:extLst>
              <a:ext uri="{FF2B5EF4-FFF2-40B4-BE49-F238E27FC236}">
                <a16:creationId xmlns:a16="http://schemas.microsoft.com/office/drawing/2014/main" id="{544970F4-B6A5-2F44-B3BE-F7151FE3D4D9}"/>
              </a:ext>
            </a:extLst>
          </p:cNvPr>
          <p:cNvSpPr/>
          <p:nvPr/>
        </p:nvSpPr>
        <p:spPr>
          <a:xfrm>
            <a:off x="2145237" y="9210857"/>
            <a:ext cx="5474558"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rPr>
              <a:t>Observation</a:t>
            </a:r>
            <a:r>
              <a:rPr lang="fr-FR" sz="3200">
                <a:solidFill>
                  <a:schemeClr val="tx1"/>
                </a:solidFill>
                <a:latin typeface="Lato" panose="020F0502020204030203" pitchFamily="34" charset="0"/>
              </a:rPr>
              <a:t> </a:t>
            </a:r>
            <a:br>
              <a:rPr lang="en-CA" b="0" dirty="0">
                <a:solidFill>
                  <a:schemeClr val="tx1"/>
                </a:solidFill>
              </a:rPr>
            </a:br>
            <a:r>
              <a:rPr lang="fr-FR" sz="4000" b="0">
                <a:solidFill>
                  <a:schemeClr val="tx1"/>
                </a:solidFill>
                <a:latin typeface="Lato" panose="020F0502020204030203" pitchFamily="34" charset="0"/>
                <a:ea typeface="Lato Light" panose="020F0502020204030203" pitchFamily="34" charset="0"/>
                <a:cs typeface="Lato Light" panose="020F0502020204030203" pitchFamily="34" charset="0"/>
              </a:rPr>
              <a:t>Le plus simple</a:t>
            </a:r>
          </a:p>
          <a:p>
            <a:pPr algn="l">
              <a:lnSpc>
                <a:spcPct val="150000"/>
              </a:lnSpc>
            </a:pPr>
            <a:br>
              <a:rPr lang="en-CA" dirty="0">
                <a:solidFill>
                  <a:schemeClr val="tx1"/>
                </a:solidFill>
              </a:rPr>
            </a:br>
            <a:endParaRPr lang="en-CA" dirty="0">
              <a:solidFill>
                <a:schemeClr val="tx1"/>
              </a:solidFill>
            </a:endParaRPr>
          </a:p>
        </p:txBody>
      </p:sp>
      <p:sp>
        <p:nvSpPr>
          <p:cNvPr id="19" name="Rectangle 18">
            <a:extLst>
              <a:ext uri="{FF2B5EF4-FFF2-40B4-BE49-F238E27FC236}">
                <a16:creationId xmlns:a16="http://schemas.microsoft.com/office/drawing/2014/main" id="{DE0884A0-346F-9A48-A5E3-AED3B91D2104}"/>
              </a:ext>
            </a:extLst>
          </p:cNvPr>
          <p:cNvSpPr/>
          <p:nvPr/>
        </p:nvSpPr>
        <p:spPr>
          <a:xfrm>
            <a:off x="8576517" y="9210857"/>
            <a:ext cx="5474558"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rPr>
              <a:t>Kits d'analyse portables</a:t>
            </a:r>
            <a:r>
              <a:rPr lang="fr-FR" sz="3200">
                <a:solidFill>
                  <a:schemeClr val="tx1"/>
                </a:solidFill>
                <a:latin typeface="Lato" panose="020F0502020204030203" pitchFamily="34" charset="0"/>
              </a:rPr>
              <a:t> </a:t>
            </a:r>
            <a:br>
              <a:rPr lang="en-CA" b="0" dirty="0">
                <a:solidFill>
                  <a:schemeClr val="tx1"/>
                </a:solidFill>
              </a:rPr>
            </a:br>
            <a:r>
              <a:rPr lang="fr-FR" sz="4000" b="0">
                <a:solidFill>
                  <a:schemeClr val="tx1"/>
                </a:solidFill>
                <a:latin typeface="Lato" panose="020F0502020204030203" pitchFamily="34" charset="0"/>
                <a:ea typeface="Lato Light" panose="020F0502020204030203" pitchFamily="34" charset="0"/>
                <a:cs typeface="Lato Light" panose="020F0502020204030203" pitchFamily="34" charset="0"/>
              </a:rPr>
              <a:t>Pratique</a:t>
            </a:r>
          </a:p>
          <a:p>
            <a:pPr algn="l">
              <a:lnSpc>
                <a:spcPct val="150000"/>
              </a:lnSpc>
            </a:pPr>
            <a:br>
              <a:rPr lang="en-CA" dirty="0">
                <a:solidFill>
                  <a:schemeClr val="tx1"/>
                </a:solidFill>
              </a:rPr>
            </a:br>
            <a:endParaRPr lang="en-CA" dirty="0">
              <a:solidFill>
                <a:schemeClr val="tx1"/>
              </a:solidFill>
            </a:endParaRPr>
          </a:p>
        </p:txBody>
      </p:sp>
      <p:sp>
        <p:nvSpPr>
          <p:cNvPr id="20" name="Rectangle 19">
            <a:extLst>
              <a:ext uri="{FF2B5EF4-FFF2-40B4-BE49-F238E27FC236}">
                <a16:creationId xmlns:a16="http://schemas.microsoft.com/office/drawing/2014/main" id="{4CFF76F8-4DEF-2547-8D95-9DDCC236032F}"/>
              </a:ext>
            </a:extLst>
          </p:cNvPr>
          <p:cNvSpPr/>
          <p:nvPr/>
        </p:nvSpPr>
        <p:spPr>
          <a:xfrm>
            <a:off x="15007797" y="9210857"/>
            <a:ext cx="5474558"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rPr>
              <a:t>Laboratoire de projet</a:t>
            </a:r>
            <a:r>
              <a:rPr lang="fr-FR" sz="3200">
                <a:solidFill>
                  <a:schemeClr val="tx1"/>
                </a:solidFill>
                <a:latin typeface="Lato" panose="020F0502020204030203" pitchFamily="34" charset="0"/>
              </a:rPr>
              <a:t> </a:t>
            </a:r>
            <a:br>
              <a:rPr lang="en-CA" dirty="0">
                <a:solidFill>
                  <a:schemeClr val="tx1"/>
                </a:solidFill>
              </a:rPr>
            </a:br>
            <a:r>
              <a:rPr lang="fr-FR" sz="4000" b="0">
                <a:solidFill>
                  <a:schemeClr val="tx1"/>
                </a:solidFill>
                <a:latin typeface="Lato" panose="020F0502020204030203" pitchFamily="34" charset="0"/>
                <a:ea typeface="Lato Light" panose="020F0502020204030203" pitchFamily="34" charset="0"/>
                <a:cs typeface="Lato Light" panose="020F0502020204030203" pitchFamily="34" charset="0"/>
              </a:rPr>
              <a:t>Contrôle</a:t>
            </a:r>
          </a:p>
          <a:p>
            <a:pPr algn="l">
              <a:lnSpc>
                <a:spcPct val="150000"/>
              </a:lnSpc>
            </a:pPr>
            <a:br>
              <a:rPr lang="en-CA" dirty="0">
                <a:solidFill>
                  <a:schemeClr val="tx1"/>
                </a:solidFill>
              </a:rPr>
            </a:br>
            <a:endParaRPr lang="en-CA" dirty="0">
              <a:solidFill>
                <a:schemeClr val="tx1"/>
              </a:solidFill>
            </a:endParaRPr>
          </a:p>
        </p:txBody>
      </p:sp>
    </p:spTree>
    <p:extLst>
      <p:ext uri="{BB962C8B-B14F-4D97-AF65-F5344CB8AC3E}">
        <p14:creationId xmlns:p14="http://schemas.microsoft.com/office/powerpoint/2010/main" val="27178718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9673" y="3556665"/>
            <a:ext cx="5687683" cy="5394385"/>
          </a:xfrm>
          <a:prstGeom prst="rect">
            <a:avLst/>
          </a:prstGeom>
        </p:spPr>
      </p:pic>
      <p:pic>
        <p:nvPicPr>
          <p:cNvPr id="11" name="Picture 2">
            <a:extLst>
              <a:ext uri="{FF2B5EF4-FFF2-40B4-BE49-F238E27FC236}">
                <a16:creationId xmlns:a16="http://schemas.microsoft.com/office/drawing/2014/main" id="{F484F17F-6E3F-3148-8D55-AE5EA9B12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98" r="29988"/>
          <a:stretch/>
        </p:blipFill>
        <p:spPr bwMode="auto">
          <a:xfrm>
            <a:off x="8496306" y="3526269"/>
            <a:ext cx="5630977" cy="5421546"/>
          </a:xfrm>
          <a:prstGeom prst="rect">
            <a:avLst/>
          </a:prstGeom>
          <a:noFill/>
          <a:ln w="31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4098" name="Picture 2" descr="https://lh3.googleusercontent.com/dE2QLLteAoyY7qBVBjjZowoIqAx03o1wHhm7Gx-IQZ-H9D5K685Jxx6HH1hzrpOeY0yygW-j9gG81cLmah4QE5Bkf9VVRFIYpUPbMq4uI3_-uB7NHWMsylF5qw4r2JzCaegH4Wk">
            <a:extLst>
              <a:ext uri="{FF2B5EF4-FFF2-40B4-BE49-F238E27FC236}">
                <a16:creationId xmlns:a16="http://schemas.microsoft.com/office/drawing/2014/main" id="{BD4AC676-AD1C-E641-A86A-33A094CBCD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8" r="10865"/>
          <a:stretch/>
        </p:blipFill>
        <p:spPr bwMode="auto">
          <a:xfrm>
            <a:off x="2038350" y="3553767"/>
            <a:ext cx="5665476" cy="53940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6</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938992"/>
          </a:xfrm>
          <a:prstGeom prst="rect">
            <a:avLst/>
          </a:prstGeom>
        </p:spPr>
        <p:txBody>
          <a:bodyPr>
            <a:spAutoFit/>
          </a:bodyPr>
          <a:lstStyle/>
          <a:p>
            <a:pPr algn="l" rtl="0"/>
            <a:r>
              <a:rPr lang="fr-FR" sz="6000">
                <a:solidFill>
                  <a:schemeClr val="tx2"/>
                </a:solidFill>
                <a:latin typeface="Lato" panose="020F0502020204030203" pitchFamily="34" charset="0"/>
              </a:rPr>
              <a:t>Plus d'options</a:t>
            </a:r>
            <a:br>
              <a:rPr lang="en-CA" sz="6000" dirty="0">
                <a:solidFill>
                  <a:schemeClr val="tx2"/>
                </a:solidFill>
              </a:rPr>
            </a:br>
            <a:endParaRPr lang="en-CA" sz="6000" dirty="0">
              <a:solidFill>
                <a:schemeClr val="tx2"/>
              </a:solidFill>
            </a:endParaRPr>
          </a:p>
        </p:txBody>
      </p:sp>
      <p:sp>
        <p:nvSpPr>
          <p:cNvPr id="7" name="Rectangle 6">
            <a:extLst>
              <a:ext uri="{FF2B5EF4-FFF2-40B4-BE49-F238E27FC236}">
                <a16:creationId xmlns:a16="http://schemas.microsoft.com/office/drawing/2014/main" id="{544970F4-B6A5-2F44-B3BE-F7151FE3D4D9}"/>
              </a:ext>
            </a:extLst>
          </p:cNvPr>
          <p:cNvSpPr/>
          <p:nvPr/>
        </p:nvSpPr>
        <p:spPr>
          <a:xfrm>
            <a:off x="2145237" y="9210857"/>
            <a:ext cx="5474558"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ea typeface="Lato" panose="020F0502020204030203" pitchFamily="34" charset="0"/>
                <a:cs typeface="Lato" panose="020F0502020204030203" pitchFamily="34" charset="0"/>
              </a:rPr>
              <a:t>Laboratoire commercial</a:t>
            </a:r>
            <a:r>
              <a:rPr lang="fr-FR" sz="3200">
                <a:solidFill>
                  <a:schemeClr val="tx1"/>
                </a:solidFill>
                <a:latin typeface="Lato" panose="020F0502020204030203" pitchFamily="34" charset="0"/>
                <a:ea typeface="Lato" panose="020F0502020204030203" pitchFamily="34" charset="0"/>
                <a:cs typeface="Lato" panose="020F0502020204030203" pitchFamily="34" charset="0"/>
              </a:rPr>
              <a:t> </a:t>
            </a:r>
            <a:br>
              <a:rPr lang="en-CA" b="0" dirty="0">
                <a:solidFill>
                  <a:schemeClr val="tx1"/>
                </a:solidFill>
              </a:rPr>
            </a:br>
            <a:r>
              <a:rPr lang="fr-FR" sz="4000" b="0">
                <a:solidFill>
                  <a:schemeClr val="tx1"/>
                </a:solidFill>
                <a:latin typeface="Lato" panose="020F0502020204030203" pitchFamily="34" charset="0"/>
                <a:ea typeface="Lato" panose="020F0502020204030203" pitchFamily="34" charset="0"/>
                <a:cs typeface="Lato" panose="020F0502020204030203" pitchFamily="34" charset="0"/>
              </a:rPr>
              <a:t>Urbain</a:t>
            </a:r>
          </a:p>
          <a:p>
            <a:pPr algn="l">
              <a:lnSpc>
                <a:spcPct val="150000"/>
              </a:lnSpc>
            </a:pPr>
            <a:br>
              <a:rPr lang="en-CA" dirty="0"/>
            </a:br>
            <a:endParaRPr lang="en-CA" dirty="0"/>
          </a:p>
        </p:txBody>
      </p:sp>
      <p:sp>
        <p:nvSpPr>
          <p:cNvPr id="19" name="Rectangle 18">
            <a:extLst>
              <a:ext uri="{FF2B5EF4-FFF2-40B4-BE49-F238E27FC236}">
                <a16:creationId xmlns:a16="http://schemas.microsoft.com/office/drawing/2014/main" id="{DE0884A0-346F-9A48-A5E3-AED3B91D2104}"/>
              </a:ext>
            </a:extLst>
          </p:cNvPr>
          <p:cNvSpPr/>
          <p:nvPr/>
        </p:nvSpPr>
        <p:spPr>
          <a:xfrm>
            <a:off x="8576517" y="9210857"/>
            <a:ext cx="5474558"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ea typeface="Lato" panose="020F0502020204030203" pitchFamily="34" charset="0"/>
                <a:cs typeface="Lato" panose="020F0502020204030203" pitchFamily="34" charset="0"/>
              </a:rPr>
              <a:t>Laboratoire mobile</a:t>
            </a:r>
            <a:r>
              <a:rPr lang="fr-FR" sz="3200">
                <a:solidFill>
                  <a:schemeClr val="tx1"/>
                </a:solidFill>
                <a:latin typeface="Lato" panose="020F0502020204030203" pitchFamily="34" charset="0"/>
                <a:ea typeface="Lato" panose="020F0502020204030203" pitchFamily="34" charset="0"/>
                <a:cs typeface="Lato" panose="020F0502020204030203" pitchFamily="34" charset="0"/>
              </a:rPr>
              <a:t> </a:t>
            </a:r>
            <a:br>
              <a:rPr lang="en-CA" b="0" dirty="0">
                <a:solidFill>
                  <a:schemeClr val="tx1"/>
                </a:solidFill>
              </a:rPr>
            </a:br>
            <a:r>
              <a:rPr lang="fr-FR" sz="4000" b="0">
                <a:solidFill>
                  <a:schemeClr val="tx1"/>
                </a:solidFill>
                <a:latin typeface="Lato" panose="020F0502020204030203" pitchFamily="34" charset="0"/>
                <a:ea typeface="Lato" panose="020F0502020204030203" pitchFamily="34" charset="0"/>
                <a:cs typeface="Lato" panose="020F0502020204030203" pitchFamily="34" charset="0"/>
              </a:rPr>
              <a:t>Coûteux</a:t>
            </a:r>
          </a:p>
          <a:p>
            <a:pPr algn="l">
              <a:lnSpc>
                <a:spcPct val="150000"/>
              </a:lnSpc>
            </a:pPr>
            <a:br>
              <a:rPr lang="en-CA" dirty="0">
                <a:solidFill>
                  <a:schemeClr val="tx1"/>
                </a:solidFill>
              </a:rPr>
            </a:br>
            <a:endParaRPr lang="en-CA" dirty="0">
              <a:solidFill>
                <a:schemeClr val="tx1"/>
              </a:solidFill>
            </a:endParaRPr>
          </a:p>
        </p:txBody>
      </p:sp>
      <p:sp>
        <p:nvSpPr>
          <p:cNvPr id="20" name="Rectangle 19">
            <a:extLst>
              <a:ext uri="{FF2B5EF4-FFF2-40B4-BE49-F238E27FC236}">
                <a16:creationId xmlns:a16="http://schemas.microsoft.com/office/drawing/2014/main" id="{4CFF76F8-4DEF-2547-8D95-9DDCC236032F}"/>
              </a:ext>
            </a:extLst>
          </p:cNvPr>
          <p:cNvSpPr/>
          <p:nvPr/>
        </p:nvSpPr>
        <p:spPr>
          <a:xfrm>
            <a:off x="15007796" y="9210857"/>
            <a:ext cx="6023403" cy="3508653"/>
          </a:xfrm>
          <a:prstGeom prst="rect">
            <a:avLst/>
          </a:prstGeom>
        </p:spPr>
        <p:txBody>
          <a:bodyPr wrap="square">
            <a:spAutoFit/>
          </a:bodyPr>
          <a:lstStyle/>
          <a:p>
            <a:pPr algn="l" rtl="0">
              <a:lnSpc>
                <a:spcPct val="150000"/>
              </a:lnSpc>
            </a:pPr>
            <a:r>
              <a:rPr lang="fr-FR" sz="4800">
                <a:solidFill>
                  <a:schemeClr val="tx1"/>
                </a:solidFill>
                <a:latin typeface="Lato" panose="020F0502020204030203" pitchFamily="34" charset="0"/>
                <a:ea typeface="Lato" panose="020F0502020204030203" pitchFamily="34" charset="0"/>
                <a:cs typeface="Lato" panose="020F0502020204030203" pitchFamily="34" charset="0"/>
              </a:rPr>
              <a:t>Inspections sanitaires</a:t>
            </a:r>
            <a:r>
              <a:rPr lang="fr-FR" sz="3200">
                <a:solidFill>
                  <a:schemeClr val="tx1"/>
                </a:solidFill>
                <a:latin typeface="Lato" panose="020F0502020204030203" pitchFamily="34" charset="0"/>
                <a:ea typeface="Lato" panose="020F0502020204030203" pitchFamily="34" charset="0"/>
                <a:cs typeface="Lato" panose="020F0502020204030203" pitchFamily="34" charset="0"/>
              </a:rPr>
              <a:t> </a:t>
            </a:r>
            <a:br>
              <a:rPr lang="en-CA" b="0" dirty="0">
                <a:solidFill>
                  <a:schemeClr val="tx1"/>
                </a:solidFill>
              </a:rPr>
            </a:br>
            <a:r>
              <a:rPr lang="fr-FR" sz="4000" b="0">
                <a:solidFill>
                  <a:schemeClr val="tx1"/>
                </a:solidFill>
                <a:latin typeface="Lato" panose="020F0502020204030203" pitchFamily="34" charset="0"/>
                <a:ea typeface="Lato" panose="020F0502020204030203" pitchFamily="34" charset="0"/>
                <a:cs typeface="Lato" panose="020F0502020204030203" pitchFamily="34" charset="0"/>
              </a:rPr>
              <a:t>Plus d'informations ultérieurement</a:t>
            </a:r>
          </a:p>
          <a:p>
            <a:pPr algn="l">
              <a:lnSpc>
                <a:spcPct val="150000"/>
              </a:lnSpc>
            </a:pPr>
            <a:br>
              <a:rPr lang="en-CA" dirty="0"/>
            </a:br>
            <a:endParaRPr lang="en-CA" dirty="0"/>
          </a:p>
        </p:txBody>
      </p:sp>
    </p:spTree>
    <p:extLst>
      <p:ext uri="{BB962C8B-B14F-4D97-AF65-F5344CB8AC3E}">
        <p14:creationId xmlns:p14="http://schemas.microsoft.com/office/powerpoint/2010/main" val="18222862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4FC10C-86B1-944B-9013-FFE7BD14D347}"/>
              </a:ext>
            </a:extLst>
          </p:cNvPr>
          <p:cNvSpPr/>
          <p:nvPr/>
        </p:nvSpPr>
        <p:spPr>
          <a:xfrm>
            <a:off x="2924174" y="7533422"/>
            <a:ext cx="17466946" cy="3785652"/>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Tournez-vous vers votre partenaire et discutez du point suivant :</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a:solidFill>
                  <a:schemeClr val="tx1"/>
                </a:solidFill>
                <a:latin typeface="Lato" panose="020F0502020204030203" pitchFamily="34" charset="0"/>
                <a:ea typeface="Lato" panose="020F0502020204030203" pitchFamily="34" charset="0"/>
                <a:cs typeface="Lato" panose="020F0502020204030203" pitchFamily="34" charset="0"/>
              </a:rPr>
              <a:t>Quels sont les avantages et les limites de ces options ?</a:t>
            </a:r>
          </a:p>
          <a:p>
            <a:pPr algn="l"/>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Slide Number Placeholder 1">
            <a:extLst>
              <a:ext uri="{FF2B5EF4-FFF2-40B4-BE49-F238E27FC236}">
                <a16:creationId xmlns:a16="http://schemas.microsoft.com/office/drawing/2014/main" id="{0F0F272C-29CD-BD48-8E9E-B8A8F6B73FBB}"/>
              </a:ext>
            </a:extLst>
          </p:cNvPr>
          <p:cNvSpPr>
            <a:spLocks noGrp="1"/>
          </p:cNvSpPr>
          <p:nvPr>
            <p:ph type="sldNum" sz="quarter" idx="2"/>
          </p:nvPr>
        </p:nvSpPr>
        <p:spPr/>
        <p:txBody>
          <a:bodyPr/>
          <a:lstStyle/>
          <a:p>
            <a:pPr rtl="0"/>
            <a:fld id="{86CB4B4D-7CA3-9044-876B-883B54F8677D}" type="slidenum">
              <a:rPr/>
              <a:pPr/>
              <a:t>7</a:t>
            </a:fld>
            <a:endParaRPr/>
          </a:p>
        </p:txBody>
      </p:sp>
      <p:sp>
        <p:nvSpPr>
          <p:cNvPr id="4" name="TextBox 3">
            <a:extLst>
              <a:ext uri="{FF2B5EF4-FFF2-40B4-BE49-F238E27FC236}">
                <a16:creationId xmlns:a16="http://schemas.microsoft.com/office/drawing/2014/main" id="{0F52AA27-7889-4B1B-3BBB-633E501B7A47}"/>
              </a:ext>
            </a:extLst>
          </p:cNvPr>
          <p:cNvSpPr txBox="1"/>
          <p:nvPr/>
        </p:nvSpPr>
        <p:spPr>
          <a:xfrm>
            <a:off x="0" y="3561347"/>
            <a:ext cx="24384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CA" sz="7200" u="none" strike="noStrike" spc="600" dirty="0">
                <a:solidFill>
                  <a:schemeClr val="bg1"/>
                </a:solidFill>
                <a:effectLst/>
                <a:latin typeface="Lato" panose="020F0502020204030203" pitchFamily="34" charset="0"/>
                <a:ea typeface="Lato" panose="020F0502020204030203" pitchFamily="34" charset="0"/>
                <a:cs typeface="Lato" panose="020F0502020204030203" pitchFamily="34" charset="0"/>
              </a:rPr>
              <a:t>DISCUSSION</a:t>
            </a:r>
            <a:endParaRPr kumimoji="0" lang="en-US" sz="72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5117209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h4.googleusercontent.com/Vgj_iqgiBZgLZ7giLklrZvq1y7nhEL2hJ9nUfG2VkWzm-IRnReNyvdh3j_OQES8CpN_itm5adWo2t2SyIb4VshTgOt-E6cZMMumtgHs8AK93xH1ZR4h-9NIMo6omFUI1-GvZT_E">
            <a:extLst>
              <a:ext uri="{FF2B5EF4-FFF2-40B4-BE49-F238E27FC236}">
                <a16:creationId xmlns:a16="http://schemas.microsoft.com/office/drawing/2014/main" id="{2AF2CCDD-FFDE-A349-A55E-F9FE1D8C1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34"/>
          <a:stretch/>
        </p:blipFill>
        <p:spPr bwMode="auto">
          <a:xfrm>
            <a:off x="12423775" y="0"/>
            <a:ext cx="9137650"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8</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938992"/>
          </a:xfrm>
          <a:prstGeom prst="rect">
            <a:avLst/>
          </a:prstGeom>
        </p:spPr>
        <p:txBody>
          <a:bodyPr>
            <a:spAutoFit/>
          </a:bodyPr>
          <a:lstStyle/>
          <a:p>
            <a:pPr algn="l" rtl="0"/>
            <a:r>
              <a:rPr lang="fr-FR" sz="6000">
                <a:solidFill>
                  <a:schemeClr val="tx2"/>
                </a:solidFill>
                <a:latin typeface="Lato" panose="020F0502020204030203" pitchFamily="34" charset="0"/>
              </a:rPr>
              <a:t>Observation</a:t>
            </a:r>
            <a:br>
              <a:rPr lang="en-CA" sz="6000" dirty="0">
                <a:solidFill>
                  <a:schemeClr val="tx2"/>
                </a:solidFill>
              </a:rPr>
            </a:br>
            <a:endParaRPr lang="en-CA" sz="6000" dirty="0">
              <a:solidFill>
                <a:schemeClr val="tx2"/>
              </a:solidFill>
            </a:endParaRPr>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9056370" cy="3785652"/>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Rapide, simple, et bon marché</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Ne confirme ni la qualité de l'eau ni le type de contamination</a:t>
            </a: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BE39ED77-C011-5043-A83B-CA004B798967}"/>
              </a:ext>
            </a:extLst>
          </p:cNvPr>
          <p:cNvSpPr/>
          <p:nvPr/>
        </p:nvSpPr>
        <p:spPr>
          <a:xfrm>
            <a:off x="12423775" y="12313459"/>
            <a:ext cx="9137650" cy="738664"/>
          </a:xfrm>
          <a:prstGeom prst="rect">
            <a:avLst/>
          </a:prstGeom>
          <a:solidFill>
            <a:srgbClr val="2A95B9"/>
          </a:solidFill>
        </p:spPr>
        <p:txBody>
          <a:bodyPr wrap="square" anchor="ctr">
            <a:spAutoFit/>
          </a:bodyPr>
          <a:lstStyle/>
          <a:p>
            <a:pPr rtl="0">
              <a:lnSpc>
                <a:spcPct val="150000"/>
              </a:lnSpc>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CAWST, Zambie</a:t>
            </a:r>
          </a:p>
        </p:txBody>
      </p:sp>
    </p:spTree>
    <p:extLst>
      <p:ext uri="{BB962C8B-B14F-4D97-AF65-F5344CB8AC3E}">
        <p14:creationId xmlns:p14="http://schemas.microsoft.com/office/powerpoint/2010/main" val="38736590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3mZls9JHpM2116L_4eRAkHADFmtmWNh9ghjpLsGQxj1FKRl1Jxl5cDBydvv2QPn1xqvINTFSty7XyOLsk-XxTd3G2lERtVIgdjoluDT-BKWJRLpdfM84FGE3xZSa2BjkrM1lNCM">
            <a:extLst>
              <a:ext uri="{FF2B5EF4-FFF2-40B4-BE49-F238E27FC236}">
                <a16:creationId xmlns:a16="http://schemas.microsoft.com/office/drawing/2014/main" id="{5B4115AF-8DB2-4641-85B2-CD10FEF1A9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1" r="21899"/>
          <a:stretch/>
        </p:blipFill>
        <p:spPr bwMode="auto">
          <a:xfrm>
            <a:off x="12923520" y="0"/>
            <a:ext cx="9509760"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9</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12192000" cy="1015663"/>
          </a:xfrm>
          <a:prstGeom prst="rect">
            <a:avLst/>
          </a:prstGeom>
        </p:spPr>
        <p:txBody>
          <a:bodyPr>
            <a:spAutoFit/>
          </a:bodyPr>
          <a:lstStyle/>
          <a:p>
            <a:pPr algn="l" rtl="0"/>
            <a:r>
              <a:rPr lang="fr-FR" sz="6000">
                <a:solidFill>
                  <a:schemeClr val="tx2"/>
                </a:solidFill>
                <a:latin typeface="Lato" panose="020F0502020204030203" pitchFamily="34" charset="0"/>
                <a:ea typeface="Lato" panose="020F0502020204030203" pitchFamily="34" charset="0"/>
                <a:cs typeface="Lato" panose="020F0502020204030203" pitchFamily="34" charset="0"/>
              </a:rPr>
              <a:t>Kits d'analyse portables</a:t>
            </a:r>
          </a:p>
        </p:txBody>
      </p:sp>
      <p:sp>
        <p:nvSpPr>
          <p:cNvPr id="5" name="Rectangle 4">
            <a:extLst>
              <a:ext uri="{FF2B5EF4-FFF2-40B4-BE49-F238E27FC236}">
                <a16:creationId xmlns:a16="http://schemas.microsoft.com/office/drawing/2014/main" id="{C671E58E-3895-FF4B-A3FF-CC24A3808DCA}"/>
              </a:ext>
            </a:extLst>
          </p:cNvPr>
          <p:cNvSpPr/>
          <p:nvPr/>
        </p:nvSpPr>
        <p:spPr>
          <a:xfrm>
            <a:off x="2038350" y="3556665"/>
            <a:ext cx="9056370" cy="5262979"/>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Simples, portables, résultats rapides, abordables</a:t>
            </a:r>
          </a:p>
          <a:p>
            <a:pPr algn="l"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Précision et exactitude limitées</a:t>
            </a:r>
          </a:p>
          <a:p>
            <a:pPr algn="l"/>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endPar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B6AAE756-8D3A-DD4E-B860-A94DCD186114}"/>
              </a:ext>
            </a:extLst>
          </p:cNvPr>
          <p:cNvSpPr/>
          <p:nvPr/>
        </p:nvSpPr>
        <p:spPr>
          <a:xfrm>
            <a:off x="12923520" y="12313459"/>
            <a:ext cx="9509760" cy="738664"/>
          </a:xfrm>
          <a:prstGeom prst="rect">
            <a:avLst/>
          </a:prstGeom>
          <a:solidFill>
            <a:srgbClr val="2A95B9"/>
          </a:solidFill>
        </p:spPr>
        <p:txBody>
          <a:bodyPr wrap="square" anchor="ctr">
            <a:spAutoFit/>
          </a:bodyPr>
          <a:lstStyle/>
          <a:p>
            <a:pPr rtl="0">
              <a:lnSpc>
                <a:spcPct val="150000"/>
              </a:lnSpc>
            </a:pPr>
            <a:r>
              <a:rPr lang="fr-F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Source : CAWST, Palintest/Wagtech</a:t>
            </a:r>
          </a:p>
        </p:txBody>
      </p:sp>
    </p:spTree>
    <p:extLst>
      <p:ext uri="{BB962C8B-B14F-4D97-AF65-F5344CB8AC3E}">
        <p14:creationId xmlns:p14="http://schemas.microsoft.com/office/powerpoint/2010/main" val="289538055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13929</TotalTime>
  <Words>941</Words>
  <Application>Microsoft Macintosh PowerPoint</Application>
  <PresentationFormat>Custom</PresentationFormat>
  <Paragraphs>157</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 Neue</vt:lpstr>
      <vt:lpstr>Helvetica Neue Light</vt:lpstr>
      <vt:lpstr>Helvetica Neue Medium</vt:lpstr>
      <vt:lpstr>Lato</vt:lpstr>
      <vt:lpstr>Lato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Grant</cp:lastModifiedBy>
  <cp:revision>87</cp:revision>
  <dcterms:modified xsi:type="dcterms:W3CDTF">2022-10-26T16:59:36Z</dcterms:modified>
</cp:coreProperties>
</file>