
<file path=[Content_Types].xml><?xml version="1.0" encoding="utf-8"?>
<Types xmlns="http://schemas.openxmlformats.org/package/2006/content-types">
  <Default Extension="png" ContentType="image/png"/>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68" r:id="rId2"/>
    <p:sldId id="256" r:id="rId3"/>
    <p:sldId id="257" r:id="rId4"/>
    <p:sldId id="260" r:id="rId5"/>
    <p:sldId id="261" r:id="rId6"/>
    <p:sldId id="263" r:id="rId7"/>
    <p:sldId id="262" r:id="rId8"/>
    <p:sldId id="259" r:id="rId9"/>
    <p:sldId id="264" r:id="rId10"/>
    <p:sldId id="266" r:id="rId11"/>
    <p:sldId id="267" r:id="rId12"/>
  </p:sldIdLst>
  <p:sldSz cx="9144000" cy="6858000" type="screen4x3"/>
  <p:notesSz cx="6858000" cy="9144000"/>
  <p:custDataLst>
    <p:tags r:id="rId14"/>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huelert" initials="S"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538" autoAdjust="0"/>
  </p:normalViewPr>
  <p:slideViewPr>
    <p:cSldViewPr>
      <p:cViewPr varScale="1">
        <p:scale>
          <a:sx n="59" d="100"/>
          <a:sy n="59" d="100"/>
        </p:scale>
        <p:origin x="-168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FFC079-4FFE-48AE-8944-962B07C70D06}" type="datetimeFigureOut">
              <a:rPr lang="en-CA" smtClean="0"/>
              <a:t>13/04/2014</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379AD5-2849-4F0F-A63D-2BC74638D556}" type="slidenum">
              <a:rPr lang="en-CA" smtClean="0"/>
              <a:t>‹#›</a:t>
            </a:fld>
            <a:endParaRPr lang="en-CA"/>
          </a:p>
        </p:txBody>
      </p:sp>
    </p:spTree>
    <p:extLst>
      <p:ext uri="{BB962C8B-B14F-4D97-AF65-F5344CB8AC3E}">
        <p14:creationId xmlns:p14="http://schemas.microsoft.com/office/powerpoint/2010/main" val="853106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rtl="0">
              <a:buFont typeface="Arial" panose="020B0604020202020204" pitchFamily="34" charset="0"/>
              <a:buChar char="•"/>
            </a:pPr>
            <a:r>
              <a:rPr sz="1000" kern="1200">
                <a:solidFill>
                  <a:schemeClr val="tx1"/>
                </a:solidFill>
                <a:latin typeface="Arial" panose="020B0604020202020204" pitchFamily="34" charset="0"/>
                <a:ea typeface="+mn-ea"/>
                <a:cs typeface="Arial" panose="020B0604020202020204" pitchFamily="34" charset="0"/>
              </a:rPr>
              <a:t>La formule ci-dessus peut être adaptée pour déterminer l'efficacité de l'élimination chimique ou physique (ex : arsenic, turbidité) </a:t>
            </a:r>
          </a:p>
          <a:p>
            <a:pPr marL="0" indent="0" algn="l" rtl="0">
              <a:buFont typeface="Arial" panose="020B0604020202020204" pitchFamily="34" charset="0"/>
              <a:buNone/>
            </a:pPr>
            <a:r>
              <a:rPr sz="1000" kern="1200">
                <a:solidFill>
                  <a:schemeClr val="tx1"/>
                </a:solidFill>
                <a:latin typeface="Arial" panose="020B0604020202020204" pitchFamily="34" charset="0"/>
                <a:ea typeface="+mn-ea"/>
                <a:cs typeface="Arial" panose="020B0604020202020204" pitchFamily="34" charset="0"/>
              </a:rPr>
              <a:t> </a:t>
            </a:r>
          </a:p>
          <a:p>
            <a:pPr marL="0" indent="0" algn="l" rtl="0">
              <a:buFont typeface="Arial" panose="020B0604020202020204" pitchFamily="34" charset="0"/>
              <a:buNone/>
            </a:pPr>
            <a:r>
              <a:rPr sz="1000" kern="1200">
                <a:solidFill>
                  <a:schemeClr val="tx1"/>
                </a:solidFill>
                <a:latin typeface="Arial" panose="020B0604020202020204" pitchFamily="34" charset="0"/>
                <a:ea typeface="+mn-ea"/>
                <a:cs typeface="Arial" panose="020B0604020202020204" pitchFamily="34" charset="0"/>
              </a:rPr>
              <a:t>ex : </a:t>
            </a:r>
            <a:r>
              <a:rPr sz="1000" kern="1200" baseline="0">
                <a:solidFill>
                  <a:schemeClr val="tx1"/>
                </a:solidFill>
                <a:latin typeface="Arial" panose="020B0604020202020204" pitchFamily="34" charset="0"/>
                <a:ea typeface="+mn-ea"/>
                <a:cs typeface="Arial" panose="020B0604020202020204" pitchFamily="34" charset="0"/>
              </a:rPr>
              <a:t> </a:t>
            </a:r>
            <a:r>
              <a:rPr sz="1000" kern="1200">
                <a:solidFill>
                  <a:schemeClr val="tx1"/>
                </a:solidFill>
                <a:latin typeface="Arial" panose="020B0604020202020204" pitchFamily="34" charset="0"/>
                <a:ea typeface="+mn-ea"/>
                <a:cs typeface="Arial" panose="020B0604020202020204" pitchFamily="34" charset="0"/>
              </a:rPr>
              <a:t>Niveau de turbidité</a:t>
            </a:r>
            <a:r>
              <a:rPr sz="1000" kern="1200" baseline="0">
                <a:solidFill>
                  <a:schemeClr val="tx1"/>
                </a:solidFill>
                <a:latin typeface="Arial" panose="020B0604020202020204" pitchFamily="34" charset="0"/>
                <a:ea typeface="+mn-ea"/>
                <a:cs typeface="Arial" panose="020B0604020202020204" pitchFamily="34" charset="0"/>
              </a:rPr>
              <a:t> à la source – Niveau de turbidité après TED/ </a:t>
            </a:r>
            <a:r>
              <a:rPr sz="1000" kern="1200">
                <a:solidFill>
                  <a:schemeClr val="tx1"/>
                </a:solidFill>
                <a:latin typeface="Arial" panose="020B0604020202020204" pitchFamily="34" charset="0"/>
                <a:ea typeface="+mn-ea"/>
                <a:cs typeface="Arial" panose="020B0604020202020204" pitchFamily="34" charset="0"/>
              </a:rPr>
              <a:t>Niveau de turbidité</a:t>
            </a:r>
            <a:r>
              <a:rPr sz="1000" kern="1200" baseline="0">
                <a:solidFill>
                  <a:schemeClr val="tx1"/>
                </a:solidFill>
                <a:latin typeface="Arial" panose="020B0604020202020204" pitchFamily="34" charset="0"/>
                <a:ea typeface="+mn-ea"/>
                <a:cs typeface="Arial" panose="020B0604020202020204" pitchFamily="34" charset="0"/>
              </a:rPr>
              <a:t> à la source x 100 = % d'efficacité de l'élimination</a:t>
            </a:r>
          </a:p>
        </p:txBody>
      </p:sp>
      <p:sp>
        <p:nvSpPr>
          <p:cNvPr id="4" name="Slide Number Placeholder 3"/>
          <p:cNvSpPr>
            <a:spLocks noGrp="1"/>
          </p:cNvSpPr>
          <p:nvPr>
            <p:ph type="sldNum" sz="quarter" idx="10"/>
          </p:nvPr>
        </p:nvSpPr>
        <p:spPr/>
        <p:txBody>
          <a:bodyPr/>
          <a:lstStyle/>
          <a:p>
            <a:pPr rtl="0"/>
            <a:fld id="{4F379AD5-2849-4F0F-A63D-2BC74638D556}" type="slidenum">
              <a:rPr/>
              <a:t>6</a:t>
            </a:fld>
            <a:endParaRPr/>
          </a:p>
        </p:txBody>
      </p:sp>
    </p:spTree>
    <p:extLst>
      <p:ext uri="{BB962C8B-B14F-4D97-AF65-F5344CB8AC3E}">
        <p14:creationId xmlns:p14="http://schemas.microsoft.com/office/powerpoint/2010/main" val="4171915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rtl="0">
              <a:buFont typeface="Arial" panose="020B0604020202020204" pitchFamily="34" charset="0"/>
              <a:buChar char="•"/>
            </a:pPr>
            <a:r>
              <a:rPr sz="1000">
                <a:latin typeface="Arial" panose="020B0604020202020204" pitchFamily="34" charset="0"/>
                <a:cs typeface="Arial" panose="020B0604020202020204" pitchFamily="34" charset="0"/>
              </a:rPr>
              <a:t>Commencez par faire calculer aux participants le % d'efficacité d'élimination </a:t>
            </a:r>
            <a:r>
              <a:rPr sz="1000" b="1">
                <a:latin typeface="Arial" panose="020B0604020202020204" pitchFamily="34" charset="0"/>
                <a:cs typeface="Arial" panose="020B0604020202020204" pitchFamily="34" charset="0"/>
              </a:rPr>
              <a:t>(voir la diapositive suivante </a:t>
            </a:r>
            <a:r>
              <a:rPr sz="1000" b="1" baseline="0">
                <a:latin typeface="Arial" panose="020B0604020202020204" pitchFamily="34" charset="0"/>
                <a:cs typeface="Arial" panose="020B0604020202020204" pitchFamily="34" charset="0"/>
              </a:rPr>
              <a:t>pour calculer l'efficacité d'élimination)</a:t>
            </a:r>
          </a:p>
          <a:p>
            <a:pPr marL="171450" indent="-171450">
              <a:buFont typeface="Arial" panose="020B0604020202020204" pitchFamily="34" charset="0"/>
              <a:buChar char="•"/>
            </a:pPr>
            <a:endParaRPr lang="en-CA" sz="1000" b="1" baseline="0" dirty="0" smtClean="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200" kern="1200">
                <a:solidFill>
                  <a:schemeClr val="tx1"/>
                </a:solidFill>
                <a:latin typeface="+mn-lt"/>
                <a:ea typeface="+mn-ea"/>
                <a:cs typeface="+mn-cs"/>
              </a:rPr>
              <a:t>Demandez aux participants d'interpréter les résultats sur le graphique et de donner quelques recommandations.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200" kern="1200">
                <a:solidFill>
                  <a:schemeClr val="tx1"/>
                </a:solidFill>
                <a:latin typeface="+mn-lt"/>
                <a:ea typeface="+mn-ea"/>
                <a:cs typeface="+mn-cs"/>
              </a:rPr>
              <a:t>Réponse :</a:t>
            </a:r>
          </a:p>
          <a:p>
            <a:pPr marL="628650" lvl="1" indent="-171450" rtl="0">
              <a:buFont typeface="Arial" panose="020B0604020202020204" pitchFamily="34" charset="0"/>
              <a:buChar char="•"/>
            </a:pPr>
            <a:r>
              <a:rPr sz="1000">
                <a:latin typeface="Arial" panose="020B0604020202020204" pitchFamily="34" charset="0"/>
                <a:cs typeface="Arial" panose="020B0604020202020204" pitchFamily="34" charset="0"/>
              </a:rPr>
              <a:t>Les filtres fonctionnent bien ; le % d'efficacité d'élimination = 99 % </a:t>
            </a:r>
          </a:p>
          <a:p>
            <a:pPr marL="628650" lvl="1" indent="-171450" rtl="0">
              <a:buFont typeface="Arial" panose="020B0604020202020204" pitchFamily="34" charset="0"/>
              <a:buChar char="•"/>
            </a:pPr>
            <a:r>
              <a:rPr sz="1000">
                <a:latin typeface="Arial" panose="020B0604020202020204" pitchFamily="34" charset="0"/>
                <a:cs typeface="Arial" panose="020B0604020202020204" pitchFamily="34" charset="0"/>
              </a:rPr>
              <a:t>Les seaux de transfert (ou transport) sont contaminés et doivent être lavés avant d'être remplis d'eau de source</a:t>
            </a:r>
          </a:p>
          <a:p>
            <a:pPr marL="628650" lvl="1" indent="-171450" rtl="0">
              <a:buFont typeface="Arial" panose="020B0604020202020204" pitchFamily="34" charset="0"/>
              <a:buChar char="•"/>
            </a:pPr>
            <a:r>
              <a:rPr sz="1000">
                <a:latin typeface="Arial" panose="020B0604020202020204" pitchFamily="34" charset="0"/>
                <a:cs typeface="Arial" panose="020B0604020202020204" pitchFamily="34" charset="0"/>
              </a:rPr>
              <a:t>Introduction d'une contamination dans le stockage ; il faut faire une désinfection après la filtration</a:t>
            </a:r>
          </a:p>
          <a:p>
            <a:pPr marL="628650" lvl="1" indent="-171450" rtl="0">
              <a:buFont typeface="Arial" panose="020B0604020202020204" pitchFamily="34" charset="0"/>
              <a:buChar char="•"/>
            </a:pPr>
            <a:r>
              <a:rPr sz="1000">
                <a:latin typeface="Arial" panose="020B0604020202020204" pitchFamily="34" charset="0"/>
                <a:cs typeface="Arial" panose="020B0604020202020204" pitchFamily="34" charset="0"/>
              </a:rPr>
              <a:t>Renforcez la formation au filtre biosable et la promotion de la santé communautaire </a:t>
            </a:r>
          </a:p>
          <a:p>
            <a:pPr rtl="0"/>
            <a:r>
              <a:rPr/>
              <a:t> </a:t>
            </a:r>
          </a:p>
        </p:txBody>
      </p:sp>
      <p:sp>
        <p:nvSpPr>
          <p:cNvPr id="4" name="Slide Number Placeholder 3"/>
          <p:cNvSpPr>
            <a:spLocks noGrp="1"/>
          </p:cNvSpPr>
          <p:nvPr>
            <p:ph type="sldNum" sz="quarter" idx="10"/>
          </p:nvPr>
        </p:nvSpPr>
        <p:spPr/>
        <p:txBody>
          <a:bodyPr/>
          <a:lstStyle/>
          <a:p>
            <a:pPr rtl="0"/>
            <a:fld id="{4F379AD5-2849-4F0F-A63D-2BC74638D556}" type="slidenum">
              <a:rPr/>
              <a:t>7</a:t>
            </a:fld>
            <a:endParaRPr/>
          </a:p>
        </p:txBody>
      </p:sp>
    </p:spTree>
    <p:extLst>
      <p:ext uri="{BB962C8B-B14F-4D97-AF65-F5344CB8AC3E}">
        <p14:creationId xmlns:p14="http://schemas.microsoft.com/office/powerpoint/2010/main" val="5375372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rtl="0">
              <a:buFont typeface="Arial" panose="020B0604020202020204" pitchFamily="34" charset="0"/>
              <a:buChar char="•"/>
            </a:pPr>
            <a:r>
              <a:rPr/>
              <a:t>Demandez aux participants</a:t>
            </a:r>
            <a:r>
              <a:rPr baseline="0"/>
              <a:t> de deviner quelles erreurs peuvent être commises lors du compte-rendu des données avant de montrer les réponses.</a:t>
            </a:r>
          </a:p>
        </p:txBody>
      </p:sp>
      <p:sp>
        <p:nvSpPr>
          <p:cNvPr id="4" name="Slide Number Placeholder 3"/>
          <p:cNvSpPr>
            <a:spLocks noGrp="1"/>
          </p:cNvSpPr>
          <p:nvPr>
            <p:ph type="sldNum" sz="quarter" idx="10"/>
          </p:nvPr>
        </p:nvSpPr>
        <p:spPr/>
        <p:txBody>
          <a:bodyPr/>
          <a:lstStyle/>
          <a:p>
            <a:pPr rtl="0"/>
            <a:fld id="{4F379AD5-2849-4F0F-A63D-2BC74638D556}" type="slidenum">
              <a:rPr/>
              <a:t>8</a:t>
            </a:fld>
            <a:endParaRPr/>
          </a:p>
        </p:txBody>
      </p:sp>
    </p:spTree>
    <p:extLst>
      <p:ext uri="{BB962C8B-B14F-4D97-AF65-F5344CB8AC3E}">
        <p14:creationId xmlns:p14="http://schemas.microsoft.com/office/powerpoint/2010/main" val="611069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Demandez aux participants</a:t>
            </a:r>
            <a:r>
              <a:rPr sz="1000" kern="1200" baseline="0">
                <a:solidFill>
                  <a:schemeClr val="tx1"/>
                </a:solidFill>
                <a:latin typeface="Arial" panose="020B0604020202020204" pitchFamily="34" charset="0"/>
                <a:ea typeface="+mn-ea"/>
                <a:cs typeface="Arial" panose="020B0604020202020204" pitchFamily="34" charset="0"/>
              </a:rPr>
              <a:t> leurs suggestions avant de leur montrer les réponses.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CA" sz="1000" kern="1200" dirty="0" smtClean="0">
              <a:solidFill>
                <a:schemeClr val="tx1"/>
              </a:solidFill>
              <a:effectLst/>
              <a:latin typeface="Arial" panose="020B0604020202020204" pitchFamily="34" charset="0"/>
              <a:ea typeface="+mn-ea"/>
              <a:cs typeface="Arial" panose="020B0604020202020204" pitchFamily="34" charset="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Ramassez tous les formulaires de collecte des données chaque jour pour garantir qu'ils ne seront pas égarés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Entrez les données dans un tableau, une feuille Excel ou une base de données dès que possible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Utilisez des formulaires de collecte des données conçus pour les besoins du projet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Formez les techniciens à la collecte de données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Analysez des doubles échantillons si les ressources le permettent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Lorsqu'il y a un résultat inhabituel ou inattendu</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Vérifiez avec le technicien pour clarifier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Si possible, prenez un autre échantillon et refaites l'analyse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Si des résultats inhabituels persistent, il peut y avoir un problème avec l'étalonnage du matériel, des bandelettes test ou un milieu du culture périmés, ou une contamination secondaire.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200" kern="1200">
                <a:solidFill>
                  <a:schemeClr val="tx1"/>
                </a:solidFill>
                <a:latin typeface="+mn-lt"/>
                <a:ea typeface="+mn-ea"/>
                <a:cs typeface="+mn-cs"/>
              </a:rPr>
              <a:t>Reportez-vous au Manuel d'introduction à l'Analyse de</a:t>
            </a:r>
            <a:r>
              <a:rPr sz="1200" kern="1200" baseline="0">
                <a:solidFill>
                  <a:schemeClr val="tx1"/>
                </a:solidFill>
                <a:latin typeface="+mn-lt"/>
                <a:ea typeface="+mn-ea"/>
                <a:cs typeface="+mn-cs"/>
              </a:rPr>
              <a:t> Qualité de l'Eau de Boisson, </a:t>
            </a:r>
            <a:r>
              <a:rPr sz="1200" kern="1200">
                <a:solidFill>
                  <a:schemeClr val="tx1"/>
                </a:solidFill>
                <a:latin typeface="+mn-lt"/>
                <a:ea typeface="+mn-ea"/>
                <a:cs typeface="+mn-cs"/>
              </a:rPr>
              <a:t>Section 4 : Prélèvement d'échantillons d'eau et contrôle de la qualité, qui explique comment limiter de telle erreurs. </a:t>
            </a:r>
          </a:p>
          <a:p>
            <a:endParaRPr lang="en-CA" dirty="0"/>
          </a:p>
        </p:txBody>
      </p:sp>
      <p:sp>
        <p:nvSpPr>
          <p:cNvPr id="4" name="Slide Number Placeholder 3"/>
          <p:cNvSpPr>
            <a:spLocks noGrp="1"/>
          </p:cNvSpPr>
          <p:nvPr>
            <p:ph type="sldNum" sz="quarter" idx="10"/>
          </p:nvPr>
        </p:nvSpPr>
        <p:spPr/>
        <p:txBody>
          <a:bodyPr/>
          <a:lstStyle/>
          <a:p>
            <a:pPr rtl="0"/>
            <a:fld id="{4F379AD5-2849-4F0F-A63D-2BC74638D556}" type="slidenum">
              <a:rPr/>
              <a:t>9</a:t>
            </a:fld>
            <a:endParaRPr/>
          </a:p>
        </p:txBody>
      </p:sp>
    </p:spTree>
    <p:extLst>
      <p:ext uri="{BB962C8B-B14F-4D97-AF65-F5344CB8AC3E}">
        <p14:creationId xmlns:p14="http://schemas.microsoft.com/office/powerpoint/2010/main" val="33695085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rtl="0">
              <a:buFont typeface="Arial" panose="020B0604020202020204" pitchFamily="34" charset="0"/>
              <a:buChar char="•"/>
            </a:pPr>
            <a:r>
              <a:rPr sz="1000" kern="1200">
                <a:solidFill>
                  <a:schemeClr val="tx1"/>
                </a:solidFill>
                <a:latin typeface="Arial" panose="020B0604020202020204" pitchFamily="34" charset="0"/>
                <a:ea typeface="+mn-ea"/>
                <a:cs typeface="Arial" panose="020B0604020202020204" pitchFamily="34" charset="0"/>
              </a:rPr>
              <a:t>Le but premier d’un rapport est de partager vos résultats, conclusions et recommandations avec un public. </a:t>
            </a:r>
          </a:p>
          <a:p>
            <a:pPr marL="171450" indent="-171450" rtl="0">
              <a:buFont typeface="Arial" panose="020B0604020202020204" pitchFamily="34" charset="0"/>
              <a:buChar char="•"/>
            </a:pPr>
            <a:r>
              <a:rPr sz="1000" kern="1200">
                <a:solidFill>
                  <a:schemeClr val="tx1"/>
                </a:solidFill>
                <a:latin typeface="Arial" panose="020B0604020202020204" pitchFamily="34" charset="0"/>
                <a:ea typeface="+mn-ea"/>
                <a:cs typeface="Arial" panose="020B0604020202020204" pitchFamily="34" charset="0"/>
              </a:rPr>
              <a:t>Cette information doit être regroupée dans un format bien organisé et facile à lire. Il est particulièrement important d'inclure des graphiques et des tableaux pour rendre le rapport compréhensible.</a:t>
            </a:r>
          </a:p>
          <a:p>
            <a:pPr marL="171450" indent="-171450" rtl="0" hangingPunct="0">
              <a:buFont typeface="Arial" panose="020B0604020202020204" pitchFamily="34" charset="0"/>
              <a:buChar char="•"/>
            </a:pPr>
            <a:r>
              <a:rPr sz="1000" kern="1200">
                <a:solidFill>
                  <a:schemeClr val="tx1"/>
                </a:solidFill>
                <a:latin typeface="Arial" panose="020B0604020202020204" pitchFamily="34" charset="0"/>
                <a:ea typeface="+mn-ea"/>
                <a:cs typeface="Arial" panose="020B0604020202020204" pitchFamily="34" charset="0"/>
              </a:rPr>
              <a:t>La qualité de l’eau de boisson étant un sujet sensible, se contenter de fournir les résultats d’analyse sans conseil et explication pourrait conduire à des interprétations erronées et à des actions ou inactions inappropriées (notamment si le rapport est diffusé en dehors de l’organisation). </a:t>
            </a:r>
          </a:p>
          <a:p>
            <a:pPr marL="171450" indent="-171450" rtl="0" hangingPunct="0">
              <a:buFont typeface="Arial" panose="020B0604020202020204" pitchFamily="34" charset="0"/>
              <a:buChar char="•"/>
            </a:pPr>
            <a:r>
              <a:rPr sz="1000" kern="1200">
                <a:solidFill>
                  <a:schemeClr val="tx1"/>
                </a:solidFill>
                <a:latin typeface="Arial" panose="020B0604020202020204" pitchFamily="34" charset="0"/>
                <a:ea typeface="+mn-ea"/>
                <a:cs typeface="Arial" panose="020B0604020202020204" pitchFamily="34" charset="0"/>
              </a:rPr>
              <a:t>L’analyse de qualité de l’eau peut être un puissant outil de sensibilisation et de mobilisation lorsque les résultats sont interprétés et présentés correctement.</a:t>
            </a:r>
          </a:p>
        </p:txBody>
      </p:sp>
      <p:sp>
        <p:nvSpPr>
          <p:cNvPr id="4" name="Slide Number Placeholder 3"/>
          <p:cNvSpPr>
            <a:spLocks noGrp="1"/>
          </p:cNvSpPr>
          <p:nvPr>
            <p:ph type="sldNum" sz="quarter" idx="10"/>
          </p:nvPr>
        </p:nvSpPr>
        <p:spPr/>
        <p:txBody>
          <a:bodyPr/>
          <a:lstStyle/>
          <a:p>
            <a:pPr rtl="0"/>
            <a:fld id="{4F379AD5-2849-4F0F-A63D-2BC74638D556}" type="slidenum">
              <a:rPr/>
              <a:t>10</a:t>
            </a:fld>
            <a:endParaRPr/>
          </a:p>
        </p:txBody>
      </p:sp>
    </p:spTree>
    <p:extLst>
      <p:ext uri="{BB962C8B-B14F-4D97-AF65-F5344CB8AC3E}">
        <p14:creationId xmlns:p14="http://schemas.microsoft.com/office/powerpoint/2010/main" val="2003932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200" kern="1200">
                <a:solidFill>
                  <a:schemeClr val="tx1"/>
                </a:solidFill>
                <a:latin typeface="+mn-lt"/>
                <a:ea typeface="+mn-ea"/>
                <a:cs typeface="+mn-cs"/>
              </a:rPr>
              <a:t>Le but premier d’un rapport est de partager vos résultats, conclusions et recommandations avec un public. Cette information doit être regroupée dans un format bien organisé et facile à lire. Il est particulièrement important d’inclure des graphiques et des tableaux pour rendre le rapport compréhensible.</a:t>
            </a:r>
          </a:p>
          <a:p>
            <a:pPr marL="171450" lvl="0" indent="-171450" rtl="0" hangingPunct="0">
              <a:buFont typeface="Arial" panose="020B0604020202020204" pitchFamily="34" charset="0"/>
              <a:buChar char="•"/>
            </a:pPr>
            <a:r>
              <a:rPr sz="1200" kern="1200">
                <a:solidFill>
                  <a:schemeClr val="tx1"/>
                </a:solidFill>
                <a:latin typeface="+mn-lt"/>
                <a:ea typeface="+mn-ea"/>
                <a:cs typeface="+mn-cs"/>
              </a:rPr>
              <a:t>Il existe trois approches principales pour l’interprétation des données produites par les analyses de qualité de l’eau :</a:t>
            </a:r>
          </a:p>
          <a:p>
            <a:pPr marL="0" indent="0" rtl="0" hangingPunct="0">
              <a:buFont typeface="Arial" panose="020B0604020202020204" pitchFamily="34" charset="0"/>
              <a:buNone/>
            </a:pPr>
            <a:r>
              <a:rPr sz="1200" kern="1200">
                <a:solidFill>
                  <a:schemeClr val="tx1"/>
                </a:solidFill>
                <a:latin typeface="+mn-lt"/>
                <a:ea typeface="+mn-ea"/>
                <a:cs typeface="+mn-cs"/>
              </a:rPr>
              <a:t>1. Les valeurs mesurées des contaminants physiques, chimiques et microbiologiques peuvent être comparées aux normes nationales de qualité de l’eau ou aux directives de l’OMS pour la qualité de l’eau de boisson. </a:t>
            </a:r>
          </a:p>
          <a:p>
            <a:pPr marL="0" indent="0" rtl="0" hangingPunct="0">
              <a:buFont typeface="Arial" panose="020B0604020202020204" pitchFamily="34" charset="0"/>
              <a:buNone/>
            </a:pPr>
            <a:r>
              <a:rPr sz="1200" kern="1200">
                <a:solidFill>
                  <a:schemeClr val="tx1"/>
                </a:solidFill>
                <a:latin typeface="+mn-lt"/>
                <a:ea typeface="+mn-ea"/>
                <a:cs typeface="+mn-cs"/>
              </a:rPr>
              <a:t>2. Les résultats peuvent être étudiés pour voir comment ils changent avec le temps et le lieu afin de déterminer toute tendance ou corrélation.</a:t>
            </a:r>
          </a:p>
          <a:p>
            <a:pPr marL="0" indent="0" rtl="0" hangingPunct="0">
              <a:buFont typeface="Arial" panose="020B0604020202020204" pitchFamily="34" charset="0"/>
              <a:buNone/>
            </a:pPr>
            <a:r>
              <a:rPr sz="1200" kern="1200">
                <a:solidFill>
                  <a:schemeClr val="tx1"/>
                </a:solidFill>
                <a:latin typeface="+mn-lt"/>
                <a:ea typeface="+mn-ea"/>
                <a:cs typeface="+mn-cs"/>
              </a:rPr>
              <a:t>3. L’analyse statistique peut être effectuée à des fins académiques ou pour la recherche scientifique.</a:t>
            </a:r>
          </a:p>
          <a:p>
            <a:pPr rtl="0" hangingPunct="0"/>
            <a:r>
              <a:rPr sz="1200" kern="1200">
                <a:solidFill>
                  <a:schemeClr val="tx1"/>
                </a:solidFill>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smtClean="0">
              <a:solidFill>
                <a:schemeClr val="tx1"/>
              </a:solidFill>
              <a:effectLst/>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pPr rtl="0"/>
            <a:fld id="{4F379AD5-2849-4F0F-A63D-2BC74638D556}" type="slidenum">
              <a:rPr/>
              <a:t>11</a:t>
            </a:fld>
            <a:endParaRPr/>
          </a:p>
        </p:txBody>
      </p:sp>
    </p:spTree>
    <p:extLst>
      <p:ext uri="{BB962C8B-B14F-4D97-AF65-F5344CB8AC3E}">
        <p14:creationId xmlns:p14="http://schemas.microsoft.com/office/powerpoint/2010/main" val="2360154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A68FE81C-1BF8-4F34-A344-0F9C0D0D7C24}" type="slidenum">
              <a:rPr lang="en-US"/>
              <a:pPr/>
              <a:t>‹#›</a:t>
            </a:fld>
            <a:endParaRPr lang="en-US"/>
          </a:p>
        </p:txBody>
      </p:sp>
    </p:spTree>
    <p:extLst>
      <p:ext uri="{BB962C8B-B14F-4D97-AF65-F5344CB8AC3E}">
        <p14:creationId xmlns:p14="http://schemas.microsoft.com/office/powerpoint/2010/main" val="381366947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019A2F44-FF70-4AA9-836B-F96FFABF0578}" type="slidenum">
              <a:rPr lang="en-US"/>
              <a:pPr/>
              <a:t>‹#›</a:t>
            </a:fld>
            <a:endParaRPr lang="en-US"/>
          </a:p>
        </p:txBody>
      </p:sp>
    </p:spTree>
    <p:extLst>
      <p:ext uri="{BB962C8B-B14F-4D97-AF65-F5344CB8AC3E}">
        <p14:creationId xmlns:p14="http://schemas.microsoft.com/office/powerpoint/2010/main" val="70899280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A5646B1E-3940-4F26-87B5-87CDE4B7D119}" type="slidenum">
              <a:rPr lang="en-US"/>
              <a:pPr/>
              <a:t>‹#›</a:t>
            </a:fld>
            <a:endParaRPr lang="en-US"/>
          </a:p>
        </p:txBody>
      </p:sp>
    </p:spTree>
    <p:extLst>
      <p:ext uri="{BB962C8B-B14F-4D97-AF65-F5344CB8AC3E}">
        <p14:creationId xmlns:p14="http://schemas.microsoft.com/office/powerpoint/2010/main" val="25100647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7" name="Picture 4" descr="CAWST Colour - no text "/>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12216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1A674979-EC48-41BA-A377-18B893688CC4}" type="slidenum">
              <a:rPr lang="en-US"/>
              <a:pPr/>
              <a:t>‹#›</a:t>
            </a:fld>
            <a:endParaRPr lang="en-US"/>
          </a:p>
        </p:txBody>
      </p:sp>
    </p:spTree>
    <p:extLst>
      <p:ext uri="{BB962C8B-B14F-4D97-AF65-F5344CB8AC3E}">
        <p14:creationId xmlns:p14="http://schemas.microsoft.com/office/powerpoint/2010/main" val="361179062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1208B727-11FE-4B81-8E9F-53EF06B85630}" type="slidenum">
              <a:rPr lang="en-US"/>
              <a:pPr/>
              <a:t>‹#›</a:t>
            </a:fld>
            <a:endParaRPr lang="en-US"/>
          </a:p>
        </p:txBody>
      </p:sp>
    </p:spTree>
    <p:extLst>
      <p:ext uri="{BB962C8B-B14F-4D97-AF65-F5344CB8AC3E}">
        <p14:creationId xmlns:p14="http://schemas.microsoft.com/office/powerpoint/2010/main" val="307204745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8" name="Footer Placeholder 7"/>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9" name="Slide Number Placeholder 8"/>
          <p:cNvSpPr>
            <a:spLocks noGrp="1"/>
          </p:cNvSpPr>
          <p:nvPr>
            <p:ph type="sldNum" sz="quarter" idx="12"/>
          </p:nvPr>
        </p:nvSpPr>
        <p:spPr>
          <a:xfrm>
            <a:off x="6553200" y="6245225"/>
            <a:ext cx="2133600" cy="476250"/>
          </a:xfrm>
          <a:prstGeom prst="rect">
            <a:avLst/>
          </a:prstGeom>
        </p:spPr>
        <p:txBody>
          <a:bodyPr/>
          <a:lstStyle>
            <a:lvl1pPr>
              <a:defRPr/>
            </a:lvl1pPr>
          </a:lstStyle>
          <a:p>
            <a:fld id="{3E7201AE-EBDF-4F9E-BBA4-D83EE29AE103}" type="slidenum">
              <a:rPr lang="en-US"/>
              <a:pPr/>
              <a:t>‹#›</a:t>
            </a:fld>
            <a:endParaRPr lang="en-US"/>
          </a:p>
        </p:txBody>
      </p:sp>
    </p:spTree>
    <p:extLst>
      <p:ext uri="{BB962C8B-B14F-4D97-AF65-F5344CB8AC3E}">
        <p14:creationId xmlns:p14="http://schemas.microsoft.com/office/powerpoint/2010/main" val="414142305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5" name="Slide Number Placeholder 4"/>
          <p:cNvSpPr>
            <a:spLocks noGrp="1"/>
          </p:cNvSpPr>
          <p:nvPr>
            <p:ph type="sldNum" sz="quarter" idx="12"/>
          </p:nvPr>
        </p:nvSpPr>
        <p:spPr>
          <a:xfrm>
            <a:off x="7020272" y="6381328"/>
            <a:ext cx="2133600" cy="476250"/>
          </a:xfrm>
          <a:prstGeom prst="rect">
            <a:avLst/>
          </a:prstGeom>
        </p:spPr>
        <p:txBody>
          <a:bodyPr/>
          <a:lstStyle>
            <a:lvl1pPr algn="r">
              <a:defRPr sz="1400"/>
            </a:lvl1pPr>
          </a:lstStyle>
          <a:p>
            <a:fld id="{696D6939-B8AB-415C-8E07-37773906FC33}" type="slidenum">
              <a:rPr lang="en-US" smtClean="0"/>
              <a:pPr/>
              <a:t>‹#›</a:t>
            </a:fld>
            <a:endParaRPr lang="en-US" dirty="0"/>
          </a:p>
        </p:txBody>
      </p:sp>
    </p:spTree>
    <p:extLst>
      <p:ext uri="{BB962C8B-B14F-4D97-AF65-F5344CB8AC3E}">
        <p14:creationId xmlns:p14="http://schemas.microsoft.com/office/powerpoint/2010/main" val="367358966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4" name="Slide Number Placeholder 3"/>
          <p:cNvSpPr>
            <a:spLocks noGrp="1"/>
          </p:cNvSpPr>
          <p:nvPr>
            <p:ph type="sldNum" sz="quarter" idx="12"/>
          </p:nvPr>
        </p:nvSpPr>
        <p:spPr>
          <a:xfrm>
            <a:off x="6553200" y="6245225"/>
            <a:ext cx="2133600" cy="476250"/>
          </a:xfrm>
          <a:prstGeom prst="rect">
            <a:avLst/>
          </a:prstGeom>
        </p:spPr>
        <p:txBody>
          <a:bodyPr/>
          <a:lstStyle>
            <a:lvl1pPr>
              <a:defRPr/>
            </a:lvl1pPr>
          </a:lstStyle>
          <a:p>
            <a:fld id="{90C5138D-4C5F-48AF-A64F-FBCEEBACA0DF}" type="slidenum">
              <a:rPr lang="en-US"/>
              <a:pPr/>
              <a:t>‹#›</a:t>
            </a:fld>
            <a:endParaRPr lang="en-US"/>
          </a:p>
        </p:txBody>
      </p:sp>
    </p:spTree>
    <p:extLst>
      <p:ext uri="{BB962C8B-B14F-4D97-AF65-F5344CB8AC3E}">
        <p14:creationId xmlns:p14="http://schemas.microsoft.com/office/powerpoint/2010/main" val="39041674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273F326D-2649-4216-BBC7-53F95C3158E9}" type="slidenum">
              <a:rPr lang="en-US"/>
              <a:pPr/>
              <a:t>‹#›</a:t>
            </a:fld>
            <a:endParaRPr lang="en-US"/>
          </a:p>
        </p:txBody>
      </p:sp>
    </p:spTree>
    <p:extLst>
      <p:ext uri="{BB962C8B-B14F-4D97-AF65-F5344CB8AC3E}">
        <p14:creationId xmlns:p14="http://schemas.microsoft.com/office/powerpoint/2010/main" val="312240107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5C2EDC0C-8AD2-419E-9BC8-59FCE3CF71E8}" type="slidenum">
              <a:rPr lang="en-US"/>
              <a:pPr/>
              <a:t>‹#›</a:t>
            </a:fld>
            <a:endParaRPr lang="en-US"/>
          </a:p>
        </p:txBody>
      </p:sp>
    </p:spTree>
    <p:extLst>
      <p:ext uri="{BB962C8B-B14F-4D97-AF65-F5344CB8AC3E}">
        <p14:creationId xmlns:p14="http://schemas.microsoft.com/office/powerpoint/2010/main" val="35071891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awst.org/" TargetMode="External"/><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7.jpeg"/><Relationship Id="rId5" Type="http://schemas.openxmlformats.org/officeDocument/2006/relationships/image" Target="../media/image8.emf"/><Relationship Id="rId4" Type="http://schemas.openxmlformats.org/officeDocument/2006/relationships/oleObject" Target="../embeddings/Microsoft_Excel_Chart1.xls"/></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AWST_2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7950" y="11377"/>
            <a:ext cx="3848100" cy="1109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671264" y="677882"/>
            <a:ext cx="8077200" cy="6093976"/>
          </a:xfrm>
          <a:prstGeom prst="rect">
            <a:avLst/>
          </a:prstGeom>
          <a:noFill/>
        </p:spPr>
        <p:txBody>
          <a:bodyPr wrap="square" rtlCol="0">
            <a:spAutoFit/>
          </a:bodyPr>
          <a:lstStyle/>
          <a:p>
            <a:endParaRPr lang="fr-FR" sz="1100" dirty="0" smtClean="0"/>
          </a:p>
          <a:p>
            <a:pPr algn="ctr" rtl="0">
              <a:tabLst>
                <a:tab pos="1196975" algn="l"/>
              </a:tabLst>
            </a:pPr>
            <a:r>
              <a:rPr lang="fr-FR" sz="1100" dirty="0" smtClean="0"/>
              <a:t>12, 2916 – </a:t>
            </a:r>
            <a:r>
              <a:rPr lang="fr-FR" sz="1100" dirty="0" err="1" smtClean="0"/>
              <a:t>5</a:t>
            </a:r>
            <a:r>
              <a:rPr lang="fr-FR" sz="1100" baseline="30000" dirty="0" err="1" smtClean="0"/>
              <a:t>th</a:t>
            </a:r>
            <a:r>
              <a:rPr lang="fr-FR" sz="1100" dirty="0" smtClean="0"/>
              <a:t> Avenue</a:t>
            </a:r>
          </a:p>
          <a:p>
            <a:pPr algn="ctr" rtl="0">
              <a:tabLst>
                <a:tab pos="1196975" algn="l"/>
              </a:tabLst>
            </a:pPr>
            <a:r>
              <a:rPr lang="fr-FR" sz="1100" dirty="0" smtClean="0"/>
              <a:t>Calgary, Alberta, </a:t>
            </a:r>
            <a:r>
              <a:rPr lang="fr-FR" sz="1100" dirty="0" err="1" smtClean="0"/>
              <a:t>T2A</a:t>
            </a:r>
            <a:r>
              <a:rPr lang="fr-FR" sz="1100" dirty="0" smtClean="0"/>
              <a:t> </a:t>
            </a:r>
            <a:r>
              <a:rPr lang="fr-FR" sz="1100" dirty="0" err="1" smtClean="0"/>
              <a:t>6K4</a:t>
            </a:r>
            <a:r>
              <a:rPr lang="fr-FR" sz="1100" dirty="0" smtClean="0"/>
              <a:t>, Canada</a:t>
            </a:r>
          </a:p>
          <a:p>
            <a:pPr algn="ctr" rtl="0">
              <a:tabLst>
                <a:tab pos="1196975" algn="l"/>
              </a:tabLst>
            </a:pPr>
            <a:r>
              <a:rPr lang="fr-FR" sz="1100" dirty="0" smtClean="0"/>
              <a:t>Tél : + 1 (403) 243-3285, Fax : + 1 (403) 243-6199</a:t>
            </a:r>
          </a:p>
          <a:p>
            <a:pPr algn="ctr" rtl="0">
              <a:tabLst>
                <a:tab pos="1196975" algn="l"/>
              </a:tabLst>
            </a:pPr>
            <a:r>
              <a:rPr lang="fr-FR" sz="1100" dirty="0" smtClean="0"/>
              <a:t>E-mail : cawst@cawst.org, Site web : </a:t>
            </a:r>
            <a:r>
              <a:rPr lang="fr-FR" sz="1100" dirty="0" smtClean="0">
                <a:hlinkClick r:id="rId3"/>
              </a:rPr>
              <a:t>www.cawst.org</a:t>
            </a:r>
          </a:p>
          <a:p>
            <a:pPr algn="ctr">
              <a:tabLst>
                <a:tab pos="1196975" algn="l"/>
              </a:tabLst>
            </a:pPr>
            <a:endParaRPr lang="fr-FR" sz="1100" dirty="0" smtClean="0"/>
          </a:p>
          <a:p>
            <a:pPr rtl="0"/>
            <a:r>
              <a:rPr lang="fr-FR" sz="800" dirty="0" smtClean="0"/>
              <a:t>CAWST (Centre for </a:t>
            </a:r>
            <a:r>
              <a:rPr lang="fr-FR" sz="800" dirty="0" err="1" smtClean="0"/>
              <a:t>Affordable</a:t>
            </a:r>
            <a:r>
              <a:rPr lang="fr-FR" sz="800" dirty="0" smtClean="0"/>
              <a:t> Water and </a:t>
            </a:r>
            <a:r>
              <a:rPr lang="fr-FR" sz="800" dirty="0" err="1" smtClean="0"/>
              <a:t>Sanitation</a:t>
            </a:r>
            <a:r>
              <a:rPr lang="fr-FR" sz="800" dirty="0" smtClean="0"/>
              <a:t> </a:t>
            </a:r>
            <a:r>
              <a:rPr lang="fr-FR" sz="800" dirty="0" err="1" smtClean="0"/>
              <a:t>Technology</a:t>
            </a:r>
            <a:r>
              <a:rPr lang="fr-FR" sz="800" dirty="0" smtClean="0"/>
              <a:t> - Centre pour les Technologies d'Eau et Assainissement à Faible Coût) est un organisme à but non lucratif proposant des services de formation et de conseil aux organisations qui travaillent directement avec les populations des pays en développement n'ayant pas accès à l'eau potable et à un assainissement de base.</a:t>
            </a:r>
          </a:p>
          <a:p>
            <a:pPr rtl="0"/>
            <a:r>
              <a:rPr lang="fr-FR" sz="800" dirty="0" smtClean="0"/>
              <a:t> </a:t>
            </a:r>
          </a:p>
          <a:p>
            <a:pPr rtl="0"/>
            <a:r>
              <a:rPr lang="fr-FR" sz="800" dirty="0" smtClean="0"/>
              <a:t>L'une des stratégies fondamentales de CAWST est de diffuser ces connaissances concernant l'eau, afin d'en faire un savoir courant. Ceci peut être réalisé, en partie, par le développement et la distribution gratuite de matériels d'éducation dans le but d'augmenter la disponibilité de l'information pour ceux qui en ont le plus besoin.</a:t>
            </a:r>
          </a:p>
          <a:p>
            <a:pPr rtl="0"/>
            <a:r>
              <a:rPr lang="fr-FR" sz="800" dirty="0" smtClean="0"/>
              <a:t> </a:t>
            </a:r>
          </a:p>
          <a:p>
            <a:pPr rtl="0"/>
            <a:r>
              <a:rPr lang="fr-FR" sz="800" dirty="0" smtClean="0"/>
              <a:t>Le contenu de ce document est libre et sous licence Creative Commons Attribution Works 3.0 Unported. Pour voir une copie de cette autorisation, veuillez visiter : http://creativecommons.org/licenses/by/3.0, ou écrivez à Creative Commons : 171 Second Street, Suite 300, San Francisco, </a:t>
            </a:r>
            <a:r>
              <a:rPr lang="fr-FR" sz="800" dirty="0" err="1" smtClean="0"/>
              <a:t>California</a:t>
            </a:r>
            <a:r>
              <a:rPr lang="fr-FR" sz="800" dirty="0" smtClean="0"/>
              <a:t> 94105, USA. </a:t>
            </a:r>
          </a:p>
          <a:p>
            <a:pPr rtl="0"/>
            <a:r>
              <a:rPr lang="fr-FR" sz="800" dirty="0" smtClean="0"/>
              <a:t> </a:t>
            </a:r>
          </a:p>
          <a:p>
            <a:pPr rtl="0"/>
            <a:r>
              <a:rPr lang="fr-FR" sz="800" dirty="0" smtClean="0"/>
              <a:t>		Vous êtes libre de :</a:t>
            </a:r>
          </a:p>
          <a:p>
            <a:pPr marL="2000250" lvl="4" indent="-171450" rtl="0">
              <a:buFont typeface="Arial" pitchFamily="34" charset="0"/>
              <a:buChar char="•"/>
            </a:pPr>
            <a:r>
              <a:rPr lang="fr-FR" sz="800" dirty="0" smtClean="0"/>
              <a:t>Partager - copier, distribuer et transmettre ce document.</a:t>
            </a:r>
          </a:p>
          <a:p>
            <a:pPr marL="2000250" lvl="4" indent="-171450" rtl="0">
              <a:buFont typeface="Arial" pitchFamily="34" charset="0"/>
              <a:buChar char="•"/>
            </a:pPr>
            <a:r>
              <a:rPr lang="fr-FR" sz="800" dirty="0" smtClean="0"/>
              <a:t>Modifier – adapter de document</a:t>
            </a:r>
          </a:p>
          <a:p>
            <a:pPr rtl="0"/>
            <a:r>
              <a:rPr lang="fr-FR" sz="800" dirty="0" smtClean="0"/>
              <a:t> </a:t>
            </a:r>
          </a:p>
          <a:p>
            <a:pPr rtl="0"/>
            <a:r>
              <a:rPr lang="fr-FR" sz="800" dirty="0" smtClean="0"/>
              <a:t>		Sous les conditions suivantes :</a:t>
            </a:r>
          </a:p>
          <a:p>
            <a:pPr marL="2000250" lvl="4" indent="-171450" rtl="0">
              <a:buFont typeface="Arial" pitchFamily="34" charset="0"/>
              <a:buChar char="•"/>
            </a:pPr>
            <a:r>
              <a:rPr lang="fr-FR" sz="800" dirty="0" smtClean="0"/>
              <a:t>Indication de la source. Vous devez indiquer que CAWST est l'auteur original de ce document. Veuillez aussi inclure notre site internet : www.cawst.org</a:t>
            </a:r>
          </a:p>
          <a:p>
            <a:pPr algn="ctr">
              <a:tabLst>
                <a:tab pos="1196975" algn="l"/>
              </a:tabLst>
            </a:pPr>
            <a:endParaRPr lang="fr-FR" sz="800" dirty="0" smtClean="0"/>
          </a:p>
          <a:p>
            <a:pPr rtl="0">
              <a:tabLst>
                <a:tab pos="1196975" algn="l"/>
              </a:tabLst>
            </a:pPr>
            <a:r>
              <a:rPr lang="fr-FR" sz="800" dirty="0" smtClean="0"/>
              <a:t>CAWST publiera périodiquement des mises à jour de ce document. Pour cette raison, nous ne recommandons pas que vous proposiez ce document en téléchargement sur votre site web.</a:t>
            </a:r>
          </a:p>
          <a:p>
            <a:pPr>
              <a:tabLst>
                <a:tab pos="1196975" algn="l"/>
              </a:tabLst>
            </a:pPr>
            <a:endParaRPr lang="fr-FR" sz="8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rtl="0"/>
            <a:r>
              <a:rPr lang="fr-FR" sz="900" b="1" dirty="0" smtClean="0"/>
              <a:t>CAWST et ses administrateurs, employés, entrepreneurs et bénévoles n'assument aucune responsabilité et ne donnent aucune garantie en ce qui concerne les résultats qui peuvent être obtenus de l'utilisation des informations fournies.</a:t>
            </a:r>
            <a:endParaRPr lang="fr-FR" sz="900" b="1" dirty="0"/>
          </a:p>
        </p:txBody>
      </p:sp>
      <p:pic>
        <p:nvPicPr>
          <p:cNvPr id="5" name="Picture 4"/>
          <p:cNvPicPr/>
          <p:nvPr/>
        </p:nvPicPr>
        <p:blipFill>
          <a:blip r:embed="rId4" cstate="print">
            <a:extLst>
              <a:ext uri="{28A0092B-C50C-407E-A947-70E740481C1C}">
                <a14:useLocalDpi xmlns:a14="http://schemas.microsoft.com/office/drawing/2010/main" val="0"/>
              </a:ext>
            </a:extLst>
          </a:blip>
          <a:stretch>
            <a:fillRect/>
          </a:stretch>
        </p:blipFill>
        <p:spPr>
          <a:xfrm>
            <a:off x="1171092" y="3111252"/>
            <a:ext cx="1080120" cy="288032"/>
          </a:xfrm>
          <a:prstGeom prst="rect">
            <a:avLst/>
          </a:prstGeom>
        </p:spPr>
      </p:pic>
      <p:pic>
        <p:nvPicPr>
          <p:cNvPr id="6" name="Picture 5"/>
          <p:cNvPicPr/>
          <p:nvPr/>
        </p:nvPicPr>
        <p:blipFill>
          <a:blip r:embed="rId5" cstate="print">
            <a:extLst>
              <a:ext uri="{28A0092B-C50C-407E-A947-70E740481C1C}">
                <a14:useLocalDpi xmlns:a14="http://schemas.microsoft.com/office/drawing/2010/main" val="0"/>
              </a:ext>
            </a:extLst>
          </a:blip>
          <a:stretch>
            <a:fillRect/>
          </a:stretch>
        </p:blipFill>
        <p:spPr>
          <a:xfrm>
            <a:off x="1243100" y="3544850"/>
            <a:ext cx="936104" cy="360040"/>
          </a:xfrm>
          <a:prstGeom prst="rect">
            <a:avLst/>
          </a:prstGeom>
        </p:spPr>
      </p:pic>
      <p:sp>
        <p:nvSpPr>
          <p:cNvPr id="3" name="TextBox 2"/>
          <p:cNvSpPr txBox="1"/>
          <p:nvPr/>
        </p:nvSpPr>
        <p:spPr>
          <a:xfrm>
            <a:off x="2045568" y="4130491"/>
            <a:ext cx="5328592" cy="2031325"/>
          </a:xfrm>
          <a:prstGeom prst="rect">
            <a:avLst/>
          </a:prstGeom>
          <a:noFill/>
          <a:ln w="15875">
            <a:solidFill>
              <a:schemeClr val="tx1"/>
            </a:solidFill>
          </a:ln>
        </p:spPr>
        <p:txBody>
          <a:bodyPr wrap="square" rtlCol="0">
            <a:spAutoFit/>
          </a:bodyPr>
          <a:lstStyle/>
          <a:p>
            <a:pPr rtl="0"/>
            <a:r>
              <a:rPr lang="fr-FR" sz="1600" b="1" dirty="0" smtClean="0"/>
              <a:t> </a:t>
            </a:r>
            <a:r>
              <a:rPr lang="fr-FR" sz="1050" b="1" dirty="0" smtClean="0"/>
              <a:t> Tenez-vous informé et obtenez du support :</a:t>
            </a:r>
          </a:p>
          <a:p>
            <a:pPr marL="3028950" lvl="6" indent="-285750" rtl="0">
              <a:buFont typeface="Arial" pitchFamily="34" charset="0"/>
              <a:buChar char="•"/>
            </a:pPr>
            <a:r>
              <a:rPr lang="fr-FR" sz="1050" dirty="0" smtClean="0"/>
              <a:t>Dernières mises à jour de ce document :</a:t>
            </a:r>
          </a:p>
          <a:p>
            <a:pPr marL="3028950" lvl="6" indent="-285750" rtl="0">
              <a:buFont typeface="Arial" pitchFamily="34" charset="0"/>
              <a:buChar char="•"/>
            </a:pPr>
            <a:r>
              <a:rPr lang="fr-FR" sz="1050" dirty="0" smtClean="0"/>
              <a:t>Autres ressources sur les formations et les ateliers</a:t>
            </a:r>
          </a:p>
          <a:p>
            <a:pPr marL="3028950" lvl="6" indent="-285750" rtl="0">
              <a:buFont typeface="Arial" pitchFamily="34" charset="0"/>
              <a:buChar char="•"/>
            </a:pPr>
            <a:r>
              <a:rPr lang="fr-FR" sz="1050" dirty="0" smtClean="0"/>
              <a:t>Support pour l'utilisation de ce document dans votre travail</a:t>
            </a:r>
          </a:p>
          <a:p>
            <a:pPr rtl="0"/>
            <a:r>
              <a:rPr lang="fr-FR" sz="1050" dirty="0" smtClean="0"/>
              <a:t> </a:t>
            </a:r>
          </a:p>
          <a:p>
            <a:pPr rtl="0"/>
            <a:r>
              <a:rPr lang="fr-FR" sz="1050" i="1" dirty="0" smtClean="0"/>
              <a:t>CAWST fournit un tutorat et</a:t>
            </a:r>
          </a:p>
          <a:p>
            <a:pPr rtl="0"/>
            <a:r>
              <a:rPr lang="fr-FR" sz="1050" i="1" dirty="0" smtClean="0"/>
              <a:t>un accompagnement lors de la mise en œuvre de ses enseignements</a:t>
            </a:r>
          </a:p>
          <a:p>
            <a:pPr rtl="0"/>
            <a:r>
              <a:rPr lang="fr-FR" sz="1050" i="1" dirty="0" smtClean="0"/>
              <a:t>et outils de formation.</a:t>
            </a:r>
            <a:endParaRPr lang="fr-FR" sz="1050" i="1" dirty="0"/>
          </a:p>
        </p:txBody>
      </p:sp>
      <p:pic>
        <p:nvPicPr>
          <p:cNvPr id="7"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30278" y="4454183"/>
            <a:ext cx="4146699" cy="13839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pPr rtl="0">
              <a:defRPr/>
            </a:pPr>
            <a:fld id="{CDBD6EE5-3F69-4B26-91EE-D3136B30152B}" type="slidenum">
              <a:rPr/>
              <a:pPr rtl="0">
                <a:defRPr/>
              </a:pPr>
              <a:t>1</a:t>
            </a:fld>
            <a:endParaRPr/>
          </a:p>
        </p:txBody>
      </p:sp>
    </p:spTree>
    <p:extLst>
      <p:ext uri="{BB962C8B-B14F-4D97-AF65-F5344CB8AC3E}">
        <p14:creationId xmlns:p14="http://schemas.microsoft.com/office/powerpoint/2010/main" val="8395502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Rectangle 2"/>
          <p:cNvSpPr>
            <a:spLocks noGrp="1" noChangeArrowheads="1"/>
          </p:cNvSpPr>
          <p:nvPr>
            <p:ph type="title"/>
          </p:nvPr>
        </p:nvSpPr>
        <p:spPr/>
        <p:txBody>
          <a:bodyPr/>
          <a:lstStyle/>
          <a:p>
            <a:pPr rtl="0"/>
            <a:r>
              <a:rPr b="1"/>
              <a:t>Format général du rapport</a:t>
            </a:r>
          </a:p>
        </p:txBody>
      </p:sp>
      <p:sp>
        <p:nvSpPr>
          <p:cNvPr id="321539" name="Rectangle 3"/>
          <p:cNvSpPr>
            <a:spLocks noGrp="1" noChangeArrowheads="1"/>
          </p:cNvSpPr>
          <p:nvPr>
            <p:ph type="body" idx="4294967295"/>
          </p:nvPr>
        </p:nvSpPr>
        <p:spPr>
          <a:xfrm>
            <a:off x="755576" y="1268760"/>
            <a:ext cx="7653536" cy="4525963"/>
          </a:xfrm>
        </p:spPr>
        <p:txBody>
          <a:bodyPr/>
          <a:lstStyle/>
          <a:p>
            <a:pPr rtl="0"/>
            <a:r>
              <a:rPr sz="2800"/>
              <a:t>Sommaire</a:t>
            </a:r>
          </a:p>
          <a:p>
            <a:pPr rtl="0"/>
            <a:r>
              <a:rPr sz="2800"/>
              <a:t>Introduction</a:t>
            </a:r>
          </a:p>
          <a:p>
            <a:pPr rtl="0"/>
            <a:r>
              <a:rPr sz="2800"/>
              <a:t>Objectifs</a:t>
            </a:r>
          </a:p>
          <a:p>
            <a:pPr rtl="0"/>
            <a:r>
              <a:rPr sz="2800"/>
              <a:t>Matériels et méthodologies</a:t>
            </a:r>
          </a:p>
          <a:p>
            <a:pPr rtl="0"/>
            <a:r>
              <a:rPr sz="2800"/>
              <a:t>Résultats</a:t>
            </a:r>
          </a:p>
          <a:p>
            <a:pPr rtl="0">
              <a:spcAft>
                <a:spcPts val="600"/>
              </a:spcAft>
            </a:pPr>
            <a:r>
              <a:rPr sz="2800"/>
              <a:t>Conclusions et recommandations</a:t>
            </a:r>
          </a:p>
          <a:p>
            <a:pPr lvl="1" rtl="0">
              <a:buFont typeface="Arial" panose="020B0604020202020204" pitchFamily="34" charset="0"/>
              <a:buChar char="–"/>
            </a:pPr>
            <a:r>
              <a:rPr sz="2400">
                <a:ea typeface="+mn-ea"/>
              </a:rPr>
              <a:t>Des rapports informels comparent souvent les résultats aux directives ou aux normes avec des recommandations et des commentaires </a:t>
            </a:r>
          </a:p>
          <a:p>
            <a:pPr lvl="1" rtl="0">
              <a:buFont typeface="Arial" panose="020B0604020202020204" pitchFamily="34" charset="0"/>
              <a:buChar char="–"/>
            </a:pPr>
            <a:r>
              <a:rPr sz="2400">
                <a:ea typeface="+mn-ea"/>
              </a:rPr>
              <a:t>La plupart des rapports de laboratoire sont formatés de cette manière</a:t>
            </a:r>
          </a:p>
        </p:txBody>
      </p:sp>
      <p:pic>
        <p:nvPicPr>
          <p:cNvPr id="6"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rtl="0"/>
            <a:fld id="{696D6939-B8AB-415C-8E07-37773906FC33}" type="slidenum">
              <a:rPr/>
              <a:pPr rtl="0"/>
              <a:t>10</a:t>
            </a:fld>
            <a:endParaRPr/>
          </a:p>
        </p:txBody>
      </p:sp>
    </p:spTree>
    <p:extLst>
      <p:ext uri="{BB962C8B-B14F-4D97-AF65-F5344CB8AC3E}">
        <p14:creationId xmlns:p14="http://schemas.microsoft.com/office/powerpoint/2010/main" val="252004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2153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21539">
                                            <p:txEl>
                                              <p:pRg st="0" end="0"/>
                                            </p:txEl>
                                          </p:spTgt>
                                        </p:tgtEl>
                                        <p:attrNameLst>
                                          <p:attrName>style.visibility</p:attrName>
                                        </p:attrNameLst>
                                      </p:cBhvr>
                                      <p:to>
                                        <p:strVal val="visible"/>
                                      </p:to>
                                    </p:set>
                                    <p:animEffect transition="in" filter="fade">
                                      <p:cBhvr>
                                        <p:cTn id="11" dur="500"/>
                                        <p:tgtEl>
                                          <p:spTgt spid="321539">
                                            <p:txEl>
                                              <p:pRg st="0" end="0"/>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321539">
                                            <p:txEl>
                                              <p:pRg st="1" end="1"/>
                                            </p:txEl>
                                          </p:spTgt>
                                        </p:tgtEl>
                                        <p:attrNameLst>
                                          <p:attrName>style.visibility</p:attrName>
                                        </p:attrNameLst>
                                      </p:cBhvr>
                                      <p:to>
                                        <p:strVal val="visible"/>
                                      </p:to>
                                    </p:set>
                                    <p:animEffect transition="in" filter="fade">
                                      <p:cBhvr>
                                        <p:cTn id="14" dur="500"/>
                                        <p:tgtEl>
                                          <p:spTgt spid="321539">
                                            <p:txEl>
                                              <p:pRg st="1" end="1"/>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321539">
                                            <p:txEl>
                                              <p:pRg st="2" end="2"/>
                                            </p:txEl>
                                          </p:spTgt>
                                        </p:tgtEl>
                                        <p:attrNameLst>
                                          <p:attrName>style.visibility</p:attrName>
                                        </p:attrNameLst>
                                      </p:cBhvr>
                                      <p:to>
                                        <p:strVal val="visible"/>
                                      </p:to>
                                    </p:set>
                                    <p:animEffect transition="in" filter="fade">
                                      <p:cBhvr>
                                        <p:cTn id="17" dur="500"/>
                                        <p:tgtEl>
                                          <p:spTgt spid="321539">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21539">
                                            <p:txEl>
                                              <p:pRg st="3" end="3"/>
                                            </p:txEl>
                                          </p:spTgt>
                                        </p:tgtEl>
                                        <p:attrNameLst>
                                          <p:attrName>style.visibility</p:attrName>
                                        </p:attrNameLst>
                                      </p:cBhvr>
                                      <p:to>
                                        <p:strVal val="visible"/>
                                      </p:to>
                                    </p:set>
                                    <p:animEffect transition="in" filter="fade">
                                      <p:cBhvr>
                                        <p:cTn id="20" dur="500"/>
                                        <p:tgtEl>
                                          <p:spTgt spid="321539">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21539">
                                            <p:txEl>
                                              <p:pRg st="4" end="4"/>
                                            </p:txEl>
                                          </p:spTgt>
                                        </p:tgtEl>
                                        <p:attrNameLst>
                                          <p:attrName>style.visibility</p:attrName>
                                        </p:attrNameLst>
                                      </p:cBhvr>
                                      <p:to>
                                        <p:strVal val="visible"/>
                                      </p:to>
                                    </p:set>
                                    <p:animEffect transition="in" filter="fade">
                                      <p:cBhvr>
                                        <p:cTn id="23" dur="500"/>
                                        <p:tgtEl>
                                          <p:spTgt spid="321539">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21539">
                                            <p:txEl>
                                              <p:pRg st="5" end="5"/>
                                            </p:txEl>
                                          </p:spTgt>
                                        </p:tgtEl>
                                        <p:attrNameLst>
                                          <p:attrName>style.visibility</p:attrName>
                                        </p:attrNameLst>
                                      </p:cBhvr>
                                      <p:to>
                                        <p:strVal val="visible"/>
                                      </p:to>
                                    </p:set>
                                    <p:animEffect transition="in" filter="fade">
                                      <p:cBhvr>
                                        <p:cTn id="26" dur="500"/>
                                        <p:tgtEl>
                                          <p:spTgt spid="321539">
                                            <p:txEl>
                                              <p:pRg st="5" end="5"/>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21539">
                                            <p:txEl>
                                              <p:pRg st="6" end="6"/>
                                            </p:txEl>
                                          </p:spTgt>
                                        </p:tgtEl>
                                        <p:attrNameLst>
                                          <p:attrName>style.visibility</p:attrName>
                                        </p:attrNameLst>
                                      </p:cBhvr>
                                      <p:to>
                                        <p:strVal val="visible"/>
                                      </p:to>
                                    </p:set>
                                    <p:animEffect transition="in" filter="fade">
                                      <p:cBhvr>
                                        <p:cTn id="29" dur="500"/>
                                        <p:tgtEl>
                                          <p:spTgt spid="321539">
                                            <p:txEl>
                                              <p:pRg st="6" end="6"/>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21539">
                                            <p:txEl>
                                              <p:pRg st="7" end="7"/>
                                            </p:txEl>
                                          </p:spTgt>
                                        </p:tgtEl>
                                        <p:attrNameLst>
                                          <p:attrName>style.visibility</p:attrName>
                                        </p:attrNameLst>
                                      </p:cBhvr>
                                      <p:to>
                                        <p:strVal val="visible"/>
                                      </p:to>
                                    </p:set>
                                    <p:animEffect transition="in" filter="fade">
                                      <p:cBhvr>
                                        <p:cTn id="32" dur="500"/>
                                        <p:tgtEl>
                                          <p:spTgt spid="32153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153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a:t>Révision</a:t>
            </a:r>
          </a:p>
        </p:txBody>
      </p:sp>
      <p:sp>
        <p:nvSpPr>
          <p:cNvPr id="3" name="Slide Number Placeholder 2"/>
          <p:cNvSpPr>
            <a:spLocks noGrp="1"/>
          </p:cNvSpPr>
          <p:nvPr>
            <p:ph type="sldNum" sz="quarter" idx="12"/>
          </p:nvPr>
        </p:nvSpPr>
        <p:spPr/>
        <p:txBody>
          <a:bodyPr/>
          <a:lstStyle/>
          <a:p>
            <a:pPr rtl="0"/>
            <a:fld id="{696D6939-B8AB-415C-8E07-37773906FC33}" type="slidenum">
              <a:rPr/>
              <a:pPr rtl="0"/>
              <a:t>11</a:t>
            </a:fld>
            <a:endParaRPr/>
          </a:p>
        </p:txBody>
      </p:sp>
      <p:sp>
        <p:nvSpPr>
          <p:cNvPr id="4" name="Rectangle 3"/>
          <p:cNvSpPr txBox="1">
            <a:spLocks noChangeArrowheads="1"/>
          </p:cNvSpPr>
          <p:nvPr/>
        </p:nvSpPr>
        <p:spPr bwMode="auto">
          <a:xfrm>
            <a:off x="755576" y="1495325"/>
            <a:ext cx="7653536"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marL="514350" indent="-514350" rtl="0">
              <a:buFont typeface="+mj-lt"/>
              <a:buAutoNum type="arabicPeriod"/>
            </a:pPr>
            <a:r>
              <a:rPr sz="2800" kern="0"/>
              <a:t>Quel est le principal but d'un rapport ?</a:t>
            </a:r>
          </a:p>
          <a:p>
            <a:pPr marL="914400" lvl="1" indent="-514350" rtl="0"/>
            <a:r>
              <a:rPr sz="2400"/>
              <a:t>Partager vos résultats, conclusions et recommandations</a:t>
            </a:r>
          </a:p>
          <a:p>
            <a:pPr marL="514350" indent="-514350" rtl="0">
              <a:buFont typeface="+mj-lt"/>
              <a:buAutoNum type="arabicPeriod"/>
            </a:pPr>
            <a:r>
              <a:rPr sz="2800" kern="0"/>
              <a:t>Énumérez 3 approches pour l‘interprétation des résultats</a:t>
            </a:r>
          </a:p>
          <a:p>
            <a:pPr lvl="1" rtl="0"/>
            <a:r>
              <a:rPr sz="2400" kern="0"/>
              <a:t>Comparaison</a:t>
            </a:r>
          </a:p>
          <a:p>
            <a:pPr lvl="1" rtl="0"/>
            <a:r>
              <a:rPr sz="2400" kern="0"/>
              <a:t>Tendance </a:t>
            </a:r>
          </a:p>
          <a:p>
            <a:pPr lvl="1" rtl="0"/>
            <a:r>
              <a:rPr sz="2400" kern="0"/>
              <a:t>Statistique</a:t>
            </a:r>
          </a:p>
        </p:txBody>
      </p:sp>
    </p:spTree>
    <p:extLst>
      <p:ext uri="{BB962C8B-B14F-4D97-AF65-F5344CB8AC3E}">
        <p14:creationId xmlns:p14="http://schemas.microsoft.com/office/powerpoint/2010/main" val="3502811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fade">
                                      <p:cBhvr>
                                        <p:cTn id="11" dur="500"/>
                                        <p:tgtEl>
                                          <p:spTgt spid="4">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4">
                                            <p:txEl>
                                              <p:pRg st="1" end="1"/>
                                            </p:txEl>
                                          </p:spTgt>
                                        </p:tgtEl>
                                        <p:attrNameLst>
                                          <p:attrName>style.visibility</p:attrName>
                                        </p:attrNameLst>
                                      </p:cBhvr>
                                      <p:to>
                                        <p:strVal val="visible"/>
                                      </p:to>
                                    </p:set>
                                    <p:animEffect transition="in" filter="fade">
                                      <p:cBhvr>
                                        <p:cTn id="16" dur="500"/>
                                        <p:tgtEl>
                                          <p:spTgt spid="4">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500"/>
                                        <p:tgtEl>
                                          <p:spTgt spid="4">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4">
                                            <p:txEl>
                                              <p:pRg st="3" end="3"/>
                                            </p:txEl>
                                          </p:spTgt>
                                        </p:tgtEl>
                                        <p:attrNameLst>
                                          <p:attrName>style.visibility</p:attrName>
                                        </p:attrNameLst>
                                      </p:cBhvr>
                                      <p:to>
                                        <p:strVal val="visible"/>
                                      </p:to>
                                    </p:set>
                                    <p:animEffect transition="in" filter="fade">
                                      <p:cBhvr>
                                        <p:cTn id="26" dur="500"/>
                                        <p:tgtEl>
                                          <p:spTgt spid="4">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Effect transition="in" filter="fade">
                                      <p:cBhvr>
                                        <p:cTn id="31" dur="500"/>
                                        <p:tgtEl>
                                          <p:spTgt spid="4">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4">
                                            <p:txEl>
                                              <p:pRg st="5" end="5"/>
                                            </p:txEl>
                                          </p:spTgt>
                                        </p:tgtEl>
                                        <p:attrNameLst>
                                          <p:attrName>style.visibility</p:attrName>
                                        </p:attrNameLst>
                                      </p:cBhvr>
                                      <p:to>
                                        <p:strVal val="visible"/>
                                      </p:to>
                                    </p:set>
                                    <p:animEffect transition="in" filter="fade">
                                      <p:cBhvr>
                                        <p:cTn id="36"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11560" y="1844824"/>
            <a:ext cx="7772400" cy="1470025"/>
          </a:xfrm>
        </p:spPr>
        <p:txBody>
          <a:bodyPr/>
          <a:lstStyle/>
          <a:p>
            <a:pPr rtl="0"/>
            <a:r>
              <a:rPr b="1">
                <a:solidFill>
                  <a:schemeClr val="accent2"/>
                </a:solidFill>
              </a:rPr>
              <a:t>Interprétation des résultats</a:t>
            </a:r>
          </a:p>
        </p:txBody>
      </p:sp>
      <p:pic>
        <p:nvPicPr>
          <p:cNvPr id="2052" name="Picture 4" descr="CAWST Colou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4724400"/>
            <a:ext cx="7391400" cy="19526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rtl="0"/>
            <a:r>
              <a:rPr b="1">
                <a:solidFill>
                  <a:schemeClr val="accent2"/>
                </a:solidFill>
              </a:rPr>
              <a:t>Attentes d’apprentissage</a:t>
            </a:r>
          </a:p>
        </p:txBody>
      </p:sp>
      <p:sp>
        <p:nvSpPr>
          <p:cNvPr id="3075" name="Rectangle 3"/>
          <p:cNvSpPr>
            <a:spLocks noGrp="1" noChangeArrowheads="1"/>
          </p:cNvSpPr>
          <p:nvPr>
            <p:ph type="body" idx="4294967295"/>
          </p:nvPr>
        </p:nvSpPr>
        <p:spPr>
          <a:xfrm>
            <a:off x="467544" y="1639341"/>
            <a:ext cx="8229600" cy="4525963"/>
          </a:xfrm>
        </p:spPr>
        <p:txBody>
          <a:bodyPr/>
          <a:lstStyle/>
          <a:p>
            <a:pPr marL="514350" lvl="0" indent="-514350" rtl="0">
              <a:buFont typeface="+mj-lt"/>
              <a:buAutoNum type="arabicPeriod"/>
            </a:pPr>
            <a:r>
              <a:rPr/>
              <a:t>Interpréter les données de l'analyse de qualité de l'eau pour faire des observations et des recommandations basiques </a:t>
            </a:r>
          </a:p>
          <a:p>
            <a:pPr marL="514350" lvl="0" indent="-514350" rtl="0">
              <a:buFont typeface="+mj-lt"/>
              <a:buAutoNum type="arabicPeriod"/>
            </a:pPr>
            <a:r>
              <a:rPr/>
              <a:t>Décrivez les différents types d’erreurs, ainsi que la façon de les identifier et de les limiter.</a:t>
            </a:r>
          </a:p>
          <a:p>
            <a:pPr marL="514350" indent="-514350" rtl="0">
              <a:buFont typeface="+mj-lt"/>
              <a:buAutoNum type="arabicPeriod"/>
            </a:pPr>
            <a:r>
              <a:rPr/>
              <a:t>Discutez de l'importance de noter les résultats de l'analyse de qualité de l'eau.</a:t>
            </a:r>
          </a:p>
        </p:txBody>
      </p:sp>
      <p:pic>
        <p:nvPicPr>
          <p:cNvPr id="5" name="Picture 4" descr="CAWST Colour - no text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rtl="0"/>
            <a:fld id="{696D6939-B8AB-415C-8E07-37773906FC33}" type="slidenum">
              <a:rPr/>
              <a:pPr rtl="0"/>
              <a:t>3</a:t>
            </a:fld>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Rectangle 2"/>
          <p:cNvSpPr>
            <a:spLocks noGrp="1" noChangeArrowheads="1"/>
          </p:cNvSpPr>
          <p:nvPr>
            <p:ph type="title"/>
          </p:nvPr>
        </p:nvSpPr>
        <p:spPr>
          <a:xfrm>
            <a:off x="457200" y="0"/>
            <a:ext cx="8229600" cy="1143000"/>
          </a:xfrm>
        </p:spPr>
        <p:txBody>
          <a:bodyPr/>
          <a:lstStyle/>
          <a:p>
            <a:pPr rtl="0"/>
            <a:r>
              <a:rPr b="1" dirty="0" err="1"/>
              <a:t>Trois</a:t>
            </a:r>
            <a:r>
              <a:rPr b="1" dirty="0"/>
              <a:t> </a:t>
            </a:r>
            <a:r>
              <a:rPr b="1" dirty="0" err="1"/>
              <a:t>approches</a:t>
            </a:r>
            <a:endParaRPr b="1" dirty="0"/>
          </a:p>
        </p:txBody>
      </p:sp>
      <p:sp>
        <p:nvSpPr>
          <p:cNvPr id="324611" name="Text Box 3"/>
          <p:cNvSpPr txBox="1">
            <a:spLocks noChangeArrowheads="1"/>
          </p:cNvSpPr>
          <p:nvPr/>
        </p:nvSpPr>
        <p:spPr bwMode="auto">
          <a:xfrm>
            <a:off x="533400" y="908720"/>
            <a:ext cx="8077200"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itchFamily="18" charset="0"/>
              </a:defRPr>
            </a:lvl1pPr>
            <a:lvl2pPr marL="914400" indent="-457200">
              <a:defRPr sz="2400">
                <a:solidFill>
                  <a:schemeClr val="tx1"/>
                </a:solidFill>
                <a:latin typeface="Times New Roman" pitchFamily="18" charset="0"/>
              </a:defRPr>
            </a:lvl2pPr>
            <a:lvl3pPr marL="1371600" indent="-457200">
              <a:defRPr sz="2400">
                <a:solidFill>
                  <a:schemeClr val="tx1"/>
                </a:solidFill>
                <a:latin typeface="Times New Roman" pitchFamily="18" charset="0"/>
              </a:defRPr>
            </a:lvl3pPr>
            <a:lvl4pPr marL="1828800" indent="-457200">
              <a:defRPr sz="2400">
                <a:solidFill>
                  <a:schemeClr val="tx1"/>
                </a:solidFill>
                <a:latin typeface="Times New Roman" pitchFamily="18" charset="0"/>
              </a:defRPr>
            </a:lvl4pPr>
            <a:lvl5pPr marL="2286000" indent="-457200">
              <a:defRPr sz="2400">
                <a:solidFill>
                  <a:schemeClr val="tx1"/>
                </a:solidFill>
                <a:latin typeface="Times New Roman" pitchFamily="18" charset="0"/>
              </a:defRPr>
            </a:lvl5pPr>
            <a:lvl6pPr marL="2743200" indent="-457200" fontAlgn="base">
              <a:spcBef>
                <a:spcPct val="0"/>
              </a:spcBef>
              <a:spcAft>
                <a:spcPct val="0"/>
              </a:spcAft>
              <a:defRPr sz="2400">
                <a:solidFill>
                  <a:schemeClr val="tx1"/>
                </a:solidFill>
                <a:latin typeface="Times New Roman" pitchFamily="18" charset="0"/>
              </a:defRPr>
            </a:lvl6pPr>
            <a:lvl7pPr marL="3200400" indent="-457200" fontAlgn="base">
              <a:spcBef>
                <a:spcPct val="0"/>
              </a:spcBef>
              <a:spcAft>
                <a:spcPct val="0"/>
              </a:spcAft>
              <a:defRPr sz="2400">
                <a:solidFill>
                  <a:schemeClr val="tx1"/>
                </a:solidFill>
                <a:latin typeface="Times New Roman" pitchFamily="18" charset="0"/>
              </a:defRPr>
            </a:lvl7pPr>
            <a:lvl8pPr marL="3657600" indent="-457200" fontAlgn="base">
              <a:spcBef>
                <a:spcPct val="0"/>
              </a:spcBef>
              <a:spcAft>
                <a:spcPct val="0"/>
              </a:spcAft>
              <a:defRPr sz="2400">
                <a:solidFill>
                  <a:schemeClr val="tx1"/>
                </a:solidFill>
                <a:latin typeface="Times New Roman" pitchFamily="18" charset="0"/>
              </a:defRPr>
            </a:lvl8pPr>
            <a:lvl9pPr marL="4114800" indent="-457200" fontAlgn="base">
              <a:spcBef>
                <a:spcPct val="0"/>
              </a:spcBef>
              <a:spcAft>
                <a:spcPct val="0"/>
              </a:spcAft>
              <a:defRPr sz="2400">
                <a:solidFill>
                  <a:schemeClr val="tx1"/>
                </a:solidFill>
                <a:latin typeface="Times New Roman" pitchFamily="18" charset="0"/>
              </a:defRPr>
            </a:lvl9pPr>
          </a:lstStyle>
          <a:p>
            <a:pPr rtl="0">
              <a:spcBef>
                <a:spcPct val="50000"/>
              </a:spcBef>
              <a:buFontTx/>
              <a:buAutoNum type="arabicPeriod"/>
            </a:pPr>
            <a:r>
              <a:rPr sz="3200" dirty="0" err="1">
                <a:latin typeface="Arial" charset="0"/>
              </a:rPr>
              <a:t>Comparaison</a:t>
            </a:r>
            <a:endParaRPr sz="3200" dirty="0">
              <a:latin typeface="Arial" charset="0"/>
            </a:endParaRPr>
          </a:p>
          <a:p>
            <a:pPr lvl="1" rtl="0">
              <a:spcBef>
                <a:spcPct val="50000"/>
              </a:spcBef>
              <a:buFont typeface="Arial" charset="0"/>
              <a:buChar char="–"/>
            </a:pPr>
            <a:r>
              <a:rPr sz="2800" dirty="0">
                <a:latin typeface="Arial" charset="0"/>
              </a:rPr>
              <a:t>Comparer les </a:t>
            </a:r>
            <a:r>
              <a:rPr sz="2800" dirty="0" err="1">
                <a:latin typeface="Arial" charset="0"/>
              </a:rPr>
              <a:t>valeurs</a:t>
            </a:r>
            <a:r>
              <a:rPr sz="2800" dirty="0">
                <a:latin typeface="Arial" charset="0"/>
              </a:rPr>
              <a:t> </a:t>
            </a:r>
            <a:r>
              <a:rPr sz="2800" dirty="0" err="1">
                <a:latin typeface="Arial" charset="0"/>
              </a:rPr>
              <a:t>mesurées</a:t>
            </a:r>
            <a:r>
              <a:rPr sz="2800" dirty="0">
                <a:latin typeface="Arial" charset="0"/>
              </a:rPr>
              <a:t> aux directives de </a:t>
            </a:r>
            <a:r>
              <a:rPr sz="2800" dirty="0" err="1">
                <a:latin typeface="Arial" charset="0"/>
              </a:rPr>
              <a:t>l'OMS</a:t>
            </a:r>
            <a:r>
              <a:rPr sz="2800" dirty="0">
                <a:latin typeface="Arial" charset="0"/>
              </a:rPr>
              <a:t> </a:t>
            </a:r>
            <a:r>
              <a:rPr sz="2800" dirty="0" err="1">
                <a:latin typeface="Arial" charset="0"/>
              </a:rPr>
              <a:t>ou</a:t>
            </a:r>
            <a:r>
              <a:rPr sz="2800" dirty="0">
                <a:latin typeface="Arial" charset="0"/>
              </a:rPr>
              <a:t> aux </a:t>
            </a:r>
            <a:r>
              <a:rPr sz="2800" dirty="0" err="1">
                <a:latin typeface="Arial" charset="0"/>
              </a:rPr>
              <a:t>Normes</a:t>
            </a:r>
            <a:r>
              <a:rPr sz="2800" dirty="0">
                <a:latin typeface="Arial" charset="0"/>
              </a:rPr>
              <a:t> </a:t>
            </a:r>
            <a:r>
              <a:rPr sz="2800" dirty="0" err="1">
                <a:latin typeface="Arial" charset="0"/>
              </a:rPr>
              <a:t>nationales</a:t>
            </a:r>
            <a:endParaRPr sz="2800" dirty="0">
              <a:latin typeface="Arial" charset="0"/>
            </a:endParaRPr>
          </a:p>
          <a:p>
            <a:pPr rtl="0">
              <a:spcBef>
                <a:spcPct val="50000"/>
              </a:spcBef>
              <a:buFontTx/>
              <a:buAutoNum type="arabicPeriod"/>
            </a:pPr>
            <a:r>
              <a:rPr sz="3200" dirty="0" err="1">
                <a:latin typeface="Arial" charset="0"/>
              </a:rPr>
              <a:t>Tendance</a:t>
            </a:r>
            <a:endParaRPr sz="3200" dirty="0">
              <a:latin typeface="Arial" charset="0"/>
            </a:endParaRPr>
          </a:p>
          <a:p>
            <a:pPr lvl="1" rtl="0">
              <a:spcBef>
                <a:spcPct val="50000"/>
              </a:spcBef>
              <a:buFont typeface="Arial" charset="0"/>
              <a:buChar char="–"/>
            </a:pPr>
            <a:r>
              <a:rPr sz="2800" dirty="0">
                <a:latin typeface="Arial" charset="0"/>
              </a:rPr>
              <a:t>Comparer les </a:t>
            </a:r>
            <a:r>
              <a:rPr sz="2800" dirty="0" err="1">
                <a:latin typeface="Arial" charset="0"/>
              </a:rPr>
              <a:t>résultats</a:t>
            </a:r>
            <a:r>
              <a:rPr sz="2800" dirty="0">
                <a:latin typeface="Arial" charset="0"/>
              </a:rPr>
              <a:t> au </a:t>
            </a:r>
            <a:r>
              <a:rPr sz="2800" dirty="0" err="1">
                <a:latin typeface="Arial" charset="0"/>
              </a:rPr>
              <a:t>cours</a:t>
            </a:r>
            <a:r>
              <a:rPr sz="2800" dirty="0">
                <a:latin typeface="Arial" charset="0"/>
              </a:rPr>
              <a:t> du temps et / </a:t>
            </a:r>
            <a:r>
              <a:rPr sz="2800" dirty="0" err="1">
                <a:latin typeface="Arial" charset="0"/>
              </a:rPr>
              <a:t>ou</a:t>
            </a:r>
            <a:r>
              <a:rPr sz="2800" dirty="0">
                <a:latin typeface="Arial" charset="0"/>
              </a:rPr>
              <a:t> </a:t>
            </a:r>
            <a:r>
              <a:rPr sz="2800" dirty="0" err="1">
                <a:latin typeface="Arial" charset="0"/>
              </a:rPr>
              <a:t>selon</a:t>
            </a:r>
            <a:r>
              <a:rPr sz="2800" dirty="0">
                <a:latin typeface="Arial" charset="0"/>
              </a:rPr>
              <a:t> </a:t>
            </a:r>
            <a:r>
              <a:rPr sz="2800" dirty="0" err="1">
                <a:latin typeface="Arial" charset="0"/>
              </a:rPr>
              <a:t>l'emplacement</a:t>
            </a:r>
            <a:endParaRPr sz="2800" dirty="0">
              <a:latin typeface="Arial" charset="0"/>
            </a:endParaRPr>
          </a:p>
          <a:p>
            <a:pPr rtl="0">
              <a:spcBef>
                <a:spcPct val="50000"/>
              </a:spcBef>
              <a:buFontTx/>
              <a:buAutoNum type="arabicPeriod"/>
            </a:pPr>
            <a:r>
              <a:rPr sz="3200" dirty="0" err="1">
                <a:latin typeface="Arial" charset="0"/>
              </a:rPr>
              <a:t>Statistique</a:t>
            </a:r>
            <a:endParaRPr sz="3200" dirty="0">
              <a:latin typeface="Arial" charset="0"/>
            </a:endParaRPr>
          </a:p>
          <a:p>
            <a:pPr lvl="1" rtl="0">
              <a:spcBef>
                <a:spcPct val="50000"/>
              </a:spcBef>
              <a:buFont typeface="Arial" charset="0"/>
              <a:buChar char="–"/>
            </a:pPr>
            <a:r>
              <a:rPr sz="2800" dirty="0" err="1">
                <a:latin typeface="Arial" charset="0"/>
              </a:rPr>
              <a:t>Recherche</a:t>
            </a:r>
            <a:r>
              <a:rPr sz="2800" dirty="0">
                <a:latin typeface="Arial" charset="0"/>
              </a:rPr>
              <a:t> </a:t>
            </a:r>
            <a:r>
              <a:rPr sz="2800" dirty="0" err="1">
                <a:latin typeface="Arial" charset="0"/>
              </a:rPr>
              <a:t>académique</a:t>
            </a:r>
            <a:r>
              <a:rPr sz="2800" dirty="0">
                <a:latin typeface="Arial" charset="0"/>
              </a:rPr>
              <a:t> </a:t>
            </a:r>
            <a:r>
              <a:rPr sz="2800" dirty="0" err="1">
                <a:latin typeface="Arial" charset="0"/>
              </a:rPr>
              <a:t>ou</a:t>
            </a:r>
            <a:r>
              <a:rPr sz="2800" dirty="0">
                <a:latin typeface="Arial" charset="0"/>
              </a:rPr>
              <a:t> </a:t>
            </a:r>
            <a:r>
              <a:rPr sz="2800" dirty="0" err="1">
                <a:latin typeface="Arial" charset="0"/>
              </a:rPr>
              <a:t>scientifique</a:t>
            </a:r>
            <a:endParaRPr sz="2800" dirty="0">
              <a:latin typeface="Arial" charset="0"/>
            </a:endParaRPr>
          </a:p>
          <a:p>
            <a:pPr lvl="1" rtl="0">
              <a:spcBef>
                <a:spcPct val="50000"/>
              </a:spcBef>
              <a:buFont typeface="Arial" charset="0"/>
              <a:buChar char="–"/>
            </a:pPr>
            <a:r>
              <a:rPr sz="2800" dirty="0">
                <a:latin typeface="Arial" charset="0"/>
              </a:rPr>
              <a:t>Ex : </a:t>
            </a:r>
            <a:r>
              <a:rPr sz="2800" dirty="0" err="1">
                <a:latin typeface="Arial" charset="0"/>
              </a:rPr>
              <a:t>vérification</a:t>
            </a:r>
            <a:r>
              <a:rPr sz="2800" dirty="0">
                <a:latin typeface="Arial" charset="0"/>
              </a:rPr>
              <a:t> de la </a:t>
            </a:r>
            <a:r>
              <a:rPr sz="2800" dirty="0" err="1">
                <a:latin typeface="Arial" charset="0"/>
              </a:rPr>
              <a:t>technologie</a:t>
            </a:r>
            <a:endParaRPr sz="2800" dirty="0">
              <a:latin typeface="Arial" charset="0"/>
            </a:endParaRPr>
          </a:p>
        </p:txBody>
      </p:sp>
      <p:pic>
        <p:nvPicPr>
          <p:cNvPr id="6" name="Picture 4" descr="CAWST Colour - no text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rtl="0"/>
            <a:fld id="{696D6939-B8AB-415C-8E07-37773906FC33}" type="slidenum">
              <a:rPr/>
              <a:pPr rtl="0"/>
              <a:t>4</a:t>
            </a:fld>
            <a:endParaRPr/>
          </a:p>
        </p:txBody>
      </p:sp>
    </p:spTree>
    <p:extLst>
      <p:ext uri="{BB962C8B-B14F-4D97-AF65-F5344CB8AC3E}">
        <p14:creationId xmlns:p14="http://schemas.microsoft.com/office/powerpoint/2010/main" val="3698935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246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24611">
                                            <p:txEl>
                                              <p:pRg st="0" end="0"/>
                                            </p:txEl>
                                          </p:spTgt>
                                        </p:tgtEl>
                                        <p:attrNameLst>
                                          <p:attrName>style.visibility</p:attrName>
                                        </p:attrNameLst>
                                      </p:cBhvr>
                                      <p:to>
                                        <p:strVal val="visible"/>
                                      </p:to>
                                    </p:set>
                                    <p:animEffect transition="in" filter="fade">
                                      <p:cBhvr>
                                        <p:cTn id="11" dur="500"/>
                                        <p:tgtEl>
                                          <p:spTgt spid="324611">
                                            <p:txEl>
                                              <p:pRg st="0" end="0"/>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324611">
                                            <p:txEl>
                                              <p:pRg st="1" end="1"/>
                                            </p:txEl>
                                          </p:spTgt>
                                        </p:tgtEl>
                                        <p:attrNameLst>
                                          <p:attrName>style.visibility</p:attrName>
                                        </p:attrNameLst>
                                      </p:cBhvr>
                                      <p:to>
                                        <p:strVal val="visible"/>
                                      </p:to>
                                    </p:set>
                                    <p:animEffect transition="in" filter="fade">
                                      <p:cBhvr>
                                        <p:cTn id="14" dur="500"/>
                                        <p:tgtEl>
                                          <p:spTgt spid="324611">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24611">
                                            <p:txEl>
                                              <p:pRg st="2" end="2"/>
                                            </p:txEl>
                                          </p:spTgt>
                                        </p:tgtEl>
                                        <p:attrNameLst>
                                          <p:attrName>style.visibility</p:attrName>
                                        </p:attrNameLst>
                                      </p:cBhvr>
                                      <p:to>
                                        <p:strVal val="visible"/>
                                      </p:to>
                                    </p:set>
                                    <p:animEffect transition="in" filter="fade">
                                      <p:cBhvr>
                                        <p:cTn id="19" dur="500"/>
                                        <p:tgtEl>
                                          <p:spTgt spid="324611">
                                            <p:txEl>
                                              <p:pRg st="2" end="2"/>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24611">
                                            <p:txEl>
                                              <p:pRg st="3" end="3"/>
                                            </p:txEl>
                                          </p:spTgt>
                                        </p:tgtEl>
                                        <p:attrNameLst>
                                          <p:attrName>style.visibility</p:attrName>
                                        </p:attrNameLst>
                                      </p:cBhvr>
                                      <p:to>
                                        <p:strVal val="visible"/>
                                      </p:to>
                                    </p:set>
                                    <p:animEffect transition="in" filter="fade">
                                      <p:cBhvr>
                                        <p:cTn id="22" dur="500"/>
                                        <p:tgtEl>
                                          <p:spTgt spid="3246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24611">
                                            <p:txEl>
                                              <p:pRg st="4" end="4"/>
                                            </p:txEl>
                                          </p:spTgt>
                                        </p:tgtEl>
                                        <p:attrNameLst>
                                          <p:attrName>style.visibility</p:attrName>
                                        </p:attrNameLst>
                                      </p:cBhvr>
                                      <p:to>
                                        <p:strVal val="visible"/>
                                      </p:to>
                                    </p:set>
                                    <p:animEffect transition="in" filter="fade">
                                      <p:cBhvr>
                                        <p:cTn id="27" dur="500"/>
                                        <p:tgtEl>
                                          <p:spTgt spid="324611">
                                            <p:txEl>
                                              <p:pRg st="4" end="4"/>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24611">
                                            <p:txEl>
                                              <p:pRg st="5" end="5"/>
                                            </p:txEl>
                                          </p:spTgt>
                                        </p:tgtEl>
                                        <p:attrNameLst>
                                          <p:attrName>style.visibility</p:attrName>
                                        </p:attrNameLst>
                                      </p:cBhvr>
                                      <p:to>
                                        <p:strVal val="visible"/>
                                      </p:to>
                                    </p:set>
                                    <p:animEffect transition="in" filter="fade">
                                      <p:cBhvr>
                                        <p:cTn id="30" dur="500"/>
                                        <p:tgtEl>
                                          <p:spTgt spid="324611">
                                            <p:txEl>
                                              <p:pRg st="5" end="5"/>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24611">
                                            <p:txEl>
                                              <p:pRg st="6" end="6"/>
                                            </p:txEl>
                                          </p:spTgt>
                                        </p:tgtEl>
                                        <p:attrNameLst>
                                          <p:attrName>style.visibility</p:attrName>
                                        </p:attrNameLst>
                                      </p:cBhvr>
                                      <p:to>
                                        <p:strVal val="visible"/>
                                      </p:to>
                                    </p:set>
                                    <p:animEffect transition="in" filter="fade">
                                      <p:cBhvr>
                                        <p:cTn id="33" dur="500"/>
                                        <p:tgtEl>
                                          <p:spTgt spid="32461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46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2"/>
          <p:cNvSpPr>
            <a:spLocks noGrp="1" noChangeArrowheads="1"/>
          </p:cNvSpPr>
          <p:nvPr>
            <p:ph type="title"/>
          </p:nvPr>
        </p:nvSpPr>
        <p:spPr>
          <a:xfrm>
            <a:off x="457200" y="-27384"/>
            <a:ext cx="8229600" cy="1143000"/>
          </a:xfrm>
        </p:spPr>
        <p:txBody>
          <a:bodyPr/>
          <a:lstStyle/>
          <a:p>
            <a:pPr rtl="0"/>
            <a:r>
              <a:rPr sz="3200" b="1" dirty="0" err="1"/>
              <a:t>Étapes</a:t>
            </a:r>
            <a:r>
              <a:rPr sz="3200" b="1" dirty="0"/>
              <a:t> de </a:t>
            </a:r>
            <a:r>
              <a:rPr sz="3200" b="1" dirty="0" err="1"/>
              <a:t>l'interprétation</a:t>
            </a:r>
            <a:r>
              <a:rPr sz="3200" b="1" dirty="0"/>
              <a:t> des </a:t>
            </a:r>
            <a:r>
              <a:rPr sz="3200" b="1" dirty="0" err="1"/>
              <a:t>résultats</a:t>
            </a:r>
            <a:endParaRPr sz="3200" b="1" dirty="0"/>
          </a:p>
        </p:txBody>
      </p:sp>
      <p:sp>
        <p:nvSpPr>
          <p:cNvPr id="291846" name="Text Box 6"/>
          <p:cNvSpPr txBox="1">
            <a:spLocks noChangeArrowheads="1"/>
          </p:cNvSpPr>
          <p:nvPr/>
        </p:nvSpPr>
        <p:spPr bwMode="auto">
          <a:xfrm>
            <a:off x="744538" y="836712"/>
            <a:ext cx="8077200" cy="56384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itchFamily="18" charset="0"/>
              </a:defRPr>
            </a:lvl1pPr>
            <a:lvl2pPr marL="914400" indent="-457200">
              <a:defRPr sz="2400">
                <a:solidFill>
                  <a:schemeClr val="tx1"/>
                </a:solidFill>
                <a:latin typeface="Times New Roman" pitchFamily="18" charset="0"/>
              </a:defRPr>
            </a:lvl2pPr>
            <a:lvl3pPr marL="1371600" indent="-457200">
              <a:defRPr sz="2400">
                <a:solidFill>
                  <a:schemeClr val="tx1"/>
                </a:solidFill>
                <a:latin typeface="Times New Roman" pitchFamily="18" charset="0"/>
              </a:defRPr>
            </a:lvl3pPr>
            <a:lvl4pPr marL="1828800" indent="-457200">
              <a:defRPr sz="2400">
                <a:solidFill>
                  <a:schemeClr val="tx1"/>
                </a:solidFill>
                <a:latin typeface="Times New Roman" pitchFamily="18" charset="0"/>
              </a:defRPr>
            </a:lvl4pPr>
            <a:lvl5pPr marL="2286000" indent="-457200">
              <a:defRPr sz="2400">
                <a:solidFill>
                  <a:schemeClr val="tx1"/>
                </a:solidFill>
                <a:latin typeface="Times New Roman" pitchFamily="18" charset="0"/>
              </a:defRPr>
            </a:lvl5pPr>
            <a:lvl6pPr marL="2743200" indent="-457200" fontAlgn="base">
              <a:spcBef>
                <a:spcPct val="0"/>
              </a:spcBef>
              <a:spcAft>
                <a:spcPct val="0"/>
              </a:spcAft>
              <a:defRPr sz="2400">
                <a:solidFill>
                  <a:schemeClr val="tx1"/>
                </a:solidFill>
                <a:latin typeface="Times New Roman" pitchFamily="18" charset="0"/>
              </a:defRPr>
            </a:lvl6pPr>
            <a:lvl7pPr marL="3200400" indent="-457200" fontAlgn="base">
              <a:spcBef>
                <a:spcPct val="0"/>
              </a:spcBef>
              <a:spcAft>
                <a:spcPct val="0"/>
              </a:spcAft>
              <a:defRPr sz="2400">
                <a:solidFill>
                  <a:schemeClr val="tx1"/>
                </a:solidFill>
                <a:latin typeface="Times New Roman" pitchFamily="18" charset="0"/>
              </a:defRPr>
            </a:lvl7pPr>
            <a:lvl8pPr marL="3657600" indent="-457200" fontAlgn="base">
              <a:spcBef>
                <a:spcPct val="0"/>
              </a:spcBef>
              <a:spcAft>
                <a:spcPct val="0"/>
              </a:spcAft>
              <a:defRPr sz="2400">
                <a:solidFill>
                  <a:schemeClr val="tx1"/>
                </a:solidFill>
                <a:latin typeface="Times New Roman" pitchFamily="18" charset="0"/>
              </a:defRPr>
            </a:lvl8pPr>
            <a:lvl9pPr marL="4114800" indent="-457200" fontAlgn="base">
              <a:spcBef>
                <a:spcPct val="0"/>
              </a:spcBef>
              <a:spcAft>
                <a:spcPct val="0"/>
              </a:spcAft>
              <a:defRPr sz="2400">
                <a:solidFill>
                  <a:schemeClr val="tx1"/>
                </a:solidFill>
                <a:latin typeface="Times New Roman" pitchFamily="18" charset="0"/>
              </a:defRPr>
            </a:lvl9pPr>
          </a:lstStyle>
          <a:p>
            <a:pPr marL="514350" indent="-514350" rtl="0">
              <a:spcBef>
                <a:spcPct val="20000"/>
              </a:spcBef>
              <a:buFont typeface="+mj-lt"/>
              <a:buAutoNum type="arabicPeriod"/>
            </a:pPr>
            <a:r>
              <a:rPr sz="3200" kern="0" dirty="0" err="1">
                <a:latin typeface="+mn-lt"/>
                <a:cs typeface="+mn-cs"/>
              </a:rPr>
              <a:t>Collecte</a:t>
            </a:r>
            <a:r>
              <a:rPr sz="3200" kern="0" dirty="0">
                <a:latin typeface="+mn-lt"/>
                <a:cs typeface="+mn-cs"/>
              </a:rPr>
              <a:t> de </a:t>
            </a:r>
            <a:r>
              <a:rPr sz="3200" kern="0" dirty="0" err="1">
                <a:latin typeface="+mn-lt"/>
                <a:cs typeface="+mn-cs"/>
              </a:rPr>
              <a:t>données</a:t>
            </a:r>
            <a:r>
              <a:rPr sz="3200" kern="0" dirty="0">
                <a:latin typeface="+mn-lt"/>
                <a:cs typeface="+mn-cs"/>
              </a:rPr>
              <a:t> pour </a:t>
            </a:r>
            <a:r>
              <a:rPr sz="3200" kern="0" dirty="0" err="1">
                <a:latin typeface="+mn-lt"/>
                <a:cs typeface="+mn-cs"/>
              </a:rPr>
              <a:t>l'analyse</a:t>
            </a:r>
            <a:r>
              <a:rPr sz="3200" kern="0" dirty="0">
                <a:latin typeface="+mn-lt"/>
                <a:cs typeface="+mn-cs"/>
              </a:rPr>
              <a:t> (ex : </a:t>
            </a:r>
            <a:r>
              <a:rPr sz="3200" kern="0" dirty="0" err="1">
                <a:latin typeface="+mn-lt"/>
                <a:cs typeface="+mn-cs"/>
              </a:rPr>
              <a:t>formulaires</a:t>
            </a:r>
            <a:r>
              <a:rPr sz="3200" kern="0" dirty="0">
                <a:latin typeface="+mn-lt"/>
                <a:cs typeface="+mn-cs"/>
              </a:rPr>
              <a:t> de </a:t>
            </a:r>
            <a:r>
              <a:rPr sz="3200" kern="0" dirty="0" err="1">
                <a:latin typeface="+mn-lt"/>
                <a:cs typeface="+mn-cs"/>
              </a:rPr>
              <a:t>collecte</a:t>
            </a:r>
            <a:r>
              <a:rPr sz="3200" kern="0" dirty="0">
                <a:latin typeface="+mn-lt"/>
                <a:cs typeface="+mn-cs"/>
              </a:rPr>
              <a:t> de </a:t>
            </a:r>
            <a:r>
              <a:rPr sz="3200" kern="0" dirty="0" err="1">
                <a:latin typeface="+mn-lt"/>
                <a:cs typeface="+mn-cs"/>
              </a:rPr>
              <a:t>données</a:t>
            </a:r>
            <a:r>
              <a:rPr sz="3200" kern="0" dirty="0">
                <a:latin typeface="+mn-lt"/>
                <a:cs typeface="+mn-cs"/>
              </a:rPr>
              <a:t>)</a:t>
            </a:r>
          </a:p>
          <a:p>
            <a:pPr marL="514350" indent="-514350" rtl="0">
              <a:spcBef>
                <a:spcPct val="20000"/>
              </a:spcBef>
              <a:buFont typeface="+mj-lt"/>
              <a:buAutoNum type="arabicPeriod"/>
            </a:pPr>
            <a:r>
              <a:rPr sz="3200" kern="0" dirty="0" err="1">
                <a:latin typeface="+mn-lt"/>
                <a:cs typeface="+mn-cs"/>
              </a:rPr>
              <a:t>Vérifier</a:t>
            </a:r>
            <a:r>
              <a:rPr sz="3200" kern="0" dirty="0">
                <a:latin typeface="+mn-lt"/>
                <a:cs typeface="+mn-cs"/>
              </a:rPr>
              <a:t> la </a:t>
            </a:r>
            <a:r>
              <a:rPr sz="3200" kern="0" dirty="0" err="1">
                <a:latin typeface="+mn-lt"/>
                <a:cs typeface="+mn-cs"/>
              </a:rPr>
              <a:t>qualité</a:t>
            </a:r>
            <a:r>
              <a:rPr sz="3200" kern="0" dirty="0">
                <a:latin typeface="+mn-lt"/>
                <a:cs typeface="+mn-cs"/>
              </a:rPr>
              <a:t> des </a:t>
            </a:r>
            <a:r>
              <a:rPr sz="3200" kern="0" dirty="0" err="1">
                <a:latin typeface="+mn-lt"/>
                <a:cs typeface="+mn-cs"/>
              </a:rPr>
              <a:t>données</a:t>
            </a:r>
            <a:r>
              <a:rPr sz="3200" kern="0" dirty="0">
                <a:latin typeface="+mn-lt"/>
                <a:cs typeface="+mn-cs"/>
              </a:rPr>
              <a:t> (ex : </a:t>
            </a:r>
            <a:r>
              <a:rPr sz="3200" kern="0" dirty="0" err="1">
                <a:latin typeface="+mn-lt"/>
                <a:cs typeface="+mn-cs"/>
              </a:rPr>
              <a:t>chercher</a:t>
            </a:r>
            <a:r>
              <a:rPr sz="3200" kern="0" dirty="0">
                <a:latin typeface="+mn-lt"/>
                <a:cs typeface="+mn-cs"/>
              </a:rPr>
              <a:t> des </a:t>
            </a:r>
            <a:r>
              <a:rPr sz="3200" kern="0" dirty="0" err="1">
                <a:latin typeface="+mn-lt"/>
                <a:cs typeface="+mn-cs"/>
              </a:rPr>
              <a:t>erreurs</a:t>
            </a:r>
            <a:r>
              <a:rPr sz="2800" kern="0" dirty="0">
                <a:latin typeface="+mn-lt"/>
                <a:cs typeface="+mn-cs"/>
              </a:rPr>
              <a:t>)</a:t>
            </a:r>
          </a:p>
          <a:p>
            <a:pPr marL="514350" indent="-514350" rtl="0">
              <a:spcBef>
                <a:spcPct val="20000"/>
              </a:spcBef>
              <a:buFont typeface="+mj-lt"/>
              <a:buAutoNum type="arabicPeriod"/>
            </a:pPr>
            <a:r>
              <a:rPr sz="3200" kern="0" dirty="0" err="1">
                <a:latin typeface="+mn-lt"/>
                <a:cs typeface="+mn-cs"/>
              </a:rPr>
              <a:t>Sélectionner</a:t>
            </a:r>
            <a:r>
              <a:rPr sz="3200" kern="0" dirty="0">
                <a:latin typeface="+mn-lt"/>
                <a:cs typeface="+mn-cs"/>
              </a:rPr>
              <a:t> </a:t>
            </a:r>
            <a:r>
              <a:rPr sz="3200" kern="0" dirty="0" err="1">
                <a:latin typeface="+mn-lt"/>
                <a:cs typeface="+mn-cs"/>
              </a:rPr>
              <a:t>l’analyse</a:t>
            </a:r>
            <a:r>
              <a:rPr sz="3200" kern="0" dirty="0">
                <a:latin typeface="+mn-lt"/>
                <a:cs typeface="+mn-cs"/>
              </a:rPr>
              <a:t> </a:t>
            </a:r>
            <a:r>
              <a:rPr sz="3200" kern="0" dirty="0" err="1">
                <a:latin typeface="+mn-lt"/>
                <a:cs typeface="+mn-cs"/>
              </a:rPr>
              <a:t>appropriée</a:t>
            </a:r>
            <a:endParaRPr sz="3200" kern="0" dirty="0">
              <a:latin typeface="+mn-lt"/>
              <a:cs typeface="+mn-cs"/>
            </a:endParaRPr>
          </a:p>
          <a:p>
            <a:pPr marL="800100" lvl="1" indent="-342900" rtl="0">
              <a:spcBef>
                <a:spcPct val="20000"/>
              </a:spcBef>
              <a:buFont typeface="Arial" panose="020B0604020202020204" pitchFamily="34" charset="0"/>
              <a:buChar char="•"/>
            </a:pPr>
            <a:r>
              <a:rPr sz="2800" kern="0" dirty="0" err="1">
                <a:latin typeface="+mn-lt"/>
                <a:cs typeface="+mn-cs"/>
              </a:rPr>
              <a:t>Comparaison</a:t>
            </a:r>
            <a:r>
              <a:rPr sz="2800" kern="0" dirty="0">
                <a:latin typeface="+mn-lt"/>
                <a:cs typeface="+mn-cs"/>
              </a:rPr>
              <a:t> </a:t>
            </a:r>
          </a:p>
          <a:p>
            <a:pPr marL="800100" lvl="1" indent="-342900" rtl="0">
              <a:spcBef>
                <a:spcPct val="20000"/>
              </a:spcBef>
              <a:buFont typeface="Arial" panose="020B0604020202020204" pitchFamily="34" charset="0"/>
              <a:buChar char="•"/>
            </a:pPr>
            <a:r>
              <a:rPr sz="2800" kern="0" dirty="0" err="1">
                <a:latin typeface="+mn-lt"/>
                <a:cs typeface="+mn-cs"/>
              </a:rPr>
              <a:t>Tendance</a:t>
            </a:r>
            <a:r>
              <a:rPr sz="2800" kern="0" dirty="0">
                <a:latin typeface="+mn-lt"/>
                <a:cs typeface="+mn-cs"/>
              </a:rPr>
              <a:t> </a:t>
            </a:r>
          </a:p>
          <a:p>
            <a:pPr marL="800100" lvl="1" indent="-342900" rtl="0">
              <a:spcBef>
                <a:spcPct val="20000"/>
              </a:spcBef>
              <a:buFont typeface="Arial" panose="020B0604020202020204" pitchFamily="34" charset="0"/>
              <a:buChar char="•"/>
            </a:pPr>
            <a:r>
              <a:rPr sz="2800" kern="0" dirty="0" err="1">
                <a:latin typeface="+mn-lt"/>
                <a:cs typeface="+mn-cs"/>
              </a:rPr>
              <a:t>Statistique</a:t>
            </a:r>
            <a:endParaRPr sz="2800" kern="0" dirty="0">
              <a:latin typeface="+mn-lt"/>
              <a:cs typeface="+mn-cs"/>
            </a:endParaRPr>
          </a:p>
          <a:p>
            <a:pPr marL="514350" indent="-514350" rtl="0">
              <a:spcBef>
                <a:spcPct val="20000"/>
              </a:spcBef>
              <a:buFont typeface="+mj-lt"/>
              <a:buAutoNum type="arabicPeriod"/>
            </a:pPr>
            <a:r>
              <a:rPr sz="3200" kern="0" dirty="0" err="1">
                <a:latin typeface="+mn-lt"/>
                <a:cs typeface="+mn-cs"/>
              </a:rPr>
              <a:t>Interpréter</a:t>
            </a:r>
            <a:r>
              <a:rPr sz="3200" kern="0" dirty="0">
                <a:latin typeface="+mn-lt"/>
                <a:cs typeface="+mn-cs"/>
              </a:rPr>
              <a:t> les </a:t>
            </a:r>
            <a:r>
              <a:rPr sz="3200" kern="0" dirty="0" err="1">
                <a:latin typeface="+mn-lt"/>
                <a:cs typeface="+mn-cs"/>
              </a:rPr>
              <a:t>données</a:t>
            </a:r>
            <a:r>
              <a:rPr sz="3200" kern="0" dirty="0">
                <a:latin typeface="+mn-lt"/>
                <a:cs typeface="+mn-cs"/>
              </a:rPr>
              <a:t> en </a:t>
            </a:r>
            <a:r>
              <a:rPr sz="3200" kern="0" dirty="0" err="1">
                <a:latin typeface="+mn-lt"/>
                <a:cs typeface="+mn-cs"/>
              </a:rPr>
              <a:t>fonction</a:t>
            </a:r>
            <a:r>
              <a:rPr sz="3200" kern="0" dirty="0">
                <a:latin typeface="+mn-lt"/>
                <a:cs typeface="+mn-cs"/>
              </a:rPr>
              <a:t> des </a:t>
            </a:r>
            <a:r>
              <a:rPr sz="3200" kern="0" dirty="0" err="1">
                <a:latin typeface="+mn-lt"/>
                <a:cs typeface="+mn-cs"/>
              </a:rPr>
              <a:t>objectifs</a:t>
            </a:r>
            <a:endParaRPr sz="3200" kern="0" dirty="0">
              <a:latin typeface="+mn-lt"/>
              <a:cs typeface="+mn-cs"/>
            </a:endParaRPr>
          </a:p>
          <a:p>
            <a:pPr marL="514350" indent="-514350" rtl="0">
              <a:spcBef>
                <a:spcPct val="20000"/>
              </a:spcBef>
              <a:buFont typeface="+mj-lt"/>
              <a:buAutoNum type="arabicPeriod"/>
            </a:pPr>
            <a:r>
              <a:rPr sz="3200" kern="0" dirty="0" err="1">
                <a:latin typeface="+mn-lt"/>
                <a:cs typeface="+mn-cs"/>
              </a:rPr>
              <a:t>Rendre</a:t>
            </a:r>
            <a:r>
              <a:rPr sz="3200" kern="0" dirty="0">
                <a:latin typeface="+mn-lt"/>
                <a:cs typeface="+mn-cs"/>
              </a:rPr>
              <a:t> </a:t>
            </a:r>
            <a:r>
              <a:rPr sz="3200" kern="0" dirty="0" err="1">
                <a:latin typeface="+mn-lt"/>
                <a:cs typeface="+mn-cs"/>
              </a:rPr>
              <a:t>compte</a:t>
            </a:r>
            <a:r>
              <a:rPr sz="3200" kern="0" dirty="0">
                <a:latin typeface="+mn-lt"/>
                <a:cs typeface="+mn-cs"/>
              </a:rPr>
              <a:t> des </a:t>
            </a:r>
            <a:r>
              <a:rPr sz="3200" dirty="0" err="1">
                <a:latin typeface="Arial" charset="0"/>
              </a:rPr>
              <a:t>résultats</a:t>
            </a:r>
            <a:endParaRPr sz="3200" dirty="0">
              <a:latin typeface="Arial" charset="0"/>
            </a:endParaRPr>
          </a:p>
          <a:p>
            <a:pPr marL="0" indent="0">
              <a:spcBef>
                <a:spcPct val="50000"/>
              </a:spcBef>
            </a:pPr>
            <a:endParaRPr lang="en-US" altLang="en-US" sz="2800" dirty="0">
              <a:latin typeface="Arial" charset="0"/>
            </a:endParaRPr>
          </a:p>
        </p:txBody>
      </p:sp>
      <p:pic>
        <p:nvPicPr>
          <p:cNvPr id="6" name="Picture 4" descr="CAWST Colour - no text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rtl="0"/>
            <a:fld id="{696D6939-B8AB-415C-8E07-37773906FC33}" type="slidenum">
              <a:rPr/>
              <a:pPr rtl="0"/>
              <a:t>5</a:t>
            </a:fld>
            <a:endParaRPr/>
          </a:p>
        </p:txBody>
      </p:sp>
    </p:spTree>
    <p:extLst>
      <p:ext uri="{BB962C8B-B14F-4D97-AF65-F5344CB8AC3E}">
        <p14:creationId xmlns:p14="http://schemas.microsoft.com/office/powerpoint/2010/main" val="314296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918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291846">
                                            <p:txEl>
                                              <p:pRg st="0" end="0"/>
                                            </p:txEl>
                                          </p:spTgt>
                                        </p:tgtEl>
                                        <p:attrNameLst>
                                          <p:attrName>style.visibility</p:attrName>
                                        </p:attrNameLst>
                                      </p:cBhvr>
                                      <p:to>
                                        <p:strVal val="visible"/>
                                      </p:to>
                                    </p:set>
                                    <p:animEffect transition="in" filter="fade">
                                      <p:cBhvr>
                                        <p:cTn id="11" dur="500"/>
                                        <p:tgtEl>
                                          <p:spTgt spid="291846">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291846">
                                            <p:txEl>
                                              <p:pRg st="1" end="1"/>
                                            </p:txEl>
                                          </p:spTgt>
                                        </p:tgtEl>
                                        <p:attrNameLst>
                                          <p:attrName>style.visibility</p:attrName>
                                        </p:attrNameLst>
                                      </p:cBhvr>
                                      <p:to>
                                        <p:strVal val="visible"/>
                                      </p:to>
                                    </p:set>
                                    <p:animEffect transition="in" filter="fade">
                                      <p:cBhvr>
                                        <p:cTn id="16" dur="500"/>
                                        <p:tgtEl>
                                          <p:spTgt spid="291846">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291846">
                                            <p:txEl>
                                              <p:pRg st="2" end="2"/>
                                            </p:txEl>
                                          </p:spTgt>
                                        </p:tgtEl>
                                        <p:attrNameLst>
                                          <p:attrName>style.visibility</p:attrName>
                                        </p:attrNameLst>
                                      </p:cBhvr>
                                      <p:to>
                                        <p:strVal val="visible"/>
                                      </p:to>
                                    </p:set>
                                    <p:animEffect transition="in" filter="fade">
                                      <p:cBhvr>
                                        <p:cTn id="21" dur="500"/>
                                        <p:tgtEl>
                                          <p:spTgt spid="291846">
                                            <p:txEl>
                                              <p:pRg st="2" end="2"/>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291846">
                                            <p:txEl>
                                              <p:pRg st="3" end="3"/>
                                            </p:txEl>
                                          </p:spTgt>
                                        </p:tgtEl>
                                        <p:attrNameLst>
                                          <p:attrName>style.visibility</p:attrName>
                                        </p:attrNameLst>
                                      </p:cBhvr>
                                      <p:to>
                                        <p:strVal val="visible"/>
                                      </p:to>
                                    </p:set>
                                    <p:animEffect transition="in" filter="fade">
                                      <p:cBhvr>
                                        <p:cTn id="24" dur="500"/>
                                        <p:tgtEl>
                                          <p:spTgt spid="291846">
                                            <p:txEl>
                                              <p:pRg st="3" end="3"/>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291846">
                                            <p:txEl>
                                              <p:pRg st="4" end="4"/>
                                            </p:txEl>
                                          </p:spTgt>
                                        </p:tgtEl>
                                        <p:attrNameLst>
                                          <p:attrName>style.visibility</p:attrName>
                                        </p:attrNameLst>
                                      </p:cBhvr>
                                      <p:to>
                                        <p:strVal val="visible"/>
                                      </p:to>
                                    </p:set>
                                    <p:animEffect transition="in" filter="fade">
                                      <p:cBhvr>
                                        <p:cTn id="27" dur="500"/>
                                        <p:tgtEl>
                                          <p:spTgt spid="291846">
                                            <p:txEl>
                                              <p:pRg st="4" end="4"/>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291846">
                                            <p:txEl>
                                              <p:pRg st="5" end="5"/>
                                            </p:txEl>
                                          </p:spTgt>
                                        </p:tgtEl>
                                        <p:attrNameLst>
                                          <p:attrName>style.visibility</p:attrName>
                                        </p:attrNameLst>
                                      </p:cBhvr>
                                      <p:to>
                                        <p:strVal val="visible"/>
                                      </p:to>
                                    </p:set>
                                    <p:animEffect transition="in" filter="fade">
                                      <p:cBhvr>
                                        <p:cTn id="30" dur="500"/>
                                        <p:tgtEl>
                                          <p:spTgt spid="291846">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291846">
                                            <p:txEl>
                                              <p:pRg st="6" end="6"/>
                                            </p:txEl>
                                          </p:spTgt>
                                        </p:tgtEl>
                                        <p:attrNameLst>
                                          <p:attrName>style.visibility</p:attrName>
                                        </p:attrNameLst>
                                      </p:cBhvr>
                                      <p:to>
                                        <p:strVal val="visible"/>
                                      </p:to>
                                    </p:set>
                                    <p:animEffect transition="in" filter="fade">
                                      <p:cBhvr>
                                        <p:cTn id="35" dur="500"/>
                                        <p:tgtEl>
                                          <p:spTgt spid="291846">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291846">
                                            <p:txEl>
                                              <p:pRg st="7" end="7"/>
                                            </p:txEl>
                                          </p:spTgt>
                                        </p:tgtEl>
                                        <p:attrNameLst>
                                          <p:attrName>style.visibility</p:attrName>
                                        </p:attrNameLst>
                                      </p:cBhvr>
                                      <p:to>
                                        <p:strVal val="visible"/>
                                      </p:to>
                                    </p:set>
                                    <p:animEffect transition="in" filter="fade">
                                      <p:cBhvr>
                                        <p:cTn id="40" dur="500"/>
                                        <p:tgtEl>
                                          <p:spTgt spid="29184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84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2"/>
          <p:cNvSpPr>
            <a:spLocks noGrp="1" noChangeArrowheads="1"/>
          </p:cNvSpPr>
          <p:nvPr>
            <p:ph type="title"/>
          </p:nvPr>
        </p:nvSpPr>
        <p:spPr>
          <a:xfrm>
            <a:off x="424477" y="717016"/>
            <a:ext cx="8229600" cy="1143000"/>
          </a:xfrm>
        </p:spPr>
        <p:txBody>
          <a:bodyPr/>
          <a:lstStyle/>
          <a:p>
            <a:pPr rtl="0"/>
            <a:r>
              <a:rPr b="1"/>
              <a:t>% d'efficacité d’élimination d'une technologie de traitement de l'eau à domicile </a:t>
            </a:r>
          </a:p>
        </p:txBody>
      </p:sp>
      <p:pic>
        <p:nvPicPr>
          <p:cNvPr id="6"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4"/>
          <p:cNvGrpSpPr/>
          <p:nvPr/>
        </p:nvGrpSpPr>
        <p:grpSpPr>
          <a:xfrm>
            <a:off x="398978" y="3030287"/>
            <a:ext cx="8255099" cy="923329"/>
            <a:chOff x="372269" y="3841533"/>
            <a:chExt cx="8255099" cy="923329"/>
          </a:xfrm>
        </p:grpSpPr>
        <p:sp>
          <p:nvSpPr>
            <p:cNvPr id="2" name="TextBox 1"/>
            <p:cNvSpPr txBox="1"/>
            <p:nvPr/>
          </p:nvSpPr>
          <p:spPr>
            <a:xfrm>
              <a:off x="372269" y="3841533"/>
              <a:ext cx="6575995" cy="584775"/>
            </a:xfrm>
            <a:prstGeom prst="rect">
              <a:avLst/>
            </a:prstGeom>
            <a:noFill/>
          </p:spPr>
          <p:txBody>
            <a:bodyPr wrap="square" rtlCol="0">
              <a:spAutoFit/>
            </a:bodyPr>
            <a:lstStyle/>
            <a:p>
              <a:pPr rtl="0"/>
              <a:r>
                <a:rPr sz="1600" u="sng" dirty="0" err="1"/>
                <a:t>Décompte</a:t>
              </a:r>
              <a:r>
                <a:rPr sz="1600" u="sng" dirty="0"/>
                <a:t> de colonies </a:t>
              </a:r>
              <a:r>
                <a:rPr sz="1600" u="sng" dirty="0" err="1"/>
                <a:t>dans</a:t>
              </a:r>
              <a:r>
                <a:rPr sz="1600" u="sng" dirty="0"/>
                <a:t> </a:t>
              </a:r>
              <a:r>
                <a:rPr sz="1600" u="sng" dirty="0" err="1"/>
                <a:t>l'eau</a:t>
              </a:r>
              <a:r>
                <a:rPr sz="1600" u="sng" dirty="0"/>
                <a:t> de source – </a:t>
              </a:r>
              <a:r>
                <a:rPr sz="1600" u="sng" dirty="0" err="1"/>
                <a:t>décompte</a:t>
              </a:r>
              <a:r>
                <a:rPr sz="1600" u="sng" dirty="0"/>
                <a:t> de colonies </a:t>
              </a:r>
              <a:r>
                <a:rPr sz="1600" u="sng" dirty="0" err="1"/>
                <a:t>dans</a:t>
              </a:r>
              <a:r>
                <a:rPr sz="1600" u="sng" dirty="0"/>
                <a:t> </a:t>
              </a:r>
              <a:r>
                <a:rPr sz="1600" u="sng" dirty="0" err="1"/>
                <a:t>l'eau</a:t>
              </a:r>
              <a:r>
                <a:rPr sz="1600" u="sng" dirty="0"/>
                <a:t> </a:t>
              </a:r>
              <a:r>
                <a:rPr sz="1600" u="sng" dirty="0" err="1"/>
                <a:t>filtrée</a:t>
              </a:r>
              <a:r>
                <a:rPr sz="1600" dirty="0"/>
                <a:t> X 100 </a:t>
              </a:r>
            </a:p>
          </p:txBody>
        </p:sp>
        <p:sp>
          <p:nvSpPr>
            <p:cNvPr id="3" name="TextBox 2"/>
            <p:cNvSpPr txBox="1"/>
            <p:nvPr/>
          </p:nvSpPr>
          <p:spPr>
            <a:xfrm>
              <a:off x="372269" y="4426308"/>
              <a:ext cx="4749086" cy="338554"/>
            </a:xfrm>
            <a:prstGeom prst="rect">
              <a:avLst/>
            </a:prstGeom>
            <a:noFill/>
          </p:spPr>
          <p:txBody>
            <a:bodyPr wrap="square" rtlCol="0">
              <a:spAutoFit/>
            </a:bodyPr>
            <a:lstStyle/>
            <a:p>
              <a:pPr rtl="0"/>
              <a:r>
                <a:rPr sz="1600" dirty="0" err="1"/>
                <a:t>Décompte</a:t>
              </a:r>
              <a:r>
                <a:rPr sz="1600" dirty="0"/>
                <a:t> de colonies </a:t>
              </a:r>
              <a:r>
                <a:rPr sz="1600" dirty="0" err="1"/>
                <a:t>dans</a:t>
              </a:r>
              <a:r>
                <a:rPr sz="1600" dirty="0"/>
                <a:t> </a:t>
              </a:r>
              <a:r>
                <a:rPr sz="1600" dirty="0" err="1"/>
                <a:t>l'eau</a:t>
              </a:r>
              <a:r>
                <a:rPr sz="1600" dirty="0"/>
                <a:t> de source</a:t>
              </a:r>
            </a:p>
          </p:txBody>
        </p:sp>
        <p:sp>
          <p:nvSpPr>
            <p:cNvPr id="4" name="TextBox 3"/>
            <p:cNvSpPr txBox="1"/>
            <p:nvPr/>
          </p:nvSpPr>
          <p:spPr>
            <a:xfrm>
              <a:off x="6876256" y="3862789"/>
              <a:ext cx="1751112" cy="646331"/>
            </a:xfrm>
            <a:prstGeom prst="rect">
              <a:avLst/>
            </a:prstGeom>
            <a:noFill/>
          </p:spPr>
          <p:txBody>
            <a:bodyPr wrap="square" rtlCol="0">
              <a:spAutoFit/>
            </a:bodyPr>
            <a:lstStyle/>
            <a:p>
              <a:pPr algn="ctr" rtl="0"/>
              <a:r>
                <a:rPr/>
                <a:t>= % d'efficacité d’élimination </a:t>
              </a:r>
            </a:p>
          </p:txBody>
        </p:sp>
      </p:grpSp>
      <p:sp>
        <p:nvSpPr>
          <p:cNvPr id="7" name="Slide Number Placeholder 6"/>
          <p:cNvSpPr>
            <a:spLocks noGrp="1"/>
          </p:cNvSpPr>
          <p:nvPr>
            <p:ph type="sldNum" sz="quarter" idx="12"/>
          </p:nvPr>
        </p:nvSpPr>
        <p:spPr/>
        <p:txBody>
          <a:bodyPr/>
          <a:lstStyle/>
          <a:p>
            <a:pPr rtl="0"/>
            <a:fld id="{696D6939-B8AB-415C-8E07-37773906FC33}" type="slidenum">
              <a:rPr/>
              <a:pPr rtl="0"/>
              <a:t>6</a:t>
            </a:fld>
            <a:endParaRPr/>
          </a:p>
        </p:txBody>
      </p:sp>
      <p:grpSp>
        <p:nvGrpSpPr>
          <p:cNvPr id="10" name="Group 9"/>
          <p:cNvGrpSpPr/>
          <p:nvPr/>
        </p:nvGrpSpPr>
        <p:grpSpPr>
          <a:xfrm>
            <a:off x="424477" y="4290713"/>
            <a:ext cx="8255099" cy="667587"/>
            <a:chOff x="372269" y="3841533"/>
            <a:chExt cx="8255099" cy="667587"/>
          </a:xfrm>
        </p:grpSpPr>
        <p:sp>
          <p:nvSpPr>
            <p:cNvPr id="11" name="TextBox 10"/>
            <p:cNvSpPr txBox="1"/>
            <p:nvPr/>
          </p:nvSpPr>
          <p:spPr>
            <a:xfrm>
              <a:off x="372269" y="3841533"/>
              <a:ext cx="6575995" cy="338554"/>
            </a:xfrm>
            <a:prstGeom prst="rect">
              <a:avLst/>
            </a:prstGeom>
            <a:noFill/>
          </p:spPr>
          <p:txBody>
            <a:bodyPr wrap="square" rtlCol="0">
              <a:spAutoFit/>
            </a:bodyPr>
            <a:lstStyle/>
            <a:p>
              <a:pPr rtl="0"/>
              <a:r>
                <a:rPr sz="1600" u="sng" dirty="0" err="1"/>
                <a:t>Paramètre</a:t>
              </a:r>
              <a:r>
                <a:rPr sz="1600" u="sng" dirty="0"/>
                <a:t> de </a:t>
              </a:r>
              <a:r>
                <a:rPr sz="1600" u="sng" dirty="0" err="1"/>
                <a:t>l'eau</a:t>
              </a:r>
              <a:r>
                <a:rPr sz="1600" u="sng" dirty="0"/>
                <a:t> de source – </a:t>
              </a:r>
              <a:r>
                <a:rPr sz="1600" u="sng" dirty="0" err="1"/>
                <a:t>Paramètre</a:t>
              </a:r>
              <a:r>
                <a:rPr sz="1600" u="sng" dirty="0"/>
                <a:t> de </a:t>
              </a:r>
              <a:r>
                <a:rPr sz="1600" u="sng" dirty="0" err="1"/>
                <a:t>l'eau</a:t>
              </a:r>
              <a:r>
                <a:rPr sz="1600" u="sng" dirty="0"/>
                <a:t> </a:t>
              </a:r>
              <a:r>
                <a:rPr sz="1600" u="sng" dirty="0" err="1"/>
                <a:t>filtrée</a:t>
              </a:r>
              <a:r>
                <a:rPr sz="1600" u="sng" dirty="0"/>
                <a:t> </a:t>
              </a:r>
              <a:r>
                <a:rPr sz="1600" dirty="0"/>
                <a:t>X 100 </a:t>
              </a:r>
            </a:p>
          </p:txBody>
        </p:sp>
        <p:sp>
          <p:nvSpPr>
            <p:cNvPr id="12" name="TextBox 11"/>
            <p:cNvSpPr txBox="1"/>
            <p:nvPr/>
          </p:nvSpPr>
          <p:spPr>
            <a:xfrm>
              <a:off x="423532" y="4170566"/>
              <a:ext cx="3520195" cy="338554"/>
            </a:xfrm>
            <a:prstGeom prst="rect">
              <a:avLst/>
            </a:prstGeom>
            <a:noFill/>
          </p:spPr>
          <p:txBody>
            <a:bodyPr wrap="square" rtlCol="0">
              <a:spAutoFit/>
            </a:bodyPr>
            <a:lstStyle/>
            <a:p>
              <a:pPr rtl="0"/>
              <a:r>
                <a:rPr sz="1600" dirty="0" err="1"/>
                <a:t>Paramètre</a:t>
              </a:r>
              <a:r>
                <a:rPr sz="1600" dirty="0"/>
                <a:t> de </a:t>
              </a:r>
              <a:r>
                <a:rPr sz="1600" dirty="0" err="1"/>
                <a:t>l'eau</a:t>
              </a:r>
              <a:r>
                <a:rPr sz="1600" dirty="0"/>
                <a:t> de source</a:t>
              </a:r>
            </a:p>
          </p:txBody>
        </p:sp>
        <p:sp>
          <p:nvSpPr>
            <p:cNvPr id="13" name="TextBox 12"/>
            <p:cNvSpPr txBox="1"/>
            <p:nvPr/>
          </p:nvSpPr>
          <p:spPr>
            <a:xfrm>
              <a:off x="6876256" y="3862789"/>
              <a:ext cx="1751112" cy="646331"/>
            </a:xfrm>
            <a:prstGeom prst="rect">
              <a:avLst/>
            </a:prstGeom>
            <a:noFill/>
          </p:spPr>
          <p:txBody>
            <a:bodyPr wrap="square" rtlCol="0">
              <a:spAutoFit/>
            </a:bodyPr>
            <a:lstStyle/>
            <a:p>
              <a:pPr algn="ctr" rtl="0"/>
              <a:r>
                <a:rPr/>
                <a:t>= % d'efficacité d’élimination </a:t>
              </a:r>
            </a:p>
          </p:txBody>
        </p:sp>
      </p:grpSp>
    </p:spTree>
    <p:extLst>
      <p:ext uri="{BB962C8B-B14F-4D97-AF65-F5344CB8AC3E}">
        <p14:creationId xmlns:p14="http://schemas.microsoft.com/office/powerpoint/2010/main" val="25478058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Rectangle 2"/>
          <p:cNvSpPr>
            <a:spLocks noGrp="1" noChangeArrowheads="1"/>
          </p:cNvSpPr>
          <p:nvPr>
            <p:ph type="title"/>
          </p:nvPr>
        </p:nvSpPr>
        <p:spPr>
          <a:xfrm>
            <a:off x="0" y="274638"/>
            <a:ext cx="9144000" cy="1143000"/>
          </a:xfrm>
        </p:spPr>
        <p:txBody>
          <a:bodyPr/>
          <a:lstStyle/>
          <a:p>
            <a:pPr rtl="0"/>
            <a:r>
              <a:rPr b="1"/>
              <a:t>Quelles conclusions </a:t>
            </a:r>
            <a:r>
              <a:rPr lang="en-US" altLang="en-US" b="1" dirty="0"/>
              <a:t/>
            </a:r>
            <a:br>
              <a:rPr lang="en-US" altLang="en-US" b="1" dirty="0"/>
            </a:br>
            <a:r>
              <a:rPr b="1"/>
              <a:t>pouvez-vous en tirer ?</a:t>
            </a:r>
          </a:p>
        </p:txBody>
      </p:sp>
      <p:graphicFrame>
        <p:nvGraphicFramePr>
          <p:cNvPr id="301060" name="Object 4"/>
          <p:cNvGraphicFramePr>
            <a:graphicFrameLocks noGrp="1" noChangeAspect="1"/>
          </p:cNvGraphicFramePr>
          <p:nvPr>
            <p:ph idx="4294967295"/>
            <p:extLst>
              <p:ext uri="{D42A27DB-BD31-4B8C-83A1-F6EECF244321}">
                <p14:modId xmlns:p14="http://schemas.microsoft.com/office/powerpoint/2010/main" val="3070401527"/>
              </p:ext>
            </p:extLst>
          </p:nvPr>
        </p:nvGraphicFramePr>
        <p:xfrm>
          <a:off x="1028700" y="1663497"/>
          <a:ext cx="7086600" cy="4970463"/>
        </p:xfrm>
        <a:graphic>
          <a:graphicData uri="http://schemas.openxmlformats.org/presentationml/2006/ole">
            <mc:AlternateContent xmlns:mc="http://schemas.openxmlformats.org/markup-compatibility/2006">
              <mc:Choice xmlns:v="urn:schemas-microsoft-com:vml" Requires="v">
                <p:oleObj spid="_x0000_s1056" name="Chart" r:id="rId4" imgW="5362651" imgH="3267151" progId="Excel.Chart.8">
                  <p:embed/>
                </p:oleObj>
              </mc:Choice>
              <mc:Fallback>
                <p:oleObj name="Chart" r:id="rId4" imgW="5362651" imgH="3267151" progId="Excel.Char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28700" y="1663497"/>
                        <a:ext cx="7086600" cy="4970463"/>
                      </a:xfrm>
                      <a:prstGeom prst="rect">
                        <a:avLst/>
                      </a:prstGeom>
                    </p:spPr>
                  </p:pic>
                </p:oleObj>
              </mc:Fallback>
            </mc:AlternateContent>
          </a:graphicData>
        </a:graphic>
      </p:graphicFrame>
      <p:pic>
        <p:nvPicPr>
          <p:cNvPr id="7" name="Picture 4" descr="CAWST Colour - no text "/>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rtl="0"/>
            <a:fld id="{696D6939-B8AB-415C-8E07-37773906FC33}" type="slidenum">
              <a:rPr/>
              <a:pPr rtl="0"/>
              <a:t>7</a:t>
            </a:fld>
            <a:endParaRPr/>
          </a:p>
        </p:txBody>
      </p:sp>
    </p:spTree>
    <p:extLst>
      <p:ext uri="{BB962C8B-B14F-4D97-AF65-F5344CB8AC3E}">
        <p14:creationId xmlns:p14="http://schemas.microsoft.com/office/powerpoint/2010/main" val="42252166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sz="3600" b="1" dirty="0"/>
              <a:t>Comment des </a:t>
            </a:r>
            <a:r>
              <a:rPr sz="3600" b="1" dirty="0" err="1"/>
              <a:t>erreurs</a:t>
            </a:r>
            <a:r>
              <a:rPr sz="3600" b="1" dirty="0"/>
              <a:t> de </a:t>
            </a:r>
            <a:r>
              <a:rPr sz="3600" b="1" dirty="0" err="1"/>
              <a:t>compte-rendu</a:t>
            </a:r>
            <a:r>
              <a:rPr sz="3600" b="1" dirty="0"/>
              <a:t> de </a:t>
            </a:r>
            <a:r>
              <a:rPr sz="3600" b="1" dirty="0" err="1"/>
              <a:t>données</a:t>
            </a:r>
            <a:r>
              <a:rPr sz="3600" b="1" dirty="0"/>
              <a:t> </a:t>
            </a:r>
            <a:r>
              <a:rPr sz="3600" b="1" dirty="0" err="1"/>
              <a:t>peuvent-elles</a:t>
            </a:r>
            <a:r>
              <a:rPr sz="3600" b="1" dirty="0"/>
              <a:t> </a:t>
            </a:r>
            <a:r>
              <a:rPr sz="3600" b="1" dirty="0" err="1"/>
              <a:t>survenir</a:t>
            </a:r>
            <a:r>
              <a:rPr sz="3600" b="1" dirty="0"/>
              <a:t> ?</a:t>
            </a:r>
          </a:p>
        </p:txBody>
      </p:sp>
      <p:pic>
        <p:nvPicPr>
          <p:cNvPr id="3"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6"/>
          <p:cNvSpPr txBox="1">
            <a:spLocks noChangeArrowheads="1"/>
          </p:cNvSpPr>
          <p:nvPr/>
        </p:nvSpPr>
        <p:spPr bwMode="auto">
          <a:xfrm>
            <a:off x="533400" y="1748073"/>
            <a:ext cx="8077200" cy="4548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itchFamily="18" charset="0"/>
              </a:defRPr>
            </a:lvl1pPr>
            <a:lvl2pPr marL="914400" indent="-457200">
              <a:defRPr sz="2400">
                <a:solidFill>
                  <a:schemeClr val="tx1"/>
                </a:solidFill>
                <a:latin typeface="Times New Roman" pitchFamily="18" charset="0"/>
              </a:defRPr>
            </a:lvl2pPr>
            <a:lvl3pPr marL="1371600" indent="-457200">
              <a:defRPr sz="2400">
                <a:solidFill>
                  <a:schemeClr val="tx1"/>
                </a:solidFill>
                <a:latin typeface="Times New Roman" pitchFamily="18" charset="0"/>
              </a:defRPr>
            </a:lvl3pPr>
            <a:lvl4pPr marL="1828800" indent="-457200">
              <a:defRPr sz="2400">
                <a:solidFill>
                  <a:schemeClr val="tx1"/>
                </a:solidFill>
                <a:latin typeface="Times New Roman" pitchFamily="18" charset="0"/>
              </a:defRPr>
            </a:lvl4pPr>
            <a:lvl5pPr marL="2286000" indent="-457200">
              <a:defRPr sz="2400">
                <a:solidFill>
                  <a:schemeClr val="tx1"/>
                </a:solidFill>
                <a:latin typeface="Times New Roman" pitchFamily="18" charset="0"/>
              </a:defRPr>
            </a:lvl5pPr>
            <a:lvl6pPr marL="2743200" indent="-457200" fontAlgn="base">
              <a:spcBef>
                <a:spcPct val="0"/>
              </a:spcBef>
              <a:spcAft>
                <a:spcPct val="0"/>
              </a:spcAft>
              <a:defRPr sz="2400">
                <a:solidFill>
                  <a:schemeClr val="tx1"/>
                </a:solidFill>
                <a:latin typeface="Times New Roman" pitchFamily="18" charset="0"/>
              </a:defRPr>
            </a:lvl6pPr>
            <a:lvl7pPr marL="3200400" indent="-457200" fontAlgn="base">
              <a:spcBef>
                <a:spcPct val="0"/>
              </a:spcBef>
              <a:spcAft>
                <a:spcPct val="0"/>
              </a:spcAft>
              <a:defRPr sz="2400">
                <a:solidFill>
                  <a:schemeClr val="tx1"/>
                </a:solidFill>
                <a:latin typeface="Times New Roman" pitchFamily="18" charset="0"/>
              </a:defRPr>
            </a:lvl7pPr>
            <a:lvl8pPr marL="3657600" indent="-457200" fontAlgn="base">
              <a:spcBef>
                <a:spcPct val="0"/>
              </a:spcBef>
              <a:spcAft>
                <a:spcPct val="0"/>
              </a:spcAft>
              <a:defRPr sz="2400">
                <a:solidFill>
                  <a:schemeClr val="tx1"/>
                </a:solidFill>
                <a:latin typeface="Times New Roman" pitchFamily="18" charset="0"/>
              </a:defRPr>
            </a:lvl8pPr>
            <a:lvl9pPr marL="4114800" indent="-457200" fontAlgn="base">
              <a:spcBef>
                <a:spcPct val="0"/>
              </a:spcBef>
              <a:spcAft>
                <a:spcPct val="0"/>
              </a:spcAft>
              <a:defRPr sz="2400">
                <a:solidFill>
                  <a:schemeClr val="tx1"/>
                </a:solidFill>
                <a:latin typeface="Times New Roman" pitchFamily="18" charset="0"/>
              </a:defRPr>
            </a:lvl9pPr>
          </a:lstStyle>
          <a:p>
            <a:pPr rtl="0">
              <a:spcBef>
                <a:spcPct val="20000"/>
              </a:spcBef>
              <a:buFont typeface="Arial" panose="020B0604020202020204" pitchFamily="34" charset="0"/>
              <a:buChar char="•"/>
            </a:pPr>
            <a:r>
              <a:rPr sz="3200" kern="0" dirty="0" err="1">
                <a:latin typeface="+mn-lt"/>
                <a:cs typeface="+mn-cs"/>
              </a:rPr>
              <a:t>Utilisation</a:t>
            </a:r>
            <a:r>
              <a:rPr sz="3200" kern="0" dirty="0">
                <a:latin typeface="+mn-lt"/>
                <a:cs typeface="+mn-cs"/>
              </a:rPr>
              <a:t> de </a:t>
            </a:r>
            <a:r>
              <a:rPr sz="3200" kern="0" dirty="0" err="1">
                <a:latin typeface="+mn-lt"/>
                <a:cs typeface="+mn-cs"/>
              </a:rPr>
              <a:t>mauvaise</a:t>
            </a:r>
            <a:r>
              <a:rPr sz="3200" kern="0" dirty="0">
                <a:latin typeface="+mn-lt"/>
                <a:cs typeface="+mn-cs"/>
              </a:rPr>
              <a:t> </a:t>
            </a:r>
            <a:r>
              <a:rPr sz="3200" kern="0" dirty="0" err="1">
                <a:latin typeface="+mn-lt"/>
                <a:cs typeface="+mn-cs"/>
              </a:rPr>
              <a:t>unités</a:t>
            </a:r>
            <a:r>
              <a:rPr sz="3200" kern="0" dirty="0">
                <a:latin typeface="+mn-lt"/>
                <a:cs typeface="+mn-cs"/>
              </a:rPr>
              <a:t> (ex : ppb au lieu de ppm)</a:t>
            </a:r>
          </a:p>
          <a:p>
            <a:pPr rtl="0">
              <a:spcBef>
                <a:spcPct val="20000"/>
              </a:spcBef>
              <a:buFont typeface="Arial" panose="020B0604020202020204" pitchFamily="34" charset="0"/>
              <a:buChar char="•"/>
            </a:pPr>
            <a:r>
              <a:rPr sz="3200" kern="0" dirty="0" err="1">
                <a:latin typeface="+mn-lt"/>
                <a:cs typeface="+mn-cs"/>
              </a:rPr>
              <a:t>Écriture</a:t>
            </a:r>
            <a:r>
              <a:rPr sz="3200" kern="0" dirty="0">
                <a:latin typeface="+mn-lt"/>
                <a:cs typeface="+mn-cs"/>
              </a:rPr>
              <a:t> pas </a:t>
            </a:r>
            <a:r>
              <a:rPr sz="3200" kern="0" dirty="0" err="1">
                <a:latin typeface="+mn-lt"/>
                <a:cs typeface="+mn-cs"/>
              </a:rPr>
              <a:t>assez</a:t>
            </a:r>
            <a:r>
              <a:rPr sz="3200" kern="0" dirty="0">
                <a:latin typeface="+mn-lt"/>
                <a:cs typeface="+mn-cs"/>
              </a:rPr>
              <a:t> </a:t>
            </a:r>
            <a:r>
              <a:rPr sz="3200" kern="0" dirty="0" err="1">
                <a:latin typeface="+mn-lt"/>
                <a:cs typeface="+mn-cs"/>
              </a:rPr>
              <a:t>claire</a:t>
            </a:r>
            <a:endParaRPr sz="3200" kern="0" dirty="0">
              <a:latin typeface="+mn-lt"/>
              <a:cs typeface="+mn-cs"/>
            </a:endParaRPr>
          </a:p>
          <a:p>
            <a:pPr rtl="0">
              <a:spcBef>
                <a:spcPct val="20000"/>
              </a:spcBef>
              <a:buFont typeface="Arial" panose="020B0604020202020204" pitchFamily="34" charset="0"/>
              <a:buChar char="•"/>
            </a:pPr>
            <a:r>
              <a:rPr sz="3200" kern="0" dirty="0" err="1">
                <a:latin typeface="+mn-lt"/>
                <a:cs typeface="+mn-cs"/>
              </a:rPr>
              <a:t>Données</a:t>
            </a:r>
            <a:r>
              <a:rPr sz="3200" kern="0" dirty="0">
                <a:latin typeface="+mn-lt"/>
                <a:cs typeface="+mn-cs"/>
              </a:rPr>
              <a:t> </a:t>
            </a:r>
            <a:r>
              <a:rPr sz="3200" kern="0" dirty="0" err="1">
                <a:latin typeface="+mn-lt"/>
                <a:cs typeface="+mn-cs"/>
              </a:rPr>
              <a:t>manquantes</a:t>
            </a:r>
            <a:r>
              <a:rPr sz="3200" kern="0" dirty="0">
                <a:latin typeface="+mn-lt"/>
                <a:cs typeface="+mn-cs"/>
              </a:rPr>
              <a:t> </a:t>
            </a:r>
            <a:r>
              <a:rPr sz="3200" kern="0" dirty="0" err="1">
                <a:latin typeface="+mn-lt"/>
                <a:cs typeface="+mn-cs"/>
              </a:rPr>
              <a:t>ou</a:t>
            </a:r>
            <a:r>
              <a:rPr sz="3200" kern="0" dirty="0">
                <a:latin typeface="+mn-lt"/>
                <a:cs typeface="+mn-cs"/>
              </a:rPr>
              <a:t> </a:t>
            </a:r>
            <a:r>
              <a:rPr sz="3200" kern="0" dirty="0" err="1">
                <a:latin typeface="+mn-lt"/>
                <a:cs typeface="+mn-cs"/>
              </a:rPr>
              <a:t>incomplètes</a:t>
            </a:r>
            <a:endParaRPr sz="3200" kern="0" dirty="0">
              <a:latin typeface="+mn-lt"/>
              <a:cs typeface="+mn-cs"/>
            </a:endParaRPr>
          </a:p>
          <a:p>
            <a:pPr rtl="0">
              <a:spcBef>
                <a:spcPct val="20000"/>
              </a:spcBef>
              <a:buFont typeface="Arial" panose="020B0604020202020204" pitchFamily="34" charset="0"/>
              <a:buChar char="•"/>
            </a:pPr>
            <a:r>
              <a:rPr sz="3200" kern="0" dirty="0" err="1">
                <a:latin typeface="+mn-lt"/>
                <a:cs typeface="+mn-cs"/>
              </a:rPr>
              <a:t>Erreur</a:t>
            </a:r>
            <a:r>
              <a:rPr sz="3200" kern="0" dirty="0">
                <a:latin typeface="+mn-lt"/>
                <a:cs typeface="+mn-cs"/>
              </a:rPr>
              <a:t> de </a:t>
            </a:r>
            <a:r>
              <a:rPr sz="3200" kern="0" dirty="0" err="1">
                <a:latin typeface="+mn-lt"/>
                <a:cs typeface="+mn-cs"/>
              </a:rPr>
              <a:t>décimale</a:t>
            </a:r>
            <a:endParaRPr sz="3200" kern="0" dirty="0">
              <a:latin typeface="+mn-lt"/>
              <a:cs typeface="+mn-cs"/>
            </a:endParaRPr>
          </a:p>
          <a:p>
            <a:pPr rtl="0">
              <a:spcBef>
                <a:spcPct val="20000"/>
              </a:spcBef>
              <a:buFont typeface="Arial" panose="020B0604020202020204" pitchFamily="34" charset="0"/>
              <a:buChar char="•"/>
            </a:pPr>
            <a:r>
              <a:rPr sz="3200" kern="0" dirty="0">
                <a:latin typeface="+mn-lt"/>
                <a:cs typeface="+mn-cs"/>
              </a:rPr>
              <a:t>Notation de </a:t>
            </a:r>
            <a:r>
              <a:rPr sz="3200" kern="0" dirty="0" err="1">
                <a:latin typeface="+mn-lt"/>
                <a:cs typeface="+mn-cs"/>
              </a:rPr>
              <a:t>données</a:t>
            </a:r>
            <a:r>
              <a:rPr sz="3200" kern="0" dirty="0">
                <a:latin typeface="+mn-lt"/>
                <a:cs typeface="+mn-cs"/>
              </a:rPr>
              <a:t> pour le </a:t>
            </a:r>
            <a:r>
              <a:rPr sz="3200" kern="0" dirty="0" err="1">
                <a:latin typeface="+mn-lt"/>
                <a:cs typeface="+mn-cs"/>
              </a:rPr>
              <a:t>mauvais</a:t>
            </a:r>
            <a:r>
              <a:rPr sz="3200" kern="0" dirty="0">
                <a:latin typeface="+mn-lt"/>
                <a:cs typeface="+mn-cs"/>
              </a:rPr>
              <a:t> </a:t>
            </a:r>
            <a:r>
              <a:rPr sz="3200" kern="0" dirty="0" err="1">
                <a:latin typeface="+mn-lt"/>
                <a:cs typeface="+mn-cs"/>
              </a:rPr>
              <a:t>échantillon</a:t>
            </a:r>
            <a:r>
              <a:rPr sz="3200" kern="0" dirty="0">
                <a:latin typeface="+mn-lt"/>
                <a:cs typeface="+mn-cs"/>
              </a:rPr>
              <a:t> </a:t>
            </a:r>
          </a:p>
          <a:p>
            <a:pPr rtl="0">
              <a:spcBef>
                <a:spcPct val="20000"/>
              </a:spcBef>
              <a:buFont typeface="Arial" panose="020B0604020202020204" pitchFamily="34" charset="0"/>
              <a:buChar char="•"/>
            </a:pPr>
            <a:r>
              <a:rPr sz="3200" kern="0" dirty="0">
                <a:latin typeface="+mn-lt"/>
                <a:cs typeface="+mn-cs"/>
              </a:rPr>
              <a:t>Notation du </a:t>
            </a:r>
            <a:r>
              <a:rPr sz="3200" kern="0" dirty="0" err="1">
                <a:latin typeface="+mn-lt"/>
                <a:cs typeface="+mn-cs"/>
              </a:rPr>
              <a:t>résultat</a:t>
            </a:r>
            <a:r>
              <a:rPr sz="3200" kern="0" dirty="0">
                <a:latin typeface="+mn-lt"/>
                <a:cs typeface="+mn-cs"/>
              </a:rPr>
              <a:t> au </a:t>
            </a:r>
            <a:r>
              <a:rPr sz="3200" kern="0" dirty="0" err="1">
                <a:latin typeface="+mn-lt"/>
                <a:cs typeface="+mn-cs"/>
              </a:rPr>
              <a:t>mauvais</a:t>
            </a:r>
            <a:r>
              <a:rPr sz="3200" kern="0" dirty="0">
                <a:latin typeface="+mn-lt"/>
                <a:cs typeface="+mn-cs"/>
              </a:rPr>
              <a:t> </a:t>
            </a:r>
            <a:r>
              <a:rPr sz="3200" kern="0" dirty="0" err="1">
                <a:latin typeface="+mn-lt"/>
                <a:cs typeface="+mn-cs"/>
              </a:rPr>
              <a:t>endroit</a:t>
            </a:r>
            <a:r>
              <a:rPr sz="3200" kern="0" dirty="0">
                <a:latin typeface="+mn-lt"/>
                <a:cs typeface="+mn-cs"/>
              </a:rPr>
              <a:t> </a:t>
            </a:r>
          </a:p>
          <a:p>
            <a:pPr marL="0" indent="0">
              <a:spcBef>
                <a:spcPct val="20000"/>
              </a:spcBef>
            </a:pPr>
            <a:endParaRPr lang="en-US" altLang="en-US" sz="2800" dirty="0">
              <a:latin typeface="Arial" charset="0"/>
            </a:endParaRPr>
          </a:p>
        </p:txBody>
      </p:sp>
      <p:sp>
        <p:nvSpPr>
          <p:cNvPr id="5" name="Slide Number Placeholder 4"/>
          <p:cNvSpPr>
            <a:spLocks noGrp="1"/>
          </p:cNvSpPr>
          <p:nvPr>
            <p:ph type="sldNum" sz="quarter" idx="12"/>
          </p:nvPr>
        </p:nvSpPr>
        <p:spPr/>
        <p:txBody>
          <a:bodyPr/>
          <a:lstStyle/>
          <a:p>
            <a:pPr rtl="0"/>
            <a:fld id="{696D6939-B8AB-415C-8E07-37773906FC33}" type="slidenum">
              <a:rPr/>
              <a:pPr rtl="0"/>
              <a:t>8</a:t>
            </a:fld>
            <a:endParaRPr/>
          </a:p>
        </p:txBody>
      </p:sp>
    </p:spTree>
    <p:extLst>
      <p:ext uri="{BB962C8B-B14F-4D97-AF65-F5344CB8AC3E}">
        <p14:creationId xmlns:p14="http://schemas.microsoft.com/office/powerpoint/2010/main" val="2518989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fade">
                                      <p:cBhvr>
                                        <p:cTn id="11" dur="500"/>
                                        <p:tgtEl>
                                          <p:spTgt spid="4">
                                            <p:txEl>
                                              <p:pRg st="0" end="0"/>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500"/>
                                        <p:tgtEl>
                                          <p:spTgt spid="4">
                                            <p:txEl>
                                              <p:pRg st="1" end="1"/>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Effect transition="in" filter="fade">
                                      <p:cBhvr>
                                        <p:cTn id="20" dur="500"/>
                                        <p:tgtEl>
                                          <p:spTgt spid="4">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fade">
                                      <p:cBhvr>
                                        <p:cTn id="23" dur="500"/>
                                        <p:tgtEl>
                                          <p:spTgt spid="4">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4">
                                            <p:txEl>
                                              <p:pRg st="5" end="5"/>
                                            </p:txEl>
                                          </p:spTgt>
                                        </p:tgtEl>
                                        <p:attrNameLst>
                                          <p:attrName>style.visibility</p:attrName>
                                        </p:attrNameLst>
                                      </p:cBhvr>
                                      <p:to>
                                        <p:strVal val="visible"/>
                                      </p:to>
                                    </p:set>
                                    <p:animEffect transition="in" filter="fade">
                                      <p:cBhvr>
                                        <p:cTn id="26"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6632"/>
            <a:ext cx="9153872" cy="1143000"/>
          </a:xfrm>
        </p:spPr>
        <p:txBody>
          <a:bodyPr/>
          <a:lstStyle/>
          <a:p>
            <a:pPr rtl="0"/>
            <a:r>
              <a:rPr sz="4000" b="1" dirty="0"/>
              <a:t>Comment </a:t>
            </a:r>
            <a:r>
              <a:rPr sz="4000" b="1" dirty="0" err="1"/>
              <a:t>minimiser</a:t>
            </a:r>
            <a:r>
              <a:rPr sz="4000" b="1" dirty="0"/>
              <a:t> le </a:t>
            </a:r>
            <a:r>
              <a:rPr sz="4000" b="1" dirty="0" err="1"/>
              <a:t>risque</a:t>
            </a:r>
            <a:r>
              <a:rPr sz="4000" b="1" dirty="0"/>
              <a:t> </a:t>
            </a:r>
            <a:r>
              <a:rPr sz="4000" b="1" dirty="0" err="1"/>
              <a:t>d'erreur</a:t>
            </a:r>
            <a:r>
              <a:rPr sz="4000" b="1" dirty="0"/>
              <a:t> ?</a:t>
            </a:r>
          </a:p>
        </p:txBody>
      </p:sp>
      <p:pic>
        <p:nvPicPr>
          <p:cNvPr id="3"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6"/>
          <p:cNvSpPr txBox="1">
            <a:spLocks noChangeArrowheads="1"/>
          </p:cNvSpPr>
          <p:nvPr/>
        </p:nvSpPr>
        <p:spPr bwMode="auto">
          <a:xfrm>
            <a:off x="611560" y="1336231"/>
            <a:ext cx="8077200" cy="4942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itchFamily="18" charset="0"/>
              </a:defRPr>
            </a:lvl1pPr>
            <a:lvl2pPr marL="914400" indent="-457200">
              <a:defRPr sz="2400">
                <a:solidFill>
                  <a:schemeClr val="tx1"/>
                </a:solidFill>
                <a:latin typeface="Times New Roman" pitchFamily="18" charset="0"/>
              </a:defRPr>
            </a:lvl2pPr>
            <a:lvl3pPr marL="1371600" indent="-457200">
              <a:defRPr sz="2400">
                <a:solidFill>
                  <a:schemeClr val="tx1"/>
                </a:solidFill>
                <a:latin typeface="Times New Roman" pitchFamily="18" charset="0"/>
              </a:defRPr>
            </a:lvl3pPr>
            <a:lvl4pPr marL="1828800" indent="-457200">
              <a:defRPr sz="2400">
                <a:solidFill>
                  <a:schemeClr val="tx1"/>
                </a:solidFill>
                <a:latin typeface="Times New Roman" pitchFamily="18" charset="0"/>
              </a:defRPr>
            </a:lvl4pPr>
            <a:lvl5pPr marL="2286000" indent="-457200">
              <a:defRPr sz="2400">
                <a:solidFill>
                  <a:schemeClr val="tx1"/>
                </a:solidFill>
                <a:latin typeface="Times New Roman" pitchFamily="18" charset="0"/>
              </a:defRPr>
            </a:lvl5pPr>
            <a:lvl6pPr marL="2743200" indent="-457200" fontAlgn="base">
              <a:spcBef>
                <a:spcPct val="0"/>
              </a:spcBef>
              <a:spcAft>
                <a:spcPct val="0"/>
              </a:spcAft>
              <a:defRPr sz="2400">
                <a:solidFill>
                  <a:schemeClr val="tx1"/>
                </a:solidFill>
                <a:latin typeface="Times New Roman" pitchFamily="18" charset="0"/>
              </a:defRPr>
            </a:lvl6pPr>
            <a:lvl7pPr marL="3200400" indent="-457200" fontAlgn="base">
              <a:spcBef>
                <a:spcPct val="0"/>
              </a:spcBef>
              <a:spcAft>
                <a:spcPct val="0"/>
              </a:spcAft>
              <a:defRPr sz="2400">
                <a:solidFill>
                  <a:schemeClr val="tx1"/>
                </a:solidFill>
                <a:latin typeface="Times New Roman" pitchFamily="18" charset="0"/>
              </a:defRPr>
            </a:lvl7pPr>
            <a:lvl8pPr marL="3657600" indent="-457200" fontAlgn="base">
              <a:spcBef>
                <a:spcPct val="0"/>
              </a:spcBef>
              <a:spcAft>
                <a:spcPct val="0"/>
              </a:spcAft>
              <a:defRPr sz="2400">
                <a:solidFill>
                  <a:schemeClr val="tx1"/>
                </a:solidFill>
                <a:latin typeface="Times New Roman" pitchFamily="18" charset="0"/>
              </a:defRPr>
            </a:lvl8pPr>
            <a:lvl9pPr marL="4114800" indent="-457200" fontAlgn="base">
              <a:spcBef>
                <a:spcPct val="0"/>
              </a:spcBef>
              <a:spcAft>
                <a:spcPct val="0"/>
              </a:spcAft>
              <a:defRPr sz="2400">
                <a:solidFill>
                  <a:schemeClr val="tx1"/>
                </a:solidFill>
                <a:latin typeface="Times New Roman" pitchFamily="18" charset="0"/>
              </a:defRPr>
            </a:lvl9pPr>
          </a:lstStyle>
          <a:p>
            <a:pPr rtl="0">
              <a:spcBef>
                <a:spcPct val="20000"/>
              </a:spcBef>
              <a:buFont typeface="Arial" panose="020B0604020202020204" pitchFamily="34" charset="0"/>
              <a:buChar char="•"/>
            </a:pPr>
            <a:r>
              <a:rPr sz="2800">
                <a:latin typeface="+mn-lt"/>
              </a:rPr>
              <a:t>Ramassez les formulaires d’enregistrement des données chaque jour</a:t>
            </a:r>
          </a:p>
          <a:p>
            <a:pPr rtl="0">
              <a:spcBef>
                <a:spcPct val="20000"/>
              </a:spcBef>
              <a:buFont typeface="Arial" panose="020B0604020202020204" pitchFamily="34" charset="0"/>
              <a:buChar char="•"/>
            </a:pPr>
            <a:r>
              <a:rPr sz="2800">
                <a:latin typeface="+mn-lt"/>
              </a:rPr>
              <a:t>Notez les données dès que possible</a:t>
            </a:r>
          </a:p>
          <a:p>
            <a:pPr rtl="0">
              <a:spcBef>
                <a:spcPct val="20000"/>
              </a:spcBef>
              <a:buFont typeface="Arial" panose="020B0604020202020204" pitchFamily="34" charset="0"/>
              <a:buChar char="•"/>
            </a:pPr>
            <a:r>
              <a:rPr sz="2800">
                <a:latin typeface="+mn-lt"/>
              </a:rPr>
              <a:t>Utilisez les formulaires d’enregistrement des données spécifiques au projet </a:t>
            </a:r>
          </a:p>
          <a:p>
            <a:pPr rtl="0">
              <a:spcBef>
                <a:spcPct val="20000"/>
              </a:spcBef>
              <a:buFont typeface="Arial" panose="020B0604020202020204" pitchFamily="34" charset="0"/>
              <a:buChar char="•"/>
            </a:pPr>
            <a:r>
              <a:rPr sz="2800">
                <a:latin typeface="+mn-lt"/>
              </a:rPr>
              <a:t>Formez les techniciens à la collecte de données</a:t>
            </a:r>
          </a:p>
          <a:p>
            <a:pPr rtl="0">
              <a:spcBef>
                <a:spcPct val="20000"/>
              </a:spcBef>
              <a:buFont typeface="Arial" panose="020B0604020202020204" pitchFamily="34" charset="0"/>
              <a:buChar char="•"/>
            </a:pPr>
            <a:r>
              <a:rPr sz="2800">
                <a:latin typeface="+mn-lt"/>
              </a:rPr>
              <a:t>Analysez des doubles échantillons  </a:t>
            </a:r>
          </a:p>
          <a:p>
            <a:pPr rtl="0">
              <a:spcBef>
                <a:spcPct val="20000"/>
              </a:spcBef>
              <a:buFont typeface="Arial" panose="020B0604020202020204" pitchFamily="34" charset="0"/>
              <a:buChar char="•"/>
            </a:pPr>
            <a:r>
              <a:rPr sz="2800">
                <a:latin typeface="+mn-lt"/>
              </a:rPr>
              <a:t>Lorsqu'il y a un résultat inhabituel ou inattendu</a:t>
            </a:r>
          </a:p>
          <a:p>
            <a:pPr marL="742950" lvl="1" indent="-285750" rtl="0">
              <a:spcBef>
                <a:spcPct val="20000"/>
              </a:spcBef>
              <a:buFont typeface="Arial" panose="020B0604020202020204" pitchFamily="34" charset="0"/>
              <a:buChar char="–"/>
            </a:pPr>
            <a:r>
              <a:rPr kern="0">
                <a:latin typeface="+mn-lt"/>
                <a:cs typeface="+mn-cs"/>
              </a:rPr>
              <a:t>Vérifiez avec le technicien pour clarifier </a:t>
            </a:r>
          </a:p>
          <a:p>
            <a:pPr marL="742950" lvl="1" indent="-285750" rtl="0">
              <a:spcBef>
                <a:spcPct val="20000"/>
              </a:spcBef>
              <a:buFont typeface="Arial" panose="020B0604020202020204" pitchFamily="34" charset="0"/>
              <a:buChar char="–"/>
            </a:pPr>
            <a:r>
              <a:rPr kern="0">
                <a:latin typeface="+mn-lt"/>
                <a:cs typeface="+mn-cs"/>
              </a:rPr>
              <a:t>Prenez un autre échantillon et refaites l'analyse </a:t>
            </a:r>
          </a:p>
          <a:p>
            <a:pPr>
              <a:spcBef>
                <a:spcPct val="20000"/>
              </a:spcBef>
              <a:buFont typeface="Arial" panose="020B0604020202020204" pitchFamily="34" charset="0"/>
              <a:buChar char="•"/>
            </a:pPr>
            <a:endParaRPr lang="en-CA" altLang="en-US" sz="2800" dirty="0">
              <a:latin typeface="Arial" charset="0"/>
            </a:endParaRPr>
          </a:p>
        </p:txBody>
      </p:sp>
      <p:sp>
        <p:nvSpPr>
          <p:cNvPr id="5" name="Slide Number Placeholder 4"/>
          <p:cNvSpPr>
            <a:spLocks noGrp="1"/>
          </p:cNvSpPr>
          <p:nvPr>
            <p:ph type="sldNum" sz="quarter" idx="12"/>
          </p:nvPr>
        </p:nvSpPr>
        <p:spPr/>
        <p:txBody>
          <a:bodyPr/>
          <a:lstStyle/>
          <a:p>
            <a:pPr rtl="0"/>
            <a:fld id="{696D6939-B8AB-415C-8E07-37773906FC33}" type="slidenum">
              <a:rPr/>
              <a:pPr rtl="0"/>
              <a:t>9</a:t>
            </a:fld>
            <a:endParaRPr/>
          </a:p>
        </p:txBody>
      </p:sp>
    </p:spTree>
    <p:extLst>
      <p:ext uri="{BB962C8B-B14F-4D97-AF65-F5344CB8AC3E}">
        <p14:creationId xmlns:p14="http://schemas.microsoft.com/office/powerpoint/2010/main" val="2414592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fade">
                                      <p:cBhvr>
                                        <p:cTn id="11" dur="500"/>
                                        <p:tgtEl>
                                          <p:spTgt spid="4">
                                            <p:txEl>
                                              <p:pRg st="0" end="0"/>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500"/>
                                        <p:tgtEl>
                                          <p:spTgt spid="4">
                                            <p:txEl>
                                              <p:pRg st="1" end="1"/>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Effect transition="in" filter="fade">
                                      <p:cBhvr>
                                        <p:cTn id="20" dur="500"/>
                                        <p:tgtEl>
                                          <p:spTgt spid="4">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fade">
                                      <p:cBhvr>
                                        <p:cTn id="23" dur="500"/>
                                        <p:tgtEl>
                                          <p:spTgt spid="4">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4">
                                            <p:txEl>
                                              <p:pRg st="5" end="5"/>
                                            </p:txEl>
                                          </p:spTgt>
                                        </p:tgtEl>
                                        <p:attrNameLst>
                                          <p:attrName>style.visibility</p:attrName>
                                        </p:attrNameLst>
                                      </p:cBhvr>
                                      <p:to>
                                        <p:strVal val="visible"/>
                                      </p:to>
                                    </p:set>
                                    <p:animEffect transition="in" filter="fade">
                                      <p:cBhvr>
                                        <p:cTn id="26" dur="500"/>
                                        <p:tgtEl>
                                          <p:spTgt spid="4">
                                            <p:txEl>
                                              <p:pRg st="5" end="5"/>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4">
                                            <p:txEl>
                                              <p:pRg st="6" end="6"/>
                                            </p:txEl>
                                          </p:spTgt>
                                        </p:tgtEl>
                                        <p:attrNameLst>
                                          <p:attrName>style.visibility</p:attrName>
                                        </p:attrNameLst>
                                      </p:cBhvr>
                                      <p:to>
                                        <p:strVal val="visible"/>
                                      </p:to>
                                    </p:set>
                                    <p:animEffect transition="in" filter="fade">
                                      <p:cBhvr>
                                        <p:cTn id="29" dur="500"/>
                                        <p:tgtEl>
                                          <p:spTgt spid="4">
                                            <p:txEl>
                                              <p:pRg st="6" end="6"/>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4">
                                            <p:txEl>
                                              <p:pRg st="7" end="7"/>
                                            </p:txEl>
                                          </p:spTgt>
                                        </p:tgtEl>
                                        <p:attrNameLst>
                                          <p:attrName>style.visibility</p:attrName>
                                        </p:attrNameLst>
                                      </p:cBhvr>
                                      <p:to>
                                        <p:strVal val="visible"/>
                                      </p:to>
                                    </p:set>
                                    <p:animEffect transition="in" filter="fade">
                                      <p:cBhvr>
                                        <p:cTn id="3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4978a2da2cfd3e5a4e9be6446da31b848ab0f3fa"/>
</p:tagLst>
</file>

<file path=ppt/theme/theme1.xml><?xml version="1.0" encoding="utf-8"?>
<a:theme xmlns:a="http://schemas.openxmlformats.org/drawingml/2006/main" name="Template_Powerpoint Presentation_2012">
  <a:themeElements>
    <a:clrScheme name="Template_PowerPoint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_PowerPoint Presentati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plate_PowerPoint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_PowerPoint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_PowerPoint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_PowerPoint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_PowerPoint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_PowerPoint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_PowerPoint Presentatio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_PowerPoint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_PowerPoint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_PowerPoint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_PowerPoint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_PowerPoint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Template_Powerpoint Presentation_2012</Template>
  <TotalTime>135</TotalTime>
  <Words>1096</Words>
  <Application>Microsoft Office PowerPoint</Application>
  <PresentationFormat>On-screen Show (4:3)</PresentationFormat>
  <Paragraphs>158</Paragraphs>
  <Slides>11</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Template_Powerpoint Presentation_2012</vt:lpstr>
      <vt:lpstr>Chart</vt:lpstr>
      <vt:lpstr>PowerPoint Presentation</vt:lpstr>
      <vt:lpstr>Interprétation des résultats</vt:lpstr>
      <vt:lpstr>Attentes d’apprentissage</vt:lpstr>
      <vt:lpstr>Trois approches</vt:lpstr>
      <vt:lpstr>Étapes de l'interprétation des résultats</vt:lpstr>
      <vt:lpstr>% d'efficacité d’élimination d'une technologie de traitement de l'eau à domicile </vt:lpstr>
      <vt:lpstr>Quelles conclusions  pouvez-vous en tirer ?</vt:lpstr>
      <vt:lpstr>Comment des erreurs de compte-rendu de données peuvent-elles survenir ?</vt:lpstr>
      <vt:lpstr>Comment minimiser le risque d'erreur ?</vt:lpstr>
      <vt:lpstr>Format général du rapport</vt:lpstr>
      <vt:lpstr>Révision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CAWST</dc:creator>
  <cp:lastModifiedBy>Roachita</cp:lastModifiedBy>
  <cp:revision>32</cp:revision>
  <dcterms:created xsi:type="dcterms:W3CDTF">2013-10-19T17:20:45Z</dcterms:created>
  <dcterms:modified xsi:type="dcterms:W3CDTF">2014-04-14T03:34:21Z</dcterms:modified>
</cp:coreProperties>
</file>