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312" r:id="rId2"/>
    <p:sldId id="314" r:id="rId3"/>
    <p:sldId id="256" r:id="rId4"/>
    <p:sldId id="257" r:id="rId5"/>
    <p:sldId id="260" r:id="rId6"/>
    <p:sldId id="258" r:id="rId7"/>
    <p:sldId id="259" r:id="rId8"/>
    <p:sldId id="310" r:id="rId9"/>
    <p:sldId id="305" r:id="rId10"/>
    <p:sldId id="261" r:id="rId11"/>
    <p:sldId id="262" r:id="rId12"/>
    <p:sldId id="263" r:id="rId13"/>
    <p:sldId id="264" r:id="rId14"/>
    <p:sldId id="265" r:id="rId15"/>
    <p:sldId id="266" r:id="rId16"/>
    <p:sldId id="267" r:id="rId17"/>
    <p:sldId id="268" r:id="rId18"/>
    <p:sldId id="313" r:id="rId19"/>
    <p:sldId id="269" r:id="rId20"/>
    <p:sldId id="270" r:id="rId21"/>
    <p:sldId id="272" r:id="rId22"/>
    <p:sldId id="306" r:id="rId23"/>
    <p:sldId id="309"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375" autoAdjust="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109" charset="0"/>
                <a:ea typeface="Arial" pitchFamily="-109" charset="0"/>
                <a:cs typeface="Arial" pitchFamily="-109"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D87FF54F-7E72-44F6-BEAF-B851F3929CB7}" type="datetime1">
              <a:rPr lang="en-US"/>
              <a:pPr>
                <a:defRPr/>
              </a:pPr>
              <a:t>7/11/2014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109" charset="0"/>
                <a:ea typeface="Arial" pitchFamily="-109" charset="0"/>
                <a:cs typeface="Arial" pitchFamily="-109"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9631467D-9BC4-46A9-938D-CB6EFBEB54AF}" type="slidenum">
              <a:rPr lang="en-US"/>
              <a:pPr>
                <a:defRPr/>
              </a:pPr>
              <a:t>‹#›</a:t>
            </a:fld>
            <a:endParaRPr lang="en-US"/>
          </a:p>
        </p:txBody>
      </p:sp>
    </p:spTree>
    <p:extLst>
      <p:ext uri="{BB962C8B-B14F-4D97-AF65-F5344CB8AC3E}">
        <p14:creationId xmlns:p14="http://schemas.microsoft.com/office/powerpoint/2010/main" val="177364587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ＭＳ Ｐゴシック" pitchFamily="-109"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ea typeface="ＭＳ Ｐゴシック" pitchFamily="34" charset="-128"/>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4F691D2-EB28-457C-A139-714E1292E73C}" type="slidenum">
              <a:rPr lang="en-US" smtClean="0"/>
              <a:pPr eaLnBrk="1" hangingPunct="1"/>
              <a:t>3</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ea typeface="ＭＳ Ｐゴシック" pitchFamily="34" charset="-128"/>
              </a:rPr>
              <a:t>Common Bacteria:</a:t>
            </a:r>
          </a:p>
          <a:p>
            <a:pPr eaLnBrk="1" hangingPunct="1">
              <a:spcBef>
                <a:spcPct val="0"/>
              </a:spcBef>
            </a:pPr>
            <a:r>
              <a:rPr lang="en-US" i="1" dirty="0" smtClean="0">
                <a:ea typeface="ＭＳ Ｐゴシック" pitchFamily="34" charset="-128"/>
              </a:rPr>
              <a:t>E Coli</a:t>
            </a:r>
          </a:p>
          <a:p>
            <a:pPr eaLnBrk="1" hangingPunct="1">
              <a:spcBef>
                <a:spcPct val="0"/>
              </a:spcBef>
            </a:pPr>
            <a:r>
              <a:rPr lang="en-US" i="1" dirty="0" err="1" smtClean="0">
                <a:ea typeface="ＭＳ Ｐゴシック" pitchFamily="34" charset="-128"/>
              </a:rPr>
              <a:t>Stapholococcus</a:t>
            </a:r>
            <a:endParaRPr lang="en-US" i="1" dirty="0" smtClean="0">
              <a:ea typeface="ＭＳ Ｐゴシック" pitchFamily="34" charset="-128"/>
            </a:endParaRPr>
          </a:p>
          <a:p>
            <a:pPr eaLnBrk="1" hangingPunct="1">
              <a:spcBef>
                <a:spcPct val="0"/>
              </a:spcBef>
            </a:pPr>
            <a:r>
              <a:rPr lang="en-US" i="1" dirty="0" smtClean="0">
                <a:ea typeface="ＭＳ Ｐゴシック" pitchFamily="34" charset="-128"/>
              </a:rPr>
              <a:t>Salmonella</a:t>
            </a:r>
          </a:p>
          <a:p>
            <a:pPr eaLnBrk="1" hangingPunct="1">
              <a:spcBef>
                <a:spcPct val="0"/>
              </a:spcBef>
            </a:pPr>
            <a:endParaRPr lang="en-US" dirty="0" smtClean="0">
              <a:ea typeface="ＭＳ Ｐゴシック" pitchFamily="34" charset="-128"/>
            </a:endParaRPr>
          </a:p>
          <a:p>
            <a:pPr eaLnBrk="1" hangingPunct="1">
              <a:spcBef>
                <a:spcPct val="0"/>
              </a:spcBef>
            </a:pPr>
            <a:r>
              <a:rPr lang="en-US" dirty="0" smtClean="0">
                <a:ea typeface="ＭＳ Ｐゴシック" pitchFamily="34" charset="-128"/>
              </a:rPr>
              <a:t>Bacterial diseases possibly present in contaminated water: </a:t>
            </a:r>
            <a:r>
              <a:rPr lang="en-US" i="1" dirty="0" smtClean="0">
                <a:ea typeface="ＭＳ Ｐゴシック" pitchFamily="34" charset="-128"/>
              </a:rPr>
              <a:t>Cholera, Typhoid</a:t>
            </a:r>
          </a:p>
          <a:p>
            <a:pPr eaLnBrk="1" hangingPunct="1">
              <a:spcBef>
                <a:spcPct val="0"/>
              </a:spcBef>
            </a:pPr>
            <a:endParaRPr lang="en-US" i="1" dirty="0" smtClean="0">
              <a:ea typeface="ＭＳ Ｐゴシック" pitchFamily="34" charset="-128"/>
            </a:endParaRPr>
          </a:p>
          <a:p>
            <a:pPr eaLnBrk="1" hangingPunct="1">
              <a:spcBef>
                <a:spcPct val="0"/>
              </a:spcBef>
            </a:pPr>
            <a:r>
              <a:rPr lang="en-US" i="1" dirty="0" smtClean="0">
                <a:ea typeface="ＭＳ Ｐゴシック" pitchFamily="34" charset="-128"/>
              </a:rPr>
              <a:t>If not showing</a:t>
            </a:r>
            <a:r>
              <a:rPr lang="en-US" i="1" baseline="0" dirty="0" smtClean="0">
                <a:ea typeface="ＭＳ Ｐゴシック" pitchFamily="34" charset="-128"/>
              </a:rPr>
              <a:t> next slide:</a:t>
            </a:r>
          </a:p>
          <a:p>
            <a:pPr eaLnBrk="1" hangingPunct="1">
              <a:spcBef>
                <a:spcPct val="0"/>
              </a:spcBef>
            </a:pPr>
            <a:r>
              <a:rPr lang="en-US" i="1" dirty="0" smtClean="0">
                <a:ea typeface="ＭＳ Ｐゴシック" pitchFamily="34" charset="-128"/>
              </a:rPr>
              <a:t>Bacteria Facts: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1. There are many different types of bacteria.</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2. They are the simplest, wholly contained life systems.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3. They have different sizes and shapes, some can be as large as 100 microns in size.</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4. There are many more bacteria that do not normally cause disease – e.g. those used to make yoghurt and cheese.  Food safety standards for cold sliced meats – &lt;10,000,000 heterotrophic bacteria per gram.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5. Most of the organisms found in feces are bacteria. There are several billion bacteria in every gram of feces.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6. The diseases they cause generally spread rapidly, and consequently bacteria have been responsible for most of the world’s major epidemics derived from water.</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Two of the most well known diseases caused by bacteria are typhoid fever and cholera. Can you think of any more?</a:t>
            </a:r>
          </a:p>
          <a:p>
            <a:pPr eaLnBrk="1" hangingPunct="1">
              <a:spcBef>
                <a:spcPct val="0"/>
              </a:spcBef>
            </a:pPr>
            <a:endParaRPr lang="en-US" dirty="0" smtClean="0">
              <a:ea typeface="ＭＳ Ｐゴシック" pitchFamily="34" charset="-128"/>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14C8F92-1A6C-46BB-AB97-2466AC24872F}" type="slidenum">
              <a:rPr lang="en-US" smtClean="0"/>
              <a:pPr eaLnBrk="1" hangingPunct="1"/>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1. There are many different types of bacteria.</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2. They are the simplest, wholly contained life systems.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3. They have different sizes and shapes, some can be as large as 100 microns in size.</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4. There are many more bacteria that do not normally cause disease – e.g. those used to make yoghurt and cheese.  Food safety standards for cold sliced meats – &lt;10,000,000 heterotrophic bacteria per gram.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5. Most of the organisms found in feces are bacteria. There are several billion bacteria in every gram of feces.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6. The diseases they cause generally spread rapidly, and consequently bacteria have been responsible for most of the world’s major epidemics derived from water.</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Two of the most well known diseases caused by bacteria are typhoid fever and cholera. Can you think of any more?</a:t>
            </a:r>
          </a:p>
          <a:p>
            <a:pPr eaLnBrk="1" hangingPunct="1">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ea typeface="ＭＳ Ｐゴシック" pitchFamily="34" charset="-128"/>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B0F233D-415B-4913-8605-EDB33BE42F24}" type="slidenum">
              <a:rPr lang="en-US" smtClean="0"/>
              <a:pPr eaLnBrk="1" hangingPunct="1"/>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ea typeface="ＭＳ Ｐゴシック" pitchFamily="34" charset="-128"/>
              </a:rPr>
              <a:t>Common Protozoa:</a:t>
            </a:r>
          </a:p>
          <a:p>
            <a:pPr eaLnBrk="1" hangingPunct="1">
              <a:spcBef>
                <a:spcPct val="0"/>
              </a:spcBef>
            </a:pPr>
            <a:r>
              <a:rPr lang="en-US" i="1" dirty="0" smtClean="0">
                <a:ea typeface="ＭＳ Ｐゴシック" pitchFamily="34" charset="-128"/>
              </a:rPr>
              <a:t>Malaria</a:t>
            </a:r>
          </a:p>
          <a:p>
            <a:pPr eaLnBrk="1" hangingPunct="1">
              <a:spcBef>
                <a:spcPct val="0"/>
              </a:spcBef>
            </a:pPr>
            <a:endParaRPr lang="en-US" dirty="0" smtClean="0">
              <a:ea typeface="ＭＳ Ｐゴシック" pitchFamily="34" charset="-128"/>
            </a:endParaRPr>
          </a:p>
          <a:p>
            <a:pPr eaLnBrk="1" hangingPunct="1">
              <a:spcBef>
                <a:spcPct val="0"/>
              </a:spcBef>
            </a:pPr>
            <a:r>
              <a:rPr lang="en-US" dirty="0" smtClean="0">
                <a:ea typeface="ＭＳ Ｐゴシック" pitchFamily="34" charset="-128"/>
              </a:rPr>
              <a:t>Protozoa found in contaminated water:</a:t>
            </a:r>
          </a:p>
          <a:p>
            <a:pPr eaLnBrk="1" hangingPunct="1">
              <a:spcBef>
                <a:spcPct val="0"/>
              </a:spcBef>
            </a:pPr>
            <a:r>
              <a:rPr lang="en-US" i="1" dirty="0" smtClean="0">
                <a:ea typeface="ＭＳ Ｐゴシック" pitchFamily="34" charset="-128"/>
              </a:rPr>
              <a:t>Giardia, Cryptosporidium, Amoebic </a:t>
            </a:r>
            <a:r>
              <a:rPr lang="en-US" i="1" dirty="0" err="1" smtClean="0">
                <a:ea typeface="ＭＳ Ｐゴシック" pitchFamily="34" charset="-128"/>
              </a:rPr>
              <a:t>Dysentry</a:t>
            </a:r>
            <a:endParaRPr lang="en-US" i="1" dirty="0" smtClean="0">
              <a:ea typeface="ＭＳ Ｐゴシック" pitchFamily="34" charset="-128"/>
            </a:endParaRPr>
          </a:p>
          <a:p>
            <a:pPr eaLnBrk="1" hangingPunct="1">
              <a:spcBef>
                <a:spcPct val="0"/>
              </a:spcBef>
            </a:pPr>
            <a:endParaRPr lang="en-US" dirty="0" smtClean="0">
              <a:ea typeface="ＭＳ Ｐゴシック" pitchFamily="34" charset="-128"/>
            </a:endParaRPr>
          </a:p>
          <a:p>
            <a:pPr eaLnBrk="1" hangingPunct="1">
              <a:spcBef>
                <a:spcPct val="0"/>
              </a:spcBef>
            </a:pPr>
            <a:r>
              <a:rPr lang="en-US" i="1" dirty="0" smtClean="0">
                <a:ea typeface="ＭＳ Ｐゴシック" pitchFamily="34" charset="-128"/>
              </a:rPr>
              <a:t>If not showing next slide:</a:t>
            </a:r>
          </a:p>
          <a:p>
            <a:pPr eaLnBrk="1" hangingPunct="1">
              <a:spcBef>
                <a:spcPct val="0"/>
              </a:spcBef>
            </a:pPr>
            <a:r>
              <a:rPr lang="en-US" i="1" dirty="0" smtClean="0">
                <a:ea typeface="ＭＳ Ｐゴシック" pitchFamily="34" charset="-128"/>
              </a:rPr>
              <a:t>Protozoa Facts: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charset="0"/>
                <a:ea typeface="ＭＳ Ｐゴシック" pitchFamily="34" charset="-128"/>
                <a:cs typeface="Arial" charset="0"/>
              </a:rPr>
              <a:t>1. Protozoa are larger than bacteria or viruses.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2. They are single celled organisms which can form cysts or vegetative states that can survive in inhospitable environments.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3. Because of this, they are difficult to kill with chlorine.  Ammonia is more effective.</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4. Most of the major waterborne disease epidemics in the North America over the last ten years are due to protozoa. This is because they can survive the chlorination process used in municipal water treatment plants.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Two of the more well known protozoa are giardia and </a:t>
            </a:r>
            <a:r>
              <a:rPr lang="en-CA" dirty="0" err="1" smtClean="0">
                <a:latin typeface="Arial" charset="0"/>
                <a:ea typeface="ＭＳ Ｐゴシック" pitchFamily="34" charset="-128"/>
                <a:cs typeface="Times New Roman" pitchFamily="18" charset="0"/>
              </a:rPr>
              <a:t>cryptosporidia</a:t>
            </a:r>
            <a:r>
              <a:rPr lang="en-CA" dirty="0" smtClean="0">
                <a:latin typeface="Arial" charset="0"/>
                <a:ea typeface="ＭＳ Ｐゴシック" pitchFamily="34" charset="-128"/>
                <a:cs typeface="Times New Roman" pitchFamily="18" charset="0"/>
              </a:rPr>
              <a:t>.</a:t>
            </a:r>
          </a:p>
          <a:p>
            <a:pPr eaLnBrk="1" hangingPunct="1">
              <a:spcBef>
                <a:spcPct val="0"/>
              </a:spcBef>
            </a:pPr>
            <a:endParaRPr lang="en-US" dirty="0" smtClean="0">
              <a:ea typeface="ＭＳ Ｐゴシック" pitchFamily="34" charset="-128"/>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BC057BE-8B2D-4D7E-8D2E-C80FF30640E9}" type="slidenum">
              <a:rPr lang="en-US" smtClean="0"/>
              <a:pPr eaLnBrk="1" hangingPunct="1"/>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charset="0"/>
                <a:ea typeface="ＭＳ Ｐゴシック" pitchFamily="34" charset="-128"/>
                <a:cs typeface="Arial" charset="0"/>
              </a:rPr>
              <a:t>1. Protozoa are larger than bacteria or viruses.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2. They are single celled organisms which can form cysts or vegetative states that can survive in inhospitable environments.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3. Because of this, they are difficult to kill with chlorine.  Ammonia is more effective.</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4. Most of the major waterborne disease epidemics in the North America over the last ten years are due to protozoa. This is because they can survive the chlorination process used in municipal water treatment plants.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Two of the more well known protozoa are giardia and </a:t>
            </a:r>
            <a:r>
              <a:rPr lang="en-CA" dirty="0" err="1" smtClean="0">
                <a:latin typeface="Arial" charset="0"/>
                <a:ea typeface="ＭＳ Ｐゴシック" pitchFamily="34" charset="-128"/>
                <a:cs typeface="Times New Roman" pitchFamily="18" charset="0"/>
              </a:rPr>
              <a:t>cryptosporidia</a:t>
            </a:r>
            <a:r>
              <a:rPr lang="en-CA" dirty="0" smtClean="0">
                <a:latin typeface="Arial" charset="0"/>
                <a:ea typeface="ＭＳ Ｐゴシック" pitchFamily="34" charset="-128"/>
                <a:cs typeface="Times New Roman" pitchFamily="18" charset="0"/>
              </a:rPr>
              <a:t>.</a:t>
            </a:r>
          </a:p>
          <a:p>
            <a:pPr eaLnBrk="1" hangingPunct="1">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ea typeface="ＭＳ Ｐゴシック" pitchFamily="34" charset="-128"/>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13FE5DB-64AC-466E-8A26-74211F3F8E0F}" type="slidenum">
              <a:rPr lang="en-US" smtClean="0"/>
              <a:pPr eaLnBrk="1" hangingPunct="1"/>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ea typeface="ＭＳ Ｐゴシック" pitchFamily="34" charset="-128"/>
              </a:rPr>
              <a:t>Common </a:t>
            </a:r>
            <a:r>
              <a:rPr lang="en-US" dirty="0" err="1" smtClean="0">
                <a:ea typeface="ＭＳ Ｐゴシック" pitchFamily="34" charset="-128"/>
              </a:rPr>
              <a:t>Helminths</a:t>
            </a:r>
            <a:r>
              <a:rPr lang="en-US" dirty="0" smtClean="0">
                <a:ea typeface="ＭＳ Ｐゴシック" pitchFamily="34" charset="-128"/>
              </a:rPr>
              <a:t>:</a:t>
            </a:r>
          </a:p>
          <a:p>
            <a:pPr eaLnBrk="1" hangingPunct="1">
              <a:spcBef>
                <a:spcPct val="0"/>
              </a:spcBef>
            </a:pPr>
            <a:r>
              <a:rPr lang="en-US" i="1" dirty="0" smtClean="0">
                <a:ea typeface="ＭＳ Ｐゴシック" pitchFamily="34" charset="-128"/>
              </a:rPr>
              <a:t>Round worm</a:t>
            </a:r>
          </a:p>
          <a:p>
            <a:pPr eaLnBrk="1" hangingPunct="1">
              <a:spcBef>
                <a:spcPct val="0"/>
              </a:spcBef>
            </a:pPr>
            <a:r>
              <a:rPr lang="en-US" i="1" dirty="0" smtClean="0">
                <a:ea typeface="ＭＳ Ｐゴシック" pitchFamily="34" charset="-128"/>
              </a:rPr>
              <a:t>Hook worm</a:t>
            </a:r>
          </a:p>
          <a:p>
            <a:pPr eaLnBrk="1" hangingPunct="1">
              <a:spcBef>
                <a:spcPct val="0"/>
              </a:spcBef>
            </a:pPr>
            <a:r>
              <a:rPr lang="en-US" i="1" dirty="0" smtClean="0">
                <a:ea typeface="ＭＳ Ｐゴシック" pitchFamily="34" charset="-128"/>
              </a:rPr>
              <a:t>Tape worm</a:t>
            </a:r>
          </a:p>
          <a:p>
            <a:pPr eaLnBrk="1" hangingPunct="1">
              <a:spcBef>
                <a:spcPct val="0"/>
              </a:spcBef>
            </a:pPr>
            <a:endParaRPr lang="en-US" dirty="0" smtClean="0">
              <a:ea typeface="ＭＳ Ｐゴシック" pitchFamily="34" charset="-128"/>
            </a:endParaRPr>
          </a:p>
          <a:p>
            <a:pPr eaLnBrk="1" hangingPunct="1">
              <a:spcBef>
                <a:spcPct val="0"/>
              </a:spcBef>
            </a:pPr>
            <a:r>
              <a:rPr lang="en-US" dirty="0" err="1" smtClean="0">
                <a:ea typeface="ＭＳ Ｐゴシック" pitchFamily="34" charset="-128"/>
              </a:rPr>
              <a:t>Helminths</a:t>
            </a:r>
            <a:r>
              <a:rPr lang="en-US" dirty="0" smtClean="0">
                <a:ea typeface="ＭＳ Ｐゴシック" pitchFamily="34" charset="-128"/>
              </a:rPr>
              <a:t> found in contaminated water:</a:t>
            </a:r>
          </a:p>
          <a:p>
            <a:pPr eaLnBrk="1" hangingPunct="1">
              <a:spcBef>
                <a:spcPct val="0"/>
              </a:spcBef>
            </a:pPr>
            <a:r>
              <a:rPr lang="en-US" i="1" dirty="0" err="1" smtClean="0">
                <a:ea typeface="ＭＳ Ｐゴシック" pitchFamily="34" charset="-128"/>
              </a:rPr>
              <a:t>Schistosomiasis</a:t>
            </a:r>
            <a:endParaRPr lang="en-US" i="1" dirty="0" smtClean="0">
              <a:ea typeface="ＭＳ Ｐゴシック" pitchFamily="34" charset="-128"/>
            </a:endParaRPr>
          </a:p>
          <a:p>
            <a:pPr eaLnBrk="1" hangingPunct="1">
              <a:spcBef>
                <a:spcPct val="0"/>
              </a:spcBef>
            </a:pPr>
            <a:endParaRPr lang="en-US" dirty="0" smtClean="0">
              <a:ea typeface="ＭＳ Ｐゴシック" pitchFamily="34" charset="-128"/>
            </a:endParaRPr>
          </a:p>
          <a:p>
            <a:pPr eaLnBrk="1" hangingPunct="1">
              <a:spcBef>
                <a:spcPct val="0"/>
              </a:spcBef>
            </a:pPr>
            <a:r>
              <a:rPr lang="en-US" i="1" dirty="0" smtClean="0">
                <a:ea typeface="ＭＳ Ｐゴシック" pitchFamily="34" charset="-128"/>
              </a:rPr>
              <a:t>If not showing next slide:</a:t>
            </a:r>
          </a:p>
          <a:p>
            <a:pPr eaLnBrk="1" hangingPunct="1">
              <a:spcBef>
                <a:spcPct val="0"/>
              </a:spcBef>
            </a:pPr>
            <a:r>
              <a:rPr lang="en-US" i="1" dirty="0" err="1" smtClean="0">
                <a:ea typeface="ＭＳ Ｐゴシック" pitchFamily="34" charset="-128"/>
              </a:rPr>
              <a:t>Helminth</a:t>
            </a:r>
            <a:r>
              <a:rPr lang="en-US" i="1" dirty="0" smtClean="0">
                <a:ea typeface="ＭＳ Ｐゴシック" pitchFamily="34" charset="-128"/>
              </a:rPr>
              <a:t> Facts: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1. </a:t>
            </a:r>
            <a:r>
              <a:rPr lang="en-CA" dirty="0" err="1" smtClean="0">
                <a:latin typeface="Arial" charset="0"/>
                <a:ea typeface="ＭＳ Ｐゴシック" pitchFamily="34" charset="-128"/>
                <a:cs typeface="Times New Roman" pitchFamily="18" charset="0"/>
              </a:rPr>
              <a:t>Helminths</a:t>
            </a:r>
            <a:r>
              <a:rPr lang="en-CA" dirty="0" smtClean="0">
                <a:latin typeface="Arial" charset="0"/>
                <a:ea typeface="ＭＳ Ｐゴシック" pitchFamily="34" charset="-128"/>
                <a:cs typeface="Times New Roman" pitchFamily="18" charset="0"/>
              </a:rPr>
              <a:t> are parasitic worms.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2. Many worms can survive in the body for several years. They make their host weaker by using his food supply to grow.</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3. They generally do not multiply within the human host.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4. Most </a:t>
            </a:r>
            <a:r>
              <a:rPr lang="en-CA" dirty="0" err="1" smtClean="0">
                <a:latin typeface="Arial" charset="0"/>
                <a:ea typeface="ＭＳ Ｐゴシック" pitchFamily="34" charset="-128"/>
                <a:cs typeface="Times New Roman" pitchFamily="18" charset="0"/>
              </a:rPr>
              <a:t>helminths</a:t>
            </a:r>
            <a:r>
              <a:rPr lang="en-CA" dirty="0" smtClean="0">
                <a:latin typeface="Arial" charset="0"/>
                <a:ea typeface="ＭＳ Ｐゴシック" pitchFamily="34" charset="-128"/>
                <a:cs typeface="Times New Roman" pitchFamily="18" charset="0"/>
              </a:rPr>
              <a:t> are passed in faeces.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5. Protozoa and </a:t>
            </a:r>
            <a:r>
              <a:rPr lang="en-CA" dirty="0" err="1" smtClean="0">
                <a:latin typeface="Arial" charset="0"/>
                <a:ea typeface="ＭＳ Ｐゴシック" pitchFamily="34" charset="-128"/>
                <a:cs typeface="Times New Roman" pitchFamily="18" charset="0"/>
              </a:rPr>
              <a:t>helminths</a:t>
            </a:r>
            <a:r>
              <a:rPr lang="en-CA" dirty="0" smtClean="0">
                <a:latin typeface="Arial" charset="0"/>
                <a:ea typeface="ＭＳ Ｐゴシック" pitchFamily="34" charset="-128"/>
                <a:cs typeface="Times New Roman" pitchFamily="18" charset="0"/>
              </a:rPr>
              <a:t> are known as parasites.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One of the most well known diseases caused by </a:t>
            </a:r>
            <a:r>
              <a:rPr lang="en-CA" dirty="0" err="1" smtClean="0">
                <a:latin typeface="Arial" charset="0"/>
                <a:ea typeface="ＭＳ Ｐゴシック" pitchFamily="34" charset="-128"/>
                <a:cs typeface="Times New Roman" pitchFamily="18" charset="0"/>
              </a:rPr>
              <a:t>helminths</a:t>
            </a:r>
            <a:r>
              <a:rPr lang="en-CA" dirty="0" smtClean="0">
                <a:latin typeface="Arial" charset="0"/>
                <a:ea typeface="ＭＳ Ｐゴシック" pitchFamily="34" charset="-128"/>
                <a:cs typeface="Times New Roman" pitchFamily="18" charset="0"/>
              </a:rPr>
              <a:t> is </a:t>
            </a:r>
            <a:r>
              <a:rPr lang="en-CA" dirty="0" err="1" smtClean="0">
                <a:latin typeface="Arial" charset="0"/>
                <a:ea typeface="ＭＳ Ｐゴシック" pitchFamily="34" charset="-128"/>
                <a:cs typeface="Times New Roman" pitchFamily="18" charset="0"/>
              </a:rPr>
              <a:t>schistosomiasis</a:t>
            </a:r>
            <a:r>
              <a:rPr lang="en-CA" dirty="0" smtClean="0">
                <a:latin typeface="Arial" charset="0"/>
                <a:ea typeface="ＭＳ Ｐゴシック" pitchFamily="34" charset="-128"/>
                <a:cs typeface="Times New Roman" pitchFamily="18" charset="0"/>
              </a:rPr>
              <a:t> which is prevalent in most parts of Africa.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latin typeface="Arial" charset="0"/>
              <a:ea typeface="ＭＳ Ｐゴシック" pitchFamily="34" charset="-128"/>
              <a:cs typeface="Times New Roman" pitchFamily="18" charset="0"/>
            </a:endParaRPr>
          </a:p>
          <a:p>
            <a:pPr eaLnBrk="1" hangingPunct="1">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ea typeface="ＭＳ Ｐゴシック" pitchFamily="34" charset="-128"/>
            </a:endParaRPr>
          </a:p>
          <a:p>
            <a:pPr eaLnBrk="1" hangingPunct="1">
              <a:spcBef>
                <a:spcPct val="0"/>
              </a:spcBef>
            </a:pPr>
            <a:endParaRPr lang="en-US" dirty="0" smtClean="0">
              <a:ea typeface="ＭＳ Ｐゴシック" pitchFamily="34" charset="-128"/>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3CE47EC-CB78-4824-8DE1-9D743FA6E4AF}" type="slidenum">
              <a:rPr lang="en-US" smtClean="0"/>
              <a:pPr eaLnBrk="1" hangingPunct="1"/>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1. </a:t>
            </a:r>
            <a:r>
              <a:rPr lang="en-CA" dirty="0" err="1" smtClean="0">
                <a:latin typeface="Arial" charset="0"/>
                <a:ea typeface="ＭＳ Ｐゴシック" pitchFamily="34" charset="-128"/>
                <a:cs typeface="Times New Roman" pitchFamily="18" charset="0"/>
              </a:rPr>
              <a:t>Helminths</a:t>
            </a:r>
            <a:r>
              <a:rPr lang="en-CA" dirty="0" smtClean="0">
                <a:latin typeface="Arial" charset="0"/>
                <a:ea typeface="ＭＳ Ｐゴシック" pitchFamily="34" charset="-128"/>
                <a:cs typeface="Times New Roman" pitchFamily="18" charset="0"/>
              </a:rPr>
              <a:t> are parasitic worms.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2. Many worms can survive in the body for several years. They make their host weaker by using his food supply to grow.</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3. They generally do not multiply within the human host.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4. Most </a:t>
            </a:r>
            <a:r>
              <a:rPr lang="en-CA" dirty="0" err="1" smtClean="0">
                <a:latin typeface="Arial" charset="0"/>
                <a:ea typeface="ＭＳ Ｐゴシック" pitchFamily="34" charset="-128"/>
                <a:cs typeface="Times New Roman" pitchFamily="18" charset="0"/>
              </a:rPr>
              <a:t>helminths</a:t>
            </a:r>
            <a:r>
              <a:rPr lang="en-CA" dirty="0" smtClean="0">
                <a:latin typeface="Arial" charset="0"/>
                <a:ea typeface="ＭＳ Ｐゴシック" pitchFamily="34" charset="-128"/>
                <a:cs typeface="Times New Roman" pitchFamily="18" charset="0"/>
              </a:rPr>
              <a:t> are passed in faeces.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5. Protozoa and </a:t>
            </a:r>
            <a:r>
              <a:rPr lang="en-CA" dirty="0" err="1" smtClean="0">
                <a:latin typeface="Arial" charset="0"/>
                <a:ea typeface="ＭＳ Ｐゴシック" pitchFamily="34" charset="-128"/>
                <a:cs typeface="Times New Roman" pitchFamily="18" charset="0"/>
              </a:rPr>
              <a:t>helminths</a:t>
            </a:r>
            <a:r>
              <a:rPr lang="en-CA" dirty="0" smtClean="0">
                <a:latin typeface="Arial" charset="0"/>
                <a:ea typeface="ＭＳ Ｐゴシック" pitchFamily="34" charset="-128"/>
                <a:cs typeface="Times New Roman" pitchFamily="18" charset="0"/>
              </a:rPr>
              <a:t> are known as parasites.</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dirty="0" smtClean="0">
                <a:latin typeface="Arial" charset="0"/>
                <a:ea typeface="ＭＳ Ｐゴシック" pitchFamily="34" charset="-128"/>
                <a:cs typeface="Times New Roman" pitchFamily="18" charset="0"/>
              </a:rPr>
              <a:t>One of the most well known diseases caused by </a:t>
            </a:r>
            <a:r>
              <a:rPr lang="en-CA" dirty="0" err="1" smtClean="0">
                <a:latin typeface="Arial" charset="0"/>
                <a:ea typeface="ＭＳ Ｐゴシック" pitchFamily="34" charset="-128"/>
                <a:cs typeface="Times New Roman" pitchFamily="18" charset="0"/>
              </a:rPr>
              <a:t>helminths</a:t>
            </a:r>
            <a:r>
              <a:rPr lang="en-CA" dirty="0" smtClean="0">
                <a:latin typeface="Arial" charset="0"/>
                <a:ea typeface="ＭＳ Ｐゴシック" pitchFamily="34" charset="-128"/>
                <a:cs typeface="Times New Roman" pitchFamily="18" charset="0"/>
              </a:rPr>
              <a:t> is </a:t>
            </a:r>
            <a:r>
              <a:rPr lang="en-CA" dirty="0" err="1" smtClean="0">
                <a:latin typeface="Arial" charset="0"/>
                <a:ea typeface="ＭＳ Ｐゴシック" pitchFamily="34" charset="-128"/>
                <a:cs typeface="Times New Roman" pitchFamily="18" charset="0"/>
              </a:rPr>
              <a:t>schistosomiasis</a:t>
            </a:r>
            <a:r>
              <a:rPr lang="en-CA" dirty="0" smtClean="0">
                <a:latin typeface="Arial" charset="0"/>
                <a:ea typeface="ＭＳ Ｐゴシック" pitchFamily="34" charset="-128"/>
                <a:cs typeface="Times New Roman" pitchFamily="18" charset="0"/>
              </a:rPr>
              <a:t> which is prevalent in most parts of Africa. </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latin typeface="Arial" charset="0"/>
              <a:ea typeface="ＭＳ Ｐゴシック" pitchFamily="34" charset="-128"/>
              <a:cs typeface="Times New Roman" pitchFamily="18" charset="0"/>
            </a:endParaRPr>
          </a:p>
          <a:p>
            <a:pPr eaLnBrk="1" hangingPunct="1">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ea typeface="ＭＳ Ｐゴシック" pitchFamily="34" charset="-128"/>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AF0D330-0F54-4A08-93C0-BE09F6B8F329}" type="slidenum">
              <a:rPr lang="en-US" smtClean="0"/>
              <a:pPr eaLnBrk="1" hangingPunct="1"/>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ea typeface="ＭＳ Ｐゴシック" pitchFamily="34" charset="-128"/>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6DB7159-1EBC-4397-A74B-81F4A47B546C}" type="slidenum">
              <a:rPr lang="en-US" smtClean="0"/>
              <a:pPr eaLnBrk="1" hangingPunct="1"/>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pitchFamily="34" charset="-128"/>
              </a:rPr>
              <a:t>An organism that causes disease</a:t>
            </a:r>
          </a:p>
          <a:p>
            <a:pPr eaLnBrk="1" hangingPunct="1">
              <a:spcBef>
                <a:spcPct val="0"/>
              </a:spcBef>
            </a:pPr>
            <a:endParaRPr lang="en-US" smtClean="0">
              <a:ea typeface="ＭＳ Ｐゴシック" pitchFamily="34" charset="-128"/>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6F6219A-3A1D-4FB7-B1BE-9495FDE70896}" type="slidenum">
              <a:rPr lang="en-US" smtClean="0"/>
              <a:pPr eaLnBrk="1" hangingPunct="1"/>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pitchFamily="34" charset="-128"/>
              </a:rPr>
              <a:t>Viruses, bacteria, protozoa and helminths</a:t>
            </a:r>
          </a:p>
          <a:p>
            <a:pPr eaLnBrk="1" hangingPunct="1">
              <a:spcBef>
                <a:spcPct val="0"/>
              </a:spcBef>
            </a:pPr>
            <a:endParaRPr lang="en-US" smtClean="0">
              <a:ea typeface="ＭＳ Ｐゴシック" pitchFamily="34" charset="-128"/>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268CFD6-589F-432A-B38B-63685227A6EE}" type="slidenum">
              <a:rPr lang="en-US" smtClean="0"/>
              <a:pPr eaLnBrk="1" hangingPunct="1"/>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AutoNum type="arabicPeriod"/>
            </a:pPr>
            <a:r>
              <a:rPr lang="en-US" smtClean="0">
                <a:ea typeface="ＭＳ Ｐゴシック" pitchFamily="34" charset="-128"/>
              </a:rPr>
              <a:t>The size between sand grains is small enough to capture most pathogens</a:t>
            </a:r>
          </a:p>
          <a:p>
            <a:pPr marL="228600" indent="-228600" eaLnBrk="1" hangingPunct="1">
              <a:spcBef>
                <a:spcPct val="0"/>
              </a:spcBef>
              <a:buFontTx/>
              <a:buAutoNum type="arabicPeriod"/>
            </a:pPr>
            <a:r>
              <a:rPr lang="en-US" smtClean="0">
                <a:ea typeface="ＭＳ Ｐゴシック" pitchFamily="34" charset="-128"/>
              </a:rPr>
              <a:t>Removes all types of pathogens from contaminated water (only some viruses, and most bacteria)</a:t>
            </a:r>
          </a:p>
          <a:p>
            <a:pPr marL="228600" indent="-228600" eaLnBrk="1" hangingPunct="1">
              <a:spcBef>
                <a:spcPct val="0"/>
              </a:spcBef>
              <a:buFontTx/>
              <a:buAutoNum type="arabicPeriod"/>
            </a:pPr>
            <a:r>
              <a:rPr lang="en-US" smtClean="0">
                <a:ea typeface="ＭＳ Ｐゴシック" pitchFamily="34" charset="-128"/>
              </a:rPr>
              <a:t>Some viruses stick to the sand grains (adsorption)</a:t>
            </a:r>
          </a:p>
          <a:p>
            <a:pPr marL="228600" indent="-228600" eaLnBrk="1" hangingPunct="1">
              <a:spcBef>
                <a:spcPct val="0"/>
              </a:spcBef>
              <a:buFontTx/>
              <a:buAutoNum type="arabicPeriod"/>
            </a:pPr>
            <a:r>
              <a:rPr lang="en-US" smtClean="0">
                <a:ea typeface="ＭＳ Ｐゴシック" pitchFamily="34" charset="-128"/>
              </a:rPr>
              <a:t>Most bacteria will be trapped, stick to the sand or be eaten. Some will die naturally inside the sand.</a:t>
            </a:r>
          </a:p>
          <a:p>
            <a:pPr marL="228600" indent="-228600" eaLnBrk="1" hangingPunct="1">
              <a:spcBef>
                <a:spcPct val="0"/>
              </a:spcBef>
              <a:buFontTx/>
              <a:buAutoNum type="arabicPeriod"/>
            </a:pPr>
            <a:r>
              <a:rPr lang="en-US" smtClean="0">
                <a:ea typeface="ＭＳ Ｐゴシック" pitchFamily="34" charset="-128"/>
              </a:rPr>
              <a:t>The helminths and protozoa will be caught on the top as they are so big</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326F1EB-8BED-43BC-85EA-A9772BFDC659}" type="slidenum">
              <a:rPr lang="en-US" smtClean="0"/>
              <a:pPr eaLnBrk="1" hangingPunct="1"/>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ea typeface="ＭＳ Ｐゴシック" pitchFamily="34" charset="-128"/>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92E98F0-77D7-4709-BD05-5410E00BB0CD}" type="slidenum">
              <a:rPr lang="en-US" smtClean="0"/>
              <a:pPr eaLnBrk="1" hangingPunct="1"/>
              <a:t>4</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400C7139-71BD-4A71-A8AF-3CB6DA0B6389}" type="slidenum">
              <a:rPr lang="en-US" sz="1200"/>
              <a:pPr algn="r" eaLnBrk="1" hangingPunct="1"/>
              <a:t>22</a:t>
            </a:fld>
            <a:endParaRPr lang="en-US" sz="1200"/>
          </a:p>
        </p:txBody>
      </p:sp>
      <p:sp>
        <p:nvSpPr>
          <p:cNvPr id="43011" name="Rectangle 2"/>
          <p:cNvSpPr>
            <a:spLocks noGrp="1" noRot="1" noChangeAspect="1" noChangeArrowheads="1" noTextEdit="1"/>
          </p:cNvSpPr>
          <p:nvPr>
            <p:ph type="sldImg"/>
          </p:nvPr>
        </p:nvSpPr>
        <p:spPr bwMode="auto">
          <a:xfrm>
            <a:off x="1143000" y="685800"/>
            <a:ext cx="4573588" cy="34305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xfrm>
            <a:off x="685800" y="4341813"/>
            <a:ext cx="54864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 typeface="Times New Roman" pitchFamily="18" charset="0"/>
              <a:buChar char="•"/>
            </a:pPr>
            <a:r>
              <a:rPr lang="en-CA" smtClean="0">
                <a:latin typeface="Times New Roman" pitchFamily="18" charset="0"/>
                <a:ea typeface="ＭＳ Ｐゴシック" pitchFamily="34" charset="-128"/>
              </a:rPr>
              <a:t>Representation of the relative sizes of different pathogens</a:t>
            </a:r>
          </a:p>
          <a:p>
            <a:pPr eaLnBrk="1" hangingPunct="1">
              <a:spcBef>
                <a:spcPct val="0"/>
              </a:spcBef>
              <a:buFont typeface="Times New Roman" pitchFamily="18" charset="0"/>
              <a:buChar char="•"/>
            </a:pPr>
            <a:r>
              <a:rPr lang="en-CA" smtClean="0">
                <a:latin typeface="Times New Roman" pitchFamily="18" charset="0"/>
                <a:ea typeface="ＭＳ Ｐゴシック" pitchFamily="34" charset="-128"/>
              </a:rPr>
              <a:t>Pathogen size is very relevant to understanding filter technologies</a:t>
            </a:r>
          </a:p>
          <a:p>
            <a:pPr eaLnBrk="1" hangingPunct="1">
              <a:spcBef>
                <a:spcPct val="0"/>
              </a:spcBef>
            </a:pPr>
            <a:endParaRPr lang="en-CA" smtClean="0">
              <a:latin typeface="Times New Roman" pitchFamily="18" charset="0"/>
              <a:ea typeface="ＭＳ Ｐゴシック" pitchFamily="34" charset="-128"/>
            </a:endParaRPr>
          </a:p>
          <a:p>
            <a:pPr eaLnBrk="1" hangingPunct="1">
              <a:spcBef>
                <a:spcPct val="0"/>
              </a:spcBef>
            </a:pPr>
            <a:endParaRPr lang="en-CA" smtClean="0">
              <a:latin typeface="Times New Roman" pitchFamily="18"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pitchFamily="34" charset="-128"/>
              </a:rPr>
              <a:t>Water treatment is not enough! You must have safe water, good sanitation and hygiene (wash hands with soap) to stay healthy.</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40E3EE0-AA0F-4EBD-9BD5-1D4E1DBA0AC1}" type="slidenum">
              <a:rPr lang="en-US" smtClean="0"/>
              <a:pPr eaLnBrk="1" hangingPunct="1"/>
              <a:t>23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pitchFamily="34" charset="-128"/>
              </a:rPr>
              <a:t>This is a leading question to get the participants to offer ways that we get sick:</a:t>
            </a:r>
          </a:p>
          <a:p>
            <a:pPr eaLnBrk="1" hangingPunct="1">
              <a:spcBef>
                <a:spcPct val="0"/>
              </a:spcBef>
            </a:pPr>
            <a:r>
              <a:rPr lang="en-US" smtClean="0">
                <a:ea typeface="ＭＳ Ｐゴシック" pitchFamily="34" charset="-128"/>
              </a:rPr>
              <a:t>Eating bad food</a:t>
            </a:r>
          </a:p>
          <a:p>
            <a:pPr eaLnBrk="1" hangingPunct="1">
              <a:spcBef>
                <a:spcPct val="0"/>
              </a:spcBef>
            </a:pPr>
            <a:r>
              <a:rPr lang="en-US" smtClean="0">
                <a:ea typeface="ＭＳ Ｐゴシック" pitchFamily="34" charset="-128"/>
              </a:rPr>
              <a:t>Drinking contaminated water</a:t>
            </a:r>
          </a:p>
          <a:p>
            <a:pPr eaLnBrk="1" hangingPunct="1">
              <a:spcBef>
                <a:spcPct val="0"/>
              </a:spcBef>
            </a:pPr>
            <a:r>
              <a:rPr lang="en-US" smtClean="0">
                <a:ea typeface="ＭＳ Ｐゴシック" pitchFamily="34" charset="-128"/>
              </a:rPr>
              <a:t>Not washing our hands</a:t>
            </a:r>
          </a:p>
          <a:p>
            <a:pPr eaLnBrk="1" hangingPunct="1">
              <a:spcBef>
                <a:spcPct val="0"/>
              </a:spcBef>
            </a:pPr>
            <a:r>
              <a:rPr lang="en-US" smtClean="0">
                <a:ea typeface="ＭＳ Ｐゴシック" pitchFamily="34" charset="-128"/>
              </a:rPr>
              <a:t>Bacteria</a:t>
            </a:r>
          </a:p>
          <a:p>
            <a:pPr eaLnBrk="1" hangingPunct="1">
              <a:spcBef>
                <a:spcPct val="0"/>
              </a:spcBef>
            </a:pPr>
            <a:r>
              <a:rPr lang="en-US" smtClean="0">
                <a:ea typeface="ＭＳ Ｐゴシック" pitchFamily="34" charset="-128"/>
              </a:rPr>
              <a:t>Viruses</a:t>
            </a:r>
          </a:p>
          <a:p>
            <a:pPr eaLnBrk="1" hangingPunct="1">
              <a:spcBef>
                <a:spcPct val="0"/>
              </a:spcBef>
            </a:pPr>
            <a:r>
              <a:rPr lang="en-US" smtClean="0">
                <a:ea typeface="ＭＳ Ｐゴシック" pitchFamily="34" charset="-128"/>
              </a:rPr>
              <a:t>Hopefully leading to the word PATHOGEN</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19D05D7-71A3-410B-A4A4-132396834D15}" type="slidenum">
              <a:rPr lang="en-US" smtClean="0"/>
              <a:pPr eaLnBrk="1" hangingPunct="1"/>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i="1" smtClean="0">
                <a:ea typeface="ＭＳ Ｐゴシック" pitchFamily="34" charset="-128"/>
              </a:rPr>
              <a:t>An organism that causes sickness and/or disease.</a:t>
            </a:r>
          </a:p>
          <a:p>
            <a:pPr eaLnBrk="1" hangingPunct="1"/>
            <a:endParaRPr lang="en-US" smtClean="0">
              <a:ea typeface="ＭＳ Ｐゴシック" pitchFamily="34" charset="-128"/>
            </a:endParaRP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01E0028-995E-4BE4-B9A2-4F5FA3DC52A9}" type="slidenum">
              <a:rPr lang="en-US" smtClean="0"/>
              <a:pPr eaLnBrk="1" hangingPunct="1"/>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43D1E05-BDA1-4600-ABA5-29B8582E2158}" type="slidenum">
              <a:rPr lang="en-US" smtClean="0"/>
              <a:pPr eaLnBrk="1" hangingPunct="1"/>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88E2BAE-0D2F-478F-A9E2-CC78C6E1C418}" type="slidenum">
              <a:rPr lang="en-US" smtClean="0"/>
              <a:pPr eaLnBrk="1" hangingPunct="1"/>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33975941-7AAA-473E-A8C0-5CF32194DFA3}" type="slidenum">
              <a:rPr lang="en-US" sz="1200"/>
              <a:pPr algn="r" eaLnBrk="1" hangingPunct="1"/>
              <a:t>9</a:t>
            </a:fld>
            <a:endParaRPr lang="en-US" sz="1200"/>
          </a:p>
        </p:txBody>
      </p:sp>
      <p:sp>
        <p:nvSpPr>
          <p:cNvPr id="30723" name="Rectangle 2"/>
          <p:cNvSpPr>
            <a:spLocks noGrp="1" noRot="1" noChangeAspect="1" noChangeArrowheads="1" noTextEdit="1"/>
          </p:cNvSpPr>
          <p:nvPr>
            <p:ph type="sldImg"/>
          </p:nvPr>
        </p:nvSpPr>
        <p:spPr bwMode="auto">
          <a:xfrm>
            <a:off x="1143000" y="685800"/>
            <a:ext cx="4573588" cy="34305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p:cNvSpPr>
            <a:spLocks noGrp="1" noChangeArrowheads="1"/>
          </p:cNvSpPr>
          <p:nvPr>
            <p:ph type="body" idx="1"/>
          </p:nvPr>
        </p:nvSpPr>
        <p:spPr bwMode="auto">
          <a:xfrm>
            <a:off x="685800" y="4341813"/>
            <a:ext cx="54864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 typeface="Times New Roman" pitchFamily="18" charset="0"/>
              <a:buChar char="•"/>
            </a:pPr>
            <a:r>
              <a:rPr lang="en-CA" smtClean="0">
                <a:latin typeface="Times New Roman" pitchFamily="18" charset="0"/>
                <a:ea typeface="ＭＳ Ｐゴシック" pitchFamily="34" charset="-128"/>
              </a:rPr>
              <a:t>Representation of the relative sizes of different pathogens</a:t>
            </a:r>
          </a:p>
          <a:p>
            <a:pPr eaLnBrk="1" hangingPunct="1">
              <a:spcBef>
                <a:spcPct val="0"/>
              </a:spcBef>
              <a:buFont typeface="Times New Roman" pitchFamily="18" charset="0"/>
              <a:buChar char="•"/>
            </a:pPr>
            <a:r>
              <a:rPr lang="en-CA" smtClean="0">
                <a:latin typeface="Times New Roman" pitchFamily="18" charset="0"/>
                <a:ea typeface="ＭＳ Ｐゴシック" pitchFamily="34" charset="-128"/>
              </a:rPr>
              <a:t>Pathogen size is very relevant to understanding filter technologies</a:t>
            </a:r>
          </a:p>
          <a:p>
            <a:pPr eaLnBrk="1" hangingPunct="1">
              <a:spcBef>
                <a:spcPct val="0"/>
              </a:spcBef>
            </a:pPr>
            <a:endParaRPr lang="en-CA" smtClean="0">
              <a:latin typeface="Times New Roman" pitchFamily="18" charset="0"/>
              <a:ea typeface="ＭＳ Ｐゴシック" pitchFamily="34" charset="-128"/>
            </a:endParaRPr>
          </a:p>
          <a:p>
            <a:pPr eaLnBrk="1" hangingPunct="1">
              <a:spcBef>
                <a:spcPct val="0"/>
              </a:spcBef>
            </a:pPr>
            <a:endParaRPr lang="en-CA" smtClean="0">
              <a:latin typeface="Times New Roman" pitchFamily="18"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ea typeface="ＭＳ Ｐゴシック" pitchFamily="34" charset="-128"/>
              </a:rPr>
              <a:t>Common Viruses:</a:t>
            </a:r>
          </a:p>
          <a:p>
            <a:pPr eaLnBrk="1" hangingPunct="1">
              <a:spcBef>
                <a:spcPct val="0"/>
              </a:spcBef>
            </a:pPr>
            <a:r>
              <a:rPr lang="en-US" i="1" dirty="0" smtClean="0">
                <a:ea typeface="ＭＳ Ｐゴシック" pitchFamily="34" charset="-128"/>
              </a:rPr>
              <a:t>HIV</a:t>
            </a:r>
          </a:p>
          <a:p>
            <a:pPr eaLnBrk="1" hangingPunct="1">
              <a:spcBef>
                <a:spcPct val="0"/>
              </a:spcBef>
            </a:pPr>
            <a:r>
              <a:rPr lang="en-US" i="1" dirty="0" smtClean="0">
                <a:ea typeface="ＭＳ Ｐゴシック" pitchFamily="34" charset="-128"/>
              </a:rPr>
              <a:t>Hepatitis A and E</a:t>
            </a:r>
          </a:p>
          <a:p>
            <a:pPr eaLnBrk="1" hangingPunct="1">
              <a:spcBef>
                <a:spcPct val="0"/>
              </a:spcBef>
            </a:pPr>
            <a:r>
              <a:rPr lang="en-US" i="1" dirty="0" smtClean="0">
                <a:ea typeface="ＭＳ Ｐゴシック" pitchFamily="34" charset="-128"/>
              </a:rPr>
              <a:t>Polio</a:t>
            </a:r>
          </a:p>
          <a:p>
            <a:pPr eaLnBrk="1" hangingPunct="1">
              <a:spcBef>
                <a:spcPct val="0"/>
              </a:spcBef>
            </a:pPr>
            <a:r>
              <a:rPr lang="en-US" i="1" dirty="0" smtClean="0">
                <a:ea typeface="ＭＳ Ｐゴシック" pitchFamily="34" charset="-128"/>
              </a:rPr>
              <a:t>Ebola</a:t>
            </a:r>
          </a:p>
          <a:p>
            <a:pPr eaLnBrk="1" hangingPunct="1">
              <a:spcBef>
                <a:spcPct val="0"/>
              </a:spcBef>
            </a:pPr>
            <a:endParaRPr lang="en-US" dirty="0" smtClean="0">
              <a:ea typeface="ＭＳ Ｐゴシック" pitchFamily="34" charset="-128"/>
            </a:endParaRPr>
          </a:p>
          <a:p>
            <a:pPr marL="0" marR="0" indent="0" algn="l" defTabSz="457200" rtl="0" eaLnBrk="1" fontAlgn="base" latinLnBrk="0" hangingPunct="1">
              <a:lnSpc>
                <a:spcPct val="100000"/>
              </a:lnSpc>
              <a:spcBef>
                <a:spcPct val="0"/>
              </a:spcBef>
              <a:spcAft>
                <a:spcPct val="0"/>
              </a:spcAft>
              <a:buClrTx/>
              <a:buSzTx/>
              <a:buFontTx/>
              <a:buNone/>
              <a:tabLst/>
              <a:defRPr/>
            </a:pPr>
            <a:r>
              <a:rPr lang="en-US" i="1" dirty="0" smtClean="0">
                <a:ea typeface="ＭＳ Ｐゴシック" pitchFamily="34" charset="-128"/>
              </a:rPr>
              <a:t>If not showing</a:t>
            </a:r>
            <a:r>
              <a:rPr lang="en-US" i="1" baseline="0" dirty="0" smtClean="0">
                <a:ea typeface="ＭＳ Ｐゴシック" pitchFamily="34" charset="-128"/>
              </a:rPr>
              <a:t> next slide:</a:t>
            </a:r>
          </a:p>
          <a:p>
            <a:pPr eaLnBrk="1" hangingPunct="1">
              <a:spcBef>
                <a:spcPct val="0"/>
              </a:spcBef>
            </a:pPr>
            <a:r>
              <a:rPr lang="en-US" i="1" dirty="0" smtClean="0">
                <a:ea typeface="ＭＳ Ｐゴシック" pitchFamily="34" charset="-128"/>
              </a:rPr>
              <a:t>Virus Facts</a:t>
            </a:r>
            <a:r>
              <a:rPr lang="en-US" dirty="0" smtClean="0">
                <a:ea typeface="ＭＳ Ｐゴシック" pitchFamily="34" charset="-128"/>
              </a:rPr>
              <a:t>:</a:t>
            </a:r>
          </a:p>
          <a:p>
            <a:pPr eaLnBrk="1" hangingPunct="1">
              <a:spcBef>
                <a:spcPct val="0"/>
              </a:spcBef>
            </a:pPr>
            <a:r>
              <a:rPr lang="en-US" dirty="0" smtClean="0">
                <a:ea typeface="ＭＳ Ｐゴシック" pitchFamily="34" charset="-128"/>
              </a:rPr>
              <a:t>1. Ability to replicate depends on host - In order to make multiples of itself, they depend on host cells (cells of the organism that is infected). </a:t>
            </a:r>
          </a:p>
          <a:p>
            <a:pPr eaLnBrk="1" hangingPunct="1">
              <a:spcBef>
                <a:spcPct val="0"/>
              </a:spcBef>
            </a:pPr>
            <a:r>
              <a:rPr lang="en-US" dirty="0" smtClean="0">
                <a:ea typeface="ＭＳ Ｐゴシック" pitchFamily="34" charset="-128"/>
              </a:rPr>
              <a:t>2. Infectious time can be long - Some can remain infectious outside of a host for long periods of time. </a:t>
            </a:r>
          </a:p>
          <a:p>
            <a:pPr eaLnBrk="1" hangingPunct="1">
              <a:spcBef>
                <a:spcPct val="0"/>
              </a:spcBef>
            </a:pPr>
            <a:r>
              <a:rPr lang="en-US" dirty="0" smtClean="0">
                <a:ea typeface="ＭＳ Ｐゴシック" pitchFamily="34" charset="-128"/>
              </a:rPr>
              <a:t>3. Small pore size for filtration - Due to their small size, filtration technology must be effective down to 0.02 microns.</a:t>
            </a:r>
          </a:p>
          <a:p>
            <a:pPr eaLnBrk="1" hangingPunct="1">
              <a:spcBef>
                <a:spcPct val="0"/>
              </a:spcBef>
            </a:pPr>
            <a:endParaRPr lang="en-US" dirty="0" smtClean="0">
              <a:ea typeface="ＭＳ Ｐゴシック" pitchFamily="34" charset="-128"/>
            </a:endParaRP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3CDA986-8B8A-4813-9F90-863FCB1FE2E2}" type="slidenum">
              <a:rPr lang="en-US" smtClean="0"/>
              <a:pPr eaLnBrk="1" hangingPunct="1"/>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ea typeface="ＭＳ Ｐゴシック" pitchFamily="34" charset="-128"/>
              </a:rPr>
              <a:t>1. Ability to replicate depends on host - In order to make multiples of itself, they depend on host cells (cells of the organism that is infected). </a:t>
            </a:r>
          </a:p>
          <a:p>
            <a:pPr eaLnBrk="1" hangingPunct="1">
              <a:spcBef>
                <a:spcPct val="0"/>
              </a:spcBef>
            </a:pPr>
            <a:r>
              <a:rPr lang="en-US" dirty="0" smtClean="0">
                <a:ea typeface="ＭＳ Ｐゴシック" pitchFamily="34" charset="-128"/>
              </a:rPr>
              <a:t>2. Infectious time can be long - Some can remain infectious outside of a host for long periods of time. </a:t>
            </a:r>
          </a:p>
          <a:p>
            <a:pPr eaLnBrk="1" hangingPunct="1">
              <a:spcBef>
                <a:spcPct val="0"/>
              </a:spcBef>
            </a:pPr>
            <a:r>
              <a:rPr lang="en-US" dirty="0" smtClean="0">
                <a:ea typeface="ＭＳ Ｐゴシック" pitchFamily="34" charset="-128"/>
              </a:rPr>
              <a:t>3. Small pore size for filtration - Due to their small size, filtration technology must be effective down to 0.02 microns.</a:t>
            </a:r>
          </a:p>
          <a:p>
            <a:pPr eaLnBrk="1" hangingPunct="1">
              <a:spcBef>
                <a:spcPct val="0"/>
              </a:spcBef>
            </a:pPr>
            <a:endParaRPr lang="en-US" dirty="0" smtClean="0">
              <a:ea typeface="ＭＳ Ｐゴシック" pitchFamily="34" charset="-128"/>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A64C2E6-84D9-4A93-B8D8-E66295A81E5B}" type="slidenum">
              <a:rPr lang="en-US" smtClean="0"/>
              <a:pPr eaLnBrk="1" hangingPunct="1"/>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6386B1-7BAB-4162-B58D-0DFDF65C0BDC}" type="slidenum">
              <a:rPr lang="en-US"/>
              <a:pPr>
                <a:defRPr/>
              </a:pPr>
              <a:t>‹#›</a:t>
            </a:fld>
            <a:endParaRPr lang="en-US"/>
          </a:p>
        </p:txBody>
      </p:sp>
    </p:spTree>
    <p:extLst>
      <p:ext uri="{BB962C8B-B14F-4D97-AF65-F5344CB8AC3E}">
        <p14:creationId xmlns:p14="http://schemas.microsoft.com/office/powerpoint/2010/main" val="1043864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F5832F-E58C-4F7B-95C2-D0BF7578D39C}" type="slidenum">
              <a:rPr lang="en-US"/>
              <a:pPr>
                <a:defRPr/>
              </a:pPr>
              <a:t>‹#›</a:t>
            </a:fld>
            <a:endParaRPr lang="en-US"/>
          </a:p>
        </p:txBody>
      </p:sp>
    </p:spTree>
    <p:extLst>
      <p:ext uri="{BB962C8B-B14F-4D97-AF65-F5344CB8AC3E}">
        <p14:creationId xmlns:p14="http://schemas.microsoft.com/office/powerpoint/2010/main" val="1065202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1FC1BA-6AAC-4FE4-90AF-39A3538757E9}" type="slidenum">
              <a:rPr lang="en-US"/>
              <a:pPr>
                <a:defRPr/>
              </a:pPr>
              <a:t>‹#›</a:t>
            </a:fld>
            <a:endParaRPr lang="en-US"/>
          </a:p>
        </p:txBody>
      </p:sp>
    </p:spTree>
    <p:extLst>
      <p:ext uri="{BB962C8B-B14F-4D97-AF65-F5344CB8AC3E}">
        <p14:creationId xmlns:p14="http://schemas.microsoft.com/office/powerpoint/2010/main" val="3356380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6970B27-8662-4A42-81D3-7A1BBA2256A1}" type="slidenum">
              <a:rPr lang="en-US"/>
              <a:pPr>
                <a:defRPr/>
              </a:pPr>
              <a:t>‹#›</a:t>
            </a:fld>
            <a:endParaRPr lang="en-US"/>
          </a:p>
        </p:txBody>
      </p:sp>
    </p:spTree>
    <p:extLst>
      <p:ext uri="{BB962C8B-B14F-4D97-AF65-F5344CB8AC3E}">
        <p14:creationId xmlns:p14="http://schemas.microsoft.com/office/powerpoint/2010/main" val="3623289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44D74A-67B8-44B1-8F67-D6A06B139471}" type="slidenum">
              <a:rPr lang="en-US"/>
              <a:pPr>
                <a:defRPr/>
              </a:pPr>
              <a:t>‹#›</a:t>
            </a:fld>
            <a:endParaRPr lang="en-US"/>
          </a:p>
        </p:txBody>
      </p:sp>
    </p:spTree>
    <p:extLst>
      <p:ext uri="{BB962C8B-B14F-4D97-AF65-F5344CB8AC3E}">
        <p14:creationId xmlns:p14="http://schemas.microsoft.com/office/powerpoint/2010/main" val="47764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DDF66C6-FDF0-4381-A9DA-B980D5D6AA72}" type="slidenum">
              <a:rPr lang="en-US"/>
              <a:pPr>
                <a:defRPr/>
              </a:pPr>
              <a:t>‹#›</a:t>
            </a:fld>
            <a:endParaRPr lang="en-US"/>
          </a:p>
        </p:txBody>
      </p:sp>
    </p:spTree>
    <p:extLst>
      <p:ext uri="{BB962C8B-B14F-4D97-AF65-F5344CB8AC3E}">
        <p14:creationId xmlns:p14="http://schemas.microsoft.com/office/powerpoint/2010/main" val="1594617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77C6BEE-600F-48F6-A8D2-CD11C560AF7A}" type="slidenum">
              <a:rPr lang="en-US"/>
              <a:pPr>
                <a:defRPr/>
              </a:pPr>
              <a:t>‹#›</a:t>
            </a:fld>
            <a:endParaRPr lang="en-US"/>
          </a:p>
        </p:txBody>
      </p:sp>
    </p:spTree>
    <p:extLst>
      <p:ext uri="{BB962C8B-B14F-4D97-AF65-F5344CB8AC3E}">
        <p14:creationId xmlns:p14="http://schemas.microsoft.com/office/powerpoint/2010/main" val="2553405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19CC019-11EE-4110-AD1A-E2AA4094E2CB}" type="slidenum">
              <a:rPr lang="en-US"/>
              <a:pPr>
                <a:defRPr/>
              </a:pPr>
              <a:t>‹#›</a:t>
            </a:fld>
            <a:endParaRPr lang="en-US"/>
          </a:p>
        </p:txBody>
      </p:sp>
    </p:spTree>
    <p:extLst>
      <p:ext uri="{BB962C8B-B14F-4D97-AF65-F5344CB8AC3E}">
        <p14:creationId xmlns:p14="http://schemas.microsoft.com/office/powerpoint/2010/main" val="2302777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5DD9503-408D-417C-B6F5-3345BB6D8D6F}" type="slidenum">
              <a:rPr lang="en-US"/>
              <a:pPr>
                <a:defRPr/>
              </a:pPr>
              <a:t>‹#›</a:t>
            </a:fld>
            <a:endParaRPr lang="en-US"/>
          </a:p>
        </p:txBody>
      </p:sp>
    </p:spTree>
    <p:extLst>
      <p:ext uri="{BB962C8B-B14F-4D97-AF65-F5344CB8AC3E}">
        <p14:creationId xmlns:p14="http://schemas.microsoft.com/office/powerpoint/2010/main" val="1250178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9348730-9473-4409-A2EC-6A4764A70715}" type="slidenum">
              <a:rPr lang="en-US"/>
              <a:pPr>
                <a:defRPr/>
              </a:pPr>
              <a:t>‹#›</a:t>
            </a:fld>
            <a:endParaRPr lang="en-US"/>
          </a:p>
        </p:txBody>
      </p:sp>
    </p:spTree>
    <p:extLst>
      <p:ext uri="{BB962C8B-B14F-4D97-AF65-F5344CB8AC3E}">
        <p14:creationId xmlns:p14="http://schemas.microsoft.com/office/powerpoint/2010/main" val="526351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764564-92F0-4FB7-AFE7-D3D65B1AEB9E}" type="slidenum">
              <a:rPr lang="en-US"/>
              <a:pPr>
                <a:defRPr/>
              </a:pPr>
              <a:t>‹#›</a:t>
            </a:fld>
            <a:endParaRPr lang="en-US"/>
          </a:p>
        </p:txBody>
      </p:sp>
    </p:spTree>
    <p:extLst>
      <p:ext uri="{BB962C8B-B14F-4D97-AF65-F5344CB8AC3E}">
        <p14:creationId xmlns:p14="http://schemas.microsoft.com/office/powerpoint/2010/main" val="350788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9" charset="0"/>
                <a:cs typeface="Arial" pitchFamily="-109"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9" charset="0"/>
                <a:cs typeface="Arial" pitchFamily="-109"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29D40BC4-5208-4966-9C3F-262CBE4DAF9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2pPr>
      <a:lvl3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3pPr>
      <a:lvl4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4pPr>
      <a:lvl5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5pPr>
      <a:lvl6pPr marL="4572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6pPr>
      <a:lvl7pPr marL="9144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7pPr>
      <a:lvl8pPr marL="13716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8pPr>
      <a:lvl9pPr marL="18288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5.jpe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cawst.org/resources"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en-US" sz="1100" dirty="0"/>
          </a:p>
          <a:p>
            <a:pPr algn="ctr">
              <a:tabLst>
                <a:tab pos="1196975" algn="l"/>
              </a:tabLst>
            </a:pPr>
            <a:r>
              <a:rPr lang="en-US" sz="1100" dirty="0"/>
              <a:t>12, 2916 – 5</a:t>
            </a:r>
            <a:r>
              <a:rPr lang="en-US" sz="1100" baseline="30000" dirty="0"/>
              <a:t>th</a:t>
            </a:r>
            <a:r>
              <a:rPr lang="en-US" sz="1100" dirty="0"/>
              <a:t> Avenue</a:t>
            </a:r>
          </a:p>
          <a:p>
            <a:pPr algn="ctr">
              <a:tabLst>
                <a:tab pos="1196975" algn="l"/>
              </a:tabLst>
            </a:pPr>
            <a:r>
              <a:rPr lang="en-US" sz="1100" dirty="0" smtClean="0"/>
              <a:t>Calgary, Alberta, T2A 6K4, Canada</a:t>
            </a:r>
          </a:p>
          <a:p>
            <a:pPr algn="ctr">
              <a:tabLst>
                <a:tab pos="1196975" algn="l"/>
              </a:tabLst>
            </a:pPr>
            <a:r>
              <a:rPr lang="fr-FR" sz="1100" dirty="0" smtClean="0"/>
              <a:t>Phone: + 1 (403) 243-3285, Fax: + 1 (403) 243-6199</a:t>
            </a:r>
            <a:endParaRPr lang="en-US" sz="1100" dirty="0" smtClean="0"/>
          </a:p>
          <a:p>
            <a:pPr algn="ctr">
              <a:tabLst>
                <a:tab pos="1196975" algn="l"/>
              </a:tabLst>
            </a:pPr>
            <a:r>
              <a:rPr lang="fr-FR" sz="1100" dirty="0" smtClean="0"/>
              <a:t>E-mail: cawst@cawst.org, </a:t>
            </a:r>
            <a:r>
              <a:rPr lang="en-US" sz="1100" dirty="0" smtClean="0"/>
              <a:t>Website: </a:t>
            </a:r>
            <a:r>
              <a:rPr lang="en-US" sz="1100" dirty="0" smtClean="0">
                <a:hlinkClick r:id="rId3"/>
              </a:rPr>
              <a:t>www.cawst.org</a:t>
            </a:r>
            <a:endParaRPr lang="en-US" sz="1100" dirty="0" smtClean="0"/>
          </a:p>
          <a:p>
            <a:pPr algn="ctr">
              <a:tabLst>
                <a:tab pos="1196975" algn="l"/>
              </a:tabLst>
            </a:pPr>
            <a:endParaRPr lang="en-US" sz="1100" dirty="0"/>
          </a:p>
          <a:p>
            <a:r>
              <a:rPr lang="en-US" sz="900" dirty="0"/>
              <a:t>CAWST, the Centre for Affordable Water and Sanitation Technology, is a nonprofit organization that provides training and consulting to organizations working directly with populations in developing countries who lack access to clean water and basic sanitation.</a:t>
            </a:r>
          </a:p>
          <a:p>
            <a:r>
              <a:rPr lang="en-US" sz="900" dirty="0"/>
              <a:t> </a:t>
            </a:r>
          </a:p>
          <a:p>
            <a:r>
              <a:rPr lang="en-US" sz="900" dirty="0"/>
              <a:t>One of CAWST’s core strategies is to make knowledge about water common knowledge. This is achieved, in part, by developing and freely distributing education materials with the intent of increasing the availability of information to those who need it most.</a:t>
            </a:r>
          </a:p>
          <a:p>
            <a:r>
              <a:rPr lang="en-US" sz="900" dirty="0"/>
              <a:t> </a:t>
            </a:r>
          </a:p>
          <a:p>
            <a:r>
              <a:rPr lang="en-US" sz="900" dirty="0"/>
              <a:t>This document is open content and licensed under the Creative Commons Attribution Works 3.0 </a:t>
            </a:r>
            <a:r>
              <a:rPr lang="en-US" sz="900" dirty="0" err="1"/>
              <a:t>Unported</a:t>
            </a:r>
            <a:r>
              <a:rPr lang="en-US" sz="900" dirty="0"/>
              <a:t> License. To view a copy of this license, visit http://creativecommons.org/licenses/by/3.0 or send a letter to Creative Commons, 171 Second Street, Suite 300, San Francisco, California 94105, USA. </a:t>
            </a:r>
          </a:p>
          <a:p>
            <a:r>
              <a:rPr lang="en-US" sz="900" dirty="0"/>
              <a:t> </a:t>
            </a:r>
          </a:p>
          <a:p>
            <a:r>
              <a:rPr lang="en-US" sz="900" dirty="0" smtClean="0"/>
              <a:t>		You </a:t>
            </a:r>
            <a:r>
              <a:rPr lang="en-US" sz="900" dirty="0"/>
              <a:t>are free to:</a:t>
            </a:r>
          </a:p>
          <a:p>
            <a:pPr marL="2000250" lvl="4" indent="-171450">
              <a:buFont typeface="Arial" pitchFamily="34" charset="0"/>
              <a:buChar char="•"/>
            </a:pPr>
            <a:r>
              <a:rPr lang="en-US" sz="900" dirty="0"/>
              <a:t>Share – to copy, distribute and transmit this document</a:t>
            </a:r>
          </a:p>
          <a:p>
            <a:pPr marL="2000250" lvl="4" indent="-171450">
              <a:buFont typeface="Arial" pitchFamily="34" charset="0"/>
              <a:buChar char="•"/>
            </a:pPr>
            <a:r>
              <a:rPr lang="en-US" sz="900" dirty="0"/>
              <a:t>Remix – to adapt this document</a:t>
            </a:r>
          </a:p>
          <a:p>
            <a:r>
              <a:rPr lang="en-US" sz="900" dirty="0"/>
              <a:t> </a:t>
            </a:r>
          </a:p>
          <a:p>
            <a:r>
              <a:rPr lang="en-US" sz="900" dirty="0" smtClean="0"/>
              <a:t>		Under </a:t>
            </a:r>
            <a:r>
              <a:rPr lang="en-US" sz="900" dirty="0"/>
              <a:t>the following conditions:</a:t>
            </a:r>
          </a:p>
          <a:p>
            <a:pPr marL="2000250" lvl="4" indent="-171450">
              <a:buFont typeface="Arial" pitchFamily="34" charset="0"/>
              <a:buChar char="•"/>
            </a:pPr>
            <a:r>
              <a:rPr lang="en-US" sz="900" dirty="0" smtClean="0"/>
              <a:t>Attribution</a:t>
            </a:r>
            <a:r>
              <a:rPr lang="en-US" sz="900" dirty="0"/>
              <a:t>. You must give credit to CAWST as the original source of the document. Please include our website:  www.cawst.org</a:t>
            </a:r>
          </a:p>
          <a:p>
            <a:pPr algn="ctr">
              <a:tabLst>
                <a:tab pos="1196975" algn="l"/>
              </a:tabLst>
            </a:pPr>
            <a:endParaRPr lang="en-US" sz="900" dirty="0" smtClean="0"/>
          </a:p>
          <a:p>
            <a:pPr>
              <a:tabLst>
                <a:tab pos="1196975" algn="l"/>
              </a:tabLst>
            </a:pPr>
            <a:r>
              <a:rPr lang="en-US" sz="900" dirty="0"/>
              <a:t>CAWST will produce updated versions of this document periodically. For this reason, we do not recommend hosting this document to download from your website</a:t>
            </a:r>
            <a:r>
              <a:rPr lang="en-US" sz="900" dirty="0" smtClean="0"/>
              <a:t>.</a:t>
            </a:r>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r>
              <a:rPr lang="en-US" sz="900" b="1" dirty="0"/>
              <a:t> </a:t>
            </a:r>
            <a:r>
              <a:rPr lang="en-US" sz="900" dirty="0"/>
              <a:t>CAWST and its directors, employees, contractors, and volunteers do not assume any responsibility for and make no warranty with respect to the results that may be obtained from the use of the information provided</a:t>
            </a:r>
            <a:r>
              <a:rPr lang="en-US" sz="900" dirty="0" smtClean="0"/>
              <a:t>.</a:t>
            </a:r>
            <a:endParaRPr lang="en-US" sz="900"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305137"/>
            <a:ext cx="5328592" cy="1892826"/>
          </a:xfrm>
          <a:prstGeom prst="rect">
            <a:avLst/>
          </a:prstGeom>
          <a:noFill/>
          <a:ln w="15875">
            <a:solidFill>
              <a:schemeClr val="tx1"/>
            </a:solidFill>
          </a:ln>
        </p:spPr>
        <p:txBody>
          <a:bodyPr wrap="square" rtlCol="0">
            <a:spAutoFit/>
          </a:bodyPr>
          <a:lstStyle/>
          <a:p>
            <a:r>
              <a:rPr lang="en-US" b="1" dirty="0"/>
              <a:t> </a:t>
            </a:r>
            <a:r>
              <a:rPr lang="en-US" sz="1100" b="1" dirty="0" smtClean="0"/>
              <a:t>			Stay </a:t>
            </a:r>
            <a:r>
              <a:rPr lang="en-US" sz="1100" b="1" dirty="0"/>
              <a:t>up-to-date and get support:</a:t>
            </a:r>
            <a:endParaRPr lang="en-US" sz="1100" dirty="0"/>
          </a:p>
          <a:p>
            <a:pPr marL="3028950" lvl="6" indent="-285750">
              <a:buFont typeface="Arial" pitchFamily="34" charset="0"/>
              <a:buChar char="•"/>
            </a:pPr>
            <a:r>
              <a:rPr lang="en-US" sz="1100" dirty="0" smtClean="0"/>
              <a:t>Latest </a:t>
            </a:r>
            <a:r>
              <a:rPr lang="en-US" sz="1100" dirty="0"/>
              <a:t>updates to this document</a:t>
            </a:r>
          </a:p>
          <a:p>
            <a:pPr marL="3028950" lvl="6" indent="-285750">
              <a:buFont typeface="Arial" pitchFamily="34" charset="0"/>
              <a:buChar char="•"/>
            </a:pPr>
            <a:r>
              <a:rPr lang="en-US" sz="1100" dirty="0"/>
              <a:t>Other workshop &amp; training related resources</a:t>
            </a:r>
          </a:p>
          <a:p>
            <a:pPr marL="3028950" lvl="6" indent="-285750">
              <a:buFont typeface="Arial" pitchFamily="34" charset="0"/>
              <a:buChar char="•"/>
            </a:pPr>
            <a:r>
              <a:rPr lang="en-US" sz="1100" dirty="0"/>
              <a:t>Support on using this document in your work</a:t>
            </a:r>
          </a:p>
          <a:p>
            <a:r>
              <a:rPr lang="en-US" sz="1100" dirty="0"/>
              <a:t> </a:t>
            </a:r>
          </a:p>
          <a:p>
            <a:r>
              <a:rPr lang="en-US" sz="1100" i="1" dirty="0" smtClean="0"/>
              <a:t>CAWST provides mentorship and</a:t>
            </a:r>
          </a:p>
          <a:p>
            <a:r>
              <a:rPr lang="en-US" sz="1100" i="1" dirty="0" smtClean="0"/>
              <a:t>coaching on the use of its education</a:t>
            </a:r>
          </a:p>
          <a:p>
            <a:r>
              <a:rPr lang="en-US" sz="1100" i="1" dirty="0" smtClean="0"/>
              <a:t>and training resources.</a:t>
            </a:r>
            <a:endParaRPr lang="en-US" sz="1100"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4365104"/>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2503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dirty="0" smtClean="0">
                <a:solidFill>
                  <a:schemeClr val="accent2"/>
                </a:solidFill>
              </a:rPr>
              <a:t>Viruses</a:t>
            </a:r>
          </a:p>
        </p:txBody>
      </p:sp>
      <p:sp>
        <p:nvSpPr>
          <p:cNvPr id="14339" name="Rectangle 3"/>
          <p:cNvSpPr>
            <a:spLocks noGrp="1" noChangeArrowheads="1"/>
          </p:cNvSpPr>
          <p:nvPr>
            <p:ph type="body" idx="1"/>
          </p:nvPr>
        </p:nvSpPr>
        <p:spPr>
          <a:xfrm>
            <a:off x="468313" y="1340768"/>
            <a:ext cx="8229600" cy="5012407"/>
          </a:xfrm>
        </p:spPr>
        <p:txBody>
          <a:bodyPr/>
          <a:lstStyle/>
          <a:p>
            <a:pPr eaLnBrk="1" hangingPunct="1">
              <a:buFontTx/>
              <a:buNone/>
            </a:pPr>
            <a:r>
              <a:rPr lang="en-US" dirty="0" smtClean="0"/>
              <a:t>Common Viruses:</a:t>
            </a:r>
          </a:p>
          <a:p>
            <a:pPr eaLnBrk="1" hangingPunct="1"/>
            <a:r>
              <a:rPr lang="en-US" i="1" dirty="0" smtClean="0"/>
              <a:t>HIV</a:t>
            </a:r>
          </a:p>
          <a:p>
            <a:pPr eaLnBrk="1" hangingPunct="1"/>
            <a:r>
              <a:rPr lang="en-US" i="1" dirty="0" smtClean="0"/>
              <a:t>Hepatitis A and E</a:t>
            </a:r>
          </a:p>
          <a:p>
            <a:pPr eaLnBrk="1" hangingPunct="1"/>
            <a:r>
              <a:rPr lang="en-US" i="1" dirty="0" smtClean="0"/>
              <a:t>Polio</a:t>
            </a:r>
          </a:p>
          <a:p>
            <a:pPr eaLnBrk="1" hangingPunct="1"/>
            <a:r>
              <a:rPr lang="en-US" i="1" dirty="0" smtClean="0"/>
              <a:t>Influenza</a:t>
            </a:r>
          </a:p>
          <a:p>
            <a:pPr eaLnBrk="1" hangingPunct="1"/>
            <a:r>
              <a:rPr lang="en-US" i="1" dirty="0" smtClean="0"/>
              <a:t>Rotavirus</a:t>
            </a:r>
          </a:p>
          <a:p>
            <a:pPr eaLnBrk="1" hangingPunct="1">
              <a:buFontTx/>
              <a:buNone/>
            </a:pPr>
            <a:endParaRPr lang="en-US" sz="2800" dirty="0" smtClean="0"/>
          </a:p>
          <a:p>
            <a:pPr eaLnBrk="1" hangingPunct="1">
              <a:buFontTx/>
              <a:buNone/>
            </a:pPr>
            <a:r>
              <a:rPr lang="en-US" dirty="0" smtClean="0"/>
              <a:t>Diseases we can get from viruses in water:</a:t>
            </a:r>
          </a:p>
          <a:p>
            <a:pPr algn="ctr" eaLnBrk="1" hangingPunct="1">
              <a:buFontTx/>
              <a:buNone/>
            </a:pPr>
            <a:r>
              <a:rPr lang="en-US" i="1" dirty="0" smtClean="0"/>
              <a:t>Hepatitis A &amp; E, Polio, Rotavirus</a:t>
            </a:r>
          </a:p>
          <a:p>
            <a:pPr eaLnBrk="1" hangingPunct="1">
              <a:buFontTx/>
              <a:buNone/>
            </a:pPr>
            <a:endParaRPr lang="en-US" dirty="0" smtClean="0"/>
          </a:p>
        </p:txBody>
      </p:sp>
      <p:pic>
        <p:nvPicPr>
          <p:cNvPr id="10244" name="Picture 7"/>
          <p:cNvPicPr>
            <a:picLocks noChangeAspect="1" noChangeArrowheads="1"/>
          </p:cNvPicPr>
          <p:nvPr/>
        </p:nvPicPr>
        <p:blipFill rotWithShape="1">
          <a:blip r:embed="rId3">
            <a:extLst>
              <a:ext uri="{28A0092B-C50C-407E-A947-70E740481C1C}">
                <a14:useLocalDpi xmlns:a14="http://schemas.microsoft.com/office/drawing/2010/main" val="0"/>
              </a:ext>
            </a:extLst>
          </a:blip>
          <a:srcRect l="20169" t="13167" r="9456" b="13481"/>
          <a:stretch/>
        </p:blipFill>
        <p:spPr bwMode="auto">
          <a:xfrm>
            <a:off x="4879519" y="1454115"/>
            <a:ext cx="1595377" cy="1328633"/>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0245" name="Text Box 4"/>
          <p:cNvSpPr txBox="1">
            <a:spLocks noChangeArrowheads="1"/>
          </p:cNvSpPr>
          <p:nvPr/>
        </p:nvSpPr>
        <p:spPr bwMode="auto">
          <a:xfrm>
            <a:off x="4992994" y="2782749"/>
            <a:ext cx="1368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eaLnBrk="1" hangingPunct="1">
              <a:spcBef>
                <a:spcPts val="1125"/>
              </a:spcBef>
            </a:pPr>
            <a:r>
              <a:rPr lang="en-US" dirty="0">
                <a:solidFill>
                  <a:srgbClr val="000000"/>
                </a:solidFill>
              </a:rPr>
              <a:t>Hepatitis A</a:t>
            </a:r>
          </a:p>
        </p:txBody>
      </p:sp>
      <p:sp>
        <p:nvSpPr>
          <p:cNvPr id="10246" name="Text Box 5"/>
          <p:cNvSpPr txBox="1">
            <a:spLocks noChangeArrowheads="1"/>
          </p:cNvSpPr>
          <p:nvPr/>
        </p:nvSpPr>
        <p:spPr bwMode="auto">
          <a:xfrm>
            <a:off x="7308850" y="3787354"/>
            <a:ext cx="1008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1" hangingPunct="1">
              <a:spcBef>
                <a:spcPts val="1125"/>
              </a:spcBef>
            </a:pPr>
            <a:r>
              <a:rPr lang="en-US" dirty="0">
                <a:solidFill>
                  <a:srgbClr val="000000"/>
                </a:solidFill>
              </a:rPr>
              <a:t>Polio</a:t>
            </a:r>
          </a:p>
        </p:txBody>
      </p:sp>
      <p:grpSp>
        <p:nvGrpSpPr>
          <p:cNvPr id="10247" name="Group 12"/>
          <p:cNvGrpSpPr>
            <a:grpSpLocks/>
          </p:cNvGrpSpPr>
          <p:nvPr/>
        </p:nvGrpSpPr>
        <p:grpSpPr bwMode="auto">
          <a:xfrm>
            <a:off x="6877050" y="1772816"/>
            <a:ext cx="1871663" cy="2024063"/>
            <a:chOff x="4332" y="1390"/>
            <a:chExt cx="1179" cy="1275"/>
          </a:xfrm>
        </p:grpSpPr>
        <p:pic>
          <p:nvPicPr>
            <p:cNvPr id="10249" name="Picture 10" descr="polioviru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2" y="1390"/>
              <a:ext cx="1179" cy="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0" name="Text Box 11"/>
            <p:cNvSpPr txBox="1">
              <a:spLocks noChangeArrowheads="1"/>
            </p:cNvSpPr>
            <p:nvPr/>
          </p:nvSpPr>
          <p:spPr bwMode="auto">
            <a:xfrm>
              <a:off x="4332" y="2505"/>
              <a:ext cx="1179" cy="16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000"/>
                <a:t>www.childrenshospital.org</a:t>
              </a:r>
            </a:p>
          </p:txBody>
        </p:sp>
      </p:grpSp>
      <p:pic>
        <p:nvPicPr>
          <p:cNvPr id="10248" name="Picture 4" descr="CAWST Colour - no text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41435" y="3179714"/>
            <a:ext cx="2108738" cy="1844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 Box 5"/>
          <p:cNvSpPr txBox="1">
            <a:spLocks noChangeArrowheads="1"/>
          </p:cNvSpPr>
          <p:nvPr/>
        </p:nvSpPr>
        <p:spPr bwMode="auto">
          <a:xfrm>
            <a:off x="5214140" y="5024091"/>
            <a:ext cx="1512095"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eaLnBrk="1" hangingPunct="1">
              <a:spcBef>
                <a:spcPts val="1125"/>
              </a:spcBef>
            </a:pPr>
            <a:r>
              <a:rPr lang="en-US" dirty="0" smtClean="0">
                <a:solidFill>
                  <a:srgbClr val="000000"/>
                </a:solidFill>
              </a:rPr>
              <a:t>Rotavirus</a:t>
            </a:r>
            <a:endParaRPr lang="en-US" dirty="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slide(fromBottom)">
                                      <p:cBhvr>
                                        <p:cTn id="7" dur="500"/>
                                        <p:tgtEl>
                                          <p:spTgt spid="143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slide(fromBottom)">
                                      <p:cBhvr>
                                        <p:cTn id="12" dur="500"/>
                                        <p:tgtEl>
                                          <p:spTgt spid="14339">
                                            <p:txEl>
                                              <p:pRg st="2" end="2"/>
                                            </p:txEl>
                                          </p:spTgt>
                                        </p:tgtEl>
                                      </p:cBhvr>
                                    </p:animEffect>
                                  </p:childTnLst>
                                </p:cTn>
                              </p:par>
                              <p:par>
                                <p:cTn id="13" presetID="1" presetClass="entr" presetSubtype="0" fill="hold" nodeType="withEffect">
                                  <p:stCondLst>
                                    <p:cond delay="0"/>
                                  </p:stCondLst>
                                  <p:childTnLst>
                                    <p:set>
                                      <p:cBhvr>
                                        <p:cTn id="14" dur="1" fill="hold">
                                          <p:stCondLst>
                                            <p:cond delay="0"/>
                                          </p:stCondLst>
                                        </p:cTn>
                                        <p:tgtEl>
                                          <p:spTgt spid="1024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24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Effect transition="in" filter="slide(fromBottom)">
                                      <p:cBhvr>
                                        <p:cTn id="21" dur="500"/>
                                        <p:tgtEl>
                                          <p:spTgt spid="14339">
                                            <p:txEl>
                                              <p:pRg st="3" end="3"/>
                                            </p:txEl>
                                          </p:spTgt>
                                        </p:tgtEl>
                                      </p:cBhvr>
                                    </p:animEffect>
                                  </p:childTnLst>
                                </p:cTn>
                              </p:par>
                              <p:par>
                                <p:cTn id="22" presetID="1" presetClass="entr" presetSubtype="0" fill="hold" nodeType="withEffect">
                                  <p:stCondLst>
                                    <p:cond delay="0"/>
                                  </p:stCondLst>
                                  <p:childTnLst>
                                    <p:set>
                                      <p:cBhvr>
                                        <p:cTn id="23" dur="1" fill="hold">
                                          <p:stCondLst>
                                            <p:cond delay="0"/>
                                          </p:stCondLst>
                                        </p:cTn>
                                        <p:tgtEl>
                                          <p:spTgt spid="10247"/>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0246"/>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4339">
                                            <p:txEl>
                                              <p:pRg st="4" end="4"/>
                                            </p:txEl>
                                          </p:spTgt>
                                        </p:tgtEl>
                                        <p:attrNameLst>
                                          <p:attrName>style.visibility</p:attrName>
                                        </p:attrNameLst>
                                      </p:cBhvr>
                                      <p:to>
                                        <p:strVal val="visible"/>
                                      </p:to>
                                    </p:set>
                                    <p:animEffect transition="in" filter="slide(fromBottom)">
                                      <p:cBhvr>
                                        <p:cTn id="30" dur="500"/>
                                        <p:tgtEl>
                                          <p:spTgt spid="1433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4339">
                                            <p:txEl>
                                              <p:pRg st="5" end="5"/>
                                            </p:txEl>
                                          </p:spTgt>
                                        </p:tgtEl>
                                        <p:attrNameLst>
                                          <p:attrName>style.visibility</p:attrName>
                                        </p:attrNameLst>
                                      </p:cBhvr>
                                      <p:to>
                                        <p:strVal val="visible"/>
                                      </p:to>
                                    </p:set>
                                    <p:animEffect transition="in" filter="slide(fromBottom)">
                                      <p:cBhvr>
                                        <p:cTn id="35" dur="500"/>
                                        <p:tgtEl>
                                          <p:spTgt spid="14339">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4339">
                                            <p:txEl>
                                              <p:pRg st="7" end="7"/>
                                            </p:txEl>
                                          </p:spTgt>
                                        </p:tgtEl>
                                        <p:attrNameLst>
                                          <p:attrName>style.visibility</p:attrName>
                                        </p:attrNameLst>
                                      </p:cBhvr>
                                      <p:to>
                                        <p:strVal val="visible"/>
                                      </p:to>
                                    </p:set>
                                    <p:animEffect transition="in" filter="slide(fromBottom)">
                                      <p:cBhvr>
                                        <p:cTn id="40" dur="500"/>
                                        <p:tgtEl>
                                          <p:spTgt spid="14339">
                                            <p:txEl>
                                              <p:pRg st="7" end="7"/>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14339">
                                            <p:txEl>
                                              <p:pRg st="8" end="8"/>
                                            </p:txEl>
                                          </p:spTgt>
                                        </p:tgtEl>
                                        <p:attrNameLst>
                                          <p:attrName>style.visibility</p:attrName>
                                        </p:attrNameLst>
                                      </p:cBhvr>
                                      <p:to>
                                        <p:strVal val="visible"/>
                                      </p:to>
                                    </p:set>
                                    <p:animEffect transition="in" filter="slide(fromBottom)">
                                      <p:cBhvr>
                                        <p:cTn id="45" dur="500"/>
                                        <p:tgtEl>
                                          <p:spTgt spid="14339">
                                            <p:txEl>
                                              <p:pRg st="8" end="8"/>
                                            </p:txEl>
                                          </p:spTgt>
                                        </p:tgtEl>
                                      </p:cBhvr>
                                    </p:animEffect>
                                  </p:childTnLst>
                                </p:cTn>
                              </p:par>
                              <p:par>
                                <p:cTn id="46" presetID="1" presetClass="entr" presetSubtype="0" fill="hold" grpId="0" nodeType="withEffect">
                                  <p:stCondLst>
                                    <p:cond delay="0"/>
                                  </p:stCondLst>
                                  <p:childTnLst>
                                    <p:set>
                                      <p:cBhvr>
                                        <p:cTn id="4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0245" grpId="0"/>
      <p:bldP spid="10246"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smtClean="0">
                <a:solidFill>
                  <a:schemeClr val="accent2"/>
                </a:solidFill>
              </a:rPr>
              <a:t>Virus Facts</a:t>
            </a:r>
          </a:p>
        </p:txBody>
      </p:sp>
      <p:sp>
        <p:nvSpPr>
          <p:cNvPr id="14339" name="Rectangle 3"/>
          <p:cNvSpPr>
            <a:spLocks noGrp="1" noChangeArrowheads="1"/>
          </p:cNvSpPr>
          <p:nvPr>
            <p:ph type="body" idx="1"/>
          </p:nvPr>
        </p:nvSpPr>
        <p:spPr/>
        <p:txBody>
          <a:bodyPr/>
          <a:lstStyle/>
          <a:p>
            <a:pPr marL="514350" indent="-514350" eaLnBrk="1" hangingPunct="1">
              <a:buFontTx/>
              <a:buNone/>
            </a:pPr>
            <a:endParaRPr lang="en-US" smtClean="0"/>
          </a:p>
          <a:p>
            <a:pPr marL="514350" indent="-514350" eaLnBrk="1" hangingPunct="1">
              <a:buFontTx/>
              <a:buAutoNum type="arabicPeriod"/>
            </a:pPr>
            <a:r>
              <a:rPr lang="en-US" smtClean="0"/>
              <a:t>Ability to replicate depends on host cells</a:t>
            </a:r>
          </a:p>
          <a:p>
            <a:pPr marL="514350" indent="-514350" eaLnBrk="1" hangingPunct="1">
              <a:buFontTx/>
              <a:buAutoNum type="arabicPeriod"/>
            </a:pPr>
            <a:endParaRPr lang="en-US" smtClean="0"/>
          </a:p>
          <a:p>
            <a:pPr marL="514350" indent="-514350" eaLnBrk="1" hangingPunct="1">
              <a:buFontTx/>
              <a:buAutoNum type="arabicPeriod"/>
            </a:pPr>
            <a:r>
              <a:rPr lang="en-US" smtClean="0"/>
              <a:t>Infectious time can be long</a:t>
            </a:r>
          </a:p>
          <a:p>
            <a:pPr marL="514350" indent="-514350" eaLnBrk="1" hangingPunct="1">
              <a:buFontTx/>
              <a:buAutoNum type="arabicPeriod"/>
            </a:pPr>
            <a:endParaRPr lang="en-US" smtClean="0"/>
          </a:p>
          <a:p>
            <a:pPr marL="514350" indent="-514350" eaLnBrk="1" hangingPunct="1">
              <a:buFontTx/>
              <a:buAutoNum type="arabicPeriod"/>
            </a:pPr>
            <a:r>
              <a:rPr lang="en-US" smtClean="0"/>
              <a:t>Small pore size required for filtration (0.02-0.2 micron)</a:t>
            </a:r>
          </a:p>
        </p:txBody>
      </p:sp>
      <p:pic>
        <p:nvPicPr>
          <p:cNvPr id="11268"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slide(fromBottom)">
                                      <p:cBhvr>
                                        <p:cTn id="7" dur="500"/>
                                        <p:tgtEl>
                                          <p:spTgt spid="143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339">
                                            <p:txEl>
                                              <p:pRg st="3" end="3"/>
                                            </p:txEl>
                                          </p:spTgt>
                                        </p:tgtEl>
                                        <p:attrNameLst>
                                          <p:attrName>style.visibility</p:attrName>
                                        </p:attrNameLst>
                                      </p:cBhvr>
                                      <p:to>
                                        <p:strVal val="visible"/>
                                      </p:to>
                                    </p:set>
                                    <p:animEffect transition="in" filter="slide(fromBottom)">
                                      <p:cBhvr>
                                        <p:cTn id="12" dur="500"/>
                                        <p:tgtEl>
                                          <p:spTgt spid="14339">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339">
                                            <p:txEl>
                                              <p:pRg st="5" end="5"/>
                                            </p:txEl>
                                          </p:spTgt>
                                        </p:tgtEl>
                                        <p:attrNameLst>
                                          <p:attrName>style.visibility</p:attrName>
                                        </p:attrNameLst>
                                      </p:cBhvr>
                                      <p:to>
                                        <p:strVal val="visible"/>
                                      </p:to>
                                    </p:set>
                                    <p:animEffect transition="in" filter="slide(fromBottom)">
                                      <p:cBhvr>
                                        <p:cTn id="17"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b="1" smtClean="0">
                <a:solidFill>
                  <a:schemeClr val="accent2"/>
                </a:solidFill>
              </a:rPr>
              <a:t>Bacteria</a:t>
            </a:r>
          </a:p>
        </p:txBody>
      </p:sp>
      <p:sp>
        <p:nvSpPr>
          <p:cNvPr id="14339" name="Rectangle 3"/>
          <p:cNvSpPr>
            <a:spLocks noGrp="1" noChangeArrowheads="1"/>
          </p:cNvSpPr>
          <p:nvPr>
            <p:ph type="body" idx="1"/>
          </p:nvPr>
        </p:nvSpPr>
        <p:spPr/>
        <p:txBody>
          <a:bodyPr/>
          <a:lstStyle/>
          <a:p>
            <a:pPr eaLnBrk="1" hangingPunct="1">
              <a:buFontTx/>
              <a:buNone/>
            </a:pPr>
            <a:r>
              <a:rPr lang="en-US" smtClean="0"/>
              <a:t>Common Bacteria:</a:t>
            </a:r>
          </a:p>
          <a:p>
            <a:pPr eaLnBrk="1" hangingPunct="1"/>
            <a:r>
              <a:rPr lang="en-US" i="1" smtClean="0"/>
              <a:t>E. Coli</a:t>
            </a:r>
          </a:p>
          <a:p>
            <a:pPr eaLnBrk="1" hangingPunct="1"/>
            <a:r>
              <a:rPr lang="en-US" i="1" smtClean="0"/>
              <a:t>Staphalococcus</a:t>
            </a:r>
          </a:p>
          <a:p>
            <a:pPr eaLnBrk="1" hangingPunct="1"/>
            <a:r>
              <a:rPr lang="en-US" i="1" smtClean="0"/>
              <a:t>Salmonella</a:t>
            </a:r>
          </a:p>
          <a:p>
            <a:pPr eaLnBrk="1" hangingPunct="1">
              <a:buFontTx/>
              <a:buNone/>
            </a:pPr>
            <a:endParaRPr lang="en-US" smtClean="0"/>
          </a:p>
          <a:p>
            <a:pPr eaLnBrk="1" hangingPunct="1">
              <a:buFontTx/>
              <a:buNone/>
            </a:pPr>
            <a:r>
              <a:rPr lang="en-US" smtClean="0"/>
              <a:t>Diseases we can get from bacteria in water: </a:t>
            </a:r>
          </a:p>
          <a:p>
            <a:pPr algn="ctr" eaLnBrk="1" hangingPunct="1">
              <a:buFontTx/>
              <a:buNone/>
            </a:pPr>
            <a:r>
              <a:rPr lang="en-US" i="1" smtClean="0"/>
              <a:t>Cholera, Typhoid</a:t>
            </a:r>
            <a:endParaRPr lang="en-US" smtClean="0"/>
          </a:p>
        </p:txBody>
      </p:sp>
      <p:pic>
        <p:nvPicPr>
          <p:cNvPr id="1229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295400"/>
            <a:ext cx="3436938" cy="282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2293" name="Text Box 4"/>
          <p:cNvSpPr txBox="1">
            <a:spLocks noChangeArrowheads="1"/>
          </p:cNvSpPr>
          <p:nvPr/>
        </p:nvSpPr>
        <p:spPr bwMode="auto">
          <a:xfrm>
            <a:off x="6172200" y="3962400"/>
            <a:ext cx="1368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eaLnBrk="1" hangingPunct="1">
              <a:spcBef>
                <a:spcPts val="1125"/>
              </a:spcBef>
            </a:pPr>
            <a:r>
              <a:rPr lang="en-US">
                <a:solidFill>
                  <a:srgbClr val="000000"/>
                </a:solidFill>
              </a:rPr>
              <a:t>Cholera</a:t>
            </a:r>
          </a:p>
        </p:txBody>
      </p:sp>
      <p:pic>
        <p:nvPicPr>
          <p:cNvPr id="12294" name="Picture 4" descr="CAWST Colour - no text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slide(fromBottom)">
                                      <p:cBhvr>
                                        <p:cTn id="7" dur="500"/>
                                        <p:tgtEl>
                                          <p:spTgt spid="143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slide(fromBottom)">
                                      <p:cBhvr>
                                        <p:cTn id="12" dur="500"/>
                                        <p:tgtEl>
                                          <p:spTgt spid="143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animEffect transition="in" filter="slide(fromBottom)">
                                      <p:cBhvr>
                                        <p:cTn id="17" dur="500"/>
                                        <p:tgtEl>
                                          <p:spTgt spid="1433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4339">
                                            <p:txEl>
                                              <p:pRg st="5" end="5"/>
                                            </p:txEl>
                                          </p:spTgt>
                                        </p:tgtEl>
                                        <p:attrNameLst>
                                          <p:attrName>style.visibility</p:attrName>
                                        </p:attrNameLst>
                                      </p:cBhvr>
                                      <p:to>
                                        <p:strVal val="visible"/>
                                      </p:to>
                                    </p:set>
                                    <p:animEffect transition="in" filter="slide(fromBottom)">
                                      <p:cBhvr>
                                        <p:cTn id="22" dur="500"/>
                                        <p:tgtEl>
                                          <p:spTgt spid="14339">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animEffect transition="in" filter="slide(fromBottom)">
                                      <p:cBhvr>
                                        <p:cTn id="27" dur="500"/>
                                        <p:tgtEl>
                                          <p:spTgt spid="143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b="1" smtClean="0">
                <a:solidFill>
                  <a:schemeClr val="accent2"/>
                </a:solidFill>
              </a:rPr>
              <a:t>Bacteria Facts</a:t>
            </a:r>
          </a:p>
        </p:txBody>
      </p:sp>
      <p:sp>
        <p:nvSpPr>
          <p:cNvPr id="14339" name="Rectangle 3"/>
          <p:cNvSpPr>
            <a:spLocks noGrp="1" noChangeArrowheads="1"/>
          </p:cNvSpPr>
          <p:nvPr>
            <p:ph type="body" idx="1"/>
          </p:nvPr>
        </p:nvSpPr>
        <p:spPr/>
        <p:txBody>
          <a:bodyPr/>
          <a:lstStyle/>
          <a:p>
            <a:pPr marL="514350" indent="-514350" eaLnBrk="1" hangingPunct="1">
              <a:buFontTx/>
              <a:buAutoNum type="arabicPeriod"/>
            </a:pPr>
            <a:r>
              <a:rPr lang="en-US" smtClean="0"/>
              <a:t>Many different types</a:t>
            </a:r>
          </a:p>
          <a:p>
            <a:pPr marL="514350" indent="-514350" eaLnBrk="1" hangingPunct="1">
              <a:buFontTx/>
              <a:buAutoNum type="arabicPeriod"/>
            </a:pPr>
            <a:r>
              <a:rPr lang="en-US" smtClean="0"/>
              <a:t>Simplest living system</a:t>
            </a:r>
          </a:p>
          <a:p>
            <a:pPr marL="514350" indent="-514350" eaLnBrk="1" hangingPunct="1">
              <a:buFontTx/>
              <a:buAutoNum type="arabicPeriod"/>
            </a:pPr>
            <a:r>
              <a:rPr lang="en-US" smtClean="0"/>
              <a:t>Generally between 0.2-5 microns in size</a:t>
            </a:r>
          </a:p>
          <a:p>
            <a:pPr marL="514350" indent="-514350" eaLnBrk="1" hangingPunct="1">
              <a:buFontTx/>
              <a:buAutoNum type="arabicPeriod"/>
            </a:pPr>
            <a:r>
              <a:rPr lang="en-US" smtClean="0"/>
              <a:t>Many do not cause disease</a:t>
            </a:r>
          </a:p>
          <a:p>
            <a:pPr marL="514350" indent="-514350" eaLnBrk="1" hangingPunct="1">
              <a:buFontTx/>
              <a:buAutoNum type="arabicPeriod"/>
            </a:pPr>
            <a:r>
              <a:rPr lang="en-US" smtClean="0"/>
              <a:t>Presence in feces – 1 gram = billions</a:t>
            </a:r>
          </a:p>
          <a:p>
            <a:pPr marL="514350" indent="-514350" eaLnBrk="1" hangingPunct="1">
              <a:buFontTx/>
              <a:buAutoNum type="arabicPeriod"/>
            </a:pPr>
            <a:r>
              <a:rPr lang="en-US" smtClean="0"/>
              <a:t>Responsible for major epidemics caused by contaminated water</a:t>
            </a:r>
          </a:p>
        </p:txBody>
      </p:sp>
      <p:pic>
        <p:nvPicPr>
          <p:cNvPr id="13316"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lide(fromBottom)">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lide(fromBottom)">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slide(fromBottom)">
                                      <p:cBhvr>
                                        <p:cTn id="17" dur="5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slide(fromBottom)">
                                      <p:cBhvr>
                                        <p:cTn id="22" dur="500"/>
                                        <p:tgtEl>
                                          <p:spTgt spid="143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4339">
                                            <p:txEl>
                                              <p:pRg st="4" end="4"/>
                                            </p:txEl>
                                          </p:spTgt>
                                        </p:tgtEl>
                                        <p:attrNameLst>
                                          <p:attrName>style.visibility</p:attrName>
                                        </p:attrNameLst>
                                      </p:cBhvr>
                                      <p:to>
                                        <p:strVal val="visible"/>
                                      </p:to>
                                    </p:set>
                                    <p:animEffect transition="in" filter="slide(fromBottom)">
                                      <p:cBhvr>
                                        <p:cTn id="27" dur="500"/>
                                        <p:tgtEl>
                                          <p:spTgt spid="1433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4339">
                                            <p:txEl>
                                              <p:pRg st="5" end="5"/>
                                            </p:txEl>
                                          </p:spTgt>
                                        </p:tgtEl>
                                        <p:attrNameLst>
                                          <p:attrName>style.visibility</p:attrName>
                                        </p:attrNameLst>
                                      </p:cBhvr>
                                      <p:to>
                                        <p:strVal val="visible"/>
                                      </p:to>
                                    </p:set>
                                    <p:animEffect transition="in" filter="slide(fromBottom)">
                                      <p:cBhvr>
                                        <p:cTn id="32"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b="1" smtClean="0">
                <a:solidFill>
                  <a:schemeClr val="accent2"/>
                </a:solidFill>
              </a:rPr>
              <a:t>Protozoa</a:t>
            </a:r>
          </a:p>
        </p:txBody>
      </p:sp>
      <p:sp>
        <p:nvSpPr>
          <p:cNvPr id="14339" name="Rectangle 3"/>
          <p:cNvSpPr>
            <a:spLocks noGrp="1" noChangeArrowheads="1"/>
          </p:cNvSpPr>
          <p:nvPr>
            <p:ph type="body" idx="1"/>
          </p:nvPr>
        </p:nvSpPr>
        <p:spPr/>
        <p:txBody>
          <a:bodyPr/>
          <a:lstStyle/>
          <a:p>
            <a:pPr eaLnBrk="1" hangingPunct="1">
              <a:lnSpc>
                <a:spcPct val="80000"/>
              </a:lnSpc>
              <a:buFontTx/>
              <a:buNone/>
            </a:pPr>
            <a:r>
              <a:rPr lang="en-US" sz="2800" dirty="0" smtClean="0"/>
              <a:t>Common Protozoa:</a:t>
            </a:r>
          </a:p>
          <a:p>
            <a:pPr eaLnBrk="1" hangingPunct="1">
              <a:lnSpc>
                <a:spcPct val="80000"/>
              </a:lnSpc>
            </a:pPr>
            <a:r>
              <a:rPr lang="en-US" sz="2800" i="1" dirty="0" smtClean="0"/>
              <a:t>Malaria</a:t>
            </a:r>
          </a:p>
          <a:p>
            <a:pPr eaLnBrk="1" hangingPunct="1">
              <a:lnSpc>
                <a:spcPct val="80000"/>
              </a:lnSpc>
            </a:pPr>
            <a:r>
              <a:rPr lang="en-US" sz="2800" i="1" dirty="0" smtClean="0"/>
              <a:t>Giardia</a:t>
            </a:r>
          </a:p>
          <a:p>
            <a:pPr eaLnBrk="1" hangingPunct="1">
              <a:lnSpc>
                <a:spcPct val="80000"/>
              </a:lnSpc>
            </a:pPr>
            <a:r>
              <a:rPr lang="en-US" sz="2800" i="1" dirty="0" err="1" smtClean="0"/>
              <a:t>Cryprosporidium</a:t>
            </a:r>
            <a:endParaRPr lang="en-US" sz="2800" i="1" dirty="0" smtClean="0"/>
          </a:p>
          <a:p>
            <a:pPr eaLnBrk="1" hangingPunct="1">
              <a:lnSpc>
                <a:spcPct val="80000"/>
              </a:lnSpc>
              <a:buFontTx/>
              <a:buNone/>
            </a:pPr>
            <a:endParaRPr lang="en-US" sz="2800" dirty="0" smtClean="0"/>
          </a:p>
          <a:p>
            <a:pPr eaLnBrk="1" hangingPunct="1">
              <a:lnSpc>
                <a:spcPct val="80000"/>
              </a:lnSpc>
              <a:buFontTx/>
              <a:buNone/>
            </a:pPr>
            <a:endParaRPr lang="en-US" sz="2800" dirty="0" smtClean="0"/>
          </a:p>
          <a:p>
            <a:pPr eaLnBrk="1" hangingPunct="1">
              <a:lnSpc>
                <a:spcPct val="80000"/>
              </a:lnSpc>
              <a:buFontTx/>
              <a:buNone/>
            </a:pPr>
            <a:endParaRPr lang="en-US" sz="2800" dirty="0" smtClean="0"/>
          </a:p>
          <a:p>
            <a:pPr eaLnBrk="1" hangingPunct="1">
              <a:lnSpc>
                <a:spcPct val="80000"/>
              </a:lnSpc>
              <a:buFontTx/>
              <a:buNone/>
            </a:pPr>
            <a:r>
              <a:rPr lang="en-US" sz="2800" dirty="0" smtClean="0"/>
              <a:t>Diseases we can get from protozoa in water:</a:t>
            </a:r>
          </a:p>
          <a:p>
            <a:pPr eaLnBrk="1" hangingPunct="1">
              <a:lnSpc>
                <a:spcPct val="80000"/>
              </a:lnSpc>
              <a:buFontTx/>
              <a:buNone/>
            </a:pPr>
            <a:r>
              <a:rPr lang="en-US" sz="2800" i="1" dirty="0" smtClean="0"/>
              <a:t>Giardia, Cryptosporidiosis, Amoebic Dysentery (</a:t>
            </a:r>
            <a:r>
              <a:rPr lang="en-US" sz="2800" i="1" dirty="0" err="1" smtClean="0"/>
              <a:t>Entamoeba</a:t>
            </a:r>
            <a:r>
              <a:rPr lang="en-US" sz="2800" i="1" dirty="0" smtClean="0"/>
              <a:t> </a:t>
            </a:r>
            <a:r>
              <a:rPr lang="en-US" sz="2800" i="1" dirty="0" err="1" smtClean="0"/>
              <a:t>histolytica</a:t>
            </a:r>
            <a:r>
              <a:rPr lang="en-US" sz="2800" i="1" dirty="0" smtClean="0"/>
              <a:t>)</a:t>
            </a:r>
          </a:p>
        </p:txBody>
      </p:sp>
      <p:sp>
        <p:nvSpPr>
          <p:cNvPr id="14341" name="Text Box 4"/>
          <p:cNvSpPr txBox="1">
            <a:spLocks noChangeArrowheads="1"/>
          </p:cNvSpPr>
          <p:nvPr/>
        </p:nvSpPr>
        <p:spPr bwMode="auto">
          <a:xfrm>
            <a:off x="6084888" y="4184650"/>
            <a:ext cx="26320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1" hangingPunct="1">
              <a:spcBef>
                <a:spcPts val="1125"/>
              </a:spcBef>
            </a:pPr>
            <a:r>
              <a:rPr lang="en-US">
                <a:solidFill>
                  <a:srgbClr val="000000"/>
                </a:solidFill>
              </a:rPr>
              <a:t>Cryptosporidium Oocyst</a:t>
            </a:r>
          </a:p>
        </p:txBody>
      </p:sp>
      <p:pic>
        <p:nvPicPr>
          <p:cNvPr id="2"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7488" y="1281113"/>
            <a:ext cx="2362200" cy="177165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4888" y="2009775"/>
            <a:ext cx="2632075" cy="2174875"/>
          </a:xfrm>
          <a:prstGeom prst="rect">
            <a:avLst/>
          </a:prstGeom>
          <a:noFill/>
          <a:ln>
            <a:noFill/>
          </a:ln>
          <a:effectLst>
            <a:outerShdw dist="107933" dir="2700000" algn="ctr" rotWithShape="0">
              <a:srgbClr val="808080">
                <a:alpha val="50026"/>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Text Box 4"/>
          <p:cNvSpPr txBox="1">
            <a:spLocks noChangeArrowheads="1"/>
          </p:cNvSpPr>
          <p:nvPr/>
        </p:nvSpPr>
        <p:spPr bwMode="auto">
          <a:xfrm>
            <a:off x="4038600" y="3074988"/>
            <a:ext cx="22002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1" hangingPunct="1">
              <a:spcBef>
                <a:spcPts val="1125"/>
              </a:spcBef>
            </a:pPr>
            <a:r>
              <a:rPr lang="en-US">
                <a:solidFill>
                  <a:srgbClr val="000000"/>
                </a:solidFill>
              </a:rPr>
              <a:t>Giardia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fade">
                                      <p:cBhvr>
                                        <p:cTn id="7" dur="1000"/>
                                        <p:tgtEl>
                                          <p:spTgt spid="14339">
                                            <p:txEl>
                                              <p:pRg st="1" end="1"/>
                                            </p:txEl>
                                          </p:spTgt>
                                        </p:tgtEl>
                                      </p:cBhvr>
                                    </p:animEffect>
                                    <p:anim calcmode="lin" valueType="num">
                                      <p:cBhvr>
                                        <p:cTn id="8"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2" end="2"/>
                                            </p:txEl>
                                          </p:spTgt>
                                        </p:tgtEl>
                                        <p:attrNameLst>
                                          <p:attrName>style.visibility</p:attrName>
                                        </p:attrNameLst>
                                      </p:cBhvr>
                                      <p:to>
                                        <p:strVal val="visible"/>
                                      </p:to>
                                    </p:set>
                                    <p:animEffect transition="in" filter="fade">
                                      <p:cBhvr>
                                        <p:cTn id="14" dur="1000"/>
                                        <p:tgtEl>
                                          <p:spTgt spid="14339">
                                            <p:txEl>
                                              <p:pRg st="2" end="2"/>
                                            </p:txEl>
                                          </p:spTgt>
                                        </p:tgtEl>
                                      </p:cBhvr>
                                    </p:animEffect>
                                    <p:anim calcmode="lin" valueType="num">
                                      <p:cBhvr>
                                        <p:cTn id="15"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2" end="2"/>
                                            </p:txEl>
                                          </p:spTgt>
                                        </p:tgtEl>
                                        <p:attrNameLst>
                                          <p:attrName>ppt_y</p:attrName>
                                        </p:attrNameLst>
                                      </p:cBhvr>
                                      <p:tavLst>
                                        <p:tav tm="0">
                                          <p:val>
                                            <p:strVal val="#ppt_y+.1"/>
                                          </p:val>
                                        </p:tav>
                                        <p:tav tm="100000">
                                          <p:val>
                                            <p:strVal val="#ppt_y"/>
                                          </p:val>
                                        </p:tav>
                                      </p:tavLst>
                                    </p:anim>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4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Effect transition="in" filter="fade">
                                      <p:cBhvr>
                                        <p:cTn id="25" dur="1000"/>
                                        <p:tgtEl>
                                          <p:spTgt spid="14339">
                                            <p:txEl>
                                              <p:pRg st="3" end="3"/>
                                            </p:txEl>
                                          </p:spTgt>
                                        </p:tgtEl>
                                      </p:cBhvr>
                                    </p:animEffect>
                                    <p:anim calcmode="lin" valueType="num">
                                      <p:cBhvr>
                                        <p:cTn id="26"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14339">
                                            <p:txEl>
                                              <p:pRg st="3" end="3"/>
                                            </p:txEl>
                                          </p:spTgt>
                                        </p:tgtEl>
                                        <p:attrNameLst>
                                          <p:attrName>ppt_y</p:attrName>
                                        </p:attrNameLst>
                                      </p:cBhvr>
                                      <p:tavLst>
                                        <p:tav tm="0">
                                          <p:val>
                                            <p:strVal val="#ppt_y+.1"/>
                                          </p:val>
                                        </p:tav>
                                        <p:tav tm="100000">
                                          <p:val>
                                            <p:strVal val="#ppt_y"/>
                                          </p:val>
                                        </p:tav>
                                      </p:tavLst>
                                    </p:anim>
                                  </p:childTnLst>
                                </p:cTn>
                              </p:par>
                              <p:par>
                                <p:cTn id="28" presetID="1" presetClass="entr" presetSubtype="0" fill="hold" nodeType="withEffect">
                                  <p:stCondLst>
                                    <p:cond delay="0"/>
                                  </p:stCondLst>
                                  <p:childTnLst>
                                    <p:set>
                                      <p:cBhvr>
                                        <p:cTn id="29" dur="1" fill="hold">
                                          <p:stCondLst>
                                            <p:cond delay="0"/>
                                          </p:stCondLst>
                                        </p:cTn>
                                        <p:tgtEl>
                                          <p:spTgt spid="14340"/>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4341"/>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4339">
                                            <p:txEl>
                                              <p:pRg st="7" end="7"/>
                                            </p:txEl>
                                          </p:spTgt>
                                        </p:tgtEl>
                                        <p:attrNameLst>
                                          <p:attrName>style.visibility</p:attrName>
                                        </p:attrNameLst>
                                      </p:cBhvr>
                                      <p:to>
                                        <p:strVal val="visible"/>
                                      </p:to>
                                    </p:set>
                                    <p:animEffect transition="in" filter="fade">
                                      <p:cBhvr>
                                        <p:cTn id="36" dur="1000"/>
                                        <p:tgtEl>
                                          <p:spTgt spid="14339">
                                            <p:txEl>
                                              <p:pRg st="7" end="7"/>
                                            </p:txEl>
                                          </p:spTgt>
                                        </p:tgtEl>
                                      </p:cBhvr>
                                    </p:animEffect>
                                    <p:anim calcmode="lin" valueType="num">
                                      <p:cBhvr>
                                        <p:cTn id="37" dur="1000" fill="hold"/>
                                        <p:tgtEl>
                                          <p:spTgt spid="14339">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1433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4339">
                                            <p:txEl>
                                              <p:pRg st="8" end="8"/>
                                            </p:txEl>
                                          </p:spTgt>
                                        </p:tgtEl>
                                        <p:attrNameLst>
                                          <p:attrName>style.visibility</p:attrName>
                                        </p:attrNameLst>
                                      </p:cBhvr>
                                      <p:to>
                                        <p:strVal val="visible"/>
                                      </p:to>
                                    </p:set>
                                    <p:animEffect transition="in" filter="fade">
                                      <p:cBhvr>
                                        <p:cTn id="43" dur="1000"/>
                                        <p:tgtEl>
                                          <p:spTgt spid="14339">
                                            <p:txEl>
                                              <p:pRg st="8" end="8"/>
                                            </p:txEl>
                                          </p:spTgt>
                                        </p:tgtEl>
                                      </p:cBhvr>
                                    </p:animEffect>
                                    <p:anim calcmode="lin" valueType="num">
                                      <p:cBhvr>
                                        <p:cTn id="44" dur="1000" fill="hold"/>
                                        <p:tgtEl>
                                          <p:spTgt spid="14339">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14339">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41"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b="1" smtClean="0">
                <a:solidFill>
                  <a:schemeClr val="accent2"/>
                </a:solidFill>
              </a:rPr>
              <a:t>Protozoa Facts</a:t>
            </a:r>
          </a:p>
        </p:txBody>
      </p:sp>
      <p:sp>
        <p:nvSpPr>
          <p:cNvPr id="14339" name="Rectangle 3"/>
          <p:cNvSpPr>
            <a:spLocks noGrp="1" noChangeArrowheads="1"/>
          </p:cNvSpPr>
          <p:nvPr>
            <p:ph type="body" idx="1"/>
          </p:nvPr>
        </p:nvSpPr>
        <p:spPr/>
        <p:txBody>
          <a:bodyPr/>
          <a:lstStyle/>
          <a:p>
            <a:pPr marL="514350" indent="-514350" eaLnBrk="1" hangingPunct="1">
              <a:buFontTx/>
              <a:buAutoNum type="arabicPeriod"/>
            </a:pPr>
            <a:r>
              <a:rPr lang="en-US" dirty="0" smtClean="0"/>
              <a:t>Larger than bacteria or virus (2-20 microns)</a:t>
            </a:r>
          </a:p>
          <a:p>
            <a:pPr marL="514350" indent="-514350" eaLnBrk="1" hangingPunct="1">
              <a:buFontTx/>
              <a:buAutoNum type="arabicPeriod"/>
            </a:pPr>
            <a:r>
              <a:rPr lang="en-US" dirty="0" smtClean="0"/>
              <a:t>Survive long periods in harsh environments due to protective shell</a:t>
            </a:r>
          </a:p>
          <a:p>
            <a:pPr marL="514350" indent="-514350" eaLnBrk="1" hangingPunct="1">
              <a:buFontTx/>
              <a:buAutoNum type="arabicPeriod"/>
            </a:pPr>
            <a:r>
              <a:rPr lang="en-US" dirty="0" smtClean="0"/>
              <a:t>Chlorine resistant (due to protective shell)</a:t>
            </a:r>
          </a:p>
          <a:p>
            <a:pPr marL="514350" indent="-514350" eaLnBrk="1" hangingPunct="1">
              <a:buFontTx/>
              <a:buAutoNum type="arabicPeriod"/>
            </a:pPr>
            <a:r>
              <a:rPr lang="en-US" dirty="0" smtClean="0"/>
              <a:t>Cause major waterborne epidemics</a:t>
            </a:r>
          </a:p>
        </p:txBody>
      </p:sp>
      <p:pic>
        <p:nvPicPr>
          <p:cNvPr id="15364"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2" end="2"/>
                                            </p:txEl>
                                          </p:spTgt>
                                        </p:tgtEl>
                                        <p:attrNameLst>
                                          <p:attrName>style.visibility</p:attrName>
                                        </p:attrNameLst>
                                      </p:cBhvr>
                                      <p:to>
                                        <p:strVal val="visible"/>
                                      </p:to>
                                    </p:set>
                                    <p:animEffect transition="in" filter="fade">
                                      <p:cBhvr>
                                        <p:cTn id="21" dur="1000"/>
                                        <p:tgtEl>
                                          <p:spTgt spid="14339">
                                            <p:txEl>
                                              <p:pRg st="2" end="2"/>
                                            </p:txEl>
                                          </p:spTgt>
                                        </p:tgtEl>
                                      </p:cBhvr>
                                    </p:animEffect>
                                    <p:anim calcmode="lin" valueType="num">
                                      <p:cBhvr>
                                        <p:cTn id="22"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339">
                                            <p:txEl>
                                              <p:pRg st="3" end="3"/>
                                            </p:txEl>
                                          </p:spTgt>
                                        </p:tgtEl>
                                        <p:attrNameLst>
                                          <p:attrName>style.visibility</p:attrName>
                                        </p:attrNameLst>
                                      </p:cBhvr>
                                      <p:to>
                                        <p:strVal val="visible"/>
                                      </p:to>
                                    </p:set>
                                    <p:animEffect transition="in" filter="fade">
                                      <p:cBhvr>
                                        <p:cTn id="28" dur="1000"/>
                                        <p:tgtEl>
                                          <p:spTgt spid="14339">
                                            <p:txEl>
                                              <p:pRg st="3" end="3"/>
                                            </p:txEl>
                                          </p:spTgt>
                                        </p:tgtEl>
                                      </p:cBhvr>
                                    </p:animEffect>
                                    <p:anim calcmode="lin" valueType="num">
                                      <p:cBhvr>
                                        <p:cTn id="29"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smtClean="0">
                <a:solidFill>
                  <a:schemeClr val="accent2"/>
                </a:solidFill>
              </a:rPr>
              <a:t>Helminths</a:t>
            </a:r>
          </a:p>
        </p:txBody>
      </p:sp>
      <p:sp>
        <p:nvSpPr>
          <p:cNvPr id="14339" name="Rectangle 3"/>
          <p:cNvSpPr>
            <a:spLocks noGrp="1" noChangeArrowheads="1"/>
          </p:cNvSpPr>
          <p:nvPr>
            <p:ph type="body" idx="1"/>
          </p:nvPr>
        </p:nvSpPr>
        <p:spPr/>
        <p:txBody>
          <a:bodyPr/>
          <a:lstStyle/>
          <a:p>
            <a:pPr eaLnBrk="1" hangingPunct="1">
              <a:buFontTx/>
              <a:buNone/>
            </a:pPr>
            <a:r>
              <a:rPr lang="en-US" dirty="0" smtClean="0"/>
              <a:t>Common </a:t>
            </a:r>
            <a:r>
              <a:rPr lang="en-US" dirty="0" err="1" smtClean="0"/>
              <a:t>Helminths</a:t>
            </a:r>
            <a:r>
              <a:rPr lang="en-US" dirty="0" smtClean="0"/>
              <a:t>:</a:t>
            </a:r>
          </a:p>
          <a:p>
            <a:pPr eaLnBrk="1" hangingPunct="1"/>
            <a:r>
              <a:rPr lang="en-US" i="1" dirty="0" smtClean="0"/>
              <a:t>Round worm</a:t>
            </a:r>
          </a:p>
          <a:p>
            <a:pPr eaLnBrk="1" hangingPunct="1"/>
            <a:r>
              <a:rPr lang="en-US" i="1" dirty="0" smtClean="0"/>
              <a:t>Hook worm</a:t>
            </a:r>
          </a:p>
          <a:p>
            <a:pPr eaLnBrk="1" hangingPunct="1"/>
            <a:r>
              <a:rPr lang="en-US" i="1" dirty="0" smtClean="0"/>
              <a:t>Tape worm</a:t>
            </a:r>
          </a:p>
          <a:p>
            <a:pPr eaLnBrk="1" hangingPunct="1">
              <a:buFontTx/>
              <a:buNone/>
            </a:pPr>
            <a:endParaRPr lang="en-US" dirty="0" smtClean="0"/>
          </a:p>
          <a:p>
            <a:pPr eaLnBrk="1" hangingPunct="1">
              <a:buFontTx/>
              <a:buNone/>
            </a:pPr>
            <a:r>
              <a:rPr lang="en-US" dirty="0" smtClean="0"/>
              <a:t>Related diseases we can get from water:</a:t>
            </a:r>
          </a:p>
          <a:p>
            <a:pPr eaLnBrk="1" hangingPunct="1">
              <a:buFontTx/>
              <a:buNone/>
            </a:pPr>
            <a:r>
              <a:rPr lang="en-US" i="1" dirty="0" err="1" smtClean="0"/>
              <a:t>Schistosomiasis</a:t>
            </a:r>
            <a:r>
              <a:rPr lang="en-US" i="1" dirty="0" smtClean="0"/>
              <a:t>, Round worm, Guinea Worm</a:t>
            </a:r>
          </a:p>
        </p:txBody>
      </p:sp>
      <p:grpSp>
        <p:nvGrpSpPr>
          <p:cNvPr id="16388" name="Group 3"/>
          <p:cNvGrpSpPr>
            <a:grpSpLocks/>
          </p:cNvGrpSpPr>
          <p:nvPr/>
        </p:nvGrpSpPr>
        <p:grpSpPr bwMode="auto">
          <a:xfrm>
            <a:off x="4495800" y="1371600"/>
            <a:ext cx="4318000" cy="1925638"/>
            <a:chOff x="975" y="3022"/>
            <a:chExt cx="2720" cy="1213"/>
          </a:xfrm>
        </p:grpSpPr>
        <p:pic>
          <p:nvPicPr>
            <p:cNvPr id="1639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5" y="3022"/>
              <a:ext cx="2721" cy="1214"/>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6392" name="Text Box 5"/>
            <p:cNvSpPr txBox="1">
              <a:spLocks noChangeArrowheads="1"/>
            </p:cNvSpPr>
            <p:nvPr/>
          </p:nvSpPr>
          <p:spPr bwMode="auto">
            <a:xfrm>
              <a:off x="975" y="3022"/>
              <a:ext cx="2721" cy="1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p:txBody>
        </p:sp>
      </p:grpSp>
      <p:sp>
        <p:nvSpPr>
          <p:cNvPr id="16389" name="Rectangle 6"/>
          <p:cNvSpPr>
            <a:spLocks noChangeArrowheads="1"/>
          </p:cNvSpPr>
          <p:nvPr/>
        </p:nvSpPr>
        <p:spPr bwMode="auto">
          <a:xfrm>
            <a:off x="5075238" y="3352800"/>
            <a:ext cx="31686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CA">
                <a:solidFill>
                  <a:srgbClr val="000000"/>
                </a:solidFill>
              </a:rPr>
              <a:t>Worm from a human intestine (20 feet in length)</a:t>
            </a:r>
            <a:r>
              <a:rPr lang="en-CA" b="1">
                <a:solidFill>
                  <a:srgbClr val="000000"/>
                </a:solidFill>
              </a:rPr>
              <a:t> </a:t>
            </a:r>
          </a:p>
        </p:txBody>
      </p:sp>
      <p:pic>
        <p:nvPicPr>
          <p:cNvPr id="16390" name="Picture 4" descr="CAWST Colour - no text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fade">
                                      <p:cBhvr>
                                        <p:cTn id="7" dur="1000"/>
                                        <p:tgtEl>
                                          <p:spTgt spid="14339">
                                            <p:txEl>
                                              <p:pRg st="1" end="1"/>
                                            </p:txEl>
                                          </p:spTgt>
                                        </p:tgtEl>
                                      </p:cBhvr>
                                    </p:animEffect>
                                    <p:anim calcmode="lin" valueType="num">
                                      <p:cBhvr>
                                        <p:cTn id="8"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2" end="2"/>
                                            </p:txEl>
                                          </p:spTgt>
                                        </p:tgtEl>
                                        <p:attrNameLst>
                                          <p:attrName>style.visibility</p:attrName>
                                        </p:attrNameLst>
                                      </p:cBhvr>
                                      <p:to>
                                        <p:strVal val="visible"/>
                                      </p:to>
                                    </p:set>
                                    <p:animEffect transition="in" filter="fade">
                                      <p:cBhvr>
                                        <p:cTn id="14" dur="1000"/>
                                        <p:tgtEl>
                                          <p:spTgt spid="14339">
                                            <p:txEl>
                                              <p:pRg st="2" end="2"/>
                                            </p:txEl>
                                          </p:spTgt>
                                        </p:tgtEl>
                                      </p:cBhvr>
                                    </p:animEffect>
                                    <p:anim calcmode="lin" valueType="num">
                                      <p:cBhvr>
                                        <p:cTn id="15"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Effect transition="in" filter="fade">
                                      <p:cBhvr>
                                        <p:cTn id="21" dur="1000"/>
                                        <p:tgtEl>
                                          <p:spTgt spid="14339">
                                            <p:txEl>
                                              <p:pRg st="3" end="3"/>
                                            </p:txEl>
                                          </p:spTgt>
                                        </p:tgtEl>
                                      </p:cBhvr>
                                    </p:animEffect>
                                    <p:anim calcmode="lin" valueType="num">
                                      <p:cBhvr>
                                        <p:cTn id="22"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339">
                                            <p:txEl>
                                              <p:pRg st="5" end="5"/>
                                            </p:txEl>
                                          </p:spTgt>
                                        </p:tgtEl>
                                        <p:attrNameLst>
                                          <p:attrName>style.visibility</p:attrName>
                                        </p:attrNameLst>
                                      </p:cBhvr>
                                      <p:to>
                                        <p:strVal val="visible"/>
                                      </p:to>
                                    </p:set>
                                    <p:animEffect transition="in" filter="fade">
                                      <p:cBhvr>
                                        <p:cTn id="28" dur="1000"/>
                                        <p:tgtEl>
                                          <p:spTgt spid="14339">
                                            <p:txEl>
                                              <p:pRg st="5" end="5"/>
                                            </p:txEl>
                                          </p:spTgt>
                                        </p:tgtEl>
                                      </p:cBhvr>
                                    </p:animEffect>
                                    <p:anim calcmode="lin" valueType="num">
                                      <p:cBhvr>
                                        <p:cTn id="29" dur="10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433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339">
                                            <p:txEl>
                                              <p:pRg st="6" end="6"/>
                                            </p:txEl>
                                          </p:spTgt>
                                        </p:tgtEl>
                                        <p:attrNameLst>
                                          <p:attrName>style.visibility</p:attrName>
                                        </p:attrNameLst>
                                      </p:cBhvr>
                                      <p:to>
                                        <p:strVal val="visible"/>
                                      </p:to>
                                    </p:set>
                                    <p:animEffect transition="in" filter="fade">
                                      <p:cBhvr>
                                        <p:cTn id="35" dur="1000"/>
                                        <p:tgtEl>
                                          <p:spTgt spid="14339">
                                            <p:txEl>
                                              <p:pRg st="6" end="6"/>
                                            </p:txEl>
                                          </p:spTgt>
                                        </p:tgtEl>
                                      </p:cBhvr>
                                    </p:animEffect>
                                    <p:anim calcmode="lin" valueType="num">
                                      <p:cBhvr>
                                        <p:cTn id="36" dur="10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1433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smtClean="0">
                <a:solidFill>
                  <a:schemeClr val="accent2"/>
                </a:solidFill>
              </a:rPr>
              <a:t>Helminth Facts</a:t>
            </a:r>
          </a:p>
        </p:txBody>
      </p:sp>
      <p:sp>
        <p:nvSpPr>
          <p:cNvPr id="14339" name="Rectangle 3"/>
          <p:cNvSpPr>
            <a:spLocks noGrp="1" noChangeArrowheads="1"/>
          </p:cNvSpPr>
          <p:nvPr>
            <p:ph type="body" idx="1"/>
          </p:nvPr>
        </p:nvSpPr>
        <p:spPr/>
        <p:txBody>
          <a:bodyPr/>
          <a:lstStyle/>
          <a:p>
            <a:pPr marL="514350" indent="-514350" eaLnBrk="1" hangingPunct="1">
              <a:buFontTx/>
              <a:buAutoNum type="arabicPeriod"/>
            </a:pPr>
            <a:endParaRPr lang="en-US" smtClean="0"/>
          </a:p>
          <a:p>
            <a:pPr marL="514350" indent="-514350" eaLnBrk="1" hangingPunct="1">
              <a:buFontTx/>
              <a:buAutoNum type="arabicPeriod"/>
            </a:pPr>
            <a:r>
              <a:rPr lang="en-US" smtClean="0"/>
              <a:t>Parasitic worms</a:t>
            </a:r>
          </a:p>
          <a:p>
            <a:pPr marL="514350" indent="-514350" eaLnBrk="1" hangingPunct="1">
              <a:buFontTx/>
              <a:buAutoNum type="arabicPeriod"/>
            </a:pPr>
            <a:r>
              <a:rPr lang="en-US" smtClean="0"/>
              <a:t>Can live many years in the human body</a:t>
            </a:r>
          </a:p>
          <a:p>
            <a:pPr marL="514350" indent="-514350" eaLnBrk="1" hangingPunct="1">
              <a:buFontTx/>
              <a:buAutoNum type="arabicPeriod"/>
            </a:pPr>
            <a:r>
              <a:rPr lang="en-US" smtClean="0"/>
              <a:t>Generally do not multiply in infected body</a:t>
            </a:r>
          </a:p>
          <a:p>
            <a:pPr marL="514350" indent="-514350" eaLnBrk="1" hangingPunct="1">
              <a:buFontTx/>
              <a:buAutoNum type="arabicPeriod"/>
            </a:pPr>
            <a:r>
              <a:rPr lang="en-US" smtClean="0"/>
              <a:t>Passed in feces and urine</a:t>
            </a:r>
          </a:p>
        </p:txBody>
      </p:sp>
      <p:pic>
        <p:nvPicPr>
          <p:cNvPr id="17412"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fade">
                                      <p:cBhvr>
                                        <p:cTn id="7" dur="1000"/>
                                        <p:tgtEl>
                                          <p:spTgt spid="14339">
                                            <p:txEl>
                                              <p:pRg st="1" end="1"/>
                                            </p:txEl>
                                          </p:spTgt>
                                        </p:tgtEl>
                                      </p:cBhvr>
                                    </p:animEffect>
                                    <p:anim calcmode="lin" valueType="num">
                                      <p:cBhvr>
                                        <p:cTn id="8"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2" end="2"/>
                                            </p:txEl>
                                          </p:spTgt>
                                        </p:tgtEl>
                                        <p:attrNameLst>
                                          <p:attrName>style.visibility</p:attrName>
                                        </p:attrNameLst>
                                      </p:cBhvr>
                                      <p:to>
                                        <p:strVal val="visible"/>
                                      </p:to>
                                    </p:set>
                                    <p:animEffect transition="in" filter="fade">
                                      <p:cBhvr>
                                        <p:cTn id="14" dur="1000"/>
                                        <p:tgtEl>
                                          <p:spTgt spid="14339">
                                            <p:txEl>
                                              <p:pRg st="2" end="2"/>
                                            </p:txEl>
                                          </p:spTgt>
                                        </p:tgtEl>
                                      </p:cBhvr>
                                    </p:animEffect>
                                    <p:anim calcmode="lin" valueType="num">
                                      <p:cBhvr>
                                        <p:cTn id="15"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Effect transition="in" filter="fade">
                                      <p:cBhvr>
                                        <p:cTn id="21" dur="1000"/>
                                        <p:tgtEl>
                                          <p:spTgt spid="14339">
                                            <p:txEl>
                                              <p:pRg st="3" end="3"/>
                                            </p:txEl>
                                          </p:spTgt>
                                        </p:tgtEl>
                                      </p:cBhvr>
                                    </p:animEffect>
                                    <p:anim calcmode="lin" valueType="num">
                                      <p:cBhvr>
                                        <p:cTn id="22"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339">
                                            <p:txEl>
                                              <p:pRg st="4" end="4"/>
                                            </p:txEl>
                                          </p:spTgt>
                                        </p:tgtEl>
                                        <p:attrNameLst>
                                          <p:attrName>style.visibility</p:attrName>
                                        </p:attrNameLst>
                                      </p:cBhvr>
                                      <p:to>
                                        <p:strVal val="visible"/>
                                      </p:to>
                                    </p:set>
                                    <p:animEffect transition="in" filter="fade">
                                      <p:cBhvr>
                                        <p:cTn id="28" dur="1000"/>
                                        <p:tgtEl>
                                          <p:spTgt spid="14339">
                                            <p:txEl>
                                              <p:pRg st="4" end="4"/>
                                            </p:txEl>
                                          </p:spTgt>
                                        </p:tgtEl>
                                      </p:cBhvr>
                                    </p:animEffect>
                                    <p:anim calcmode="lin" valueType="num">
                                      <p:cBhvr>
                                        <p:cTn id="29" dur="1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433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dirty="0" smtClean="0">
                <a:solidFill>
                  <a:schemeClr val="accent2"/>
                </a:solidFill>
              </a:rPr>
              <a:t>Water Related Diseases</a:t>
            </a:r>
          </a:p>
        </p:txBody>
      </p:sp>
      <p:graphicFrame>
        <p:nvGraphicFramePr>
          <p:cNvPr id="2" name="Table 1"/>
          <p:cNvGraphicFramePr>
            <a:graphicFrameLocks noGrp="1"/>
          </p:cNvGraphicFramePr>
          <p:nvPr>
            <p:extLst>
              <p:ext uri="{D42A27DB-BD31-4B8C-83A1-F6EECF244321}">
                <p14:modId xmlns:p14="http://schemas.microsoft.com/office/powerpoint/2010/main" val="3334889501"/>
              </p:ext>
            </p:extLst>
          </p:nvPr>
        </p:nvGraphicFramePr>
        <p:xfrm>
          <a:off x="971600" y="1268760"/>
          <a:ext cx="7416825" cy="4747200"/>
        </p:xfrm>
        <a:graphic>
          <a:graphicData uri="http://schemas.openxmlformats.org/drawingml/2006/table">
            <a:tbl>
              <a:tblPr firstRow="1" bandRow="1">
                <a:tableStyleId>{5C22544A-7EE6-4342-B048-85BDC9FD1C3A}</a:tableStyleId>
              </a:tblPr>
              <a:tblGrid>
                <a:gridCol w="3042800"/>
                <a:gridCol w="1901750"/>
                <a:gridCol w="2472275"/>
              </a:tblGrid>
              <a:tr h="288032">
                <a:tc>
                  <a:txBody>
                    <a:bodyPr/>
                    <a:lstStyle/>
                    <a:p>
                      <a:r>
                        <a:rPr lang="en-US" sz="1400" dirty="0" smtClean="0"/>
                        <a:t>Disease</a:t>
                      </a:r>
                      <a:endParaRPr lang="en-CA" sz="1400" dirty="0"/>
                    </a:p>
                  </a:txBody>
                  <a:tcPr/>
                </a:tc>
                <a:tc>
                  <a:txBody>
                    <a:bodyPr/>
                    <a:lstStyle/>
                    <a:p>
                      <a:r>
                        <a:rPr lang="en-US" sz="1400" dirty="0" smtClean="0"/>
                        <a:t>Pathogen</a:t>
                      </a:r>
                      <a:endParaRPr lang="en-CA" sz="1400" dirty="0"/>
                    </a:p>
                  </a:txBody>
                  <a:tcPr/>
                </a:tc>
                <a:tc>
                  <a:txBody>
                    <a:bodyPr/>
                    <a:lstStyle/>
                    <a:p>
                      <a:r>
                        <a:rPr lang="en-US" sz="1400" dirty="0" smtClean="0"/>
                        <a:t>Transmission</a:t>
                      </a:r>
                      <a:endParaRPr lang="en-CA" sz="1400" dirty="0"/>
                    </a:p>
                  </a:txBody>
                  <a:tcPr/>
                </a:tc>
              </a:tr>
              <a:tr h="271264">
                <a:tc>
                  <a:txBody>
                    <a:bodyPr/>
                    <a:lstStyle/>
                    <a:p>
                      <a:r>
                        <a:rPr lang="en-US" sz="1400" dirty="0" smtClean="0"/>
                        <a:t>Polio</a:t>
                      </a:r>
                    </a:p>
                  </a:txBody>
                  <a:tcPr marT="0" marB="0"/>
                </a:tc>
                <a:tc>
                  <a:txBody>
                    <a:bodyPr/>
                    <a:lstStyle/>
                    <a:p>
                      <a:r>
                        <a:rPr lang="en-US" sz="1400" dirty="0" smtClean="0"/>
                        <a:t>Virus</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r>
                        <a:rPr lang="en-US" sz="1400" dirty="0" smtClean="0"/>
                        <a:t>Hepatitis A</a:t>
                      </a:r>
                      <a:endParaRPr lang="en-CA" sz="1400" dirty="0"/>
                    </a:p>
                  </a:txBody>
                  <a:tcPr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Virus</a:t>
                      </a:r>
                      <a:endParaRPr lang="en-CA" sz="1400" dirty="0" smtClean="0"/>
                    </a:p>
                  </a:txBody>
                  <a:tcPr marT="0" marB="0"/>
                </a:tc>
                <a:tc>
                  <a:txBody>
                    <a:bodyPr/>
                    <a:lstStyle/>
                    <a:p>
                      <a:r>
                        <a:rPr lang="en-US" sz="1400" dirty="0" smtClean="0"/>
                        <a:t>Ingestion</a:t>
                      </a:r>
                      <a:endParaRPr lang="en-CA" sz="1400" dirty="0"/>
                    </a:p>
                  </a:txBody>
                  <a:tcPr marT="0" marB="0"/>
                </a:tc>
              </a:tr>
              <a:tr h="288032">
                <a:tc>
                  <a:txBody>
                    <a:bodyPr/>
                    <a:lstStyle/>
                    <a:p>
                      <a:r>
                        <a:rPr lang="en-US" sz="1400" dirty="0" smtClean="0"/>
                        <a:t>Hepatitis E</a:t>
                      </a:r>
                      <a:endParaRPr lang="en-CA" sz="1400" dirty="0"/>
                    </a:p>
                  </a:txBody>
                  <a:tcPr marT="0" marB="0"/>
                </a:tc>
                <a:tc>
                  <a:txBody>
                    <a:bodyPr/>
                    <a:lstStyle/>
                    <a:p>
                      <a:r>
                        <a:rPr lang="en-US" sz="1400" dirty="0" smtClean="0"/>
                        <a:t>Virus</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r>
                        <a:rPr lang="en-US" sz="1400" dirty="0" smtClean="0"/>
                        <a:t>Rotavirus</a:t>
                      </a:r>
                      <a:endParaRPr lang="en-CA" sz="1400" dirty="0"/>
                    </a:p>
                  </a:txBody>
                  <a:tcPr marT="0" marB="0"/>
                </a:tc>
                <a:tc>
                  <a:txBody>
                    <a:bodyPr/>
                    <a:lstStyle/>
                    <a:p>
                      <a:r>
                        <a:rPr lang="en-US" sz="1400" dirty="0" smtClean="0"/>
                        <a:t>Virus</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r>
                        <a:rPr lang="en-US" sz="1400" dirty="0" smtClean="0"/>
                        <a:t>Cholera</a:t>
                      </a:r>
                      <a:endParaRPr lang="en-CA" sz="1400" dirty="0"/>
                    </a:p>
                  </a:txBody>
                  <a:tcPr marT="0" marB="0"/>
                </a:tc>
                <a:tc>
                  <a:txBody>
                    <a:bodyPr/>
                    <a:lstStyle/>
                    <a:p>
                      <a:r>
                        <a:rPr lang="en-US" sz="1400" dirty="0" smtClean="0"/>
                        <a:t>Bacteria</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r>
                        <a:rPr lang="en-US" sz="1400" dirty="0" smtClean="0"/>
                        <a:t>Typhoid</a:t>
                      </a:r>
                      <a:endParaRPr lang="en-CA" sz="1400" dirty="0"/>
                    </a:p>
                  </a:txBody>
                  <a:tcPr marT="0" marB="0"/>
                </a:tc>
                <a:tc>
                  <a:txBody>
                    <a:bodyPr/>
                    <a:lstStyle/>
                    <a:p>
                      <a:r>
                        <a:rPr lang="en-US" sz="1400" dirty="0" smtClean="0"/>
                        <a:t>Bacteria</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r>
                        <a:rPr lang="en-US" sz="1400" i="1" dirty="0" smtClean="0"/>
                        <a:t>Giardia </a:t>
                      </a:r>
                      <a:endParaRPr lang="en-CA" sz="1400" dirty="0"/>
                    </a:p>
                  </a:txBody>
                  <a:tcPr marT="0" marB="0"/>
                </a:tc>
                <a:tc>
                  <a:txBody>
                    <a:bodyPr/>
                    <a:lstStyle/>
                    <a:p>
                      <a:r>
                        <a:rPr lang="en-US" sz="1400" dirty="0" smtClean="0"/>
                        <a:t>Protozoa</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r>
                        <a:rPr lang="en-US" sz="1400" i="1" dirty="0" smtClean="0"/>
                        <a:t>Cryptosporidiosis</a:t>
                      </a:r>
                      <a:endParaRPr lang="en-CA" sz="1400" dirty="0"/>
                    </a:p>
                  </a:txBody>
                  <a:tcPr marT="0" marB="0"/>
                </a:tc>
                <a:tc>
                  <a:txBody>
                    <a:bodyPr/>
                    <a:lstStyle/>
                    <a:p>
                      <a:r>
                        <a:rPr lang="en-US" sz="1400" dirty="0" smtClean="0"/>
                        <a:t>Protozoa</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i="1" dirty="0" smtClean="0"/>
                        <a:t>Amoebic Dysentery</a:t>
                      </a:r>
                      <a:endParaRPr lang="en-CA" sz="1400" dirty="0" smtClean="0"/>
                    </a:p>
                  </a:txBody>
                  <a:tcPr marT="0" marB="0"/>
                </a:tc>
                <a:tc>
                  <a:txBody>
                    <a:bodyPr/>
                    <a:lstStyle/>
                    <a:p>
                      <a:r>
                        <a:rPr lang="en-US" sz="1400" dirty="0" smtClean="0"/>
                        <a:t>Protozoa</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i="1" dirty="0" smtClean="0"/>
                        <a:t>Guinea Worm</a:t>
                      </a:r>
                    </a:p>
                  </a:txBody>
                  <a:tcPr marT="0" marB="0"/>
                </a:tc>
                <a:tc>
                  <a:txBody>
                    <a:bodyPr/>
                    <a:lstStyle/>
                    <a:p>
                      <a:r>
                        <a:rPr lang="en-US" sz="1400" dirty="0" smtClean="0"/>
                        <a:t>Worm</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i="1" dirty="0" smtClean="0"/>
                        <a:t>Round worm</a:t>
                      </a:r>
                      <a:endParaRPr lang="en-CA" sz="1400" dirty="0" smtClean="0"/>
                    </a:p>
                  </a:txBody>
                  <a:tcPr marT="0" marB="0"/>
                </a:tc>
                <a:tc>
                  <a:txBody>
                    <a:bodyPr/>
                    <a:lstStyle/>
                    <a:p>
                      <a:r>
                        <a:rPr lang="en-US" sz="1400" dirty="0" smtClean="0"/>
                        <a:t>Worm</a:t>
                      </a:r>
                      <a:endParaRPr lang="en-CA" sz="1400" dirty="0"/>
                    </a:p>
                  </a:txBody>
                  <a:tcPr marT="0" marB="0"/>
                </a:tc>
                <a:tc>
                  <a:txBody>
                    <a:bodyPr/>
                    <a:lstStyle/>
                    <a:p>
                      <a:r>
                        <a:rPr lang="en-US" sz="1400" dirty="0" smtClean="0"/>
                        <a:t>Ingestion</a:t>
                      </a:r>
                      <a:endParaRPr lang="en-CA" sz="1400" dirty="0"/>
                    </a:p>
                  </a:txBody>
                  <a:tcPr marT="0" marB="0"/>
                </a:tc>
              </a:tr>
              <a:tr h="28803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i="1" dirty="0" err="1" smtClean="0"/>
                        <a:t>Schistosomiasis</a:t>
                      </a:r>
                      <a:r>
                        <a:rPr lang="en-US" sz="1400" i="1" baseline="0" dirty="0" smtClean="0"/>
                        <a:t> (Bilharzia)</a:t>
                      </a:r>
                      <a:endParaRPr lang="en-CA" sz="1400" dirty="0" smtClean="0"/>
                    </a:p>
                  </a:txBody>
                  <a:tcPr marT="0" marB="0"/>
                </a:tc>
                <a:tc>
                  <a:txBody>
                    <a:bodyPr/>
                    <a:lstStyle/>
                    <a:p>
                      <a:r>
                        <a:rPr lang="en-US" sz="1400" dirty="0" smtClean="0"/>
                        <a:t>Worm</a:t>
                      </a:r>
                      <a:endParaRPr lang="en-CA" sz="1400" dirty="0"/>
                    </a:p>
                  </a:txBody>
                  <a:tcPr marT="0" marB="0"/>
                </a:tc>
                <a:tc>
                  <a:txBody>
                    <a:bodyPr/>
                    <a:lstStyle/>
                    <a:p>
                      <a:r>
                        <a:rPr lang="en-US" sz="1400" dirty="0" smtClean="0"/>
                        <a:t>Bathing</a:t>
                      </a:r>
                      <a:endParaRPr lang="en-CA" sz="1400" dirty="0"/>
                    </a:p>
                  </a:txBody>
                  <a:tcPr marT="0" marB="0"/>
                </a:tc>
              </a:tr>
              <a:tr h="288032">
                <a:tc>
                  <a:txBody>
                    <a:bodyPr/>
                    <a:lstStyle/>
                    <a:p>
                      <a:r>
                        <a:rPr lang="en-US" sz="1400" dirty="0" smtClean="0"/>
                        <a:t>Trachoma</a:t>
                      </a:r>
                      <a:endParaRPr lang="en-CA" sz="1400" dirty="0"/>
                    </a:p>
                  </a:txBody>
                  <a:tcPr marT="0" marB="0"/>
                </a:tc>
                <a:tc>
                  <a:txBody>
                    <a:bodyPr/>
                    <a:lstStyle/>
                    <a:p>
                      <a:r>
                        <a:rPr lang="en-US" sz="1400" dirty="0" smtClean="0"/>
                        <a:t>Bacteria</a:t>
                      </a:r>
                      <a:endParaRPr lang="en-CA" sz="1400" dirty="0"/>
                    </a:p>
                  </a:txBody>
                  <a:tcPr marT="0" marB="0"/>
                </a:tc>
                <a:tc>
                  <a:txBody>
                    <a:bodyPr/>
                    <a:lstStyle/>
                    <a:p>
                      <a:r>
                        <a:rPr lang="en-US" sz="1400" dirty="0" smtClean="0"/>
                        <a:t>Poor Hygiene</a:t>
                      </a:r>
                      <a:endParaRPr lang="en-CA" sz="1400" dirty="0"/>
                    </a:p>
                  </a:txBody>
                  <a:tcPr marT="0" marB="0"/>
                </a:tc>
              </a:tr>
              <a:tr h="288032">
                <a:tc>
                  <a:txBody>
                    <a:bodyPr/>
                    <a:lstStyle/>
                    <a:p>
                      <a:r>
                        <a:rPr lang="en-US" sz="1400" dirty="0" smtClean="0"/>
                        <a:t>Scabies</a:t>
                      </a:r>
                      <a:endParaRPr lang="en-CA" sz="1400" dirty="0"/>
                    </a:p>
                  </a:txBody>
                  <a:tcPr marT="0" marB="0"/>
                </a:tc>
                <a:tc>
                  <a:txBody>
                    <a:bodyPr/>
                    <a:lstStyle/>
                    <a:p>
                      <a:r>
                        <a:rPr lang="en-US" sz="1400" dirty="0" smtClean="0"/>
                        <a:t>Parasite (Mite)</a:t>
                      </a:r>
                      <a:endParaRPr lang="en-CA" sz="1400" dirty="0"/>
                    </a:p>
                  </a:txBody>
                  <a:tcPr marT="0" marB="0"/>
                </a:tc>
                <a:tc>
                  <a:txBody>
                    <a:bodyPr/>
                    <a:lstStyle/>
                    <a:p>
                      <a:r>
                        <a:rPr lang="en-US" sz="1400" dirty="0" smtClean="0"/>
                        <a:t>Poor Hygiene</a:t>
                      </a:r>
                      <a:endParaRPr lang="en-CA" sz="1400" dirty="0"/>
                    </a:p>
                  </a:txBody>
                  <a:tcPr marT="0" marB="0"/>
                </a:tc>
              </a:tr>
              <a:tr h="370840">
                <a:tc>
                  <a:txBody>
                    <a:bodyPr/>
                    <a:lstStyle/>
                    <a:p>
                      <a:r>
                        <a:rPr lang="en-US" sz="1400" dirty="0" smtClean="0"/>
                        <a:t>Malaria,</a:t>
                      </a:r>
                      <a:r>
                        <a:rPr lang="en-US" sz="1400" baseline="0" dirty="0" smtClean="0"/>
                        <a:t> Dengue Fever, </a:t>
                      </a:r>
                      <a:br>
                        <a:rPr lang="en-US" sz="1400" baseline="0" dirty="0" smtClean="0"/>
                      </a:br>
                      <a:r>
                        <a:rPr lang="en-US" sz="1400" baseline="0" dirty="0" smtClean="0"/>
                        <a:t>Japanese Encephalitis</a:t>
                      </a:r>
                      <a:endParaRPr lang="en-CA" sz="1400" dirty="0"/>
                    </a:p>
                  </a:txBody>
                  <a:tcPr marT="0" marB="0"/>
                </a:tc>
                <a:tc>
                  <a:txBody>
                    <a:bodyPr/>
                    <a:lstStyle/>
                    <a:p>
                      <a:r>
                        <a:rPr lang="en-US" sz="1400" dirty="0" smtClean="0"/>
                        <a:t>Protozoa, Virus, </a:t>
                      </a:r>
                      <a:br>
                        <a:rPr lang="en-US" sz="1400" dirty="0" smtClean="0"/>
                      </a:br>
                      <a:r>
                        <a:rPr lang="en-US" sz="1400" dirty="0" smtClean="0"/>
                        <a:t>Virus</a:t>
                      </a:r>
                      <a:endParaRPr lang="en-CA" sz="1400" dirty="0"/>
                    </a:p>
                  </a:txBody>
                  <a:tcPr marT="0" marB="0"/>
                </a:tc>
                <a:tc>
                  <a:txBody>
                    <a:bodyPr/>
                    <a:lstStyle/>
                    <a:p>
                      <a:r>
                        <a:rPr lang="en-US" sz="1400" dirty="0" smtClean="0"/>
                        <a:t>Mosquitoes</a:t>
                      </a:r>
                      <a:r>
                        <a:rPr lang="en-US" sz="1400" baseline="0" dirty="0" smtClean="0"/>
                        <a:t> (breed in stagnant water)</a:t>
                      </a:r>
                      <a:endParaRPr lang="en-CA" sz="1400" dirty="0"/>
                    </a:p>
                  </a:txBody>
                  <a:tcPr marT="0" marB="0"/>
                </a:tc>
              </a:tr>
            </a:tbl>
          </a:graphicData>
        </a:graphic>
      </p:graphicFrame>
    </p:spTree>
    <p:extLst>
      <p:ext uri="{BB962C8B-B14F-4D97-AF65-F5344CB8AC3E}">
        <p14:creationId xmlns:p14="http://schemas.microsoft.com/office/powerpoint/2010/main" val="1261140472"/>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1" smtClean="0">
                <a:solidFill>
                  <a:schemeClr val="accent2"/>
                </a:solidFill>
              </a:rPr>
              <a:t>Review</a:t>
            </a:r>
          </a:p>
        </p:txBody>
      </p:sp>
      <p:sp>
        <p:nvSpPr>
          <p:cNvPr id="14339" name="Rectangle 3"/>
          <p:cNvSpPr>
            <a:spLocks noGrp="1" noChangeArrowheads="1"/>
          </p:cNvSpPr>
          <p:nvPr>
            <p:ph type="body" idx="1"/>
          </p:nvPr>
        </p:nvSpPr>
        <p:spPr/>
        <p:txBody>
          <a:bodyPr/>
          <a:lstStyle/>
          <a:p>
            <a:pPr marL="514350" indent="-514350" algn="ctr" eaLnBrk="1" hangingPunct="1">
              <a:buFontTx/>
              <a:buAutoNum type="arabicPeriod"/>
            </a:pPr>
            <a:r>
              <a:rPr lang="en-US" smtClean="0"/>
              <a:t>What is a pathogen?</a:t>
            </a:r>
          </a:p>
          <a:p>
            <a:pPr marL="514350" indent="-514350" algn="ctr" eaLnBrk="1" hangingPunct="1">
              <a:buFontTx/>
              <a:buNone/>
            </a:pPr>
            <a:endParaRPr lang="en-US" smtClean="0"/>
          </a:p>
          <a:p>
            <a:pPr marL="514350" indent="-514350" algn="ctr" eaLnBrk="1" hangingPunct="1">
              <a:buFontTx/>
              <a:buNone/>
            </a:pPr>
            <a:r>
              <a:rPr lang="en-US" i="1" smtClean="0"/>
              <a:t>A small living thing that causes disease</a:t>
            </a:r>
            <a:r>
              <a:rPr lang="en-US" smtClean="0"/>
              <a:t>.</a:t>
            </a:r>
          </a:p>
        </p:txBody>
      </p:sp>
      <p:pic>
        <p:nvPicPr>
          <p:cNvPr id="18436"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p:cTn id="7"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33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 calcmode="lin" valueType="num">
                                      <p:cBhvr>
                                        <p:cTn id="13" dur="500" fill="hold"/>
                                        <p:tgtEl>
                                          <p:spTgt spid="14339">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4339">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340768"/>
            <a:ext cx="6192688" cy="4228850"/>
          </a:xfrm>
          <a:prstGeom prst="rect">
            <a:avLst/>
          </a:prstGeom>
        </p:spPr>
        <p:txBody>
          <a:bodyPr wrap="square">
            <a:spAutoFit/>
          </a:bodyPr>
          <a:lstStyle/>
          <a:p>
            <a:pPr lvl="0" algn="ctr">
              <a:spcBef>
                <a:spcPct val="20000"/>
              </a:spcBef>
            </a:pPr>
            <a:r>
              <a:rPr lang="en-US" sz="3200" kern="0" dirty="0">
                <a:solidFill>
                  <a:srgbClr val="000000"/>
                </a:solidFill>
                <a:latin typeface="Arial"/>
                <a:cs typeface="Arial"/>
              </a:rPr>
              <a:t>This presentation is used with Lesson Plan </a:t>
            </a:r>
            <a:r>
              <a:rPr lang="en-US" sz="3200" kern="0" dirty="0" smtClean="0">
                <a:latin typeface="Arial"/>
                <a:cs typeface="Arial"/>
              </a:rPr>
              <a:t>4</a:t>
            </a:r>
            <a:r>
              <a:rPr lang="en-US" sz="3200" kern="0" dirty="0" smtClean="0">
                <a:solidFill>
                  <a:srgbClr val="000000"/>
                </a:solidFill>
                <a:latin typeface="Arial"/>
                <a:cs typeface="Arial"/>
              </a:rPr>
              <a:t>: Pathogens and Water Related Diseases</a:t>
            </a:r>
            <a:r>
              <a:rPr lang="en-US" sz="3200" kern="0" dirty="0" smtClean="0">
                <a:solidFill>
                  <a:srgbClr val="FF0000"/>
                </a:solidFill>
                <a:latin typeface="Arial"/>
                <a:cs typeface="Arial"/>
              </a:rPr>
              <a:t> </a:t>
            </a:r>
            <a:r>
              <a:rPr lang="en-US" sz="3200" kern="0" dirty="0">
                <a:solidFill>
                  <a:srgbClr val="000000"/>
                </a:solidFill>
                <a:latin typeface="Arial"/>
                <a:cs typeface="Arial"/>
              </a:rPr>
              <a:t>in </a:t>
            </a:r>
            <a:r>
              <a:rPr lang="en-US" sz="3200" kern="0" dirty="0" smtClean="0">
                <a:solidFill>
                  <a:srgbClr val="000000"/>
                </a:solidFill>
                <a:latin typeface="Arial"/>
                <a:cs typeface="Arial"/>
              </a:rPr>
              <a:t>the Biosand Filter for Project Implementers Trainer Manual. </a:t>
            </a:r>
            <a:endParaRPr lang="en-US" sz="3200" kern="0" dirty="0">
              <a:solidFill>
                <a:srgbClr val="000000"/>
              </a:solidFill>
              <a:latin typeface="Arial"/>
              <a:cs typeface="Arial"/>
            </a:endParaRPr>
          </a:p>
          <a:p>
            <a:pPr lvl="0">
              <a:spcBef>
                <a:spcPct val="20000"/>
              </a:spcBef>
            </a:pPr>
            <a:endParaRPr lang="en-US" sz="3200" kern="0" dirty="0">
              <a:solidFill>
                <a:srgbClr val="000000"/>
              </a:solidFill>
              <a:latin typeface="Arial"/>
              <a:cs typeface="Arial"/>
            </a:endParaRPr>
          </a:p>
          <a:p>
            <a:pPr lvl="0" algn="ctr">
              <a:spcBef>
                <a:spcPct val="20000"/>
              </a:spcBef>
            </a:pPr>
            <a:r>
              <a:rPr lang="en-US" sz="3200" kern="0" dirty="0">
                <a:solidFill>
                  <a:srgbClr val="000000"/>
                </a:solidFill>
                <a:latin typeface="Arial"/>
                <a:cs typeface="Arial"/>
              </a:rPr>
              <a:t>Available at </a:t>
            </a:r>
            <a:r>
              <a:rPr lang="en-US" sz="3200" kern="0" dirty="0">
                <a:solidFill>
                  <a:srgbClr val="000000"/>
                </a:solidFill>
                <a:latin typeface="Arial"/>
                <a:cs typeface="Arial"/>
                <a:hlinkClick r:id="rId2"/>
              </a:rPr>
              <a:t>www.cawst.org/resources</a:t>
            </a:r>
            <a:endParaRPr lang="en-US" sz="3200" kern="0" dirty="0">
              <a:solidFill>
                <a:srgbClr val="000000"/>
              </a:solidFill>
              <a:latin typeface="Arial"/>
              <a:cs typeface="Arial"/>
            </a:endParaRPr>
          </a:p>
        </p:txBody>
      </p:sp>
      <p:pic>
        <p:nvPicPr>
          <p:cNvPr id="3"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49281"/>
            <a:ext cx="1455003" cy="908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0378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smtClean="0">
                <a:solidFill>
                  <a:schemeClr val="accent2"/>
                </a:solidFill>
              </a:rPr>
              <a:t>Review</a:t>
            </a:r>
          </a:p>
        </p:txBody>
      </p:sp>
      <p:sp>
        <p:nvSpPr>
          <p:cNvPr id="14339" name="Rectangle 3"/>
          <p:cNvSpPr>
            <a:spLocks noGrp="1" noChangeArrowheads="1"/>
          </p:cNvSpPr>
          <p:nvPr>
            <p:ph type="body" idx="1"/>
          </p:nvPr>
        </p:nvSpPr>
        <p:spPr/>
        <p:txBody>
          <a:bodyPr/>
          <a:lstStyle/>
          <a:p>
            <a:pPr algn="ctr" eaLnBrk="1" hangingPunct="1">
              <a:buFontTx/>
              <a:buNone/>
              <a:defRPr/>
            </a:pPr>
            <a:r>
              <a:rPr lang="en-US" dirty="0" smtClean="0"/>
              <a:t>2. What are the four types of pathogens in order from smallest to largest?</a:t>
            </a:r>
          </a:p>
          <a:p>
            <a:pPr eaLnBrk="1" hangingPunct="1">
              <a:buFontTx/>
              <a:buNone/>
              <a:defRPr/>
            </a:pPr>
            <a:endParaRPr lang="en-US" dirty="0" smtClean="0"/>
          </a:p>
          <a:p>
            <a:pPr marL="514350" indent="-514350" eaLnBrk="1" hangingPunct="1">
              <a:buFont typeface="+mj-lt"/>
              <a:buAutoNum type="arabicPeriod"/>
              <a:defRPr/>
            </a:pPr>
            <a:r>
              <a:rPr lang="en-US" i="1" dirty="0" smtClean="0"/>
              <a:t>Viruses</a:t>
            </a:r>
          </a:p>
          <a:p>
            <a:pPr marL="514350" indent="-514350" eaLnBrk="1" hangingPunct="1">
              <a:buFont typeface="+mj-lt"/>
              <a:buAutoNum type="arabicPeriod"/>
              <a:defRPr/>
            </a:pPr>
            <a:r>
              <a:rPr lang="en-US" i="1" dirty="0"/>
              <a:t>B</a:t>
            </a:r>
            <a:r>
              <a:rPr lang="en-US" i="1" dirty="0" smtClean="0"/>
              <a:t>acteria</a:t>
            </a:r>
          </a:p>
          <a:p>
            <a:pPr marL="514350" indent="-514350" eaLnBrk="1" hangingPunct="1">
              <a:buFont typeface="+mj-lt"/>
              <a:buAutoNum type="arabicPeriod"/>
              <a:defRPr/>
            </a:pPr>
            <a:r>
              <a:rPr lang="en-US" i="1" dirty="0"/>
              <a:t>P</a:t>
            </a:r>
            <a:r>
              <a:rPr lang="en-US" i="1" dirty="0" smtClean="0"/>
              <a:t>rotozoa</a:t>
            </a:r>
          </a:p>
          <a:p>
            <a:pPr marL="514350" indent="-514350" eaLnBrk="1" hangingPunct="1">
              <a:buFont typeface="+mj-lt"/>
              <a:buAutoNum type="arabicPeriod"/>
              <a:defRPr/>
            </a:pPr>
            <a:r>
              <a:rPr lang="en-US" i="1" dirty="0" smtClean="0"/>
              <a:t>Helminths (worms)</a:t>
            </a:r>
          </a:p>
        </p:txBody>
      </p:sp>
      <p:pic>
        <p:nvPicPr>
          <p:cNvPr id="19460"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p:cTn id="7"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339">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4339">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14339">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 calcmode="lin" valueType="num">
                                      <p:cBhvr>
                                        <p:cTn id="15" dur="500" fill="hold"/>
                                        <p:tgtEl>
                                          <p:spTgt spid="14339">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14339">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14339">
                                            <p:txEl>
                                              <p:pRg st="2" end="2"/>
                                            </p:txEl>
                                          </p:spTgt>
                                        </p:tgtEl>
                                        <p:attrNameLst>
                                          <p:attrName>style.rotation</p:attrName>
                                        </p:attrNameLst>
                                      </p:cBhvr>
                                      <p:tavLst>
                                        <p:tav tm="0">
                                          <p:val>
                                            <p:fltVal val="360"/>
                                          </p:val>
                                        </p:tav>
                                        <p:tav tm="100000">
                                          <p:val>
                                            <p:fltVal val="0"/>
                                          </p:val>
                                        </p:tav>
                                      </p:tavLst>
                                    </p:anim>
                                    <p:animEffect transition="in" filter="fade">
                                      <p:cBhvr>
                                        <p:cTn id="18" dur="500"/>
                                        <p:tgtEl>
                                          <p:spTgt spid="14339">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4339">
                                            <p:txEl>
                                              <p:pRg st="3" end="3"/>
                                            </p:txEl>
                                          </p:spTgt>
                                        </p:tgtEl>
                                        <p:attrNameLst>
                                          <p:attrName>style.visibility</p:attrName>
                                        </p:attrNameLst>
                                      </p:cBhvr>
                                      <p:to>
                                        <p:strVal val="visible"/>
                                      </p:to>
                                    </p:set>
                                    <p:anim calcmode="lin" valueType="num">
                                      <p:cBhvr>
                                        <p:cTn id="23" dur="500" fill="hold"/>
                                        <p:tgtEl>
                                          <p:spTgt spid="14339">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14339">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14339">
                                            <p:txEl>
                                              <p:pRg st="3" end="3"/>
                                            </p:txEl>
                                          </p:spTgt>
                                        </p:tgtEl>
                                        <p:attrNameLst>
                                          <p:attrName>style.rotation</p:attrName>
                                        </p:attrNameLst>
                                      </p:cBhvr>
                                      <p:tavLst>
                                        <p:tav tm="0">
                                          <p:val>
                                            <p:fltVal val="360"/>
                                          </p:val>
                                        </p:tav>
                                        <p:tav tm="100000">
                                          <p:val>
                                            <p:fltVal val="0"/>
                                          </p:val>
                                        </p:tav>
                                      </p:tavLst>
                                    </p:anim>
                                    <p:animEffect transition="in" filter="fade">
                                      <p:cBhvr>
                                        <p:cTn id="26" dur="500"/>
                                        <p:tgtEl>
                                          <p:spTgt spid="14339">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14339">
                                            <p:txEl>
                                              <p:pRg st="4" end="4"/>
                                            </p:txEl>
                                          </p:spTgt>
                                        </p:tgtEl>
                                        <p:attrNameLst>
                                          <p:attrName>style.visibility</p:attrName>
                                        </p:attrNameLst>
                                      </p:cBhvr>
                                      <p:to>
                                        <p:strVal val="visible"/>
                                      </p:to>
                                    </p:set>
                                    <p:anim calcmode="lin" valueType="num">
                                      <p:cBhvr>
                                        <p:cTn id="31" dur="500" fill="hold"/>
                                        <p:tgtEl>
                                          <p:spTgt spid="14339">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4339">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14339">
                                            <p:txEl>
                                              <p:pRg st="4" end="4"/>
                                            </p:txEl>
                                          </p:spTgt>
                                        </p:tgtEl>
                                        <p:attrNameLst>
                                          <p:attrName>style.rotation</p:attrName>
                                        </p:attrNameLst>
                                      </p:cBhvr>
                                      <p:tavLst>
                                        <p:tav tm="0">
                                          <p:val>
                                            <p:fltVal val="360"/>
                                          </p:val>
                                        </p:tav>
                                        <p:tav tm="100000">
                                          <p:val>
                                            <p:fltVal val="0"/>
                                          </p:val>
                                        </p:tav>
                                      </p:tavLst>
                                    </p:anim>
                                    <p:animEffect transition="in" filter="fade">
                                      <p:cBhvr>
                                        <p:cTn id="34" dur="500"/>
                                        <p:tgtEl>
                                          <p:spTgt spid="14339">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14339">
                                            <p:txEl>
                                              <p:pRg st="5" end="5"/>
                                            </p:txEl>
                                          </p:spTgt>
                                        </p:tgtEl>
                                        <p:attrNameLst>
                                          <p:attrName>style.visibility</p:attrName>
                                        </p:attrNameLst>
                                      </p:cBhvr>
                                      <p:to>
                                        <p:strVal val="visible"/>
                                      </p:to>
                                    </p:set>
                                    <p:anim calcmode="lin" valueType="num">
                                      <p:cBhvr>
                                        <p:cTn id="39" dur="500" fill="hold"/>
                                        <p:tgtEl>
                                          <p:spTgt spid="14339">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14339">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14339">
                                            <p:txEl>
                                              <p:pRg st="5" end="5"/>
                                            </p:txEl>
                                          </p:spTgt>
                                        </p:tgtEl>
                                        <p:attrNameLst>
                                          <p:attrName>style.rotation</p:attrName>
                                        </p:attrNameLst>
                                      </p:cBhvr>
                                      <p:tavLst>
                                        <p:tav tm="0">
                                          <p:val>
                                            <p:fltVal val="360"/>
                                          </p:val>
                                        </p:tav>
                                        <p:tav tm="100000">
                                          <p:val>
                                            <p:fltVal val="0"/>
                                          </p:val>
                                        </p:tav>
                                      </p:tavLst>
                                    </p:anim>
                                    <p:animEffect transition="in" filter="fade">
                                      <p:cBhvr>
                                        <p:cTn id="42"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smtClean="0">
                <a:solidFill>
                  <a:schemeClr val="accent2"/>
                </a:solidFill>
              </a:rPr>
              <a:t>Review</a:t>
            </a:r>
          </a:p>
        </p:txBody>
      </p:sp>
      <p:sp>
        <p:nvSpPr>
          <p:cNvPr id="14339" name="Rectangle 3"/>
          <p:cNvSpPr>
            <a:spLocks noGrp="1" noChangeArrowheads="1"/>
          </p:cNvSpPr>
          <p:nvPr>
            <p:ph type="body" idx="1"/>
          </p:nvPr>
        </p:nvSpPr>
        <p:spPr/>
        <p:txBody>
          <a:bodyPr/>
          <a:lstStyle/>
          <a:p>
            <a:pPr marL="0" indent="0" eaLnBrk="1" hangingPunct="1">
              <a:buFontTx/>
              <a:buNone/>
              <a:defRPr/>
            </a:pPr>
            <a:r>
              <a:rPr lang="en-US" dirty="0" smtClean="0"/>
              <a:t>Why would the biosand filter be a good technology for treating contaminated water?</a:t>
            </a:r>
          </a:p>
          <a:p>
            <a:pPr marL="0" indent="0" eaLnBrk="1" hangingPunct="1">
              <a:buFontTx/>
              <a:buNone/>
              <a:defRPr/>
            </a:pPr>
            <a:endParaRPr lang="en-US" sz="1400" dirty="0" smtClean="0"/>
          </a:p>
          <a:p>
            <a:pPr eaLnBrk="1" hangingPunct="1">
              <a:defRPr/>
            </a:pPr>
            <a:r>
              <a:rPr lang="en-US" i="1" dirty="0" smtClean="0"/>
              <a:t>Small pore size – many pathogens can’t fit through</a:t>
            </a:r>
          </a:p>
          <a:p>
            <a:pPr eaLnBrk="1" hangingPunct="1">
              <a:defRPr/>
            </a:pPr>
            <a:r>
              <a:rPr lang="en-US" i="1" dirty="0" smtClean="0"/>
              <a:t>Removes most pathogens</a:t>
            </a:r>
          </a:p>
        </p:txBody>
      </p:sp>
      <p:pic>
        <p:nvPicPr>
          <p:cNvPr id="20484"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ox(in)">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box(in)">
                                      <p:cBhvr>
                                        <p:cTn id="12" dur="500"/>
                                        <p:tgtEl>
                                          <p:spTgt spid="143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animEffect transition="in" filter="box(in)">
                                      <p:cBhvr>
                                        <p:cTn id="17"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684213" y="153988"/>
            <a:ext cx="7772400" cy="914400"/>
          </a:xfrm>
        </p:spPr>
        <p:txBody>
          <a:bodyPr/>
          <a:lstStyle/>
          <a:p>
            <a:pPr eaLnBrk="1" hangingPunct="1"/>
            <a:r>
              <a:rPr lang="en-CA" b="1" smtClean="0">
                <a:solidFill>
                  <a:schemeClr val="accent2"/>
                </a:solidFill>
              </a:rPr>
              <a:t>Size Comparison</a:t>
            </a:r>
          </a:p>
        </p:txBody>
      </p:sp>
      <p:sp>
        <p:nvSpPr>
          <p:cNvPr id="21507" name="Oval 3"/>
          <p:cNvSpPr>
            <a:spLocks noChangeArrowheads="1"/>
          </p:cNvSpPr>
          <p:nvPr/>
        </p:nvSpPr>
        <p:spPr bwMode="auto">
          <a:xfrm>
            <a:off x="4500563" y="1916113"/>
            <a:ext cx="14287" cy="7937"/>
          </a:xfrm>
          <a:prstGeom prst="ellipse">
            <a:avLst/>
          </a:prstGeom>
          <a:solidFill>
            <a:schemeClr val="tx1"/>
          </a:solidFill>
          <a:ln w="9525">
            <a:solidFill>
              <a:schemeClr val="tx1"/>
            </a:solidFill>
            <a:round/>
            <a:headEnd/>
            <a:tailEnd/>
          </a:ln>
        </p:spPr>
        <p:txBody>
          <a:bodyPr wrap="none" anchor="ctr"/>
          <a:lstStyle/>
          <a:p>
            <a:endParaRPr lang="en-US"/>
          </a:p>
        </p:txBody>
      </p:sp>
      <p:sp>
        <p:nvSpPr>
          <p:cNvPr id="21508" name="Text Box 4"/>
          <p:cNvSpPr txBox="1">
            <a:spLocks noChangeArrowheads="1"/>
          </p:cNvSpPr>
          <p:nvPr/>
        </p:nvSpPr>
        <p:spPr bwMode="auto">
          <a:xfrm>
            <a:off x="5581650" y="1700213"/>
            <a:ext cx="2879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CA"/>
              <a:t>Virus (0.02 to 0.2 micron)</a:t>
            </a:r>
          </a:p>
        </p:txBody>
      </p:sp>
      <p:sp>
        <p:nvSpPr>
          <p:cNvPr id="21509" name="Oval 5"/>
          <p:cNvSpPr>
            <a:spLocks noChangeArrowheads="1"/>
          </p:cNvSpPr>
          <p:nvPr/>
        </p:nvSpPr>
        <p:spPr bwMode="auto">
          <a:xfrm>
            <a:off x="4284663" y="2457450"/>
            <a:ext cx="395287" cy="17938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1510" name="Oval 6"/>
          <p:cNvSpPr>
            <a:spLocks noChangeArrowheads="1"/>
          </p:cNvSpPr>
          <p:nvPr/>
        </p:nvSpPr>
        <p:spPr bwMode="auto">
          <a:xfrm>
            <a:off x="754063" y="3789363"/>
            <a:ext cx="7921625" cy="2376487"/>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1511" name="Text Box 7"/>
          <p:cNvSpPr txBox="1">
            <a:spLocks noChangeArrowheads="1"/>
          </p:cNvSpPr>
          <p:nvPr/>
        </p:nvSpPr>
        <p:spPr bwMode="auto">
          <a:xfrm>
            <a:off x="5580063" y="4791075"/>
            <a:ext cx="316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CA"/>
              <a:t>Helminth (40 to 100 microns)</a:t>
            </a:r>
          </a:p>
        </p:txBody>
      </p:sp>
      <p:sp>
        <p:nvSpPr>
          <p:cNvPr id="21512" name="Rectangle 15"/>
          <p:cNvSpPr>
            <a:spLocks noChangeArrowheads="1"/>
          </p:cNvSpPr>
          <p:nvPr/>
        </p:nvSpPr>
        <p:spPr bwMode="auto">
          <a:xfrm>
            <a:off x="5597525" y="2349500"/>
            <a:ext cx="286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CA"/>
              <a:t>Bacteria (0.2 to 5 microns)</a:t>
            </a:r>
          </a:p>
        </p:txBody>
      </p:sp>
      <p:sp>
        <p:nvSpPr>
          <p:cNvPr id="21513" name="Oval 16"/>
          <p:cNvSpPr>
            <a:spLocks noChangeArrowheads="1"/>
          </p:cNvSpPr>
          <p:nvPr/>
        </p:nvSpPr>
        <p:spPr bwMode="auto">
          <a:xfrm>
            <a:off x="3708400" y="3068638"/>
            <a:ext cx="1582738" cy="504825"/>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1514" name="Text Box 17"/>
          <p:cNvSpPr txBox="1">
            <a:spLocks noChangeArrowheads="1"/>
          </p:cNvSpPr>
          <p:nvPr/>
        </p:nvSpPr>
        <p:spPr bwMode="auto">
          <a:xfrm>
            <a:off x="5581650" y="3062288"/>
            <a:ext cx="2879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CA"/>
              <a:t>Protozoa (4 to 20 microns)</a:t>
            </a:r>
          </a:p>
        </p:txBody>
      </p:sp>
      <p:sp>
        <p:nvSpPr>
          <p:cNvPr id="19" name="Rectangle 8"/>
          <p:cNvSpPr>
            <a:spLocks noChangeArrowheads="1"/>
          </p:cNvSpPr>
          <p:nvPr/>
        </p:nvSpPr>
        <p:spPr bwMode="auto">
          <a:xfrm>
            <a:off x="4410075" y="1173163"/>
            <a:ext cx="179388" cy="161925"/>
          </a:xfrm>
          <a:prstGeom prst="rect">
            <a:avLst/>
          </a:prstGeom>
          <a:noFill/>
          <a:ln w="539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0" name="Text Box 9"/>
          <p:cNvSpPr txBox="1">
            <a:spLocks noChangeArrowheads="1"/>
          </p:cNvSpPr>
          <p:nvPr/>
        </p:nvSpPr>
        <p:spPr bwMode="auto">
          <a:xfrm>
            <a:off x="107950" y="930275"/>
            <a:ext cx="39608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CA">
                <a:solidFill>
                  <a:srgbClr val="FF0000"/>
                </a:solidFill>
              </a:rPr>
              <a:t>Size of the space between sand grains in a BSF (1 micron)</a:t>
            </a:r>
          </a:p>
        </p:txBody>
      </p:sp>
      <p:pic>
        <p:nvPicPr>
          <p:cNvPr id="21517"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b="1" smtClean="0">
                <a:solidFill>
                  <a:schemeClr val="accent2"/>
                </a:solidFill>
              </a:rPr>
              <a:t>How to avoid disease</a:t>
            </a:r>
          </a:p>
        </p:txBody>
      </p:sp>
      <p:sp>
        <p:nvSpPr>
          <p:cNvPr id="14339" name="Rectangle 3"/>
          <p:cNvSpPr>
            <a:spLocks noGrp="1" noChangeArrowheads="1"/>
          </p:cNvSpPr>
          <p:nvPr>
            <p:ph type="body" idx="1"/>
          </p:nvPr>
        </p:nvSpPr>
        <p:spPr>
          <a:xfrm>
            <a:off x="457200" y="1484313"/>
            <a:ext cx="8229600" cy="4454525"/>
          </a:xfrm>
        </p:spPr>
        <p:txBody>
          <a:bodyPr/>
          <a:lstStyle/>
          <a:p>
            <a:pPr eaLnBrk="1" hangingPunct="1">
              <a:buFontTx/>
              <a:buNone/>
            </a:pPr>
            <a:r>
              <a:rPr lang="en-US" smtClean="0"/>
              <a:t>What can we do to avoid getting sick?</a:t>
            </a:r>
          </a:p>
          <a:p>
            <a:pPr eaLnBrk="1" hangingPunct="1"/>
            <a:r>
              <a:rPr lang="en-US" sz="2800" i="1" smtClean="0"/>
              <a:t>Drink only treated water</a:t>
            </a:r>
          </a:p>
          <a:p>
            <a:pPr eaLnBrk="1" hangingPunct="1"/>
            <a:r>
              <a:rPr lang="en-US" sz="2800" i="1" smtClean="0"/>
              <a:t>Use a latrine</a:t>
            </a:r>
          </a:p>
          <a:p>
            <a:pPr eaLnBrk="1" hangingPunct="1"/>
            <a:r>
              <a:rPr lang="en-US" sz="2800" i="1" smtClean="0"/>
              <a:t>Practice good sanitation (drainage, waste disposal, vector control)</a:t>
            </a:r>
          </a:p>
          <a:p>
            <a:pPr eaLnBrk="1" hangingPunct="1"/>
            <a:r>
              <a:rPr lang="en-US" sz="2800" i="1" smtClean="0"/>
              <a:t>Wash hands with soap many times per day, especially before eating and after defecating</a:t>
            </a:r>
          </a:p>
          <a:p>
            <a:pPr eaLnBrk="1" hangingPunct="1"/>
            <a:r>
              <a:rPr lang="en-US" sz="2800" i="1" smtClean="0"/>
              <a:t>Eat a variety of foods to get many nutrients</a:t>
            </a:r>
          </a:p>
          <a:p>
            <a:pPr eaLnBrk="1" hangingPunct="1"/>
            <a:endParaRPr lang="en-US" i="1" smtClean="0"/>
          </a:p>
        </p:txBody>
      </p:sp>
      <p:pic>
        <p:nvPicPr>
          <p:cNvPr id="22532"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box(in)">
                                      <p:cBhvr>
                                        <p:cTn id="7" dur="500"/>
                                        <p:tgtEl>
                                          <p:spTgt spid="143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box(in)">
                                      <p:cBhvr>
                                        <p:cTn id="12" dur="500"/>
                                        <p:tgtEl>
                                          <p:spTgt spid="143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animEffect transition="in" filter="box(in)">
                                      <p:cBhvr>
                                        <p:cTn id="17" dur="500"/>
                                        <p:tgtEl>
                                          <p:spTgt spid="1433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4339">
                                            <p:txEl>
                                              <p:pRg st="4" end="4"/>
                                            </p:txEl>
                                          </p:spTgt>
                                        </p:tgtEl>
                                        <p:attrNameLst>
                                          <p:attrName>style.visibility</p:attrName>
                                        </p:attrNameLst>
                                      </p:cBhvr>
                                      <p:to>
                                        <p:strVal val="visible"/>
                                      </p:to>
                                    </p:set>
                                    <p:animEffect transition="in" filter="box(in)">
                                      <p:cBhvr>
                                        <p:cTn id="22" dur="500"/>
                                        <p:tgtEl>
                                          <p:spTgt spid="1433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animEffect transition="in" filter="box(in)">
                                      <p:cBhvr>
                                        <p:cTn id="27"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188" y="1268413"/>
            <a:ext cx="7772400" cy="1470025"/>
          </a:xfrm>
        </p:spPr>
        <p:txBody>
          <a:bodyPr/>
          <a:lstStyle/>
          <a:p>
            <a:pPr eaLnBrk="1" hangingPunct="1"/>
            <a:r>
              <a:rPr lang="en-US" b="1" smtClean="0">
                <a:solidFill>
                  <a:schemeClr val="accent2"/>
                </a:solidFill>
              </a:rPr>
              <a:t>Pathogens </a:t>
            </a:r>
          </a:p>
        </p:txBody>
      </p:sp>
      <p:pic>
        <p:nvPicPr>
          <p:cNvPr id="3075" name="Picture 4" descr="CAWST Colou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smtClean="0">
                <a:solidFill>
                  <a:schemeClr val="accent2"/>
                </a:solidFill>
              </a:rPr>
              <a:t>Learning Expectations</a:t>
            </a:r>
          </a:p>
        </p:txBody>
      </p:sp>
      <p:sp>
        <p:nvSpPr>
          <p:cNvPr id="14339" name="Rectangle 3"/>
          <p:cNvSpPr>
            <a:spLocks noGrp="1" noChangeArrowheads="1"/>
          </p:cNvSpPr>
          <p:nvPr>
            <p:ph type="body" idx="1"/>
          </p:nvPr>
        </p:nvSpPr>
        <p:spPr/>
        <p:txBody>
          <a:bodyPr/>
          <a:lstStyle/>
          <a:p>
            <a:pPr marL="514350" indent="-514350">
              <a:buFontTx/>
              <a:buAutoNum type="arabicPeriod"/>
            </a:pPr>
            <a:endParaRPr lang="en-US" dirty="0" smtClean="0"/>
          </a:p>
          <a:p>
            <a:pPr marL="514350" indent="-514350">
              <a:buFontTx/>
              <a:buAutoNum type="arabicPeriod"/>
            </a:pPr>
            <a:r>
              <a:rPr lang="en-US" dirty="0" smtClean="0"/>
              <a:t>List </a:t>
            </a:r>
            <a:r>
              <a:rPr lang="en-US" dirty="0"/>
              <a:t>the four types of pathogens that cause water related diseases</a:t>
            </a:r>
            <a:r>
              <a:rPr lang="en-US" i="1" dirty="0" smtClean="0"/>
              <a:t>.</a:t>
            </a:r>
          </a:p>
          <a:p>
            <a:pPr marL="514350" indent="-514350">
              <a:buFontTx/>
              <a:buNone/>
            </a:pPr>
            <a:endParaRPr lang="en-US" dirty="0" smtClean="0"/>
          </a:p>
          <a:p>
            <a:pPr marL="514350" indent="-514350">
              <a:buFontTx/>
              <a:buNone/>
            </a:pPr>
            <a:r>
              <a:rPr lang="en-US" dirty="0" smtClean="0"/>
              <a:t>2. List some common water related diseases caused by each type of pathogen.</a:t>
            </a:r>
          </a:p>
          <a:p>
            <a:pPr marL="514350" indent="-514350">
              <a:buFontTx/>
              <a:buNone/>
            </a:pPr>
            <a:endParaRPr lang="en-US" dirty="0" smtClean="0"/>
          </a:p>
          <a:p>
            <a:pPr marL="514350" indent="-514350" eaLnBrk="1" hangingPunct="1">
              <a:buFontTx/>
              <a:buNone/>
            </a:pPr>
            <a:endParaRPr lang="en-US" dirty="0" smtClean="0"/>
          </a:p>
        </p:txBody>
      </p:sp>
      <p:pic>
        <p:nvPicPr>
          <p:cNvPr id="4100"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smtClean="0">
                <a:solidFill>
                  <a:schemeClr val="accent2"/>
                </a:solidFill>
              </a:rPr>
              <a:t>Disease</a:t>
            </a:r>
          </a:p>
        </p:txBody>
      </p:sp>
      <p:sp>
        <p:nvSpPr>
          <p:cNvPr id="14339" name="Rectangle 3"/>
          <p:cNvSpPr>
            <a:spLocks noGrp="1" noChangeArrowheads="1"/>
          </p:cNvSpPr>
          <p:nvPr>
            <p:ph type="body" idx="1"/>
          </p:nvPr>
        </p:nvSpPr>
        <p:spPr/>
        <p:txBody>
          <a:bodyPr/>
          <a:lstStyle/>
          <a:p>
            <a:pPr algn="ctr" eaLnBrk="1" hangingPunct="1">
              <a:buFontTx/>
              <a:buNone/>
            </a:pPr>
            <a:r>
              <a:rPr lang="en-US" smtClean="0"/>
              <a:t>What makes us sick or causes disease?</a:t>
            </a:r>
          </a:p>
          <a:p>
            <a:r>
              <a:rPr lang="en-US" i="1" smtClean="0"/>
              <a:t>Eating bad or contaminated food</a:t>
            </a:r>
          </a:p>
          <a:p>
            <a:r>
              <a:rPr lang="en-US" i="1" smtClean="0"/>
              <a:t>Drinking contaminated water</a:t>
            </a:r>
          </a:p>
          <a:p>
            <a:r>
              <a:rPr lang="en-US" i="1" smtClean="0"/>
              <a:t>Not washing our hands</a:t>
            </a:r>
          </a:p>
          <a:p>
            <a:r>
              <a:rPr lang="en-US" i="1" smtClean="0"/>
              <a:t>Bacteria</a:t>
            </a:r>
          </a:p>
          <a:p>
            <a:r>
              <a:rPr lang="en-US" i="1" smtClean="0"/>
              <a:t>Viruses</a:t>
            </a:r>
          </a:p>
          <a:p>
            <a:r>
              <a:rPr lang="en-US" i="1" smtClean="0"/>
              <a:t>Parasites</a:t>
            </a:r>
            <a:endParaRPr lang="en-US" smtClean="0"/>
          </a:p>
        </p:txBody>
      </p:sp>
      <p:pic>
        <p:nvPicPr>
          <p:cNvPr id="5124"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smtClean="0">
                <a:solidFill>
                  <a:schemeClr val="accent2"/>
                </a:solidFill>
              </a:rPr>
              <a:t>Pathogens</a:t>
            </a:r>
          </a:p>
        </p:txBody>
      </p:sp>
      <p:sp>
        <p:nvSpPr>
          <p:cNvPr id="14339" name="Rectangle 3"/>
          <p:cNvSpPr>
            <a:spLocks noGrp="1" noChangeArrowheads="1"/>
          </p:cNvSpPr>
          <p:nvPr>
            <p:ph type="body" idx="1"/>
          </p:nvPr>
        </p:nvSpPr>
        <p:spPr/>
        <p:txBody>
          <a:bodyPr/>
          <a:lstStyle/>
          <a:p>
            <a:pPr eaLnBrk="1" hangingPunct="1">
              <a:buFontTx/>
              <a:buNone/>
            </a:pPr>
            <a:endParaRPr lang="en-US" smtClean="0"/>
          </a:p>
          <a:p>
            <a:pPr algn="ctr" eaLnBrk="1" hangingPunct="1">
              <a:buFontTx/>
              <a:buNone/>
            </a:pPr>
            <a:r>
              <a:rPr lang="en-US" smtClean="0"/>
              <a:t>What is a pathogen?</a:t>
            </a:r>
          </a:p>
          <a:p>
            <a:pPr eaLnBrk="1" hangingPunct="1">
              <a:buFontTx/>
              <a:buNone/>
            </a:pPr>
            <a:endParaRPr lang="en-US" smtClean="0"/>
          </a:p>
          <a:p>
            <a:pPr algn="ctr" eaLnBrk="1" hangingPunct="1">
              <a:buFontTx/>
              <a:buNone/>
            </a:pPr>
            <a:r>
              <a:rPr lang="en-US" i="1" smtClean="0"/>
              <a:t>A living thing that causes sickness </a:t>
            </a:r>
            <a:br>
              <a:rPr lang="en-US" i="1" smtClean="0"/>
            </a:br>
            <a:r>
              <a:rPr lang="en-US" i="1" smtClean="0"/>
              <a:t>or disease</a:t>
            </a:r>
          </a:p>
        </p:txBody>
      </p:sp>
      <p:pic>
        <p:nvPicPr>
          <p:cNvPr id="6148"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smtClean="0">
                <a:solidFill>
                  <a:schemeClr val="accent2"/>
                </a:solidFill>
              </a:rPr>
              <a:t>Types of Pathogens</a:t>
            </a:r>
          </a:p>
        </p:txBody>
      </p:sp>
      <p:sp>
        <p:nvSpPr>
          <p:cNvPr id="14339" name="Rectangle 3"/>
          <p:cNvSpPr>
            <a:spLocks noGrp="1" noChangeArrowheads="1"/>
          </p:cNvSpPr>
          <p:nvPr>
            <p:ph type="body" idx="1"/>
          </p:nvPr>
        </p:nvSpPr>
        <p:spPr/>
        <p:txBody>
          <a:bodyPr/>
          <a:lstStyle/>
          <a:p>
            <a:pPr eaLnBrk="1" hangingPunct="1">
              <a:buFontTx/>
              <a:buNone/>
              <a:defRPr/>
            </a:pPr>
            <a:r>
              <a:rPr lang="en-US" dirty="0" smtClean="0"/>
              <a:t>There are 4 types of water related pathogens:</a:t>
            </a:r>
          </a:p>
          <a:p>
            <a:pPr eaLnBrk="1" hangingPunct="1">
              <a:buFontTx/>
              <a:buNone/>
              <a:defRPr/>
            </a:pPr>
            <a:endParaRPr lang="en-US" dirty="0" smtClean="0"/>
          </a:p>
          <a:p>
            <a:pPr marL="514350" indent="-514350" eaLnBrk="1" hangingPunct="1">
              <a:buFont typeface="+mj-lt"/>
              <a:buAutoNum type="arabicPeriod"/>
              <a:defRPr/>
            </a:pPr>
            <a:r>
              <a:rPr lang="en-US" i="1" dirty="0" smtClean="0"/>
              <a:t>Viruses</a:t>
            </a:r>
          </a:p>
          <a:p>
            <a:pPr marL="514350" indent="-514350" eaLnBrk="1" hangingPunct="1">
              <a:buFont typeface="+mj-lt"/>
              <a:buAutoNum type="arabicPeriod"/>
              <a:defRPr/>
            </a:pPr>
            <a:r>
              <a:rPr lang="en-US" i="1" dirty="0" smtClean="0"/>
              <a:t>Bacteria</a:t>
            </a:r>
          </a:p>
          <a:p>
            <a:pPr marL="514350" indent="-514350" eaLnBrk="1" hangingPunct="1">
              <a:buFont typeface="+mj-lt"/>
              <a:buAutoNum type="arabicPeriod"/>
              <a:defRPr/>
            </a:pPr>
            <a:r>
              <a:rPr lang="en-US" i="1" dirty="0" smtClean="0"/>
              <a:t>Protozoa</a:t>
            </a:r>
          </a:p>
          <a:p>
            <a:pPr marL="514350" indent="-514350" eaLnBrk="1" hangingPunct="1">
              <a:buFont typeface="+mj-lt"/>
              <a:buAutoNum type="arabicPeriod"/>
              <a:defRPr/>
            </a:pPr>
            <a:r>
              <a:rPr lang="en-US" i="1" dirty="0" smtClean="0"/>
              <a:t>Helminths (worms)</a:t>
            </a:r>
          </a:p>
        </p:txBody>
      </p:sp>
      <p:pic>
        <p:nvPicPr>
          <p:cNvPr id="7172"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animEffect transition="in" filter="fade">
                                      <p:cBhvr>
                                        <p:cTn id="7" dur="1000"/>
                                        <p:tgtEl>
                                          <p:spTgt spid="14339">
                                            <p:txEl>
                                              <p:pRg st="2" end="2"/>
                                            </p:txEl>
                                          </p:spTgt>
                                        </p:tgtEl>
                                      </p:cBhvr>
                                    </p:animEffect>
                                    <p:anim calcmode="lin" valueType="num">
                                      <p:cBhvr>
                                        <p:cTn id="8"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3" end="3"/>
                                            </p:txEl>
                                          </p:spTgt>
                                        </p:tgtEl>
                                        <p:attrNameLst>
                                          <p:attrName>style.visibility</p:attrName>
                                        </p:attrNameLst>
                                      </p:cBhvr>
                                      <p:to>
                                        <p:strVal val="visible"/>
                                      </p:to>
                                    </p:set>
                                    <p:animEffect transition="in" filter="fade">
                                      <p:cBhvr>
                                        <p:cTn id="14" dur="1000"/>
                                        <p:tgtEl>
                                          <p:spTgt spid="14339">
                                            <p:txEl>
                                              <p:pRg st="3" end="3"/>
                                            </p:txEl>
                                          </p:spTgt>
                                        </p:tgtEl>
                                      </p:cBhvr>
                                    </p:animEffect>
                                    <p:anim calcmode="lin" valueType="num">
                                      <p:cBhvr>
                                        <p:cTn id="15"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Effect transition="in" filter="fade">
                                      <p:cBhvr>
                                        <p:cTn id="21" dur="1000"/>
                                        <p:tgtEl>
                                          <p:spTgt spid="14339">
                                            <p:txEl>
                                              <p:pRg st="4" end="4"/>
                                            </p:txEl>
                                          </p:spTgt>
                                        </p:tgtEl>
                                      </p:cBhvr>
                                    </p:animEffect>
                                    <p:anim calcmode="lin" valueType="num">
                                      <p:cBhvr>
                                        <p:cTn id="22" dur="1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339">
                                            <p:txEl>
                                              <p:pRg st="5" end="5"/>
                                            </p:txEl>
                                          </p:spTgt>
                                        </p:tgtEl>
                                        <p:attrNameLst>
                                          <p:attrName>style.visibility</p:attrName>
                                        </p:attrNameLst>
                                      </p:cBhvr>
                                      <p:to>
                                        <p:strVal val="visible"/>
                                      </p:to>
                                    </p:set>
                                    <p:animEffect transition="in" filter="fade">
                                      <p:cBhvr>
                                        <p:cTn id="28" dur="1000"/>
                                        <p:tgtEl>
                                          <p:spTgt spid="14339">
                                            <p:txEl>
                                              <p:pRg st="5" end="5"/>
                                            </p:txEl>
                                          </p:spTgt>
                                        </p:tgtEl>
                                      </p:cBhvr>
                                    </p:animEffect>
                                    <p:anim calcmode="lin" valueType="num">
                                      <p:cBhvr>
                                        <p:cTn id="29" dur="10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433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smtClean="0">
                <a:solidFill>
                  <a:schemeClr val="accent2"/>
                </a:solidFill>
              </a:rPr>
              <a:t>How Big Are Pathogens?</a:t>
            </a:r>
          </a:p>
        </p:txBody>
      </p:sp>
      <p:sp>
        <p:nvSpPr>
          <p:cNvPr id="8195" name="Rectangle 3"/>
          <p:cNvSpPr>
            <a:spLocks noGrp="1" noChangeArrowheads="1"/>
          </p:cNvSpPr>
          <p:nvPr>
            <p:ph type="body" idx="1"/>
          </p:nvPr>
        </p:nvSpPr>
        <p:spPr>
          <a:xfrm>
            <a:off x="457200" y="1600200"/>
            <a:ext cx="8229600" cy="1828800"/>
          </a:xfrm>
        </p:spPr>
        <p:txBody>
          <a:bodyPr/>
          <a:lstStyle/>
          <a:p>
            <a:pPr eaLnBrk="1" hangingPunct="1">
              <a:buFontTx/>
              <a:buNone/>
            </a:pPr>
            <a:r>
              <a:rPr lang="en-US" dirty="0" smtClean="0"/>
              <a:t>Most pathogens are too small to see with your eyes. </a:t>
            </a:r>
          </a:p>
          <a:p>
            <a:pPr eaLnBrk="1" hangingPunct="1">
              <a:buFontTx/>
              <a:buNone/>
            </a:pPr>
            <a:r>
              <a:rPr lang="en-US" dirty="0" smtClean="0"/>
              <a:t>You can see some </a:t>
            </a:r>
            <a:r>
              <a:rPr lang="en-US" dirty="0" err="1" smtClean="0"/>
              <a:t>helminths</a:t>
            </a:r>
            <a:r>
              <a:rPr lang="en-US" dirty="0" smtClean="0"/>
              <a:t> (worms).</a:t>
            </a:r>
          </a:p>
        </p:txBody>
      </p:sp>
      <p:sp>
        <p:nvSpPr>
          <p:cNvPr id="8196" name="Rectangle 11"/>
          <p:cNvSpPr>
            <a:spLocks noChangeArrowheads="1"/>
          </p:cNvSpPr>
          <p:nvPr/>
        </p:nvSpPr>
        <p:spPr bwMode="auto">
          <a:xfrm>
            <a:off x="2139950" y="3736975"/>
            <a:ext cx="2030413" cy="407988"/>
          </a:xfrm>
          <a:prstGeom prst="rect">
            <a:avLst/>
          </a:prstGeom>
          <a:solidFill>
            <a:srgbClr val="B5CCFF"/>
          </a:solidFill>
          <a:ln w="9525">
            <a:solidFill>
              <a:srgbClr val="7AA2FF"/>
            </a:solidFill>
            <a:miter lim="800000"/>
            <a:headEnd/>
            <a:tailEnd/>
          </a:ln>
        </p:spPr>
        <p:txBody>
          <a:bodyPr wrap="none" anchor="ctr"/>
          <a:lstStyle/>
          <a:p>
            <a:pPr algn="ctr" eaLnBrk="0" hangingPunct="0"/>
            <a:r>
              <a:rPr lang="it-IT" b="1">
                <a:solidFill>
                  <a:srgbClr val="001753"/>
                </a:solidFill>
                <a:latin typeface="Tahoma" pitchFamily="34" charset="0"/>
              </a:rPr>
              <a:t>Virus</a:t>
            </a:r>
          </a:p>
        </p:txBody>
      </p:sp>
      <p:sp>
        <p:nvSpPr>
          <p:cNvPr id="8197" name="Rectangle 12"/>
          <p:cNvSpPr>
            <a:spLocks noChangeArrowheads="1"/>
          </p:cNvSpPr>
          <p:nvPr/>
        </p:nvSpPr>
        <p:spPr bwMode="auto">
          <a:xfrm>
            <a:off x="2139950" y="4240213"/>
            <a:ext cx="2030413" cy="407987"/>
          </a:xfrm>
          <a:prstGeom prst="rect">
            <a:avLst/>
          </a:prstGeom>
          <a:solidFill>
            <a:srgbClr val="B5CCFF"/>
          </a:solidFill>
          <a:ln w="9525">
            <a:solidFill>
              <a:srgbClr val="7AA2FF"/>
            </a:solidFill>
            <a:miter lim="800000"/>
            <a:headEnd/>
            <a:tailEnd/>
          </a:ln>
        </p:spPr>
        <p:txBody>
          <a:bodyPr wrap="none" anchor="ctr"/>
          <a:lstStyle/>
          <a:p>
            <a:pPr algn="ctr" eaLnBrk="0" hangingPunct="0"/>
            <a:r>
              <a:rPr lang="it-IT" b="1">
                <a:solidFill>
                  <a:srgbClr val="001753"/>
                </a:solidFill>
                <a:latin typeface="Tahoma" pitchFamily="34" charset="0"/>
              </a:rPr>
              <a:t>Bacteria</a:t>
            </a:r>
          </a:p>
        </p:txBody>
      </p:sp>
      <p:sp>
        <p:nvSpPr>
          <p:cNvPr id="8198" name="Rectangle 13"/>
          <p:cNvSpPr>
            <a:spLocks noChangeArrowheads="1"/>
          </p:cNvSpPr>
          <p:nvPr/>
        </p:nvSpPr>
        <p:spPr bwMode="auto">
          <a:xfrm>
            <a:off x="2159000" y="4760913"/>
            <a:ext cx="2030413" cy="407987"/>
          </a:xfrm>
          <a:prstGeom prst="rect">
            <a:avLst/>
          </a:prstGeom>
          <a:solidFill>
            <a:srgbClr val="B5CCFF"/>
          </a:solidFill>
          <a:ln w="9525">
            <a:solidFill>
              <a:srgbClr val="7AA2FF"/>
            </a:solidFill>
            <a:miter lim="800000"/>
            <a:headEnd/>
            <a:tailEnd/>
          </a:ln>
        </p:spPr>
        <p:txBody>
          <a:bodyPr wrap="none" anchor="ctr"/>
          <a:lstStyle/>
          <a:p>
            <a:pPr algn="ctr" eaLnBrk="0" hangingPunct="0"/>
            <a:r>
              <a:rPr lang="it-IT" b="1">
                <a:solidFill>
                  <a:srgbClr val="001753"/>
                </a:solidFill>
                <a:latin typeface="Tahoma" pitchFamily="34" charset="0"/>
              </a:rPr>
              <a:t>Protozoa</a:t>
            </a:r>
          </a:p>
        </p:txBody>
      </p:sp>
      <p:sp>
        <p:nvSpPr>
          <p:cNvPr id="8199" name="Rectangle 14"/>
          <p:cNvSpPr>
            <a:spLocks noChangeArrowheads="1"/>
          </p:cNvSpPr>
          <p:nvPr/>
        </p:nvSpPr>
        <p:spPr bwMode="auto">
          <a:xfrm>
            <a:off x="2139950" y="5284788"/>
            <a:ext cx="2030413" cy="403225"/>
          </a:xfrm>
          <a:prstGeom prst="rect">
            <a:avLst/>
          </a:prstGeom>
          <a:solidFill>
            <a:srgbClr val="B5CCFF"/>
          </a:solidFill>
          <a:ln w="9525">
            <a:solidFill>
              <a:srgbClr val="7AA2FF"/>
            </a:solidFill>
            <a:miter lim="800000"/>
            <a:headEnd/>
            <a:tailEnd/>
          </a:ln>
        </p:spPr>
        <p:txBody>
          <a:bodyPr wrap="none" anchor="ctr"/>
          <a:lstStyle/>
          <a:p>
            <a:pPr algn="ctr" eaLnBrk="0" hangingPunct="0"/>
            <a:r>
              <a:rPr lang="it-IT" b="1">
                <a:solidFill>
                  <a:srgbClr val="001753"/>
                </a:solidFill>
                <a:latin typeface="Tahoma" pitchFamily="34" charset="0"/>
              </a:rPr>
              <a:t>Helminth</a:t>
            </a:r>
          </a:p>
        </p:txBody>
      </p:sp>
      <p:sp>
        <p:nvSpPr>
          <p:cNvPr id="8200" name="Rectangle 8"/>
          <p:cNvSpPr>
            <a:spLocks noChangeArrowheads="1"/>
          </p:cNvSpPr>
          <p:nvPr/>
        </p:nvSpPr>
        <p:spPr bwMode="auto">
          <a:xfrm>
            <a:off x="4475163" y="3500438"/>
            <a:ext cx="16097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2600" b="1">
                <a:solidFill>
                  <a:srgbClr val="CC3300"/>
                </a:solidFill>
                <a:latin typeface="Tahoma" pitchFamily="34" charset="0"/>
              </a:rPr>
              <a:t>Smallest</a:t>
            </a:r>
            <a:endParaRPr lang="en-US" sz="2600" b="1">
              <a:solidFill>
                <a:srgbClr val="CC3300"/>
              </a:solidFill>
              <a:latin typeface="Tahoma" pitchFamily="34" charset="0"/>
            </a:endParaRPr>
          </a:p>
        </p:txBody>
      </p:sp>
      <p:pic>
        <p:nvPicPr>
          <p:cNvPr id="8201" name="Picture 9" descr="Frex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5863" y="4003675"/>
            <a:ext cx="5143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Rectangle 10"/>
          <p:cNvSpPr>
            <a:spLocks noChangeArrowheads="1"/>
          </p:cNvSpPr>
          <p:nvPr/>
        </p:nvSpPr>
        <p:spPr bwMode="auto">
          <a:xfrm>
            <a:off x="4546600" y="5443538"/>
            <a:ext cx="142557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2600" b="1">
                <a:solidFill>
                  <a:srgbClr val="CC3300"/>
                </a:solidFill>
                <a:latin typeface="Tahoma" pitchFamily="34" charset="0"/>
              </a:rPr>
              <a:t>Largest</a:t>
            </a:r>
            <a:endParaRPr lang="en-US" sz="2600" b="1">
              <a:solidFill>
                <a:srgbClr val="CC3300"/>
              </a:solidFill>
              <a:latin typeface="Tahoma" pitchFamily="34" charset="0"/>
            </a:endParaRPr>
          </a:p>
        </p:txBody>
      </p:sp>
      <p:pic>
        <p:nvPicPr>
          <p:cNvPr id="8203" name="Picture 4" descr="CAWST Colour - no text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684213" y="153988"/>
            <a:ext cx="7772400" cy="914400"/>
          </a:xfrm>
        </p:spPr>
        <p:txBody>
          <a:bodyPr/>
          <a:lstStyle/>
          <a:p>
            <a:pPr eaLnBrk="1" hangingPunct="1"/>
            <a:r>
              <a:rPr lang="en-CA" b="1" smtClean="0">
                <a:solidFill>
                  <a:schemeClr val="accent2"/>
                </a:solidFill>
              </a:rPr>
              <a:t>Relative Size Comparison</a:t>
            </a:r>
          </a:p>
        </p:txBody>
      </p:sp>
      <p:sp>
        <p:nvSpPr>
          <p:cNvPr id="9219" name="Oval 3"/>
          <p:cNvSpPr>
            <a:spLocks noChangeArrowheads="1"/>
          </p:cNvSpPr>
          <p:nvPr/>
        </p:nvSpPr>
        <p:spPr bwMode="auto">
          <a:xfrm>
            <a:off x="4500563" y="1987550"/>
            <a:ext cx="14287" cy="7938"/>
          </a:xfrm>
          <a:prstGeom prst="ellipse">
            <a:avLst/>
          </a:prstGeom>
          <a:solidFill>
            <a:schemeClr val="tx1"/>
          </a:solidFill>
          <a:ln w="9525">
            <a:solidFill>
              <a:schemeClr val="tx1"/>
            </a:solidFill>
            <a:round/>
            <a:headEnd/>
            <a:tailEnd/>
          </a:ln>
        </p:spPr>
        <p:txBody>
          <a:bodyPr wrap="none" anchor="ctr"/>
          <a:lstStyle/>
          <a:p>
            <a:endParaRPr lang="en-US"/>
          </a:p>
        </p:txBody>
      </p:sp>
      <p:sp>
        <p:nvSpPr>
          <p:cNvPr id="9220" name="Text Box 4"/>
          <p:cNvSpPr txBox="1">
            <a:spLocks noChangeArrowheads="1"/>
          </p:cNvSpPr>
          <p:nvPr/>
        </p:nvSpPr>
        <p:spPr bwMode="auto">
          <a:xfrm>
            <a:off x="5581650" y="1771650"/>
            <a:ext cx="2879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CA"/>
              <a:t>Virus (0.02 to 0.2 micron)</a:t>
            </a:r>
          </a:p>
        </p:txBody>
      </p:sp>
      <p:sp>
        <p:nvSpPr>
          <p:cNvPr id="9221" name="Oval 5"/>
          <p:cNvSpPr>
            <a:spLocks noChangeArrowheads="1"/>
          </p:cNvSpPr>
          <p:nvPr/>
        </p:nvSpPr>
        <p:spPr bwMode="auto">
          <a:xfrm>
            <a:off x="4284663" y="2528888"/>
            <a:ext cx="395287" cy="179387"/>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9222" name="Oval 6"/>
          <p:cNvSpPr>
            <a:spLocks noChangeArrowheads="1"/>
          </p:cNvSpPr>
          <p:nvPr/>
        </p:nvSpPr>
        <p:spPr bwMode="auto">
          <a:xfrm>
            <a:off x="684213" y="4076700"/>
            <a:ext cx="7921625" cy="237648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9223" name="Text Box 7"/>
          <p:cNvSpPr txBox="1">
            <a:spLocks noChangeArrowheads="1"/>
          </p:cNvSpPr>
          <p:nvPr/>
        </p:nvSpPr>
        <p:spPr bwMode="auto">
          <a:xfrm>
            <a:off x="5445125" y="50784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CA"/>
              <a:t>Helminth (40 to 100 microns)</a:t>
            </a:r>
          </a:p>
        </p:txBody>
      </p:sp>
      <p:sp>
        <p:nvSpPr>
          <p:cNvPr id="9224" name="Rectangle 15"/>
          <p:cNvSpPr>
            <a:spLocks noChangeArrowheads="1"/>
          </p:cNvSpPr>
          <p:nvPr/>
        </p:nvSpPr>
        <p:spPr bwMode="auto">
          <a:xfrm>
            <a:off x="5597525" y="2420938"/>
            <a:ext cx="286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CA"/>
              <a:t>Bacteria (0.2 to 5 microns)</a:t>
            </a:r>
          </a:p>
        </p:txBody>
      </p:sp>
      <p:sp>
        <p:nvSpPr>
          <p:cNvPr id="9225" name="Oval 16"/>
          <p:cNvSpPr>
            <a:spLocks noChangeArrowheads="1"/>
          </p:cNvSpPr>
          <p:nvPr/>
        </p:nvSpPr>
        <p:spPr bwMode="auto">
          <a:xfrm>
            <a:off x="3708400" y="3140075"/>
            <a:ext cx="1582738" cy="504825"/>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9226" name="Text Box 17"/>
          <p:cNvSpPr txBox="1">
            <a:spLocks noChangeArrowheads="1"/>
          </p:cNvSpPr>
          <p:nvPr/>
        </p:nvSpPr>
        <p:spPr bwMode="auto">
          <a:xfrm>
            <a:off x="5581650" y="3133725"/>
            <a:ext cx="2879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CA"/>
              <a:t>Protozoa (4 to 20 microns)</a:t>
            </a:r>
          </a:p>
        </p:txBody>
      </p:sp>
      <p:sp>
        <p:nvSpPr>
          <p:cNvPr id="21" name="Rectangle 8"/>
          <p:cNvSpPr>
            <a:spLocks noChangeArrowheads="1"/>
          </p:cNvSpPr>
          <p:nvPr/>
        </p:nvSpPr>
        <p:spPr bwMode="auto">
          <a:xfrm>
            <a:off x="4410075" y="1409700"/>
            <a:ext cx="179388" cy="161925"/>
          </a:xfrm>
          <a:prstGeom prst="rect">
            <a:avLst/>
          </a:prstGeom>
          <a:noFill/>
          <a:ln w="539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2" name="Text Box 9"/>
          <p:cNvSpPr txBox="1">
            <a:spLocks noChangeArrowheads="1"/>
          </p:cNvSpPr>
          <p:nvPr/>
        </p:nvSpPr>
        <p:spPr bwMode="auto">
          <a:xfrm>
            <a:off x="23813" y="1166813"/>
            <a:ext cx="3960812"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CA">
                <a:solidFill>
                  <a:srgbClr val="FF0000"/>
                </a:solidFill>
              </a:rPr>
              <a:t>Size of the space between sand grains in a BSF (1 micron)</a:t>
            </a:r>
          </a:p>
        </p:txBody>
      </p:sp>
      <p:sp>
        <p:nvSpPr>
          <p:cNvPr id="14" name="Text Box 9"/>
          <p:cNvSpPr txBox="1">
            <a:spLocks noChangeArrowheads="1"/>
          </p:cNvSpPr>
          <p:nvPr/>
        </p:nvSpPr>
        <p:spPr bwMode="auto">
          <a:xfrm>
            <a:off x="176213" y="2060575"/>
            <a:ext cx="3243262"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CA">
                <a:solidFill>
                  <a:srgbClr val="C00000"/>
                </a:solidFill>
              </a:rPr>
              <a:t>Note: These circles are shown much bigger than the real pathogens. This drawing only shows how big they are compared to each other. In real life, almost all of them are too small to see.</a:t>
            </a:r>
          </a:p>
        </p:txBody>
      </p:sp>
      <p:pic>
        <p:nvPicPr>
          <p:cNvPr id="9230"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08725"/>
            <a:ext cx="8794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2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2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22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22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nimBg="1"/>
      <p:bldP spid="9222" grpId="0" animBg="1"/>
      <p:bldP spid="9223" grpId="0"/>
      <p:bldP spid="9224" grpId="0"/>
      <p:bldP spid="9225" grpId="0" animBg="1"/>
      <p:bldP spid="9226" grpId="0"/>
      <p:bldP spid="21" grpId="0" animBg="1"/>
      <p:bldP spid="22" grpId="0"/>
      <p:bldP spid="14" grpId="0"/>
    </p:bldLst>
  </p:timing>
</p:sld>
</file>

<file path=ppt/theme/theme1.xml><?xml version="1.0" encoding="utf-8"?>
<a:theme xmlns:a="http://schemas.openxmlformats.org/drawingml/2006/main" name="Template_PowerPoint Presentation">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Presentation.pot</Template>
  <TotalTime>686</TotalTime>
  <Words>1925</Words>
  <Application>Microsoft Office PowerPoint</Application>
  <PresentationFormat>On-screen Show (4:3)</PresentationFormat>
  <Paragraphs>355</Paragraphs>
  <Slides>23</Slides>
  <Notes>21</Notes>
  <HiddenSlides>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Template_PowerPoint Presentation</vt:lpstr>
      <vt:lpstr>PowerPoint Presentation</vt:lpstr>
      <vt:lpstr>PowerPoint Presentation</vt:lpstr>
      <vt:lpstr>Pathogens </vt:lpstr>
      <vt:lpstr>Learning Expectations</vt:lpstr>
      <vt:lpstr>Disease</vt:lpstr>
      <vt:lpstr>Pathogens</vt:lpstr>
      <vt:lpstr>Types of Pathogens</vt:lpstr>
      <vt:lpstr>How Big Are Pathogens?</vt:lpstr>
      <vt:lpstr>Relative Size Comparison</vt:lpstr>
      <vt:lpstr>Viruses</vt:lpstr>
      <vt:lpstr>Virus Facts</vt:lpstr>
      <vt:lpstr>Bacteria</vt:lpstr>
      <vt:lpstr>Bacteria Facts</vt:lpstr>
      <vt:lpstr>Protozoa</vt:lpstr>
      <vt:lpstr>Protozoa Facts</vt:lpstr>
      <vt:lpstr>Helminths</vt:lpstr>
      <vt:lpstr>Helminth Facts</vt:lpstr>
      <vt:lpstr>Water Related Diseases</vt:lpstr>
      <vt:lpstr>Review</vt:lpstr>
      <vt:lpstr>Review</vt:lpstr>
      <vt:lpstr>Review</vt:lpstr>
      <vt:lpstr>Size Comparison</vt:lpstr>
      <vt:lpstr>How to avoid disease</vt:lpstr>
    </vt:vector>
  </TitlesOfParts>
  <Company>CMH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Heidi Morrison</dc:creator>
  <cp:lastModifiedBy>Rebecca Brown</cp:lastModifiedBy>
  <cp:revision>51</cp:revision>
  <dcterms:created xsi:type="dcterms:W3CDTF">2010-03-20T15:20:53Z</dcterms:created>
  <dcterms:modified xsi:type="dcterms:W3CDTF">2014-07-11T20:53:47Z</dcterms:modified>
</cp:coreProperties>
</file>