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48"/>
  </p:notesMasterIdLst>
  <p:sldIdLst>
    <p:sldId id="319" r:id="rId2"/>
    <p:sldId id="289" r:id="rId3"/>
    <p:sldId id="257" r:id="rId4"/>
    <p:sldId id="305" r:id="rId5"/>
    <p:sldId id="306" r:id="rId6"/>
    <p:sldId id="307" r:id="rId7"/>
    <p:sldId id="314" r:id="rId8"/>
    <p:sldId id="264" r:id="rId9"/>
    <p:sldId id="316" r:id="rId10"/>
    <p:sldId id="258" r:id="rId11"/>
    <p:sldId id="260" r:id="rId12"/>
    <p:sldId id="291" r:id="rId13"/>
    <p:sldId id="259" r:id="rId14"/>
    <p:sldId id="290" r:id="rId15"/>
    <p:sldId id="295" r:id="rId16"/>
    <p:sldId id="261" r:id="rId17"/>
    <p:sldId id="271" r:id="rId18"/>
    <p:sldId id="297" r:id="rId19"/>
    <p:sldId id="298" r:id="rId20"/>
    <p:sldId id="272" r:id="rId21"/>
    <p:sldId id="299" r:id="rId22"/>
    <p:sldId id="308" r:id="rId23"/>
    <p:sldId id="309" r:id="rId24"/>
    <p:sldId id="313" r:id="rId25"/>
    <p:sldId id="315" r:id="rId26"/>
    <p:sldId id="266" r:id="rId27"/>
    <p:sldId id="268" r:id="rId28"/>
    <p:sldId id="293" r:id="rId29"/>
    <p:sldId id="296" r:id="rId30"/>
    <p:sldId id="267" r:id="rId31"/>
    <p:sldId id="292" r:id="rId32"/>
    <p:sldId id="273" r:id="rId33"/>
    <p:sldId id="274" r:id="rId34"/>
    <p:sldId id="300" r:id="rId35"/>
    <p:sldId id="301" r:id="rId36"/>
    <p:sldId id="275" r:id="rId37"/>
    <p:sldId id="302" r:id="rId38"/>
    <p:sldId id="311" r:id="rId39"/>
    <p:sldId id="312" r:id="rId40"/>
    <p:sldId id="287" r:id="rId41"/>
    <p:sldId id="269" r:id="rId42"/>
    <p:sldId id="317" r:id="rId43"/>
    <p:sldId id="277" r:id="rId44"/>
    <p:sldId id="294" r:id="rId45"/>
    <p:sldId id="280" r:id="rId46"/>
    <p:sldId id="279" r:id="rId4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4918" autoAdjust="0"/>
  </p:normalViewPr>
  <p:slideViewPr>
    <p:cSldViewPr snapToGrid="0">
      <p:cViewPr varScale="1">
        <p:scale>
          <a:sx n="58" d="100"/>
          <a:sy n="58" d="100"/>
        </p:scale>
        <p:origin x="2170" y="4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109" charset="0"/>
                <a:ea typeface="Arial" pitchFamily="-109" charset="0"/>
                <a:cs typeface="Arial" pitchFamily="-109"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DE56217A-367F-4044-A073-74CF156BEE54}" type="datetime1">
              <a:rPr lang="en-US"/>
              <a:pPr>
                <a:defRPr/>
              </a:pPr>
              <a:t>1/3/2016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CA" noProof="0" smtClean="0"/>
              <a:t>Click to edit Master text styles</a:t>
            </a:r>
          </a:p>
          <a:p>
            <a:pPr lvl="1"/>
            <a:r>
              <a:rPr lang="en-CA" noProof="0" smtClean="0"/>
              <a:t>Second level</a:t>
            </a:r>
          </a:p>
          <a:p>
            <a:pPr lvl="2"/>
            <a:r>
              <a:rPr lang="en-CA" noProof="0" smtClean="0"/>
              <a:t>Third level</a:t>
            </a:r>
          </a:p>
          <a:p>
            <a:pPr lvl="3"/>
            <a:r>
              <a:rPr lang="en-CA" noProof="0" smtClean="0"/>
              <a:t>Fourth level</a:t>
            </a:r>
          </a:p>
          <a:p>
            <a:pPr lvl="4"/>
            <a:r>
              <a:rPr lang="en-CA" noProof="0" smtClean="0"/>
              <a:t>Fifth level</a:t>
            </a:r>
            <a:endParaRPr lang="en-US"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itchFamily="-109" charset="0"/>
                <a:ea typeface="Arial" pitchFamily="-109" charset="0"/>
                <a:cs typeface="Arial" pitchFamily="-109"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76E8156E-373A-446F-8C5D-D20DB543170D}" type="slidenum">
              <a:rPr lang="en-US"/>
              <a:pPr>
                <a:defRPr/>
              </a:pPr>
              <a:t>‹#›</a:t>
            </a:fld>
            <a:endParaRPr lang="en-US"/>
          </a:p>
        </p:txBody>
      </p:sp>
    </p:spTree>
    <p:extLst>
      <p:ext uri="{BB962C8B-B14F-4D97-AF65-F5344CB8AC3E}">
        <p14:creationId xmlns:p14="http://schemas.microsoft.com/office/powerpoint/2010/main" val="1299517505"/>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pitchFamily="-109" charset="-128"/>
        <a:cs typeface="+mn-cs"/>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109"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109"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109"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109"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ww.wssinfo.org/fileadmin/user_upload/resources/JMP-report-2012-en.pdf"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www.wssinfo.org/fileadmin/user_upload/resources/JMP-report-2012-en.pdf"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smtClean="0">
              <a:ea typeface="ＭＳ Ｐゴシック" pitchFamily="34" charset="-128"/>
            </a:endParaRPr>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508F4C43-3BA9-4227-BB0A-1F37ED3289F3}" type="slidenum">
              <a:rPr/>
              <a:pPr rtl="0" eaLnBrk="1" hangingPunct="1"/>
              <a:t>3</a:t>
            </a:fld>
            <a:endParaRPr/>
          </a:p>
        </p:txBody>
      </p:sp>
    </p:spTree>
    <p:extLst>
      <p:ext uri="{BB962C8B-B14F-4D97-AF65-F5344CB8AC3E}">
        <p14:creationId xmlns:p14="http://schemas.microsoft.com/office/powerpoint/2010/main" val="27645279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smtClean="0">
              <a:ea typeface="ＭＳ Ｐゴシック" pitchFamily="34" charset="-128"/>
            </a:endParaRPr>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83E63F9A-6208-44A5-A968-C29DEBCEEC3C}" type="slidenum">
              <a:rPr/>
              <a:pPr rtl="0" eaLnBrk="1" hangingPunct="1"/>
              <a:t>13</a:t>
            </a:fld>
            <a:endParaRPr/>
          </a:p>
        </p:txBody>
      </p:sp>
    </p:spTree>
    <p:extLst>
      <p:ext uri="{BB962C8B-B14F-4D97-AF65-F5344CB8AC3E}">
        <p14:creationId xmlns:p14="http://schemas.microsoft.com/office/powerpoint/2010/main" val="2362042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rtl="0" eaLnBrk="1" hangingPunct="1">
              <a:spcBef>
                <a:spcPct val="0"/>
              </a:spcBef>
            </a:pPr>
            <a:r>
              <a:rPr>
                <a:ea typeface="ＭＳ Ｐゴシック" pitchFamily="34" charset="-128"/>
              </a:rPr>
              <a:t>Du fait de la proportion de la population mondiale qui utilise encore des sources d'eau non améliorées, l’un des Objectifs du Millénaire pour le Développement (OMD) de l'ONU est de développer l’accès aux sources d’eau améliorées. </a:t>
            </a:r>
          </a:p>
          <a:p>
            <a:pPr eaLnBrk="1" hangingPunct="1">
              <a:spcBef>
                <a:spcPct val="0"/>
              </a:spcBef>
            </a:pPr>
            <a:endParaRPr lang="en-US" smtClean="0">
              <a:ea typeface="ＭＳ Ｐゴシック" pitchFamily="34" charset="-128"/>
            </a:endParaRPr>
          </a:p>
          <a:p>
            <a:pPr rtl="0" eaLnBrk="1" hangingPunct="1">
              <a:spcBef>
                <a:spcPct val="0"/>
              </a:spcBef>
            </a:pPr>
            <a:r>
              <a:rPr>
                <a:ea typeface="ＭＳ Ｐゴシック" pitchFamily="34" charset="-128"/>
              </a:rPr>
              <a:t>Les OMD ont attiré l’attention du monde entier sur le développement de l'accès à l'eau potable ainsi que d'autres problèmes clés.</a:t>
            </a:r>
          </a:p>
          <a:p>
            <a:pPr eaLnBrk="1" hangingPunct="1">
              <a:spcBef>
                <a:spcPct val="0"/>
              </a:spcBef>
            </a:pPr>
            <a:endParaRPr lang="en-US" smtClean="0">
              <a:ea typeface="ＭＳ Ｐゴシック" pitchFamily="34" charset="-128"/>
            </a:endParaRPr>
          </a:p>
          <a:p>
            <a:pPr rtl="0" eaLnBrk="1" hangingPunct="1">
              <a:spcBef>
                <a:spcPct val="0"/>
              </a:spcBef>
            </a:pPr>
            <a:r>
              <a:rPr>
                <a:ea typeface="ＭＳ Ｐゴシック" pitchFamily="34" charset="-128"/>
              </a:rPr>
              <a:t> Ces problèmes font perdurer le cycle de la pauvreté, ce qui affecte des milliards de personnes à travers le monde. </a:t>
            </a:r>
          </a:p>
          <a:p>
            <a:pPr eaLnBrk="1" hangingPunct="1">
              <a:spcBef>
                <a:spcPct val="0"/>
              </a:spcBef>
            </a:pPr>
            <a:endParaRPr lang="en-US" smtClean="0">
              <a:ea typeface="ＭＳ Ｐゴシック" pitchFamily="34" charset="-128"/>
            </a:endParaRPr>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ACDA46AB-5912-48AE-BDCB-8E49B1B9E5B5}" type="slidenum">
              <a:rPr/>
              <a:pPr rtl="0" eaLnBrk="1" hangingPunct="1"/>
              <a:t>16</a:t>
            </a:fld>
            <a:endParaRPr/>
          </a:p>
        </p:txBody>
      </p:sp>
    </p:spTree>
    <p:extLst>
      <p:ext uri="{BB962C8B-B14F-4D97-AF65-F5344CB8AC3E}">
        <p14:creationId xmlns:p14="http://schemas.microsoft.com/office/powerpoint/2010/main" val="28429617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rtl="0" eaLnBrk="1" hangingPunct="1">
              <a:spcBef>
                <a:spcPct val="0"/>
              </a:spcBef>
            </a:pPr>
            <a:r>
              <a:rPr>
                <a:ea typeface="ＭＳ Ｐゴシック" pitchFamily="34" charset="-128"/>
              </a:rPr>
              <a:t>Progrès réalisés en 2006 :</a:t>
            </a:r>
          </a:p>
          <a:p>
            <a:pPr rtl="0" eaLnBrk="1" hangingPunct="1">
              <a:spcBef>
                <a:spcPct val="0"/>
              </a:spcBef>
            </a:pPr>
            <a:r>
              <a:rPr>
                <a:ea typeface="ＭＳ Ｐゴシック" pitchFamily="34" charset="-128"/>
              </a:rPr>
              <a:t>Le nombre de personnes ayant accès à l'eau potable est passé de 4,1 milliards en 1990 à 5,7 milliards en 2006.</a:t>
            </a:r>
          </a:p>
          <a:p>
            <a:pPr eaLnBrk="1" hangingPunct="1">
              <a:spcBef>
                <a:spcPct val="0"/>
              </a:spcBef>
            </a:pPr>
            <a:endParaRPr lang="en-US" smtClean="0">
              <a:ea typeface="ＭＳ Ｐゴシック" pitchFamily="34" charset="-128"/>
            </a:endParaRPr>
          </a:p>
          <a:p>
            <a:pPr rtl="0" eaLnBrk="1" hangingPunct="1">
              <a:spcBef>
                <a:spcPct val="0"/>
              </a:spcBef>
            </a:pPr>
            <a:r>
              <a:rPr>
                <a:ea typeface="ＭＳ Ｐゴシック" pitchFamily="34" charset="-128"/>
              </a:rPr>
              <a:t>Disponible sur :</a:t>
            </a:r>
          </a:p>
          <a:p>
            <a:pPr rtl="0" eaLnBrk="1" hangingPunct="1">
              <a:spcBef>
                <a:spcPct val="0"/>
              </a:spcBef>
            </a:pPr>
            <a:r>
              <a:rPr u="sng">
                <a:ea typeface="ＭＳ Ｐゴシック" pitchFamily="34" charset="-128"/>
                <a:hlinkClick r:id="rId3"/>
              </a:rPr>
              <a:t>http://www.wssinfo.org/fileadmin/user_upload/resources/JMP-report-2012-en.pdf</a:t>
            </a:r>
          </a:p>
          <a:p>
            <a:pPr eaLnBrk="1" hangingPunct="1">
              <a:spcBef>
                <a:spcPct val="0"/>
              </a:spcBef>
            </a:pPr>
            <a:endParaRPr lang="en-US" smtClean="0">
              <a:ea typeface="ＭＳ Ｐゴシック" pitchFamily="34" charset="-128"/>
            </a:endParaRPr>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C0EB0441-5A4D-4E76-B891-3DA29541CC7D}" type="slidenum">
              <a:rPr/>
              <a:pPr rtl="0" eaLnBrk="1" hangingPunct="1"/>
              <a:t>17</a:t>
            </a:fld>
            <a:endParaRPr/>
          </a:p>
        </p:txBody>
      </p:sp>
    </p:spTree>
    <p:extLst>
      <p:ext uri="{BB962C8B-B14F-4D97-AF65-F5344CB8AC3E}">
        <p14:creationId xmlns:p14="http://schemas.microsoft.com/office/powerpoint/2010/main" val="42924097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rtl="0" eaLnBrk="1" hangingPunct="1">
              <a:spcBef>
                <a:spcPct val="0"/>
              </a:spcBef>
            </a:pPr>
            <a:r>
              <a:rPr>
                <a:ea typeface="ＭＳ Ｐゴシック" pitchFamily="34" charset="-128"/>
              </a:rPr>
              <a:t>Du fait de la proportion de la population mondiale qui utilise encore des sources d'eau non améliorées, l’un des Objectifs du Millénaire pour le Développement (OMD) de l'ONU est de développer l’accès aux sources d’eau améliorées. </a:t>
            </a:r>
          </a:p>
          <a:p>
            <a:pPr eaLnBrk="1" hangingPunct="1">
              <a:spcBef>
                <a:spcPct val="0"/>
              </a:spcBef>
            </a:pPr>
            <a:endParaRPr lang="en-US" smtClean="0">
              <a:ea typeface="ＭＳ Ｐゴシック" pitchFamily="34" charset="-128"/>
            </a:endParaRPr>
          </a:p>
          <a:p>
            <a:pPr rtl="0" eaLnBrk="1" hangingPunct="1">
              <a:spcBef>
                <a:spcPct val="0"/>
              </a:spcBef>
            </a:pPr>
            <a:r>
              <a:rPr>
                <a:ea typeface="ＭＳ Ｐゴシック" pitchFamily="34" charset="-128"/>
              </a:rPr>
              <a:t>Les OMD ont attiré l’attention du monde entier sur le développement de l'accès à l'eau potable ainsi que d'autres problèmes clés.</a:t>
            </a:r>
          </a:p>
          <a:p>
            <a:pPr eaLnBrk="1" hangingPunct="1">
              <a:spcBef>
                <a:spcPct val="0"/>
              </a:spcBef>
            </a:pPr>
            <a:endParaRPr lang="en-US" smtClean="0">
              <a:ea typeface="ＭＳ Ｐゴシック" pitchFamily="34" charset="-128"/>
            </a:endParaRPr>
          </a:p>
          <a:p>
            <a:pPr rtl="0" eaLnBrk="1" hangingPunct="1">
              <a:spcBef>
                <a:spcPct val="0"/>
              </a:spcBef>
            </a:pPr>
            <a:r>
              <a:rPr>
                <a:ea typeface="ＭＳ Ｐゴシック" pitchFamily="34" charset="-128"/>
              </a:rPr>
              <a:t> Ces problèmes font perdurer le cycle de la pauvreté, ce qui affecte des milliards de personnes à travers le monde. </a:t>
            </a:r>
          </a:p>
          <a:p>
            <a:pPr eaLnBrk="1" hangingPunct="1">
              <a:spcBef>
                <a:spcPct val="0"/>
              </a:spcBef>
            </a:pPr>
            <a:endParaRPr lang="en-US" smtClean="0">
              <a:ea typeface="ＭＳ Ｐゴシック" pitchFamily="34" charset="-128"/>
            </a:endParaRPr>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3F359C19-6EF4-4E70-BA0B-4C4CC8C8F149}" type="slidenum">
              <a:rPr/>
              <a:pPr rtl="0" eaLnBrk="1" hangingPunct="1"/>
              <a:t>18</a:t>
            </a:fld>
            <a:endParaRPr/>
          </a:p>
        </p:txBody>
      </p:sp>
    </p:spTree>
    <p:extLst>
      <p:ext uri="{BB962C8B-B14F-4D97-AF65-F5344CB8AC3E}">
        <p14:creationId xmlns:p14="http://schemas.microsoft.com/office/powerpoint/2010/main" val="28020267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rtl="0" eaLnBrk="1" hangingPunct="1">
              <a:spcBef>
                <a:spcPct val="0"/>
              </a:spcBef>
            </a:pPr>
            <a:r>
              <a:rPr>
                <a:ea typeface="ＭＳ Ｐゴシック" pitchFamily="34" charset="-128"/>
              </a:rPr>
              <a:t>Progrès réalisés en 2006 :</a:t>
            </a:r>
          </a:p>
          <a:p>
            <a:pPr rtl="0" eaLnBrk="1" hangingPunct="1">
              <a:spcBef>
                <a:spcPct val="0"/>
              </a:spcBef>
            </a:pPr>
            <a:r>
              <a:rPr>
                <a:ea typeface="ＭＳ Ｐゴシック" pitchFamily="34" charset="-128"/>
              </a:rPr>
              <a:t>Le nombre de personnes ayant accès à l'eau potable est passé de 4,1 milliards en 1990 à 5,7 milliards en 2006.</a:t>
            </a:r>
          </a:p>
          <a:p>
            <a:pPr eaLnBrk="1" hangingPunct="1">
              <a:spcBef>
                <a:spcPct val="0"/>
              </a:spcBef>
            </a:pPr>
            <a:endParaRPr lang="en-US" smtClean="0">
              <a:ea typeface="ＭＳ Ｐゴシック" pitchFamily="34" charset="-128"/>
            </a:endParaRPr>
          </a:p>
          <a:p>
            <a:pPr rtl="0" eaLnBrk="1" hangingPunct="1">
              <a:spcBef>
                <a:spcPct val="0"/>
              </a:spcBef>
            </a:pPr>
            <a:r>
              <a:rPr>
                <a:ea typeface="ＭＳ Ｐゴシック" pitchFamily="34" charset="-128"/>
              </a:rPr>
              <a:t>Disponible sur :</a:t>
            </a:r>
          </a:p>
          <a:p>
            <a:pPr rtl="0" eaLnBrk="1" hangingPunct="1">
              <a:spcBef>
                <a:spcPct val="0"/>
              </a:spcBef>
            </a:pPr>
            <a:r>
              <a:rPr u="sng">
                <a:ea typeface="ＭＳ Ｐゴシック" pitchFamily="34" charset="-128"/>
                <a:hlinkClick r:id="rId3"/>
              </a:rPr>
              <a:t>http://www.wssinfo.org/fileadmin/user_upload/resources/JMP-report-2012-en.pdf</a:t>
            </a:r>
          </a:p>
          <a:p>
            <a:pPr eaLnBrk="1" hangingPunct="1">
              <a:spcBef>
                <a:spcPct val="0"/>
              </a:spcBef>
            </a:pPr>
            <a:endParaRPr lang="en-US" smtClean="0">
              <a:ea typeface="ＭＳ Ｐゴシック" pitchFamily="34" charset="-128"/>
            </a:endParaRPr>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1997DC1E-37E3-4BD4-B2C7-CFD498A2101D}" type="slidenum">
              <a:rPr/>
              <a:pPr rtl="0" eaLnBrk="1" hangingPunct="1"/>
              <a:t>19</a:t>
            </a:fld>
            <a:endParaRPr/>
          </a:p>
        </p:txBody>
      </p:sp>
    </p:spTree>
    <p:extLst>
      <p:ext uri="{BB962C8B-B14F-4D97-AF65-F5344CB8AC3E}">
        <p14:creationId xmlns:p14="http://schemas.microsoft.com/office/powerpoint/2010/main" val="35908379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rtl="0" eaLnBrk="1" hangingPunct="1">
              <a:spcBef>
                <a:spcPct val="0"/>
              </a:spcBef>
            </a:pPr>
            <a:r>
              <a:rPr>
                <a:ea typeface="ＭＳ Ｐゴシック" pitchFamily="34" charset="-128"/>
              </a:rPr>
              <a:t>Données collectées entre 1990 et 2006</a:t>
            </a:r>
          </a:p>
          <a:p>
            <a:pPr eaLnBrk="1" hangingPunct="1">
              <a:spcBef>
                <a:spcPct val="0"/>
              </a:spcBef>
            </a:pPr>
            <a:endParaRPr lang="en-US" smtClean="0">
              <a:ea typeface="ＭＳ Ｐゴシック" pitchFamily="34" charset="-128"/>
            </a:endParaRPr>
          </a:p>
          <a:p>
            <a:pPr rtl="0" eaLnBrk="1" hangingPunct="1">
              <a:spcBef>
                <a:spcPct val="0"/>
              </a:spcBef>
            </a:pPr>
            <a:r>
              <a:rPr>
                <a:ea typeface="ＭＳ Ｐゴシック" pitchFamily="34" charset="-128"/>
              </a:rPr>
              <a:t>Augmentation du nombre de sources d'eau potable améliorées.</a:t>
            </a:r>
          </a:p>
          <a:p>
            <a:pPr rtl="0" eaLnBrk="1" hangingPunct="1">
              <a:spcBef>
                <a:spcPct val="0"/>
              </a:spcBef>
            </a:pPr>
            <a:r>
              <a:rPr>
                <a:ea typeface="ＭＳ Ｐゴシック" pitchFamily="34" charset="-128"/>
              </a:rPr>
              <a:t>Réduction du nombre de sources d'eau non améliorées. </a:t>
            </a:r>
          </a:p>
          <a:p>
            <a:pPr eaLnBrk="1" hangingPunct="1">
              <a:spcBef>
                <a:spcPct val="0"/>
              </a:spcBef>
            </a:pPr>
            <a:endParaRPr lang="en-US" smtClean="0">
              <a:ea typeface="ＭＳ Ｐゴシック" pitchFamily="34" charset="-128"/>
            </a:endParaRPr>
          </a:p>
          <a:p>
            <a:pPr rtl="0" eaLnBrk="1" hangingPunct="1">
              <a:spcBef>
                <a:spcPct val="0"/>
              </a:spcBef>
            </a:pPr>
            <a:r>
              <a:rPr>
                <a:ea typeface="ＭＳ Ｐゴシック" pitchFamily="34" charset="-128"/>
              </a:rPr>
              <a:t>La plus grande concentration de sources d'eau non améliorées est en Afrique subsaharienne. </a:t>
            </a:r>
          </a:p>
          <a:p>
            <a:pPr rtl="0" eaLnBrk="1" hangingPunct="1">
              <a:spcBef>
                <a:spcPct val="0"/>
              </a:spcBef>
            </a:pPr>
            <a:r>
              <a:rPr>
                <a:ea typeface="ＭＳ Ｐゴシック" pitchFamily="34" charset="-128"/>
              </a:rPr>
              <a:t>Il y a aussi une grande concentration dans toute l'Asie. </a:t>
            </a:r>
          </a:p>
        </p:txBody>
      </p:sp>
      <p:sp>
        <p:nvSpPr>
          <p:cNvPr id="65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BC643CF5-FB0F-4790-9989-B80FA94F8B27}" type="slidenum">
              <a:rPr/>
              <a:pPr rtl="0" eaLnBrk="1" hangingPunct="1"/>
              <a:t>20</a:t>
            </a:fld>
            <a:endParaRPr/>
          </a:p>
        </p:txBody>
      </p:sp>
    </p:spTree>
    <p:extLst>
      <p:ext uri="{BB962C8B-B14F-4D97-AF65-F5344CB8AC3E}">
        <p14:creationId xmlns:p14="http://schemas.microsoft.com/office/powerpoint/2010/main" val="19853613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rtl="0" eaLnBrk="1" hangingPunct="1">
              <a:spcBef>
                <a:spcPct val="0"/>
              </a:spcBef>
            </a:pPr>
            <a:r>
              <a:rPr>
                <a:ea typeface="ＭＳ Ｐゴシック" pitchFamily="34" charset="-128"/>
              </a:rPr>
              <a:t>Données collectées entre 1990 et 2006</a:t>
            </a:r>
          </a:p>
          <a:p>
            <a:pPr eaLnBrk="1" hangingPunct="1">
              <a:spcBef>
                <a:spcPct val="0"/>
              </a:spcBef>
            </a:pPr>
            <a:endParaRPr lang="en-US" smtClean="0">
              <a:ea typeface="ＭＳ Ｐゴシック" pitchFamily="34" charset="-128"/>
            </a:endParaRPr>
          </a:p>
          <a:p>
            <a:pPr rtl="0" eaLnBrk="1" hangingPunct="1">
              <a:spcBef>
                <a:spcPct val="0"/>
              </a:spcBef>
            </a:pPr>
            <a:r>
              <a:rPr>
                <a:ea typeface="ＭＳ Ｐゴシック" pitchFamily="34" charset="-128"/>
              </a:rPr>
              <a:t>Augmentation du nombre de sources d'eau potable améliorées.</a:t>
            </a:r>
          </a:p>
          <a:p>
            <a:pPr rtl="0" eaLnBrk="1" hangingPunct="1">
              <a:spcBef>
                <a:spcPct val="0"/>
              </a:spcBef>
            </a:pPr>
            <a:r>
              <a:rPr>
                <a:ea typeface="ＭＳ Ｐゴシック" pitchFamily="34" charset="-128"/>
              </a:rPr>
              <a:t>Réduction du nombre de sources d'eau non améliorées. </a:t>
            </a:r>
          </a:p>
          <a:p>
            <a:pPr eaLnBrk="1" hangingPunct="1">
              <a:spcBef>
                <a:spcPct val="0"/>
              </a:spcBef>
            </a:pPr>
            <a:endParaRPr lang="en-US" smtClean="0">
              <a:ea typeface="ＭＳ Ｐゴシック" pitchFamily="34" charset="-128"/>
            </a:endParaRPr>
          </a:p>
          <a:p>
            <a:pPr rtl="0" eaLnBrk="1" hangingPunct="1">
              <a:spcBef>
                <a:spcPct val="0"/>
              </a:spcBef>
            </a:pPr>
            <a:r>
              <a:rPr>
                <a:ea typeface="ＭＳ Ｐゴシック" pitchFamily="34" charset="-128"/>
              </a:rPr>
              <a:t>La plus grande concentration de sources d'eau non améliorées est en Afrique subsaharienne. </a:t>
            </a:r>
          </a:p>
          <a:p>
            <a:pPr rtl="0" eaLnBrk="1" hangingPunct="1">
              <a:spcBef>
                <a:spcPct val="0"/>
              </a:spcBef>
            </a:pPr>
            <a:r>
              <a:rPr>
                <a:ea typeface="ＭＳ Ｐゴシック" pitchFamily="34" charset="-128"/>
              </a:rPr>
              <a:t>Il y a aussi une grande concentration dans toute l'Asie. </a:t>
            </a:r>
          </a:p>
        </p:txBody>
      </p:sp>
      <p:sp>
        <p:nvSpPr>
          <p:cNvPr id="66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CEE2CDF6-99B1-4675-ACBC-083E204CE1BD}" type="slidenum">
              <a:rPr/>
              <a:pPr rtl="0" eaLnBrk="1" hangingPunct="1"/>
              <a:t>21</a:t>
            </a:fld>
            <a:endParaRPr/>
          </a:p>
        </p:txBody>
      </p:sp>
    </p:spTree>
    <p:extLst>
      <p:ext uri="{BB962C8B-B14F-4D97-AF65-F5344CB8AC3E}">
        <p14:creationId xmlns:p14="http://schemas.microsoft.com/office/powerpoint/2010/main" val="41205018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smtClean="0">
              <a:ea typeface="ＭＳ Ｐゴシック" pitchFamily="34" charset="-128"/>
            </a:endParaRPr>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DA4F6A53-320D-407C-88A1-ACF92204B4E7}" type="slidenum">
              <a:rPr/>
              <a:pPr rtl="0" eaLnBrk="1" hangingPunct="1"/>
              <a:t>22</a:t>
            </a:fld>
            <a:endParaRPr/>
          </a:p>
        </p:txBody>
      </p:sp>
    </p:spTree>
    <p:extLst>
      <p:ext uri="{BB962C8B-B14F-4D97-AF65-F5344CB8AC3E}">
        <p14:creationId xmlns:p14="http://schemas.microsoft.com/office/powerpoint/2010/main" val="14927754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smtClean="0">
              <a:ea typeface="ＭＳ Ｐゴシック" pitchFamily="34" charset="-128"/>
            </a:endParaRPr>
          </a:p>
        </p:txBody>
      </p:sp>
      <p:sp>
        <p:nvSpPr>
          <p:cNvPr id="686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B802E3CF-27DF-4180-8236-5720615274E6}" type="slidenum">
              <a:rPr/>
              <a:pPr rtl="0" eaLnBrk="1" hangingPunct="1"/>
              <a:t>23</a:t>
            </a:fld>
            <a:endParaRPr/>
          </a:p>
        </p:txBody>
      </p:sp>
    </p:spTree>
    <p:extLst>
      <p:ext uri="{BB962C8B-B14F-4D97-AF65-F5344CB8AC3E}">
        <p14:creationId xmlns:p14="http://schemas.microsoft.com/office/powerpoint/2010/main" val="38100800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smtClean="0">
              <a:ea typeface="ＭＳ Ｐゴシック" pitchFamily="34" charset="-128"/>
            </a:endParaRPr>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488EB2CB-6B09-4E40-8C91-AC560AE09233}" type="slidenum">
              <a:rPr/>
              <a:pPr rtl="0" eaLnBrk="1" hangingPunct="1"/>
              <a:t>24</a:t>
            </a:fld>
            <a:endParaRPr/>
          </a:p>
        </p:txBody>
      </p:sp>
    </p:spTree>
    <p:extLst>
      <p:ext uri="{BB962C8B-B14F-4D97-AF65-F5344CB8AC3E}">
        <p14:creationId xmlns:p14="http://schemas.microsoft.com/office/powerpoint/2010/main" val="9800125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smtClean="0">
              <a:ea typeface="ＭＳ Ｐゴシック" pitchFamily="34" charset="-128"/>
            </a:endParaRPr>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76154E3B-58E3-4F86-A967-3DF92046567D}" type="slidenum">
              <a:rPr/>
              <a:pPr rtl="0" eaLnBrk="1" hangingPunct="1"/>
              <a:t>4</a:t>
            </a:fld>
            <a:endParaRPr/>
          </a:p>
        </p:txBody>
      </p:sp>
    </p:spTree>
    <p:extLst>
      <p:ext uri="{BB962C8B-B14F-4D97-AF65-F5344CB8AC3E}">
        <p14:creationId xmlns:p14="http://schemas.microsoft.com/office/powerpoint/2010/main" val="26368070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dirty="0" smtClean="0">
              <a:ea typeface="ＭＳ Ｐゴシック" pitchFamily="34" charset="-128"/>
            </a:endParaRPr>
          </a:p>
        </p:txBody>
      </p:sp>
      <p:sp>
        <p:nvSpPr>
          <p:cNvPr id="70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9837DDEC-AA13-48AE-A331-E44D84A5ED16}" type="slidenum">
              <a:rPr/>
              <a:pPr rtl="0" eaLnBrk="1" hangingPunct="1"/>
              <a:t>25</a:t>
            </a:fld>
            <a:endParaRPr/>
          </a:p>
        </p:txBody>
      </p:sp>
    </p:spTree>
    <p:extLst>
      <p:ext uri="{BB962C8B-B14F-4D97-AF65-F5344CB8AC3E}">
        <p14:creationId xmlns:p14="http://schemas.microsoft.com/office/powerpoint/2010/main" val="7849110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rtl="0" eaLnBrk="1" hangingPunct="1"/>
            <a:r>
              <a:rPr>
                <a:ea typeface="ＭＳ Ｐゴシック" pitchFamily="34" charset="-128"/>
              </a:rPr>
              <a:t>Note : d'avoir accès à une latrine ne signifie PAS nécessairement que les gens l'utilisent. </a:t>
            </a:r>
          </a:p>
          <a:p>
            <a:pPr rtl="0" eaLnBrk="1" hangingPunct="1"/>
            <a:r>
              <a:rPr>
                <a:ea typeface="ＭＳ Ｐゴシック" pitchFamily="34" charset="-128"/>
              </a:rPr>
              <a:t>Le suivi des OMD n'indique PAS combien de gens utilisent réellement les installations. </a:t>
            </a:r>
          </a:p>
          <a:p>
            <a:pPr rtl="0" eaLnBrk="1" hangingPunct="1"/>
            <a:r>
              <a:rPr>
                <a:ea typeface="ＭＳ Ｐゴシック" pitchFamily="34" charset="-128"/>
              </a:rPr>
              <a:t>Il existe un barème mobile (ou échelle) des installations sanitaires sûres et désirables.  Le fait de creuser un trou et couvrir les fèces n'est pas considéré comme de l'assainissement amélioré, mais c'est mieux que de pratiquer la défécation à l'air libre. </a:t>
            </a:r>
          </a:p>
        </p:txBody>
      </p:sp>
      <p:sp>
        <p:nvSpPr>
          <p:cNvPr id="70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9837DDEC-AA13-48AE-A331-E44D84A5ED16}" type="slidenum">
              <a:rPr/>
              <a:pPr rtl="0" eaLnBrk="1" hangingPunct="1"/>
              <a:t>26</a:t>
            </a:fld>
            <a:endParaRPr/>
          </a:p>
        </p:txBody>
      </p:sp>
    </p:spTree>
    <p:extLst>
      <p:ext uri="{BB962C8B-B14F-4D97-AF65-F5344CB8AC3E}">
        <p14:creationId xmlns:p14="http://schemas.microsoft.com/office/powerpoint/2010/main" val="18957630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rtl="0" eaLnBrk="1" hangingPunct="1">
              <a:spcBef>
                <a:spcPct val="0"/>
              </a:spcBef>
            </a:pPr>
            <a:r>
              <a:rPr>
                <a:ea typeface="ＭＳ Ｐゴシック" pitchFamily="34" charset="-128"/>
              </a:rPr>
              <a:t>Les installations sanitaires non améliorées n’empêchent pas le contact des personnes avec des excréments humains. Elles incluent notamment :</a:t>
            </a:r>
          </a:p>
          <a:p>
            <a:pPr eaLnBrk="1" hangingPunct="1">
              <a:spcBef>
                <a:spcPct val="0"/>
              </a:spcBef>
            </a:pPr>
            <a:endParaRPr lang="en-US" dirty="0" smtClean="0">
              <a:ea typeface="ＭＳ Ｐゴシック" pitchFamily="34" charset="-128"/>
            </a:endParaRPr>
          </a:p>
          <a:p>
            <a:pPr rtl="0" eaLnBrk="1" hangingPunct="1">
              <a:spcBef>
                <a:spcPct val="0"/>
              </a:spcBef>
            </a:pPr>
            <a:r>
              <a:rPr>
                <a:ea typeface="ＭＳ Ｐゴシック" pitchFamily="34" charset="-128"/>
              </a:rPr>
              <a:t>Latrines à fosse sans dalle ou sans plateforme, ou à fosse ouverte</a:t>
            </a:r>
          </a:p>
          <a:p>
            <a:pPr rtl="0" eaLnBrk="1" hangingPunct="1">
              <a:spcBef>
                <a:spcPct val="0"/>
              </a:spcBef>
            </a:pPr>
            <a:r>
              <a:rPr>
                <a:ea typeface="ＭＳ Ｐゴシック" pitchFamily="34" charset="-128"/>
              </a:rPr>
              <a:t>Latrine suspendue (les excreta tombent </a:t>
            </a:r>
            <a:r>
              <a:rPr baseline="0">
                <a:ea typeface="ＭＳ Ｐゴシック" pitchFamily="34" charset="-128"/>
              </a:rPr>
              <a:t>dans l'eau)</a:t>
            </a:r>
          </a:p>
          <a:p>
            <a:pPr rtl="0" eaLnBrk="1" hangingPunct="1">
              <a:spcBef>
                <a:spcPct val="0"/>
              </a:spcBef>
            </a:pPr>
            <a:r>
              <a:rPr>
                <a:ea typeface="ＭＳ Ｐゴシック" pitchFamily="34" charset="-128"/>
              </a:rPr>
              <a:t>Latrines à seau</a:t>
            </a:r>
          </a:p>
          <a:p>
            <a:pPr rtl="0" eaLnBrk="1" hangingPunct="1">
              <a:spcBef>
                <a:spcPct val="0"/>
              </a:spcBef>
            </a:pPr>
            <a:r>
              <a:rPr>
                <a:ea typeface="ＭＳ Ｐゴシック" pitchFamily="34" charset="-128"/>
              </a:rPr>
              <a:t>Défécation à l’air libre dans les champs, forêts, buissons, les plans d'eau ou autres espaces ouverts ; élimination des matières fécales humaines avec d'autres formes de déchets solides.</a:t>
            </a:r>
          </a:p>
          <a:p>
            <a:pPr eaLnBrk="1" hangingPunct="1">
              <a:spcBef>
                <a:spcPct val="0"/>
              </a:spcBef>
            </a:pPr>
            <a:endParaRPr lang="en-US" dirty="0" smtClean="0">
              <a:ea typeface="ＭＳ Ｐゴシック" pitchFamily="34" charset="-128"/>
            </a:endParaRPr>
          </a:p>
          <a:p>
            <a:pPr rtl="0" eaLnBrk="1" hangingPunct="1">
              <a:spcBef>
                <a:spcPct val="0"/>
              </a:spcBef>
            </a:pPr>
            <a:r>
              <a:rPr>
                <a:ea typeface="ＭＳ Ｐゴシック" pitchFamily="34" charset="-128"/>
              </a:rPr>
              <a:t>Il existe </a:t>
            </a:r>
            <a:r>
              <a:rPr baseline="0">
                <a:ea typeface="ＭＳ Ｐゴシック" pitchFamily="34" charset="-128"/>
              </a:rPr>
              <a:t>un débat sur le fait de considérer que les latrines publiques ou partagées comme "non améliorées". Si ces installations ne sont pas bien entretenues (gardées propres), elles ne seront pas hygiéniques et donc pas sûres. Si des latrines sont partagées entre quelques familles qui se connaissent toutes, il est probable qu'elles vont la maintenir propre.</a:t>
            </a:r>
          </a:p>
          <a:p>
            <a:pPr eaLnBrk="1" hangingPunct="1">
              <a:spcBef>
                <a:spcPct val="0"/>
              </a:spcBef>
            </a:pPr>
            <a:endParaRPr lang="en-US" dirty="0" smtClean="0">
              <a:ea typeface="ＭＳ Ｐゴシック" pitchFamily="34" charset="-128"/>
            </a:endParaRPr>
          </a:p>
        </p:txBody>
      </p:sp>
      <p:sp>
        <p:nvSpPr>
          <p:cNvPr id="716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D4402CDF-EB49-4F26-94CC-41D268E291BA}" type="slidenum">
              <a:rPr/>
              <a:pPr rtl="0" eaLnBrk="1" hangingPunct="1"/>
              <a:t>27</a:t>
            </a:fld>
            <a:endParaRPr/>
          </a:p>
        </p:txBody>
      </p:sp>
    </p:spTree>
    <p:extLst>
      <p:ext uri="{BB962C8B-B14F-4D97-AF65-F5344CB8AC3E}">
        <p14:creationId xmlns:p14="http://schemas.microsoft.com/office/powerpoint/2010/main" val="41262030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rtl="0" eaLnBrk="1" hangingPunct="1">
              <a:spcBef>
                <a:spcPct val="0"/>
              </a:spcBef>
            </a:pPr>
            <a:r>
              <a:rPr>
                <a:ea typeface="ＭＳ Ｐゴシック" pitchFamily="34" charset="-128"/>
              </a:rPr>
              <a:t>Un assainissement amélioré comprend des installations sanitaires qui séparent de manière hygiénique les excréments humains de tout contact humain.</a:t>
            </a:r>
          </a:p>
          <a:p>
            <a:pPr eaLnBrk="1" hangingPunct="1">
              <a:spcBef>
                <a:spcPct val="0"/>
              </a:spcBef>
            </a:pPr>
            <a:endParaRPr lang="en-US" smtClean="0">
              <a:ea typeface="ＭＳ Ｐゴシック" pitchFamily="34" charset="-128"/>
            </a:endParaRPr>
          </a:p>
          <a:p>
            <a:pPr rtl="0" eaLnBrk="1" hangingPunct="1">
              <a:spcBef>
                <a:spcPct val="0"/>
              </a:spcBef>
            </a:pPr>
            <a:r>
              <a:rPr>
                <a:ea typeface="ＭＳ Ｐゴシック" pitchFamily="34" charset="-128"/>
              </a:rPr>
              <a:t>L’accès à l'assainissement de base est mesuré à l’aide de l'indicateur indirect suivant : </a:t>
            </a:r>
          </a:p>
          <a:p>
            <a:pPr rtl="0" eaLnBrk="1" hangingPunct="1">
              <a:spcBef>
                <a:spcPct val="0"/>
              </a:spcBef>
            </a:pPr>
            <a:r>
              <a:rPr>
                <a:ea typeface="ＭＳ Ｐゴシック" pitchFamily="34" charset="-128"/>
              </a:rPr>
              <a:t>la proportion de personnes qui utilisent des installations sanitaires améliorées (par exemple avec branchement à un réseau d'égout, à une fosse septique, les latrines à chasse manuelle, les latrines améliorées à fosse ventilée et les latrines à fosse avec une dalle ou dont la fosse est couverte).</a:t>
            </a:r>
          </a:p>
          <a:p>
            <a:pPr eaLnBrk="1" hangingPunct="1">
              <a:spcBef>
                <a:spcPct val="0"/>
              </a:spcBef>
            </a:pPr>
            <a:endParaRPr lang="en-US" smtClean="0">
              <a:ea typeface="ＭＳ Ｐゴシック" pitchFamily="34" charset="-128"/>
            </a:endParaRPr>
          </a:p>
          <a:p>
            <a:pPr rtl="0" eaLnBrk="1" hangingPunct="1">
              <a:spcBef>
                <a:spcPct val="0"/>
              </a:spcBef>
            </a:pPr>
            <a:r>
              <a:rPr>
                <a:ea typeface="ＭＳ Ｐゴシック" pitchFamily="34" charset="-128"/>
              </a:rPr>
              <a:t>Les installations sanitaires partagées sont considérées comme des installations d’un type par ailleurs acceptable utilisées par deux ménages ou plus. Les installations partagées comprennent les toilettes publiques et ne sont pas considérées comme des installations améliorées.</a:t>
            </a:r>
          </a:p>
          <a:p>
            <a:pPr eaLnBrk="1" hangingPunct="1">
              <a:spcBef>
                <a:spcPct val="0"/>
              </a:spcBef>
            </a:pPr>
            <a:endParaRPr lang="en-US" smtClean="0">
              <a:ea typeface="ＭＳ Ｐゴシック" pitchFamily="34" charset="-128"/>
            </a:endParaRPr>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F4B6AFDF-9311-4E40-8982-B301CDFC3825}" type="slidenum">
              <a:rPr/>
              <a:pPr rtl="0" eaLnBrk="1" hangingPunct="1"/>
              <a:t>30</a:t>
            </a:fld>
            <a:endParaRPr/>
          </a:p>
        </p:txBody>
      </p:sp>
    </p:spTree>
    <p:extLst>
      <p:ext uri="{BB962C8B-B14F-4D97-AF65-F5344CB8AC3E}">
        <p14:creationId xmlns:p14="http://schemas.microsoft.com/office/powerpoint/2010/main" val="17790605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rtl="0" eaLnBrk="1" hangingPunct="1">
              <a:spcBef>
                <a:spcPct val="0"/>
              </a:spcBef>
            </a:pPr>
            <a:r>
              <a:rPr>
                <a:ea typeface="ＭＳ Ｐゴシック" pitchFamily="34" charset="-128"/>
              </a:rPr>
              <a:t>Du fait de la proportion de la population mondiale qui utilise encore des installations sanitaires non améliorées, l’un des objectifs du Millénaire pour le Développement (OMD) du PNUD est de développer l’accès aux installations sanitaires améliorées. </a:t>
            </a:r>
          </a:p>
          <a:p>
            <a:pPr eaLnBrk="1" hangingPunct="1">
              <a:spcBef>
                <a:spcPct val="0"/>
              </a:spcBef>
            </a:pPr>
            <a:endParaRPr lang="en-US" smtClean="0">
              <a:ea typeface="ＭＳ Ｐゴシック" pitchFamily="34" charset="-128"/>
            </a:endParaRPr>
          </a:p>
          <a:p>
            <a:pPr rtl="0" eaLnBrk="1" hangingPunct="1">
              <a:spcBef>
                <a:spcPct val="0"/>
              </a:spcBef>
            </a:pPr>
            <a:r>
              <a:rPr>
                <a:ea typeface="ＭＳ Ｐゴシック" pitchFamily="34" charset="-128"/>
              </a:rPr>
              <a:t>Les OMD ont attiré l’attention du monde entier sur le développement de l'accès à des installations sanitaires ainsi que d'autres problèmes clés.</a:t>
            </a:r>
          </a:p>
          <a:p>
            <a:pPr eaLnBrk="1" hangingPunct="1">
              <a:spcBef>
                <a:spcPct val="0"/>
              </a:spcBef>
            </a:pPr>
            <a:endParaRPr lang="en-US" smtClean="0">
              <a:ea typeface="ＭＳ Ｐゴシック" pitchFamily="34" charset="-128"/>
            </a:endParaRPr>
          </a:p>
          <a:p>
            <a:pPr rtl="0" eaLnBrk="1" hangingPunct="1">
              <a:spcBef>
                <a:spcPct val="0"/>
              </a:spcBef>
            </a:pPr>
            <a:r>
              <a:rPr>
                <a:ea typeface="ＭＳ Ｐゴシック" pitchFamily="34" charset="-128"/>
              </a:rPr>
              <a:t> Ces problèmes font perdurer le cycle de la pauvreté, ce qui affecte des milliards de personnes à travers le monde. </a:t>
            </a:r>
          </a:p>
          <a:p>
            <a:pPr eaLnBrk="1" hangingPunct="1">
              <a:spcBef>
                <a:spcPct val="0"/>
              </a:spcBef>
            </a:pPr>
            <a:endParaRPr lang="en-US" smtClean="0">
              <a:ea typeface="ＭＳ Ｐゴシック" pitchFamily="34" charset="-128"/>
            </a:endParaRPr>
          </a:p>
        </p:txBody>
      </p:sp>
      <p:sp>
        <p:nvSpPr>
          <p:cNvPr id="737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B97574EC-4310-45B6-A025-0F2933559D4F}" type="slidenum">
              <a:rPr/>
              <a:pPr rtl="0" eaLnBrk="1" hangingPunct="1"/>
              <a:t>32</a:t>
            </a:fld>
            <a:endParaRPr/>
          </a:p>
        </p:txBody>
      </p:sp>
    </p:spTree>
    <p:extLst>
      <p:ext uri="{BB962C8B-B14F-4D97-AF65-F5344CB8AC3E}">
        <p14:creationId xmlns:p14="http://schemas.microsoft.com/office/powerpoint/2010/main" val="19891055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rtl="0" eaLnBrk="1" hangingPunct="1">
              <a:spcBef>
                <a:spcPct val="0"/>
              </a:spcBef>
            </a:pPr>
            <a:r>
              <a:rPr>
                <a:ea typeface="ＭＳ Ｐゴシック" pitchFamily="34" charset="-128"/>
              </a:rPr>
              <a:t>Mentionnez les régions du monde qui ne sont pas sur la bonne voie pour atteindre les objectifs en matière d'assainissement : l'Asie et l'Afrique. Ainsi que certains pays d'Europe et d'Amérique du Sud. </a:t>
            </a:r>
          </a:p>
          <a:p>
            <a:pPr eaLnBrk="1" hangingPunct="1">
              <a:spcBef>
                <a:spcPct val="0"/>
              </a:spcBef>
            </a:pPr>
            <a:endParaRPr lang="en-US" smtClean="0">
              <a:ea typeface="ＭＳ Ｐゴシック" pitchFamily="34" charset="-128"/>
            </a:endParaRPr>
          </a:p>
          <a:p>
            <a:pPr rtl="0" eaLnBrk="1" hangingPunct="1">
              <a:spcBef>
                <a:spcPct val="0"/>
              </a:spcBef>
            </a:pPr>
            <a:r>
              <a:rPr>
                <a:ea typeface="ＭＳ Ｐゴシック" pitchFamily="34" charset="-128"/>
              </a:rPr>
              <a:t>Plus de pays sont en mauvaise voie pour atteindre leur cible en matière d'assainissement amélioré que pour les sources d'eau améliorées. </a:t>
            </a:r>
          </a:p>
          <a:p>
            <a:pPr eaLnBrk="1" hangingPunct="1">
              <a:spcBef>
                <a:spcPct val="0"/>
              </a:spcBef>
            </a:pPr>
            <a:endParaRPr lang="en-US" smtClean="0">
              <a:ea typeface="ＭＳ Ｐゴシック" pitchFamily="34" charset="-128"/>
            </a:endParaRPr>
          </a:p>
          <a:p>
            <a:pPr rtl="0" eaLnBrk="1" hangingPunct="1">
              <a:spcBef>
                <a:spcPct val="0"/>
              </a:spcBef>
            </a:pPr>
            <a:r>
              <a:rPr>
                <a:ea typeface="ＭＳ Ｐゴシック" pitchFamily="34" charset="-128"/>
              </a:rPr>
              <a:t>Demandez</a:t>
            </a:r>
          </a:p>
        </p:txBody>
      </p:sp>
      <p:sp>
        <p:nvSpPr>
          <p:cNvPr id="74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51926534-42FE-4AAA-98D2-A23BFBD98A2C}" type="slidenum">
              <a:rPr/>
              <a:pPr rtl="0" eaLnBrk="1" hangingPunct="1"/>
              <a:t>33</a:t>
            </a:fld>
            <a:endParaRPr/>
          </a:p>
        </p:txBody>
      </p:sp>
    </p:spTree>
    <p:extLst>
      <p:ext uri="{BB962C8B-B14F-4D97-AF65-F5344CB8AC3E}">
        <p14:creationId xmlns:p14="http://schemas.microsoft.com/office/powerpoint/2010/main" val="36807426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rtl="0" eaLnBrk="1" hangingPunct="1">
              <a:spcBef>
                <a:spcPct val="0"/>
              </a:spcBef>
            </a:pPr>
            <a:r>
              <a:rPr>
                <a:ea typeface="ＭＳ Ｐゴシック" pitchFamily="34" charset="-128"/>
              </a:rPr>
              <a:t>Du fait de la proportion de la population mondiale qui utilise encore des installations sanitaires non améliorées, l’un des objectifs du Millénaire pour le Développement PNUD (OMD) est de développer l’accès aux installations sanitaires améliorées. </a:t>
            </a:r>
          </a:p>
          <a:p>
            <a:pPr eaLnBrk="1" hangingPunct="1">
              <a:spcBef>
                <a:spcPct val="0"/>
              </a:spcBef>
            </a:pPr>
            <a:endParaRPr lang="en-US" smtClean="0">
              <a:ea typeface="ＭＳ Ｐゴシック" pitchFamily="34" charset="-128"/>
            </a:endParaRPr>
          </a:p>
          <a:p>
            <a:pPr rtl="0" eaLnBrk="1" hangingPunct="1">
              <a:spcBef>
                <a:spcPct val="0"/>
              </a:spcBef>
            </a:pPr>
            <a:r>
              <a:rPr>
                <a:ea typeface="ＭＳ Ｐゴシック" pitchFamily="34" charset="-128"/>
              </a:rPr>
              <a:t>Les OMD ont attiré l’attention du monde entier sur le développement de l'accès à des installations sanitaires ainsi que d'autres problèmes clés.</a:t>
            </a:r>
          </a:p>
          <a:p>
            <a:pPr eaLnBrk="1" hangingPunct="1">
              <a:spcBef>
                <a:spcPct val="0"/>
              </a:spcBef>
            </a:pPr>
            <a:endParaRPr lang="en-US" smtClean="0">
              <a:ea typeface="ＭＳ Ｐゴシック" pitchFamily="34" charset="-128"/>
            </a:endParaRPr>
          </a:p>
          <a:p>
            <a:pPr rtl="0" eaLnBrk="1" hangingPunct="1">
              <a:spcBef>
                <a:spcPct val="0"/>
              </a:spcBef>
            </a:pPr>
            <a:r>
              <a:rPr>
                <a:ea typeface="ＭＳ Ｐゴシック" pitchFamily="34" charset="-128"/>
              </a:rPr>
              <a:t> Ces problèmes font perdurer le cycle de la pauvreté, ce qui affecte des milliards de personnes à travers le monde. </a:t>
            </a:r>
          </a:p>
          <a:p>
            <a:pPr eaLnBrk="1" hangingPunct="1">
              <a:spcBef>
                <a:spcPct val="0"/>
              </a:spcBef>
            </a:pPr>
            <a:endParaRPr lang="en-US" smtClean="0">
              <a:ea typeface="ＭＳ Ｐゴシック" pitchFamily="34" charset="-128"/>
            </a:endParaRPr>
          </a:p>
        </p:txBody>
      </p:sp>
      <p:sp>
        <p:nvSpPr>
          <p:cNvPr id="757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4327E5BD-2D93-4221-A0D1-EA0AC585106D}" type="slidenum">
              <a:rPr/>
              <a:pPr rtl="0" eaLnBrk="1" hangingPunct="1"/>
              <a:t>34</a:t>
            </a:fld>
            <a:endParaRPr/>
          </a:p>
        </p:txBody>
      </p:sp>
    </p:spTree>
    <p:extLst>
      <p:ext uri="{BB962C8B-B14F-4D97-AF65-F5344CB8AC3E}">
        <p14:creationId xmlns:p14="http://schemas.microsoft.com/office/powerpoint/2010/main" val="38683326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rtl="0" eaLnBrk="1" hangingPunct="1">
              <a:spcBef>
                <a:spcPct val="0"/>
              </a:spcBef>
            </a:pPr>
            <a:r>
              <a:rPr>
                <a:ea typeface="ＭＳ Ｐゴシック" pitchFamily="34" charset="-128"/>
              </a:rPr>
              <a:t>Mentionnez les régions du monde qui ne sont pas sur la bonne voie pour atteindre les objectifs en matière d'assainissement : l'Asie et l'Afrique. Ainsi que certains pays d'Europe et d'Amérique du Sud. </a:t>
            </a:r>
          </a:p>
          <a:p>
            <a:pPr eaLnBrk="1" hangingPunct="1">
              <a:spcBef>
                <a:spcPct val="0"/>
              </a:spcBef>
            </a:pPr>
            <a:endParaRPr lang="en-US" smtClean="0">
              <a:ea typeface="ＭＳ Ｐゴシック" pitchFamily="34" charset="-128"/>
            </a:endParaRPr>
          </a:p>
          <a:p>
            <a:pPr rtl="0" eaLnBrk="1" hangingPunct="1">
              <a:spcBef>
                <a:spcPct val="0"/>
              </a:spcBef>
            </a:pPr>
            <a:r>
              <a:rPr>
                <a:ea typeface="ＭＳ Ｐゴシック" pitchFamily="34" charset="-128"/>
              </a:rPr>
              <a:t>Plus de pays sont en mauvaise voie pour atteindre leur cible en matière d'assainissement amélioré que pour les sources d'eau améliorées. </a:t>
            </a:r>
          </a:p>
          <a:p>
            <a:pPr eaLnBrk="1" hangingPunct="1">
              <a:spcBef>
                <a:spcPct val="0"/>
              </a:spcBef>
            </a:pPr>
            <a:endParaRPr lang="en-US" smtClean="0">
              <a:ea typeface="ＭＳ Ｐゴシック" pitchFamily="34" charset="-128"/>
            </a:endParaRPr>
          </a:p>
          <a:p>
            <a:pPr rtl="0" eaLnBrk="1" hangingPunct="1">
              <a:spcBef>
                <a:spcPct val="0"/>
              </a:spcBef>
            </a:pPr>
            <a:r>
              <a:rPr>
                <a:ea typeface="ＭＳ Ｐゴシック" pitchFamily="34" charset="-128"/>
              </a:rPr>
              <a:t>Demandez : c</a:t>
            </a:r>
          </a:p>
        </p:txBody>
      </p:sp>
      <p:sp>
        <p:nvSpPr>
          <p:cNvPr id="768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50AF105D-00A7-4D9E-BFBA-57CB7A997F32}" type="slidenum">
              <a:rPr/>
              <a:pPr rtl="0" eaLnBrk="1" hangingPunct="1"/>
              <a:t>35</a:t>
            </a:fld>
            <a:endParaRPr/>
          </a:p>
        </p:txBody>
      </p:sp>
    </p:spTree>
    <p:extLst>
      <p:ext uri="{BB962C8B-B14F-4D97-AF65-F5344CB8AC3E}">
        <p14:creationId xmlns:p14="http://schemas.microsoft.com/office/powerpoint/2010/main" val="28227112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smtClean="0">
              <a:ea typeface="ＭＳ Ｐゴシック" pitchFamily="34" charset="-128"/>
            </a:endParaRPr>
          </a:p>
        </p:txBody>
      </p:sp>
      <p:sp>
        <p:nvSpPr>
          <p:cNvPr id="778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DE133BC4-20B9-400D-A0EA-57B2901DCB89}" type="slidenum">
              <a:rPr/>
              <a:pPr rtl="0" eaLnBrk="1" hangingPunct="1"/>
              <a:t>36</a:t>
            </a:fld>
            <a:endParaRPr/>
          </a:p>
        </p:txBody>
      </p:sp>
    </p:spTree>
    <p:extLst>
      <p:ext uri="{BB962C8B-B14F-4D97-AF65-F5344CB8AC3E}">
        <p14:creationId xmlns:p14="http://schemas.microsoft.com/office/powerpoint/2010/main" val="28481554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rtl="0" eaLnBrk="1" hangingPunct="1">
              <a:spcBef>
                <a:spcPct val="0"/>
              </a:spcBef>
            </a:pPr>
            <a:r>
              <a:rPr>
                <a:ea typeface="ＭＳ Ｐゴシック" pitchFamily="34" charset="-128"/>
              </a:rPr>
              <a:t>Mentionnez les régions du monde qui ne sont pas sur la bonne voie pour atteindre les objectifs en matière d'assainissement : l'Asie et l'Afrique. Ainsi que certains pays d'Europe et d'Amérique du Sud. </a:t>
            </a:r>
          </a:p>
          <a:p>
            <a:pPr eaLnBrk="1" hangingPunct="1">
              <a:spcBef>
                <a:spcPct val="0"/>
              </a:spcBef>
            </a:pPr>
            <a:endParaRPr lang="en-US" smtClean="0">
              <a:ea typeface="ＭＳ Ｐゴシック" pitchFamily="34" charset="-128"/>
            </a:endParaRPr>
          </a:p>
          <a:p>
            <a:pPr rtl="0" eaLnBrk="1" hangingPunct="1">
              <a:spcBef>
                <a:spcPct val="0"/>
              </a:spcBef>
            </a:pPr>
            <a:r>
              <a:rPr>
                <a:ea typeface="ＭＳ Ｐゴシック" pitchFamily="34" charset="-128"/>
              </a:rPr>
              <a:t>Plus de pays sont en mauvaise voie pour atteindre leur cible en matière d'assainissement amélioré que pour les sources d'eau améliorées. </a:t>
            </a:r>
          </a:p>
          <a:p>
            <a:pPr eaLnBrk="1" hangingPunct="1">
              <a:spcBef>
                <a:spcPct val="0"/>
              </a:spcBef>
            </a:pPr>
            <a:endParaRPr lang="en-US" smtClean="0">
              <a:ea typeface="ＭＳ Ｐゴシック" pitchFamily="34" charset="-128"/>
            </a:endParaRPr>
          </a:p>
          <a:p>
            <a:pPr rtl="0" eaLnBrk="1" hangingPunct="1">
              <a:spcBef>
                <a:spcPct val="0"/>
              </a:spcBef>
            </a:pPr>
            <a:r>
              <a:rPr>
                <a:ea typeface="ＭＳ Ｐゴシック" pitchFamily="34" charset="-128"/>
              </a:rPr>
              <a:t>Demandez : c</a:t>
            </a:r>
          </a:p>
        </p:txBody>
      </p:sp>
      <p:sp>
        <p:nvSpPr>
          <p:cNvPr id="788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A127387C-8A36-41D0-BE51-0BEF4EFF58C6}" type="slidenum">
              <a:rPr/>
              <a:pPr rtl="0" eaLnBrk="1" hangingPunct="1"/>
              <a:t>37</a:t>
            </a:fld>
            <a:endParaRPr/>
          </a:p>
        </p:txBody>
      </p:sp>
    </p:spTree>
    <p:extLst>
      <p:ext uri="{BB962C8B-B14F-4D97-AF65-F5344CB8AC3E}">
        <p14:creationId xmlns:p14="http://schemas.microsoft.com/office/powerpoint/2010/main" val="30963632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smtClean="0">
              <a:ea typeface="ＭＳ Ｐゴシック" pitchFamily="34" charset="-128"/>
            </a:endParaRPr>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10CAE78F-5B66-41E3-B7BD-BCCCFDE9B5BD}" type="slidenum">
              <a:rPr/>
              <a:pPr rtl="0" eaLnBrk="1" hangingPunct="1"/>
              <a:t>5</a:t>
            </a:fld>
            <a:endParaRPr/>
          </a:p>
        </p:txBody>
      </p:sp>
    </p:spTree>
    <p:extLst>
      <p:ext uri="{BB962C8B-B14F-4D97-AF65-F5344CB8AC3E}">
        <p14:creationId xmlns:p14="http://schemas.microsoft.com/office/powerpoint/2010/main" val="334804450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rtl="0" eaLnBrk="1" hangingPunct="1">
              <a:spcBef>
                <a:spcPct val="0"/>
              </a:spcBef>
            </a:pPr>
            <a:r>
              <a:rPr>
                <a:ea typeface="ＭＳ Ｐゴシック" pitchFamily="34" charset="-128"/>
              </a:rPr>
              <a:t>Afrique et Asie</a:t>
            </a:r>
          </a:p>
        </p:txBody>
      </p:sp>
      <p:sp>
        <p:nvSpPr>
          <p:cNvPr id="798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CEE51D74-C87E-4FA5-8228-9F0F23FE4D5E}" type="slidenum">
              <a:rPr/>
              <a:pPr rtl="0" eaLnBrk="1" hangingPunct="1"/>
              <a:t>38</a:t>
            </a:fld>
            <a:endParaRPr/>
          </a:p>
        </p:txBody>
      </p:sp>
    </p:spTree>
    <p:extLst>
      <p:ext uri="{BB962C8B-B14F-4D97-AF65-F5344CB8AC3E}">
        <p14:creationId xmlns:p14="http://schemas.microsoft.com/office/powerpoint/2010/main" val="314803571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smtClean="0">
              <a:ea typeface="ＭＳ Ｐゴシック" pitchFamily="34" charset="-128"/>
            </a:endParaRPr>
          </a:p>
        </p:txBody>
      </p:sp>
      <p:sp>
        <p:nvSpPr>
          <p:cNvPr id="809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950450A1-A7CC-40F7-B943-B79C5D889CDC}" type="slidenum">
              <a:rPr/>
              <a:pPr rtl="0" eaLnBrk="1" hangingPunct="1"/>
              <a:t>39</a:t>
            </a:fld>
            <a:endParaRPr/>
          </a:p>
        </p:txBody>
      </p:sp>
    </p:spTree>
    <p:extLst>
      <p:ext uri="{BB962C8B-B14F-4D97-AF65-F5344CB8AC3E}">
        <p14:creationId xmlns:p14="http://schemas.microsoft.com/office/powerpoint/2010/main" val="416995980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smtClean="0">
              <a:ea typeface="ＭＳ Ｐゴシック" pitchFamily="34" charset="-128"/>
            </a:endParaRPr>
          </a:p>
        </p:txBody>
      </p:sp>
      <p:sp>
        <p:nvSpPr>
          <p:cNvPr id="819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F5A16DF3-5BF4-44A8-BC77-2631BABC9865}" type="slidenum">
              <a:rPr/>
              <a:pPr rtl="0" eaLnBrk="1" hangingPunct="1"/>
              <a:t>40</a:t>
            </a:fld>
            <a:endParaRPr/>
          </a:p>
        </p:txBody>
      </p:sp>
    </p:spTree>
    <p:extLst>
      <p:ext uri="{BB962C8B-B14F-4D97-AF65-F5344CB8AC3E}">
        <p14:creationId xmlns:p14="http://schemas.microsoft.com/office/powerpoint/2010/main" val="312198678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rtl="0" eaLnBrk="1" hangingPunct="1">
              <a:spcBef>
                <a:spcPct val="0"/>
              </a:spcBef>
            </a:pPr>
            <a:r>
              <a:rPr>
                <a:ea typeface="ＭＳ Ｐゴシック" pitchFamily="34" charset="-128"/>
              </a:rPr>
              <a:t>Sans accès à des installations sanitaires améliorées, les risques de contamination de l'eau restent élevés. </a:t>
            </a:r>
          </a:p>
          <a:p>
            <a:pPr rtl="0" eaLnBrk="1" hangingPunct="1">
              <a:spcBef>
                <a:spcPct val="0"/>
              </a:spcBef>
            </a:pPr>
            <a:r>
              <a:rPr>
                <a:ea typeface="ＭＳ Ｐゴシック" pitchFamily="34" charset="-128"/>
              </a:rPr>
              <a:t>Même avec un accès à une source d'eau améliorée, si des efforts pour améliorer l'assainissement ne sont pas entrepris, l’état de santé peut ne pas s'améliorer. </a:t>
            </a:r>
          </a:p>
          <a:p>
            <a:pPr rtl="0" eaLnBrk="1" hangingPunct="1">
              <a:spcBef>
                <a:spcPct val="0"/>
              </a:spcBef>
            </a:pPr>
            <a:r>
              <a:rPr>
                <a:ea typeface="ＭＳ Ｐゴシック" pitchFamily="34" charset="-128"/>
              </a:rPr>
              <a:t>S'il y a un approvisionnement en eau en plus grande quantité,</a:t>
            </a:r>
            <a:r>
              <a:rPr baseline="0">
                <a:ea typeface="ＭＳ Ｐゴシック" pitchFamily="34" charset="-128"/>
              </a:rPr>
              <a:t> cela peut empirer la situation sanitaire (drainage, moustiques)</a:t>
            </a:r>
          </a:p>
        </p:txBody>
      </p:sp>
      <p:sp>
        <p:nvSpPr>
          <p:cNvPr id="829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76468651-A4A3-40D1-A873-9A71BB7E5BBA}" type="slidenum">
              <a:rPr/>
              <a:pPr rtl="0" eaLnBrk="1" hangingPunct="1"/>
              <a:t>41</a:t>
            </a:fld>
            <a:endParaRPr/>
          </a:p>
        </p:txBody>
      </p:sp>
    </p:spTree>
    <p:extLst>
      <p:ext uri="{BB962C8B-B14F-4D97-AF65-F5344CB8AC3E}">
        <p14:creationId xmlns:p14="http://schemas.microsoft.com/office/powerpoint/2010/main" val="334575702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2500"/>
          </a:bodyPr>
          <a:lstStyle/>
          <a:p>
            <a:pPr marL="0" indent="0" rtl="0" eaLnBrk="1" hangingPunct="1">
              <a:buNone/>
              <a:defRPr/>
            </a:pPr>
            <a:r>
              <a:rPr sz="1200"/>
              <a:t>Vous risquerez d'entendre parler des OMD (dans le </a:t>
            </a:r>
            <a:r>
              <a:rPr sz="1200" baseline="0"/>
              <a:t>contexte des </a:t>
            </a:r>
            <a:r>
              <a:rPr sz="1200"/>
              <a:t>priorités des bailleurs et des donateurs, ou au cours de discussions internationales avec des gouvernements et des ONG)</a:t>
            </a:r>
          </a:p>
          <a:p>
            <a:pPr marL="0" indent="0" rtl="0" eaLnBrk="1" hangingPunct="1">
              <a:buNone/>
              <a:defRPr/>
            </a:pPr>
            <a:r>
              <a:rPr sz="1200"/>
              <a:t>Ce n'est</a:t>
            </a:r>
            <a:r>
              <a:rPr sz="1200" baseline="0"/>
              <a:t> pas la responsabilité des ONG de rapporter si les OMD sont atteints ou non : ceux-ci sont suivi par les gouvernements nationaux</a:t>
            </a:r>
          </a:p>
          <a:p>
            <a:pPr marL="0" indent="0" eaLnBrk="1" hangingPunct="1">
              <a:buNone/>
              <a:defRPr/>
            </a:pPr>
            <a:endParaRPr lang="en-US" sz="1200" baseline="0" dirty="0" smtClean="0"/>
          </a:p>
          <a:p>
            <a:pPr marL="0" indent="0" rtl="0" eaLnBrk="1" hangingPunct="1">
              <a:buNone/>
              <a:defRPr/>
            </a:pPr>
            <a:r>
              <a:rPr sz="1200" baseline="0"/>
              <a:t>Les objectifs pour l'après 2015 étaient en cours de définition en 2012. </a:t>
            </a:r>
          </a:p>
          <a:p>
            <a:pPr marL="0" indent="0" rtl="0" eaLnBrk="1" hangingPunct="1">
              <a:buNone/>
              <a:defRPr/>
            </a:pPr>
            <a:r>
              <a:rPr sz="1200" baseline="0"/>
              <a:t>- Eau potable : à ce stade, il semble que les définitions d'une source d'eau "améliorée" et "non améliorée" soient maintenues, mais de nouveaux points seront aussi considérés tels que l'accès, l'accessibilité et l'égalité. Les objectifs permettront de se rendre compte si l'accès des plus pauvres parmi les pauvres, notamment dans les zones rurales, est aussi amélioré que celui des riches et des urbains. L'approche pourra se faire à l'aide d'une échelle qui reconnaitra deux niveaux de service et d'accès : un niveau basique et un plus confortable.</a:t>
            </a:r>
          </a:p>
          <a:p>
            <a:pPr marL="0" indent="0" eaLnBrk="1" hangingPunct="1">
              <a:buNone/>
              <a:defRPr/>
            </a:pPr>
            <a:endParaRPr lang="en-US" sz="1200" baseline="0" dirty="0" smtClean="0"/>
          </a:p>
          <a:p>
            <a:pPr marL="0" indent="0" rtl="0" eaLnBrk="1" hangingPunct="1">
              <a:buNone/>
              <a:defRPr/>
            </a:pPr>
            <a:r>
              <a:rPr sz="1200" baseline="0"/>
              <a:t>- Assainissement : l'accent sera mis sur la fin de la défécation à l'air libre ; l'accès à des latrines et leur utilisation (si toute la communauté y a accès, si les plus pauvres parmi les pauvres y ont accès, et si tout le monde utilise les latrines ; la chaîne de l'assainissement (si les latrines sont vidangées et les boues évacuées ou réutilisées en toute sécurité) ; et la présence de latrines dans toutes les écoles et centres de santé.</a:t>
            </a:r>
          </a:p>
          <a:p>
            <a:pPr marL="0" indent="0" eaLnBrk="1" hangingPunct="1">
              <a:buNone/>
              <a:defRPr/>
            </a:pPr>
            <a:endParaRPr lang="en-US" sz="1200" baseline="0" dirty="0" smtClean="0"/>
          </a:p>
          <a:p>
            <a:pPr marL="0" indent="0" rtl="0" eaLnBrk="1" hangingPunct="1">
              <a:buNone/>
              <a:defRPr/>
            </a:pPr>
            <a:r>
              <a:rPr sz="1200" baseline="0"/>
              <a:t>- Il pourra aussi y avoir des cibles pour l'hygiène et l'égalité. </a:t>
            </a:r>
          </a:p>
        </p:txBody>
      </p:sp>
      <p:sp>
        <p:nvSpPr>
          <p:cNvPr id="829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76468651-A4A3-40D1-A873-9A71BB7E5BBA}" type="slidenum">
              <a:rPr/>
              <a:pPr rtl="0" eaLnBrk="1" hangingPunct="1"/>
              <a:t>42</a:t>
            </a:fld>
            <a:endParaRPr/>
          </a:p>
        </p:txBody>
      </p:sp>
    </p:spTree>
    <p:extLst>
      <p:ext uri="{BB962C8B-B14F-4D97-AF65-F5344CB8AC3E}">
        <p14:creationId xmlns:p14="http://schemas.microsoft.com/office/powerpoint/2010/main" val="418097515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rtl="0" eaLnBrk="1" hangingPunct="1">
              <a:spcBef>
                <a:spcPct val="0"/>
              </a:spcBef>
            </a:pPr>
            <a:r>
              <a:rPr>
                <a:ea typeface="ＭＳ Ｐゴシック" pitchFamily="34" charset="-128"/>
              </a:rPr>
              <a:t>Propagation de maladies = mauvaise santé = impossibilité d’aller à l’école = incapacité à travailler = manque de productivité = manque de croissance économique = pauvreté. </a:t>
            </a:r>
          </a:p>
        </p:txBody>
      </p:sp>
      <p:sp>
        <p:nvSpPr>
          <p:cNvPr id="839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34F7571F-D825-404E-AB3D-09FFF803197A}" type="slidenum">
              <a:rPr/>
              <a:pPr rtl="0" eaLnBrk="1" hangingPunct="1"/>
              <a:t>43</a:t>
            </a:fld>
            <a:endParaRPr/>
          </a:p>
        </p:txBody>
      </p:sp>
    </p:spTree>
    <p:extLst>
      <p:ext uri="{BB962C8B-B14F-4D97-AF65-F5344CB8AC3E}">
        <p14:creationId xmlns:p14="http://schemas.microsoft.com/office/powerpoint/2010/main" val="349274962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rtlCol="0"/>
          <a:lstStyle/>
          <a:p>
            <a:pPr rtl="0" eaLnBrk="1" fontAlgn="auto" hangingPunct="1">
              <a:spcBef>
                <a:spcPts val="0"/>
              </a:spcBef>
              <a:spcAft>
                <a:spcPts val="0"/>
              </a:spcAft>
              <a:defRPr/>
            </a:pPr>
            <a:r>
              <a:rPr>
                <a:ea typeface="+mn-ea"/>
              </a:rPr>
              <a:t>Orientez la discussion vers le contexte de l'atelier. </a:t>
            </a:r>
          </a:p>
          <a:p>
            <a:pPr eaLnBrk="1" fontAlgn="auto" hangingPunct="1">
              <a:spcBef>
                <a:spcPts val="0"/>
              </a:spcBef>
              <a:spcAft>
                <a:spcPts val="0"/>
              </a:spcAft>
              <a:defRPr/>
            </a:pPr>
            <a:endParaRPr lang="en-US" dirty="0" smtClean="0">
              <a:ea typeface="+mn-ea"/>
            </a:endParaRPr>
          </a:p>
          <a:p>
            <a:pPr marL="228600" indent="-228600" rtl="0" eaLnBrk="1" fontAlgn="auto" hangingPunct="1">
              <a:spcBef>
                <a:spcPts val="0"/>
              </a:spcBef>
              <a:spcAft>
                <a:spcPts val="0"/>
              </a:spcAft>
              <a:buFontTx/>
              <a:buAutoNum type="arabicPeriod"/>
              <a:defRPr/>
            </a:pPr>
            <a:r>
              <a:rPr>
                <a:ea typeface="+mn-ea"/>
              </a:rPr>
              <a:t>Améliorer l’accès à l’eau potable</a:t>
            </a:r>
          </a:p>
          <a:p>
            <a:pPr marL="228600" indent="-228600" rtl="0" eaLnBrk="1" fontAlgn="auto" hangingPunct="1">
              <a:spcBef>
                <a:spcPts val="0"/>
              </a:spcBef>
              <a:spcAft>
                <a:spcPts val="0"/>
              </a:spcAft>
              <a:buFontTx/>
              <a:buAutoNum type="arabicPeriod"/>
              <a:defRPr/>
            </a:pPr>
            <a:r>
              <a:rPr>
                <a:ea typeface="+mn-ea"/>
              </a:rPr>
              <a:t>Installations sanitaires de base</a:t>
            </a:r>
          </a:p>
          <a:p>
            <a:pPr marL="228600" indent="-228600" rtl="0" eaLnBrk="1" fontAlgn="auto" hangingPunct="1">
              <a:spcBef>
                <a:spcPts val="0"/>
              </a:spcBef>
              <a:spcAft>
                <a:spcPts val="0"/>
              </a:spcAft>
              <a:buFontTx/>
              <a:buAutoNum type="arabicPeriod"/>
              <a:defRPr/>
            </a:pPr>
            <a:r>
              <a:rPr>
                <a:ea typeface="+mn-ea"/>
              </a:rPr>
              <a:t>Education à l’hygiène </a:t>
            </a:r>
          </a:p>
        </p:txBody>
      </p:sp>
      <p:sp>
        <p:nvSpPr>
          <p:cNvPr id="849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1738E4A9-4A86-466D-98F8-A56A58F6265A}" type="slidenum">
              <a:rPr/>
              <a:pPr rtl="0" eaLnBrk="1" hangingPunct="1"/>
              <a:t>45</a:t>
            </a:fld>
            <a:endParaRPr/>
          </a:p>
        </p:txBody>
      </p:sp>
    </p:spTree>
    <p:extLst>
      <p:ext uri="{BB962C8B-B14F-4D97-AF65-F5344CB8AC3E}">
        <p14:creationId xmlns:p14="http://schemas.microsoft.com/office/powerpoint/2010/main" val="358948219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2500" lnSpcReduction="20000"/>
          </a:bodyPr>
          <a:lstStyle/>
          <a:p>
            <a:pPr rtl="0" eaLnBrk="1" hangingPunct="1">
              <a:lnSpc>
                <a:spcPct val="90000"/>
              </a:lnSpc>
              <a:spcBef>
                <a:spcPct val="0"/>
              </a:spcBef>
            </a:pPr>
            <a:r>
              <a:rPr>
                <a:ea typeface="ＭＳ Ｐゴシック" pitchFamily="34" charset="-128"/>
              </a:rPr>
              <a:t>Vous pouvez amener la discussion vers :</a:t>
            </a:r>
          </a:p>
          <a:p>
            <a:pPr eaLnBrk="1" hangingPunct="1">
              <a:lnSpc>
                <a:spcPct val="90000"/>
              </a:lnSpc>
              <a:spcBef>
                <a:spcPct val="0"/>
              </a:spcBef>
            </a:pPr>
            <a:endParaRPr lang="en-US" smtClean="0">
              <a:ea typeface="ＭＳ Ｐゴシック" pitchFamily="34" charset="-128"/>
            </a:endParaRPr>
          </a:p>
          <a:p>
            <a:pPr rtl="0" eaLnBrk="1" hangingPunct="1">
              <a:lnSpc>
                <a:spcPct val="90000"/>
              </a:lnSpc>
              <a:spcBef>
                <a:spcPct val="0"/>
              </a:spcBef>
              <a:buFontTx/>
              <a:buAutoNum type="arabicPeriod"/>
            </a:pPr>
            <a:r>
              <a:rPr>
                <a:ea typeface="ＭＳ Ｐゴシック" pitchFamily="34" charset="-128"/>
              </a:rPr>
              <a:t>Traitement de l'eau à domicile, par opposition au traitement de l'eau à l'échelle communautaire - par exemple, si l'assainissement est déficient, un traitement à domicile sur le lieu de l'utilisation permet de limiter les risques de propagation de la maladie.</a:t>
            </a:r>
          </a:p>
          <a:p>
            <a:pPr eaLnBrk="1" hangingPunct="1">
              <a:lnSpc>
                <a:spcPct val="90000"/>
              </a:lnSpc>
              <a:spcBef>
                <a:spcPct val="0"/>
              </a:spcBef>
              <a:buFontTx/>
              <a:buAutoNum type="arabicPeriod"/>
            </a:pPr>
            <a:endParaRPr lang="en-US" smtClean="0">
              <a:ea typeface="ＭＳ Ｐゴシック" pitchFamily="34" charset="-128"/>
            </a:endParaRPr>
          </a:p>
          <a:p>
            <a:pPr rtl="0" eaLnBrk="1" hangingPunct="1">
              <a:lnSpc>
                <a:spcPct val="90000"/>
              </a:lnSpc>
              <a:spcBef>
                <a:spcPct val="0"/>
              </a:spcBef>
              <a:buFontTx/>
              <a:buAutoNum type="arabicPeriod"/>
            </a:pPr>
            <a:r>
              <a:rPr>
                <a:ea typeface="ＭＳ Ｐゴシック" pitchFamily="34" charset="-128"/>
              </a:rPr>
              <a:t>Mise en œuvre d'un assainissement amélioré et bonnes pratiques associées à la mise en œuvre de la CTED. </a:t>
            </a:r>
          </a:p>
          <a:p>
            <a:pPr eaLnBrk="1" hangingPunct="1">
              <a:lnSpc>
                <a:spcPct val="90000"/>
              </a:lnSpc>
              <a:spcBef>
                <a:spcPct val="0"/>
              </a:spcBef>
              <a:buFontTx/>
              <a:buAutoNum type="arabicPeriod"/>
            </a:pPr>
            <a:endParaRPr lang="en-US" smtClean="0">
              <a:ea typeface="ＭＳ Ｐゴシック" pitchFamily="34" charset="-128"/>
            </a:endParaRPr>
          </a:p>
          <a:p>
            <a:pPr rtl="0" eaLnBrk="1" hangingPunct="1">
              <a:lnSpc>
                <a:spcPct val="90000"/>
              </a:lnSpc>
              <a:spcBef>
                <a:spcPct val="0"/>
              </a:spcBef>
              <a:buFontTx/>
              <a:buAutoNum type="arabicPeriod"/>
            </a:pPr>
            <a:r>
              <a:rPr>
                <a:ea typeface="ＭＳ Ｐゴシック" pitchFamily="34" charset="-128"/>
              </a:rPr>
              <a:t>Amélioration de la gestion des systèmes</a:t>
            </a:r>
          </a:p>
          <a:p>
            <a:pPr marL="990600" lvl="1" indent="-533400" rtl="0" eaLnBrk="1" hangingPunct="1">
              <a:lnSpc>
                <a:spcPct val="80000"/>
              </a:lnSpc>
              <a:spcBef>
                <a:spcPct val="0"/>
              </a:spcBef>
              <a:buFontTx/>
              <a:buChar char="•"/>
            </a:pPr>
            <a:r>
              <a:rPr sz="2400">
                <a:ea typeface="ＭＳ Ｐゴシック" pitchFamily="34" charset="-128"/>
              </a:rPr>
              <a:t>Décentralisation de la responsabilité</a:t>
            </a:r>
          </a:p>
          <a:p>
            <a:pPr marL="990600" lvl="1" indent="-533400" rtl="0" eaLnBrk="1" hangingPunct="1">
              <a:lnSpc>
                <a:spcPct val="80000"/>
              </a:lnSpc>
              <a:spcBef>
                <a:spcPct val="0"/>
              </a:spcBef>
              <a:buFontTx/>
              <a:buChar char="•"/>
            </a:pPr>
            <a:r>
              <a:rPr sz="2400">
                <a:ea typeface="ＭＳ Ｐゴシック" pitchFamily="34" charset="-128"/>
              </a:rPr>
              <a:t>Développement des capacités de la communauté</a:t>
            </a:r>
          </a:p>
          <a:p>
            <a:pPr marL="990600" lvl="1" indent="-533400" rtl="0" eaLnBrk="1" hangingPunct="1">
              <a:lnSpc>
                <a:spcPct val="80000"/>
              </a:lnSpc>
              <a:spcBef>
                <a:spcPct val="0"/>
              </a:spcBef>
              <a:buFontTx/>
              <a:buChar char="•"/>
            </a:pPr>
            <a:r>
              <a:rPr sz="2400">
                <a:ea typeface="ＭＳ Ｐゴシック" pitchFamily="34" charset="-128"/>
              </a:rPr>
              <a:t>Réseaux efficaces de distribution de pièces de rechange</a:t>
            </a:r>
          </a:p>
          <a:p>
            <a:pPr marL="990600" lvl="1" indent="-533400" rtl="0" eaLnBrk="1" hangingPunct="1">
              <a:lnSpc>
                <a:spcPct val="80000"/>
              </a:lnSpc>
              <a:spcBef>
                <a:spcPct val="0"/>
              </a:spcBef>
              <a:buFontTx/>
              <a:buChar char="•"/>
            </a:pPr>
            <a:r>
              <a:rPr sz="2400">
                <a:ea typeface="ＭＳ Ｐゴシック" pitchFamily="34" charset="-128"/>
              </a:rPr>
              <a:t>Donner le choix entre différents niveaux de services aux communautés ("échelles technologiques")</a:t>
            </a:r>
          </a:p>
          <a:p>
            <a:pPr eaLnBrk="1" hangingPunct="1">
              <a:lnSpc>
                <a:spcPct val="80000"/>
              </a:lnSpc>
              <a:spcBef>
                <a:spcPct val="0"/>
              </a:spcBef>
            </a:pPr>
            <a:endParaRPr lang="en-US" smtClean="0">
              <a:ea typeface="ＭＳ Ｐゴシック" pitchFamily="34" charset="-128"/>
            </a:endParaRPr>
          </a:p>
          <a:p>
            <a:pPr rtl="0" eaLnBrk="1" hangingPunct="1">
              <a:lnSpc>
                <a:spcPct val="80000"/>
              </a:lnSpc>
              <a:spcBef>
                <a:spcPct val="0"/>
              </a:spcBef>
            </a:pPr>
            <a:r>
              <a:rPr>
                <a:ea typeface="ＭＳ Ｐゴシック" pitchFamily="34" charset="-128"/>
              </a:rPr>
              <a:t>4. Recueillir d'autres idées des participants. </a:t>
            </a:r>
          </a:p>
          <a:p>
            <a:pPr eaLnBrk="1" hangingPunct="1">
              <a:lnSpc>
                <a:spcPct val="80000"/>
              </a:lnSpc>
              <a:spcBef>
                <a:spcPct val="0"/>
              </a:spcBef>
            </a:pPr>
            <a:endParaRPr lang="en-US" smtClean="0">
              <a:ea typeface="ＭＳ Ｐゴシック" pitchFamily="34" charset="-128"/>
            </a:endParaRPr>
          </a:p>
          <a:p>
            <a:pPr rtl="0" eaLnBrk="1" hangingPunct="1">
              <a:lnSpc>
                <a:spcPct val="80000"/>
              </a:lnSpc>
              <a:spcBef>
                <a:spcPct val="0"/>
              </a:spcBef>
            </a:pPr>
            <a:r>
              <a:rPr>
                <a:ea typeface="ＭＳ Ｐゴシック" pitchFamily="34" charset="-128"/>
              </a:rPr>
              <a:t>Revoir les attentes d’apprentissage avec le groupe entier. Demandez aux participants si les attentes ont été atteintes. Si ce n'est pas le cas, donnez des pistes aux participants pour trouver l'information qu'ils cherchent ou identifiez les prochaines étapes du suivi.</a:t>
            </a:r>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188B3AAD-4AAC-47C8-BF51-285BB1128F37}" type="slidenum">
              <a:rPr/>
              <a:pPr rtl="0" eaLnBrk="1" hangingPunct="1"/>
              <a:t>46</a:t>
            </a:fld>
            <a:endParaRPr/>
          </a:p>
        </p:txBody>
      </p:sp>
    </p:spTree>
    <p:extLst>
      <p:ext uri="{BB962C8B-B14F-4D97-AF65-F5344CB8AC3E}">
        <p14:creationId xmlns:p14="http://schemas.microsoft.com/office/powerpoint/2010/main" val="2597652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smtClean="0">
              <a:ea typeface="ＭＳ Ｐゴシック" pitchFamily="34" charset="-128"/>
            </a:endParaRPr>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F4819961-311F-4B0F-A1FE-44F5CEAE3B46}" type="slidenum">
              <a:rPr/>
              <a:pPr rtl="0" eaLnBrk="1" hangingPunct="1"/>
              <a:t>6</a:t>
            </a:fld>
            <a:endParaRPr/>
          </a:p>
        </p:txBody>
      </p:sp>
    </p:spTree>
    <p:extLst>
      <p:ext uri="{BB962C8B-B14F-4D97-AF65-F5344CB8AC3E}">
        <p14:creationId xmlns:p14="http://schemas.microsoft.com/office/powerpoint/2010/main" val="41825745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2500" lnSpcReduction="10000"/>
          </a:bodyPr>
          <a:lstStyle/>
          <a:p>
            <a:pPr rtl="0" eaLnBrk="1" hangingPunct="1">
              <a:spcBef>
                <a:spcPct val="0"/>
              </a:spcBef>
            </a:pPr>
            <a:r>
              <a:rPr b="1">
                <a:ea typeface="ＭＳ Ｐゴシック" pitchFamily="34" charset="-128"/>
              </a:rPr>
              <a:t>Il est bon de connaître les OMD. Ils ont permis d'inciter la communauté internationale à agir en faveur des problèmes pressants du développement.  Vous en entendrez peut-être parler si vous travaillez dans l'aide au développement. Mais leur impact sur votre travail de terrain est limité. </a:t>
            </a:r>
          </a:p>
          <a:p>
            <a:pPr eaLnBrk="1" hangingPunct="1">
              <a:spcBef>
                <a:spcPct val="0"/>
              </a:spcBef>
            </a:pPr>
            <a:endParaRPr lang="en-US" b="1" smtClean="0">
              <a:ea typeface="ＭＳ Ｐゴシック" pitchFamily="34" charset="-128"/>
            </a:endParaRPr>
          </a:p>
          <a:p>
            <a:pPr rtl="0" eaLnBrk="1" hangingPunct="1">
              <a:spcBef>
                <a:spcPct val="0"/>
              </a:spcBef>
            </a:pPr>
            <a:r>
              <a:rPr b="1">
                <a:ea typeface="ＭＳ Ｐゴシック" pitchFamily="34" charset="-128"/>
              </a:rPr>
              <a:t>À propos des OMD :</a:t>
            </a:r>
          </a:p>
          <a:p>
            <a:pPr eaLnBrk="1" hangingPunct="1">
              <a:spcBef>
                <a:spcPct val="0"/>
              </a:spcBef>
            </a:pPr>
            <a:endParaRPr lang="en-US" b="1" smtClean="0">
              <a:ea typeface="ＭＳ Ｐゴシック" pitchFamily="34" charset="-128"/>
            </a:endParaRPr>
          </a:p>
          <a:p>
            <a:pPr rtl="0" eaLnBrk="1" hangingPunct="1">
              <a:spcBef>
                <a:spcPct val="0"/>
              </a:spcBef>
            </a:pPr>
            <a:r>
              <a:rPr b="1">
                <a:ea typeface="ＭＳ Ｐゴシック" pitchFamily="34" charset="-128"/>
              </a:rPr>
              <a:t>En Septembre 2000, 189 chefs d’État ont adopté la Déclaration du Millénaire des Nations Unies et approuvé un cadre pour le développement. </a:t>
            </a:r>
          </a:p>
          <a:p>
            <a:pPr eaLnBrk="1" hangingPunct="1">
              <a:spcBef>
                <a:spcPct val="0"/>
              </a:spcBef>
            </a:pPr>
            <a:endParaRPr lang="en-US" b="1" smtClean="0">
              <a:ea typeface="ＭＳ Ｐゴシック" pitchFamily="34" charset="-128"/>
            </a:endParaRPr>
          </a:p>
          <a:p>
            <a:pPr rtl="0" eaLnBrk="1" hangingPunct="1">
              <a:spcBef>
                <a:spcPct val="0"/>
              </a:spcBef>
            </a:pPr>
            <a:r>
              <a:rPr b="1">
                <a:ea typeface="ＭＳ Ｐゴシック" pitchFamily="34" charset="-128"/>
              </a:rPr>
              <a:t>Le plan a été conçu pour que les pays et les partenaires du développement travaillent ensemble, dans le but d’améliorer l’accès aux ressources nécessaires pour diminuer la pauvreté et la faim, s’attaquer aux maladies, aux inégalités entre les sexes, au manque d’éducation et au manque d’accès à l’eau potable, et assurer la viabilité de l'environnement.</a:t>
            </a:r>
          </a:p>
          <a:p>
            <a:pPr eaLnBrk="1" hangingPunct="1">
              <a:spcBef>
                <a:spcPct val="0"/>
              </a:spcBef>
            </a:pPr>
            <a:endParaRPr lang="en-US" b="1" smtClean="0">
              <a:ea typeface="ＭＳ Ｐゴシック" pitchFamily="34" charset="-128"/>
            </a:endParaRPr>
          </a:p>
          <a:p>
            <a:pPr rtl="0" eaLnBrk="1" hangingPunct="1">
              <a:spcBef>
                <a:spcPct val="0"/>
              </a:spcBef>
            </a:pPr>
            <a:r>
              <a:rPr b="1">
                <a:ea typeface="ＭＳ Ｐゴシック" pitchFamily="34" charset="-128"/>
              </a:rPr>
              <a:t>Ils ont défini huit OMD pour 2015 et ont identifié divers indicateurs pour suivre les progrès, dont certains sont directement liés à la santé. </a:t>
            </a:r>
          </a:p>
          <a:p>
            <a:pPr eaLnBrk="1" hangingPunct="1">
              <a:spcBef>
                <a:spcPct val="0"/>
              </a:spcBef>
            </a:pPr>
            <a:endParaRPr lang="en-US" b="1" smtClean="0">
              <a:ea typeface="ＭＳ Ｐゴシック" pitchFamily="34" charset="-128"/>
            </a:endParaRPr>
          </a:p>
          <a:p>
            <a:pPr rtl="0" eaLnBrk="1" hangingPunct="1">
              <a:spcBef>
                <a:spcPct val="0"/>
              </a:spcBef>
            </a:pPr>
            <a:r>
              <a:rPr b="1">
                <a:ea typeface="ＭＳ Ｐゴシック" pitchFamily="34" charset="-128"/>
              </a:rPr>
              <a:t>Tous les objectifs sont mesurés en termes de progrès par rapport à 1990. Les évaluations des progrès concernant les OMD ont souligné l'importance de travailler en collaboration avec les pays concernés pour produire des données plus fiables et en temps opportun. Les données actuellement disponibles montrent que si certains pays ont fait un effort important vis-à-vis des objectifs liés à la santé, d'autres sont à la traîne. Les pays qui font le moins progrès sont souvent ceux qui sont les plus touchés par le VIH/SIDA, par des difficultés économiques ou par des conflits.</a:t>
            </a:r>
          </a:p>
        </p:txBody>
      </p:sp>
      <p:sp>
        <p:nvSpPr>
          <p:cNvPr id="55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EBFBB26F-86A9-4561-96CD-8D67455F50B9}" type="slidenum">
              <a:rPr/>
              <a:pPr rtl="0" eaLnBrk="1" hangingPunct="1"/>
              <a:t>7</a:t>
            </a:fld>
            <a:endParaRPr/>
          </a:p>
        </p:txBody>
      </p:sp>
    </p:spTree>
    <p:extLst>
      <p:ext uri="{BB962C8B-B14F-4D97-AF65-F5344CB8AC3E}">
        <p14:creationId xmlns:p14="http://schemas.microsoft.com/office/powerpoint/2010/main" val="35864112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rtl="0" eaLnBrk="1" hangingPunct="1"/>
            <a:r>
              <a:rPr>
                <a:ea typeface="ＭＳ Ｐゴシック" pitchFamily="34" charset="-128"/>
              </a:rPr>
              <a:t>Ironiquement, l'eau potable et l'assainissement sont nécessaires</a:t>
            </a:r>
            <a:r>
              <a:rPr baseline="0">
                <a:ea typeface="ＭＳ Ｐゴシック" pitchFamily="34" charset="-128"/>
              </a:rPr>
              <a:t> pour atteindre tous les autres objectifs, mais il n'est mentionné que dans une cible cachée dans l'objectif n°7 relatif à l'environnement !</a:t>
            </a:r>
          </a:p>
          <a:p>
            <a:pPr eaLnBrk="1" hangingPunct="1"/>
            <a:endParaRPr lang="en-US" baseline="0" dirty="0" smtClean="0">
              <a:ea typeface="ＭＳ Ｐゴシック" pitchFamily="34" charset="-128"/>
            </a:endParaRPr>
          </a:p>
          <a:p>
            <a:pPr rtl="0" eaLnBrk="1" hangingPunct="1"/>
            <a:r>
              <a:rPr baseline="0">
                <a:ea typeface="ＭＳ Ｐゴシック" pitchFamily="34" charset="-128"/>
              </a:rPr>
              <a:t>En 2012, l'annonce fut faite que la cible pour l'eau potable avait été atteinte. La cible pour l'assainissement fixée pour 2015 n'a pas été atteinte. </a:t>
            </a:r>
          </a:p>
          <a:p>
            <a:pPr eaLnBrk="1" hangingPunct="1"/>
            <a:endParaRPr lang="en-US" baseline="0" dirty="0" smtClean="0">
              <a:ea typeface="ＭＳ Ｐゴシック" pitchFamily="34" charset="-128"/>
            </a:endParaRPr>
          </a:p>
          <a:p>
            <a:pPr rtl="0" eaLnBrk="1" hangingPunct="1"/>
            <a:r>
              <a:rPr baseline="0">
                <a:ea typeface="ＭＳ Ｐゴシック" pitchFamily="34" charset="-128"/>
              </a:rPr>
              <a:t>Que signifie "accès à" ? Comment le mesure-t-on ? Qui le mesure ?</a:t>
            </a:r>
          </a:p>
          <a:p>
            <a:pPr eaLnBrk="1" hangingPunct="1"/>
            <a:endParaRPr lang="en-US" baseline="0" dirty="0" smtClean="0">
              <a:ea typeface="ＭＳ Ｐゴシック" pitchFamily="34" charset="-128"/>
            </a:endParaRPr>
          </a:p>
          <a:p>
            <a:pPr eaLnBrk="1" hangingPunct="1"/>
            <a:endParaRPr lang="en-US" baseline="0" dirty="0" smtClean="0">
              <a:ea typeface="ＭＳ Ｐゴシック" pitchFamily="34" charset="-128"/>
            </a:endParaRPr>
          </a:p>
          <a:p>
            <a:pPr eaLnBrk="1" hangingPunct="1"/>
            <a:endParaRPr lang="en-CA" dirty="0" smtClean="0">
              <a:ea typeface="ＭＳ Ｐゴシック" pitchFamily="34" charset="-128"/>
            </a:endParaRPr>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5776738D-A0F7-4847-A7F5-006CA5EAB271}" type="slidenum">
              <a:rPr/>
              <a:pPr rtl="0" eaLnBrk="1" hangingPunct="1"/>
              <a:t>8</a:t>
            </a:fld>
            <a:endParaRPr/>
          </a:p>
        </p:txBody>
      </p:sp>
    </p:spTree>
    <p:extLst>
      <p:ext uri="{BB962C8B-B14F-4D97-AF65-F5344CB8AC3E}">
        <p14:creationId xmlns:p14="http://schemas.microsoft.com/office/powerpoint/2010/main" val="40238513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dirty="0" smtClean="0">
              <a:ea typeface="ＭＳ Ｐゴシック" pitchFamily="34" charset="-128"/>
            </a:endParaRPr>
          </a:p>
        </p:txBody>
      </p:sp>
      <p:sp>
        <p:nvSpPr>
          <p:cNvPr id="70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9837DDEC-AA13-48AE-A331-E44D84A5ED16}" type="slidenum">
              <a:rPr/>
              <a:pPr rtl="0" eaLnBrk="1" hangingPunct="1"/>
              <a:t>9</a:t>
            </a:fld>
            <a:endParaRPr/>
          </a:p>
        </p:txBody>
      </p:sp>
    </p:spTree>
    <p:extLst>
      <p:ext uri="{BB962C8B-B14F-4D97-AF65-F5344CB8AC3E}">
        <p14:creationId xmlns:p14="http://schemas.microsoft.com/office/powerpoint/2010/main" val="28233972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rtl="0" eaLnBrk="1" hangingPunct="1"/>
            <a:r>
              <a:rPr>
                <a:ea typeface="ＭＳ Ｐゴシック" pitchFamily="34" charset="-128"/>
              </a:rPr>
              <a:t>Note : le fait d'avoir accès à une source améliorée ne suffit PAS à garantir que l'eau est potable. Elle peut toujours être contaminée.</a:t>
            </a:r>
          </a:p>
          <a:p>
            <a:pPr rtl="0" eaLnBrk="1" hangingPunct="1"/>
            <a:r>
              <a:rPr>
                <a:ea typeface="ＭＳ Ｐゴシック" pitchFamily="34" charset="-128"/>
              </a:rPr>
              <a:t>La surveillance des OMD ne comporte PAS le suivi de la qualité de l'eau des sources améliorées. Elle ne suit PAS non plus le fait que les personnes utilisent ou non ces sources.</a:t>
            </a:r>
          </a:p>
        </p:txBody>
      </p:sp>
      <p:sp>
        <p:nvSpPr>
          <p:cNvPr id="583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EFB75549-12FC-4874-BA5E-380B419C7CAA}" type="slidenum">
              <a:rPr/>
              <a:pPr rtl="0" eaLnBrk="1" hangingPunct="1"/>
              <a:t>10</a:t>
            </a:fld>
            <a:endParaRPr/>
          </a:p>
        </p:txBody>
      </p:sp>
    </p:spTree>
    <p:extLst>
      <p:ext uri="{BB962C8B-B14F-4D97-AF65-F5344CB8AC3E}">
        <p14:creationId xmlns:p14="http://schemas.microsoft.com/office/powerpoint/2010/main" val="35306427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smtClean="0">
              <a:ea typeface="ＭＳ Ｐゴシック" pitchFamily="34" charset="-128"/>
            </a:endParaRPr>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7624D673-5191-4FD7-A0AB-040CE55843FF}" type="slidenum">
              <a:rPr/>
              <a:pPr rtl="0" eaLnBrk="1" hangingPunct="1"/>
              <a:t>11</a:t>
            </a:fld>
            <a:endParaRPr/>
          </a:p>
        </p:txBody>
      </p:sp>
    </p:spTree>
    <p:extLst>
      <p:ext uri="{BB962C8B-B14F-4D97-AF65-F5344CB8AC3E}">
        <p14:creationId xmlns:p14="http://schemas.microsoft.com/office/powerpoint/2010/main" val="19232850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8348663" y="6245225"/>
            <a:ext cx="338137" cy="476250"/>
          </a:xfrm>
        </p:spPr>
        <p:txBody>
          <a:bodyPr/>
          <a:lstStyle>
            <a:lvl1pPr>
              <a:defRPr/>
            </a:lvl1pPr>
          </a:lstStyle>
          <a:p>
            <a:pPr>
              <a:defRPr/>
            </a:pPr>
            <a:fld id="{EC978F00-C28C-4544-B82B-3E6DB96E6AB0}" type="slidenum">
              <a:rPr lang="en-US"/>
              <a:pPr>
                <a:defRPr/>
              </a:pPr>
              <a:t>‹#›</a:t>
            </a:fld>
            <a:endParaRPr lang="en-US"/>
          </a:p>
        </p:txBody>
      </p:sp>
    </p:spTree>
    <p:extLst>
      <p:ext uri="{BB962C8B-B14F-4D97-AF65-F5344CB8AC3E}">
        <p14:creationId xmlns:p14="http://schemas.microsoft.com/office/powerpoint/2010/main" val="19715707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0B8F954-5646-42FF-AF4A-17DE3FB5D627}" type="slidenum">
              <a:rPr lang="en-US"/>
              <a:pPr>
                <a:defRPr/>
              </a:pPr>
              <a:t>‹#›</a:t>
            </a:fld>
            <a:endParaRPr lang="en-US"/>
          </a:p>
        </p:txBody>
      </p:sp>
    </p:spTree>
    <p:extLst>
      <p:ext uri="{BB962C8B-B14F-4D97-AF65-F5344CB8AC3E}">
        <p14:creationId xmlns:p14="http://schemas.microsoft.com/office/powerpoint/2010/main" val="27764307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BBA1B45-C457-4894-B753-476D61C07AA5}" type="slidenum">
              <a:rPr lang="en-US"/>
              <a:pPr>
                <a:defRPr/>
              </a:pPr>
              <a:t>‹#›</a:t>
            </a:fld>
            <a:endParaRPr lang="en-US"/>
          </a:p>
        </p:txBody>
      </p:sp>
    </p:spTree>
    <p:extLst>
      <p:ext uri="{BB962C8B-B14F-4D97-AF65-F5344CB8AC3E}">
        <p14:creationId xmlns:p14="http://schemas.microsoft.com/office/powerpoint/2010/main" val="17634032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4" descr="CAWST Colour - no text "/>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392863"/>
            <a:ext cx="744538"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a:xfrm>
            <a:off x="8264525" y="6462713"/>
            <a:ext cx="422275" cy="258762"/>
          </a:xfrm>
        </p:spPr>
        <p:txBody>
          <a:bodyPr/>
          <a:lstStyle>
            <a:lvl1pPr>
              <a:defRPr/>
            </a:lvl1pPr>
          </a:lstStyle>
          <a:p>
            <a:pPr>
              <a:defRPr/>
            </a:pPr>
            <a:fld id="{FC5D24B0-4E78-40EB-9E24-1A622CB14165}" type="slidenum">
              <a:rPr lang="en-US"/>
              <a:pPr>
                <a:defRPr/>
              </a:pPr>
              <a:t>‹#›</a:t>
            </a:fld>
            <a:endParaRPr lang="en-US"/>
          </a:p>
        </p:txBody>
      </p:sp>
    </p:spTree>
    <p:extLst>
      <p:ext uri="{BB962C8B-B14F-4D97-AF65-F5344CB8AC3E}">
        <p14:creationId xmlns:p14="http://schemas.microsoft.com/office/powerpoint/2010/main" val="28913414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A0A938B-BA86-4659-929B-2A0F551F5B2C}" type="slidenum">
              <a:rPr lang="en-US"/>
              <a:pPr>
                <a:defRPr/>
              </a:pPr>
              <a:t>‹#›</a:t>
            </a:fld>
            <a:endParaRPr lang="en-US"/>
          </a:p>
        </p:txBody>
      </p:sp>
    </p:spTree>
    <p:extLst>
      <p:ext uri="{BB962C8B-B14F-4D97-AF65-F5344CB8AC3E}">
        <p14:creationId xmlns:p14="http://schemas.microsoft.com/office/powerpoint/2010/main" val="11876653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A87BA1F-3F6C-4E9F-BF1E-59FFF56B1EFE}" type="slidenum">
              <a:rPr lang="en-US"/>
              <a:pPr>
                <a:defRPr/>
              </a:pPr>
              <a:t>‹#›</a:t>
            </a:fld>
            <a:endParaRPr lang="en-US"/>
          </a:p>
        </p:txBody>
      </p:sp>
    </p:spTree>
    <p:extLst>
      <p:ext uri="{BB962C8B-B14F-4D97-AF65-F5344CB8AC3E}">
        <p14:creationId xmlns:p14="http://schemas.microsoft.com/office/powerpoint/2010/main" val="25320587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F67F130-2857-45F7-B71F-9EEC742B6977}" type="slidenum">
              <a:rPr lang="en-US"/>
              <a:pPr>
                <a:defRPr/>
              </a:pPr>
              <a:t>‹#›</a:t>
            </a:fld>
            <a:endParaRPr lang="en-US"/>
          </a:p>
        </p:txBody>
      </p:sp>
    </p:spTree>
    <p:extLst>
      <p:ext uri="{BB962C8B-B14F-4D97-AF65-F5344CB8AC3E}">
        <p14:creationId xmlns:p14="http://schemas.microsoft.com/office/powerpoint/2010/main" val="34929108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6D5841E-953E-470F-AF9E-F166B4C606FC}" type="slidenum">
              <a:rPr lang="en-US"/>
              <a:pPr>
                <a:defRPr/>
              </a:pPr>
              <a:t>‹#›</a:t>
            </a:fld>
            <a:endParaRPr lang="en-US"/>
          </a:p>
        </p:txBody>
      </p:sp>
    </p:spTree>
    <p:extLst>
      <p:ext uri="{BB962C8B-B14F-4D97-AF65-F5344CB8AC3E}">
        <p14:creationId xmlns:p14="http://schemas.microsoft.com/office/powerpoint/2010/main" val="36000371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737FD97E-D79A-4921-A382-833F8F9537C3}" type="slidenum">
              <a:rPr lang="en-US"/>
              <a:pPr>
                <a:defRPr/>
              </a:pPr>
              <a:t>‹#›</a:t>
            </a:fld>
            <a:endParaRPr lang="en-US"/>
          </a:p>
        </p:txBody>
      </p:sp>
    </p:spTree>
    <p:extLst>
      <p:ext uri="{BB962C8B-B14F-4D97-AF65-F5344CB8AC3E}">
        <p14:creationId xmlns:p14="http://schemas.microsoft.com/office/powerpoint/2010/main" val="42869178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8CFCFC9-35D3-42E1-946A-85DCB2960B4F}" type="slidenum">
              <a:rPr lang="en-US"/>
              <a:pPr>
                <a:defRPr/>
              </a:pPr>
              <a:t>‹#›</a:t>
            </a:fld>
            <a:endParaRPr lang="en-US"/>
          </a:p>
        </p:txBody>
      </p:sp>
    </p:spTree>
    <p:extLst>
      <p:ext uri="{BB962C8B-B14F-4D97-AF65-F5344CB8AC3E}">
        <p14:creationId xmlns:p14="http://schemas.microsoft.com/office/powerpoint/2010/main" val="33237325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0FE86A3-2E39-41A4-8ADC-51517EE9FE5D}" type="slidenum">
              <a:rPr lang="en-US"/>
              <a:pPr>
                <a:defRPr/>
              </a:pPr>
              <a:t>‹#›</a:t>
            </a:fld>
            <a:endParaRPr lang="en-US"/>
          </a:p>
        </p:txBody>
      </p:sp>
    </p:spTree>
    <p:extLst>
      <p:ext uri="{BB962C8B-B14F-4D97-AF65-F5344CB8AC3E}">
        <p14:creationId xmlns:p14="http://schemas.microsoft.com/office/powerpoint/2010/main" val="37793631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109" charset="0"/>
                <a:cs typeface="Arial" pitchFamily="-109"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109" charset="0"/>
                <a:cs typeface="Arial" pitchFamily="-109"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3486E064-473D-49A4-9483-D09D0E699EC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88" r:id="rId1"/>
    <p:sldLayoutId id="2147483789"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109" charset="0"/>
          <a:ea typeface="Arial" pitchFamily="-109" charset="0"/>
          <a:cs typeface="Arial" pitchFamily="-109" charset="0"/>
        </a:defRPr>
      </a:lvl2pPr>
      <a:lvl3pPr algn="ctr" rtl="0" eaLnBrk="0" fontAlgn="base" hangingPunct="0">
        <a:spcBef>
          <a:spcPct val="0"/>
        </a:spcBef>
        <a:spcAft>
          <a:spcPct val="0"/>
        </a:spcAft>
        <a:defRPr sz="4400">
          <a:solidFill>
            <a:schemeClr val="tx2"/>
          </a:solidFill>
          <a:latin typeface="Arial" pitchFamily="-109" charset="0"/>
          <a:ea typeface="Arial" pitchFamily="-109" charset="0"/>
          <a:cs typeface="Arial" pitchFamily="-109" charset="0"/>
        </a:defRPr>
      </a:lvl3pPr>
      <a:lvl4pPr algn="ctr" rtl="0" eaLnBrk="0" fontAlgn="base" hangingPunct="0">
        <a:spcBef>
          <a:spcPct val="0"/>
        </a:spcBef>
        <a:spcAft>
          <a:spcPct val="0"/>
        </a:spcAft>
        <a:defRPr sz="4400">
          <a:solidFill>
            <a:schemeClr val="tx2"/>
          </a:solidFill>
          <a:latin typeface="Arial" pitchFamily="-109" charset="0"/>
          <a:ea typeface="Arial" pitchFamily="-109" charset="0"/>
          <a:cs typeface="Arial" pitchFamily="-109" charset="0"/>
        </a:defRPr>
      </a:lvl4pPr>
      <a:lvl5pPr algn="ctr" rtl="0" eaLnBrk="0" fontAlgn="base" hangingPunct="0">
        <a:spcBef>
          <a:spcPct val="0"/>
        </a:spcBef>
        <a:spcAft>
          <a:spcPct val="0"/>
        </a:spcAft>
        <a:defRPr sz="4400">
          <a:solidFill>
            <a:schemeClr val="tx2"/>
          </a:solidFill>
          <a:latin typeface="Arial" pitchFamily="-109" charset="0"/>
          <a:ea typeface="Arial" pitchFamily="-109" charset="0"/>
          <a:cs typeface="Arial" pitchFamily="-109" charset="0"/>
        </a:defRPr>
      </a:lvl5pPr>
      <a:lvl6pPr marL="457200" algn="ctr" rtl="0" fontAlgn="base">
        <a:spcBef>
          <a:spcPct val="0"/>
        </a:spcBef>
        <a:spcAft>
          <a:spcPct val="0"/>
        </a:spcAft>
        <a:defRPr sz="4400">
          <a:solidFill>
            <a:schemeClr val="tx2"/>
          </a:solidFill>
          <a:latin typeface="Arial" pitchFamily="-109" charset="0"/>
          <a:ea typeface="Arial" pitchFamily="-109" charset="0"/>
          <a:cs typeface="Arial" pitchFamily="-109" charset="0"/>
        </a:defRPr>
      </a:lvl6pPr>
      <a:lvl7pPr marL="914400" algn="ctr" rtl="0" fontAlgn="base">
        <a:spcBef>
          <a:spcPct val="0"/>
        </a:spcBef>
        <a:spcAft>
          <a:spcPct val="0"/>
        </a:spcAft>
        <a:defRPr sz="4400">
          <a:solidFill>
            <a:schemeClr val="tx2"/>
          </a:solidFill>
          <a:latin typeface="Arial" pitchFamily="-109" charset="0"/>
          <a:ea typeface="Arial" pitchFamily="-109" charset="0"/>
          <a:cs typeface="Arial" pitchFamily="-109" charset="0"/>
        </a:defRPr>
      </a:lvl7pPr>
      <a:lvl8pPr marL="1371600" algn="ctr" rtl="0" fontAlgn="base">
        <a:spcBef>
          <a:spcPct val="0"/>
        </a:spcBef>
        <a:spcAft>
          <a:spcPct val="0"/>
        </a:spcAft>
        <a:defRPr sz="4400">
          <a:solidFill>
            <a:schemeClr val="tx2"/>
          </a:solidFill>
          <a:latin typeface="Arial" pitchFamily="-109" charset="0"/>
          <a:ea typeface="Arial" pitchFamily="-109" charset="0"/>
          <a:cs typeface="Arial" pitchFamily="-109" charset="0"/>
        </a:defRPr>
      </a:lvl8pPr>
      <a:lvl9pPr marL="1828800" algn="ctr" rtl="0" fontAlgn="base">
        <a:spcBef>
          <a:spcPct val="0"/>
        </a:spcBef>
        <a:spcAft>
          <a:spcPct val="0"/>
        </a:spcAft>
        <a:defRPr sz="4400">
          <a:solidFill>
            <a:schemeClr val="tx2"/>
          </a:solidFill>
          <a:latin typeface="Arial" pitchFamily="-109" charset="0"/>
          <a:ea typeface="Arial" pitchFamily="-109" charset="0"/>
          <a:cs typeface="Arial" pitchFamily="-109"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awst.org/" TargetMode="External"/><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undp.org/mdg/goal1.shtml"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hyperlink" Target="http://www.undp.org/mdg/goal3.shtml" TargetMode="External"/><Relationship Id="rId4" Type="http://schemas.openxmlformats.org/officeDocument/2006/relationships/hyperlink" Target="http://www.undp.org/mdg/goal2.shtml"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AWST_2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7950" y="11377"/>
            <a:ext cx="3848100" cy="1109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671264" y="677882"/>
            <a:ext cx="8077200" cy="6093976"/>
          </a:xfrm>
          <a:prstGeom prst="rect">
            <a:avLst/>
          </a:prstGeom>
          <a:noFill/>
        </p:spPr>
        <p:txBody>
          <a:bodyPr wrap="square" rtlCol="0">
            <a:spAutoFit/>
          </a:bodyPr>
          <a:lstStyle/>
          <a:p>
            <a:endParaRPr lang="fr-FR" sz="1100" dirty="0" smtClean="0"/>
          </a:p>
          <a:p>
            <a:pPr algn="ctr" rtl="0">
              <a:tabLst>
                <a:tab pos="1196975" algn="l"/>
              </a:tabLst>
            </a:pPr>
            <a:r>
              <a:rPr lang="fr-FR" sz="1100" dirty="0" smtClean="0"/>
              <a:t>12, 2916 – </a:t>
            </a:r>
            <a:r>
              <a:rPr lang="fr-FR" sz="1100" dirty="0" err="1" smtClean="0"/>
              <a:t>5</a:t>
            </a:r>
            <a:r>
              <a:rPr lang="fr-FR" sz="1100" baseline="30000" dirty="0" err="1" smtClean="0"/>
              <a:t>th</a:t>
            </a:r>
            <a:r>
              <a:rPr lang="fr-FR" sz="1100" dirty="0" smtClean="0"/>
              <a:t> Avenue</a:t>
            </a:r>
          </a:p>
          <a:p>
            <a:pPr algn="ctr" rtl="0">
              <a:tabLst>
                <a:tab pos="1196975" algn="l"/>
              </a:tabLst>
            </a:pPr>
            <a:r>
              <a:rPr lang="fr-FR" sz="1100" dirty="0" smtClean="0"/>
              <a:t>Calgary, Alberta, </a:t>
            </a:r>
            <a:r>
              <a:rPr lang="fr-FR" sz="1100" dirty="0" err="1" smtClean="0"/>
              <a:t>T2A</a:t>
            </a:r>
            <a:r>
              <a:rPr lang="fr-FR" sz="1100" dirty="0" smtClean="0"/>
              <a:t> </a:t>
            </a:r>
            <a:r>
              <a:rPr lang="fr-FR" sz="1100" dirty="0" err="1" smtClean="0"/>
              <a:t>6K4</a:t>
            </a:r>
            <a:r>
              <a:rPr lang="fr-FR" sz="1100" dirty="0" smtClean="0"/>
              <a:t>, Canada</a:t>
            </a:r>
          </a:p>
          <a:p>
            <a:pPr algn="ctr" rtl="0">
              <a:tabLst>
                <a:tab pos="1196975" algn="l"/>
              </a:tabLst>
            </a:pPr>
            <a:r>
              <a:rPr lang="fr-FR" sz="1100" dirty="0" smtClean="0"/>
              <a:t>Tél : + 1 (403) 243-3285, Fax : + 1 (403) 243-6199</a:t>
            </a:r>
          </a:p>
          <a:p>
            <a:pPr algn="ctr" rtl="0">
              <a:tabLst>
                <a:tab pos="1196975" algn="l"/>
              </a:tabLst>
            </a:pPr>
            <a:r>
              <a:rPr lang="fr-FR" sz="1100" dirty="0" smtClean="0"/>
              <a:t>E-mail : cawst@cawst.org, Site web : </a:t>
            </a:r>
            <a:r>
              <a:rPr lang="fr-FR" sz="1100" dirty="0" smtClean="0">
                <a:hlinkClick r:id="rId3"/>
              </a:rPr>
              <a:t>www.cawst.org</a:t>
            </a:r>
          </a:p>
          <a:p>
            <a:pPr algn="ctr">
              <a:tabLst>
                <a:tab pos="1196975" algn="l"/>
              </a:tabLst>
            </a:pPr>
            <a:endParaRPr lang="fr-FR" sz="1100" dirty="0" smtClean="0"/>
          </a:p>
          <a:p>
            <a:pPr rtl="0"/>
            <a:r>
              <a:rPr lang="fr-FR" sz="800" dirty="0" smtClean="0"/>
              <a:t>CAWST (Centre for </a:t>
            </a:r>
            <a:r>
              <a:rPr lang="fr-FR" sz="800" dirty="0" err="1" smtClean="0"/>
              <a:t>Affordable</a:t>
            </a:r>
            <a:r>
              <a:rPr lang="fr-FR" sz="800" dirty="0" smtClean="0"/>
              <a:t> Water and </a:t>
            </a:r>
            <a:r>
              <a:rPr lang="fr-FR" sz="800" dirty="0" err="1" smtClean="0"/>
              <a:t>Sanitation</a:t>
            </a:r>
            <a:r>
              <a:rPr lang="fr-FR" sz="800" dirty="0" smtClean="0"/>
              <a:t> </a:t>
            </a:r>
            <a:r>
              <a:rPr lang="fr-FR" sz="800" dirty="0" err="1" smtClean="0"/>
              <a:t>Technology</a:t>
            </a:r>
            <a:r>
              <a:rPr lang="fr-FR" sz="800" dirty="0" smtClean="0"/>
              <a:t> - Centre pour les Technologies d'Eau et Assainissement à Faible Coût) est un organisme à but non lucratif proposant des services de formation et de conseil aux organisations qui travaillent directement avec les populations des pays en développement n'ayant pas accès à l'eau potable et à un assainissement de base.</a:t>
            </a:r>
          </a:p>
          <a:p>
            <a:pPr rtl="0"/>
            <a:r>
              <a:rPr lang="fr-FR" sz="800" dirty="0" smtClean="0"/>
              <a:t> </a:t>
            </a:r>
          </a:p>
          <a:p>
            <a:pPr rtl="0"/>
            <a:r>
              <a:rPr lang="fr-FR" sz="800" dirty="0" smtClean="0"/>
              <a:t>L'une des stratégies fondamentales de CAWST est de diffuser ces connaissances concernant l'eau, afin d'en faire un savoir courant. Ceci peut être réalisé, en partie, par le développement et la distribution gratuite de matériels d'éducation dans le but d'augmenter la disponibilité de l'information pour ceux qui en ont le plus besoin.</a:t>
            </a:r>
          </a:p>
          <a:p>
            <a:pPr rtl="0"/>
            <a:r>
              <a:rPr lang="fr-FR" sz="800" dirty="0" smtClean="0"/>
              <a:t> </a:t>
            </a:r>
          </a:p>
          <a:p>
            <a:pPr rtl="0"/>
            <a:r>
              <a:rPr lang="fr-FR" sz="800" dirty="0" smtClean="0"/>
              <a:t>Le contenu de ce document est libre et sous licence Creative Commons Attribution Works 3.0 Unported. Pour voir une copie de cette autorisation, veuillez visiter : http://creativecommons.org/licenses/by/3.0, ou écrivez à Creative Commons : 171 Second Street, Suite 300, San Francisco, </a:t>
            </a:r>
            <a:r>
              <a:rPr lang="fr-FR" sz="800" dirty="0" err="1" smtClean="0"/>
              <a:t>California</a:t>
            </a:r>
            <a:r>
              <a:rPr lang="fr-FR" sz="800" dirty="0" smtClean="0"/>
              <a:t> 94105, USA. </a:t>
            </a:r>
          </a:p>
          <a:p>
            <a:pPr rtl="0"/>
            <a:r>
              <a:rPr lang="fr-FR" sz="800" dirty="0" smtClean="0"/>
              <a:t> </a:t>
            </a:r>
          </a:p>
          <a:p>
            <a:pPr rtl="0"/>
            <a:r>
              <a:rPr lang="fr-FR" sz="800" dirty="0" smtClean="0"/>
              <a:t>		Vous êtes libre de :</a:t>
            </a:r>
          </a:p>
          <a:p>
            <a:pPr marL="2000250" lvl="4" indent="-171450" rtl="0">
              <a:buFont typeface="Arial" pitchFamily="34" charset="0"/>
              <a:buChar char="•"/>
            </a:pPr>
            <a:r>
              <a:rPr lang="fr-FR" sz="800" dirty="0" smtClean="0"/>
              <a:t>Partager - copier, distribuer et transmettre ce document.</a:t>
            </a:r>
          </a:p>
          <a:p>
            <a:pPr marL="2000250" lvl="4" indent="-171450" rtl="0">
              <a:buFont typeface="Arial" pitchFamily="34" charset="0"/>
              <a:buChar char="•"/>
            </a:pPr>
            <a:r>
              <a:rPr lang="fr-FR" sz="800" dirty="0" smtClean="0"/>
              <a:t>Modifier – adapter de document</a:t>
            </a:r>
          </a:p>
          <a:p>
            <a:pPr rtl="0"/>
            <a:r>
              <a:rPr lang="fr-FR" sz="800" dirty="0" smtClean="0"/>
              <a:t> </a:t>
            </a:r>
          </a:p>
          <a:p>
            <a:pPr rtl="0"/>
            <a:r>
              <a:rPr lang="fr-FR" sz="800" dirty="0" smtClean="0"/>
              <a:t>		Sous les conditions suivantes :</a:t>
            </a:r>
          </a:p>
          <a:p>
            <a:pPr marL="2000250" lvl="4" indent="-171450" rtl="0">
              <a:buFont typeface="Arial" pitchFamily="34" charset="0"/>
              <a:buChar char="•"/>
            </a:pPr>
            <a:r>
              <a:rPr lang="fr-FR" sz="800" dirty="0" smtClean="0"/>
              <a:t>Indication de la source. Vous devez indiquer que CAWST est l'auteur original de ce document. Veuillez aussi inclure notre site internet : www.cawst.org</a:t>
            </a:r>
          </a:p>
          <a:p>
            <a:pPr algn="ctr">
              <a:tabLst>
                <a:tab pos="1196975" algn="l"/>
              </a:tabLst>
            </a:pPr>
            <a:endParaRPr lang="fr-FR" sz="800" dirty="0" smtClean="0"/>
          </a:p>
          <a:p>
            <a:pPr rtl="0">
              <a:tabLst>
                <a:tab pos="1196975" algn="l"/>
              </a:tabLst>
            </a:pPr>
            <a:r>
              <a:rPr lang="fr-FR" sz="800" dirty="0" smtClean="0"/>
              <a:t>CAWST publiera périodiquement des mises à jour de ce document. Pour cette raison, nous ne recommandons pas que vous proposiez ce document en téléchargement sur votre site web.</a:t>
            </a:r>
          </a:p>
          <a:p>
            <a:pPr>
              <a:tabLst>
                <a:tab pos="1196975" algn="l"/>
              </a:tabLst>
            </a:pPr>
            <a:endParaRPr lang="fr-FR" sz="800" dirty="0" smtClean="0"/>
          </a:p>
          <a:p>
            <a:pPr>
              <a:tabLst>
                <a:tab pos="1196975" algn="l"/>
              </a:tabLst>
            </a:pPr>
            <a:endParaRPr lang="fr-FR" sz="900" dirty="0" smtClean="0"/>
          </a:p>
          <a:p>
            <a:pPr>
              <a:tabLst>
                <a:tab pos="1196975" algn="l"/>
              </a:tabLst>
            </a:pPr>
            <a:endParaRPr lang="fr-FR" sz="900" dirty="0" smtClean="0"/>
          </a:p>
          <a:p>
            <a:pPr>
              <a:tabLst>
                <a:tab pos="1196975" algn="l"/>
              </a:tabLst>
            </a:pPr>
            <a:endParaRPr lang="fr-FR" sz="900" dirty="0" smtClean="0"/>
          </a:p>
          <a:p>
            <a:pPr>
              <a:tabLst>
                <a:tab pos="1196975" algn="l"/>
              </a:tabLst>
            </a:pPr>
            <a:endParaRPr lang="fr-FR" sz="900" dirty="0" smtClean="0"/>
          </a:p>
          <a:p>
            <a:pPr>
              <a:tabLst>
                <a:tab pos="1196975" algn="l"/>
              </a:tabLst>
            </a:pPr>
            <a:endParaRPr lang="fr-FR" sz="900" dirty="0" smtClean="0"/>
          </a:p>
          <a:p>
            <a:pPr>
              <a:tabLst>
                <a:tab pos="1196975" algn="l"/>
              </a:tabLst>
            </a:pPr>
            <a:endParaRPr lang="fr-FR" sz="900" dirty="0" smtClean="0"/>
          </a:p>
          <a:p>
            <a:pPr>
              <a:tabLst>
                <a:tab pos="1196975" algn="l"/>
              </a:tabLst>
            </a:pPr>
            <a:endParaRPr lang="fr-FR" sz="900" dirty="0" smtClean="0"/>
          </a:p>
          <a:p>
            <a:pPr>
              <a:tabLst>
                <a:tab pos="1196975" algn="l"/>
              </a:tabLst>
            </a:pPr>
            <a:endParaRPr lang="fr-FR" sz="900" dirty="0" smtClean="0"/>
          </a:p>
          <a:p>
            <a:pPr>
              <a:tabLst>
                <a:tab pos="1196975" algn="l"/>
              </a:tabLst>
            </a:pPr>
            <a:endParaRPr lang="fr-FR" sz="900" dirty="0" smtClean="0"/>
          </a:p>
          <a:p>
            <a:pPr>
              <a:tabLst>
                <a:tab pos="1196975" algn="l"/>
              </a:tabLst>
            </a:pPr>
            <a:endParaRPr lang="fr-FR" sz="900" dirty="0" smtClean="0"/>
          </a:p>
          <a:p>
            <a:pPr>
              <a:tabLst>
                <a:tab pos="1196975" algn="l"/>
              </a:tabLst>
            </a:pPr>
            <a:endParaRPr lang="fr-FR" sz="900" dirty="0" smtClean="0"/>
          </a:p>
          <a:p>
            <a:pPr>
              <a:tabLst>
                <a:tab pos="1196975" algn="l"/>
              </a:tabLst>
            </a:pPr>
            <a:endParaRPr lang="fr-FR" sz="900" dirty="0" smtClean="0"/>
          </a:p>
          <a:p>
            <a:pPr>
              <a:tabLst>
                <a:tab pos="1196975" algn="l"/>
              </a:tabLst>
            </a:pPr>
            <a:endParaRPr lang="fr-FR" sz="900" dirty="0" smtClean="0"/>
          </a:p>
          <a:p>
            <a:pPr>
              <a:tabLst>
                <a:tab pos="1196975" algn="l"/>
              </a:tabLst>
            </a:pPr>
            <a:endParaRPr lang="fr-FR" sz="900" dirty="0" smtClean="0"/>
          </a:p>
          <a:p>
            <a:pPr rtl="0"/>
            <a:endParaRPr lang="fr-FR" sz="900" b="1" dirty="0" smtClean="0"/>
          </a:p>
          <a:p>
            <a:pPr rtl="0"/>
            <a:r>
              <a:rPr lang="fr-FR" sz="900" b="1" dirty="0" smtClean="0"/>
              <a:t>CAWST et ses administrateurs, employés, entrepreneurs et bénévoles n'assument aucune responsabilité et ne donnent aucune garantie en ce qui concerne les résultats qui peuvent être obtenus de l'utilisation des informations fournies.</a:t>
            </a:r>
            <a:endParaRPr lang="fr-FR" sz="900" b="1" dirty="0"/>
          </a:p>
        </p:txBody>
      </p:sp>
      <p:pic>
        <p:nvPicPr>
          <p:cNvPr id="5" name="Picture 4"/>
          <p:cNvPicPr/>
          <p:nvPr/>
        </p:nvPicPr>
        <p:blipFill>
          <a:blip r:embed="rId4" cstate="print">
            <a:extLst>
              <a:ext uri="{28A0092B-C50C-407E-A947-70E740481C1C}">
                <a14:useLocalDpi xmlns:a14="http://schemas.microsoft.com/office/drawing/2010/main" val="0"/>
              </a:ext>
            </a:extLst>
          </a:blip>
          <a:stretch>
            <a:fillRect/>
          </a:stretch>
        </p:blipFill>
        <p:spPr>
          <a:xfrm>
            <a:off x="1171092" y="3111252"/>
            <a:ext cx="1080120" cy="288032"/>
          </a:xfrm>
          <a:prstGeom prst="rect">
            <a:avLst/>
          </a:prstGeom>
        </p:spPr>
      </p:pic>
      <p:pic>
        <p:nvPicPr>
          <p:cNvPr id="6" name="Picture 5"/>
          <p:cNvPicPr/>
          <p:nvPr/>
        </p:nvPicPr>
        <p:blipFill>
          <a:blip r:embed="rId5" cstate="print">
            <a:extLst>
              <a:ext uri="{28A0092B-C50C-407E-A947-70E740481C1C}">
                <a14:useLocalDpi xmlns:a14="http://schemas.microsoft.com/office/drawing/2010/main" val="0"/>
              </a:ext>
            </a:extLst>
          </a:blip>
          <a:stretch>
            <a:fillRect/>
          </a:stretch>
        </p:blipFill>
        <p:spPr>
          <a:xfrm>
            <a:off x="1243100" y="3544850"/>
            <a:ext cx="936104" cy="360040"/>
          </a:xfrm>
          <a:prstGeom prst="rect">
            <a:avLst/>
          </a:prstGeom>
        </p:spPr>
      </p:pic>
      <p:sp>
        <p:nvSpPr>
          <p:cNvPr id="3" name="TextBox 2"/>
          <p:cNvSpPr txBox="1"/>
          <p:nvPr/>
        </p:nvSpPr>
        <p:spPr>
          <a:xfrm>
            <a:off x="2045568" y="4130491"/>
            <a:ext cx="5328592" cy="2031325"/>
          </a:xfrm>
          <a:prstGeom prst="rect">
            <a:avLst/>
          </a:prstGeom>
          <a:noFill/>
          <a:ln w="15875">
            <a:solidFill>
              <a:schemeClr val="tx1"/>
            </a:solidFill>
          </a:ln>
        </p:spPr>
        <p:txBody>
          <a:bodyPr wrap="square" rtlCol="0">
            <a:spAutoFit/>
          </a:bodyPr>
          <a:lstStyle/>
          <a:p>
            <a:pPr rtl="0"/>
            <a:r>
              <a:rPr lang="fr-FR" sz="1600" b="1" dirty="0" smtClean="0"/>
              <a:t> </a:t>
            </a:r>
            <a:r>
              <a:rPr lang="fr-FR" sz="1050" b="1" dirty="0" smtClean="0"/>
              <a:t> Tenez-vous informé et obtenez du support :</a:t>
            </a:r>
          </a:p>
          <a:p>
            <a:pPr marL="3028950" lvl="6" indent="-285750" rtl="0">
              <a:buFont typeface="Arial" pitchFamily="34" charset="0"/>
              <a:buChar char="•"/>
            </a:pPr>
            <a:r>
              <a:rPr lang="fr-FR" sz="1050" dirty="0" smtClean="0"/>
              <a:t>Dernières mises à jour de ce document :</a:t>
            </a:r>
          </a:p>
          <a:p>
            <a:pPr marL="3028950" lvl="6" indent="-285750" rtl="0">
              <a:buFont typeface="Arial" pitchFamily="34" charset="0"/>
              <a:buChar char="•"/>
            </a:pPr>
            <a:r>
              <a:rPr lang="fr-FR" sz="1050" dirty="0" smtClean="0"/>
              <a:t>Autres ressources sur les formations et les ateliers</a:t>
            </a:r>
          </a:p>
          <a:p>
            <a:pPr marL="3028950" lvl="6" indent="-285750" rtl="0">
              <a:buFont typeface="Arial" pitchFamily="34" charset="0"/>
              <a:buChar char="•"/>
            </a:pPr>
            <a:r>
              <a:rPr lang="fr-FR" sz="1050" dirty="0" smtClean="0"/>
              <a:t>Support pour l'utilisation de ce document dans votre travail</a:t>
            </a:r>
          </a:p>
          <a:p>
            <a:pPr rtl="0"/>
            <a:r>
              <a:rPr lang="fr-FR" sz="1050" dirty="0" smtClean="0"/>
              <a:t> </a:t>
            </a:r>
          </a:p>
          <a:p>
            <a:pPr rtl="0"/>
            <a:r>
              <a:rPr lang="fr-FR" sz="1050" i="1" dirty="0" smtClean="0"/>
              <a:t>CAWST fournit un tutorat et</a:t>
            </a:r>
          </a:p>
          <a:p>
            <a:pPr rtl="0"/>
            <a:r>
              <a:rPr lang="fr-FR" sz="1050" i="1" dirty="0" smtClean="0"/>
              <a:t>un accompagnement lors de la mise en œuvre de ses enseignements</a:t>
            </a:r>
          </a:p>
          <a:p>
            <a:pPr rtl="0"/>
            <a:r>
              <a:rPr lang="fr-FR" sz="1050" i="1" dirty="0" smtClean="0"/>
              <a:t>et outils de formation.</a:t>
            </a:r>
            <a:endParaRPr lang="fr-FR" sz="1050" i="1" dirty="0"/>
          </a:p>
        </p:txBody>
      </p:sp>
      <p:pic>
        <p:nvPicPr>
          <p:cNvPr id="7"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30278" y="4454183"/>
            <a:ext cx="4146699" cy="13839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pPr rtl="0">
              <a:defRPr/>
            </a:pPr>
            <a:fld id="{CDBD6EE5-3F69-4B26-91EE-D3136B30152B}" type="slidenum">
              <a:rPr/>
              <a:pPr rtl="0">
                <a:defRPr/>
              </a:pPr>
              <a:t>1</a:t>
            </a:fld>
            <a:endParaRPr/>
          </a:p>
        </p:txBody>
      </p:sp>
    </p:spTree>
    <p:extLst>
      <p:ext uri="{BB962C8B-B14F-4D97-AF65-F5344CB8AC3E}">
        <p14:creationId xmlns:p14="http://schemas.microsoft.com/office/powerpoint/2010/main" val="40608483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rtl="0" eaLnBrk="1" hangingPunct="1"/>
            <a:r>
              <a:rPr b="1">
                <a:solidFill>
                  <a:schemeClr val="accent2"/>
                </a:solidFill>
              </a:rPr>
              <a:t>Accès à l’eau potable</a:t>
            </a:r>
            <a:r>
              <a:rPr lang="en-US" b="1" smtClean="0">
                <a:solidFill>
                  <a:schemeClr val="accent2"/>
                </a:solidFill>
              </a:rPr>
              <a:t/>
            </a:r>
            <a:br>
              <a:rPr lang="en-US" b="1" smtClean="0">
                <a:solidFill>
                  <a:schemeClr val="accent2"/>
                </a:solidFill>
              </a:rPr>
            </a:br>
            <a:endParaRPr lang="en-US" b="1" smtClean="0">
              <a:solidFill>
                <a:schemeClr val="accent2"/>
              </a:solidFill>
            </a:endParaRPr>
          </a:p>
        </p:txBody>
      </p:sp>
      <p:sp>
        <p:nvSpPr>
          <p:cNvPr id="9219" name="Rectangle 3"/>
          <p:cNvSpPr>
            <a:spLocks noGrp="1" noChangeArrowheads="1"/>
          </p:cNvSpPr>
          <p:nvPr>
            <p:ph type="body" idx="1"/>
          </p:nvPr>
        </p:nvSpPr>
        <p:spPr/>
        <p:txBody>
          <a:bodyPr/>
          <a:lstStyle/>
          <a:p>
            <a:pPr algn="ctr" eaLnBrk="1" hangingPunct="1">
              <a:buFontTx/>
              <a:buNone/>
              <a:defRPr/>
            </a:pPr>
            <a:endParaRPr lang="en-US" dirty="0" smtClean="0"/>
          </a:p>
          <a:p>
            <a:pPr rtl="0" eaLnBrk="1" hangingPunct="1">
              <a:buFontTx/>
              <a:buNone/>
              <a:defRPr/>
            </a:pPr>
            <a:r>
              <a:rPr sz="4400"/>
              <a:t>Qu'est-ce qui est surveillé ?</a:t>
            </a:r>
          </a:p>
          <a:p>
            <a:pPr indent="-3175" rtl="0" eaLnBrk="1" hangingPunct="1">
              <a:buFontTx/>
              <a:buNone/>
              <a:defRPr/>
            </a:pPr>
            <a:r>
              <a:rPr sz="4400"/>
              <a:t>Le nombre de personnes qui ont accès à une source d'eau "améliorée" par rapport à celles qui ont accès à une source "non améliorée"</a:t>
            </a:r>
          </a:p>
          <a:p>
            <a:pPr algn="ctr" eaLnBrk="1" hangingPunct="1">
              <a:buFontTx/>
              <a:buNone/>
              <a:defRPr/>
            </a:pPr>
            <a:endParaRPr lang="en-US" dirty="0" smtClean="0"/>
          </a:p>
        </p:txBody>
      </p:sp>
      <p:sp>
        <p:nvSpPr>
          <p:cNvPr id="1331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7CA5B54A-2BAF-4BC5-B0F8-4187C4996E43}" type="slidenum">
              <a:rPr/>
              <a:pPr rtl="0" eaLnBrk="1" hangingPunct="1"/>
              <a:t>10</a:t>
            </a:fld>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157163"/>
            <a:ext cx="8229600" cy="1143000"/>
          </a:xfrm>
        </p:spPr>
        <p:txBody>
          <a:bodyPr/>
          <a:lstStyle/>
          <a:p>
            <a:pPr rtl="0" eaLnBrk="1" hangingPunct="1"/>
            <a:r>
              <a:rPr b="1">
                <a:solidFill>
                  <a:schemeClr val="accent2"/>
                </a:solidFill>
              </a:rPr>
              <a:t>Qu'est-ce qu'une "source d'eau non améliorée" ?</a:t>
            </a:r>
          </a:p>
        </p:txBody>
      </p:sp>
      <p:sp>
        <p:nvSpPr>
          <p:cNvPr id="10243" name="Rectangle 3"/>
          <p:cNvSpPr>
            <a:spLocks noGrp="1" noChangeArrowheads="1"/>
          </p:cNvSpPr>
          <p:nvPr>
            <p:ph type="body" idx="1"/>
          </p:nvPr>
        </p:nvSpPr>
        <p:spPr>
          <a:xfrm>
            <a:off x="127000" y="1468438"/>
            <a:ext cx="8870950" cy="4529137"/>
          </a:xfrm>
        </p:spPr>
        <p:txBody>
          <a:bodyPr/>
          <a:lstStyle/>
          <a:p>
            <a:pPr rtl="0" eaLnBrk="1" hangingPunct="1">
              <a:defRPr/>
            </a:pPr>
            <a:r>
              <a:rPr sz="2800" dirty="0"/>
              <a:t>Technologies et services </a:t>
            </a:r>
            <a:r>
              <a:rPr sz="2800" u="sng" dirty="0"/>
              <a:t>les </a:t>
            </a:r>
            <a:r>
              <a:rPr sz="2800" u="sng" dirty="0" err="1"/>
              <a:t>moins</a:t>
            </a:r>
            <a:r>
              <a:rPr sz="2800" u="sng" dirty="0"/>
              <a:t> </a:t>
            </a:r>
            <a:r>
              <a:rPr sz="2800" u="sng" dirty="0" err="1"/>
              <a:t>susceptibles</a:t>
            </a:r>
            <a:r>
              <a:rPr sz="2800" u="sng" dirty="0"/>
              <a:t> </a:t>
            </a:r>
            <a:r>
              <a:rPr sz="2800" dirty="0"/>
              <a:t>de </a:t>
            </a:r>
            <a:r>
              <a:rPr sz="2800" dirty="0" err="1"/>
              <a:t>fournir</a:t>
            </a:r>
            <a:r>
              <a:rPr sz="2800" dirty="0"/>
              <a:t> de </a:t>
            </a:r>
            <a:r>
              <a:rPr sz="2800" dirty="0" err="1"/>
              <a:t>l'eau</a:t>
            </a:r>
            <a:r>
              <a:rPr sz="2800" dirty="0"/>
              <a:t> potable par </a:t>
            </a:r>
            <a:r>
              <a:rPr sz="2800" dirty="0" err="1"/>
              <a:t>manque</a:t>
            </a:r>
            <a:r>
              <a:rPr sz="2800" dirty="0"/>
              <a:t> de </a:t>
            </a:r>
            <a:r>
              <a:rPr sz="2800" dirty="0" err="1"/>
              <a:t>fiabilité</a:t>
            </a:r>
            <a:r>
              <a:rPr sz="2800" dirty="0"/>
              <a:t> </a:t>
            </a:r>
            <a:r>
              <a:rPr sz="2800" dirty="0" err="1"/>
              <a:t>ou</a:t>
            </a:r>
            <a:r>
              <a:rPr sz="2800" dirty="0"/>
              <a:t> de </a:t>
            </a:r>
            <a:r>
              <a:rPr sz="2800" dirty="0" err="1"/>
              <a:t>durabilité</a:t>
            </a:r>
            <a:r>
              <a:rPr sz="2800" dirty="0"/>
              <a:t> </a:t>
            </a:r>
            <a:r>
              <a:rPr sz="2800" dirty="0" err="1"/>
              <a:t>environnementale</a:t>
            </a:r>
            <a:endParaRPr sz="2800" dirty="0"/>
          </a:p>
          <a:p>
            <a:pPr marL="1035050" indent="-3175" rtl="0" eaLnBrk="1" hangingPunct="1">
              <a:buFontTx/>
              <a:buNone/>
              <a:defRPr/>
            </a:pPr>
            <a:r>
              <a:rPr sz="2800" dirty="0" err="1"/>
              <a:t>Exemples</a:t>
            </a:r>
            <a:r>
              <a:rPr sz="2800" dirty="0"/>
              <a:t> :</a:t>
            </a:r>
          </a:p>
          <a:p>
            <a:pPr marL="1035050" indent="-3175" rtl="0">
              <a:lnSpc>
                <a:spcPct val="80000"/>
              </a:lnSpc>
              <a:defRPr/>
            </a:pPr>
            <a:r>
              <a:rPr sz="2800" dirty="0" err="1"/>
              <a:t>Puits</a:t>
            </a:r>
            <a:r>
              <a:rPr sz="2800" dirty="0"/>
              <a:t> non protégé </a:t>
            </a:r>
          </a:p>
          <a:p>
            <a:pPr marL="1035050" indent="-3175" rtl="0">
              <a:lnSpc>
                <a:spcPct val="80000"/>
              </a:lnSpc>
              <a:defRPr/>
            </a:pPr>
            <a:r>
              <a:rPr sz="2800" dirty="0"/>
              <a:t>Source non protégée </a:t>
            </a:r>
          </a:p>
          <a:p>
            <a:pPr marL="1035050" indent="-3175" rtl="0">
              <a:lnSpc>
                <a:spcPct val="80000"/>
              </a:lnSpc>
              <a:defRPr/>
            </a:pPr>
            <a:r>
              <a:rPr sz="2800" dirty="0" err="1"/>
              <a:t>Rivières</a:t>
            </a:r>
            <a:r>
              <a:rPr sz="2800" dirty="0"/>
              <a:t> </a:t>
            </a:r>
            <a:r>
              <a:rPr sz="2800" dirty="0" err="1"/>
              <a:t>ou</a:t>
            </a:r>
            <a:r>
              <a:rPr sz="2800" dirty="0"/>
              <a:t> </a:t>
            </a:r>
            <a:r>
              <a:rPr sz="2800" dirty="0" err="1"/>
              <a:t>étangs</a:t>
            </a:r>
            <a:r>
              <a:rPr sz="2800" dirty="0"/>
              <a:t> </a:t>
            </a:r>
          </a:p>
          <a:p>
            <a:pPr marL="1035050" indent="-3175" rtl="0">
              <a:lnSpc>
                <a:spcPct val="80000"/>
              </a:lnSpc>
              <a:defRPr/>
            </a:pPr>
            <a:r>
              <a:rPr sz="2800" dirty="0"/>
              <a:t>Eau </a:t>
            </a:r>
            <a:r>
              <a:rPr sz="2800" dirty="0" err="1"/>
              <a:t>fournie</a:t>
            </a:r>
            <a:r>
              <a:rPr sz="2800" dirty="0"/>
              <a:t> par un </a:t>
            </a:r>
            <a:r>
              <a:rPr sz="2800" dirty="0" err="1"/>
              <a:t>distributeur</a:t>
            </a:r>
            <a:r>
              <a:rPr sz="2800" dirty="0"/>
              <a:t> </a:t>
            </a:r>
          </a:p>
          <a:p>
            <a:pPr marL="1035050" indent="-3175" rtl="0">
              <a:lnSpc>
                <a:spcPct val="80000"/>
              </a:lnSpc>
              <a:defRPr/>
            </a:pPr>
            <a:r>
              <a:rPr sz="2800" dirty="0"/>
              <a:t>Eau </a:t>
            </a:r>
            <a:r>
              <a:rPr sz="2800" dirty="0" err="1"/>
              <a:t>en</a:t>
            </a:r>
            <a:r>
              <a:rPr sz="2800" dirty="0"/>
              <a:t> </a:t>
            </a:r>
            <a:r>
              <a:rPr sz="2800" dirty="0" err="1"/>
              <a:t>bouteille</a:t>
            </a:r>
            <a:r>
              <a:rPr sz="2800" dirty="0"/>
              <a:t>* </a:t>
            </a:r>
          </a:p>
          <a:p>
            <a:pPr marL="1035050" indent="-3175" rtl="0">
              <a:lnSpc>
                <a:spcPct val="80000"/>
              </a:lnSpc>
              <a:defRPr/>
            </a:pPr>
            <a:r>
              <a:rPr sz="2800" dirty="0"/>
              <a:t>Eau </a:t>
            </a:r>
            <a:r>
              <a:rPr sz="2800" dirty="0" err="1"/>
              <a:t>distribuée</a:t>
            </a:r>
            <a:r>
              <a:rPr sz="2800" dirty="0"/>
              <a:t> par camion-</a:t>
            </a:r>
            <a:r>
              <a:rPr sz="2800" dirty="0" err="1"/>
              <a:t>citerne</a:t>
            </a:r>
            <a:r>
              <a:rPr sz="2800" dirty="0"/>
              <a:t> </a:t>
            </a:r>
          </a:p>
          <a:p>
            <a:pPr eaLnBrk="1" hangingPunct="1">
              <a:buFontTx/>
              <a:buNone/>
              <a:defRPr/>
            </a:pPr>
            <a:endParaRPr lang="en-US" sz="2800" dirty="0" smtClean="0"/>
          </a:p>
        </p:txBody>
      </p:sp>
      <p:sp>
        <p:nvSpPr>
          <p:cNvPr id="1434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019DCC82-A729-44E6-BAF4-9517CB022952}" type="slidenum">
              <a:rPr/>
              <a:pPr rtl="0" eaLnBrk="1" hangingPunct="1"/>
              <a:t>11</a:t>
            </a:fld>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47700" y="155575"/>
            <a:ext cx="3771900" cy="2716213"/>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5363" name="TextBox 6"/>
          <p:cNvSpPr txBox="1">
            <a:spLocks noChangeArrowheads="1"/>
          </p:cNvSpPr>
          <p:nvPr/>
        </p:nvSpPr>
        <p:spPr bwMode="auto">
          <a:xfrm>
            <a:off x="2081213" y="2871788"/>
            <a:ext cx="9048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r>
              <a:rPr/>
              <a:t>Rivière</a:t>
            </a:r>
          </a:p>
        </p:txBody>
      </p:sp>
      <p:pic>
        <p:nvPicPr>
          <p:cNvPr id="1536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83225" y="155575"/>
            <a:ext cx="3182938" cy="4041775"/>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5365" name="TextBox 8"/>
          <p:cNvSpPr txBox="1">
            <a:spLocks noChangeArrowheads="1"/>
          </p:cNvSpPr>
          <p:nvPr/>
        </p:nvSpPr>
        <p:spPr bwMode="auto">
          <a:xfrm>
            <a:off x="6224588" y="4197350"/>
            <a:ext cx="29194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r>
              <a:rPr/>
              <a:t>Puits non protégé </a:t>
            </a:r>
          </a:p>
        </p:txBody>
      </p:sp>
      <p:pic>
        <p:nvPicPr>
          <p:cNvPr id="15366"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697038" y="3581400"/>
            <a:ext cx="3468687" cy="293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7" name="TextBox 8"/>
          <p:cNvSpPr txBox="1">
            <a:spLocks noChangeArrowheads="1"/>
          </p:cNvSpPr>
          <p:nvPr/>
        </p:nvSpPr>
        <p:spPr bwMode="auto">
          <a:xfrm>
            <a:off x="5286375" y="6143625"/>
            <a:ext cx="29194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r>
              <a:rPr/>
              <a:t>Étang</a:t>
            </a:r>
          </a:p>
        </p:txBody>
      </p:sp>
      <p:sp>
        <p:nvSpPr>
          <p:cNvPr id="1536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ECD48866-52C3-4522-8BEB-43510B2936E2}" type="slidenum">
              <a:rPr/>
              <a:pPr rtl="0" eaLnBrk="1" hangingPunct="1"/>
              <a:t>12</a:t>
            </a:fld>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rtl="0" eaLnBrk="1" hangingPunct="1"/>
            <a:r>
              <a:rPr b="1">
                <a:solidFill>
                  <a:schemeClr val="accent2"/>
                </a:solidFill>
              </a:rPr>
              <a:t>Qu'est-ce qu'une "source d'eau améliorée" ?</a:t>
            </a:r>
          </a:p>
        </p:txBody>
      </p:sp>
      <p:sp>
        <p:nvSpPr>
          <p:cNvPr id="12291" name="Rectangle 3"/>
          <p:cNvSpPr>
            <a:spLocks noGrp="1" noChangeArrowheads="1"/>
          </p:cNvSpPr>
          <p:nvPr>
            <p:ph type="body" idx="1"/>
          </p:nvPr>
        </p:nvSpPr>
        <p:spPr>
          <a:xfrm>
            <a:off x="457200" y="1508125"/>
            <a:ext cx="8229600" cy="4873625"/>
          </a:xfrm>
        </p:spPr>
        <p:txBody>
          <a:bodyPr/>
          <a:lstStyle/>
          <a:p>
            <a:pPr rtl="0" eaLnBrk="1" hangingPunct="1">
              <a:defRPr/>
            </a:pPr>
            <a:r>
              <a:rPr/>
              <a:t>Technologies et services </a:t>
            </a:r>
            <a:r>
              <a:rPr u="sng"/>
              <a:t>les plus susceptibles </a:t>
            </a:r>
            <a:r>
              <a:rPr/>
              <a:t>de fournir de l'eau potable</a:t>
            </a:r>
          </a:p>
          <a:p>
            <a:pPr eaLnBrk="1" hangingPunct="1">
              <a:buFontTx/>
              <a:buNone/>
              <a:defRPr/>
            </a:pPr>
            <a:endParaRPr lang="en-US" sz="1200" dirty="0" smtClean="0"/>
          </a:p>
          <a:p>
            <a:pPr marL="1150938" indent="-3175" rtl="0" eaLnBrk="1" hangingPunct="1">
              <a:buFontTx/>
              <a:buNone/>
              <a:defRPr/>
            </a:pPr>
            <a:r>
              <a:rPr/>
              <a:t>Exemples :</a:t>
            </a:r>
          </a:p>
          <a:p>
            <a:pPr marL="1150938" indent="-3175" rtl="0">
              <a:lnSpc>
                <a:spcPct val="80000"/>
              </a:lnSpc>
              <a:defRPr/>
            </a:pPr>
            <a:r>
              <a:rPr/>
              <a:t>Eau sous canalisation alimentant le domicile </a:t>
            </a:r>
          </a:p>
          <a:p>
            <a:pPr marL="1150938" indent="-3175" rtl="0">
              <a:lnSpc>
                <a:spcPct val="80000"/>
              </a:lnSpc>
              <a:defRPr/>
            </a:pPr>
            <a:r>
              <a:rPr/>
              <a:t>Borne-fontaine publique </a:t>
            </a:r>
          </a:p>
          <a:p>
            <a:pPr marL="1150938" indent="-3175" rtl="0">
              <a:lnSpc>
                <a:spcPct val="80000"/>
              </a:lnSpc>
              <a:defRPr/>
            </a:pPr>
            <a:r>
              <a:rPr/>
              <a:t>Forage </a:t>
            </a:r>
          </a:p>
          <a:p>
            <a:pPr marL="1150938" indent="-3175" rtl="0">
              <a:lnSpc>
                <a:spcPct val="80000"/>
              </a:lnSpc>
              <a:defRPr/>
            </a:pPr>
            <a:r>
              <a:rPr/>
              <a:t>Puits creusé protégé </a:t>
            </a:r>
          </a:p>
          <a:p>
            <a:pPr marL="1150938" indent="-3175" rtl="0">
              <a:lnSpc>
                <a:spcPct val="80000"/>
              </a:lnSpc>
              <a:defRPr/>
            </a:pPr>
            <a:r>
              <a:rPr/>
              <a:t>Source protégée </a:t>
            </a:r>
          </a:p>
          <a:p>
            <a:pPr marL="1150938" indent="-3175" rtl="0">
              <a:lnSpc>
                <a:spcPct val="80000"/>
              </a:lnSpc>
              <a:defRPr/>
            </a:pPr>
            <a:r>
              <a:rPr/>
              <a:t>Citerne d’eau de pluie</a:t>
            </a:r>
          </a:p>
        </p:txBody>
      </p:sp>
      <p:sp>
        <p:nvSpPr>
          <p:cNvPr id="1638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03D939E6-4B68-43BB-AA58-053D6B869669}" type="slidenum">
              <a:rPr/>
              <a:pPr rtl="0" eaLnBrk="1" hangingPunct="1"/>
              <a:t>13</a:t>
            </a:fld>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4175" y="777875"/>
            <a:ext cx="3657600" cy="4251325"/>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7411" name="TextBox 2"/>
          <p:cNvSpPr txBox="1">
            <a:spLocks noChangeArrowheads="1"/>
          </p:cNvSpPr>
          <p:nvPr/>
        </p:nvSpPr>
        <p:spPr bwMode="auto">
          <a:xfrm>
            <a:off x="1308100" y="5200650"/>
            <a:ext cx="15271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r>
              <a:rPr/>
              <a:t>Pompe à main</a:t>
            </a:r>
          </a:p>
        </p:txBody>
      </p:sp>
      <p:pic>
        <p:nvPicPr>
          <p:cNvPr id="17412"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38725" y="777875"/>
            <a:ext cx="3446463" cy="4251325"/>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7413" name="TextBox 7"/>
          <p:cNvSpPr txBox="1">
            <a:spLocks noChangeArrowheads="1"/>
          </p:cNvSpPr>
          <p:nvPr/>
        </p:nvSpPr>
        <p:spPr bwMode="auto">
          <a:xfrm>
            <a:off x="4970463" y="5229225"/>
            <a:ext cx="27082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r>
              <a:rPr/>
              <a:t>Citerne d’eau de pluie</a:t>
            </a:r>
          </a:p>
        </p:txBody>
      </p:sp>
      <p:sp>
        <p:nvSpPr>
          <p:cNvPr id="1741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D30E806C-0E80-4FB6-A543-3D5744EEF3D8}" type="slidenum">
              <a:rPr/>
              <a:pPr rtl="0" eaLnBrk="1" hangingPunct="1"/>
              <a:t>14</a:t>
            </a:fld>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2"/>
          <p:cNvSpPr txBox="1">
            <a:spLocks noChangeArrowheads="1"/>
          </p:cNvSpPr>
          <p:nvPr/>
        </p:nvSpPr>
        <p:spPr bwMode="auto">
          <a:xfrm>
            <a:off x="1557338" y="4792663"/>
            <a:ext cx="22129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r>
              <a:rPr/>
              <a:t>Puits protégé</a:t>
            </a:r>
          </a:p>
        </p:txBody>
      </p:sp>
      <p:sp>
        <p:nvSpPr>
          <p:cNvPr id="18435" name="TextBox 7"/>
          <p:cNvSpPr txBox="1">
            <a:spLocks noChangeArrowheads="1"/>
          </p:cNvSpPr>
          <p:nvPr/>
        </p:nvSpPr>
        <p:spPr bwMode="auto">
          <a:xfrm>
            <a:off x="5043488" y="3173413"/>
            <a:ext cx="27082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r>
              <a:rPr/>
              <a:t>Citerne d’eau de pluie</a:t>
            </a:r>
          </a:p>
        </p:txBody>
      </p:sp>
      <p:pic>
        <p:nvPicPr>
          <p:cNvPr id="1843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6463" y="1206500"/>
            <a:ext cx="3209925" cy="3603625"/>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43488" y="1206500"/>
            <a:ext cx="2978150" cy="3603625"/>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438" name="TextBox 8"/>
          <p:cNvSpPr txBox="1">
            <a:spLocks noChangeArrowheads="1"/>
          </p:cNvSpPr>
          <p:nvPr/>
        </p:nvSpPr>
        <p:spPr bwMode="auto">
          <a:xfrm>
            <a:off x="5870575" y="4795838"/>
            <a:ext cx="15668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r>
              <a:rPr/>
              <a:t>Borne-fontaine</a:t>
            </a:r>
          </a:p>
        </p:txBody>
      </p:sp>
      <p:sp>
        <p:nvSpPr>
          <p:cNvPr id="18439"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ACF5CB4D-B66C-4B64-99C6-64C001274DB9}" type="slidenum">
              <a:rPr/>
              <a:pPr rtl="0" eaLnBrk="1" hangingPunct="1"/>
              <a:t>15</a:t>
            </a:fld>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390B0B32-5813-4A00-B8EE-51B030A91EE9}" type="slidenum">
              <a:rPr/>
              <a:pPr rtl="0" eaLnBrk="1" hangingPunct="1"/>
              <a:t>16</a:t>
            </a:fld>
            <a:endParaRPr/>
          </a:p>
        </p:txBody>
      </p:sp>
      <p:sp>
        <p:nvSpPr>
          <p:cNvPr id="19459" name="TextBox 4"/>
          <p:cNvSpPr txBox="1">
            <a:spLocks noChangeArrowheads="1"/>
          </p:cNvSpPr>
          <p:nvPr/>
        </p:nvSpPr>
        <p:spPr bwMode="auto">
          <a:xfrm>
            <a:off x="5907088" y="6497638"/>
            <a:ext cx="228600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r>
              <a:rPr sz="1000"/>
              <a:t>(Crédit : OMS/UNICEF - PSC, 2012) </a:t>
            </a:r>
          </a:p>
        </p:txBody>
      </p:sp>
      <p:pic>
        <p:nvPicPr>
          <p:cNvPr id="19460"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1675" y="1641475"/>
            <a:ext cx="6540500" cy="400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461" name="TextBox 1"/>
          <p:cNvSpPr txBox="1">
            <a:spLocks noChangeArrowheads="1"/>
          </p:cNvSpPr>
          <p:nvPr/>
        </p:nvSpPr>
        <p:spPr bwMode="auto">
          <a:xfrm>
            <a:off x="1162050" y="5715000"/>
            <a:ext cx="65436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r>
              <a:rPr/>
              <a:t>La proportion de personnes ayant accès à une source d'eau potable améliorée est passée de 76% en 1990 à 89% en 2010.</a:t>
            </a:r>
          </a:p>
        </p:txBody>
      </p:sp>
      <p:sp>
        <p:nvSpPr>
          <p:cNvPr id="19462" name="TextBox 11"/>
          <p:cNvSpPr txBox="1">
            <a:spLocks noChangeArrowheads="1"/>
          </p:cNvSpPr>
          <p:nvPr/>
        </p:nvSpPr>
        <p:spPr bwMode="auto">
          <a:xfrm>
            <a:off x="419100" y="120650"/>
            <a:ext cx="821055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r>
              <a:rPr sz="2800"/>
              <a:t>Nombre de personnes qui ont obtenu un accès à une source d'eau potable améliorée entre 1990 et 2010 par région de l'OMD (en millions)</a:t>
            </a:r>
          </a:p>
        </p:txBody>
      </p:sp>
      <p:sp>
        <p:nvSpPr>
          <p:cNvPr id="19463" name="TextBox 12"/>
          <p:cNvSpPr txBox="1">
            <a:spLocks noChangeArrowheads="1"/>
          </p:cNvSpPr>
          <p:nvPr/>
        </p:nvSpPr>
        <p:spPr bwMode="auto">
          <a:xfrm>
            <a:off x="206375" y="2141538"/>
            <a:ext cx="1952625"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r>
              <a:rPr>
                <a:solidFill>
                  <a:srgbClr val="0070C0"/>
                </a:solidFill>
              </a:rPr>
              <a:t>En 2010, la cible globale concernant l'accès à l'eau potable avait été atteinte.</a:t>
            </a:r>
          </a:p>
        </p:txBody>
      </p:sp>
    </p:spTree>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885235D5-C7F9-4B1A-B4DE-0553A79C5A39}" type="slidenum">
              <a:rPr/>
              <a:pPr rtl="0" eaLnBrk="1" hangingPunct="1"/>
              <a:t>17</a:t>
            </a:fld>
            <a:endParaRPr/>
          </a:p>
        </p:txBody>
      </p:sp>
      <p:sp>
        <p:nvSpPr>
          <p:cNvPr id="20483" name="TextBox 6"/>
          <p:cNvSpPr txBox="1">
            <a:spLocks noChangeArrowheads="1"/>
          </p:cNvSpPr>
          <p:nvPr/>
        </p:nvSpPr>
        <p:spPr bwMode="auto">
          <a:xfrm>
            <a:off x="5976938" y="6505575"/>
            <a:ext cx="22860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r>
              <a:rPr sz="1000"/>
              <a:t>(Crédit : OMS/UNICEF - PSC, 2012) </a:t>
            </a:r>
          </a:p>
        </p:txBody>
      </p:sp>
      <p:pic>
        <p:nvPicPr>
          <p:cNvPr id="20484" name="Picture 6"/>
          <p:cNvPicPr>
            <a:picLocks noChangeAspect="1" noChangeArrowheads="1"/>
          </p:cNvPicPr>
          <p:nvPr/>
        </p:nvPicPr>
        <p:blipFill>
          <a:blip r:embed="rId3">
            <a:extLst>
              <a:ext uri="{28A0092B-C50C-407E-A947-70E740481C1C}">
                <a14:useLocalDpi xmlns:a14="http://schemas.microsoft.com/office/drawing/2010/main" val="0"/>
              </a:ext>
            </a:extLst>
          </a:blip>
          <a:srcRect l="452" r="949"/>
          <a:stretch>
            <a:fillRect/>
          </a:stretch>
        </p:blipFill>
        <p:spPr bwMode="auto">
          <a:xfrm>
            <a:off x="471488" y="1338263"/>
            <a:ext cx="7791450" cy="4841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485" name="TextBox 7"/>
          <p:cNvSpPr txBox="1">
            <a:spLocks noChangeArrowheads="1"/>
          </p:cNvSpPr>
          <p:nvPr/>
        </p:nvSpPr>
        <p:spPr bwMode="auto">
          <a:xfrm>
            <a:off x="419100" y="120650"/>
            <a:ext cx="821055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r>
              <a:rPr sz="2800"/>
              <a:t>Progrès vers la cible concernant l'eau des OMD en 2006</a:t>
            </a:r>
          </a:p>
        </p:txBody>
      </p:sp>
    </p:spTree>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6EFF485E-BB10-4833-A2F7-4DA0F8F7E7B2}" type="slidenum">
              <a:rPr/>
              <a:pPr rtl="0" eaLnBrk="1" hangingPunct="1"/>
              <a:t>18</a:t>
            </a:fld>
            <a:endParaRPr/>
          </a:p>
        </p:txBody>
      </p:sp>
      <p:sp>
        <p:nvSpPr>
          <p:cNvPr id="21507" name="TextBox 4"/>
          <p:cNvSpPr txBox="1">
            <a:spLocks noChangeArrowheads="1"/>
          </p:cNvSpPr>
          <p:nvPr/>
        </p:nvSpPr>
        <p:spPr bwMode="auto">
          <a:xfrm>
            <a:off x="5907088" y="6497638"/>
            <a:ext cx="228600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r>
              <a:rPr sz="1000"/>
              <a:t>(Crédit : OMS/UNICEF - PSC, 2012) </a:t>
            </a:r>
          </a:p>
        </p:txBody>
      </p:sp>
      <p:sp>
        <p:nvSpPr>
          <p:cNvPr id="21508" name="TextBox 1"/>
          <p:cNvSpPr txBox="1">
            <a:spLocks noChangeArrowheads="1"/>
          </p:cNvSpPr>
          <p:nvPr/>
        </p:nvSpPr>
        <p:spPr bwMode="auto">
          <a:xfrm>
            <a:off x="1162050" y="5715000"/>
            <a:ext cx="65436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r>
              <a:rPr/>
              <a:t>Les deux tiers de la population mondiale qui n'a pas accès à une source d'eau potable améliorée vivent dans dix pays.</a:t>
            </a:r>
          </a:p>
        </p:txBody>
      </p:sp>
      <p:sp>
        <p:nvSpPr>
          <p:cNvPr id="21509" name="TextBox 11"/>
          <p:cNvSpPr txBox="1">
            <a:spLocks noChangeArrowheads="1"/>
          </p:cNvSpPr>
          <p:nvPr/>
        </p:nvSpPr>
        <p:spPr bwMode="auto">
          <a:xfrm>
            <a:off x="419100" y="120650"/>
            <a:ext cx="821055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r>
              <a:rPr sz="2800"/>
              <a:t>Nombre de personnes n'ayant pas accès à une source d'eau potable améliorée en 2010 (en millions)</a:t>
            </a:r>
          </a:p>
        </p:txBody>
      </p:sp>
      <p:pic>
        <p:nvPicPr>
          <p:cNvPr id="215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8375" y="1343025"/>
            <a:ext cx="4391025"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511" name="TextBox 7"/>
          <p:cNvSpPr txBox="1">
            <a:spLocks noChangeArrowheads="1"/>
          </p:cNvSpPr>
          <p:nvPr/>
        </p:nvSpPr>
        <p:spPr bwMode="auto">
          <a:xfrm>
            <a:off x="6053138" y="1587500"/>
            <a:ext cx="21399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r>
              <a:rPr>
                <a:solidFill>
                  <a:srgbClr val="FF0000"/>
                </a:solidFill>
              </a:rPr>
              <a:t>780 millions de personnes n'ont pas accès à une source d’eau améliorée.</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5DD3765F-63B0-4C6E-A894-C5DCF3037A7C}" type="slidenum">
              <a:rPr/>
              <a:pPr rtl="0" eaLnBrk="1" hangingPunct="1"/>
              <a:t>19</a:t>
            </a:fld>
            <a:endParaRPr/>
          </a:p>
        </p:txBody>
      </p:sp>
      <p:sp>
        <p:nvSpPr>
          <p:cNvPr id="22531" name="TextBox 6"/>
          <p:cNvSpPr txBox="1">
            <a:spLocks noChangeArrowheads="1"/>
          </p:cNvSpPr>
          <p:nvPr/>
        </p:nvSpPr>
        <p:spPr bwMode="auto">
          <a:xfrm>
            <a:off x="5976938" y="6505575"/>
            <a:ext cx="22860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r>
              <a:rPr sz="1000"/>
              <a:t>(Crédit : OMS/UNICEF - PSC, 2012) </a:t>
            </a:r>
          </a:p>
        </p:txBody>
      </p:sp>
      <p:pic>
        <p:nvPicPr>
          <p:cNvPr id="2253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488" y="1385888"/>
            <a:ext cx="7791450" cy="4624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533" name="TextBox 5"/>
          <p:cNvSpPr txBox="1">
            <a:spLocks noChangeArrowheads="1"/>
          </p:cNvSpPr>
          <p:nvPr/>
        </p:nvSpPr>
        <p:spPr bwMode="auto">
          <a:xfrm>
            <a:off x="419100" y="120650"/>
            <a:ext cx="821055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r>
              <a:rPr sz="2800"/>
              <a:t>Proportion de personnes ayant accès à une source d'eau potable améliorée en 2010</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603250" y="2293938"/>
            <a:ext cx="7772400" cy="1470025"/>
          </a:xfrm>
        </p:spPr>
        <p:txBody>
          <a:bodyPr/>
          <a:lstStyle/>
          <a:p>
            <a:pPr rtl="0"/>
            <a:r>
              <a:rPr b="1">
                <a:solidFill>
                  <a:schemeClr val="accent2"/>
                </a:solidFill>
              </a:rPr>
              <a:t>Problématique mondiale de l’eau et </a:t>
            </a:r>
            <a:r>
              <a:rPr lang="en-US" b="1" smtClean="0">
                <a:solidFill>
                  <a:schemeClr val="accent2"/>
                </a:solidFill>
              </a:rPr>
              <a:t/>
            </a:r>
            <a:br>
              <a:rPr lang="en-US" b="1" smtClean="0">
                <a:solidFill>
                  <a:schemeClr val="accent2"/>
                </a:solidFill>
              </a:rPr>
            </a:br>
            <a:r>
              <a:rPr b="1">
                <a:solidFill>
                  <a:schemeClr val="accent2"/>
                </a:solidFill>
              </a:rPr>
              <a:t>de l’assainissement</a:t>
            </a:r>
          </a:p>
        </p:txBody>
      </p:sp>
      <p:pic>
        <p:nvPicPr>
          <p:cNvPr id="5123" name="Picture 4" descr="CAWST Colou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113" y="4724400"/>
            <a:ext cx="7391400" cy="195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381000" y="334963"/>
            <a:ext cx="8067675" cy="955675"/>
          </a:xfrm>
        </p:spPr>
        <p:txBody>
          <a:bodyPr rtlCol="0">
            <a:spAutoFit/>
          </a:bodyPr>
          <a:lstStyle/>
          <a:p>
            <a:pPr algn="l" rtl="0">
              <a:defRPr/>
            </a:pPr>
            <a:r>
              <a:rPr sz="2800" kern="1200">
                <a:solidFill>
                  <a:schemeClr val="tx1"/>
                </a:solidFill>
                <a:ea typeface="+mn-ea"/>
              </a:rPr>
              <a:t>Proportion de personnes qui utilisent des sources d’eau améliorées et non améliorées, de 1990 à 2010</a:t>
            </a:r>
          </a:p>
        </p:txBody>
      </p:sp>
      <p:sp>
        <p:nvSpPr>
          <p:cNvPr id="23555"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AB11C001-7267-44FF-8301-ECE7A435A56B}" type="slidenum">
              <a:rPr/>
              <a:pPr rtl="0" eaLnBrk="1" hangingPunct="1"/>
              <a:t>20</a:t>
            </a:fld>
            <a:endParaRPr/>
          </a:p>
        </p:txBody>
      </p:sp>
      <p:sp>
        <p:nvSpPr>
          <p:cNvPr id="23556" name="TextBox 13"/>
          <p:cNvSpPr txBox="1">
            <a:spLocks noChangeArrowheads="1"/>
          </p:cNvSpPr>
          <p:nvPr/>
        </p:nvSpPr>
        <p:spPr bwMode="auto">
          <a:xfrm>
            <a:off x="5748338" y="6483350"/>
            <a:ext cx="22860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r>
              <a:rPr sz="1000"/>
              <a:t>(Crédit : OMS/UNICEF - PSC, 2012) </a:t>
            </a:r>
          </a:p>
        </p:txBody>
      </p:sp>
      <p:pic>
        <p:nvPicPr>
          <p:cNvPr id="23557"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647825"/>
            <a:ext cx="7653338" cy="436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381000" y="120650"/>
            <a:ext cx="8067675" cy="1384300"/>
          </a:xfrm>
        </p:spPr>
        <p:txBody>
          <a:bodyPr rtlCol="0">
            <a:spAutoFit/>
          </a:bodyPr>
          <a:lstStyle/>
          <a:p>
            <a:pPr algn="l" rtl="0">
              <a:defRPr/>
            </a:pPr>
            <a:r>
              <a:rPr sz="2800" kern="1200">
                <a:solidFill>
                  <a:schemeClr val="tx1"/>
                </a:solidFill>
                <a:ea typeface="+mn-ea"/>
              </a:rPr>
              <a:t>Proportion de personnes qui utilisent des sources d’eau améliorées et non améliorées en zones </a:t>
            </a:r>
            <a:r>
              <a:rPr sz="2800" kern="1200">
                <a:solidFill>
                  <a:srgbClr val="0070C0"/>
                </a:solidFill>
                <a:ea typeface="+mn-ea"/>
              </a:rPr>
              <a:t>urbaines</a:t>
            </a:r>
            <a:r>
              <a:rPr sz="2800" kern="1200">
                <a:solidFill>
                  <a:schemeClr val="tx1"/>
                </a:solidFill>
                <a:ea typeface="+mn-ea"/>
              </a:rPr>
              <a:t> et en zones </a:t>
            </a:r>
            <a:r>
              <a:rPr sz="2800" kern="1200">
                <a:solidFill>
                  <a:srgbClr val="0070C0"/>
                </a:solidFill>
                <a:ea typeface="+mn-ea"/>
              </a:rPr>
              <a:t>rurales</a:t>
            </a:r>
            <a:r>
              <a:rPr sz="2800" kern="1200">
                <a:solidFill>
                  <a:schemeClr val="tx1"/>
                </a:solidFill>
                <a:ea typeface="+mn-ea"/>
              </a:rPr>
              <a:t>, de 1990 à 2010</a:t>
            </a:r>
          </a:p>
        </p:txBody>
      </p:sp>
      <p:sp>
        <p:nvSpPr>
          <p:cNvPr id="24579"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AEC1442A-699A-4E9B-BC3F-3C07476A0DD1}" type="slidenum">
              <a:rPr/>
              <a:pPr rtl="0" eaLnBrk="1" hangingPunct="1"/>
              <a:t>21</a:t>
            </a:fld>
            <a:endParaRPr/>
          </a:p>
        </p:txBody>
      </p:sp>
      <p:sp>
        <p:nvSpPr>
          <p:cNvPr id="24580" name="TextBox 13"/>
          <p:cNvSpPr txBox="1">
            <a:spLocks noChangeArrowheads="1"/>
          </p:cNvSpPr>
          <p:nvPr/>
        </p:nvSpPr>
        <p:spPr bwMode="auto">
          <a:xfrm>
            <a:off x="5748338" y="6483350"/>
            <a:ext cx="22860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r>
              <a:rPr sz="1000"/>
              <a:t>(Crédit : OMS/UNICEF - PSC, 2012) </a:t>
            </a:r>
          </a:p>
        </p:txBody>
      </p:sp>
      <p:pic>
        <p:nvPicPr>
          <p:cNvPr id="2458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4113" y="2119313"/>
            <a:ext cx="1311275" cy="3513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58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87813" y="2095500"/>
            <a:ext cx="1054100" cy="3536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583" name="Picture 5"/>
          <p:cNvPicPr>
            <a:picLocks noChangeAspect="1" noChangeArrowheads="1"/>
          </p:cNvPicPr>
          <p:nvPr/>
        </p:nvPicPr>
        <p:blipFill>
          <a:blip r:embed="rId5">
            <a:extLst>
              <a:ext uri="{28A0092B-C50C-407E-A947-70E740481C1C}">
                <a14:useLocalDpi xmlns:a14="http://schemas.microsoft.com/office/drawing/2010/main" val="0"/>
              </a:ext>
            </a:extLst>
          </a:blip>
          <a:srcRect l="38091" r="17477" b="55479"/>
          <a:stretch>
            <a:fillRect/>
          </a:stretch>
        </p:blipFill>
        <p:spPr bwMode="auto">
          <a:xfrm>
            <a:off x="5705475" y="2266950"/>
            <a:ext cx="1306513" cy="19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584" name="Picture 5"/>
          <p:cNvPicPr>
            <a:picLocks noChangeAspect="1" noChangeArrowheads="1"/>
          </p:cNvPicPr>
          <p:nvPr/>
        </p:nvPicPr>
        <p:blipFill>
          <a:blip r:embed="rId5">
            <a:extLst>
              <a:ext uri="{28A0092B-C50C-407E-A947-70E740481C1C}">
                <a14:useLocalDpi xmlns:a14="http://schemas.microsoft.com/office/drawing/2010/main" val="0"/>
              </a:ext>
            </a:extLst>
          </a:blip>
          <a:srcRect r="60909" b="50000"/>
          <a:stretch>
            <a:fillRect/>
          </a:stretch>
        </p:blipFill>
        <p:spPr bwMode="auto">
          <a:xfrm>
            <a:off x="5635625" y="2730500"/>
            <a:ext cx="1149350" cy="217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585" name="Picture 5"/>
          <p:cNvPicPr>
            <a:picLocks noChangeAspect="1" noChangeArrowheads="1"/>
          </p:cNvPicPr>
          <p:nvPr/>
        </p:nvPicPr>
        <p:blipFill>
          <a:blip r:embed="rId5">
            <a:extLst>
              <a:ext uri="{28A0092B-C50C-407E-A947-70E740481C1C}">
                <a14:useLocalDpi xmlns:a14="http://schemas.microsoft.com/office/drawing/2010/main" val="0"/>
              </a:ext>
            </a:extLst>
          </a:blip>
          <a:srcRect l="52754" t="41132"/>
          <a:stretch>
            <a:fillRect/>
          </a:stretch>
        </p:blipFill>
        <p:spPr bwMode="auto">
          <a:xfrm>
            <a:off x="5695950" y="3270250"/>
            <a:ext cx="1389063" cy="255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586" name="Picture 5"/>
          <p:cNvPicPr>
            <a:picLocks noChangeAspect="1" noChangeArrowheads="1"/>
          </p:cNvPicPr>
          <p:nvPr/>
        </p:nvPicPr>
        <p:blipFill>
          <a:blip r:embed="rId5">
            <a:extLst>
              <a:ext uri="{28A0092B-C50C-407E-A947-70E740481C1C}">
                <a14:useLocalDpi xmlns:a14="http://schemas.microsoft.com/office/drawing/2010/main" val="0"/>
              </a:ext>
            </a:extLst>
          </a:blip>
          <a:srcRect l="1222" t="42323" r="46167" b="8289"/>
          <a:stretch>
            <a:fillRect/>
          </a:stretch>
        </p:blipFill>
        <p:spPr bwMode="auto">
          <a:xfrm>
            <a:off x="5675313" y="3757613"/>
            <a:ext cx="1546225"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rtl="0" eaLnBrk="1" hangingPunct="1"/>
            <a:r>
              <a:rPr b="1">
                <a:solidFill>
                  <a:schemeClr val="accent2"/>
                </a:solidFill>
              </a:rPr>
              <a:t>Réfléchissez</a:t>
            </a:r>
          </a:p>
        </p:txBody>
      </p:sp>
      <p:sp>
        <p:nvSpPr>
          <p:cNvPr id="20483" name="Rectangle 3"/>
          <p:cNvSpPr>
            <a:spLocks noGrp="1" noChangeArrowheads="1"/>
          </p:cNvSpPr>
          <p:nvPr>
            <p:ph type="body" idx="1"/>
          </p:nvPr>
        </p:nvSpPr>
        <p:spPr/>
        <p:txBody>
          <a:bodyPr/>
          <a:lstStyle/>
          <a:p>
            <a:pPr marL="0" indent="0" algn="ctr" rtl="0" eaLnBrk="1" hangingPunct="1">
              <a:buFontTx/>
              <a:buNone/>
              <a:defRPr/>
            </a:pPr>
            <a:r>
              <a:rPr sz="4400"/>
              <a:t>Quelles sont les régions où l’accès à des sources d'eau améliorées est le plus faible ?</a:t>
            </a:r>
          </a:p>
          <a:p>
            <a:pPr algn="ctr" eaLnBrk="1" hangingPunct="1">
              <a:buFontTx/>
              <a:buNone/>
              <a:defRPr/>
            </a:pPr>
            <a:endParaRPr lang="en-US" sz="4400" dirty="0" smtClean="0"/>
          </a:p>
          <a:p>
            <a:pPr algn="ctr" eaLnBrk="1" hangingPunct="1">
              <a:buFontTx/>
              <a:buNone/>
              <a:defRPr/>
            </a:pPr>
            <a:endParaRPr lang="en-US" sz="4400" dirty="0" smtClean="0"/>
          </a:p>
        </p:txBody>
      </p:sp>
      <p:pic>
        <p:nvPicPr>
          <p:cNvPr id="25604" name="Picture 4" descr="CAWST Colour - no tex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929313"/>
            <a:ext cx="1487488"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B6986AE7-CBAF-4F30-90FC-DF9B230EC487}" type="slidenum">
              <a:rPr/>
              <a:pPr rtl="0" eaLnBrk="1" hangingPunct="1"/>
              <a:t>22</a:t>
            </a:fld>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rtl="0" eaLnBrk="1" hangingPunct="1"/>
            <a:r>
              <a:rPr b="1">
                <a:solidFill>
                  <a:schemeClr val="accent2"/>
                </a:solidFill>
              </a:rPr>
              <a:t>Un problème mondial</a:t>
            </a:r>
          </a:p>
        </p:txBody>
      </p:sp>
      <p:sp>
        <p:nvSpPr>
          <p:cNvPr id="26627" name="Rectangle 3"/>
          <p:cNvSpPr>
            <a:spLocks noGrp="1" noChangeArrowheads="1"/>
          </p:cNvSpPr>
          <p:nvPr>
            <p:ph type="body" idx="1"/>
          </p:nvPr>
        </p:nvSpPr>
        <p:spPr/>
        <p:txBody>
          <a:bodyPr/>
          <a:lstStyle/>
          <a:p>
            <a:pPr algn="ctr" rtl="0" eaLnBrk="1" hangingPunct="1">
              <a:buFontTx/>
              <a:buNone/>
            </a:pPr>
            <a:r>
              <a:rPr sz="4000"/>
              <a:t>De grandes parties de </a:t>
            </a:r>
          </a:p>
          <a:p>
            <a:pPr algn="ctr" rtl="0" eaLnBrk="1" hangingPunct="1">
              <a:buFontTx/>
              <a:buNone/>
            </a:pPr>
            <a:r>
              <a:rPr sz="4000">
                <a:solidFill>
                  <a:srgbClr val="FF0000"/>
                </a:solidFill>
              </a:rPr>
              <a:t>l' Afrique</a:t>
            </a:r>
            <a:r>
              <a:rPr sz="4000"/>
              <a:t> et de </a:t>
            </a:r>
            <a:r>
              <a:rPr sz="4000">
                <a:solidFill>
                  <a:srgbClr val="FF0000"/>
                </a:solidFill>
              </a:rPr>
              <a:t>l'Asie</a:t>
            </a:r>
            <a:r>
              <a:rPr sz="4000"/>
              <a:t> </a:t>
            </a:r>
          </a:p>
          <a:p>
            <a:pPr algn="ctr" rtl="0" eaLnBrk="1" hangingPunct="1">
              <a:buFontTx/>
              <a:buNone/>
            </a:pPr>
            <a:r>
              <a:rPr sz="4000"/>
              <a:t>sont les plus touchées par </a:t>
            </a:r>
          </a:p>
          <a:p>
            <a:pPr algn="ctr" rtl="0" eaLnBrk="1" hangingPunct="1">
              <a:buFontTx/>
              <a:buNone/>
            </a:pPr>
            <a:r>
              <a:rPr sz="4000"/>
              <a:t>le manque d'accès à </a:t>
            </a:r>
          </a:p>
          <a:p>
            <a:pPr algn="ctr" rtl="0" eaLnBrk="1" hangingPunct="1">
              <a:buFontTx/>
              <a:buNone/>
            </a:pPr>
            <a:r>
              <a:rPr sz="4000"/>
              <a:t>des sources d’eau améliorées </a:t>
            </a:r>
          </a:p>
        </p:txBody>
      </p:sp>
      <p:pic>
        <p:nvPicPr>
          <p:cNvPr id="26628" name="Picture 4" descr="CAWST Colour - no tex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929313"/>
            <a:ext cx="1487488"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9750EEFB-EDB5-436D-8B33-D801A301DE1F}" type="slidenum">
              <a:rPr/>
              <a:pPr rtl="0" eaLnBrk="1" hangingPunct="1"/>
              <a:t>23</a:t>
            </a:fld>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57200" y="584200"/>
            <a:ext cx="8229600" cy="1143000"/>
          </a:xfrm>
        </p:spPr>
        <p:txBody>
          <a:bodyPr/>
          <a:lstStyle/>
          <a:p>
            <a:pPr rtl="0" eaLnBrk="1" hangingPunct="1"/>
            <a:r>
              <a:rPr b="1">
                <a:solidFill>
                  <a:schemeClr val="accent2"/>
                </a:solidFill>
              </a:rPr>
              <a:t>POURQUOI ?</a:t>
            </a:r>
          </a:p>
        </p:txBody>
      </p:sp>
      <p:sp>
        <p:nvSpPr>
          <p:cNvPr id="14339" name="Rectangle 3"/>
          <p:cNvSpPr>
            <a:spLocks noGrp="1" noChangeArrowheads="1"/>
          </p:cNvSpPr>
          <p:nvPr>
            <p:ph type="body" idx="1"/>
          </p:nvPr>
        </p:nvSpPr>
        <p:spPr>
          <a:xfrm>
            <a:off x="743744" y="2196745"/>
            <a:ext cx="7943056" cy="3824676"/>
          </a:xfrm>
          <a:extLst/>
        </p:spPr>
        <p:txBody>
          <a:bodyPr numCol="2"/>
          <a:lstStyle/>
          <a:p>
            <a:pPr rtl="0" eaLnBrk="1" hangingPunct="1">
              <a:buFontTx/>
              <a:buNone/>
              <a:defRPr/>
            </a:pPr>
            <a:r>
              <a:rPr/>
              <a:t>Manque de :</a:t>
            </a:r>
          </a:p>
          <a:p>
            <a:pPr eaLnBrk="1" hangingPunct="1">
              <a:buFontTx/>
              <a:buNone/>
              <a:defRPr/>
            </a:pPr>
            <a:endParaRPr lang="en-US" sz="800" dirty="0" smtClean="0"/>
          </a:p>
          <a:p>
            <a:pPr rtl="0" eaLnBrk="1" hangingPunct="1">
              <a:defRPr/>
            </a:pPr>
            <a:r>
              <a:rPr/>
              <a:t>Financement</a:t>
            </a:r>
          </a:p>
          <a:p>
            <a:pPr rtl="0" eaLnBrk="1" hangingPunct="1">
              <a:defRPr/>
            </a:pPr>
            <a:r>
              <a:rPr/>
              <a:t>Ressources</a:t>
            </a:r>
          </a:p>
          <a:p>
            <a:pPr rtl="0" eaLnBrk="1" hangingPunct="1">
              <a:defRPr/>
            </a:pPr>
            <a:r>
              <a:rPr/>
              <a:t>Infrastructure</a:t>
            </a:r>
          </a:p>
          <a:p>
            <a:pPr rtl="0" eaLnBrk="1" hangingPunct="1">
              <a:defRPr/>
            </a:pPr>
            <a:r>
              <a:rPr/>
              <a:t>Entretien </a:t>
            </a:r>
          </a:p>
          <a:p>
            <a:pPr eaLnBrk="1" hangingPunct="1">
              <a:defRPr/>
            </a:pPr>
            <a:endParaRPr lang="en-US" dirty="0"/>
          </a:p>
          <a:p>
            <a:pPr eaLnBrk="1" hangingPunct="1">
              <a:defRPr/>
            </a:pPr>
            <a:endParaRPr lang="en-US" dirty="0" smtClean="0"/>
          </a:p>
          <a:p>
            <a:pPr eaLnBrk="1" hangingPunct="1">
              <a:defRPr/>
            </a:pPr>
            <a:endParaRPr lang="en-US" sz="800" dirty="0" smtClean="0"/>
          </a:p>
          <a:p>
            <a:pPr rtl="0" eaLnBrk="1" hangingPunct="1">
              <a:defRPr/>
            </a:pPr>
            <a:r>
              <a:rPr/>
              <a:t>Connaissances</a:t>
            </a:r>
          </a:p>
          <a:p>
            <a:pPr rtl="0" eaLnBrk="1" hangingPunct="1">
              <a:defRPr/>
            </a:pPr>
            <a:r>
              <a:rPr/>
              <a:t>Prise de conscience</a:t>
            </a:r>
          </a:p>
          <a:p>
            <a:pPr rtl="0" eaLnBrk="1" hangingPunct="1">
              <a:defRPr/>
            </a:pPr>
            <a:r>
              <a:rPr/>
              <a:t>Compétences</a:t>
            </a:r>
          </a:p>
          <a:p>
            <a:pPr rtl="0" eaLnBrk="1" hangingPunct="1">
              <a:defRPr/>
            </a:pPr>
            <a:r>
              <a:rPr/>
              <a:t>Motivation</a:t>
            </a:r>
          </a:p>
          <a:p>
            <a:pPr rtl="0" eaLnBrk="1" hangingPunct="1">
              <a:defRPr/>
            </a:pPr>
            <a:r>
              <a:rPr/>
              <a:t>Priorité</a:t>
            </a:r>
          </a:p>
        </p:txBody>
      </p:sp>
      <p:sp>
        <p:nvSpPr>
          <p:cNvPr id="2765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AC38FA1B-ABFF-4F51-A405-EFC860FA61EB}" type="slidenum">
              <a:rPr/>
              <a:pPr rtl="0" eaLnBrk="1" hangingPunct="1"/>
              <a:t>24</a:t>
            </a:fld>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339">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339">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339">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339">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339">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339">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339">
                                            <p:txEl>
                                              <p:pRg st="11" end="1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4339">
                                            <p:txEl>
                                              <p:pRg st="12" end="1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4339">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43552" y="2308154"/>
            <a:ext cx="8229600" cy="1143000"/>
          </a:xfrm>
        </p:spPr>
        <p:txBody>
          <a:bodyPr/>
          <a:lstStyle/>
          <a:p>
            <a:pPr rtl="0" eaLnBrk="1" hangingPunct="1"/>
            <a:r>
              <a:rPr b="1">
                <a:solidFill>
                  <a:schemeClr val="accent2"/>
                </a:solidFill>
              </a:rPr>
              <a:t>Les ODM : </a:t>
            </a:r>
            <a:r>
              <a:rPr lang="en-US" b="1" dirty="0" smtClean="0">
                <a:solidFill>
                  <a:schemeClr val="accent2"/>
                </a:solidFill>
              </a:rPr>
              <a:t/>
            </a:r>
            <a:br>
              <a:rPr lang="en-US" b="1" dirty="0" smtClean="0">
                <a:solidFill>
                  <a:schemeClr val="accent2"/>
                </a:solidFill>
              </a:rPr>
            </a:br>
            <a:r>
              <a:rPr b="1">
                <a:solidFill>
                  <a:schemeClr val="accent2"/>
                </a:solidFill>
              </a:rPr>
              <a:t>Assainissement de base</a:t>
            </a:r>
          </a:p>
        </p:txBody>
      </p:sp>
      <p:sp>
        <p:nvSpPr>
          <p:cNvPr id="2867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D153889A-36D9-4265-9179-790C866B0EC9}" type="slidenum">
              <a:rPr/>
              <a:pPr rtl="0" eaLnBrk="1" hangingPunct="1"/>
              <a:t>25</a:t>
            </a:fld>
            <a:endParaRPr/>
          </a:p>
        </p:txBody>
      </p:sp>
    </p:spTree>
    <p:extLst>
      <p:ext uri="{BB962C8B-B14F-4D97-AF65-F5344CB8AC3E}">
        <p14:creationId xmlns:p14="http://schemas.microsoft.com/office/powerpoint/2010/main" val="362184032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rtl="0" eaLnBrk="1" hangingPunct="1"/>
            <a:r>
              <a:rPr b="1">
                <a:solidFill>
                  <a:schemeClr val="accent2"/>
                </a:solidFill>
              </a:rPr>
              <a:t>Accès à l’assainissement de base</a:t>
            </a:r>
          </a:p>
        </p:txBody>
      </p:sp>
      <p:sp>
        <p:nvSpPr>
          <p:cNvPr id="21507" name="Rectangle 3"/>
          <p:cNvSpPr>
            <a:spLocks noGrp="1" noChangeArrowheads="1"/>
          </p:cNvSpPr>
          <p:nvPr>
            <p:ph type="body" idx="1"/>
          </p:nvPr>
        </p:nvSpPr>
        <p:spPr/>
        <p:txBody>
          <a:bodyPr/>
          <a:lstStyle/>
          <a:p>
            <a:pPr marL="3175" indent="-3175" rtl="0" eaLnBrk="1" hangingPunct="1">
              <a:buFontTx/>
              <a:buNone/>
              <a:defRPr/>
            </a:pPr>
            <a:r>
              <a:rPr sz="4400"/>
              <a:t>Indicateur suivi :</a:t>
            </a:r>
          </a:p>
          <a:p>
            <a:pPr marL="460375" indent="-3175" rtl="0" eaLnBrk="1" hangingPunct="1">
              <a:buFontTx/>
              <a:buNone/>
              <a:defRPr/>
            </a:pPr>
            <a:r>
              <a:rPr sz="4400"/>
              <a:t>Le nombre de personnes qui ont accès à un assainissement "amélioré" par rapport à celles qui ont accès à un assainissement "non amélioré"</a:t>
            </a:r>
          </a:p>
        </p:txBody>
      </p:sp>
      <p:sp>
        <p:nvSpPr>
          <p:cNvPr id="2867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D153889A-36D9-4265-9179-790C866B0EC9}" type="slidenum">
              <a:rPr/>
              <a:pPr rtl="0" eaLnBrk="1" hangingPunct="1"/>
              <a:t>26</a:t>
            </a:fld>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57200" y="274638"/>
            <a:ext cx="8686800" cy="1143000"/>
          </a:xfrm>
        </p:spPr>
        <p:txBody>
          <a:bodyPr/>
          <a:lstStyle/>
          <a:p>
            <a:pPr rtl="0" eaLnBrk="1" hangingPunct="1"/>
            <a:r>
              <a:rPr sz="4000" b="1" dirty="0" err="1">
                <a:solidFill>
                  <a:schemeClr val="accent2"/>
                </a:solidFill>
              </a:rPr>
              <a:t>Qu'est-ce</a:t>
            </a:r>
            <a:r>
              <a:rPr sz="4000" b="1" dirty="0">
                <a:solidFill>
                  <a:schemeClr val="accent2"/>
                </a:solidFill>
              </a:rPr>
              <a:t> </a:t>
            </a:r>
            <a:r>
              <a:rPr sz="4000" b="1" dirty="0" err="1">
                <a:solidFill>
                  <a:schemeClr val="accent2"/>
                </a:solidFill>
              </a:rPr>
              <a:t>qu'une</a:t>
            </a:r>
            <a:r>
              <a:rPr sz="4000" b="1" dirty="0">
                <a:solidFill>
                  <a:schemeClr val="accent2"/>
                </a:solidFill>
              </a:rPr>
              <a:t> "installation </a:t>
            </a:r>
            <a:r>
              <a:rPr sz="4000" b="1" dirty="0" err="1">
                <a:solidFill>
                  <a:schemeClr val="accent2"/>
                </a:solidFill>
              </a:rPr>
              <a:t>d'assainissement</a:t>
            </a:r>
            <a:r>
              <a:rPr sz="4000" b="1" dirty="0">
                <a:solidFill>
                  <a:schemeClr val="accent2"/>
                </a:solidFill>
              </a:rPr>
              <a:t> non </a:t>
            </a:r>
            <a:r>
              <a:rPr sz="4000" b="1" dirty="0" err="1">
                <a:solidFill>
                  <a:schemeClr val="accent2"/>
                </a:solidFill>
              </a:rPr>
              <a:t>améliorée</a:t>
            </a:r>
            <a:r>
              <a:rPr sz="4000" b="1" dirty="0">
                <a:solidFill>
                  <a:schemeClr val="accent2"/>
                </a:solidFill>
              </a:rPr>
              <a:t>" ?</a:t>
            </a:r>
          </a:p>
        </p:txBody>
      </p:sp>
      <p:sp>
        <p:nvSpPr>
          <p:cNvPr id="22531" name="Rectangle 3"/>
          <p:cNvSpPr>
            <a:spLocks noGrp="1" noChangeArrowheads="1"/>
          </p:cNvSpPr>
          <p:nvPr>
            <p:ph type="body" idx="1"/>
          </p:nvPr>
        </p:nvSpPr>
        <p:spPr>
          <a:xfrm>
            <a:off x="218364" y="1600200"/>
            <a:ext cx="8693624" cy="4525963"/>
          </a:xfrm>
        </p:spPr>
        <p:txBody>
          <a:bodyPr/>
          <a:lstStyle/>
          <a:p>
            <a:pPr rtl="0" eaLnBrk="1" hangingPunct="1">
              <a:defRPr/>
            </a:pPr>
            <a:r>
              <a:rPr sz="2800" dirty="0"/>
              <a:t>Latrines et </a:t>
            </a:r>
            <a:r>
              <a:rPr sz="2800" dirty="0" err="1"/>
              <a:t>pratiques</a:t>
            </a:r>
            <a:r>
              <a:rPr sz="2800" dirty="0"/>
              <a:t> </a:t>
            </a:r>
            <a:r>
              <a:rPr sz="2800" u="sng" dirty="0"/>
              <a:t>plus </a:t>
            </a:r>
            <a:r>
              <a:rPr sz="2800" u="sng" dirty="0" err="1"/>
              <a:t>susceptibles</a:t>
            </a:r>
            <a:r>
              <a:rPr sz="2800" dirty="0"/>
              <a:t> de </a:t>
            </a:r>
            <a:r>
              <a:rPr sz="2800" dirty="0" err="1"/>
              <a:t>permettre</a:t>
            </a:r>
            <a:r>
              <a:rPr sz="2800" dirty="0"/>
              <a:t> le contact entre les </a:t>
            </a:r>
            <a:r>
              <a:rPr sz="2800" dirty="0" err="1"/>
              <a:t>personnes</a:t>
            </a:r>
            <a:r>
              <a:rPr sz="2800" dirty="0"/>
              <a:t> et les excreta ; </a:t>
            </a:r>
            <a:r>
              <a:rPr sz="2800" dirty="0" err="1"/>
              <a:t>peu</a:t>
            </a:r>
            <a:r>
              <a:rPr sz="2800" dirty="0"/>
              <a:t> </a:t>
            </a:r>
            <a:r>
              <a:rPr sz="2800" dirty="0" err="1"/>
              <a:t>sûres</a:t>
            </a:r>
            <a:r>
              <a:rPr sz="2800" dirty="0"/>
              <a:t> et non </a:t>
            </a:r>
            <a:r>
              <a:rPr sz="2800" dirty="0" err="1"/>
              <a:t>hygiéniques</a:t>
            </a:r>
            <a:endParaRPr sz="2800" dirty="0"/>
          </a:p>
          <a:p>
            <a:pPr marL="347663" indent="-3175" rtl="0" eaLnBrk="1" hangingPunct="1">
              <a:buFontTx/>
              <a:buNone/>
              <a:defRPr/>
            </a:pPr>
            <a:r>
              <a:rPr sz="2800" dirty="0" err="1"/>
              <a:t>Exemples</a:t>
            </a:r>
            <a:r>
              <a:rPr sz="2800" dirty="0"/>
              <a:t> :</a:t>
            </a:r>
          </a:p>
          <a:p>
            <a:pPr marL="347663" indent="-3175" rtl="0">
              <a:lnSpc>
                <a:spcPct val="80000"/>
              </a:lnSpc>
              <a:defRPr/>
            </a:pPr>
            <a:r>
              <a:rPr sz="2800" dirty="0"/>
              <a:t>Latrine à fosse </a:t>
            </a:r>
            <a:r>
              <a:rPr sz="2800" dirty="0" err="1"/>
              <a:t>ouverte</a:t>
            </a:r>
            <a:r>
              <a:rPr sz="2800" dirty="0"/>
              <a:t> (pas de </a:t>
            </a:r>
            <a:r>
              <a:rPr sz="2800" dirty="0" err="1"/>
              <a:t>dalle</a:t>
            </a:r>
            <a:r>
              <a:rPr sz="2800" dirty="0"/>
              <a:t>, sale </a:t>
            </a:r>
            <a:r>
              <a:rPr sz="2800" dirty="0" err="1"/>
              <a:t>ou</a:t>
            </a:r>
            <a:r>
              <a:rPr sz="2800" dirty="0"/>
              <a:t> </a:t>
            </a:r>
            <a:r>
              <a:rPr sz="2800" dirty="0" err="1"/>
              <a:t>dangereuse</a:t>
            </a:r>
            <a:r>
              <a:rPr sz="2800" dirty="0"/>
              <a:t>)</a:t>
            </a:r>
          </a:p>
          <a:p>
            <a:pPr marL="347663" indent="-3175" rtl="0">
              <a:lnSpc>
                <a:spcPct val="80000"/>
              </a:lnSpc>
              <a:defRPr/>
            </a:pPr>
            <a:r>
              <a:rPr sz="2800" dirty="0"/>
              <a:t>Latrine à </a:t>
            </a:r>
            <a:r>
              <a:rPr sz="2800" dirty="0" err="1"/>
              <a:t>seau</a:t>
            </a:r>
            <a:endParaRPr sz="2800" dirty="0"/>
          </a:p>
          <a:p>
            <a:pPr marL="347663" indent="-3175" rtl="0">
              <a:lnSpc>
                <a:spcPct val="80000"/>
              </a:lnSpc>
              <a:defRPr/>
            </a:pPr>
            <a:r>
              <a:rPr sz="2800" dirty="0"/>
              <a:t>Latrine </a:t>
            </a:r>
            <a:r>
              <a:rPr sz="2800" dirty="0" err="1"/>
              <a:t>suspendue</a:t>
            </a:r>
            <a:r>
              <a:rPr sz="2800" dirty="0"/>
              <a:t> (les excreta </a:t>
            </a:r>
            <a:r>
              <a:rPr sz="2800" dirty="0" err="1"/>
              <a:t>tombent</a:t>
            </a:r>
            <a:r>
              <a:rPr sz="2800" dirty="0"/>
              <a:t> </a:t>
            </a:r>
            <a:r>
              <a:rPr sz="2800" dirty="0" err="1"/>
              <a:t>dans</a:t>
            </a:r>
            <a:r>
              <a:rPr sz="2800" dirty="0"/>
              <a:t> </a:t>
            </a:r>
            <a:r>
              <a:rPr sz="2800" dirty="0" err="1"/>
              <a:t>l'eau</a:t>
            </a:r>
            <a:r>
              <a:rPr sz="2800" dirty="0"/>
              <a:t>)</a:t>
            </a:r>
          </a:p>
          <a:p>
            <a:pPr marL="347663" indent="-3175" rtl="0">
              <a:lnSpc>
                <a:spcPct val="80000"/>
              </a:lnSpc>
              <a:defRPr/>
            </a:pPr>
            <a:r>
              <a:rPr sz="2800" dirty="0" err="1"/>
              <a:t>Défécation</a:t>
            </a:r>
            <a:r>
              <a:rPr sz="2800" dirty="0"/>
              <a:t> à </a:t>
            </a:r>
            <a:r>
              <a:rPr sz="2800" dirty="0" err="1"/>
              <a:t>l'air</a:t>
            </a:r>
            <a:r>
              <a:rPr sz="2800" dirty="0"/>
              <a:t> </a:t>
            </a:r>
            <a:r>
              <a:rPr sz="2800" dirty="0" err="1"/>
              <a:t>libre</a:t>
            </a:r>
            <a:r>
              <a:rPr sz="2800" dirty="0"/>
              <a:t> </a:t>
            </a:r>
          </a:p>
          <a:p>
            <a:pPr marL="347663" indent="-3175" rtl="0">
              <a:lnSpc>
                <a:spcPct val="80000"/>
              </a:lnSpc>
              <a:defRPr/>
            </a:pPr>
            <a:r>
              <a:rPr sz="2800" dirty="0"/>
              <a:t>Latrine </a:t>
            </a:r>
            <a:r>
              <a:rPr sz="2800" dirty="0" err="1"/>
              <a:t>publique</a:t>
            </a:r>
            <a:r>
              <a:rPr sz="2800" dirty="0"/>
              <a:t> </a:t>
            </a:r>
            <a:r>
              <a:rPr sz="2800" dirty="0" err="1"/>
              <a:t>ou</a:t>
            </a:r>
            <a:r>
              <a:rPr sz="2800" dirty="0"/>
              <a:t> </a:t>
            </a:r>
            <a:r>
              <a:rPr sz="2800" dirty="0" err="1"/>
              <a:t>partagée</a:t>
            </a:r>
            <a:r>
              <a:rPr sz="2800" dirty="0"/>
              <a:t> (</a:t>
            </a:r>
            <a:r>
              <a:rPr sz="2800" dirty="0" err="1"/>
              <a:t>en</a:t>
            </a:r>
            <a:r>
              <a:rPr sz="2800" dirty="0"/>
              <a:t> </a:t>
            </a:r>
            <a:r>
              <a:rPr sz="2800" dirty="0" err="1"/>
              <a:t>débat</a:t>
            </a:r>
            <a:r>
              <a:rPr sz="2800" dirty="0"/>
              <a:t>)</a:t>
            </a:r>
          </a:p>
        </p:txBody>
      </p:sp>
      <p:sp>
        <p:nvSpPr>
          <p:cNvPr id="2970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1EDD896D-2E0E-461D-A184-0A62BFB32C2C}" type="slidenum">
              <a:rPr/>
              <a:pPr rtl="0" eaLnBrk="1" hangingPunct="1"/>
              <a:t>27</a:t>
            </a:fld>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325" y="765175"/>
            <a:ext cx="3962400" cy="429260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23" name="TextBox 2"/>
          <p:cNvSpPr txBox="1">
            <a:spLocks noChangeArrowheads="1"/>
          </p:cNvSpPr>
          <p:nvPr/>
        </p:nvSpPr>
        <p:spPr bwMode="auto">
          <a:xfrm>
            <a:off x="723900" y="5057775"/>
            <a:ext cx="33210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rtl="0" eaLnBrk="1" hangingPunct="1"/>
            <a:r>
              <a:rPr/>
              <a:t>Défécation à l'air libre</a:t>
            </a:r>
          </a:p>
        </p:txBody>
      </p:sp>
      <p:sp>
        <p:nvSpPr>
          <p:cNvPr id="30724" name="TextBox 8"/>
          <p:cNvSpPr txBox="1">
            <a:spLocks noChangeArrowheads="1"/>
          </p:cNvSpPr>
          <p:nvPr/>
        </p:nvSpPr>
        <p:spPr bwMode="auto">
          <a:xfrm>
            <a:off x="4465638" y="5057775"/>
            <a:ext cx="4308475"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rtl="0" eaLnBrk="1" hangingPunct="1"/>
            <a:r>
              <a:rPr/>
              <a:t>Aire de toilettes ouverte</a:t>
            </a:r>
            <a:r>
              <a:rPr lang="en-US"/>
              <a:t/>
            </a:r>
            <a:br>
              <a:rPr lang="en-US"/>
            </a:br>
            <a:r>
              <a:rPr sz="900"/>
              <a:t>(source :guardian.co.uk/commentisfree/2009/ nov/19/world-toilet-day-sanitation)</a:t>
            </a:r>
          </a:p>
        </p:txBody>
      </p:sp>
      <p:sp>
        <p:nvSpPr>
          <p:cNvPr id="30725"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C5FFEF05-DA65-4A57-8430-8C7FAD1161B5}" type="slidenum">
              <a:rPr/>
              <a:pPr rtl="0" eaLnBrk="1" hangingPunct="1"/>
              <a:t>28</a:t>
            </a:fld>
            <a:endParaRPr/>
          </a:p>
        </p:txBody>
      </p:sp>
      <p:pic>
        <p:nvPicPr>
          <p:cNvPr id="30726"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92613" y="1382713"/>
            <a:ext cx="4381500" cy="26289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Box 2"/>
          <p:cNvSpPr txBox="1">
            <a:spLocks noChangeArrowheads="1"/>
          </p:cNvSpPr>
          <p:nvPr/>
        </p:nvSpPr>
        <p:spPr bwMode="auto">
          <a:xfrm>
            <a:off x="860425" y="5057775"/>
            <a:ext cx="332105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rtl="0" eaLnBrk="1" hangingPunct="1"/>
            <a:r>
              <a:rPr sz="900"/>
              <a:t>(source : Flickr, photo by K Tayler)</a:t>
            </a:r>
          </a:p>
        </p:txBody>
      </p:sp>
      <p:sp>
        <p:nvSpPr>
          <p:cNvPr id="31747" name="TextBox 8"/>
          <p:cNvSpPr txBox="1">
            <a:spLocks noChangeArrowheads="1"/>
          </p:cNvSpPr>
          <p:nvPr/>
        </p:nvSpPr>
        <p:spPr bwMode="auto">
          <a:xfrm>
            <a:off x="5083175" y="3589338"/>
            <a:ext cx="3563938"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rtl="0" eaLnBrk="1" hangingPunct="1"/>
            <a:r>
              <a:rPr sz="900"/>
              <a:t>(source : defeatdd.org/blog/sustainable-sanitation-peru)</a:t>
            </a:r>
          </a:p>
        </p:txBody>
      </p:sp>
      <p:sp>
        <p:nvSpPr>
          <p:cNvPr id="3174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60BF364D-D1E1-45E6-886A-29BCA8BC6FD1}" type="slidenum">
              <a:rPr/>
              <a:pPr rtl="0" eaLnBrk="1" hangingPunct="1"/>
              <a:t>29</a:t>
            </a:fld>
            <a:endParaRPr/>
          </a:p>
        </p:txBody>
      </p:sp>
      <p:pic>
        <p:nvPicPr>
          <p:cNvPr id="31749" name="Picture 2"/>
          <p:cNvPicPr>
            <a:picLocks noChangeAspect="1" noChangeArrowheads="1"/>
          </p:cNvPicPr>
          <p:nvPr/>
        </p:nvPicPr>
        <p:blipFill>
          <a:blip r:embed="rId2">
            <a:extLst>
              <a:ext uri="{28A0092B-C50C-407E-A947-70E740481C1C}">
                <a14:useLocalDpi xmlns:a14="http://schemas.microsoft.com/office/drawing/2010/main" val="0"/>
              </a:ext>
            </a:extLst>
          </a:blip>
          <a:srcRect l="7053" r="22192"/>
          <a:stretch>
            <a:fillRect/>
          </a:stretch>
        </p:blipFill>
        <p:spPr bwMode="auto">
          <a:xfrm>
            <a:off x="5349875" y="387350"/>
            <a:ext cx="3032125" cy="32194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75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0200" y="1362075"/>
            <a:ext cx="4762500" cy="3571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751"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2788" y="4576763"/>
            <a:ext cx="1885950" cy="13525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752" name="TextBox 8"/>
          <p:cNvSpPr txBox="1">
            <a:spLocks noChangeArrowheads="1"/>
          </p:cNvSpPr>
          <p:nvPr/>
        </p:nvSpPr>
        <p:spPr bwMode="auto">
          <a:xfrm>
            <a:off x="5083175" y="5937250"/>
            <a:ext cx="3563938"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rtl="0" eaLnBrk="1" hangingPunct="1"/>
            <a:r>
              <a:rPr sz="900"/>
              <a:t>(source : labspace.open.ac.uk)</a:t>
            </a:r>
          </a:p>
        </p:txBody>
      </p:sp>
      <p:sp>
        <p:nvSpPr>
          <p:cNvPr id="31753" name="Rectangle 1"/>
          <p:cNvSpPr>
            <a:spLocks noChangeArrowheads="1"/>
          </p:cNvSpPr>
          <p:nvPr/>
        </p:nvSpPr>
        <p:spPr bwMode="auto">
          <a:xfrm>
            <a:off x="1330325" y="384175"/>
            <a:ext cx="27622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rtl="0"/>
            <a:r>
              <a:rPr b="1"/>
              <a:t>Latrines à fosse non améliorées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rtl="0" eaLnBrk="1" hangingPunct="1"/>
            <a:r>
              <a:rPr b="1">
                <a:solidFill>
                  <a:schemeClr val="accent2"/>
                </a:solidFill>
              </a:rPr>
              <a:t>Attentes d’apprentissage</a:t>
            </a:r>
          </a:p>
        </p:txBody>
      </p:sp>
      <p:sp>
        <p:nvSpPr>
          <p:cNvPr id="14339" name="Rectangle 3"/>
          <p:cNvSpPr>
            <a:spLocks noGrp="1" noChangeArrowheads="1"/>
          </p:cNvSpPr>
          <p:nvPr>
            <p:ph type="body" idx="1"/>
          </p:nvPr>
        </p:nvSpPr>
        <p:spPr/>
        <p:txBody>
          <a:bodyPr/>
          <a:lstStyle/>
          <a:p>
            <a:pPr marL="514350" indent="-514350" rtl="0" eaLnBrk="1" hangingPunct="1">
              <a:buFontTx/>
              <a:buAutoNum type="arabicPeriod"/>
            </a:pPr>
            <a:r>
              <a:rPr/>
              <a:t>Discuter des liens entre les problèmes locaux et mondiaux associés à l'accès à l’eau potable et à l’assainissement, et expliquez.</a:t>
            </a:r>
          </a:p>
          <a:p>
            <a:pPr marL="514350" indent="-514350" eaLnBrk="1" hangingPunct="1">
              <a:buFontTx/>
              <a:buAutoNum type="arabicPeriod"/>
            </a:pPr>
            <a:endParaRPr lang="en-US" smtClean="0"/>
          </a:p>
          <a:p>
            <a:pPr marL="514350" indent="-514350" rtl="0" eaLnBrk="1" hangingPunct="1">
              <a:buFontTx/>
              <a:buAutoNum type="arabicPeriod"/>
            </a:pPr>
            <a:r>
              <a:rPr/>
              <a:t>Expliquer en quoi l'eau non potable et un assainissement déficient sont liés au cycle de la pauvreté et le font perdurer. </a:t>
            </a:r>
          </a:p>
        </p:txBody>
      </p:sp>
      <p:sp>
        <p:nvSpPr>
          <p:cNvPr id="614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6C7731AA-D15C-4D1B-BE90-DB5B26F86FE0}" type="slidenum">
              <a:rPr/>
              <a:pPr rtl="0" eaLnBrk="1" hangingPunct="1"/>
              <a:t>3</a:t>
            </a:fld>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33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457200" y="274638"/>
            <a:ext cx="8567530" cy="1143000"/>
          </a:xfrm>
        </p:spPr>
        <p:txBody>
          <a:bodyPr/>
          <a:lstStyle/>
          <a:p>
            <a:pPr rtl="0" eaLnBrk="1" hangingPunct="1"/>
            <a:r>
              <a:rPr b="1" dirty="0" err="1">
                <a:solidFill>
                  <a:schemeClr val="accent2"/>
                </a:solidFill>
              </a:rPr>
              <a:t>Qu'est-ce</a:t>
            </a:r>
            <a:r>
              <a:rPr b="1" dirty="0">
                <a:solidFill>
                  <a:schemeClr val="accent2"/>
                </a:solidFill>
              </a:rPr>
              <a:t> </a:t>
            </a:r>
            <a:r>
              <a:rPr b="1" dirty="0" err="1">
                <a:solidFill>
                  <a:schemeClr val="accent2"/>
                </a:solidFill>
              </a:rPr>
              <a:t>qu'une</a:t>
            </a:r>
            <a:r>
              <a:rPr b="1" dirty="0">
                <a:solidFill>
                  <a:schemeClr val="accent2"/>
                </a:solidFill>
              </a:rPr>
              <a:t> "installation </a:t>
            </a:r>
            <a:r>
              <a:rPr b="1" dirty="0" err="1">
                <a:solidFill>
                  <a:schemeClr val="accent2"/>
                </a:solidFill>
              </a:rPr>
              <a:t>d’assainissement</a:t>
            </a:r>
            <a:r>
              <a:rPr b="1" dirty="0">
                <a:solidFill>
                  <a:schemeClr val="accent2"/>
                </a:solidFill>
              </a:rPr>
              <a:t> </a:t>
            </a:r>
            <a:r>
              <a:rPr b="1" dirty="0" err="1">
                <a:solidFill>
                  <a:schemeClr val="accent2"/>
                </a:solidFill>
              </a:rPr>
              <a:t>améliorée</a:t>
            </a:r>
            <a:r>
              <a:rPr b="1" dirty="0">
                <a:solidFill>
                  <a:schemeClr val="accent2"/>
                </a:solidFill>
              </a:rPr>
              <a:t>" ?</a:t>
            </a:r>
          </a:p>
        </p:txBody>
      </p:sp>
      <p:sp>
        <p:nvSpPr>
          <p:cNvPr id="25603" name="Rectangle 3"/>
          <p:cNvSpPr>
            <a:spLocks noGrp="1" noChangeArrowheads="1"/>
          </p:cNvSpPr>
          <p:nvPr>
            <p:ph type="body" idx="1"/>
          </p:nvPr>
        </p:nvSpPr>
        <p:spPr>
          <a:xfrm>
            <a:off x="457200" y="1417638"/>
            <a:ext cx="8229600" cy="4525963"/>
          </a:xfrm>
        </p:spPr>
        <p:txBody>
          <a:bodyPr/>
          <a:lstStyle/>
          <a:p>
            <a:pPr rtl="0" eaLnBrk="1" hangingPunct="1">
              <a:defRPr/>
            </a:pPr>
            <a:r>
              <a:rPr dirty="0"/>
              <a:t>Latrines et </a:t>
            </a:r>
            <a:r>
              <a:rPr dirty="0" err="1"/>
              <a:t>pratiques</a:t>
            </a:r>
            <a:r>
              <a:rPr dirty="0"/>
              <a:t> </a:t>
            </a:r>
            <a:r>
              <a:rPr u="sng" dirty="0" err="1"/>
              <a:t>moins</a:t>
            </a:r>
            <a:r>
              <a:rPr u="sng" dirty="0"/>
              <a:t> </a:t>
            </a:r>
            <a:r>
              <a:rPr u="sng" dirty="0" err="1"/>
              <a:t>susceptibles</a:t>
            </a:r>
            <a:r>
              <a:rPr dirty="0"/>
              <a:t> de </a:t>
            </a:r>
            <a:r>
              <a:rPr dirty="0" err="1"/>
              <a:t>permettre</a:t>
            </a:r>
            <a:r>
              <a:rPr dirty="0"/>
              <a:t> le contact entre les </a:t>
            </a:r>
            <a:r>
              <a:rPr dirty="0" err="1"/>
              <a:t>personnes</a:t>
            </a:r>
            <a:r>
              <a:rPr dirty="0"/>
              <a:t> et les excreta ; </a:t>
            </a:r>
            <a:r>
              <a:rPr dirty="0" err="1"/>
              <a:t>sûres</a:t>
            </a:r>
            <a:r>
              <a:rPr dirty="0"/>
              <a:t> et </a:t>
            </a:r>
            <a:r>
              <a:rPr dirty="0" err="1"/>
              <a:t>hygiéniques</a:t>
            </a:r>
            <a:endParaRPr dirty="0"/>
          </a:p>
          <a:p>
            <a:pPr algn="ctr" eaLnBrk="1" hangingPunct="1">
              <a:buFontTx/>
              <a:buNone/>
              <a:defRPr/>
            </a:pPr>
            <a:endParaRPr lang="en-US" sz="600" dirty="0" smtClean="0"/>
          </a:p>
          <a:p>
            <a:pPr marL="1200150" indent="-3175" rtl="0" eaLnBrk="1" hangingPunct="1">
              <a:buFontTx/>
              <a:buNone/>
              <a:defRPr/>
            </a:pPr>
            <a:r>
              <a:rPr dirty="0" err="1"/>
              <a:t>Exemples</a:t>
            </a:r>
            <a:r>
              <a:rPr dirty="0"/>
              <a:t> :</a:t>
            </a:r>
          </a:p>
          <a:p>
            <a:pPr marL="1200150" indent="-3175" rtl="0">
              <a:lnSpc>
                <a:spcPct val="80000"/>
              </a:lnSpc>
              <a:defRPr/>
            </a:pPr>
            <a:r>
              <a:rPr dirty="0" err="1"/>
              <a:t>Raccordement</a:t>
            </a:r>
            <a:r>
              <a:rPr dirty="0"/>
              <a:t> à un </a:t>
            </a:r>
            <a:r>
              <a:rPr dirty="0" err="1"/>
              <a:t>égout</a:t>
            </a:r>
            <a:r>
              <a:rPr dirty="0"/>
              <a:t> public</a:t>
            </a:r>
          </a:p>
          <a:p>
            <a:pPr marL="1200150" indent="-3175" rtl="0">
              <a:lnSpc>
                <a:spcPct val="80000"/>
              </a:lnSpc>
              <a:defRPr/>
            </a:pPr>
            <a:r>
              <a:rPr dirty="0" err="1"/>
              <a:t>Raccordement</a:t>
            </a:r>
            <a:r>
              <a:rPr dirty="0"/>
              <a:t> à </a:t>
            </a:r>
            <a:r>
              <a:rPr dirty="0" err="1"/>
              <a:t>une</a:t>
            </a:r>
            <a:r>
              <a:rPr dirty="0"/>
              <a:t> fosse </a:t>
            </a:r>
            <a:r>
              <a:rPr dirty="0" err="1"/>
              <a:t>septique</a:t>
            </a:r>
            <a:endParaRPr dirty="0"/>
          </a:p>
          <a:p>
            <a:pPr marL="1200150" indent="-3175" rtl="0">
              <a:lnSpc>
                <a:spcPct val="80000"/>
              </a:lnSpc>
              <a:defRPr/>
            </a:pPr>
            <a:r>
              <a:rPr dirty="0"/>
              <a:t>Latrine à chasse </a:t>
            </a:r>
            <a:r>
              <a:rPr dirty="0" err="1"/>
              <a:t>manuelle</a:t>
            </a:r>
            <a:endParaRPr dirty="0"/>
          </a:p>
          <a:p>
            <a:pPr marL="1200150" indent="-3175" rtl="0">
              <a:lnSpc>
                <a:spcPct val="80000"/>
              </a:lnSpc>
              <a:defRPr/>
            </a:pPr>
            <a:r>
              <a:rPr dirty="0"/>
              <a:t>Latrine à fosse </a:t>
            </a:r>
          </a:p>
          <a:p>
            <a:pPr marL="1200150" indent="-3175" rtl="0">
              <a:lnSpc>
                <a:spcPct val="80000"/>
              </a:lnSpc>
              <a:defRPr/>
            </a:pPr>
            <a:r>
              <a:rPr dirty="0"/>
              <a:t>Latrine </a:t>
            </a:r>
            <a:r>
              <a:rPr dirty="0" err="1"/>
              <a:t>améliorée</a:t>
            </a:r>
            <a:r>
              <a:rPr dirty="0"/>
              <a:t> à fosse </a:t>
            </a:r>
            <a:r>
              <a:rPr dirty="0" err="1"/>
              <a:t>ventilée</a:t>
            </a:r>
            <a:endParaRPr dirty="0"/>
          </a:p>
          <a:p>
            <a:pPr eaLnBrk="1" hangingPunct="1">
              <a:defRPr/>
            </a:pPr>
            <a:endParaRPr lang="en-US" dirty="0" smtClean="0"/>
          </a:p>
        </p:txBody>
      </p:sp>
      <p:sp>
        <p:nvSpPr>
          <p:cNvPr id="3277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E2923CF8-6019-428F-A54D-1A5CFFD3A19A}" type="slidenum">
              <a:rPr/>
              <a:pPr rtl="0" eaLnBrk="1" hangingPunct="1"/>
              <a:t>30</a:t>
            </a:fld>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0050" y="850900"/>
            <a:ext cx="3806825" cy="4532313"/>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795" name="TextBox 2"/>
          <p:cNvSpPr txBox="1">
            <a:spLocks noChangeArrowheads="1"/>
          </p:cNvSpPr>
          <p:nvPr/>
        </p:nvSpPr>
        <p:spPr bwMode="auto">
          <a:xfrm>
            <a:off x="400050" y="5438775"/>
            <a:ext cx="3741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r>
              <a:rPr/>
              <a:t>Latrine améliorée à fosse ventilée (VIP)</a:t>
            </a:r>
          </a:p>
        </p:txBody>
      </p:sp>
      <p:pic>
        <p:nvPicPr>
          <p:cNvPr id="3379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56188" y="850900"/>
            <a:ext cx="3657600" cy="4532313"/>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797" name="TextBox 8"/>
          <p:cNvSpPr txBox="1">
            <a:spLocks noChangeArrowheads="1"/>
          </p:cNvSpPr>
          <p:nvPr/>
        </p:nvSpPr>
        <p:spPr bwMode="auto">
          <a:xfrm>
            <a:off x="5803900" y="5438775"/>
            <a:ext cx="3741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r>
              <a:rPr/>
              <a:t>Latrine à chasse manuelle</a:t>
            </a:r>
          </a:p>
        </p:txBody>
      </p:sp>
      <p:sp>
        <p:nvSpPr>
          <p:cNvPr id="3379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E7C5A388-B487-40D8-8E56-9A9B33F0E016}" type="slidenum">
              <a:rPr/>
              <a:pPr rtl="0" eaLnBrk="1" hangingPunct="1"/>
              <a:t>31</a:t>
            </a:fld>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B4859978-C293-4359-9628-F3F0A74A0B5E}" type="slidenum">
              <a:rPr/>
              <a:pPr rtl="0" eaLnBrk="1" hangingPunct="1"/>
              <a:t>32</a:t>
            </a:fld>
            <a:endParaRPr/>
          </a:p>
        </p:txBody>
      </p:sp>
      <p:sp>
        <p:nvSpPr>
          <p:cNvPr id="34819" name="TextBox 5"/>
          <p:cNvSpPr txBox="1">
            <a:spLocks noChangeArrowheads="1"/>
          </p:cNvSpPr>
          <p:nvPr/>
        </p:nvSpPr>
        <p:spPr bwMode="auto">
          <a:xfrm>
            <a:off x="5915025" y="6496050"/>
            <a:ext cx="22860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r>
              <a:rPr sz="1000"/>
              <a:t>(Crédit : OMS/UNICEF - PSC, 2012) </a:t>
            </a:r>
          </a:p>
        </p:txBody>
      </p:sp>
      <p:pic>
        <p:nvPicPr>
          <p:cNvPr id="34820"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28975" y="2260600"/>
            <a:ext cx="4972050" cy="272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821" name="TextBox 8"/>
          <p:cNvSpPr txBox="1">
            <a:spLocks noChangeArrowheads="1"/>
          </p:cNvSpPr>
          <p:nvPr/>
        </p:nvSpPr>
        <p:spPr bwMode="auto">
          <a:xfrm>
            <a:off x="942975" y="5715000"/>
            <a:ext cx="67627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r>
              <a:rPr/>
              <a:t>La couverture en assainissement est passée de 49 % en 1990 à 63 % en 2010.</a:t>
            </a:r>
          </a:p>
        </p:txBody>
      </p:sp>
      <p:sp>
        <p:nvSpPr>
          <p:cNvPr id="34822" name="TextBox 9"/>
          <p:cNvSpPr txBox="1">
            <a:spLocks noChangeArrowheads="1"/>
          </p:cNvSpPr>
          <p:nvPr/>
        </p:nvSpPr>
        <p:spPr bwMode="auto">
          <a:xfrm>
            <a:off x="419100" y="120650"/>
            <a:ext cx="821055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r>
              <a:rPr sz="2800"/>
              <a:t>Nombre de personnes qui ont obtenu un accès à un assainissement amélioré entre 1990 et 2010 par région de l'OMD (en millions)</a:t>
            </a:r>
          </a:p>
        </p:txBody>
      </p:sp>
      <p:sp>
        <p:nvSpPr>
          <p:cNvPr id="34823" name="TextBox 10"/>
          <p:cNvSpPr txBox="1">
            <a:spLocks noChangeArrowheads="1"/>
          </p:cNvSpPr>
          <p:nvPr/>
        </p:nvSpPr>
        <p:spPr bwMode="auto">
          <a:xfrm>
            <a:off x="1076325" y="2578100"/>
            <a:ext cx="1954213"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r>
              <a:rPr>
                <a:solidFill>
                  <a:srgbClr val="0070C0"/>
                </a:solidFill>
              </a:rPr>
              <a:t>D'après les chiffres de 2010, la cible globale concernant l'accès à un assainissement amélioré ne sera pas atteinte en 2015.</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8DE9E051-7709-4986-8C79-6D6FD95BE155}" type="slidenum">
              <a:rPr/>
              <a:pPr rtl="0" eaLnBrk="1" hangingPunct="1"/>
              <a:t>33</a:t>
            </a:fld>
            <a:endParaRPr/>
          </a:p>
        </p:txBody>
      </p:sp>
      <p:sp>
        <p:nvSpPr>
          <p:cNvPr id="35843" name="TextBox 7"/>
          <p:cNvSpPr txBox="1">
            <a:spLocks noChangeArrowheads="1"/>
          </p:cNvSpPr>
          <p:nvPr/>
        </p:nvSpPr>
        <p:spPr bwMode="auto">
          <a:xfrm>
            <a:off x="6435725" y="5937250"/>
            <a:ext cx="22860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r>
              <a:rPr sz="1000"/>
              <a:t>(Crédit : OMS/UNICEF - PSC, 2012) </a:t>
            </a:r>
          </a:p>
        </p:txBody>
      </p:sp>
      <p:pic>
        <p:nvPicPr>
          <p:cNvPr id="35844"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1063" y="1233488"/>
            <a:ext cx="7381875" cy="447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845" name="TextBox 8"/>
          <p:cNvSpPr txBox="1">
            <a:spLocks noChangeArrowheads="1"/>
          </p:cNvSpPr>
          <p:nvPr/>
        </p:nvSpPr>
        <p:spPr bwMode="auto">
          <a:xfrm>
            <a:off x="1162050" y="6070600"/>
            <a:ext cx="65436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r>
              <a:rPr/>
              <a:t>Le monde n'est pas en bonne voir pour atteindre les objectifs d'assainissement.</a:t>
            </a:r>
          </a:p>
        </p:txBody>
      </p:sp>
      <p:sp>
        <p:nvSpPr>
          <p:cNvPr id="35846" name="TextBox 9"/>
          <p:cNvSpPr txBox="1">
            <a:spLocks noChangeArrowheads="1"/>
          </p:cNvSpPr>
          <p:nvPr/>
        </p:nvSpPr>
        <p:spPr bwMode="auto">
          <a:xfrm>
            <a:off x="419100" y="120650"/>
            <a:ext cx="821055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r>
              <a:rPr sz="2800"/>
              <a:t>Progrès vers la cible concernant l'assainissement des OMD en 2010</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43A533FF-701C-4A0E-ABDC-380A65852C81}" type="slidenum">
              <a:rPr/>
              <a:pPr rtl="0" eaLnBrk="1" hangingPunct="1"/>
              <a:t>34</a:t>
            </a:fld>
            <a:endParaRPr/>
          </a:p>
        </p:txBody>
      </p:sp>
      <p:sp>
        <p:nvSpPr>
          <p:cNvPr id="36867" name="TextBox 5"/>
          <p:cNvSpPr txBox="1">
            <a:spLocks noChangeArrowheads="1"/>
          </p:cNvSpPr>
          <p:nvPr/>
        </p:nvSpPr>
        <p:spPr bwMode="auto">
          <a:xfrm>
            <a:off x="5761038" y="6465888"/>
            <a:ext cx="22860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r>
              <a:rPr sz="1000"/>
              <a:t>(Crédit : OMS/UNICEF - PSC, 2012) </a:t>
            </a:r>
          </a:p>
        </p:txBody>
      </p:sp>
      <p:pic>
        <p:nvPicPr>
          <p:cNvPr id="3686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21050" y="1617663"/>
            <a:ext cx="3962400" cy="395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6869" name="TextBox 6"/>
          <p:cNvSpPr txBox="1">
            <a:spLocks noChangeArrowheads="1"/>
          </p:cNvSpPr>
          <p:nvPr/>
        </p:nvSpPr>
        <p:spPr bwMode="auto">
          <a:xfrm>
            <a:off x="419100" y="120650"/>
            <a:ext cx="821055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r>
              <a:rPr sz="2800"/>
              <a:t>Nombre de personnes n'ayant pas accès à un assainissement amélioré en 2010 (en millions)</a:t>
            </a:r>
          </a:p>
        </p:txBody>
      </p:sp>
      <p:sp>
        <p:nvSpPr>
          <p:cNvPr id="36870" name="TextBox 7"/>
          <p:cNvSpPr txBox="1">
            <a:spLocks noChangeArrowheads="1"/>
          </p:cNvSpPr>
          <p:nvPr/>
        </p:nvSpPr>
        <p:spPr bwMode="auto">
          <a:xfrm>
            <a:off x="787400" y="2578100"/>
            <a:ext cx="224313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r>
              <a:rPr>
                <a:solidFill>
                  <a:srgbClr val="FF0000"/>
                </a:solidFill>
              </a:rPr>
              <a:t>2,5 milliards de personnes n'avaient pas d'accès à un assainissement amélioré en 2010.</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9623D3EE-2717-4F33-823D-93FB3C6B5AA4}" type="slidenum">
              <a:rPr/>
              <a:pPr rtl="0" eaLnBrk="1" hangingPunct="1"/>
              <a:t>35</a:t>
            </a:fld>
            <a:endParaRPr/>
          </a:p>
        </p:txBody>
      </p:sp>
      <p:sp>
        <p:nvSpPr>
          <p:cNvPr id="37891" name="TextBox 7"/>
          <p:cNvSpPr txBox="1">
            <a:spLocks noChangeArrowheads="1"/>
          </p:cNvSpPr>
          <p:nvPr/>
        </p:nvSpPr>
        <p:spPr bwMode="auto">
          <a:xfrm>
            <a:off x="6435725" y="5937250"/>
            <a:ext cx="22860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r>
              <a:rPr sz="1000"/>
              <a:t>(Crédit : OMS/UNICEF - PSC, 2012) </a:t>
            </a:r>
          </a:p>
        </p:txBody>
      </p:sp>
      <p:sp>
        <p:nvSpPr>
          <p:cNvPr id="37892" name="TextBox 9"/>
          <p:cNvSpPr txBox="1">
            <a:spLocks noChangeArrowheads="1"/>
          </p:cNvSpPr>
          <p:nvPr/>
        </p:nvSpPr>
        <p:spPr bwMode="auto">
          <a:xfrm>
            <a:off x="419100" y="120650"/>
            <a:ext cx="821055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r>
              <a:rPr sz="2800"/>
              <a:t>Proportion des personnes qui disposaient d'un assainissement amélioré en 2010</a:t>
            </a:r>
          </a:p>
        </p:txBody>
      </p:sp>
      <p:pic>
        <p:nvPicPr>
          <p:cNvPr id="3789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6450" y="1581150"/>
            <a:ext cx="7635875" cy="415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5"/>
          <p:cNvSpPr>
            <a:spLocks noChangeArrowheads="1"/>
          </p:cNvSpPr>
          <p:nvPr/>
        </p:nvSpPr>
        <p:spPr bwMode="auto">
          <a:xfrm>
            <a:off x="6934200" y="0"/>
            <a:ext cx="2209800" cy="228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8915"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020CC3BA-0EB8-4DD9-A722-A3ACE5149D72}" type="slidenum">
              <a:rPr/>
              <a:pPr rtl="0" eaLnBrk="1" hangingPunct="1"/>
              <a:t>36</a:t>
            </a:fld>
            <a:endParaRPr/>
          </a:p>
        </p:txBody>
      </p:sp>
      <p:sp>
        <p:nvSpPr>
          <p:cNvPr id="38916" name="TextBox 16"/>
          <p:cNvSpPr txBox="1">
            <a:spLocks noChangeArrowheads="1"/>
          </p:cNvSpPr>
          <p:nvPr/>
        </p:nvSpPr>
        <p:spPr bwMode="auto">
          <a:xfrm>
            <a:off x="5937250" y="6465888"/>
            <a:ext cx="22860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r>
              <a:rPr sz="1000"/>
              <a:t>(Crédit : OMS/UNICEF - PSC, 2012) </a:t>
            </a:r>
          </a:p>
        </p:txBody>
      </p:sp>
      <p:pic>
        <p:nvPicPr>
          <p:cNvPr id="38917" name="Picture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2763" y="1606550"/>
            <a:ext cx="7710487" cy="4287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918" name="TextBox 17"/>
          <p:cNvSpPr txBox="1">
            <a:spLocks noChangeArrowheads="1"/>
          </p:cNvSpPr>
          <p:nvPr/>
        </p:nvSpPr>
        <p:spPr bwMode="auto">
          <a:xfrm>
            <a:off x="419100" y="120650"/>
            <a:ext cx="821055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r>
              <a:rPr sz="2800"/>
              <a:t>Proportion des personnes qui disposaient d'un assainissement amélioré ou non en 2010</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DFE67DD8-E3A8-4B40-B5D2-07D37795067B}" type="slidenum">
              <a:rPr/>
              <a:pPr rtl="0" eaLnBrk="1" hangingPunct="1"/>
              <a:t>37</a:t>
            </a:fld>
            <a:endParaRPr/>
          </a:p>
        </p:txBody>
      </p:sp>
      <p:sp>
        <p:nvSpPr>
          <p:cNvPr id="39939" name="TextBox 7"/>
          <p:cNvSpPr txBox="1">
            <a:spLocks noChangeArrowheads="1"/>
          </p:cNvSpPr>
          <p:nvPr/>
        </p:nvSpPr>
        <p:spPr bwMode="auto">
          <a:xfrm>
            <a:off x="5929313" y="6462713"/>
            <a:ext cx="22860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r>
              <a:rPr sz="1000"/>
              <a:t>(Crédit : OMS/UNICEF - PSC, 2012) </a:t>
            </a:r>
          </a:p>
        </p:txBody>
      </p:sp>
      <p:sp>
        <p:nvSpPr>
          <p:cNvPr id="39940" name="TextBox 9"/>
          <p:cNvSpPr txBox="1">
            <a:spLocks noChangeArrowheads="1"/>
          </p:cNvSpPr>
          <p:nvPr/>
        </p:nvSpPr>
        <p:spPr bwMode="auto">
          <a:xfrm>
            <a:off x="419100" y="120650"/>
            <a:ext cx="821055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r>
              <a:rPr sz="2800"/>
              <a:t>Proportion de personnes qui pratiquaient la défécation à l'air libre en 2010</a:t>
            </a:r>
          </a:p>
        </p:txBody>
      </p:sp>
      <p:pic>
        <p:nvPicPr>
          <p:cNvPr id="3994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8488" y="1658938"/>
            <a:ext cx="7381875" cy="4400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rtl="0" eaLnBrk="1" hangingPunct="1"/>
            <a:r>
              <a:rPr b="1">
                <a:solidFill>
                  <a:schemeClr val="accent2"/>
                </a:solidFill>
              </a:rPr>
              <a:t>Réfléchissez</a:t>
            </a:r>
          </a:p>
        </p:txBody>
      </p:sp>
      <p:sp>
        <p:nvSpPr>
          <p:cNvPr id="40963" name="Rectangle 3"/>
          <p:cNvSpPr>
            <a:spLocks noGrp="1" noChangeArrowheads="1"/>
          </p:cNvSpPr>
          <p:nvPr>
            <p:ph type="body" idx="1"/>
          </p:nvPr>
        </p:nvSpPr>
        <p:spPr/>
        <p:txBody>
          <a:bodyPr/>
          <a:lstStyle/>
          <a:p>
            <a:pPr algn="ctr" rtl="0" eaLnBrk="1" hangingPunct="1">
              <a:buFontTx/>
              <a:buNone/>
            </a:pPr>
            <a:r>
              <a:rPr sz="4400"/>
              <a:t>Quelles sont les régions qui ont le plus faible taux d'accès à des installations sanitaires améliorées ?</a:t>
            </a:r>
          </a:p>
          <a:p>
            <a:pPr algn="ctr" eaLnBrk="1" hangingPunct="1">
              <a:buFontTx/>
              <a:buNone/>
            </a:pPr>
            <a:endParaRPr lang="en-US" sz="4400" smtClean="0"/>
          </a:p>
          <a:p>
            <a:pPr algn="ctr" eaLnBrk="1" hangingPunct="1">
              <a:buFontTx/>
              <a:buNone/>
            </a:pPr>
            <a:endParaRPr lang="en-US" sz="4400" smtClean="0"/>
          </a:p>
        </p:txBody>
      </p:sp>
      <p:pic>
        <p:nvPicPr>
          <p:cNvPr id="40964" name="Picture 4" descr="CAWST Colour - no tex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929313"/>
            <a:ext cx="1487488"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8B979938-296A-450B-AA0B-4E752E765DE4}" type="slidenum">
              <a:rPr/>
              <a:pPr rtl="0" eaLnBrk="1" hangingPunct="1"/>
              <a:t>38</a:t>
            </a:fld>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rtl="0" eaLnBrk="1" hangingPunct="1"/>
            <a:r>
              <a:rPr b="1">
                <a:solidFill>
                  <a:schemeClr val="accent2"/>
                </a:solidFill>
              </a:rPr>
              <a:t>Un problème mondial</a:t>
            </a:r>
          </a:p>
        </p:txBody>
      </p:sp>
      <p:sp>
        <p:nvSpPr>
          <p:cNvPr id="41987" name="Rectangle 3"/>
          <p:cNvSpPr>
            <a:spLocks noGrp="1" noChangeArrowheads="1"/>
          </p:cNvSpPr>
          <p:nvPr>
            <p:ph type="body" idx="1"/>
          </p:nvPr>
        </p:nvSpPr>
        <p:spPr/>
        <p:txBody>
          <a:bodyPr/>
          <a:lstStyle/>
          <a:p>
            <a:pPr algn="ctr" rtl="0" eaLnBrk="1" hangingPunct="1">
              <a:buFontTx/>
              <a:buNone/>
            </a:pPr>
            <a:r>
              <a:rPr sz="4000"/>
              <a:t>De grandes parties de </a:t>
            </a:r>
          </a:p>
          <a:p>
            <a:pPr algn="ctr" rtl="0" eaLnBrk="1" hangingPunct="1">
              <a:buFontTx/>
              <a:buNone/>
            </a:pPr>
            <a:r>
              <a:rPr sz="4000">
                <a:solidFill>
                  <a:srgbClr val="FF0000"/>
                </a:solidFill>
              </a:rPr>
              <a:t>l'Afrique</a:t>
            </a:r>
            <a:r>
              <a:rPr sz="4000"/>
              <a:t> et de </a:t>
            </a:r>
            <a:r>
              <a:rPr sz="4000">
                <a:solidFill>
                  <a:srgbClr val="FF0000"/>
                </a:solidFill>
              </a:rPr>
              <a:t>l'Asie</a:t>
            </a:r>
            <a:r>
              <a:rPr sz="4000"/>
              <a:t> </a:t>
            </a:r>
          </a:p>
          <a:p>
            <a:pPr algn="ctr" rtl="0" eaLnBrk="1" hangingPunct="1">
              <a:buFontTx/>
              <a:buNone/>
            </a:pPr>
            <a:r>
              <a:rPr sz="4000"/>
              <a:t>sont les plus touchées par </a:t>
            </a:r>
          </a:p>
          <a:p>
            <a:pPr algn="ctr" rtl="0" eaLnBrk="1" hangingPunct="1">
              <a:buFontTx/>
              <a:buNone/>
            </a:pPr>
            <a:r>
              <a:rPr sz="4000"/>
              <a:t>le manque d'accès à </a:t>
            </a:r>
          </a:p>
          <a:p>
            <a:pPr algn="ctr" rtl="0" eaLnBrk="1" hangingPunct="1">
              <a:buFontTx/>
              <a:buNone/>
            </a:pPr>
            <a:r>
              <a:rPr sz="4000"/>
              <a:t>des installations sanitaires améliorées </a:t>
            </a:r>
          </a:p>
        </p:txBody>
      </p:sp>
      <p:pic>
        <p:nvPicPr>
          <p:cNvPr id="41988" name="Picture 4" descr="CAWST Colour - no tex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929313"/>
            <a:ext cx="1487488"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56E10E96-B377-44C0-83CE-F7A9B64AEE54}" type="slidenum">
              <a:rPr/>
              <a:pPr rtl="0" eaLnBrk="1" hangingPunct="1"/>
              <a:t>39</a:t>
            </a:fld>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rtl="0" eaLnBrk="1" hangingPunct="1"/>
            <a:r>
              <a:rPr b="1">
                <a:solidFill>
                  <a:schemeClr val="accent2"/>
                </a:solidFill>
              </a:rPr>
              <a:t>Réfléchissez</a:t>
            </a:r>
          </a:p>
        </p:txBody>
      </p:sp>
      <p:sp>
        <p:nvSpPr>
          <p:cNvPr id="14339" name="Rectangle 3"/>
          <p:cNvSpPr>
            <a:spLocks noGrp="1" noChangeArrowheads="1"/>
          </p:cNvSpPr>
          <p:nvPr>
            <p:ph type="body" idx="1"/>
          </p:nvPr>
        </p:nvSpPr>
        <p:spPr/>
        <p:txBody>
          <a:bodyPr/>
          <a:lstStyle/>
          <a:p>
            <a:pPr marL="0" indent="0" algn="ctr" rtl="0" eaLnBrk="1" hangingPunct="1">
              <a:buFontTx/>
              <a:buNone/>
              <a:defRPr/>
            </a:pPr>
            <a:r>
              <a:rPr sz="4400"/>
              <a:t>Où avez-vous été témoins de la pauvreté ?</a:t>
            </a:r>
          </a:p>
          <a:p>
            <a:pPr algn="ctr" eaLnBrk="1" hangingPunct="1">
              <a:buFontTx/>
              <a:buNone/>
              <a:defRPr/>
            </a:pPr>
            <a:endParaRPr lang="en-US" sz="4400" dirty="0" smtClean="0"/>
          </a:p>
        </p:txBody>
      </p:sp>
      <p:pic>
        <p:nvPicPr>
          <p:cNvPr id="7172" name="Picture 4" descr="CAWST Colour - no tex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929313"/>
            <a:ext cx="1487488"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20BE4EB9-2C6F-40C2-9036-E3E079A218BB}" type="slidenum">
              <a:rPr/>
              <a:pPr rtl="0" eaLnBrk="1" hangingPunct="1"/>
              <a:t>4</a:t>
            </a:fld>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 calcmode="lin" valueType="num">
                                      <p:cBhvr additive="base">
                                        <p:cTn id="7" dur="500" fill="hold"/>
                                        <p:tgtEl>
                                          <p:spTgt spid="1433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33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457200" y="584200"/>
            <a:ext cx="8229600" cy="1143000"/>
          </a:xfrm>
        </p:spPr>
        <p:txBody>
          <a:bodyPr/>
          <a:lstStyle/>
          <a:p>
            <a:pPr rtl="0" eaLnBrk="1" hangingPunct="1"/>
            <a:r>
              <a:rPr b="1">
                <a:solidFill>
                  <a:schemeClr val="accent2"/>
                </a:solidFill>
              </a:rPr>
              <a:t>POURQUOI ?</a:t>
            </a:r>
          </a:p>
        </p:txBody>
      </p:sp>
      <p:sp>
        <p:nvSpPr>
          <p:cNvPr id="14339" name="Rectangle 3"/>
          <p:cNvSpPr>
            <a:spLocks noGrp="1" noChangeArrowheads="1"/>
          </p:cNvSpPr>
          <p:nvPr>
            <p:ph type="body" idx="1"/>
          </p:nvPr>
        </p:nvSpPr>
        <p:spPr>
          <a:xfrm>
            <a:off x="743744" y="2196745"/>
            <a:ext cx="7943056" cy="3824676"/>
          </a:xfrm>
          <a:extLst/>
        </p:spPr>
        <p:txBody>
          <a:bodyPr numCol="2"/>
          <a:lstStyle/>
          <a:p>
            <a:pPr rtl="0" eaLnBrk="1" hangingPunct="1">
              <a:buFontTx/>
              <a:buNone/>
              <a:defRPr/>
            </a:pPr>
            <a:r>
              <a:rPr/>
              <a:t>Manque de:</a:t>
            </a:r>
          </a:p>
          <a:p>
            <a:pPr eaLnBrk="1" hangingPunct="1">
              <a:buFontTx/>
              <a:buNone/>
              <a:defRPr/>
            </a:pPr>
            <a:endParaRPr lang="en-US" sz="800" dirty="0" smtClean="0"/>
          </a:p>
          <a:p>
            <a:pPr rtl="0" eaLnBrk="1" hangingPunct="1">
              <a:defRPr/>
            </a:pPr>
            <a:r>
              <a:rPr/>
              <a:t>Financement</a:t>
            </a:r>
          </a:p>
          <a:p>
            <a:pPr rtl="0" eaLnBrk="1" hangingPunct="1">
              <a:defRPr/>
            </a:pPr>
            <a:r>
              <a:rPr/>
              <a:t>Ressources</a:t>
            </a:r>
          </a:p>
          <a:p>
            <a:pPr rtl="0" eaLnBrk="1" hangingPunct="1">
              <a:defRPr/>
            </a:pPr>
            <a:r>
              <a:rPr/>
              <a:t>Infrastructure</a:t>
            </a:r>
          </a:p>
          <a:p>
            <a:pPr rtl="0" eaLnBrk="1" hangingPunct="1">
              <a:defRPr/>
            </a:pPr>
            <a:r>
              <a:rPr/>
              <a:t>Entretien </a:t>
            </a:r>
          </a:p>
          <a:p>
            <a:pPr eaLnBrk="1" hangingPunct="1">
              <a:defRPr/>
            </a:pPr>
            <a:endParaRPr lang="en-US" dirty="0"/>
          </a:p>
          <a:p>
            <a:pPr eaLnBrk="1" hangingPunct="1">
              <a:defRPr/>
            </a:pPr>
            <a:endParaRPr lang="en-US" dirty="0" smtClean="0"/>
          </a:p>
          <a:p>
            <a:pPr eaLnBrk="1" hangingPunct="1">
              <a:defRPr/>
            </a:pPr>
            <a:endParaRPr lang="en-US" sz="800" dirty="0" smtClean="0"/>
          </a:p>
          <a:p>
            <a:pPr rtl="0" eaLnBrk="1" hangingPunct="1">
              <a:defRPr/>
            </a:pPr>
            <a:r>
              <a:rPr/>
              <a:t>Connaissances</a:t>
            </a:r>
          </a:p>
          <a:p>
            <a:pPr rtl="0" eaLnBrk="1" hangingPunct="1">
              <a:defRPr/>
            </a:pPr>
            <a:r>
              <a:rPr/>
              <a:t>Prise de conscience</a:t>
            </a:r>
          </a:p>
          <a:p>
            <a:pPr rtl="0" eaLnBrk="1" hangingPunct="1">
              <a:defRPr/>
            </a:pPr>
            <a:r>
              <a:rPr/>
              <a:t>Compétences</a:t>
            </a:r>
          </a:p>
          <a:p>
            <a:pPr rtl="0" eaLnBrk="1" hangingPunct="1">
              <a:defRPr/>
            </a:pPr>
            <a:r>
              <a:rPr/>
              <a:t>Motivation</a:t>
            </a:r>
          </a:p>
          <a:p>
            <a:pPr rtl="0" eaLnBrk="1" hangingPunct="1">
              <a:defRPr/>
            </a:pPr>
            <a:r>
              <a:rPr/>
              <a:t>Priorité</a:t>
            </a:r>
          </a:p>
        </p:txBody>
      </p:sp>
      <p:sp>
        <p:nvSpPr>
          <p:cNvPr id="4301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AF386B76-FF24-4FE9-807B-97810B151136}" type="slidenum">
              <a:rPr/>
              <a:pPr rtl="0" eaLnBrk="1" hangingPunct="1"/>
              <a:t>40</a:t>
            </a:fld>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339">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339">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339">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339">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339">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339">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339">
                                            <p:txEl>
                                              <p:pRg st="11" end="1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4339">
                                            <p:txEl>
                                              <p:pRg st="12" end="1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4339">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rtl="0" eaLnBrk="1" hangingPunct="1"/>
            <a:r>
              <a:rPr b="1">
                <a:solidFill>
                  <a:schemeClr val="accent2"/>
                </a:solidFill>
              </a:rPr>
              <a:t>Réfléchissez...</a:t>
            </a:r>
          </a:p>
        </p:txBody>
      </p:sp>
      <p:sp>
        <p:nvSpPr>
          <p:cNvPr id="35843" name="Rectangle 3"/>
          <p:cNvSpPr>
            <a:spLocks noGrp="1" noChangeArrowheads="1"/>
          </p:cNvSpPr>
          <p:nvPr>
            <p:ph type="body" idx="1"/>
          </p:nvPr>
        </p:nvSpPr>
        <p:spPr/>
        <p:txBody>
          <a:bodyPr/>
          <a:lstStyle/>
          <a:p>
            <a:pPr eaLnBrk="1" hangingPunct="1">
              <a:buFontTx/>
              <a:buNone/>
              <a:defRPr/>
            </a:pPr>
            <a:endParaRPr lang="en-US" dirty="0" smtClean="0"/>
          </a:p>
          <a:p>
            <a:pPr marL="0" indent="0" algn="ctr" rtl="0" eaLnBrk="1" hangingPunct="1">
              <a:buFontTx/>
              <a:buNone/>
              <a:defRPr/>
            </a:pPr>
            <a:r>
              <a:rPr sz="3600"/>
              <a:t>Quel est l'effet sur une communauté si l'accès à l'eau potable est amélioré mais qu'il y a encore un manque d'assainissement de base ?</a:t>
            </a:r>
          </a:p>
        </p:txBody>
      </p:sp>
      <p:sp>
        <p:nvSpPr>
          <p:cNvPr id="4403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BA62A963-C5C8-4146-8266-3F700EBC7FF5}" type="slidenum">
              <a:rPr/>
              <a:pPr rtl="0" eaLnBrk="1" hangingPunct="1"/>
              <a:t>41</a:t>
            </a:fld>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rtl="0" eaLnBrk="1" hangingPunct="1"/>
            <a:r>
              <a:rPr b="1">
                <a:solidFill>
                  <a:schemeClr val="accent2"/>
                </a:solidFill>
              </a:rPr>
              <a:t>Qu'est-ce que cela implique par rapport à moi ?</a:t>
            </a:r>
          </a:p>
        </p:txBody>
      </p:sp>
      <p:sp>
        <p:nvSpPr>
          <p:cNvPr id="35843" name="Rectangle 3"/>
          <p:cNvSpPr>
            <a:spLocks noGrp="1" noChangeArrowheads="1"/>
          </p:cNvSpPr>
          <p:nvPr>
            <p:ph type="body" idx="1"/>
          </p:nvPr>
        </p:nvSpPr>
        <p:spPr>
          <a:xfrm>
            <a:off x="457200" y="1787857"/>
            <a:ext cx="8229600" cy="4338306"/>
          </a:xfrm>
        </p:spPr>
        <p:txBody>
          <a:bodyPr/>
          <a:lstStyle/>
          <a:p>
            <a:pPr marL="0" indent="0" algn="ctr" rtl="0" eaLnBrk="1" hangingPunct="1">
              <a:buNone/>
              <a:defRPr/>
            </a:pPr>
            <a:r>
              <a:rPr/>
              <a:t>Il est important d'apporter </a:t>
            </a:r>
            <a:r>
              <a:rPr lang="en-US" dirty="0" smtClean="0"/>
              <a:t/>
            </a:r>
            <a:br>
              <a:rPr lang="en-US" dirty="0" smtClean="0"/>
            </a:br>
            <a:r>
              <a:rPr/>
              <a:t>à TOUT LE MONDE, PARTOUT :</a:t>
            </a:r>
          </a:p>
          <a:p>
            <a:pPr algn="ctr" rtl="0" eaLnBrk="1" hangingPunct="1">
              <a:buFont typeface="Wingdings" pitchFamily="2" charset="2"/>
              <a:buChar char="ü"/>
              <a:defRPr/>
            </a:pPr>
            <a:r>
              <a:rPr/>
              <a:t>De l'eau potable accessible (pas trop loin) et abordable</a:t>
            </a:r>
          </a:p>
          <a:p>
            <a:pPr algn="ctr" rtl="0" eaLnBrk="1" hangingPunct="1">
              <a:buFont typeface="Wingdings" pitchFamily="2" charset="2"/>
              <a:buChar char="ü"/>
              <a:defRPr/>
            </a:pPr>
            <a:r>
              <a:rPr/>
              <a:t>Des installations sanitaires qui peuvent être utilisées par tout le monde pour stopper la transmission des maladies</a:t>
            </a:r>
          </a:p>
          <a:p>
            <a:pPr algn="ctr" rtl="0" eaLnBrk="1" hangingPunct="1">
              <a:buFont typeface="Wingdings" pitchFamily="2" charset="2"/>
              <a:buChar char="ü"/>
              <a:defRPr/>
            </a:pPr>
            <a:r>
              <a:rPr/>
              <a:t>De bonnes pratiques d'hygiène</a:t>
            </a:r>
          </a:p>
        </p:txBody>
      </p:sp>
      <p:sp>
        <p:nvSpPr>
          <p:cNvPr id="4403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BA62A963-C5C8-4146-8266-3F700EBC7FF5}" type="slidenum">
              <a:rPr/>
              <a:pPr rtl="0" eaLnBrk="1" hangingPunct="1"/>
              <a:t>42</a:t>
            </a:fld>
            <a:endParaRPr/>
          </a:p>
        </p:txBody>
      </p:sp>
    </p:spTree>
    <p:extLst>
      <p:ext uri="{BB962C8B-B14F-4D97-AF65-F5344CB8AC3E}">
        <p14:creationId xmlns:p14="http://schemas.microsoft.com/office/powerpoint/2010/main" val="218930598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rtl="0" eaLnBrk="1" hangingPunct="1"/>
            <a:r>
              <a:rPr b="1">
                <a:solidFill>
                  <a:schemeClr val="accent2"/>
                </a:solidFill>
              </a:rPr>
              <a:t>Cycle de la pauvreté</a:t>
            </a:r>
          </a:p>
        </p:txBody>
      </p:sp>
      <p:sp>
        <p:nvSpPr>
          <p:cNvPr id="35843" name="Rectangle 3"/>
          <p:cNvSpPr>
            <a:spLocks noGrp="1" noChangeArrowheads="1"/>
          </p:cNvSpPr>
          <p:nvPr>
            <p:ph type="body" idx="1"/>
          </p:nvPr>
        </p:nvSpPr>
        <p:spPr>
          <a:xfrm>
            <a:off x="457199" y="1600200"/>
            <a:ext cx="8448261" cy="4525963"/>
          </a:xfrm>
        </p:spPr>
        <p:txBody>
          <a:bodyPr/>
          <a:lstStyle/>
          <a:p>
            <a:pPr eaLnBrk="1" hangingPunct="1">
              <a:buFontTx/>
              <a:buNone/>
              <a:defRPr/>
            </a:pPr>
            <a:endParaRPr lang="en-US" dirty="0" smtClean="0"/>
          </a:p>
          <a:p>
            <a:pPr marL="0" indent="0" algn="ctr" rtl="0" eaLnBrk="1" hangingPunct="1">
              <a:buFontTx/>
              <a:buNone/>
              <a:defRPr/>
            </a:pPr>
            <a:r>
              <a:rPr sz="3600" dirty="0" err="1"/>
              <a:t>Pourquoi</a:t>
            </a:r>
            <a:r>
              <a:rPr sz="3600" dirty="0"/>
              <a:t> </a:t>
            </a:r>
            <a:r>
              <a:rPr sz="3600" dirty="0" err="1"/>
              <a:t>l'eau</a:t>
            </a:r>
            <a:r>
              <a:rPr sz="3600" dirty="0"/>
              <a:t> non potable et un </a:t>
            </a:r>
            <a:r>
              <a:rPr sz="3600" dirty="0" err="1"/>
              <a:t>assainissement</a:t>
            </a:r>
            <a:r>
              <a:rPr sz="3600" dirty="0"/>
              <a:t> </a:t>
            </a:r>
            <a:r>
              <a:rPr sz="3600" dirty="0" err="1"/>
              <a:t>insuffisant</a:t>
            </a:r>
            <a:r>
              <a:rPr sz="3600" dirty="0"/>
              <a:t> </a:t>
            </a:r>
            <a:r>
              <a:rPr sz="3600" dirty="0" err="1"/>
              <a:t>permettent-ils</a:t>
            </a:r>
            <a:r>
              <a:rPr sz="3600" dirty="0"/>
              <a:t> au cycle de la </a:t>
            </a:r>
            <a:r>
              <a:rPr sz="3600" dirty="0" err="1"/>
              <a:t>pauvreté</a:t>
            </a:r>
            <a:r>
              <a:rPr sz="3600" dirty="0"/>
              <a:t> de </a:t>
            </a:r>
            <a:r>
              <a:rPr sz="3600" dirty="0" err="1"/>
              <a:t>perdurer</a:t>
            </a:r>
            <a:r>
              <a:rPr sz="3600" dirty="0"/>
              <a:t> ?</a:t>
            </a:r>
          </a:p>
        </p:txBody>
      </p:sp>
      <p:sp>
        <p:nvSpPr>
          <p:cNvPr id="4506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35BF6334-467E-406C-AD02-53A264FDEE4D}" type="slidenum">
              <a:rPr/>
              <a:pPr rtl="0" eaLnBrk="1" hangingPunct="1"/>
              <a:t>43</a:t>
            </a:fld>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rtl="0" eaLnBrk="1" hangingPunct="1"/>
            <a:r>
              <a:rPr b="1">
                <a:solidFill>
                  <a:schemeClr val="accent2"/>
                </a:solidFill>
              </a:rPr>
              <a:t>Cycle de la pauvreté</a:t>
            </a:r>
          </a:p>
        </p:txBody>
      </p:sp>
      <p:sp>
        <p:nvSpPr>
          <p:cNvPr id="46083" name="Rectangle 2"/>
          <p:cNvSpPr txBox="1">
            <a:spLocks noChangeArrowheads="1"/>
          </p:cNvSpPr>
          <p:nvPr/>
        </p:nvSpPr>
        <p:spPr bwMode="auto">
          <a:xfrm>
            <a:off x="3078163" y="2957513"/>
            <a:ext cx="2768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rtl="0" eaLnBrk="1" hangingPunct="1"/>
            <a:r>
              <a:rPr sz="4400" b="1">
                <a:solidFill>
                  <a:srgbClr val="0070C0"/>
                </a:solidFill>
              </a:rPr>
              <a:t>Pauvreté</a:t>
            </a:r>
          </a:p>
        </p:txBody>
      </p:sp>
      <p:sp>
        <p:nvSpPr>
          <p:cNvPr id="7" name="Rectangle 2"/>
          <p:cNvSpPr txBox="1">
            <a:spLocks noChangeArrowheads="1"/>
          </p:cNvSpPr>
          <p:nvPr/>
        </p:nvSpPr>
        <p:spPr bwMode="auto">
          <a:xfrm>
            <a:off x="3168650" y="1339850"/>
            <a:ext cx="2768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rtl="0" eaLnBrk="1" hangingPunct="1"/>
            <a:r>
              <a:rPr sz="3200" b="1"/>
              <a:t>Propagation de la maladie</a:t>
            </a:r>
          </a:p>
        </p:txBody>
      </p:sp>
      <p:sp>
        <p:nvSpPr>
          <p:cNvPr id="8" name="Notched Right Arrow 7"/>
          <p:cNvSpPr/>
          <p:nvPr/>
        </p:nvSpPr>
        <p:spPr>
          <a:xfrm rot="1778909">
            <a:off x="5789613" y="1852613"/>
            <a:ext cx="419100" cy="463550"/>
          </a:xfrm>
          <a:prstGeom prst="notchedRightArrow">
            <a:avLst/>
          </a:prstGeom>
          <a:solidFill>
            <a:schemeClr val="tx1"/>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ln>
                <a:solidFill>
                  <a:schemeClr val="tx1"/>
                </a:solidFill>
              </a:ln>
            </a:endParaRPr>
          </a:p>
        </p:txBody>
      </p:sp>
      <p:sp>
        <p:nvSpPr>
          <p:cNvPr id="9" name="Rectangle 2"/>
          <p:cNvSpPr txBox="1">
            <a:spLocks noChangeArrowheads="1"/>
          </p:cNvSpPr>
          <p:nvPr/>
        </p:nvSpPr>
        <p:spPr bwMode="auto">
          <a:xfrm>
            <a:off x="5937250" y="2468563"/>
            <a:ext cx="2768600" cy="70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rtl="0" eaLnBrk="1" hangingPunct="1"/>
            <a:r>
              <a:rPr sz="3200" b="1"/>
              <a:t>Mauvaise santé</a:t>
            </a:r>
          </a:p>
        </p:txBody>
      </p:sp>
      <p:sp>
        <p:nvSpPr>
          <p:cNvPr id="10" name="Notched Right Arrow 9"/>
          <p:cNvSpPr/>
          <p:nvPr/>
        </p:nvSpPr>
        <p:spPr>
          <a:xfrm rot="5400000">
            <a:off x="7112000" y="3046413"/>
            <a:ext cx="419100" cy="463550"/>
          </a:xfrm>
          <a:prstGeom prst="notchedRightArrow">
            <a:avLst/>
          </a:prstGeom>
          <a:solidFill>
            <a:schemeClr val="tx1"/>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ln>
                <a:solidFill>
                  <a:schemeClr val="tx1"/>
                </a:solidFill>
              </a:ln>
            </a:endParaRPr>
          </a:p>
        </p:txBody>
      </p:sp>
      <p:sp>
        <p:nvSpPr>
          <p:cNvPr id="11" name="Rectangle 2"/>
          <p:cNvSpPr txBox="1">
            <a:spLocks noChangeArrowheads="1"/>
          </p:cNvSpPr>
          <p:nvPr/>
        </p:nvSpPr>
        <p:spPr bwMode="auto">
          <a:xfrm>
            <a:off x="5846763" y="3603625"/>
            <a:ext cx="2768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rtl="0" eaLnBrk="1" hangingPunct="1"/>
            <a:r>
              <a:rPr sz="3200" b="1"/>
              <a:t>Incapacité à se rendre à l’école</a:t>
            </a:r>
          </a:p>
        </p:txBody>
      </p:sp>
      <p:sp>
        <p:nvSpPr>
          <p:cNvPr id="13" name="Rectangle 2"/>
          <p:cNvSpPr txBox="1">
            <a:spLocks noChangeArrowheads="1"/>
          </p:cNvSpPr>
          <p:nvPr/>
        </p:nvSpPr>
        <p:spPr bwMode="auto">
          <a:xfrm>
            <a:off x="3230563" y="4746625"/>
            <a:ext cx="2768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rtl="0" eaLnBrk="1" hangingPunct="1"/>
            <a:r>
              <a:rPr sz="3200" b="1"/>
              <a:t>Incapacité à travailler ou à obtenir un emploi</a:t>
            </a:r>
          </a:p>
        </p:txBody>
      </p:sp>
      <p:sp>
        <p:nvSpPr>
          <p:cNvPr id="14" name="Rectangle 2"/>
          <p:cNvSpPr txBox="1">
            <a:spLocks noChangeArrowheads="1"/>
          </p:cNvSpPr>
          <p:nvPr/>
        </p:nvSpPr>
        <p:spPr bwMode="auto">
          <a:xfrm>
            <a:off x="460375" y="3849688"/>
            <a:ext cx="277018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rtl="0" eaLnBrk="1" hangingPunct="1"/>
            <a:r>
              <a:rPr sz="3200" b="1"/>
              <a:t>Faible productivité</a:t>
            </a:r>
          </a:p>
        </p:txBody>
      </p:sp>
      <p:sp>
        <p:nvSpPr>
          <p:cNvPr id="15" name="Rectangle 2"/>
          <p:cNvSpPr txBox="1">
            <a:spLocks noChangeArrowheads="1"/>
          </p:cNvSpPr>
          <p:nvPr/>
        </p:nvSpPr>
        <p:spPr bwMode="auto">
          <a:xfrm>
            <a:off x="398463" y="2247900"/>
            <a:ext cx="277018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rtl="0" eaLnBrk="1" hangingPunct="1"/>
            <a:r>
              <a:rPr sz="3200" b="1"/>
              <a:t>Faible productivité économique</a:t>
            </a:r>
          </a:p>
        </p:txBody>
      </p:sp>
      <p:sp>
        <p:nvSpPr>
          <p:cNvPr id="16" name="Notched Right Arrow 15"/>
          <p:cNvSpPr/>
          <p:nvPr/>
        </p:nvSpPr>
        <p:spPr>
          <a:xfrm rot="8692562">
            <a:off x="6238875" y="4760913"/>
            <a:ext cx="417513" cy="463550"/>
          </a:xfrm>
          <a:prstGeom prst="notchedRightArrow">
            <a:avLst/>
          </a:prstGeom>
          <a:solidFill>
            <a:schemeClr val="tx1"/>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ln>
                <a:solidFill>
                  <a:schemeClr val="tx1"/>
                </a:solidFill>
              </a:ln>
            </a:endParaRPr>
          </a:p>
        </p:txBody>
      </p:sp>
      <p:sp>
        <p:nvSpPr>
          <p:cNvPr id="17" name="Notched Right Arrow 16"/>
          <p:cNvSpPr/>
          <p:nvPr/>
        </p:nvSpPr>
        <p:spPr>
          <a:xfrm rot="14377503">
            <a:off x="2394744" y="5058569"/>
            <a:ext cx="417512" cy="463550"/>
          </a:xfrm>
          <a:prstGeom prst="notchedRightArrow">
            <a:avLst/>
          </a:prstGeom>
          <a:solidFill>
            <a:schemeClr val="tx1"/>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ln>
                <a:solidFill>
                  <a:schemeClr val="tx1"/>
                </a:solidFill>
              </a:ln>
            </a:endParaRPr>
          </a:p>
        </p:txBody>
      </p:sp>
      <p:sp>
        <p:nvSpPr>
          <p:cNvPr id="18" name="Notched Right Arrow 17"/>
          <p:cNvSpPr/>
          <p:nvPr/>
        </p:nvSpPr>
        <p:spPr>
          <a:xfrm rot="16200000">
            <a:off x="1604963" y="3506788"/>
            <a:ext cx="419100" cy="463550"/>
          </a:xfrm>
          <a:prstGeom prst="notchedRightArrow">
            <a:avLst/>
          </a:prstGeom>
          <a:solidFill>
            <a:schemeClr val="tx1"/>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ln>
                <a:solidFill>
                  <a:schemeClr val="tx1"/>
                </a:solidFill>
              </a:ln>
            </a:endParaRPr>
          </a:p>
        </p:txBody>
      </p:sp>
      <p:sp>
        <p:nvSpPr>
          <p:cNvPr id="19" name="Notched Right Arrow 18"/>
          <p:cNvSpPr/>
          <p:nvPr/>
        </p:nvSpPr>
        <p:spPr>
          <a:xfrm rot="20846463">
            <a:off x="2735263" y="1743075"/>
            <a:ext cx="417512" cy="463550"/>
          </a:xfrm>
          <a:prstGeom prst="notchedRightArrow">
            <a:avLst/>
          </a:prstGeom>
          <a:solidFill>
            <a:schemeClr val="tx1"/>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ln>
                <a:solidFill>
                  <a:schemeClr val="tx1"/>
                </a:solidFill>
              </a:ln>
            </a:endParaRPr>
          </a:p>
        </p:txBody>
      </p:sp>
      <p:sp>
        <p:nvSpPr>
          <p:cNvPr id="4609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72EFA1C8-497D-4F87-98F6-5698E7F45D08}" type="slidenum">
              <a:rPr/>
              <a:pPr rtl="0" eaLnBrk="1" hangingPunct="1"/>
              <a:t>44</a:t>
            </a:fld>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p:bldP spid="10" grpId="0" animBg="1"/>
      <p:bldP spid="13" grpId="0"/>
      <p:bldP spid="14" grpId="0"/>
      <p:bldP spid="15" grpId="0"/>
      <p:bldP spid="16" grpId="0" animBg="1"/>
      <p:bldP spid="17" grpId="0" animBg="1"/>
      <p:bldP spid="18" grpId="0" animBg="1"/>
      <p:bldP spid="19"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rtl="0" eaLnBrk="1" hangingPunct="1"/>
            <a:r>
              <a:rPr b="1">
                <a:solidFill>
                  <a:schemeClr val="accent2"/>
                </a:solidFill>
              </a:rPr>
              <a:t>Révision</a:t>
            </a:r>
          </a:p>
        </p:txBody>
      </p:sp>
      <p:sp>
        <p:nvSpPr>
          <p:cNvPr id="38915" name="Rectangle 3"/>
          <p:cNvSpPr>
            <a:spLocks noGrp="1" noChangeArrowheads="1"/>
          </p:cNvSpPr>
          <p:nvPr>
            <p:ph type="body" idx="1"/>
          </p:nvPr>
        </p:nvSpPr>
        <p:spPr/>
        <p:txBody>
          <a:bodyPr/>
          <a:lstStyle/>
          <a:p>
            <a:pPr eaLnBrk="1" hangingPunct="1">
              <a:buFontTx/>
              <a:buNone/>
              <a:defRPr/>
            </a:pPr>
            <a:endParaRPr lang="en-US" dirty="0" smtClean="0"/>
          </a:p>
          <a:p>
            <a:pPr marL="0" indent="0" algn="ctr" rtl="0" eaLnBrk="1" hangingPunct="1">
              <a:buFontTx/>
              <a:buNone/>
              <a:defRPr/>
            </a:pPr>
            <a:r>
              <a:rPr/>
              <a:t>Que peut-on faire pour arrêter le cycle de la pauvreté ?</a:t>
            </a:r>
          </a:p>
        </p:txBody>
      </p:sp>
      <p:sp>
        <p:nvSpPr>
          <p:cNvPr id="4710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CC37DC41-55E6-41E5-AB3B-648060BD3915}" type="slidenum">
              <a:rPr/>
              <a:pPr rtl="0" eaLnBrk="1" hangingPunct="1"/>
              <a:t>45</a:t>
            </a:fld>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rtl="0" eaLnBrk="1" hangingPunct="1"/>
            <a:r>
              <a:rPr b="1">
                <a:solidFill>
                  <a:schemeClr val="accent2"/>
                </a:solidFill>
              </a:rPr>
              <a:t> Révision</a:t>
            </a:r>
          </a:p>
        </p:txBody>
      </p:sp>
      <p:sp>
        <p:nvSpPr>
          <p:cNvPr id="14339" name="Rectangle 3"/>
          <p:cNvSpPr>
            <a:spLocks noGrp="1" noChangeArrowheads="1"/>
          </p:cNvSpPr>
          <p:nvPr>
            <p:ph type="body" idx="1"/>
          </p:nvPr>
        </p:nvSpPr>
        <p:spPr>
          <a:xfrm>
            <a:off x="457200" y="1600200"/>
            <a:ext cx="8395252" cy="4525963"/>
          </a:xfrm>
        </p:spPr>
        <p:txBody>
          <a:bodyPr/>
          <a:lstStyle/>
          <a:p>
            <a:pPr eaLnBrk="1" hangingPunct="1">
              <a:buFontTx/>
              <a:buNone/>
              <a:defRPr/>
            </a:pPr>
            <a:endParaRPr lang="en-US" dirty="0" smtClean="0"/>
          </a:p>
          <a:p>
            <a:pPr marL="0" indent="0" algn="ctr" rtl="0" eaLnBrk="1" hangingPunct="1">
              <a:buFontTx/>
              <a:buNone/>
              <a:defRPr/>
            </a:pPr>
            <a:r>
              <a:rPr dirty="0"/>
              <a:t>Que </a:t>
            </a:r>
            <a:r>
              <a:rPr dirty="0" err="1"/>
              <a:t>peut</a:t>
            </a:r>
            <a:r>
              <a:rPr dirty="0"/>
              <a:t>-on faire pour </a:t>
            </a:r>
            <a:r>
              <a:rPr dirty="0" err="1"/>
              <a:t>améliorer</a:t>
            </a:r>
            <a:r>
              <a:rPr dirty="0"/>
              <a:t> </a:t>
            </a:r>
            <a:r>
              <a:rPr dirty="0" err="1"/>
              <a:t>l'accès</a:t>
            </a:r>
            <a:r>
              <a:rPr dirty="0"/>
              <a:t> à </a:t>
            </a:r>
            <a:r>
              <a:rPr dirty="0" err="1"/>
              <a:t>l'eau</a:t>
            </a:r>
            <a:r>
              <a:rPr dirty="0"/>
              <a:t> potable et à </a:t>
            </a:r>
            <a:r>
              <a:rPr dirty="0" err="1"/>
              <a:t>l'assainissement</a:t>
            </a:r>
            <a:r>
              <a:rPr dirty="0"/>
              <a:t> de base ?</a:t>
            </a:r>
          </a:p>
        </p:txBody>
      </p:sp>
      <p:sp>
        <p:nvSpPr>
          <p:cNvPr id="4813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39326C8A-E96A-43FC-A6CD-345993884DC3}" type="slidenum">
              <a:rPr/>
              <a:pPr rtl="0" eaLnBrk="1" hangingPunct="1"/>
              <a:t>46</a:t>
            </a:fld>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rtl="0" eaLnBrk="1" hangingPunct="1"/>
            <a:r>
              <a:rPr b="1">
                <a:solidFill>
                  <a:schemeClr val="accent2"/>
                </a:solidFill>
              </a:rPr>
              <a:t>Réfléchissez</a:t>
            </a:r>
          </a:p>
        </p:txBody>
      </p:sp>
      <p:sp>
        <p:nvSpPr>
          <p:cNvPr id="6147" name="Rectangle 3"/>
          <p:cNvSpPr>
            <a:spLocks noGrp="1" noChangeArrowheads="1"/>
          </p:cNvSpPr>
          <p:nvPr>
            <p:ph type="body" idx="1"/>
          </p:nvPr>
        </p:nvSpPr>
        <p:spPr>
          <a:xfrm>
            <a:off x="457199" y="1600200"/>
            <a:ext cx="8421757" cy="4525963"/>
          </a:xfrm>
        </p:spPr>
        <p:txBody>
          <a:bodyPr/>
          <a:lstStyle/>
          <a:p>
            <a:pPr marL="0" indent="0" algn="ctr" rtl="0" eaLnBrk="1" hangingPunct="1">
              <a:buFontTx/>
              <a:buNone/>
              <a:defRPr/>
            </a:pPr>
            <a:r>
              <a:rPr sz="4400" dirty="0" err="1"/>
              <a:t>Pourquoi</a:t>
            </a:r>
            <a:r>
              <a:rPr sz="4400" dirty="0"/>
              <a:t> y a-t-</a:t>
            </a:r>
            <a:r>
              <a:rPr sz="4400" dirty="0" err="1"/>
              <a:t>il</a:t>
            </a:r>
            <a:r>
              <a:rPr sz="4400" dirty="0"/>
              <a:t> </a:t>
            </a:r>
            <a:r>
              <a:rPr sz="4400" dirty="0" err="1"/>
              <a:t>tant</a:t>
            </a:r>
            <a:r>
              <a:rPr sz="4400" dirty="0"/>
              <a:t> de </a:t>
            </a:r>
            <a:r>
              <a:rPr sz="4400" dirty="0" err="1"/>
              <a:t>pauvreté</a:t>
            </a:r>
            <a:r>
              <a:rPr sz="4400" dirty="0"/>
              <a:t> </a:t>
            </a:r>
            <a:r>
              <a:rPr sz="4400" dirty="0" err="1"/>
              <a:t>dans</a:t>
            </a:r>
            <a:r>
              <a:rPr sz="4400" dirty="0"/>
              <a:t> </a:t>
            </a:r>
            <a:r>
              <a:rPr sz="4400" dirty="0" err="1"/>
              <a:t>certaines</a:t>
            </a:r>
            <a:r>
              <a:rPr sz="4400" dirty="0"/>
              <a:t> </a:t>
            </a:r>
            <a:r>
              <a:rPr sz="4400" dirty="0" smtClean="0"/>
              <a:t>r</a:t>
            </a:r>
            <a:r>
              <a:rPr lang="en-CA" sz="4400" dirty="0" smtClean="0"/>
              <a:t>e</a:t>
            </a:r>
            <a:r>
              <a:rPr sz="4400" dirty="0" err="1" smtClean="0"/>
              <a:t>gions</a:t>
            </a:r>
            <a:r>
              <a:rPr lang="en-CA" sz="4400" dirty="0" smtClean="0"/>
              <a:t> </a:t>
            </a:r>
            <a:r>
              <a:rPr sz="4400" dirty="0" smtClean="0"/>
              <a:t>?</a:t>
            </a:r>
            <a:endParaRPr sz="4400" dirty="0"/>
          </a:p>
          <a:p>
            <a:pPr marL="0" indent="0" algn="ctr" eaLnBrk="1" hangingPunct="1">
              <a:buFontTx/>
              <a:buNone/>
              <a:defRPr/>
            </a:pPr>
            <a:endParaRPr lang="en-US" sz="4400" dirty="0" smtClean="0"/>
          </a:p>
          <a:p>
            <a:pPr algn="ctr" eaLnBrk="1" hangingPunct="1">
              <a:buFontTx/>
              <a:buNone/>
              <a:defRPr/>
            </a:pPr>
            <a:endParaRPr lang="en-US" sz="4400" dirty="0" smtClean="0"/>
          </a:p>
        </p:txBody>
      </p:sp>
      <p:pic>
        <p:nvPicPr>
          <p:cNvPr id="8196" name="Picture 4" descr="CAWST Colour - no tex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929313"/>
            <a:ext cx="1487488"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AF50C864-8E44-434D-8F39-489BB9D18403}" type="slidenum">
              <a:rPr/>
              <a:pPr rtl="0" eaLnBrk="1" hangingPunct="1"/>
              <a:t>5</a:t>
            </a:fld>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rtl="0" eaLnBrk="1" hangingPunct="1"/>
            <a:r>
              <a:rPr b="1">
                <a:solidFill>
                  <a:schemeClr val="accent2"/>
                </a:solidFill>
              </a:rPr>
              <a:t>Réfléchissez</a:t>
            </a:r>
          </a:p>
        </p:txBody>
      </p:sp>
      <p:sp>
        <p:nvSpPr>
          <p:cNvPr id="14339" name="Rectangle 3"/>
          <p:cNvSpPr>
            <a:spLocks noGrp="1" noChangeArrowheads="1"/>
          </p:cNvSpPr>
          <p:nvPr>
            <p:ph type="body" idx="1"/>
          </p:nvPr>
        </p:nvSpPr>
        <p:spPr>
          <a:xfrm>
            <a:off x="457199" y="1600200"/>
            <a:ext cx="8461513" cy="4525963"/>
          </a:xfrm>
        </p:spPr>
        <p:txBody>
          <a:bodyPr/>
          <a:lstStyle/>
          <a:p>
            <a:pPr marL="0" indent="0" algn="ctr" rtl="0" eaLnBrk="1" hangingPunct="1">
              <a:buFontTx/>
              <a:buNone/>
              <a:defRPr/>
            </a:pPr>
            <a:r>
              <a:rPr sz="4400" dirty="0" err="1"/>
              <a:t>Qu'est-ce</a:t>
            </a:r>
            <a:r>
              <a:rPr sz="4400" dirty="0"/>
              <a:t> qui </a:t>
            </a:r>
            <a:r>
              <a:rPr sz="4400" dirty="0" err="1"/>
              <a:t>est</a:t>
            </a:r>
            <a:r>
              <a:rPr sz="4400" dirty="0"/>
              <a:t> fait à </a:t>
            </a:r>
            <a:r>
              <a:rPr sz="4400" dirty="0" err="1"/>
              <a:t>ce</a:t>
            </a:r>
            <a:r>
              <a:rPr sz="4400" dirty="0"/>
              <a:t> </a:t>
            </a:r>
            <a:r>
              <a:rPr sz="4400" dirty="0" err="1"/>
              <a:t>sujet</a:t>
            </a:r>
            <a:r>
              <a:rPr sz="4400" dirty="0"/>
              <a:t> ?</a:t>
            </a:r>
          </a:p>
          <a:p>
            <a:pPr algn="ctr" eaLnBrk="1" hangingPunct="1">
              <a:buFontTx/>
              <a:buNone/>
              <a:defRPr/>
            </a:pPr>
            <a:endParaRPr lang="en-US" sz="4400" dirty="0" smtClean="0"/>
          </a:p>
          <a:p>
            <a:pPr rtl="0" eaLnBrk="1" hangingPunct="1">
              <a:defRPr/>
            </a:pPr>
            <a:r>
              <a:rPr sz="4400" i="1" dirty="0" err="1"/>
              <a:t>Objectifs</a:t>
            </a:r>
            <a:r>
              <a:rPr sz="4400" i="1" dirty="0"/>
              <a:t> du </a:t>
            </a:r>
            <a:r>
              <a:rPr sz="4400" i="1" dirty="0" err="1"/>
              <a:t>Millénaire</a:t>
            </a:r>
            <a:r>
              <a:rPr sz="4400" i="1" dirty="0"/>
              <a:t> pour le </a:t>
            </a:r>
            <a:r>
              <a:rPr sz="4400" i="1" dirty="0" err="1"/>
              <a:t>Développement</a:t>
            </a:r>
            <a:r>
              <a:rPr sz="4400" i="1" dirty="0"/>
              <a:t> (</a:t>
            </a:r>
            <a:r>
              <a:rPr sz="4400" i="1" dirty="0" err="1"/>
              <a:t>jusqu'à</a:t>
            </a:r>
            <a:r>
              <a:rPr sz="4400" i="1" dirty="0"/>
              <a:t> 2015)</a:t>
            </a:r>
          </a:p>
          <a:p>
            <a:pPr rtl="0" eaLnBrk="1" hangingPunct="1">
              <a:defRPr/>
            </a:pPr>
            <a:r>
              <a:rPr sz="4400" i="1" dirty="0" err="1"/>
              <a:t>Objectifs</a:t>
            </a:r>
            <a:r>
              <a:rPr sz="4400" i="1" dirty="0"/>
              <a:t> pour l'après-2015</a:t>
            </a:r>
          </a:p>
        </p:txBody>
      </p:sp>
      <p:pic>
        <p:nvPicPr>
          <p:cNvPr id="9220" name="Picture 4" descr="CAWST Colour - no tex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929313"/>
            <a:ext cx="1487488"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76A0028B-861C-4D1F-8967-07DFB747113E}" type="slidenum">
              <a:rPr/>
              <a:pPr rtl="0" eaLnBrk="1" hangingPunct="1"/>
              <a:t>6</a:t>
            </a:fld>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33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33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0" y="274638"/>
            <a:ext cx="9144000" cy="1143000"/>
          </a:xfrm>
        </p:spPr>
        <p:txBody>
          <a:bodyPr/>
          <a:lstStyle/>
          <a:p>
            <a:pPr rtl="0" eaLnBrk="1" hangingPunct="1"/>
            <a:r>
              <a:rPr sz="3200" b="1" dirty="0">
                <a:solidFill>
                  <a:schemeClr val="accent2"/>
                </a:solidFill>
              </a:rPr>
              <a:t>Les </a:t>
            </a:r>
            <a:r>
              <a:rPr sz="3200" b="1" dirty="0" err="1">
                <a:solidFill>
                  <a:schemeClr val="accent2"/>
                </a:solidFill>
              </a:rPr>
              <a:t>Objectifs</a:t>
            </a:r>
            <a:r>
              <a:rPr sz="3200" b="1" dirty="0">
                <a:solidFill>
                  <a:schemeClr val="accent2"/>
                </a:solidFill>
              </a:rPr>
              <a:t> du </a:t>
            </a:r>
            <a:r>
              <a:rPr sz="3200" b="1" dirty="0" err="1" smtClean="0">
                <a:solidFill>
                  <a:schemeClr val="accent2"/>
                </a:solidFill>
              </a:rPr>
              <a:t>Millénaire</a:t>
            </a:r>
            <a:r>
              <a:rPr sz="3200" b="1" dirty="0" smtClean="0">
                <a:solidFill>
                  <a:schemeClr val="accent2"/>
                </a:solidFill>
              </a:rPr>
              <a:t> </a:t>
            </a:r>
            <a:r>
              <a:rPr sz="3200" b="1" dirty="0">
                <a:solidFill>
                  <a:schemeClr val="accent2"/>
                </a:solidFill>
              </a:rPr>
              <a:t>pour le </a:t>
            </a:r>
            <a:r>
              <a:rPr sz="3200" b="1" dirty="0" err="1">
                <a:solidFill>
                  <a:schemeClr val="accent2"/>
                </a:solidFill>
              </a:rPr>
              <a:t>développement</a:t>
            </a:r>
            <a:r>
              <a:rPr sz="3200" b="1" dirty="0">
                <a:solidFill>
                  <a:schemeClr val="accent2"/>
                </a:solidFill>
              </a:rPr>
              <a:t> (OMD) des Nations </a:t>
            </a:r>
            <a:r>
              <a:rPr sz="3200" b="1" dirty="0" err="1">
                <a:solidFill>
                  <a:schemeClr val="accent2"/>
                </a:solidFill>
              </a:rPr>
              <a:t>Unies</a:t>
            </a:r>
            <a:endParaRPr sz="3200" b="1" dirty="0">
              <a:solidFill>
                <a:schemeClr val="accent2"/>
              </a:solidFill>
            </a:endParaRPr>
          </a:p>
        </p:txBody>
      </p:sp>
      <p:sp>
        <p:nvSpPr>
          <p:cNvPr id="10243" name="Rectangle 3"/>
          <p:cNvSpPr>
            <a:spLocks noGrp="1" noChangeArrowheads="1"/>
          </p:cNvSpPr>
          <p:nvPr>
            <p:ph type="body" idx="1"/>
          </p:nvPr>
        </p:nvSpPr>
        <p:spPr/>
        <p:txBody>
          <a:bodyPr/>
          <a:lstStyle/>
          <a:p>
            <a:pPr rtl="0" eaLnBrk="1" hangingPunct="1"/>
            <a:r>
              <a:rPr sz="2800" dirty="0"/>
              <a:t>Accord international </a:t>
            </a:r>
          </a:p>
          <a:p>
            <a:pPr rtl="0" eaLnBrk="1" hangingPunct="1"/>
            <a:r>
              <a:rPr sz="2800" dirty="0" err="1"/>
              <a:t>Mettre</a:t>
            </a:r>
            <a:r>
              <a:rPr sz="2800" dirty="0"/>
              <a:t> </a:t>
            </a:r>
            <a:r>
              <a:rPr sz="2800" dirty="0" err="1"/>
              <a:t>davantage</a:t>
            </a:r>
            <a:r>
              <a:rPr sz="2800" dirty="0"/>
              <a:t> </a:t>
            </a:r>
            <a:r>
              <a:rPr sz="2800" dirty="0" err="1"/>
              <a:t>l'accent</a:t>
            </a:r>
            <a:r>
              <a:rPr sz="2800" dirty="0"/>
              <a:t> sur les </a:t>
            </a:r>
            <a:r>
              <a:rPr sz="2800" dirty="0" err="1"/>
              <a:t>problèmes</a:t>
            </a:r>
            <a:r>
              <a:rPr sz="2800" dirty="0"/>
              <a:t> à </a:t>
            </a:r>
            <a:r>
              <a:rPr sz="2800" dirty="0" err="1"/>
              <a:t>l'échelle</a:t>
            </a:r>
            <a:r>
              <a:rPr sz="2800" dirty="0"/>
              <a:t> </a:t>
            </a:r>
            <a:r>
              <a:rPr sz="2800" dirty="0" err="1"/>
              <a:t>mondiale</a:t>
            </a:r>
            <a:r>
              <a:rPr sz="2800" dirty="0"/>
              <a:t> et </a:t>
            </a:r>
            <a:r>
              <a:rPr sz="2800" dirty="0" err="1"/>
              <a:t>allouer</a:t>
            </a:r>
            <a:r>
              <a:rPr sz="2800" dirty="0"/>
              <a:t> plus de </a:t>
            </a:r>
            <a:r>
              <a:rPr sz="2800" dirty="0" err="1"/>
              <a:t>ressources</a:t>
            </a:r>
            <a:r>
              <a:rPr sz="2800" dirty="0"/>
              <a:t> pour les </a:t>
            </a:r>
            <a:r>
              <a:rPr sz="2800" dirty="0" err="1"/>
              <a:t>résoudre</a:t>
            </a:r>
            <a:endParaRPr sz="2800" dirty="0"/>
          </a:p>
          <a:p>
            <a:pPr rtl="0" eaLnBrk="1" hangingPunct="1"/>
            <a:r>
              <a:rPr sz="2800" dirty="0"/>
              <a:t>Tout </a:t>
            </a:r>
            <a:r>
              <a:rPr sz="2800" dirty="0" err="1"/>
              <a:t>mettre</a:t>
            </a:r>
            <a:r>
              <a:rPr sz="2800" dirty="0"/>
              <a:t> </a:t>
            </a:r>
            <a:r>
              <a:rPr sz="2800" dirty="0" err="1"/>
              <a:t>en</a:t>
            </a:r>
            <a:r>
              <a:rPr sz="2800" dirty="0"/>
              <a:t> </a:t>
            </a:r>
            <a:r>
              <a:rPr sz="2800" dirty="0" err="1"/>
              <a:t>œuvre</a:t>
            </a:r>
            <a:r>
              <a:rPr sz="2800" dirty="0"/>
              <a:t> pour </a:t>
            </a:r>
            <a:r>
              <a:rPr sz="2800" dirty="0" err="1"/>
              <a:t>réduire</a:t>
            </a:r>
            <a:r>
              <a:rPr sz="2800" dirty="0"/>
              <a:t> la </a:t>
            </a:r>
            <a:r>
              <a:rPr sz="2800" dirty="0" err="1"/>
              <a:t>pauvreté</a:t>
            </a:r>
            <a:r>
              <a:rPr sz="2800" dirty="0"/>
              <a:t> </a:t>
            </a:r>
            <a:r>
              <a:rPr sz="2800" dirty="0" err="1"/>
              <a:t>dans</a:t>
            </a:r>
            <a:r>
              <a:rPr sz="2800" dirty="0"/>
              <a:t> le monde, les </a:t>
            </a:r>
            <a:r>
              <a:rPr sz="2800" dirty="0" err="1"/>
              <a:t>inégalités</a:t>
            </a:r>
            <a:r>
              <a:rPr sz="2800" dirty="0"/>
              <a:t> de genre, les </a:t>
            </a:r>
            <a:r>
              <a:rPr sz="2800" dirty="0" err="1"/>
              <a:t>problèmes</a:t>
            </a:r>
            <a:r>
              <a:rPr sz="2800" dirty="0"/>
              <a:t> de santé et la </a:t>
            </a:r>
            <a:r>
              <a:rPr sz="2800" dirty="0" err="1"/>
              <a:t>dégradation</a:t>
            </a:r>
            <a:r>
              <a:rPr sz="2800" dirty="0"/>
              <a:t> de </a:t>
            </a:r>
            <a:r>
              <a:rPr sz="2800" dirty="0" err="1"/>
              <a:t>l'environnement</a:t>
            </a:r>
            <a:endParaRPr sz="2800" dirty="0"/>
          </a:p>
          <a:p>
            <a:pPr rtl="0" eaLnBrk="1" hangingPunct="1"/>
            <a:r>
              <a:rPr sz="2800" dirty="0" err="1"/>
              <a:t>Développé</a:t>
            </a:r>
            <a:r>
              <a:rPr sz="2800" dirty="0"/>
              <a:t> </a:t>
            </a:r>
            <a:r>
              <a:rPr sz="2800" dirty="0" err="1"/>
              <a:t>en</a:t>
            </a:r>
            <a:r>
              <a:rPr sz="2800" dirty="0"/>
              <a:t> 2000</a:t>
            </a:r>
          </a:p>
          <a:p>
            <a:pPr rtl="0" eaLnBrk="1" hangingPunct="1"/>
            <a:r>
              <a:rPr sz="2800" dirty="0"/>
              <a:t>189 </a:t>
            </a:r>
            <a:r>
              <a:rPr sz="2800" dirty="0" err="1"/>
              <a:t>états</a:t>
            </a:r>
            <a:r>
              <a:rPr sz="2800" dirty="0"/>
              <a:t> </a:t>
            </a:r>
            <a:r>
              <a:rPr sz="2800" dirty="0" err="1"/>
              <a:t>contributeurs</a:t>
            </a:r>
            <a:endParaRPr sz="2800" dirty="0"/>
          </a:p>
          <a:p>
            <a:pPr eaLnBrk="1" hangingPunct="1"/>
            <a:endParaRPr lang="en-US" sz="2800" dirty="0" smtClean="0"/>
          </a:p>
          <a:p>
            <a:pPr eaLnBrk="1" hangingPunct="1">
              <a:buFontTx/>
              <a:buNone/>
            </a:pPr>
            <a:endParaRPr lang="en-US" sz="2800" dirty="0" smtClean="0"/>
          </a:p>
          <a:p>
            <a:pPr eaLnBrk="1" hangingPunct="1">
              <a:buFontTx/>
              <a:buNone/>
            </a:pPr>
            <a:endParaRPr lang="en-US" sz="2800" dirty="0" smtClean="0"/>
          </a:p>
          <a:p>
            <a:pPr eaLnBrk="1" hangingPunct="1">
              <a:buFontTx/>
              <a:buNone/>
            </a:pPr>
            <a:endParaRPr lang="en-US" sz="2800" dirty="0" smtClean="0"/>
          </a:p>
          <a:p>
            <a:pPr eaLnBrk="1" hangingPunct="1">
              <a:buFontTx/>
              <a:buNone/>
            </a:pPr>
            <a:endParaRPr lang="en-US" sz="2800" dirty="0" smtClean="0"/>
          </a:p>
        </p:txBody>
      </p:sp>
      <p:sp>
        <p:nvSpPr>
          <p:cNvPr id="1024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BD7F463C-CC27-4312-B18C-C343C8AC30EB}" type="slidenum">
              <a:rPr/>
              <a:pPr rtl="0" eaLnBrk="1" hangingPunct="1"/>
              <a:t>7</a:t>
            </a:fld>
            <a:endParaRPr/>
          </a:p>
        </p:txBody>
      </p:sp>
    </p:spTree>
    <p:extLst>
      <p:ext uri="{BB962C8B-B14F-4D97-AF65-F5344CB8AC3E}">
        <p14:creationId xmlns:p14="http://schemas.microsoft.com/office/powerpoint/2010/main" val="107602188"/>
      </p:ext>
    </p:extLst>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rtl="0" eaLnBrk="1" hangingPunct="1"/>
            <a:r>
              <a:rPr b="1">
                <a:solidFill>
                  <a:schemeClr val="accent2"/>
                </a:solidFill>
              </a:rPr>
              <a:t>8 OMD à atteindre avant 2015</a:t>
            </a:r>
          </a:p>
        </p:txBody>
      </p:sp>
      <p:sp>
        <p:nvSpPr>
          <p:cNvPr id="11267" name="Rectangle 3"/>
          <p:cNvSpPr>
            <a:spLocks noGrp="1" noChangeArrowheads="1"/>
          </p:cNvSpPr>
          <p:nvPr>
            <p:ph type="body" idx="1"/>
          </p:nvPr>
        </p:nvSpPr>
        <p:spPr>
          <a:xfrm>
            <a:off x="457200" y="1250950"/>
            <a:ext cx="8229600" cy="5138738"/>
          </a:xfrm>
        </p:spPr>
        <p:txBody>
          <a:bodyPr/>
          <a:lstStyle/>
          <a:p>
            <a:pPr rtl="0">
              <a:spcBef>
                <a:spcPct val="50000"/>
              </a:spcBef>
              <a:buFontTx/>
              <a:buNone/>
            </a:pPr>
            <a:r>
              <a:rPr sz="1800"/>
              <a:t>Objectif 1 : réduire l’extrême pauvreté et la faim</a:t>
            </a:r>
            <a:r>
              <a:rPr sz="1800">
                <a:hlinkClick r:id="rId3"/>
              </a:rPr>
              <a:t> </a:t>
            </a:r>
          </a:p>
          <a:p>
            <a:pPr rtl="0">
              <a:spcBef>
                <a:spcPct val="50000"/>
              </a:spcBef>
              <a:buFontTx/>
              <a:buNone/>
            </a:pPr>
            <a:r>
              <a:rPr sz="1800"/>
              <a:t>Objectif 2 : assurer l’éducation primaire pour tous</a:t>
            </a:r>
            <a:r>
              <a:rPr sz="1800">
                <a:hlinkClick r:id="rId4"/>
              </a:rPr>
              <a:t> </a:t>
            </a:r>
          </a:p>
          <a:p>
            <a:pPr rtl="0">
              <a:spcBef>
                <a:spcPct val="50000"/>
              </a:spcBef>
              <a:buFontTx/>
              <a:buNone/>
            </a:pPr>
            <a:r>
              <a:rPr sz="1800"/>
              <a:t>Objectif 3 : promouvoir l’égalité des sexes et l’autonomisation des femmes</a:t>
            </a:r>
            <a:r>
              <a:rPr sz="1800">
                <a:hlinkClick r:id="rId5"/>
              </a:rPr>
              <a:t> </a:t>
            </a:r>
          </a:p>
          <a:p>
            <a:pPr rtl="0">
              <a:spcBef>
                <a:spcPct val="50000"/>
              </a:spcBef>
              <a:buFontTx/>
              <a:buNone/>
            </a:pPr>
            <a:r>
              <a:rPr sz="1800"/>
              <a:t>Objectif 4 : réduire la mortalité infantile </a:t>
            </a:r>
          </a:p>
          <a:p>
            <a:pPr rtl="0">
              <a:spcBef>
                <a:spcPct val="50000"/>
              </a:spcBef>
              <a:buFontTx/>
              <a:buNone/>
            </a:pPr>
            <a:r>
              <a:rPr sz="1800"/>
              <a:t>Objectif 5 : améliorer la santé maternelle </a:t>
            </a:r>
          </a:p>
          <a:p>
            <a:pPr rtl="0">
              <a:spcBef>
                <a:spcPct val="50000"/>
              </a:spcBef>
              <a:buFontTx/>
              <a:buNone/>
            </a:pPr>
            <a:r>
              <a:rPr sz="1800"/>
              <a:t>Objectif 6 : combattre le VIH/SIDA, le paludisme et d'autres maladies </a:t>
            </a:r>
          </a:p>
          <a:p>
            <a:pPr rtl="0">
              <a:spcBef>
                <a:spcPct val="50000"/>
              </a:spcBef>
              <a:buNone/>
            </a:pPr>
            <a:r>
              <a:rPr sz="1800"/>
              <a:t>Objectif 7 : préserver l'environnement</a:t>
            </a:r>
          </a:p>
          <a:p>
            <a:pPr rtl="0">
              <a:spcBef>
                <a:spcPct val="50000"/>
              </a:spcBef>
              <a:buNone/>
            </a:pPr>
            <a:r>
              <a:rPr sz="1800" b="1" i="1">
                <a:solidFill>
                  <a:schemeClr val="accent2"/>
                </a:solidFill>
              </a:rPr>
              <a:t>Cible 7C : </a:t>
            </a:r>
            <a:r>
              <a:rPr sz="2400" b="1" i="1">
                <a:solidFill>
                  <a:schemeClr val="accent2"/>
                </a:solidFill>
              </a:rPr>
              <a:t>réduire de moitié d’ici 2015 le pourcentage de la population qui n’a pas accès de façon durable à un approvisionnement en eau potable et à un système d’assainissement de base</a:t>
            </a:r>
          </a:p>
          <a:p>
            <a:pPr rtl="0">
              <a:spcBef>
                <a:spcPct val="50000"/>
              </a:spcBef>
              <a:buFontTx/>
              <a:buNone/>
            </a:pPr>
            <a:r>
              <a:rPr sz="1800"/>
              <a:t>Objectif 8 : mettre en place un partenariat mondial pour le développement</a:t>
            </a:r>
            <a:r>
              <a:rPr sz="1800" b="1">
                <a:solidFill>
                  <a:srgbClr val="0066CC"/>
                </a:solidFill>
              </a:rPr>
              <a:t> </a:t>
            </a:r>
          </a:p>
          <a:p>
            <a:pPr rtl="0">
              <a:spcBef>
                <a:spcPct val="50000"/>
              </a:spcBef>
              <a:buFontTx/>
              <a:buNone/>
            </a:pPr>
            <a:r>
              <a:rPr sz="1800" b="1">
                <a:solidFill>
                  <a:schemeClr val="accent2"/>
                </a:solidFill>
              </a:rPr>
              <a:t>*Les nombres dans les cibles ont été fixés en 1990</a:t>
            </a:r>
          </a:p>
          <a:p>
            <a:pPr eaLnBrk="1" hangingPunct="1"/>
            <a:endParaRPr lang="en-US" dirty="0" smtClean="0"/>
          </a:p>
        </p:txBody>
      </p:sp>
      <p:sp>
        <p:nvSpPr>
          <p:cNvPr id="1126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0B242935-A097-460D-BE58-1EA3101E4FDC}" type="slidenum">
              <a:rPr/>
              <a:pPr rtl="0" eaLnBrk="1" hangingPunct="1"/>
              <a:t>8</a:t>
            </a:fld>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43552" y="2308154"/>
            <a:ext cx="8229600" cy="1143000"/>
          </a:xfrm>
        </p:spPr>
        <p:txBody>
          <a:bodyPr/>
          <a:lstStyle/>
          <a:p>
            <a:pPr rtl="0" eaLnBrk="1" hangingPunct="1"/>
            <a:r>
              <a:rPr b="1">
                <a:solidFill>
                  <a:schemeClr val="accent2"/>
                </a:solidFill>
              </a:rPr>
              <a:t>OMD :</a:t>
            </a:r>
            <a:r>
              <a:rPr lang="en-US" b="1" dirty="0" smtClean="0">
                <a:solidFill>
                  <a:schemeClr val="accent2"/>
                </a:solidFill>
              </a:rPr>
              <a:t/>
            </a:r>
            <a:br>
              <a:rPr lang="en-US" b="1" dirty="0" smtClean="0">
                <a:solidFill>
                  <a:schemeClr val="accent2"/>
                </a:solidFill>
              </a:rPr>
            </a:br>
            <a:r>
              <a:rPr b="1">
                <a:solidFill>
                  <a:schemeClr val="accent2"/>
                </a:solidFill>
              </a:rPr>
              <a:t>Eau potable</a:t>
            </a:r>
          </a:p>
        </p:txBody>
      </p:sp>
      <p:sp>
        <p:nvSpPr>
          <p:cNvPr id="2867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D153889A-36D9-4265-9179-790C866B0EC9}" type="slidenum">
              <a:rPr/>
              <a:pPr rtl="0" eaLnBrk="1" hangingPunct="1"/>
              <a:t>9</a:t>
            </a:fld>
            <a:endParaRPr/>
          </a:p>
        </p:txBody>
      </p:sp>
    </p:spTree>
    <p:extLst>
      <p:ext uri="{BB962C8B-B14F-4D97-AF65-F5344CB8AC3E}">
        <p14:creationId xmlns:p14="http://schemas.microsoft.com/office/powerpoint/2010/main" val="4184144415"/>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plate_PowerPoint Presentation">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Template_PowerPoint Presentation.pot</Template>
  <TotalTime>2914</TotalTime>
  <Words>3462</Words>
  <Application>Microsoft Office PowerPoint</Application>
  <PresentationFormat>On-screen Show (4:3)</PresentationFormat>
  <Paragraphs>454</Paragraphs>
  <Slides>46</Slides>
  <Notes>37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46</vt:i4>
      </vt:variant>
    </vt:vector>
  </HeadingPairs>
  <TitlesOfParts>
    <vt:vector size="51" baseType="lpstr">
      <vt:lpstr>ＭＳ Ｐゴシック</vt:lpstr>
      <vt:lpstr>Arial</vt:lpstr>
      <vt:lpstr>Calibri</vt:lpstr>
      <vt:lpstr>Wingdings</vt:lpstr>
      <vt:lpstr>Template_PowerPoint Presentation</vt:lpstr>
      <vt:lpstr>PowerPoint Presentation</vt:lpstr>
      <vt:lpstr>Problématique mondiale de l’eau et  de l’assainissement</vt:lpstr>
      <vt:lpstr>Attentes d’apprentissage</vt:lpstr>
      <vt:lpstr>Réfléchissez</vt:lpstr>
      <vt:lpstr>Réfléchissez</vt:lpstr>
      <vt:lpstr>Réfléchissez</vt:lpstr>
      <vt:lpstr>Les Objectifs du Millénaire pour le développement (OMD) des Nations Unies</vt:lpstr>
      <vt:lpstr>8 OMD à atteindre avant 2015</vt:lpstr>
      <vt:lpstr>OMD : Eau potable</vt:lpstr>
      <vt:lpstr>Accès à l’eau potable </vt:lpstr>
      <vt:lpstr>Qu'est-ce qu'une "source d'eau non améliorée" ?</vt:lpstr>
      <vt:lpstr>PowerPoint Presentation</vt:lpstr>
      <vt:lpstr>Qu'est-ce qu'une "source d'eau améliorée" ?</vt:lpstr>
      <vt:lpstr>PowerPoint Presentation</vt:lpstr>
      <vt:lpstr>PowerPoint Presentation</vt:lpstr>
      <vt:lpstr>PowerPoint Presentation</vt:lpstr>
      <vt:lpstr>PowerPoint Presentation</vt:lpstr>
      <vt:lpstr>PowerPoint Presentation</vt:lpstr>
      <vt:lpstr>PowerPoint Presentation</vt:lpstr>
      <vt:lpstr>Proportion de personnes qui utilisent des sources d’eau améliorées et non améliorées, de 1990 à 2010</vt:lpstr>
      <vt:lpstr>Proportion de personnes qui utilisent des sources d’eau améliorées et non améliorées en zones urbaines et en zones rurales, de 1990 à 2010</vt:lpstr>
      <vt:lpstr>Réfléchissez</vt:lpstr>
      <vt:lpstr>Un problème mondial</vt:lpstr>
      <vt:lpstr>POURQUOI ?</vt:lpstr>
      <vt:lpstr>Les ODM :  Assainissement de base</vt:lpstr>
      <vt:lpstr>Accès à l’assainissement de base</vt:lpstr>
      <vt:lpstr>Qu'est-ce qu'une "installation d'assainissement non améliorée" ?</vt:lpstr>
      <vt:lpstr>PowerPoint Presentation</vt:lpstr>
      <vt:lpstr>PowerPoint Presentation</vt:lpstr>
      <vt:lpstr>Qu'est-ce qu'une "installation d’assainissement améliorée"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Réfléchissez</vt:lpstr>
      <vt:lpstr>Un problème mondial</vt:lpstr>
      <vt:lpstr>POURQUOI ?</vt:lpstr>
      <vt:lpstr>Réfléchissez...</vt:lpstr>
      <vt:lpstr>Qu'est-ce que cela implique par rapport à moi ?</vt:lpstr>
      <vt:lpstr>Cycle de la pauvreté</vt:lpstr>
      <vt:lpstr>Cycle de la pauvreté</vt:lpstr>
      <vt:lpstr>Révision</vt:lpstr>
      <vt:lpstr> Révision</vt:lpstr>
    </vt:vector>
  </TitlesOfParts>
  <Company>CMH</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Heidi Morrison</dc:creator>
  <cp:lastModifiedBy>Andrea Roach</cp:lastModifiedBy>
  <cp:revision>63</cp:revision>
  <dcterms:created xsi:type="dcterms:W3CDTF">2010-03-19T16:16:47Z</dcterms:created>
  <dcterms:modified xsi:type="dcterms:W3CDTF">2016-01-04T02:58:55Z</dcterms:modified>
</cp:coreProperties>
</file>