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61" r:id="rId2"/>
    <p:sldId id="263" r:id="rId3"/>
    <p:sldId id="309" r:id="rId4"/>
    <p:sldId id="351" r:id="rId5"/>
    <p:sldId id="352" r:id="rId6"/>
    <p:sldId id="353" r:id="rId7"/>
    <p:sldId id="354" r:id="rId8"/>
    <p:sldId id="355" r:id="rId9"/>
    <p:sldId id="356" r:id="rId10"/>
    <p:sldId id="358" r:id="rId11"/>
    <p:sldId id="357" r:id="rId12"/>
    <p:sldId id="359" r:id="rId13"/>
    <p:sldId id="360" r:id="rId14"/>
    <p:sldId id="350" r:id="rId15"/>
    <p:sldId id="361" r:id="rId16"/>
    <p:sldId id="307"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5BF"/>
    <a:srgbClr val="B959A2"/>
    <a:srgbClr val="B0A154"/>
    <a:srgbClr val="37C6F4"/>
    <a:srgbClr val="0C7B58"/>
    <a:srgbClr val="FEC441"/>
    <a:srgbClr val="025479"/>
    <a:srgbClr val="2A95B9"/>
    <a:srgbClr val="F1512A"/>
    <a:srgbClr val="EF51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4"/>
    <p:restoredTop sz="74694" autoAdjust="0"/>
  </p:normalViewPr>
  <p:slideViewPr>
    <p:cSldViewPr snapToGrid="0" snapToObjects="1">
      <p:cViewPr varScale="1">
        <p:scale>
          <a:sx n="31" d="100"/>
          <a:sy n="31" d="100"/>
        </p:scale>
        <p:origin x="878" y="53"/>
      </p:cViewPr>
      <p:guideLst/>
    </p:cSldViewPr>
  </p:slideViewPr>
  <p:notesTextViewPr>
    <p:cViewPr>
      <p:scale>
        <a:sx n="1" d="1"/>
        <a:sy n="1" d="1"/>
      </p:scale>
      <p:origin x="0" y="0"/>
    </p:cViewPr>
  </p:notesTextViewPr>
  <p:notesViewPr>
    <p:cSldViewPr snapToGrid="0" snapToObjects="1">
      <p:cViewPr varScale="1">
        <p:scale>
          <a:sx n="110" d="100"/>
          <a:sy n="110" d="100"/>
        </p:scale>
        <p:origin x="41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CD9EA6-D1FA-AB46-909D-D3AD7FCFC5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B0E7448-AB70-B245-8C29-A6CE0229FA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B0212D-D8F0-0746-9311-6D3C2C5595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0BCE4-DDA7-4441-A225-AF5DA0E01AF9}" type="slidenum">
              <a:rPr lang="en-US" smtClean="0"/>
              <a:t>‹#›</a:t>
            </a:fld>
            <a:endParaRPr lang="en-US"/>
          </a:p>
        </p:txBody>
      </p:sp>
    </p:spTree>
    <p:extLst>
      <p:ext uri="{BB962C8B-B14F-4D97-AF65-F5344CB8AC3E}">
        <p14:creationId xmlns:p14="http://schemas.microsoft.com/office/powerpoint/2010/main" val="1988239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rtl="0">
              <a:buFont typeface="Arial" panose="020B0604020202020204" pitchFamily="34" charset="0"/>
              <a:buChar char="•"/>
            </a:pPr>
            <a:r>
              <a:rPr lang="es-AR" sz="2400" b="0" i="0" u="none" strike="noStrike" cap="none">
                <a:solidFill>
                  <a:schemeClr val="dk1"/>
                </a:solidFill>
                <a:effectLst/>
                <a:latin typeface="Calibri"/>
                <a:ea typeface="Calibri"/>
                <a:cs typeface="Calibri"/>
                <a:sym typeface="Helvetica Neue"/>
              </a:rPr>
              <a:t>Recordarle a los</a:t>
            </a:r>
            <a:r>
              <a:rPr lang="es-AR"/>
              <a:t> estudiantes</a:t>
            </a:r>
            <a:r>
              <a:rPr lang="es-AR" baseline="0"/>
              <a:t> sobre la Actividad: Parámetros químicos clave </a:t>
            </a:r>
          </a:p>
          <a:p>
            <a:pPr marL="342900" indent="-342900" rtl="0">
              <a:buFont typeface="Arial" panose="020B0604020202020204" pitchFamily="34" charset="0"/>
              <a:buChar char="•"/>
            </a:pPr>
            <a:r>
              <a:rPr lang="es-AR" sz="2400" b="0" i="0" u="none" strike="noStrike" cap="none">
                <a:solidFill>
                  <a:schemeClr val="dk1"/>
                </a:solidFill>
                <a:effectLst/>
                <a:latin typeface="Calibri"/>
                <a:ea typeface="Calibri"/>
                <a:cs typeface="Calibri"/>
                <a:sym typeface="Calibri"/>
              </a:rPr>
              <a:t>Debido al color, analizar el hierro y el manganeso</a:t>
            </a:r>
          </a:p>
          <a:p>
            <a:endParaRPr lang="en-CA" dirty="0"/>
          </a:p>
        </p:txBody>
      </p:sp>
    </p:spTree>
    <p:extLst>
      <p:ext uri="{BB962C8B-B14F-4D97-AF65-F5344CB8AC3E}">
        <p14:creationId xmlns:p14="http://schemas.microsoft.com/office/powerpoint/2010/main" val="1931872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rtl="0" eaLnBrk="1" fontAlgn="auto" latinLnBrk="0" hangingPunct="1">
              <a:lnSpc>
                <a:spcPct val="117999"/>
              </a:lnSpc>
              <a:spcBef>
                <a:spcPts val="0"/>
              </a:spcBef>
              <a:spcAft>
                <a:spcPts val="0"/>
              </a:spcAft>
              <a:buClrTx/>
              <a:buSzTx/>
              <a:buFontTx/>
              <a:buNone/>
              <a:tabLst/>
              <a:defRPr/>
            </a:pPr>
            <a:r>
              <a:rPr lang="es-AR" sz="2400" b="0" i="0" u="none" strike="noStrike" cap="none">
                <a:solidFill>
                  <a:schemeClr val="dk1"/>
                </a:solidFill>
                <a:effectLst/>
                <a:latin typeface="Calibri"/>
                <a:ea typeface="Calibri"/>
                <a:cs typeface="Calibri"/>
                <a:sym typeface="Calibri"/>
              </a:rPr>
              <a:t>Repartir un estudio de caso a cada grupo. </a:t>
            </a:r>
          </a:p>
          <a:p>
            <a:endParaRPr lang="en-CA" dirty="0"/>
          </a:p>
        </p:txBody>
      </p:sp>
    </p:spTree>
    <p:extLst>
      <p:ext uri="{BB962C8B-B14F-4D97-AF65-F5344CB8AC3E}">
        <p14:creationId xmlns:p14="http://schemas.microsoft.com/office/powerpoint/2010/main" val="151214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s-AR" b="1"/>
              <a:t>Situación 1: </a:t>
            </a:r>
            <a:r>
              <a:rPr lang="es-AR"/>
              <a:t>es probable que el hierro sea el contaminante debido a su apariencia y sabor; los comparadores de color son una buena alternativa de análisis porque son menos costosos, son bastante precisos y solo requieren una capacitación moderada. Nota: las tiras reactivas también serían adecuadas, pero son menos precisas</a:t>
            </a:r>
          </a:p>
          <a:p>
            <a:endParaRPr lang="en-CA" dirty="0"/>
          </a:p>
          <a:p>
            <a:pPr rtl="0"/>
            <a:r>
              <a:rPr lang="es-AR" b="1"/>
              <a:t>Situación 2: </a:t>
            </a:r>
            <a:r>
              <a:rPr lang="es-AR"/>
              <a:t>el fotómetro o el colorímetro serían la mejor opción por los resultados precisos y ser fáciles de usar; el costo es más alto en relación con un comparador de color, pero el gasto vale la pena; el técnico tiene experiencia con el análisis de la calidad del agua; en un proyecto importante, es necesario contar con resultados confiables, ya que estos se utilizan para tomar decisiones que afectan las vidas de las personas</a:t>
            </a:r>
          </a:p>
          <a:p>
            <a:endParaRPr lang="en-CA" dirty="0"/>
          </a:p>
          <a:p>
            <a:endParaRPr lang="en-CA" dirty="0"/>
          </a:p>
        </p:txBody>
      </p:sp>
    </p:spTree>
    <p:extLst>
      <p:ext uri="{BB962C8B-B14F-4D97-AF65-F5344CB8AC3E}">
        <p14:creationId xmlns:p14="http://schemas.microsoft.com/office/powerpoint/2010/main" val="404342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endParaRPr lang="es-AR" baseline="0" dirty="0"/>
          </a:p>
        </p:txBody>
      </p:sp>
    </p:spTree>
    <p:extLst>
      <p:ext uri="{BB962C8B-B14F-4D97-AF65-F5344CB8AC3E}">
        <p14:creationId xmlns:p14="http://schemas.microsoft.com/office/powerpoint/2010/main" val="225335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rtl="0">
              <a:buFont typeface="Arial" panose="020B0604020202020204" pitchFamily="34" charset="0"/>
              <a:buChar char="•"/>
            </a:pPr>
            <a:r>
              <a:rPr lang="es-AR" sz="2400" b="0" i="0" u="none" strike="noStrike" cap="none">
                <a:solidFill>
                  <a:schemeClr val="dk1"/>
                </a:solidFill>
                <a:effectLst/>
                <a:latin typeface="Calibri"/>
                <a:ea typeface="Calibri"/>
                <a:cs typeface="Calibri"/>
                <a:sym typeface="Calibri"/>
              </a:rPr>
              <a:t>Disponible para medir el pH y distintas sustancias químicas, por ejemplo el cloro</a:t>
            </a:r>
          </a:p>
          <a:p>
            <a:pPr marL="342900" lvl="0" indent="-342900" rtl="0">
              <a:buFont typeface="Arial" panose="020B0604020202020204" pitchFamily="34" charset="0"/>
              <a:buChar char="•"/>
            </a:pPr>
            <a:r>
              <a:rPr lang="es-AR" sz="2400" b="0" i="0" u="none" strike="noStrike" cap="none">
                <a:solidFill>
                  <a:schemeClr val="dk1"/>
                </a:solidFill>
                <a:effectLst/>
                <a:latin typeface="Calibri"/>
                <a:ea typeface="Calibri"/>
                <a:cs typeface="Calibri"/>
                <a:sym typeface="Calibri"/>
              </a:rPr>
              <a:t>Papel de un solo uso o tiras de plástico que cambian de color cuando se activan en la muestra de agua para indicar la concentración de una sustancia química cuando se la compara con una tabla de colores</a:t>
            </a:r>
          </a:p>
          <a:p>
            <a:pPr marL="342900" lvl="0" indent="-342900" rtl="0">
              <a:buFont typeface="Arial" panose="020B0604020202020204" pitchFamily="34" charset="0"/>
              <a:buChar char="•"/>
            </a:pPr>
            <a:r>
              <a:rPr lang="es-AR" sz="2400" b="0" i="0" u="none" strike="noStrike" cap="none">
                <a:solidFill>
                  <a:schemeClr val="dk1"/>
                </a:solidFill>
                <a:effectLst/>
                <a:latin typeface="Calibri"/>
                <a:ea typeface="Calibri"/>
                <a:cs typeface="Calibri"/>
                <a:sym typeface="Calibri"/>
              </a:rPr>
              <a:t>Las tiras tienen distintos métodos de activación y tiempos de espera. Siempre se deben respetar las instrucciones del fabricante para garantizar resultados correctos</a:t>
            </a:r>
          </a:p>
          <a:p>
            <a:endParaRPr lang="en-CA" dirty="0"/>
          </a:p>
        </p:txBody>
      </p:sp>
    </p:spTree>
    <p:extLst>
      <p:ext uri="{BB962C8B-B14F-4D97-AF65-F5344CB8AC3E}">
        <p14:creationId xmlns:p14="http://schemas.microsoft.com/office/powerpoint/2010/main" val="2155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rtl="0">
              <a:buFont typeface="Arial" panose="020B0604020202020204" pitchFamily="34" charset="0"/>
              <a:buChar char="•"/>
            </a:pPr>
            <a:r>
              <a:rPr lang="es-AR"/>
              <a:t>Diseñado para reaccionar con un amplio rango de sustancias químicas específicas, por ejemplo cloro, hierro, manganeso</a:t>
            </a:r>
          </a:p>
          <a:p>
            <a:pPr marL="342900" indent="-342900" rtl="0">
              <a:buFont typeface="Arial" panose="020B0604020202020204" pitchFamily="34" charset="0"/>
              <a:buChar char="•"/>
            </a:pPr>
            <a:r>
              <a:rPr lang="es-AR"/>
              <a:t>Discos de color intercambiables para sustancias químicas específicas</a:t>
            </a:r>
          </a:p>
          <a:p>
            <a:pPr marL="342900" indent="-342900" rtl="0">
              <a:buFont typeface="Arial" panose="020B0604020202020204" pitchFamily="34" charset="0"/>
              <a:buChar char="•"/>
            </a:pPr>
            <a:r>
              <a:rPr lang="es-AR"/>
              <a:t>Comparación visual del color de la muestra a la que se reaccionó con el estándar del disco de color para establecer la concentración de la sustancia química de la muestra de análisis</a:t>
            </a:r>
          </a:p>
          <a:p>
            <a:endParaRPr lang="en-CA" dirty="0"/>
          </a:p>
        </p:txBody>
      </p:sp>
    </p:spTree>
    <p:extLst>
      <p:ext uri="{BB962C8B-B14F-4D97-AF65-F5344CB8AC3E}">
        <p14:creationId xmlns:p14="http://schemas.microsoft.com/office/powerpoint/2010/main" val="1361595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rtl="0">
              <a:buFont typeface="Arial" panose="020B0604020202020204" pitchFamily="34" charset="0"/>
              <a:buChar char="•"/>
            </a:pPr>
            <a:r>
              <a:rPr lang="es-AR"/>
              <a:t>Instrumentos digitales que utilizan una fuente luminosa para medir la concentración de una sustancia química</a:t>
            </a:r>
          </a:p>
          <a:p>
            <a:pPr marL="342900" indent="-342900" rtl="0">
              <a:buFont typeface="Arial" panose="020B0604020202020204" pitchFamily="34" charset="0"/>
              <a:buChar char="•"/>
            </a:pPr>
            <a:r>
              <a:rPr lang="es-AR"/>
              <a:t>Leer una amplia variedad de sustancias químicas (debe incluir reactivos adecuados) </a:t>
            </a:r>
          </a:p>
          <a:p>
            <a:pPr marL="342900" indent="-342900" rtl="0">
              <a:buFont typeface="Arial" panose="020B0604020202020204" pitchFamily="34" charset="0"/>
              <a:buChar char="•"/>
            </a:pPr>
            <a:r>
              <a:rPr lang="es-AR"/>
              <a:t>Mas sensible y preciso que los métodos que utilizan la comparación visual</a:t>
            </a:r>
          </a:p>
          <a:p>
            <a:pPr marL="342900" indent="-342900" rtl="0">
              <a:buFont typeface="Arial" panose="020B0604020202020204" pitchFamily="34" charset="0"/>
              <a:buChar char="•"/>
            </a:pPr>
            <a:r>
              <a:rPr lang="es-AR"/>
              <a:t>Mide la cantidad de luz de color que absorbe una muestra de color teniendo como referencia un muestreo en blanco sin color</a:t>
            </a:r>
          </a:p>
        </p:txBody>
      </p:sp>
    </p:spTree>
    <p:extLst>
      <p:ext uri="{BB962C8B-B14F-4D97-AF65-F5344CB8AC3E}">
        <p14:creationId xmlns:p14="http://schemas.microsoft.com/office/powerpoint/2010/main" val="2184116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s-AR"/>
              <a:t>Medir parámetros específicos, por ejemplo pH, STD, conductividad eléctrica, turbidez	</a:t>
            </a:r>
          </a:p>
          <a:p>
            <a:endParaRPr lang="en-CA" dirty="0"/>
          </a:p>
        </p:txBody>
      </p:sp>
    </p:spTree>
    <p:extLst>
      <p:ext uri="{BB962C8B-B14F-4D97-AF65-F5344CB8AC3E}">
        <p14:creationId xmlns:p14="http://schemas.microsoft.com/office/powerpoint/2010/main" val="4044925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rtl="0">
              <a:buFont typeface="Arial" panose="020B0604020202020204" pitchFamily="34" charset="0"/>
              <a:buChar char="•"/>
            </a:pPr>
            <a:r>
              <a:rPr lang="es-AR"/>
              <a:t>Los kits de análisis en campo comercialmente disponibles con distintos limites de detección, por ejemplo Palintest Arsenator, presentan un rango de detección de 2 – 100 ppb</a:t>
            </a:r>
          </a:p>
          <a:p>
            <a:pPr marL="342900" indent="-342900" rtl="0">
              <a:buFont typeface="Arial" panose="020B0604020202020204" pitchFamily="34" charset="0"/>
              <a:buChar char="•"/>
            </a:pPr>
            <a:r>
              <a:rPr lang="es-AR"/>
              <a:t>La mayoría utiliza el método Gutzeit con comparación visual utilizando tablas de referencia de color  </a:t>
            </a:r>
          </a:p>
          <a:p>
            <a:pPr marL="342900" indent="-342900" rtl="0">
              <a:buFont typeface="Arial" panose="020B0604020202020204" pitchFamily="34" charset="0"/>
              <a:buChar char="•"/>
            </a:pPr>
            <a:r>
              <a:rPr lang="es-AR"/>
              <a:t>Están disponibles algunos medidores digitales que utilizan un fotómetro óptico para medir el cambio de color, por ejemplo Palintest Arsenator</a:t>
            </a:r>
          </a:p>
          <a:p>
            <a:pPr marL="342900" indent="-342900" rtl="0">
              <a:buFont typeface="Arial" panose="020B0604020202020204" pitchFamily="34" charset="0"/>
              <a:buChar char="•"/>
            </a:pPr>
            <a:r>
              <a:rPr lang="es-AR"/>
              <a:t>La precisión de los análisis de arsénico en campo ha mejorado drásticamente, lo que permite un análisis a gran escala para realizar evaluaciones rápidas</a:t>
            </a:r>
          </a:p>
          <a:p>
            <a:endParaRPr lang="en-CA" dirty="0"/>
          </a:p>
        </p:txBody>
      </p:sp>
    </p:spTree>
    <p:extLst>
      <p:ext uri="{BB962C8B-B14F-4D97-AF65-F5344CB8AC3E}">
        <p14:creationId xmlns:p14="http://schemas.microsoft.com/office/powerpoint/2010/main" val="620668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r>
              <a:rPr lang="es-AR"/>
              <a:t>Consultar el Manual del capacitador para obtener las instrucciones de la Actividad en grupos.</a:t>
            </a:r>
          </a:p>
        </p:txBody>
      </p:sp>
    </p:spTree>
    <p:extLst>
      <p:ext uri="{BB962C8B-B14F-4D97-AF65-F5344CB8AC3E}">
        <p14:creationId xmlns:p14="http://schemas.microsoft.com/office/powerpoint/2010/main" val="1112177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916592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37DFE1-8EA6-964E-A1CE-D998785FC4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4177"/>
            <a:ext cx="24457824" cy="13757526"/>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396332864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1544"/>
            <a:ext cx="24457824" cy="13757526"/>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206438669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9" name="Picture 8">
            <a:extLst>
              <a:ext uri="{FF2B5EF4-FFF2-40B4-BE49-F238E27FC236}">
                <a16:creationId xmlns:a16="http://schemas.microsoft.com/office/drawing/2014/main" id="{1B364A0C-DD17-D541-954D-28F9CD909B4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
        <p:nvSpPr>
          <p:cNvPr id="6" name="Rectangle 5">
            <a:extLst>
              <a:ext uri="{FF2B5EF4-FFF2-40B4-BE49-F238E27FC236}">
                <a16:creationId xmlns:a16="http://schemas.microsoft.com/office/drawing/2014/main" id="{1B9F26F8-C4FD-C64D-AA84-6885E714EDCA}"/>
              </a:ext>
            </a:extLst>
          </p:cNvPr>
          <p:cNvSpPr/>
          <p:nvPr userDrawn="1"/>
        </p:nvSpPr>
        <p:spPr>
          <a:xfrm rot="10800000">
            <a:off x="1158239" y="1485020"/>
            <a:ext cx="167246" cy="1095620"/>
          </a:xfrm>
          <a:prstGeom prst="rect">
            <a:avLst/>
          </a:prstGeom>
          <a:solidFill>
            <a:srgbClr val="9B95B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80262135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 name="CWS.jpg">
            <a:extLst>
              <a:ext uri="{FF2B5EF4-FFF2-40B4-BE49-F238E27FC236}">
                <a16:creationId xmlns:a16="http://schemas.microsoft.com/office/drawing/2014/main" id="{61281518-7C57-3D4B-ABAD-9A7411CE81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911" y="-502783"/>
            <a:ext cx="24350176" cy="13696974"/>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57" name="Body Level One…"/>
          <p:cNvSpPr txBox="1">
            <a:spLocks noGrp="1"/>
          </p:cNvSpPr>
          <p:nvPr>
            <p:ph type="body" idx="1"/>
          </p:nvPr>
        </p:nvSpPr>
        <p:spPr>
          <a:xfrm>
            <a:off x="1689100" y="3149600"/>
            <a:ext cx="21005800" cy="92964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xfrm>
            <a:off x="1689100" y="355600"/>
            <a:ext cx="21005800" cy="2286000"/>
          </a:xfrm>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C8111C-BE46-F142-B264-6B56AA3A104A}"/>
              </a:ext>
            </a:extLst>
          </p:cNvPr>
          <p:cNvSpPr/>
          <p:nvPr userDrawn="1"/>
        </p:nvSpPr>
        <p:spPr>
          <a:xfrm>
            <a:off x="0" y="0"/>
            <a:ext cx="24383999" cy="13716000"/>
          </a:xfrm>
          <a:prstGeom prst="rect">
            <a:avLst/>
          </a:prstGeom>
          <a:solidFill>
            <a:srgbClr val="025479"/>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1545"/>
            <a:ext cx="24457825" cy="13757526"/>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CFC0DF-FDE6-1E40-974B-57768878EC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 y="-41545"/>
            <a:ext cx="24457825" cy="13757527"/>
          </a:xfrm>
          <a:prstGeom prst="rect">
            <a:avLst/>
          </a:prstGeom>
        </p:spPr>
      </p:pic>
      <p:sp>
        <p:nvSpPr>
          <p:cNvPr id="8" name="Slide Number">
            <a:extLst>
              <a:ext uri="{FF2B5EF4-FFF2-40B4-BE49-F238E27FC236}">
                <a16:creationId xmlns:a16="http://schemas.microsoft.com/office/drawing/2014/main" id="{C8B11991-BF55-8647-A11C-E480E72776DC}"/>
              </a:ext>
            </a:extLst>
          </p:cNvPr>
          <p:cNvSpPr txBox="1">
            <a:spLocks noGrp="1"/>
          </p:cNvSpPr>
          <p:nvPr>
            <p:ph type="sldNum" sz="quarter" idx="2"/>
          </p:nvPr>
        </p:nvSpPr>
        <p:spPr>
          <a:xfrm>
            <a:off x="864927" y="12761275"/>
            <a:ext cx="503343" cy="533479"/>
          </a:xfrm>
          <a:prstGeom prst="rect">
            <a:avLst/>
          </a:prstGeom>
          <a:ln w="12700">
            <a:miter lim="400000"/>
          </a:ln>
        </p:spPr>
        <p:txBody>
          <a:bodyPr wrap="none" lIns="50800" tIns="50800" rIns="50800" bIns="50800">
            <a:spAutoFit/>
          </a:bodyPr>
          <a:lstStyle>
            <a:lvl1pPr>
              <a:defRPr sz="2800" b="0" i="0">
                <a:solidFill>
                  <a:srgbClr val="025479"/>
                </a:solidFill>
                <a:latin typeface="Lato Light" panose="020F0502020204030203" pitchFamily="34" charset="0"/>
                <a:ea typeface="Lato Light" panose="020F0502020204030203" pitchFamily="34" charset="0"/>
                <a:cs typeface="Lato Light" panose="020F0502020204030203" pitchFamily="34" charset="0"/>
                <a:sym typeface="Helvetica Neue Light"/>
              </a:defRPr>
            </a:lvl1pPr>
          </a:lstStyle>
          <a:p>
            <a:fld id="{86CB4B4D-7CA3-9044-876B-883B54F8677D}" type="slidenum">
              <a:rPr lang="en-CA" smtClean="0"/>
              <a:pPr/>
              <a:t>‹#›</a:t>
            </a:fld>
            <a:endParaRPr lang="en-CA" dirty="0"/>
          </a:p>
        </p:txBody>
      </p:sp>
      <p:pic>
        <p:nvPicPr>
          <p:cNvPr id="11" name="Picture 10">
            <a:extLst>
              <a:ext uri="{FF2B5EF4-FFF2-40B4-BE49-F238E27FC236}">
                <a16:creationId xmlns:a16="http://schemas.microsoft.com/office/drawing/2014/main" id="{24E4BFE0-2A60-374D-8DA3-5CA0305A9A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969909" y="12368463"/>
            <a:ext cx="524193" cy="730918"/>
          </a:xfrm>
          <a:prstGeom prst="rect">
            <a:avLst/>
          </a:prstGeom>
        </p:spPr>
      </p:pic>
    </p:spTree>
    <p:extLst>
      <p:ext uri="{BB962C8B-B14F-4D97-AF65-F5344CB8AC3E}">
        <p14:creationId xmlns:p14="http://schemas.microsoft.com/office/powerpoint/2010/main" val="8399141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9" r:id="rId8"/>
    <p:sldLayoutId id="2147483662" r:id="rId9"/>
    <p:sldLayoutId id="2147483664" r:id="rId10"/>
    <p:sldLayoutId id="2147483663" r:id="rId11"/>
    <p:sldLayoutId id="2147483661" r:id="rId12"/>
    <p:sldLayoutId id="2147483660" r:id="rId13"/>
  </p:sldLayoutIdLst>
  <p:transition spd="med"/>
  <p:hf hdr="0" ftr="0" dt="0"/>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D55C37-E75E-CA49-8445-57978332CD6A}"/>
              </a:ext>
            </a:extLst>
          </p:cNvPr>
          <p:cNvSpPr/>
          <p:nvPr/>
        </p:nvSpPr>
        <p:spPr>
          <a:xfrm>
            <a:off x="2667000" y="9316747"/>
            <a:ext cx="12192000" cy="896399"/>
          </a:xfrm>
          <a:prstGeom prst="rect">
            <a:avLst/>
          </a:prstGeom>
        </p:spPr>
        <p:txBody>
          <a:bodyPr>
            <a:spAutoFit/>
          </a:bodyPr>
          <a:lstStyle/>
          <a:p>
            <a:pPr algn="l" rtl="0">
              <a:lnSpc>
                <a:spcPct val="150000"/>
              </a:lnSpc>
            </a:pPr>
            <a:r>
              <a:rPr lang="es-AR" sz="4000">
                <a:solidFill>
                  <a:srgbClr val="5C5C5C"/>
                </a:solidFill>
                <a:latin typeface="Lato" panose="020F0502020204030203" pitchFamily="34" charset="0"/>
              </a:rPr>
              <a:t>2021</a:t>
            </a:r>
            <a:r>
              <a:rPr lang="es-AR" sz="4000"/>
              <a:t> | </a:t>
            </a:r>
            <a:r>
              <a:rPr lang="es-AR" sz="4000">
                <a:solidFill>
                  <a:srgbClr val="5C5C5C"/>
                </a:solidFill>
                <a:latin typeface="Lato" panose="020F0502020204030203" pitchFamily="34" charset="0"/>
              </a:rPr>
              <a:t>NOVIEMBRE</a:t>
            </a:r>
          </a:p>
        </p:txBody>
      </p:sp>
      <p:sp>
        <p:nvSpPr>
          <p:cNvPr id="5" name="TextBox 4">
            <a:extLst>
              <a:ext uri="{FF2B5EF4-FFF2-40B4-BE49-F238E27FC236}">
                <a16:creationId xmlns:a16="http://schemas.microsoft.com/office/drawing/2014/main" id="{24EFBF88-5A75-AFF1-2F7E-45255A9B5503}"/>
              </a:ext>
            </a:extLst>
          </p:cNvPr>
          <p:cNvSpPr txBox="1"/>
          <p:nvPr/>
        </p:nvSpPr>
        <p:spPr>
          <a:xfrm>
            <a:off x="2714624" y="5169032"/>
            <a:ext cx="21497925"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fr-CA" sz="68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MÉTODOS DE </a:t>
            </a:r>
          </a:p>
          <a:p>
            <a:pPr marL="0" marR="0" indent="0" algn="l" defTabSz="825500" rtl="0" fontAlgn="auto" latinLnBrk="0" hangingPunct="0">
              <a:lnSpc>
                <a:spcPct val="100000"/>
              </a:lnSpc>
              <a:spcBef>
                <a:spcPts val="0"/>
              </a:spcBef>
              <a:spcAft>
                <a:spcPts val="0"/>
              </a:spcAft>
              <a:buClrTx/>
              <a:buSzTx/>
              <a:buFontTx/>
              <a:buNone/>
              <a:tabLst/>
            </a:pPr>
            <a:r>
              <a:rPr lang="fr-CA" sz="68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ANÁLISIS QUÍMICO</a:t>
            </a:r>
            <a:r>
              <a:rPr lang="en-CA" sz="6800" b="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b="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298735479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C1178-BEE9-4F4C-8525-D4F55D7F8690}"/>
              </a:ext>
            </a:extLst>
          </p:cNvPr>
          <p:cNvSpPr>
            <a:spLocks noGrp="1"/>
          </p:cNvSpPr>
          <p:nvPr>
            <p:ph type="sldNum" sz="quarter" idx="2"/>
          </p:nvPr>
        </p:nvSpPr>
        <p:spPr/>
        <p:txBody>
          <a:bodyPr/>
          <a:lstStyle/>
          <a:p>
            <a:pPr rtl="0"/>
            <a:fld id="{86CB4B4D-7CA3-9044-876B-883B54F8677D}" type="slidenum">
              <a:rPr/>
              <a:pPr/>
              <a:t>10</a:t>
            </a:fld>
            <a:endParaRPr/>
          </a:p>
        </p:txBody>
      </p:sp>
      <p:sp>
        <p:nvSpPr>
          <p:cNvPr id="3" name="Rectangle 2">
            <a:extLst>
              <a:ext uri="{FF2B5EF4-FFF2-40B4-BE49-F238E27FC236}">
                <a16:creationId xmlns:a16="http://schemas.microsoft.com/office/drawing/2014/main" id="{43B812F7-F259-F846-8806-A79BB0E2DEC2}"/>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Tiras reactivas</a:t>
            </a:r>
          </a:p>
        </p:txBody>
      </p:sp>
      <p:graphicFrame>
        <p:nvGraphicFramePr>
          <p:cNvPr id="4" name="Table 3">
            <a:extLst>
              <a:ext uri="{FF2B5EF4-FFF2-40B4-BE49-F238E27FC236}">
                <a16:creationId xmlns:a16="http://schemas.microsoft.com/office/drawing/2014/main" id="{21251BFF-91BE-6246-A0B0-6E8F36341A5D}"/>
              </a:ext>
            </a:extLst>
          </p:cNvPr>
          <p:cNvGraphicFramePr>
            <a:graphicFrameLocks noGrp="1"/>
          </p:cNvGraphicFramePr>
          <p:nvPr>
            <p:extLst>
              <p:ext uri="{D42A27DB-BD31-4B8C-83A1-F6EECF244321}">
                <p14:modId xmlns:p14="http://schemas.microsoft.com/office/powerpoint/2010/main" val="2470115266"/>
              </p:ext>
            </p:extLst>
          </p:nvPr>
        </p:nvGraphicFramePr>
        <p:xfrm>
          <a:off x="2038350" y="3379307"/>
          <a:ext cx="20500374" cy="7173364"/>
        </p:xfrm>
        <a:graphic>
          <a:graphicData uri="http://schemas.openxmlformats.org/drawingml/2006/table">
            <a:tbl>
              <a:tblPr/>
              <a:tblGrid>
                <a:gridCol w="10250187">
                  <a:extLst>
                    <a:ext uri="{9D8B030D-6E8A-4147-A177-3AD203B41FA5}">
                      <a16:colId xmlns:a16="http://schemas.microsoft.com/office/drawing/2014/main" val="1430024749"/>
                    </a:ext>
                  </a:extLst>
                </a:gridCol>
                <a:gridCol w="10250187">
                  <a:extLst>
                    <a:ext uri="{9D8B030D-6E8A-4147-A177-3AD203B41FA5}">
                      <a16:colId xmlns:a16="http://schemas.microsoft.com/office/drawing/2014/main" val="1803122171"/>
                    </a:ext>
                  </a:extLst>
                </a:gridCol>
              </a:tblGrid>
              <a:tr h="1053314">
                <a:tc>
                  <a:txBody>
                    <a:bodyPr/>
                    <a:lstStyle/>
                    <a:p>
                      <a:pPr algn="ctr" rtl="0" fontAlgn="ctr">
                        <a:spcBef>
                          <a:spcPts val="0"/>
                        </a:spcBef>
                        <a:spcAft>
                          <a:spcPts val="0"/>
                        </a:spcAft>
                      </a:pPr>
                      <a:r>
                        <a:rPr lang="es-AR" sz="39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VENTAJAS</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tc>
                  <a:txBody>
                    <a:bodyPr/>
                    <a:lstStyle/>
                    <a:p>
                      <a:pPr algn="ctr" rtl="0" fontAlgn="ctr">
                        <a:spcBef>
                          <a:spcPts val="0"/>
                        </a:spcBef>
                        <a:spcAft>
                          <a:spcPts val="0"/>
                        </a:spcAft>
                      </a:pPr>
                      <a:r>
                        <a:rPr lang="es-AR" sz="39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LIMITACIONES</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extLst>
                  <a:ext uri="{0D108BD9-81ED-4DB2-BD59-A6C34878D82A}">
                    <a16:rowId xmlns:a16="http://schemas.microsoft.com/office/drawing/2014/main" val="3691538055"/>
                  </a:ext>
                </a:extLst>
              </a:tr>
              <a:tr h="1053314">
                <a:tc>
                  <a:txBody>
                    <a:bodyPr/>
                    <a:lstStyle/>
                    <a:p>
                      <a:pPr algn="ctr" rtl="0" fontAlgn="t">
                        <a:spcBef>
                          <a:spcPts val="0"/>
                        </a:spcBef>
                        <a:spcAft>
                          <a:spcPts val="0"/>
                        </a:spcAft>
                      </a:pPr>
                      <a:r>
                        <a:rPr lang="es-AR" sz="3900" b="0" i="0" u="none" strike="noStrike">
                          <a:solidFill>
                            <a:schemeClr val="tx1"/>
                          </a:solidFill>
                          <a:effectLst/>
                          <a:latin typeface="Lato" panose="020F0502020204030203" pitchFamily="34" charset="0"/>
                          <a:ea typeface="Lato" panose="020F0502020204030203" pitchFamily="34" charset="0"/>
                          <a:cs typeface="Lato" panose="020F0502020204030203" pitchFamily="34" charset="0"/>
                        </a:rPr>
                        <a:t>económicas</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algn="ctr" rtl="0" fontAlgn="t">
                        <a:spcBef>
                          <a:spcPts val="0"/>
                        </a:spcBef>
                        <a:spcAft>
                          <a:spcPts val="0"/>
                        </a:spcAft>
                      </a:pPr>
                      <a:r>
                        <a:rPr lang="es-AR" sz="3900" b="0" i="0" u="none" strike="noStrike">
                          <a:solidFill>
                            <a:schemeClr val="tx1"/>
                          </a:solidFill>
                          <a:effectLst/>
                          <a:latin typeface="Lato" panose="020F0502020204030203" pitchFamily="34" charset="0"/>
                          <a:ea typeface="Lato" panose="020F0502020204030203" pitchFamily="34" charset="0"/>
                          <a:cs typeface="Lato" panose="020F0502020204030203" pitchFamily="34" charset="0"/>
                        </a:rPr>
                        <a:t>interpretación visual del color</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2397038748"/>
                  </a:ext>
                </a:extLst>
              </a:tr>
              <a:tr h="1053314">
                <a:tc>
                  <a:txBody>
                    <a:bodyPr/>
                    <a:lstStyle/>
                    <a:p>
                      <a:pPr algn="ctr" rtl="0" fontAlgn="t">
                        <a:spcBef>
                          <a:spcPts val="0"/>
                        </a:spcBef>
                        <a:spcAft>
                          <a:spcPts val="0"/>
                        </a:spcAft>
                      </a:pPr>
                      <a:r>
                        <a:rPr lang="es-AR" sz="3900" b="0" i="0" u="none" strike="noStrike">
                          <a:solidFill>
                            <a:schemeClr val="tx1"/>
                          </a:solidFill>
                          <a:effectLst/>
                          <a:latin typeface="Lato" panose="020F0502020204030203" pitchFamily="34" charset="0"/>
                          <a:ea typeface="Lato" panose="020F0502020204030203" pitchFamily="34" charset="0"/>
                          <a:cs typeface="Lato" panose="020F0502020204030203" pitchFamily="34" charset="0"/>
                        </a:rPr>
                        <a:t>rápidas</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tc>
                  <a:txBody>
                    <a:bodyPr/>
                    <a:lstStyle/>
                    <a:p>
                      <a:pPr algn="ctr" rtl="0" fontAlgn="t">
                        <a:spcBef>
                          <a:spcPts val="0"/>
                        </a:spcBef>
                        <a:spcAft>
                          <a:spcPts val="0"/>
                        </a:spcAft>
                      </a:pPr>
                      <a:r>
                        <a:rPr lang="es-AR" sz="3900" b="0" i="0" u="none" strike="noStrike">
                          <a:solidFill>
                            <a:schemeClr val="tx1"/>
                          </a:solidFill>
                          <a:effectLst/>
                          <a:latin typeface="Lato" panose="020F0502020204030203" pitchFamily="34" charset="0"/>
                          <a:ea typeface="Lato" panose="020F0502020204030203" pitchFamily="34" charset="0"/>
                          <a:cs typeface="Lato" panose="020F0502020204030203" pitchFamily="34" charset="0"/>
                        </a:rPr>
                        <a:t>baja precisión</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extLst>
                  <a:ext uri="{0D108BD9-81ED-4DB2-BD59-A6C34878D82A}">
                    <a16:rowId xmlns:a16="http://schemas.microsoft.com/office/drawing/2014/main" val="2012754645"/>
                  </a:ext>
                </a:extLst>
              </a:tr>
              <a:tr h="1307191">
                <a:tc>
                  <a:txBody>
                    <a:bodyPr/>
                    <a:lstStyle/>
                    <a:p>
                      <a:pPr algn="ctr" rtl="0" fontAlgn="t">
                        <a:spcBef>
                          <a:spcPts val="0"/>
                        </a:spcBef>
                        <a:spcAft>
                          <a:spcPts val="0"/>
                        </a:spcAft>
                      </a:pPr>
                      <a:r>
                        <a:rPr lang="es-AR" sz="3900" b="0" i="0" u="none" strike="noStrike">
                          <a:solidFill>
                            <a:schemeClr val="tx1"/>
                          </a:solidFill>
                          <a:effectLst/>
                          <a:latin typeface="Lato" panose="020F0502020204030203" pitchFamily="34" charset="0"/>
                          <a:ea typeface="Lato" panose="020F0502020204030203" pitchFamily="34" charset="0"/>
                          <a:cs typeface="Lato" panose="020F0502020204030203" pitchFamily="34" charset="0"/>
                        </a:rPr>
                        <a:t>fáciles de usar</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fontAlgn="t"/>
                      <a:r>
                        <a:rPr lang="es-AR" sz="3900" b="0" i="0">
                          <a:solidFill>
                            <a:schemeClr val="tx1"/>
                          </a:solidFill>
                          <a:effectLst/>
                          <a:latin typeface="Lato" panose="020F0502020204030203" pitchFamily="34" charset="0"/>
                          <a:ea typeface="Lato" panose="020F0502020204030203" pitchFamily="34" charset="0"/>
                          <a:cs typeface="Lato" panose="020F0502020204030203" pitchFamily="34" charset="0"/>
                        </a:rPr>
                        <a:t> </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3379259911"/>
                  </a:ext>
                </a:extLst>
              </a:tr>
              <a:tr h="1307191">
                <a:tc>
                  <a:txBody>
                    <a:bodyPr/>
                    <a:lstStyle/>
                    <a:p>
                      <a:pPr algn="ctr" rtl="0" fontAlgn="t">
                        <a:spcBef>
                          <a:spcPts val="0"/>
                        </a:spcBef>
                        <a:spcAft>
                          <a:spcPts val="0"/>
                        </a:spcAft>
                      </a:pPr>
                      <a:r>
                        <a:rPr lang="es-AR" sz="3900" b="0" i="0" u="none" strike="noStrike">
                          <a:solidFill>
                            <a:schemeClr val="tx1"/>
                          </a:solidFill>
                          <a:effectLst/>
                          <a:latin typeface="Lato" panose="020F0502020204030203" pitchFamily="34" charset="0"/>
                          <a:ea typeface="Lato" panose="020F0502020204030203" pitchFamily="34" charset="0"/>
                          <a:cs typeface="Lato" panose="020F0502020204030203" pitchFamily="34" charset="0"/>
                        </a:rPr>
                        <a:t>sencillas</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tc>
                  <a:txBody>
                    <a:bodyPr/>
                    <a:lstStyle/>
                    <a:p>
                      <a:pPr rtl="0" fontAlgn="t"/>
                      <a:r>
                        <a:rPr lang="es-AR" sz="3900" b="0" i="0">
                          <a:solidFill>
                            <a:schemeClr val="tx1"/>
                          </a:solidFill>
                          <a:effectLst/>
                          <a:latin typeface="Lato" panose="020F0502020204030203" pitchFamily="34" charset="0"/>
                          <a:ea typeface="Lato" panose="020F0502020204030203" pitchFamily="34" charset="0"/>
                          <a:cs typeface="Lato" panose="020F0502020204030203" pitchFamily="34" charset="0"/>
                        </a:rPr>
                        <a:t> </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extLst>
                  <a:ext uri="{0D108BD9-81ED-4DB2-BD59-A6C34878D82A}">
                    <a16:rowId xmlns:a16="http://schemas.microsoft.com/office/drawing/2014/main" val="544129502"/>
                  </a:ext>
                </a:extLst>
              </a:tr>
              <a:tr h="1399040">
                <a:tc>
                  <a:txBody>
                    <a:bodyPr/>
                    <a:lstStyle/>
                    <a:p>
                      <a:pPr algn="ctr" rtl="0" fontAlgn="t">
                        <a:spcBef>
                          <a:spcPts val="0"/>
                        </a:spcBef>
                        <a:spcAft>
                          <a:spcPts val="0"/>
                        </a:spcAft>
                      </a:pPr>
                      <a:r>
                        <a:rPr lang="es-AR" sz="3900" b="0" i="0" u="none" strike="noStrike">
                          <a:solidFill>
                            <a:schemeClr val="tx1"/>
                          </a:solidFill>
                          <a:effectLst/>
                          <a:latin typeface="Lato" panose="020F0502020204030203" pitchFamily="34" charset="0"/>
                          <a:ea typeface="Lato" panose="020F0502020204030203" pitchFamily="34" charset="0"/>
                          <a:cs typeface="Lato" panose="020F0502020204030203" pitchFamily="34" charset="0"/>
                        </a:rPr>
                        <a:t>brinda un cálculo aproximado</a:t>
                      </a:r>
                    </a:p>
                    <a:p>
                      <a:pPr algn="ctr" rtl="0" fontAlgn="t">
                        <a:spcBef>
                          <a:spcPts val="0"/>
                        </a:spcBef>
                        <a:spcAft>
                          <a:spcPts val="0"/>
                        </a:spcAft>
                      </a:pPr>
                      <a:endParaRPr lang="en-CA" sz="3900" b="0" i="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fontAlgn="t"/>
                      <a:r>
                        <a:rPr lang="es-AR" sz="3900" b="0" i="0">
                          <a:solidFill>
                            <a:schemeClr val="tx1"/>
                          </a:solidFill>
                          <a:effectLst/>
                          <a:latin typeface="Lato" panose="020F0502020204030203" pitchFamily="34" charset="0"/>
                          <a:ea typeface="Lato" panose="020F0502020204030203" pitchFamily="34" charset="0"/>
                          <a:cs typeface="Lato" panose="020F0502020204030203" pitchFamily="34" charset="0"/>
                        </a:rPr>
                        <a:t> </a:t>
                      </a:r>
                    </a:p>
                  </a:txBody>
                  <a:tcPr marL="132723" marR="132723" marT="66361" marB="66361"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1138495082"/>
                  </a:ext>
                </a:extLst>
              </a:tr>
            </a:tbl>
          </a:graphicData>
        </a:graphic>
      </p:graphicFrame>
      <p:sp>
        <p:nvSpPr>
          <p:cNvPr id="6" name="Rectangle 1">
            <a:extLst>
              <a:ext uri="{FF2B5EF4-FFF2-40B4-BE49-F238E27FC236}">
                <a16:creationId xmlns:a16="http://schemas.microsoft.com/office/drawing/2014/main" id="{185EC378-DE54-5047-BEBD-1998C1F1245D}"/>
              </a:ext>
            </a:extLst>
          </p:cNvPr>
          <p:cNvSpPr>
            <a:spLocks noChangeArrowheads="1"/>
          </p:cNvSpPr>
          <p:nvPr/>
        </p:nvSpPr>
        <p:spPr bwMode="auto">
          <a:xfrm>
            <a:off x="8124825" y="781685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17715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C1178-BEE9-4F4C-8525-D4F55D7F8690}"/>
              </a:ext>
            </a:extLst>
          </p:cNvPr>
          <p:cNvSpPr>
            <a:spLocks noGrp="1"/>
          </p:cNvSpPr>
          <p:nvPr>
            <p:ph type="sldNum" sz="quarter" idx="2"/>
          </p:nvPr>
        </p:nvSpPr>
        <p:spPr/>
        <p:txBody>
          <a:bodyPr/>
          <a:lstStyle/>
          <a:p>
            <a:pPr rtl="0"/>
            <a:fld id="{86CB4B4D-7CA3-9044-876B-883B54F8677D}" type="slidenum">
              <a:rPr/>
              <a:pPr/>
              <a:t>11</a:t>
            </a:fld>
            <a:endParaRPr/>
          </a:p>
        </p:txBody>
      </p:sp>
      <p:sp>
        <p:nvSpPr>
          <p:cNvPr id="3" name="Rectangle 2">
            <a:extLst>
              <a:ext uri="{FF2B5EF4-FFF2-40B4-BE49-F238E27FC236}">
                <a16:creationId xmlns:a16="http://schemas.microsoft.com/office/drawing/2014/main" id="{43B812F7-F259-F846-8806-A79BB0E2DEC2}"/>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Comparador de color</a:t>
            </a:r>
          </a:p>
        </p:txBody>
      </p:sp>
      <p:graphicFrame>
        <p:nvGraphicFramePr>
          <p:cNvPr id="4" name="Table 3">
            <a:extLst>
              <a:ext uri="{FF2B5EF4-FFF2-40B4-BE49-F238E27FC236}">
                <a16:creationId xmlns:a16="http://schemas.microsoft.com/office/drawing/2014/main" id="{21251BFF-91BE-6246-A0B0-6E8F36341A5D}"/>
              </a:ext>
            </a:extLst>
          </p:cNvPr>
          <p:cNvGraphicFramePr>
            <a:graphicFrameLocks noGrp="1"/>
          </p:cNvGraphicFramePr>
          <p:nvPr>
            <p:extLst>
              <p:ext uri="{D42A27DB-BD31-4B8C-83A1-F6EECF244321}">
                <p14:modId xmlns:p14="http://schemas.microsoft.com/office/powerpoint/2010/main" val="2730140648"/>
              </p:ext>
            </p:extLst>
          </p:nvPr>
        </p:nvGraphicFramePr>
        <p:xfrm>
          <a:off x="2038350" y="3238680"/>
          <a:ext cx="20475662" cy="7313990"/>
        </p:xfrm>
        <a:graphic>
          <a:graphicData uri="http://schemas.openxmlformats.org/drawingml/2006/table">
            <a:tbl>
              <a:tblPr/>
              <a:tblGrid>
                <a:gridCol w="10237831">
                  <a:extLst>
                    <a:ext uri="{9D8B030D-6E8A-4147-A177-3AD203B41FA5}">
                      <a16:colId xmlns:a16="http://schemas.microsoft.com/office/drawing/2014/main" val="1430024749"/>
                    </a:ext>
                  </a:extLst>
                </a:gridCol>
                <a:gridCol w="10237831">
                  <a:extLst>
                    <a:ext uri="{9D8B030D-6E8A-4147-A177-3AD203B41FA5}">
                      <a16:colId xmlns:a16="http://schemas.microsoft.com/office/drawing/2014/main" val="1803122171"/>
                    </a:ext>
                  </a:extLst>
                </a:gridCol>
              </a:tblGrid>
              <a:tr h="1334170">
                <a:tc>
                  <a:txBody>
                    <a:bodyPr/>
                    <a:lstStyle/>
                    <a:p>
                      <a:pPr algn="ctr" rtl="0" fontAlgn="ctr">
                        <a:spcBef>
                          <a:spcPts val="0"/>
                        </a:spcBef>
                        <a:spcAft>
                          <a:spcPts val="0"/>
                        </a:spcAft>
                      </a:pPr>
                      <a:r>
                        <a:rPr lang="es-AR" sz="39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VENTAJAS</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tc>
                  <a:txBody>
                    <a:bodyPr/>
                    <a:lstStyle/>
                    <a:p>
                      <a:pPr algn="ctr" rtl="0" fontAlgn="ctr">
                        <a:spcBef>
                          <a:spcPts val="0"/>
                        </a:spcBef>
                        <a:spcAft>
                          <a:spcPts val="0"/>
                        </a:spcAft>
                      </a:pPr>
                      <a:r>
                        <a:rPr lang="es-AR" sz="39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LIMITACIONES</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extLst>
                  <a:ext uri="{0D108BD9-81ED-4DB2-BD59-A6C34878D82A}">
                    <a16:rowId xmlns:a16="http://schemas.microsoft.com/office/drawing/2014/main" val="3691538055"/>
                  </a:ext>
                </a:extLst>
              </a:tr>
              <a:tr h="1334170">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condiciones moderadas a buenas en el terreno</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necesita reactivos</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2397038748"/>
                  </a:ext>
                </a:extLst>
              </a:tr>
              <a:tr h="1334170">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mejor precisión</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más costoso</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extLst>
                  <a:ext uri="{0D108BD9-81ED-4DB2-BD59-A6C34878D82A}">
                    <a16:rowId xmlns:a16="http://schemas.microsoft.com/office/drawing/2014/main" val="2012754645"/>
                  </a:ext>
                </a:extLst>
              </a:tr>
              <a:tr h="1655740">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resistente</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interpretación visual del color</a:t>
                      </a:r>
                      <a:r>
                        <a:rPr lang="es-AR" sz="3900" b="0" i="0">
                          <a:solidFill>
                            <a:schemeClr val="tx1"/>
                          </a:solidFill>
                          <a:effectLst/>
                          <a:latin typeface="Lato" panose="020F0502020204030203" pitchFamily="34" charset="0"/>
                          <a:ea typeface="Lato Light" panose="020F0502020204030203" pitchFamily="34" charset="0"/>
                          <a:cs typeface="Lato Light" panose="020F0502020204030203" pitchFamily="34" charset="0"/>
                        </a:rPr>
                        <a:t> </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3379259911"/>
                  </a:ext>
                </a:extLst>
              </a:tr>
              <a:tr h="1655740">
                <a:tc>
                  <a:txBody>
                    <a:bodyPr/>
                    <a:lstStyle/>
                    <a:p>
                      <a:pPr algn="ctr" rtl="0" fontAlgn="t">
                        <a:spcBef>
                          <a:spcPts val="0"/>
                        </a:spcBef>
                        <a:spcAft>
                          <a:spcPts val="0"/>
                        </a:spcAft>
                      </a:pPr>
                      <a:endParaRPr lang="en-CA" sz="3900" b="0" i="0" dirty="0">
                        <a:solidFill>
                          <a:schemeClr val="tx1"/>
                        </a:solidFill>
                        <a:effectLst/>
                        <a:latin typeface="Lato" panose="020F0502020204030203" pitchFamily="34" charset="0"/>
                        <a:ea typeface="Lato Light" panose="020F0502020204030203" pitchFamily="34" charset="0"/>
                        <a:cs typeface="Lato Light" panose="020F0502020204030203" pitchFamily="34" charset="0"/>
                      </a:endParaRP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requiere un poco de capacitación</a:t>
                      </a:r>
                      <a:r>
                        <a:rPr lang="es-AR" sz="3900" b="0" i="0">
                          <a:solidFill>
                            <a:schemeClr val="tx1"/>
                          </a:solidFill>
                          <a:effectLst/>
                          <a:latin typeface="Lato" panose="020F0502020204030203" pitchFamily="34" charset="0"/>
                          <a:ea typeface="Lato Light" panose="020F0502020204030203" pitchFamily="34" charset="0"/>
                          <a:cs typeface="Lato Light" panose="020F0502020204030203" pitchFamily="34" charset="0"/>
                        </a:rPr>
                        <a:t> </a:t>
                      </a:r>
                    </a:p>
                  </a:txBody>
                  <a:tcPr marL="132831" marR="132831" marT="66416" marB="66416"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extLst>
                  <a:ext uri="{0D108BD9-81ED-4DB2-BD59-A6C34878D82A}">
                    <a16:rowId xmlns:a16="http://schemas.microsoft.com/office/drawing/2014/main" val="544129502"/>
                  </a:ext>
                </a:extLst>
              </a:tr>
            </a:tbl>
          </a:graphicData>
        </a:graphic>
      </p:graphicFrame>
    </p:spTree>
    <p:extLst>
      <p:ext uri="{BB962C8B-B14F-4D97-AF65-F5344CB8AC3E}">
        <p14:creationId xmlns:p14="http://schemas.microsoft.com/office/powerpoint/2010/main" val="246729061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C1178-BEE9-4F4C-8525-D4F55D7F8690}"/>
              </a:ext>
            </a:extLst>
          </p:cNvPr>
          <p:cNvSpPr>
            <a:spLocks noGrp="1"/>
          </p:cNvSpPr>
          <p:nvPr>
            <p:ph type="sldNum" sz="quarter" idx="2"/>
          </p:nvPr>
        </p:nvSpPr>
        <p:spPr/>
        <p:txBody>
          <a:bodyPr/>
          <a:lstStyle/>
          <a:p>
            <a:pPr rtl="0"/>
            <a:fld id="{86CB4B4D-7CA3-9044-876B-883B54F8677D}" type="slidenum">
              <a:rPr/>
              <a:pPr/>
              <a:t>12</a:t>
            </a:fld>
            <a:endParaRPr/>
          </a:p>
        </p:txBody>
      </p:sp>
      <p:sp>
        <p:nvSpPr>
          <p:cNvPr id="3" name="Rectangle 2">
            <a:extLst>
              <a:ext uri="{FF2B5EF4-FFF2-40B4-BE49-F238E27FC236}">
                <a16:creationId xmlns:a16="http://schemas.microsoft.com/office/drawing/2014/main" id="{43B812F7-F259-F846-8806-A79BB0E2DEC2}"/>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Fotómetro</a:t>
            </a:r>
          </a:p>
        </p:txBody>
      </p:sp>
      <p:graphicFrame>
        <p:nvGraphicFramePr>
          <p:cNvPr id="4" name="Table 3">
            <a:extLst>
              <a:ext uri="{FF2B5EF4-FFF2-40B4-BE49-F238E27FC236}">
                <a16:creationId xmlns:a16="http://schemas.microsoft.com/office/drawing/2014/main" id="{21251BFF-91BE-6246-A0B0-6E8F36341A5D}"/>
              </a:ext>
            </a:extLst>
          </p:cNvPr>
          <p:cNvGraphicFramePr>
            <a:graphicFrameLocks noGrp="1"/>
          </p:cNvGraphicFramePr>
          <p:nvPr>
            <p:extLst>
              <p:ext uri="{D42A27DB-BD31-4B8C-83A1-F6EECF244321}">
                <p14:modId xmlns:p14="http://schemas.microsoft.com/office/powerpoint/2010/main" val="1030580952"/>
              </p:ext>
            </p:extLst>
          </p:nvPr>
        </p:nvGraphicFramePr>
        <p:xfrm>
          <a:off x="2038350" y="3238681"/>
          <a:ext cx="20500374" cy="7363416"/>
        </p:xfrm>
        <a:graphic>
          <a:graphicData uri="http://schemas.openxmlformats.org/drawingml/2006/table">
            <a:tbl>
              <a:tblPr/>
              <a:tblGrid>
                <a:gridCol w="10250187">
                  <a:extLst>
                    <a:ext uri="{9D8B030D-6E8A-4147-A177-3AD203B41FA5}">
                      <a16:colId xmlns:a16="http://schemas.microsoft.com/office/drawing/2014/main" val="1430024749"/>
                    </a:ext>
                  </a:extLst>
                </a:gridCol>
                <a:gridCol w="10250187">
                  <a:extLst>
                    <a:ext uri="{9D8B030D-6E8A-4147-A177-3AD203B41FA5}">
                      <a16:colId xmlns:a16="http://schemas.microsoft.com/office/drawing/2014/main" val="1803122171"/>
                    </a:ext>
                  </a:extLst>
                </a:gridCol>
              </a:tblGrid>
              <a:tr h="1343186">
                <a:tc>
                  <a:txBody>
                    <a:bodyPr/>
                    <a:lstStyle/>
                    <a:p>
                      <a:pPr algn="ctr" rtl="0" fontAlgn="ctr">
                        <a:spcBef>
                          <a:spcPts val="0"/>
                        </a:spcBef>
                        <a:spcAft>
                          <a:spcPts val="0"/>
                        </a:spcAft>
                      </a:pPr>
                      <a:r>
                        <a:rPr lang="es-AR" sz="39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VENTAJAS</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tc>
                  <a:txBody>
                    <a:bodyPr/>
                    <a:lstStyle/>
                    <a:p>
                      <a:pPr algn="ctr" rtl="0" fontAlgn="ctr">
                        <a:spcBef>
                          <a:spcPts val="0"/>
                        </a:spcBef>
                        <a:spcAft>
                          <a:spcPts val="0"/>
                        </a:spcAft>
                      </a:pPr>
                      <a:r>
                        <a:rPr lang="es-AR" sz="39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LIMITACIONES</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extLst>
                  <a:ext uri="{0D108BD9-81ED-4DB2-BD59-A6C34878D82A}">
                    <a16:rowId xmlns:a16="http://schemas.microsoft.com/office/drawing/2014/main" val="3691538055"/>
                  </a:ext>
                </a:extLst>
              </a:tr>
              <a:tr h="1343186">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digital</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más costoso</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2397038748"/>
                  </a:ext>
                </a:extLst>
              </a:tr>
              <a:tr h="1343186">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más preciso</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requiere una fuente de alimentación</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extLst>
                  <a:ext uri="{0D108BD9-81ED-4DB2-BD59-A6C34878D82A}">
                    <a16:rowId xmlns:a16="http://schemas.microsoft.com/office/drawing/2014/main" val="2012754645"/>
                  </a:ext>
                </a:extLst>
              </a:tr>
              <a:tr h="1666929">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resultados repetibles</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requiere una capacitación adecuada</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3379259911"/>
                  </a:ext>
                </a:extLst>
              </a:tr>
              <a:tr h="1666929">
                <a:tc>
                  <a:txBody>
                    <a:bodyPr/>
                    <a:lstStyle/>
                    <a:p>
                      <a:pPr algn="ctr" rtl="0" fontAlgn="t">
                        <a:spcBef>
                          <a:spcPts val="0"/>
                        </a:spcBef>
                        <a:spcAft>
                          <a:spcPts val="0"/>
                        </a:spcAft>
                      </a:pPr>
                      <a:r>
                        <a:rPr lang="es-AR" sz="3900" b="0" i="0">
                          <a:solidFill>
                            <a:schemeClr val="tx1"/>
                          </a:solidFill>
                          <a:effectLst/>
                          <a:latin typeface="Lato" panose="020F0502020204030203" pitchFamily="34" charset="0"/>
                          <a:ea typeface="Lato Light" panose="020F0502020204030203" pitchFamily="34" charset="0"/>
                          <a:cs typeface="Lato Light" panose="020F0502020204030203" pitchFamily="34" charset="0"/>
                        </a:rPr>
                        <a:t>analiza muchos parámetros químicos</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tc>
                  <a:txBody>
                    <a:bodyPr/>
                    <a:lstStyle/>
                    <a:p>
                      <a:pPr rtl="0"/>
                      <a:r>
                        <a:rPr lang="es-AR" sz="39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más frágil</a:t>
                      </a:r>
                    </a:p>
                  </a:txBody>
                  <a:tcPr marL="132230" marR="132230" marT="66115" marB="6611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extLst>
                  <a:ext uri="{0D108BD9-81ED-4DB2-BD59-A6C34878D82A}">
                    <a16:rowId xmlns:a16="http://schemas.microsoft.com/office/drawing/2014/main" val="544129502"/>
                  </a:ext>
                </a:extLst>
              </a:tr>
            </a:tbl>
          </a:graphicData>
        </a:graphic>
      </p:graphicFrame>
    </p:spTree>
    <p:extLst>
      <p:ext uri="{BB962C8B-B14F-4D97-AF65-F5344CB8AC3E}">
        <p14:creationId xmlns:p14="http://schemas.microsoft.com/office/powerpoint/2010/main" val="8342906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4C1178-BEE9-4F4C-8525-D4F55D7F8690}"/>
              </a:ext>
            </a:extLst>
          </p:cNvPr>
          <p:cNvSpPr>
            <a:spLocks noGrp="1"/>
          </p:cNvSpPr>
          <p:nvPr>
            <p:ph type="sldNum" sz="quarter" idx="2"/>
          </p:nvPr>
        </p:nvSpPr>
        <p:spPr/>
        <p:txBody>
          <a:bodyPr/>
          <a:lstStyle/>
          <a:p>
            <a:pPr rtl="0"/>
            <a:fld id="{86CB4B4D-7CA3-9044-876B-883B54F8677D}" type="slidenum">
              <a:rPr/>
              <a:pPr/>
              <a:t>13</a:t>
            </a:fld>
            <a:endParaRPr/>
          </a:p>
        </p:txBody>
      </p:sp>
      <p:sp>
        <p:nvSpPr>
          <p:cNvPr id="3" name="Rectangle 2">
            <a:extLst>
              <a:ext uri="{FF2B5EF4-FFF2-40B4-BE49-F238E27FC236}">
                <a16:creationId xmlns:a16="http://schemas.microsoft.com/office/drawing/2014/main" id="{43B812F7-F259-F846-8806-A79BB0E2DEC2}"/>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Motor digital</a:t>
            </a:r>
          </a:p>
        </p:txBody>
      </p:sp>
      <p:graphicFrame>
        <p:nvGraphicFramePr>
          <p:cNvPr id="4" name="Table 3">
            <a:extLst>
              <a:ext uri="{FF2B5EF4-FFF2-40B4-BE49-F238E27FC236}">
                <a16:creationId xmlns:a16="http://schemas.microsoft.com/office/drawing/2014/main" id="{21251BFF-91BE-6246-A0B0-6E8F36341A5D}"/>
              </a:ext>
            </a:extLst>
          </p:cNvPr>
          <p:cNvGraphicFramePr>
            <a:graphicFrameLocks noGrp="1"/>
          </p:cNvGraphicFramePr>
          <p:nvPr>
            <p:extLst>
              <p:ext uri="{D42A27DB-BD31-4B8C-83A1-F6EECF244321}">
                <p14:modId xmlns:p14="http://schemas.microsoft.com/office/powerpoint/2010/main" val="2408335352"/>
              </p:ext>
            </p:extLst>
          </p:nvPr>
        </p:nvGraphicFramePr>
        <p:xfrm>
          <a:off x="2038350" y="3238679"/>
          <a:ext cx="20549802" cy="7412844"/>
        </p:xfrm>
        <a:graphic>
          <a:graphicData uri="http://schemas.openxmlformats.org/drawingml/2006/table">
            <a:tbl>
              <a:tblPr/>
              <a:tblGrid>
                <a:gridCol w="10274901">
                  <a:extLst>
                    <a:ext uri="{9D8B030D-6E8A-4147-A177-3AD203B41FA5}">
                      <a16:colId xmlns:a16="http://schemas.microsoft.com/office/drawing/2014/main" val="1430024749"/>
                    </a:ext>
                  </a:extLst>
                </a:gridCol>
                <a:gridCol w="10274901">
                  <a:extLst>
                    <a:ext uri="{9D8B030D-6E8A-4147-A177-3AD203B41FA5}">
                      <a16:colId xmlns:a16="http://schemas.microsoft.com/office/drawing/2014/main" val="1803122171"/>
                    </a:ext>
                  </a:extLst>
                </a:gridCol>
              </a:tblGrid>
              <a:tr h="1747889">
                <a:tc>
                  <a:txBody>
                    <a:bodyPr/>
                    <a:lstStyle/>
                    <a:p>
                      <a:pPr algn="ctr" rtl="0" fontAlgn="ctr">
                        <a:spcBef>
                          <a:spcPts val="0"/>
                        </a:spcBef>
                        <a:spcAft>
                          <a:spcPts val="0"/>
                        </a:spcAft>
                      </a:pPr>
                      <a:r>
                        <a:rPr lang="es-AR" sz="38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VENTAJAS</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tc>
                  <a:txBody>
                    <a:bodyPr/>
                    <a:lstStyle/>
                    <a:p>
                      <a:pPr algn="ctr" rtl="0" fontAlgn="ctr">
                        <a:spcBef>
                          <a:spcPts val="0"/>
                        </a:spcBef>
                        <a:spcAft>
                          <a:spcPts val="0"/>
                        </a:spcAft>
                      </a:pPr>
                      <a:r>
                        <a:rPr lang="es-AR" sz="3800" b="1" i="0" u="none" strike="noStrike">
                          <a:solidFill>
                            <a:srgbClr val="FFFFFF"/>
                          </a:solidFill>
                          <a:effectLst/>
                          <a:latin typeface="Lato" panose="020F0502020204030203" pitchFamily="34" charset="0"/>
                          <a:ea typeface="Lato" panose="020F0502020204030203" pitchFamily="34" charset="0"/>
                          <a:cs typeface="Lato" panose="020F0502020204030203" pitchFamily="34" charset="0"/>
                        </a:rPr>
                        <a:t>LIMITACIONES</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5478"/>
                    </a:solidFill>
                  </a:tcPr>
                </a:tc>
                <a:extLst>
                  <a:ext uri="{0D108BD9-81ED-4DB2-BD59-A6C34878D82A}">
                    <a16:rowId xmlns:a16="http://schemas.microsoft.com/office/drawing/2014/main" val="3691538055"/>
                  </a:ext>
                </a:extLst>
              </a:tr>
              <a:tr h="1747889">
                <a:tc>
                  <a:txBody>
                    <a:bodyPr/>
                    <a:lstStyle/>
                    <a:p>
                      <a:pPr rtl="0"/>
                      <a:r>
                        <a:rPr lang="es-AR" sz="38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muy preciso</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a:r>
                        <a:rPr lang="es-AR" sz="38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más costoso</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2397038748"/>
                  </a:ext>
                </a:extLst>
              </a:tr>
              <a:tr h="1747889">
                <a:tc>
                  <a:txBody>
                    <a:bodyPr/>
                    <a:lstStyle/>
                    <a:p>
                      <a:pPr rtl="0"/>
                      <a:r>
                        <a:rPr lang="es-AR" sz="38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portátil</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tc>
                  <a:txBody>
                    <a:bodyPr/>
                    <a:lstStyle/>
                    <a:p>
                      <a:pPr rtl="0"/>
                      <a:r>
                        <a:rPr lang="es-AR" sz="38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necesita calibración</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E6E9EB"/>
                    </a:solidFill>
                  </a:tcPr>
                </a:tc>
                <a:extLst>
                  <a:ext uri="{0D108BD9-81ED-4DB2-BD59-A6C34878D82A}">
                    <a16:rowId xmlns:a16="http://schemas.microsoft.com/office/drawing/2014/main" val="2012754645"/>
                  </a:ext>
                </a:extLst>
              </a:tr>
              <a:tr h="2169177">
                <a:tc>
                  <a:txBody>
                    <a:bodyPr/>
                    <a:lstStyle/>
                    <a:p>
                      <a:pPr rtl="0"/>
                      <a:r>
                        <a:rPr lang="es-AR" sz="38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fácil de usar</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tc>
                  <a:txBody>
                    <a:bodyPr/>
                    <a:lstStyle/>
                    <a:p>
                      <a:pPr rtl="0"/>
                      <a:r>
                        <a:rPr lang="es-AR" sz="3800" b="0" i="0" u="none" strike="noStrike" cap="none" spc="0" baseline="0">
                          <a:solidFill>
                            <a:schemeClr val="tx1"/>
                          </a:solidFill>
                          <a:effectLst/>
                          <a:uFillTx/>
                          <a:latin typeface="Lato" panose="020F0502020204030203" pitchFamily="34" charset="0"/>
                          <a:ea typeface="Lato Light" panose="020F0502020204030203" pitchFamily="34" charset="0"/>
                          <a:cs typeface="Lato Light" panose="020F0502020204030203" pitchFamily="34" charset="0"/>
                          <a:sym typeface="Helvetica Neue Light"/>
                        </a:rPr>
                        <a:t>requiere capacitación</a:t>
                      </a:r>
                    </a:p>
                  </a:txBody>
                  <a:tcPr marL="129737" marR="129737" marT="64869" marB="64869"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CACFD5"/>
                    </a:solidFill>
                  </a:tcPr>
                </a:tc>
                <a:extLst>
                  <a:ext uri="{0D108BD9-81ED-4DB2-BD59-A6C34878D82A}">
                    <a16:rowId xmlns:a16="http://schemas.microsoft.com/office/drawing/2014/main" val="3379259911"/>
                  </a:ext>
                </a:extLst>
              </a:tr>
            </a:tbl>
          </a:graphicData>
        </a:graphic>
      </p:graphicFrame>
    </p:spTree>
    <p:extLst>
      <p:ext uri="{BB962C8B-B14F-4D97-AF65-F5344CB8AC3E}">
        <p14:creationId xmlns:p14="http://schemas.microsoft.com/office/powerpoint/2010/main" val="211635504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382950-3135-FC4B-9A20-EB358D79F5E0}"/>
              </a:ext>
            </a:extLst>
          </p:cNvPr>
          <p:cNvSpPr>
            <a:spLocks noGrp="1"/>
          </p:cNvSpPr>
          <p:nvPr>
            <p:ph type="sldNum" sz="quarter" idx="2"/>
          </p:nvPr>
        </p:nvSpPr>
        <p:spPr/>
        <p:txBody>
          <a:bodyPr/>
          <a:lstStyle/>
          <a:p>
            <a:pPr rtl="0"/>
            <a:fld id="{86CB4B4D-7CA3-9044-876B-883B54F8677D}" type="slidenum">
              <a:rPr/>
              <a:pPr/>
              <a:t>14</a:t>
            </a:fld>
            <a:endParaRPr/>
          </a:p>
        </p:txBody>
      </p:sp>
      <p:sp>
        <p:nvSpPr>
          <p:cNvPr id="3" name="Rectangle 2">
            <a:extLst>
              <a:ext uri="{FF2B5EF4-FFF2-40B4-BE49-F238E27FC236}">
                <a16:creationId xmlns:a16="http://schemas.microsoft.com/office/drawing/2014/main" id="{8AD14C3D-24CA-B949-8822-181B62BF5C19}"/>
              </a:ext>
            </a:extLst>
          </p:cNvPr>
          <p:cNvSpPr/>
          <p:nvPr/>
        </p:nvSpPr>
        <p:spPr>
          <a:xfrm>
            <a:off x="4840941" y="7132006"/>
            <a:ext cx="14271812" cy="3270382"/>
          </a:xfrm>
          <a:prstGeom prst="rect">
            <a:avLst/>
          </a:prstGeom>
        </p:spPr>
        <p:txBody>
          <a:bodyPr wrap="square">
            <a:spAutoFit/>
          </a:bodyPr>
          <a:lstStyle/>
          <a:p>
            <a:pPr algn="l" rtl="0">
              <a:lnSpc>
                <a:spcPct val="150000"/>
              </a:lnSpc>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Permanecer en grupos pequeños.</a:t>
            </a:r>
          </a:p>
          <a:p>
            <a:pPr algn="l" rtl="0">
              <a:lnSpc>
                <a:spcPct val="150000"/>
              </a:lnSpc>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En función del estudio de caso propuesto:</a:t>
            </a:r>
          </a:p>
          <a:p>
            <a:pPr algn="l" rtl="0">
              <a:lnSpc>
                <a:spcPct val="150000"/>
              </a:lnSpc>
            </a:pPr>
            <a:r>
              <a:rPr lang="es-AR" sz="4800">
                <a:latin typeface="Lato" panose="020F0502020204030203" pitchFamily="34" charset="0"/>
                <a:ea typeface="Lato" panose="020F0502020204030203" pitchFamily="34" charset="0"/>
                <a:cs typeface="Lato" panose="020F0502020204030203" pitchFamily="34" charset="0"/>
              </a:rPr>
              <a:t>¿Qué método de análisis recomendaría y por qué?</a:t>
            </a:r>
          </a:p>
        </p:txBody>
      </p:sp>
      <p:sp>
        <p:nvSpPr>
          <p:cNvPr id="4" name="TextBox 3">
            <a:extLst>
              <a:ext uri="{FF2B5EF4-FFF2-40B4-BE49-F238E27FC236}">
                <a16:creationId xmlns:a16="http://schemas.microsoft.com/office/drawing/2014/main" id="{ACB33DD9-2C91-2EC1-2832-805C0D912514}"/>
              </a:ext>
            </a:extLst>
          </p:cNvPr>
          <p:cNvSpPr txBox="1"/>
          <p:nvPr/>
        </p:nvSpPr>
        <p:spPr>
          <a:xfrm>
            <a:off x="0" y="3592125"/>
            <a:ext cx="24384000" cy="11490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REPASO</a:t>
            </a:r>
            <a:r>
              <a:rPr lang="en-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325994704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5A6F1C-2C7B-F74F-86DE-B9C86970C2D0}"/>
              </a:ext>
            </a:extLst>
          </p:cNvPr>
          <p:cNvSpPr>
            <a:spLocks noGrp="1"/>
          </p:cNvSpPr>
          <p:nvPr>
            <p:ph type="sldNum" sz="quarter" idx="2"/>
          </p:nvPr>
        </p:nvSpPr>
        <p:spPr/>
        <p:txBody>
          <a:bodyPr/>
          <a:lstStyle/>
          <a:p>
            <a:pPr rtl="0"/>
            <a:fld id="{86CB4B4D-7CA3-9044-876B-883B54F8677D}" type="slidenum">
              <a:rPr/>
              <a:pPr/>
              <a:t>15</a:t>
            </a:fld>
            <a:endParaRPr/>
          </a:p>
        </p:txBody>
      </p:sp>
      <p:sp>
        <p:nvSpPr>
          <p:cNvPr id="3" name="Rectangle 2">
            <a:extLst>
              <a:ext uri="{FF2B5EF4-FFF2-40B4-BE49-F238E27FC236}">
                <a16:creationId xmlns:a16="http://schemas.microsoft.com/office/drawing/2014/main" id="{D2411AE5-BD26-0C4C-89D5-39AAD46094FF}"/>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Estudio de caso</a:t>
            </a:r>
          </a:p>
        </p:txBody>
      </p:sp>
      <p:sp>
        <p:nvSpPr>
          <p:cNvPr id="5" name="Rectangle 4">
            <a:extLst>
              <a:ext uri="{FF2B5EF4-FFF2-40B4-BE49-F238E27FC236}">
                <a16:creationId xmlns:a16="http://schemas.microsoft.com/office/drawing/2014/main" id="{FE13DAA0-1EEA-1745-9F15-4999A87E7468}"/>
              </a:ext>
            </a:extLst>
          </p:cNvPr>
          <p:cNvSpPr/>
          <p:nvPr/>
        </p:nvSpPr>
        <p:spPr>
          <a:xfrm>
            <a:off x="2038350" y="2805832"/>
            <a:ext cx="9891380" cy="9105057"/>
          </a:xfrm>
          <a:prstGeom prst="rect">
            <a:avLst/>
          </a:prstGeom>
        </p:spPr>
        <p:txBody>
          <a:bodyPr wrap="square">
            <a:spAutoFit/>
          </a:bodyPr>
          <a:lstStyle/>
          <a:p>
            <a:pPr marL="228600" indent="-228600" algn="l" rtl="0">
              <a:spcBef>
                <a:spcPts val="1000"/>
              </a:spcBef>
            </a:pPr>
            <a:r>
              <a:rPr lang="es-AR" sz="3200" dirty="0">
                <a:solidFill>
                  <a:schemeClr val="tx1"/>
                </a:solidFill>
                <a:latin typeface="Lato" panose="020F0502020204030203" pitchFamily="34" charset="0"/>
                <a:ea typeface="Lato" panose="020F0502020204030203" pitchFamily="34" charset="0"/>
                <a:cs typeface="Lato" panose="020F0502020204030203" pitchFamily="34" charset="0"/>
              </a:rPr>
              <a:t>Situación 1</a:t>
            </a:r>
          </a:p>
          <a:p>
            <a:pPr marL="228600" indent="-228600" algn="l" rtl="0">
              <a:spcBef>
                <a:spcPts val="1000"/>
              </a:spcBef>
            </a:pP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Las personas de un complejo residencial acaban de perforar un nuevo pozo y se quejan porque el agua subterránea tiene mal sabor. </a:t>
            </a:r>
            <a: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t/>
            </a:r>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Nota que el agua tienen color naranja. </a:t>
            </a:r>
            <a: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t/>
            </a:r>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Las mujeres se quejan porque, la ropa queda manchada con un color naranja después de lavarla. </a:t>
            </a:r>
            <a: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t/>
            </a:r>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¿Cuál podría ser la causa del sabor desagradable y del color del agua?</a:t>
            </a:r>
          </a:p>
          <a:p>
            <a:pPr marL="228600" indent="-228600" algn="l">
              <a:spcBef>
                <a:spcPts val="1000"/>
              </a:spcBef>
            </a:pPr>
            <a:endParaRPr lang="en-CA" sz="32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28600" indent="-228600" algn="l" rtl="0">
              <a:spcBef>
                <a:spcPts val="1000"/>
              </a:spcBef>
            </a:pP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Debe analizar el agua para confirmar si sus sospechas son correctas. Tiene un presupuesto modesto y algunos conocimientos sobre cómo analizar agua. Utilizará los resultados </a:t>
            </a:r>
            <a: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t/>
            </a:r>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de los análisis para asesorar a las personas sobre cómo eliminar el contaminante del agua de consumo. </a:t>
            </a:r>
          </a:p>
          <a:p>
            <a:pPr marL="228600" indent="-228600" algn="l">
              <a:spcBef>
                <a:spcPts val="1000"/>
              </a:spcBef>
            </a:pPr>
            <a:endParaRPr lang="en-CA" sz="32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28600" indent="-228600" algn="l" rtl="0">
              <a:spcBef>
                <a:spcPts val="1000"/>
              </a:spcBef>
            </a:pP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¿Qué método de análisis químico elegiría para determinar el contaminante?</a:t>
            </a:r>
          </a:p>
        </p:txBody>
      </p:sp>
      <p:sp>
        <p:nvSpPr>
          <p:cNvPr id="6" name="Rectangle 5">
            <a:extLst>
              <a:ext uri="{FF2B5EF4-FFF2-40B4-BE49-F238E27FC236}">
                <a16:creationId xmlns:a16="http://schemas.microsoft.com/office/drawing/2014/main" id="{7299D286-2C0E-6149-ABC6-115CFACDF6E1}"/>
              </a:ext>
            </a:extLst>
          </p:cNvPr>
          <p:cNvSpPr/>
          <p:nvPr/>
        </p:nvSpPr>
        <p:spPr>
          <a:xfrm>
            <a:off x="12907926" y="2744095"/>
            <a:ext cx="10015869" cy="7371249"/>
          </a:xfrm>
          <a:prstGeom prst="rect">
            <a:avLst/>
          </a:prstGeom>
        </p:spPr>
        <p:txBody>
          <a:bodyPr wrap="square">
            <a:spAutoFit/>
          </a:bodyPr>
          <a:lstStyle/>
          <a:p>
            <a:pPr marL="228600" indent="-228600" algn="l" rtl="0">
              <a:spcBef>
                <a:spcPts val="1000"/>
              </a:spcBef>
            </a:pPr>
            <a:r>
              <a:rPr lang="es-AR" sz="3200" dirty="0">
                <a:solidFill>
                  <a:schemeClr val="tx1"/>
                </a:solidFill>
                <a:latin typeface="Lato" panose="020F0502020204030203" pitchFamily="34" charset="0"/>
                <a:ea typeface="Lato" panose="020F0502020204030203" pitchFamily="34" charset="0"/>
                <a:cs typeface="Lato" panose="020F0502020204030203" pitchFamily="34" charset="0"/>
              </a:rPr>
              <a:t>Situación 2</a:t>
            </a:r>
          </a:p>
          <a:p>
            <a:pPr marL="228600" indent="-228600" algn="l" rtl="0">
              <a:spcBef>
                <a:spcPts val="1000"/>
              </a:spcBef>
            </a:pP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Está haciendo un estudio sobre la contaminación por fluoruro en una región rural extensa. Muchos habitantes de los pueblos de la zona tienen manchas y orificios en los dientes y algunos tienen problemas en el esqueleto. El </a:t>
            </a:r>
            <a: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t/>
            </a:r>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gobierno local acudió a usted para que haga una evaluación preliminar de los niveles de fluoruro y trace un mapa de los niveles de contaminación </a:t>
            </a:r>
            <a: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t/>
            </a:r>
            <a:br>
              <a:rPr lang="en-CA" sz="3200" b="0" dirty="0">
                <a:solidFill>
                  <a:schemeClr val="tx1"/>
                </a:solidFill>
                <a:latin typeface="Lato" panose="020F0502020204030203" pitchFamily="34" charset="0"/>
                <a:ea typeface="Lato" panose="020F0502020204030203" pitchFamily="34" charset="0"/>
                <a:cs typeface="Lato" panose="020F0502020204030203" pitchFamily="34" charset="0"/>
              </a:rPr>
            </a:b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a fin de combatir las altas concentraciones de fluoruro.</a:t>
            </a:r>
          </a:p>
          <a:p>
            <a:pPr marL="228600" indent="-228600" algn="l">
              <a:spcBef>
                <a:spcPts val="1000"/>
              </a:spcBef>
            </a:pPr>
            <a:endParaRPr lang="en-CA" sz="3200" b="0" dirty="0">
              <a:solidFill>
                <a:schemeClr val="tx1"/>
              </a:solidFill>
              <a:latin typeface="Lato" panose="020F0502020204030203" pitchFamily="34" charset="0"/>
              <a:ea typeface="Lato" panose="020F0502020204030203" pitchFamily="34" charset="0"/>
              <a:cs typeface="Lato" panose="020F0502020204030203" pitchFamily="34" charset="0"/>
            </a:endParaRPr>
          </a:p>
          <a:p>
            <a:pPr marL="228600" indent="-228600" algn="l" rtl="0">
              <a:spcBef>
                <a:spcPts val="1000"/>
              </a:spcBef>
            </a:pPr>
            <a:r>
              <a:rPr lang="es-AR" sz="3200" b="0" dirty="0">
                <a:solidFill>
                  <a:schemeClr val="tx1"/>
                </a:solidFill>
                <a:latin typeface="Lato" panose="020F0502020204030203" pitchFamily="34" charset="0"/>
                <a:ea typeface="Lato" panose="020F0502020204030203" pitchFamily="34" charset="0"/>
                <a:cs typeface="Lato" panose="020F0502020204030203" pitchFamily="34" charset="0"/>
              </a:rPr>
              <a:t>Tiene un presupuesto modesto y cuenta con experiencia en el análisis de la calidad del agua. ¿Qué equipo de análisis compraría para realizar el proyecto de evaluación del fluoruro y por qué? </a:t>
            </a:r>
          </a:p>
        </p:txBody>
      </p:sp>
    </p:spTree>
    <p:extLst>
      <p:ext uri="{BB962C8B-B14F-4D97-AF65-F5344CB8AC3E}">
        <p14:creationId xmlns:p14="http://schemas.microsoft.com/office/powerpoint/2010/main" val="54311358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7EC274-3751-2F4D-9EFE-14D65186292B}"/>
              </a:ext>
            </a:extLst>
          </p:cNvPr>
          <p:cNvSpPr/>
          <p:nvPr/>
        </p:nvSpPr>
        <p:spPr>
          <a:xfrm>
            <a:off x="2379591" y="2921836"/>
            <a:ext cx="3619902" cy="923330"/>
          </a:xfrm>
          <a:prstGeom prst="rect">
            <a:avLst/>
          </a:prstGeom>
        </p:spPr>
        <p:txBody>
          <a:bodyPr wrap="none">
            <a:spAutoFit/>
          </a:bodyPr>
          <a:lstStyle/>
          <a:p>
            <a:pPr algn="l" rtl="0"/>
            <a:r>
              <a:rPr lang="es-AR" sz="5400">
                <a:solidFill>
                  <a:srgbClr val="B959A2"/>
                </a:solidFill>
                <a:latin typeface="Lato" panose="020F0502020204030203" pitchFamily="34" charset="0"/>
                <a:ea typeface="Lato" panose="020F0502020204030203" pitchFamily="34" charset="0"/>
                <a:cs typeface="Lato" panose="020F0502020204030203" pitchFamily="34" charset="0"/>
              </a:rPr>
              <a:t>¡Muchas gracias!</a:t>
            </a:r>
          </a:p>
        </p:txBody>
      </p:sp>
      <p:pic>
        <p:nvPicPr>
          <p:cNvPr id="17" name="Picture 16">
            <a:extLst>
              <a:ext uri="{FF2B5EF4-FFF2-40B4-BE49-F238E27FC236}">
                <a16:creationId xmlns:a16="http://schemas.microsoft.com/office/drawing/2014/main" id="{1CED2C03-FABD-3046-99BD-9C20E66428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5163" y="6027413"/>
            <a:ext cx="5613992" cy="1962172"/>
          </a:xfrm>
          <a:prstGeom prst="rect">
            <a:avLst/>
          </a:prstGeom>
        </p:spPr>
      </p:pic>
      <p:pic>
        <p:nvPicPr>
          <p:cNvPr id="29" name="Google Shape;356;p38">
            <a:extLst>
              <a:ext uri="{FF2B5EF4-FFF2-40B4-BE49-F238E27FC236}">
                <a16:creationId xmlns:a16="http://schemas.microsoft.com/office/drawing/2014/main" id="{D88E6988-90BF-97A4-A18F-5DAF56F76A5A}"/>
              </a:ext>
            </a:extLst>
          </p:cNvPr>
          <p:cNvPicPr preferRelativeResize="0"/>
          <p:nvPr/>
        </p:nvPicPr>
        <p:blipFill rotWithShape="1">
          <a:blip r:embed="rId3">
            <a:alphaModFix/>
          </a:blip>
          <a:srcRect/>
          <a:stretch/>
        </p:blipFill>
        <p:spPr>
          <a:xfrm>
            <a:off x="2379591" y="6678612"/>
            <a:ext cx="779100" cy="779100"/>
          </a:xfrm>
          <a:prstGeom prst="rect">
            <a:avLst/>
          </a:prstGeom>
          <a:noFill/>
          <a:ln>
            <a:noFill/>
          </a:ln>
        </p:spPr>
      </p:pic>
      <p:pic>
        <p:nvPicPr>
          <p:cNvPr id="30" name="Google Shape;357;p38">
            <a:extLst>
              <a:ext uri="{FF2B5EF4-FFF2-40B4-BE49-F238E27FC236}">
                <a16:creationId xmlns:a16="http://schemas.microsoft.com/office/drawing/2014/main" id="{F7372A6A-98D8-69C4-4635-B338EA0BAA3D}"/>
              </a:ext>
            </a:extLst>
          </p:cNvPr>
          <p:cNvPicPr preferRelativeResize="0"/>
          <p:nvPr/>
        </p:nvPicPr>
        <p:blipFill rotWithShape="1">
          <a:blip r:embed="rId4">
            <a:alphaModFix/>
          </a:blip>
          <a:srcRect/>
          <a:stretch/>
        </p:blipFill>
        <p:spPr>
          <a:xfrm>
            <a:off x="2379591" y="5245074"/>
            <a:ext cx="779100" cy="779100"/>
          </a:xfrm>
          <a:prstGeom prst="rect">
            <a:avLst/>
          </a:prstGeom>
          <a:noFill/>
          <a:ln>
            <a:noFill/>
          </a:ln>
        </p:spPr>
      </p:pic>
      <p:pic>
        <p:nvPicPr>
          <p:cNvPr id="31" name="Google Shape;358;p38">
            <a:extLst>
              <a:ext uri="{FF2B5EF4-FFF2-40B4-BE49-F238E27FC236}">
                <a16:creationId xmlns:a16="http://schemas.microsoft.com/office/drawing/2014/main" id="{AC1B47C4-F3E5-59E1-5C65-2965EBF9429B}"/>
              </a:ext>
            </a:extLst>
          </p:cNvPr>
          <p:cNvPicPr preferRelativeResize="0"/>
          <p:nvPr/>
        </p:nvPicPr>
        <p:blipFill rotWithShape="1">
          <a:blip r:embed="rId5">
            <a:alphaModFix/>
          </a:blip>
          <a:srcRect/>
          <a:stretch/>
        </p:blipFill>
        <p:spPr>
          <a:xfrm>
            <a:off x="2379591" y="5955194"/>
            <a:ext cx="779100" cy="779100"/>
          </a:xfrm>
          <a:prstGeom prst="rect">
            <a:avLst/>
          </a:prstGeom>
          <a:noFill/>
          <a:ln>
            <a:noFill/>
          </a:ln>
        </p:spPr>
      </p:pic>
      <p:sp>
        <p:nvSpPr>
          <p:cNvPr id="32" name="Google Shape;359;p38">
            <a:extLst>
              <a:ext uri="{FF2B5EF4-FFF2-40B4-BE49-F238E27FC236}">
                <a16:creationId xmlns:a16="http://schemas.microsoft.com/office/drawing/2014/main" id="{56B70BB7-6A2F-0A36-3A62-754BC82A157F}"/>
              </a:ext>
            </a:extLst>
          </p:cNvPr>
          <p:cNvSpPr txBox="1"/>
          <p:nvPr/>
        </p:nvSpPr>
        <p:spPr>
          <a:xfrm>
            <a:off x="3158691" y="6088485"/>
            <a:ext cx="4326630"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es-A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+1 403 243 3285</a:t>
            </a:r>
          </a:p>
        </p:txBody>
      </p:sp>
      <p:sp>
        <p:nvSpPr>
          <p:cNvPr id="33" name="Google Shape;360;p38">
            <a:extLst>
              <a:ext uri="{FF2B5EF4-FFF2-40B4-BE49-F238E27FC236}">
                <a16:creationId xmlns:a16="http://schemas.microsoft.com/office/drawing/2014/main" id="{B7EA8E24-EEB0-6668-2EAF-B853B7D446E6}"/>
              </a:ext>
            </a:extLst>
          </p:cNvPr>
          <p:cNvSpPr txBox="1"/>
          <p:nvPr/>
        </p:nvSpPr>
        <p:spPr>
          <a:xfrm>
            <a:off x="3158691" y="5338545"/>
            <a:ext cx="5347356"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es-A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Calgary, Alberta, Canadá.</a:t>
            </a:r>
          </a:p>
        </p:txBody>
      </p:sp>
      <p:sp>
        <p:nvSpPr>
          <p:cNvPr id="34" name="Google Shape;361;p38">
            <a:extLst>
              <a:ext uri="{FF2B5EF4-FFF2-40B4-BE49-F238E27FC236}">
                <a16:creationId xmlns:a16="http://schemas.microsoft.com/office/drawing/2014/main" id="{972B7EAB-7D7B-8D7F-46D6-AF34EB008037}"/>
              </a:ext>
            </a:extLst>
          </p:cNvPr>
          <p:cNvSpPr txBox="1"/>
          <p:nvPr/>
        </p:nvSpPr>
        <p:spPr>
          <a:xfrm>
            <a:off x="3158691" y="6786033"/>
            <a:ext cx="3901328"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es-A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cawst@cawst.org</a:t>
            </a:r>
          </a:p>
        </p:txBody>
      </p:sp>
      <p:pic>
        <p:nvPicPr>
          <p:cNvPr id="35" name="Google Shape;363;p38">
            <a:extLst>
              <a:ext uri="{FF2B5EF4-FFF2-40B4-BE49-F238E27FC236}">
                <a16:creationId xmlns:a16="http://schemas.microsoft.com/office/drawing/2014/main" id="{6E529C64-D2C4-3F6A-CF1D-50909DC13B7B}"/>
              </a:ext>
            </a:extLst>
          </p:cNvPr>
          <p:cNvPicPr preferRelativeResize="0"/>
          <p:nvPr/>
        </p:nvPicPr>
        <p:blipFill rotWithShape="1">
          <a:blip r:embed="rId6">
            <a:alphaModFix/>
          </a:blip>
          <a:srcRect/>
          <a:stretch/>
        </p:blipFill>
        <p:spPr>
          <a:xfrm>
            <a:off x="2515141" y="7516012"/>
            <a:ext cx="508000" cy="508000"/>
          </a:xfrm>
          <a:prstGeom prst="rect">
            <a:avLst/>
          </a:prstGeom>
          <a:noFill/>
          <a:ln>
            <a:noFill/>
          </a:ln>
        </p:spPr>
      </p:pic>
      <p:sp>
        <p:nvSpPr>
          <p:cNvPr id="36" name="Google Shape;364;p38">
            <a:extLst>
              <a:ext uri="{FF2B5EF4-FFF2-40B4-BE49-F238E27FC236}">
                <a16:creationId xmlns:a16="http://schemas.microsoft.com/office/drawing/2014/main" id="{923E3909-141B-E55D-CFAE-22CBCCCA95B9}"/>
              </a:ext>
            </a:extLst>
          </p:cNvPr>
          <p:cNvSpPr txBox="1"/>
          <p:nvPr/>
        </p:nvSpPr>
        <p:spPr>
          <a:xfrm>
            <a:off x="3158691" y="7445252"/>
            <a:ext cx="2840802" cy="564257"/>
          </a:xfrm>
          <a:prstGeom prst="rect">
            <a:avLst/>
          </a:prstGeom>
          <a:noFill/>
          <a:ln>
            <a:noFill/>
          </a:ln>
        </p:spPr>
        <p:txBody>
          <a:bodyPr spcFirstLastPara="1" wrap="square" lIns="50800" tIns="50800" rIns="50800" bIns="50800" anchor="ctr" anchorCtr="0">
            <a:spAutoFit/>
          </a:bodyPr>
          <a:lstStyle/>
          <a:p>
            <a:pPr algn="l" defTabSz="914400" rtl="0" hangingPunct="1">
              <a:buClr>
                <a:srgbClr val="FFFFFF"/>
              </a:buClr>
              <a:buSzPts val="3000"/>
              <a:buFont typeface="Lato Light"/>
              <a:buNone/>
            </a:pPr>
            <a:r>
              <a:rPr lang="es-AR" b="0">
                <a:solidFill>
                  <a:srgbClr val="FFFFFF"/>
                </a:solidFill>
                <a:latin typeface="Lato" panose="020F0502020204030203" pitchFamily="34" charset="0"/>
                <a:ea typeface="Lato" panose="020F0502020204030203" pitchFamily="34" charset="0"/>
                <a:cs typeface="Lato" panose="020F0502020204030203" pitchFamily="34" charset="0"/>
                <a:sym typeface="Lato Light"/>
              </a:rPr>
              <a:t>cawst.org</a:t>
            </a:r>
          </a:p>
        </p:txBody>
      </p:sp>
    </p:spTree>
    <p:extLst>
      <p:ext uri="{BB962C8B-B14F-4D97-AF65-F5344CB8AC3E}">
        <p14:creationId xmlns:p14="http://schemas.microsoft.com/office/powerpoint/2010/main" val="11843165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lh6.googleusercontent.com/qR1LCOXZUGzayHCeuBxG-4auY-9-ecNw_QjQsVg2rNjahNcrSzmiW6YIz9Kr0pGwhUF9Ne5Nw5qDcxK052qOX9Z3U6sr8rpwQqrzkv4WP2NN83JsXsXD98tf-KsBInlA_dMmFRSF">
            <a:extLst>
              <a:ext uri="{FF2B5EF4-FFF2-40B4-BE49-F238E27FC236}">
                <a16:creationId xmlns:a16="http://schemas.microsoft.com/office/drawing/2014/main" id="{069F04F4-8992-5E40-8AEB-3C803FEEFF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1805" r="23127"/>
          <a:stretch/>
        </p:blipFill>
        <p:spPr bwMode="auto">
          <a:xfrm>
            <a:off x="13389934" y="-1"/>
            <a:ext cx="10994066" cy="137066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2</a:t>
            </a:fld>
            <a:endParaRPr/>
          </a:p>
        </p:txBody>
      </p:sp>
      <p:sp>
        <p:nvSpPr>
          <p:cNvPr id="2" name="Rectangle 1">
            <a:extLst>
              <a:ext uri="{FF2B5EF4-FFF2-40B4-BE49-F238E27FC236}">
                <a16:creationId xmlns:a16="http://schemas.microsoft.com/office/drawing/2014/main" id="{F9A1CC38-475E-7B4E-83F5-9218BCF47B2F}"/>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Introducción</a:t>
            </a:r>
          </a:p>
        </p:txBody>
      </p:sp>
      <p:sp>
        <p:nvSpPr>
          <p:cNvPr id="3" name="Rectangle 2">
            <a:extLst>
              <a:ext uri="{FF2B5EF4-FFF2-40B4-BE49-F238E27FC236}">
                <a16:creationId xmlns:a16="http://schemas.microsoft.com/office/drawing/2014/main" id="{98A61D45-271C-264A-894A-ECDB6B0C36AA}"/>
              </a:ext>
            </a:extLst>
          </p:cNvPr>
          <p:cNvSpPr/>
          <p:nvPr/>
        </p:nvSpPr>
        <p:spPr>
          <a:xfrm>
            <a:off x="2038350" y="3665568"/>
            <a:ext cx="10614394" cy="2308324"/>
          </a:xfrm>
          <a:prstGeom prst="rect">
            <a:avLst/>
          </a:prstGeom>
        </p:spPr>
        <p:txBody>
          <a:bodyPr wrap="square">
            <a:spAutoFit/>
          </a:bodyPr>
          <a:lstStyle/>
          <a:p>
            <a:pPr algn="l" rtl="0"/>
            <a:r>
              <a:rPr lang="es-AR" sz="4800" b="0" dirty="0">
                <a:solidFill>
                  <a:schemeClr val="tx1"/>
                </a:solidFill>
                <a:latin typeface="Lato" panose="020F0502020204030203" pitchFamily="34" charset="0"/>
                <a:ea typeface="Lato" panose="020F0502020204030203" pitchFamily="34" charset="0"/>
                <a:cs typeface="Lato" panose="020F0502020204030203" pitchFamily="34" charset="0"/>
              </a:rPr>
              <a:t>¿Qué parámetros químicos se analizarán?</a:t>
            </a:r>
            <a: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t/>
            </a:r>
            <a:br>
              <a:rPr lang="en-CA" sz="4800" b="0" dirty="0">
                <a:solidFill>
                  <a:schemeClr val="tx1"/>
                </a:solidFill>
                <a:latin typeface="Lato" panose="020F0502020204030203" pitchFamily="34" charset="0"/>
                <a:ea typeface="Lato" panose="020F0502020204030203" pitchFamily="34" charset="0"/>
                <a:cs typeface="Lato" panose="020F0502020204030203" pitchFamily="34" charset="0"/>
              </a:rPr>
            </a:br>
            <a:r>
              <a:rPr lang="es-AR" sz="4800" b="0" dirty="0">
                <a:solidFill>
                  <a:schemeClr val="tx1"/>
                </a:solidFill>
                <a:latin typeface="Lato" panose="020F0502020204030203" pitchFamily="34" charset="0"/>
                <a:ea typeface="Lato" panose="020F0502020204030203" pitchFamily="34" charset="0"/>
                <a:cs typeface="Lato" panose="020F0502020204030203" pitchFamily="34" charset="0"/>
              </a:rPr>
              <a:t> </a:t>
            </a:r>
          </a:p>
        </p:txBody>
      </p:sp>
      <p:sp>
        <p:nvSpPr>
          <p:cNvPr id="8" name="Rectangle 7">
            <a:extLst>
              <a:ext uri="{FF2B5EF4-FFF2-40B4-BE49-F238E27FC236}">
                <a16:creationId xmlns:a16="http://schemas.microsoft.com/office/drawing/2014/main" id="{44352FD8-C997-354F-AB27-23B2C35FCD96}"/>
              </a:ext>
            </a:extLst>
          </p:cNvPr>
          <p:cNvSpPr/>
          <p:nvPr/>
        </p:nvSpPr>
        <p:spPr>
          <a:xfrm>
            <a:off x="13389934" y="12356035"/>
            <a:ext cx="10994065" cy="653512"/>
          </a:xfrm>
          <a:prstGeom prst="rect">
            <a:avLst/>
          </a:prstGeom>
          <a:solidFill>
            <a:srgbClr val="9B95BF"/>
          </a:solidFill>
        </p:spPr>
        <p:txBody>
          <a:bodyPr wrap="square" anchor="t">
            <a:spAutoFit/>
          </a:bodyPr>
          <a:lstStyle/>
          <a:p>
            <a:pPr rtl="0">
              <a:lnSpc>
                <a:spcPct val="150000"/>
              </a:lnSpc>
            </a:pPr>
            <a:r>
              <a:rPr lang="es-AR" sz="2800" b="0" i="1">
                <a:solidFill>
                  <a:schemeClr val="bg1"/>
                </a:solidFill>
                <a:latin typeface="Lato Light" panose="020F0502020204030203" pitchFamily="34" charset="0"/>
                <a:ea typeface="Lato Light" panose="020F0502020204030203" pitchFamily="34" charset="0"/>
                <a:cs typeface="Lato Light" panose="020F0502020204030203" pitchFamily="34" charset="0"/>
              </a:rPr>
              <a:t>Fuente: CAWST, Etiopía</a:t>
            </a:r>
          </a:p>
        </p:txBody>
      </p:sp>
    </p:spTree>
    <p:extLst>
      <p:ext uri="{BB962C8B-B14F-4D97-AF65-F5344CB8AC3E}">
        <p14:creationId xmlns:p14="http://schemas.microsoft.com/office/powerpoint/2010/main" val="119692928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7433B9-82A7-184B-950E-2C5E17BA3DF0}"/>
              </a:ext>
            </a:extLst>
          </p:cNvPr>
          <p:cNvSpPr>
            <a:spLocks noGrp="1"/>
          </p:cNvSpPr>
          <p:nvPr>
            <p:ph type="sldNum" sz="quarter" idx="2"/>
          </p:nvPr>
        </p:nvSpPr>
        <p:spPr/>
        <p:txBody>
          <a:bodyPr/>
          <a:lstStyle/>
          <a:p>
            <a:pPr rtl="0"/>
            <a:fld id="{86CB4B4D-7CA3-9044-876B-883B54F8677D}" type="slidenum">
              <a:rPr/>
              <a:pPr/>
              <a:t>3</a:t>
            </a:fld>
            <a:endParaRPr/>
          </a:p>
        </p:txBody>
      </p:sp>
      <p:sp>
        <p:nvSpPr>
          <p:cNvPr id="3" name="Rectangle 2">
            <a:extLst>
              <a:ext uri="{FF2B5EF4-FFF2-40B4-BE49-F238E27FC236}">
                <a16:creationId xmlns:a16="http://schemas.microsoft.com/office/drawing/2014/main" id="{DB43CC8D-4C3C-574D-97B1-E1C4BC45E91C}"/>
              </a:ext>
            </a:extLst>
          </p:cNvPr>
          <p:cNvSpPr/>
          <p:nvPr/>
        </p:nvSpPr>
        <p:spPr>
          <a:xfrm>
            <a:off x="3562125" y="7120193"/>
            <a:ext cx="14959791" cy="2162387"/>
          </a:xfrm>
          <a:prstGeom prst="rect">
            <a:avLst/>
          </a:prstGeom>
        </p:spPr>
        <p:txBody>
          <a:bodyPr wrap="square">
            <a:spAutoFit/>
          </a:bodyPr>
          <a:lstStyle/>
          <a:p>
            <a:pPr marL="914400" indent="-914400" algn="l" rtl="0" fontAlgn="base">
              <a:lnSpc>
                <a:spcPct val="150000"/>
              </a:lnSpc>
              <a:buFont typeface="+mj-lt"/>
              <a:buAutoNum type="arabicPeriod"/>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Identificar métodos de análisis químicos adecuados</a:t>
            </a:r>
          </a:p>
          <a:p>
            <a:pPr marL="914400" indent="-914400" algn="l" rtl="0" fontAlgn="base">
              <a:lnSpc>
                <a:spcPct val="150000"/>
              </a:lnSpc>
              <a:buFont typeface="+mj-lt"/>
              <a:buAutoNum type="arabicPeriod"/>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Evaluar distintos métodos de análisis químicos</a:t>
            </a:r>
          </a:p>
        </p:txBody>
      </p:sp>
      <p:sp>
        <p:nvSpPr>
          <p:cNvPr id="2" name="TextBox 1">
            <a:extLst>
              <a:ext uri="{FF2B5EF4-FFF2-40B4-BE49-F238E27FC236}">
                <a16:creationId xmlns:a16="http://schemas.microsoft.com/office/drawing/2014/main" id="{D0E8F538-FADA-94CC-B220-2771C312433C}"/>
              </a:ext>
            </a:extLst>
          </p:cNvPr>
          <p:cNvSpPr txBox="1"/>
          <p:nvPr/>
        </p:nvSpPr>
        <p:spPr>
          <a:xfrm>
            <a:off x="0" y="3068905"/>
            <a:ext cx="22717125"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OBJETIVOS </a:t>
            </a:r>
          </a:p>
          <a:p>
            <a:pPr marL="0" marR="0" indent="0" algn="ctr"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DE APRENDIZAJE</a:t>
            </a:r>
            <a:r>
              <a:rPr lang="en-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365812339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8DE38-9A28-294B-8075-22E82281A249}"/>
              </a:ext>
            </a:extLst>
          </p:cNvPr>
          <p:cNvSpPr>
            <a:spLocks noGrp="1"/>
          </p:cNvSpPr>
          <p:nvPr>
            <p:ph type="sldNum" sz="quarter" idx="2"/>
          </p:nvPr>
        </p:nvSpPr>
        <p:spPr/>
        <p:txBody>
          <a:bodyPr/>
          <a:lstStyle/>
          <a:p>
            <a:pPr rtl="0"/>
            <a:fld id="{86CB4B4D-7CA3-9044-876B-883B54F8677D}" type="slidenum">
              <a:rPr/>
              <a:pPr/>
              <a:t>4</a:t>
            </a:fld>
            <a:endParaRPr/>
          </a:p>
        </p:txBody>
      </p:sp>
      <p:sp>
        <p:nvSpPr>
          <p:cNvPr id="3" name="Rectangle 2">
            <a:extLst>
              <a:ext uri="{FF2B5EF4-FFF2-40B4-BE49-F238E27FC236}">
                <a16:creationId xmlns:a16="http://schemas.microsoft.com/office/drawing/2014/main" id="{8694704F-08FB-6047-8336-4B3E096CCE48}"/>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Tiras reactivas para sustancias químicas</a:t>
            </a:r>
          </a:p>
        </p:txBody>
      </p:sp>
      <p:pic>
        <p:nvPicPr>
          <p:cNvPr id="2052" name="Picture 4" descr="https://lh6.googleusercontent.com/ZpcOfww7OyfWukkBXm8wwsSiy1C2DX97RcPW1pzBNpUYg3CPM1OpQgCmAwrvYkeEB-z9dIIy7t56guspL0aCpO16hUifD1olxSlbcfEnGZFJn5CRzu0mG09Lerzu7QGey7zaNXKh">
            <a:extLst>
              <a:ext uri="{FF2B5EF4-FFF2-40B4-BE49-F238E27FC236}">
                <a16:creationId xmlns:a16="http://schemas.microsoft.com/office/drawing/2014/main" id="{B3D4D777-B2CA-E942-882C-CEB6BABB5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6003" y="1617672"/>
            <a:ext cx="11300323" cy="108906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E283B39-9AC0-F049-B849-8F29634D0603}"/>
              </a:ext>
            </a:extLst>
          </p:cNvPr>
          <p:cNvSpPr/>
          <p:nvPr/>
        </p:nvSpPr>
        <p:spPr>
          <a:xfrm>
            <a:off x="2038350" y="4251009"/>
            <a:ext cx="10153650" cy="3303468"/>
          </a:xfrm>
          <a:prstGeom prst="rect">
            <a:avLst/>
          </a:prstGeom>
        </p:spPr>
        <p:txBody>
          <a:bodyPr wrap="square">
            <a:spAutoFit/>
          </a:bodyPr>
          <a:lstStyle/>
          <a:p>
            <a:pPr marL="812800" indent="-685800" algn="l" rtl="0" fontAlgn="base">
              <a:spcBef>
                <a:spcPts val="1000"/>
              </a:spcBef>
              <a:buFont typeface="Arial" panose="020B0604020202020204" pitchFamily="34" charset="0"/>
              <a:buChar char="•"/>
            </a:pPr>
            <a:r>
              <a:rPr lang="es-AR" sz="4800" b="0" dirty="0">
                <a:solidFill>
                  <a:schemeClr val="tx1"/>
                </a:solidFill>
                <a:latin typeface="Lato" panose="020F0502020204030203" pitchFamily="34" charset="0"/>
                <a:ea typeface="Lato" panose="020F0502020204030203" pitchFamily="34" charset="0"/>
                <a:cs typeface="Lato" panose="020F0502020204030203" pitchFamily="34" charset="0"/>
              </a:rPr>
              <a:t>Analizar distintas sustancias químicas</a:t>
            </a:r>
          </a:p>
          <a:p>
            <a:pPr marL="812800" indent="-685800" algn="l" rtl="0" fontAlgn="base">
              <a:spcBef>
                <a:spcPts val="1000"/>
              </a:spcBef>
              <a:buFont typeface="Arial" panose="020B0604020202020204" pitchFamily="34" charset="0"/>
              <a:buChar char="•"/>
            </a:pPr>
            <a:r>
              <a:rPr lang="es-AR" sz="4800" b="0" dirty="0">
                <a:solidFill>
                  <a:schemeClr val="tx1"/>
                </a:solidFill>
                <a:latin typeface="Lato" panose="020F0502020204030203" pitchFamily="34" charset="0"/>
                <a:ea typeface="Lato" panose="020F0502020204030203" pitchFamily="34" charset="0"/>
                <a:cs typeface="Lato" panose="020F0502020204030203" pitchFamily="34" charset="0"/>
              </a:rPr>
              <a:t>Un solo uso</a:t>
            </a:r>
          </a:p>
          <a:p>
            <a:pPr marL="812800" indent="-685800" algn="l" rtl="0" fontAlgn="base">
              <a:spcBef>
                <a:spcPts val="1000"/>
              </a:spcBef>
              <a:buFont typeface="Arial" panose="020B0604020202020204" pitchFamily="34" charset="0"/>
              <a:buChar char="•"/>
            </a:pPr>
            <a:r>
              <a:rPr lang="es-AR" sz="4800" b="0" dirty="0">
                <a:solidFill>
                  <a:schemeClr val="tx1"/>
                </a:solidFill>
                <a:latin typeface="Lato" panose="020F0502020204030203" pitchFamily="34" charset="0"/>
                <a:ea typeface="Lato" panose="020F0502020204030203" pitchFamily="34" charset="0"/>
                <a:cs typeface="Lato" panose="020F0502020204030203" pitchFamily="34" charset="0"/>
              </a:rPr>
              <a:t>Comparación visual</a:t>
            </a:r>
          </a:p>
        </p:txBody>
      </p:sp>
      <p:sp>
        <p:nvSpPr>
          <p:cNvPr id="6" name="Rectangle 5">
            <a:extLst>
              <a:ext uri="{FF2B5EF4-FFF2-40B4-BE49-F238E27FC236}">
                <a16:creationId xmlns:a16="http://schemas.microsoft.com/office/drawing/2014/main" id="{076EC5C8-7794-4540-9CFD-7B9414C0C854}"/>
              </a:ext>
            </a:extLst>
          </p:cNvPr>
          <p:cNvSpPr/>
          <p:nvPr/>
        </p:nvSpPr>
        <p:spPr>
          <a:xfrm>
            <a:off x="13389935" y="12356035"/>
            <a:ext cx="8555666" cy="653512"/>
          </a:xfrm>
          <a:prstGeom prst="rect">
            <a:avLst/>
          </a:prstGeom>
          <a:solidFill>
            <a:srgbClr val="9B95BF"/>
          </a:solidFill>
        </p:spPr>
        <p:txBody>
          <a:bodyPr wrap="square" anchor="t">
            <a:spAutoFit/>
          </a:bodyPr>
          <a:lstStyle/>
          <a:p>
            <a:pPr rtl="0">
              <a:lnSpc>
                <a:spcPct val="150000"/>
              </a:lnSpc>
            </a:pPr>
            <a:r>
              <a:rPr lang="es-AR" sz="2800" b="0">
                <a:solidFill>
                  <a:schemeClr val="bg1"/>
                </a:solidFill>
                <a:latin typeface="Lato Light" panose="020F0502020204030203" pitchFamily="34" charset="0"/>
                <a:ea typeface="Lato Light" panose="020F0502020204030203" pitchFamily="34" charset="0"/>
                <a:cs typeface="Lato Light" panose="020F0502020204030203" pitchFamily="34" charset="0"/>
              </a:rPr>
              <a:t>Fuente: CAWST</a:t>
            </a:r>
          </a:p>
        </p:txBody>
      </p:sp>
    </p:spTree>
    <p:extLst>
      <p:ext uri="{BB962C8B-B14F-4D97-AF65-F5344CB8AC3E}">
        <p14:creationId xmlns:p14="http://schemas.microsoft.com/office/powerpoint/2010/main" val="37078975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8DE38-9A28-294B-8075-22E82281A249}"/>
              </a:ext>
            </a:extLst>
          </p:cNvPr>
          <p:cNvSpPr>
            <a:spLocks noGrp="1"/>
          </p:cNvSpPr>
          <p:nvPr>
            <p:ph type="sldNum" sz="quarter" idx="2"/>
          </p:nvPr>
        </p:nvSpPr>
        <p:spPr/>
        <p:txBody>
          <a:bodyPr/>
          <a:lstStyle/>
          <a:p>
            <a:pPr rtl="0"/>
            <a:fld id="{86CB4B4D-7CA3-9044-876B-883B54F8677D}" type="slidenum">
              <a:rPr/>
              <a:pPr/>
              <a:t>5</a:t>
            </a:fld>
            <a:endParaRPr/>
          </a:p>
        </p:txBody>
      </p:sp>
      <p:sp>
        <p:nvSpPr>
          <p:cNvPr id="3" name="Rectangle 2">
            <a:extLst>
              <a:ext uri="{FF2B5EF4-FFF2-40B4-BE49-F238E27FC236}">
                <a16:creationId xmlns:a16="http://schemas.microsoft.com/office/drawing/2014/main" id="{8694704F-08FB-6047-8336-4B3E096CCE48}"/>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Comparador de color</a:t>
            </a:r>
          </a:p>
        </p:txBody>
      </p:sp>
      <p:sp>
        <p:nvSpPr>
          <p:cNvPr id="4" name="Rectangle 3">
            <a:extLst>
              <a:ext uri="{FF2B5EF4-FFF2-40B4-BE49-F238E27FC236}">
                <a16:creationId xmlns:a16="http://schemas.microsoft.com/office/drawing/2014/main" id="{CE283B39-9AC0-F049-B849-8F29634D0603}"/>
              </a:ext>
            </a:extLst>
          </p:cNvPr>
          <p:cNvSpPr/>
          <p:nvPr/>
        </p:nvSpPr>
        <p:spPr>
          <a:xfrm>
            <a:off x="2038350" y="4251009"/>
            <a:ext cx="9891380" cy="3270382"/>
          </a:xfrm>
          <a:prstGeom prst="rect">
            <a:avLst/>
          </a:prstGeom>
        </p:spPr>
        <p:txBody>
          <a:bodyPr wrap="square">
            <a:spAutoFit/>
          </a:bodyPr>
          <a:lstStyle/>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Analizar un amplio rango de sustancias químicas</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Discos de colores intercambiables</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Comparación visual</a:t>
            </a:r>
          </a:p>
        </p:txBody>
      </p:sp>
      <p:pic>
        <p:nvPicPr>
          <p:cNvPr id="3074" name="Picture 2" descr="https://lh3.googleusercontent.com/ooAfYKJa5v-36nyHYzQtrPMIzPcng-Ki0gwnw_wgw3GN2rrgHE13AKbGLMc6ai0i-2Eai7_5bAXjXHpWVFB4K9_FtFDg5Sf4rOu10_nn6sx5bXxjlZY_kpXJ6aZy-4GlJ5KXUK9C">
            <a:extLst>
              <a:ext uri="{FF2B5EF4-FFF2-40B4-BE49-F238E27FC236}">
                <a16:creationId xmlns:a16="http://schemas.microsoft.com/office/drawing/2014/main" id="{93559AA9-9E0D-1F41-A0B1-1C42EEAA4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9068" y="3794493"/>
            <a:ext cx="5285569" cy="35421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s://lh6.googleusercontent.com/ufst0eA4a3HD-zzZkrSCcCKMeLCkV9DsBnmDSl5_Pr5M-8CSHtU26hX57Jd7kt4sl_-ibKGGqXKwH6QYaZqgjpgSJNL7oMrx8oZstA2145JlB9RjTrrN4eoK_IAFf5GZ8RIDR7Ql">
            <a:extLst>
              <a:ext uri="{FF2B5EF4-FFF2-40B4-BE49-F238E27FC236}">
                <a16:creationId xmlns:a16="http://schemas.microsoft.com/office/drawing/2014/main" id="{30F3CA66-8017-9A44-99A2-E3B1DD1AA4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4637" y="3019647"/>
            <a:ext cx="5285570" cy="43170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6.googleusercontent.com/8jXSfOZmlU5FEzo1rSb4lk4rIk3wleUAMkKvcZ0ddvDHvYFyPjDj15O0Jm49I-E5gXJHHeSABcHJGlJphGRUl_0Uag8cm83jbMY7BM4qzqk4m9XhE2E6AiuGgvzAigcqXrlVUdgz">
            <a:extLst>
              <a:ext uri="{FF2B5EF4-FFF2-40B4-BE49-F238E27FC236}">
                <a16:creationId xmlns:a16="http://schemas.microsoft.com/office/drawing/2014/main" id="{D791EE61-F497-B243-92E8-7DBDB731F9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9068" y="7525367"/>
            <a:ext cx="5728529" cy="383901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s://lh3.googleusercontent.com/Y91VBnNmB04-Sew-JquGPtjMxlvfaPJ6oU6SVq37aus4XhGilV2Yp-EQ_vMXAzZePjBXQeCjiYR9txzTGcQ33An0UKPXUj_CLfDxn4y54UotxZjV-i8EdHU-nBcX0Icd29yml6H6">
            <a:extLst>
              <a:ext uri="{FF2B5EF4-FFF2-40B4-BE49-F238E27FC236}">
                <a16:creationId xmlns:a16="http://schemas.microsoft.com/office/drawing/2014/main" id="{00B334FA-1CBB-D946-BAD8-7CE0D3668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34247" y="7828424"/>
            <a:ext cx="5207636" cy="37246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25609" y="2633336"/>
            <a:ext cx="9138978" cy="9138978"/>
          </a:xfrm>
          <a:prstGeom prst="rect">
            <a:avLst/>
          </a:prstGeom>
        </p:spPr>
      </p:pic>
      <p:sp>
        <p:nvSpPr>
          <p:cNvPr id="9" name="Rectangle 8">
            <a:extLst>
              <a:ext uri="{FF2B5EF4-FFF2-40B4-BE49-F238E27FC236}">
                <a16:creationId xmlns:a16="http://schemas.microsoft.com/office/drawing/2014/main" id="{C7D51F74-89BE-D24F-97EB-586593265D8F}"/>
              </a:ext>
            </a:extLst>
          </p:cNvPr>
          <p:cNvSpPr/>
          <p:nvPr/>
        </p:nvSpPr>
        <p:spPr>
          <a:xfrm>
            <a:off x="13617265" y="11036801"/>
            <a:ext cx="8555666" cy="653512"/>
          </a:xfrm>
          <a:prstGeom prst="rect">
            <a:avLst/>
          </a:prstGeom>
          <a:solidFill>
            <a:srgbClr val="9B95BF"/>
          </a:solidFill>
        </p:spPr>
        <p:txBody>
          <a:bodyPr wrap="square" anchor="ctr">
            <a:spAutoFit/>
          </a:bodyPr>
          <a:lstStyle/>
          <a:p>
            <a:pPr rtl="0">
              <a:lnSpc>
                <a:spcPct val="150000"/>
              </a:lnSpc>
            </a:pPr>
            <a:r>
              <a:rPr lang="es-AR" sz="2800" b="0">
                <a:solidFill>
                  <a:schemeClr val="bg1"/>
                </a:solidFill>
                <a:latin typeface="Lato Light" panose="020F0502020204030203" pitchFamily="34" charset="0"/>
                <a:ea typeface="Lato Light" panose="020F0502020204030203" pitchFamily="34" charset="0"/>
                <a:cs typeface="Lato Light" panose="020F0502020204030203" pitchFamily="34" charset="0"/>
              </a:rPr>
              <a:t>Fuente: CAWST, comparador de color</a:t>
            </a:r>
          </a:p>
        </p:txBody>
      </p:sp>
    </p:spTree>
    <p:extLst>
      <p:ext uri="{BB962C8B-B14F-4D97-AF65-F5344CB8AC3E}">
        <p14:creationId xmlns:p14="http://schemas.microsoft.com/office/powerpoint/2010/main" val="11629940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8DE38-9A28-294B-8075-22E82281A249}"/>
              </a:ext>
            </a:extLst>
          </p:cNvPr>
          <p:cNvSpPr>
            <a:spLocks noGrp="1"/>
          </p:cNvSpPr>
          <p:nvPr>
            <p:ph type="sldNum" sz="quarter" idx="2"/>
          </p:nvPr>
        </p:nvSpPr>
        <p:spPr/>
        <p:txBody>
          <a:bodyPr/>
          <a:lstStyle/>
          <a:p>
            <a:pPr rtl="0"/>
            <a:fld id="{86CB4B4D-7CA3-9044-876B-883B54F8677D}" type="slidenum">
              <a:rPr/>
              <a:pPr/>
              <a:t>6</a:t>
            </a:fld>
            <a:endParaRPr/>
          </a:p>
        </p:txBody>
      </p:sp>
      <p:sp>
        <p:nvSpPr>
          <p:cNvPr id="3" name="Rectangle 2">
            <a:extLst>
              <a:ext uri="{FF2B5EF4-FFF2-40B4-BE49-F238E27FC236}">
                <a16:creationId xmlns:a16="http://schemas.microsoft.com/office/drawing/2014/main" id="{8694704F-08FB-6047-8336-4B3E096CCE48}"/>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Fotómetro</a:t>
            </a:r>
          </a:p>
        </p:txBody>
      </p:sp>
      <p:sp>
        <p:nvSpPr>
          <p:cNvPr id="4" name="Rectangle 3">
            <a:extLst>
              <a:ext uri="{FF2B5EF4-FFF2-40B4-BE49-F238E27FC236}">
                <a16:creationId xmlns:a16="http://schemas.microsoft.com/office/drawing/2014/main" id="{CE283B39-9AC0-F049-B849-8F29634D0603}"/>
              </a:ext>
            </a:extLst>
          </p:cNvPr>
          <p:cNvSpPr/>
          <p:nvPr/>
        </p:nvSpPr>
        <p:spPr>
          <a:xfrm>
            <a:off x="2038350" y="4251009"/>
            <a:ext cx="9891380" cy="3270382"/>
          </a:xfrm>
          <a:prstGeom prst="rect">
            <a:avLst/>
          </a:prstGeom>
        </p:spPr>
        <p:txBody>
          <a:bodyPr wrap="square">
            <a:spAutoFit/>
          </a:bodyPr>
          <a:lstStyle/>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Digital</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Analizar un amplio rango de sustancias químicas</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Sensible y preciso</a:t>
            </a:r>
          </a:p>
        </p:txBody>
      </p:sp>
      <p:pic>
        <p:nvPicPr>
          <p:cNvPr id="4098" name="Picture 2" descr="https://lh3.googleusercontent.com/25KoIiyc8q5gkadO5UDaIZdMDU081nAgjFPmRxFL0S6Zoz4Q5PvTTxIzuOjAm3N-eZOID_ZuBII6B38aR26KP3JIKjENQEUR6hNJV0c3L6TVoL22TmfL2rsYl7mCRP1hYjOGdAsd">
            <a:extLst>
              <a:ext uri="{FF2B5EF4-FFF2-40B4-BE49-F238E27FC236}">
                <a16:creationId xmlns:a16="http://schemas.microsoft.com/office/drawing/2014/main" id="{CBAB8A8B-1701-E749-970B-7559D7DE24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231" y="2125504"/>
            <a:ext cx="10043276" cy="9855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C8C4CFC-4B54-4F41-9BA4-53696B554179}"/>
              </a:ext>
            </a:extLst>
          </p:cNvPr>
          <p:cNvSpPr/>
          <p:nvPr/>
        </p:nvSpPr>
        <p:spPr>
          <a:xfrm>
            <a:off x="13389935" y="12356035"/>
            <a:ext cx="8555666" cy="653512"/>
          </a:xfrm>
          <a:prstGeom prst="rect">
            <a:avLst/>
          </a:prstGeom>
          <a:solidFill>
            <a:srgbClr val="9B95BF"/>
          </a:solidFill>
        </p:spPr>
        <p:txBody>
          <a:bodyPr wrap="square" anchor="t">
            <a:spAutoFit/>
          </a:bodyPr>
          <a:lstStyle/>
          <a:p>
            <a:pPr rtl="0">
              <a:lnSpc>
                <a:spcPct val="150000"/>
              </a:lnSpc>
            </a:pPr>
            <a:r>
              <a:rPr lang="es-AR" sz="2800" b="0">
                <a:solidFill>
                  <a:schemeClr val="bg1"/>
                </a:solidFill>
                <a:latin typeface="Lato Light" panose="020F0502020204030203" pitchFamily="34" charset="0"/>
                <a:ea typeface="Lato Light" panose="020F0502020204030203" pitchFamily="34" charset="0"/>
                <a:cs typeface="Lato Light" panose="020F0502020204030203" pitchFamily="34" charset="0"/>
              </a:rPr>
              <a:t>Fuente: CAWST, fotómetro</a:t>
            </a:r>
          </a:p>
        </p:txBody>
      </p:sp>
    </p:spTree>
    <p:extLst>
      <p:ext uri="{BB962C8B-B14F-4D97-AF65-F5344CB8AC3E}">
        <p14:creationId xmlns:p14="http://schemas.microsoft.com/office/powerpoint/2010/main" val="136016353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8DE38-9A28-294B-8075-22E82281A249}"/>
              </a:ext>
            </a:extLst>
          </p:cNvPr>
          <p:cNvSpPr>
            <a:spLocks noGrp="1"/>
          </p:cNvSpPr>
          <p:nvPr>
            <p:ph type="sldNum" sz="quarter" idx="2"/>
          </p:nvPr>
        </p:nvSpPr>
        <p:spPr/>
        <p:txBody>
          <a:bodyPr/>
          <a:lstStyle/>
          <a:p>
            <a:pPr rtl="0"/>
            <a:fld id="{86CB4B4D-7CA3-9044-876B-883B54F8677D}" type="slidenum">
              <a:rPr/>
              <a:pPr/>
              <a:t>7</a:t>
            </a:fld>
            <a:endParaRPr/>
          </a:p>
        </p:txBody>
      </p:sp>
      <p:sp>
        <p:nvSpPr>
          <p:cNvPr id="3" name="Rectangle 2">
            <a:extLst>
              <a:ext uri="{FF2B5EF4-FFF2-40B4-BE49-F238E27FC236}">
                <a16:creationId xmlns:a16="http://schemas.microsoft.com/office/drawing/2014/main" id="{8694704F-08FB-6047-8336-4B3E096CCE48}"/>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Medidores digitales</a:t>
            </a:r>
          </a:p>
        </p:txBody>
      </p:sp>
      <p:sp>
        <p:nvSpPr>
          <p:cNvPr id="4" name="Rectangle 3">
            <a:extLst>
              <a:ext uri="{FF2B5EF4-FFF2-40B4-BE49-F238E27FC236}">
                <a16:creationId xmlns:a16="http://schemas.microsoft.com/office/drawing/2014/main" id="{CE283B39-9AC0-F049-B849-8F29634D0603}"/>
              </a:ext>
            </a:extLst>
          </p:cNvPr>
          <p:cNvSpPr/>
          <p:nvPr/>
        </p:nvSpPr>
        <p:spPr>
          <a:xfrm>
            <a:off x="2038350" y="4251009"/>
            <a:ext cx="9891380" cy="4524315"/>
          </a:xfrm>
          <a:prstGeom prst="rect">
            <a:avLst/>
          </a:prstGeom>
        </p:spPr>
        <p:txBody>
          <a:bodyPr wrap="square">
            <a:spAutoFit/>
          </a:bodyPr>
          <a:lstStyle/>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Portátiles</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Digitales</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Rango de parámetros (por ejemplo, pH)</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Requiere calibración</a:t>
            </a:r>
          </a:p>
        </p:txBody>
      </p:sp>
      <p:pic>
        <p:nvPicPr>
          <p:cNvPr id="5122" name="Picture 2" descr="https://lh6.googleusercontent.com/MhjxiZ27CNwPnK3WSN-qGbNT1uCWWriP9AzyNf_StYYuyFuuQTh95xprHHL2h9_MmmPi82Dwxt805N-QK3bud3g3h5fcCHuO7QPK9oy4j-9YSVWjXEblrXCHHohOhvPRb6z0eT3W">
            <a:extLst>
              <a:ext uri="{FF2B5EF4-FFF2-40B4-BE49-F238E27FC236}">
                <a16:creationId xmlns:a16="http://schemas.microsoft.com/office/drawing/2014/main" id="{465F8682-9364-904B-9801-8E51E3D2FC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2243" y="273208"/>
            <a:ext cx="5476590" cy="124095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08CECE1-4424-8647-A346-BF14210CB70D}"/>
              </a:ext>
            </a:extLst>
          </p:cNvPr>
          <p:cNvSpPr/>
          <p:nvPr/>
        </p:nvSpPr>
        <p:spPr>
          <a:xfrm>
            <a:off x="13389935" y="12356035"/>
            <a:ext cx="8555666" cy="653512"/>
          </a:xfrm>
          <a:prstGeom prst="rect">
            <a:avLst/>
          </a:prstGeom>
          <a:solidFill>
            <a:srgbClr val="9B95BF"/>
          </a:solidFill>
        </p:spPr>
        <p:txBody>
          <a:bodyPr wrap="square" anchor="t">
            <a:spAutoFit/>
          </a:bodyPr>
          <a:lstStyle/>
          <a:p>
            <a:pPr rtl="0">
              <a:lnSpc>
                <a:spcPct val="150000"/>
              </a:lnSpc>
            </a:pPr>
            <a:r>
              <a:rPr lang="es-AR" sz="2800" b="0">
                <a:solidFill>
                  <a:schemeClr val="bg1"/>
                </a:solidFill>
                <a:latin typeface="Lato Light" panose="020F0502020204030203" pitchFamily="34" charset="0"/>
                <a:ea typeface="Lato Light" panose="020F0502020204030203" pitchFamily="34" charset="0"/>
                <a:cs typeface="Lato Light" panose="020F0502020204030203" pitchFamily="34" charset="0"/>
              </a:rPr>
              <a:t>Fuente: CAWST, medidor de pH</a:t>
            </a:r>
          </a:p>
        </p:txBody>
      </p:sp>
    </p:spTree>
    <p:extLst>
      <p:ext uri="{BB962C8B-B14F-4D97-AF65-F5344CB8AC3E}">
        <p14:creationId xmlns:p14="http://schemas.microsoft.com/office/powerpoint/2010/main" val="4558498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08DE38-9A28-294B-8075-22E82281A249}"/>
              </a:ext>
            </a:extLst>
          </p:cNvPr>
          <p:cNvSpPr>
            <a:spLocks noGrp="1"/>
          </p:cNvSpPr>
          <p:nvPr>
            <p:ph type="sldNum" sz="quarter" idx="2"/>
          </p:nvPr>
        </p:nvSpPr>
        <p:spPr/>
        <p:txBody>
          <a:bodyPr/>
          <a:lstStyle/>
          <a:p>
            <a:pPr rtl="0"/>
            <a:fld id="{86CB4B4D-7CA3-9044-876B-883B54F8677D}" type="slidenum">
              <a:rPr/>
              <a:pPr/>
              <a:t>8</a:t>
            </a:fld>
            <a:endParaRPr/>
          </a:p>
        </p:txBody>
      </p:sp>
      <p:sp>
        <p:nvSpPr>
          <p:cNvPr id="3" name="Rectangle 2">
            <a:extLst>
              <a:ext uri="{FF2B5EF4-FFF2-40B4-BE49-F238E27FC236}">
                <a16:creationId xmlns:a16="http://schemas.microsoft.com/office/drawing/2014/main" id="{8694704F-08FB-6047-8336-4B3E096CCE48}"/>
              </a:ext>
            </a:extLst>
          </p:cNvPr>
          <p:cNvSpPr/>
          <p:nvPr/>
        </p:nvSpPr>
        <p:spPr>
          <a:xfrm>
            <a:off x="2038350" y="1617673"/>
            <a:ext cx="9891380" cy="1015663"/>
          </a:xfrm>
          <a:prstGeom prst="rect">
            <a:avLst/>
          </a:prstGeom>
        </p:spPr>
        <p:txBody>
          <a:bodyPr wrap="square">
            <a:spAutoFit/>
          </a:bodyPr>
          <a:lstStyle/>
          <a:p>
            <a:pPr algn="l" rtl="0"/>
            <a:r>
              <a:rPr lang="es-AR" sz="6000">
                <a:solidFill>
                  <a:schemeClr val="tx1"/>
                </a:solidFill>
                <a:latin typeface="Lato" panose="020F0502020204030203" pitchFamily="34" charset="0"/>
              </a:rPr>
              <a:t>Kit para análisis de arsénico</a:t>
            </a:r>
          </a:p>
        </p:txBody>
      </p:sp>
      <p:sp>
        <p:nvSpPr>
          <p:cNvPr id="4" name="Rectangle 3">
            <a:extLst>
              <a:ext uri="{FF2B5EF4-FFF2-40B4-BE49-F238E27FC236}">
                <a16:creationId xmlns:a16="http://schemas.microsoft.com/office/drawing/2014/main" id="{CE283B39-9AC0-F049-B849-8F29634D0603}"/>
              </a:ext>
            </a:extLst>
          </p:cNvPr>
          <p:cNvSpPr/>
          <p:nvPr/>
        </p:nvSpPr>
        <p:spPr>
          <a:xfrm>
            <a:off x="2038350" y="4251009"/>
            <a:ext cx="9891380" cy="2162387"/>
          </a:xfrm>
          <a:prstGeom prst="rect">
            <a:avLst/>
          </a:prstGeom>
        </p:spPr>
        <p:txBody>
          <a:bodyPr wrap="square">
            <a:spAutoFit/>
          </a:bodyPr>
          <a:lstStyle/>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Digital o visual </a:t>
            </a:r>
          </a:p>
          <a:p>
            <a:pPr marL="457200" indent="-457200" algn="l" rtl="0" fontAlgn="base">
              <a:lnSpc>
                <a:spcPct val="150000"/>
              </a:lnSpc>
              <a:buFont typeface="Arial" panose="020B0604020202020204" pitchFamily="34" charset="0"/>
              <a:buChar char="•"/>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Distintos limites de detección</a:t>
            </a:r>
          </a:p>
        </p:txBody>
      </p:sp>
      <p:pic>
        <p:nvPicPr>
          <p:cNvPr id="6146" name="Picture 2" descr="https://lh6.googleusercontent.com/Uvn3BMr5eMvIW8CG4XYQ2zpETFYoltadA74RGrIO8T1eRh36HMYGuTyypc8FEG8qxVTayDPLOqvFktIGAnloTflxTV5AcNTDtqT-Ifo_kSUI_SoIW_xKJh8P8ifZ3OsshHUI2m8g">
            <a:extLst>
              <a:ext uri="{FF2B5EF4-FFF2-40B4-BE49-F238E27FC236}">
                <a16:creationId xmlns:a16="http://schemas.microsoft.com/office/drawing/2014/main" id="{CFDDA8AD-122E-4B40-88B4-C9B07E01DC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0" y="0"/>
            <a:ext cx="10287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B85AA43-242C-4844-A3F8-36ABB2E5E866}"/>
              </a:ext>
            </a:extLst>
          </p:cNvPr>
          <p:cNvSpPr/>
          <p:nvPr/>
        </p:nvSpPr>
        <p:spPr>
          <a:xfrm>
            <a:off x="14097000" y="12356035"/>
            <a:ext cx="10287000" cy="653512"/>
          </a:xfrm>
          <a:prstGeom prst="rect">
            <a:avLst/>
          </a:prstGeom>
          <a:solidFill>
            <a:srgbClr val="9B95BF"/>
          </a:solidFill>
        </p:spPr>
        <p:txBody>
          <a:bodyPr wrap="square" anchor="t">
            <a:spAutoFit/>
          </a:bodyPr>
          <a:lstStyle/>
          <a:p>
            <a:pPr rtl="0">
              <a:lnSpc>
                <a:spcPct val="150000"/>
              </a:lnSpc>
            </a:pPr>
            <a:r>
              <a:rPr lang="es-AR" sz="2800" b="0">
                <a:solidFill>
                  <a:schemeClr val="bg1"/>
                </a:solidFill>
                <a:latin typeface="Lato Light" panose="020F0502020204030203" pitchFamily="34" charset="0"/>
                <a:ea typeface="Lato Light" panose="020F0502020204030203" pitchFamily="34" charset="0"/>
                <a:cs typeface="Lato Light" panose="020F0502020204030203" pitchFamily="34" charset="0"/>
              </a:rPr>
              <a:t>Fuente: CAWST, Wagtech</a:t>
            </a:r>
          </a:p>
        </p:txBody>
      </p:sp>
    </p:spTree>
    <p:extLst>
      <p:ext uri="{BB962C8B-B14F-4D97-AF65-F5344CB8AC3E}">
        <p14:creationId xmlns:p14="http://schemas.microsoft.com/office/powerpoint/2010/main" val="127042895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1679BE-FE8F-F44E-A108-422149DB8E0F}"/>
              </a:ext>
            </a:extLst>
          </p:cNvPr>
          <p:cNvSpPr>
            <a:spLocks noGrp="1"/>
          </p:cNvSpPr>
          <p:nvPr>
            <p:ph type="sldNum" sz="quarter" idx="2"/>
          </p:nvPr>
        </p:nvSpPr>
        <p:spPr/>
        <p:txBody>
          <a:bodyPr/>
          <a:lstStyle/>
          <a:p>
            <a:pPr rtl="0"/>
            <a:fld id="{86CB4B4D-7CA3-9044-876B-883B54F8677D}" type="slidenum">
              <a:rPr/>
              <a:pPr/>
              <a:t>9</a:t>
            </a:fld>
            <a:endParaRPr/>
          </a:p>
        </p:txBody>
      </p:sp>
      <p:sp>
        <p:nvSpPr>
          <p:cNvPr id="3" name="Rectangle 2">
            <a:extLst>
              <a:ext uri="{FF2B5EF4-FFF2-40B4-BE49-F238E27FC236}">
                <a16:creationId xmlns:a16="http://schemas.microsoft.com/office/drawing/2014/main" id="{7BD26764-2C57-FB47-9A1F-17D7011607F0}"/>
              </a:ext>
            </a:extLst>
          </p:cNvPr>
          <p:cNvSpPr/>
          <p:nvPr/>
        </p:nvSpPr>
        <p:spPr>
          <a:xfrm>
            <a:off x="5224130" y="7244275"/>
            <a:ext cx="14254716" cy="4298613"/>
          </a:xfrm>
          <a:prstGeom prst="rect">
            <a:avLst/>
          </a:prstGeom>
        </p:spPr>
        <p:txBody>
          <a:bodyPr wrap="square">
            <a:spAutoFit/>
          </a:bodyPr>
          <a:lstStyle/>
          <a:p>
            <a:pPr marL="228600" indent="-228600" algn="l" rtl="0">
              <a:spcBef>
                <a:spcPts val="1000"/>
              </a:spcBef>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Enumerar las ventajas y limitaciones de cada método de análisis:</a:t>
            </a:r>
          </a:p>
          <a:p>
            <a:pPr marL="1041400" indent="-914400" algn="l" rtl="0" fontAlgn="base">
              <a:spcBef>
                <a:spcPts val="1000"/>
              </a:spcBef>
              <a:buFont typeface="+mj-lt"/>
              <a:buAutoNum type="arabicPeriod"/>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Tiras reactivas</a:t>
            </a:r>
          </a:p>
          <a:p>
            <a:pPr marL="1041400" indent="-914400" algn="l" rtl="0" fontAlgn="base">
              <a:spcBef>
                <a:spcPts val="1000"/>
              </a:spcBef>
              <a:buFont typeface="+mj-lt"/>
              <a:buAutoNum type="arabicPeriod"/>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Comparador de color</a:t>
            </a:r>
          </a:p>
          <a:p>
            <a:pPr marL="1041400" indent="-914400" algn="l" rtl="0" fontAlgn="base">
              <a:spcBef>
                <a:spcPts val="1000"/>
              </a:spcBef>
              <a:buFont typeface="+mj-lt"/>
              <a:buAutoNum type="arabicPeriod"/>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Fotómetro (colorímetro)</a:t>
            </a:r>
          </a:p>
          <a:p>
            <a:pPr marL="1041400" indent="-914400" algn="l" rtl="0" fontAlgn="base">
              <a:spcBef>
                <a:spcPts val="1000"/>
              </a:spcBef>
              <a:buFont typeface="+mj-lt"/>
              <a:buAutoNum type="arabicPeriod"/>
            </a:pPr>
            <a:r>
              <a:rPr lang="es-AR" sz="4800" b="0">
                <a:solidFill>
                  <a:schemeClr val="tx1"/>
                </a:solidFill>
                <a:latin typeface="Lato" panose="020F0502020204030203" pitchFamily="34" charset="0"/>
                <a:ea typeface="Lato" panose="020F0502020204030203" pitchFamily="34" charset="0"/>
                <a:cs typeface="Lato" panose="020F0502020204030203" pitchFamily="34" charset="0"/>
              </a:rPr>
              <a:t>Medidor digital</a:t>
            </a:r>
          </a:p>
        </p:txBody>
      </p:sp>
      <p:sp>
        <p:nvSpPr>
          <p:cNvPr id="4" name="TextBox 3">
            <a:extLst>
              <a:ext uri="{FF2B5EF4-FFF2-40B4-BE49-F238E27FC236}">
                <a16:creationId xmlns:a16="http://schemas.microsoft.com/office/drawing/2014/main" id="{9ABEF521-1BAB-2BB7-F162-A6A2C4C875A8}"/>
              </a:ext>
            </a:extLst>
          </p:cNvPr>
          <p:cNvSpPr txBox="1"/>
          <p:nvPr/>
        </p:nvSpPr>
        <p:spPr>
          <a:xfrm>
            <a:off x="-228600" y="3195905"/>
            <a:ext cx="24612600"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ACTIVIDAD </a:t>
            </a:r>
          </a:p>
          <a:p>
            <a:pPr marL="0" marR="0" indent="0" algn="ctr" defTabSz="825500" rtl="0" fontAlgn="auto" latinLnBrk="0" hangingPunct="0">
              <a:lnSpc>
                <a:spcPct val="100000"/>
              </a:lnSpc>
              <a:spcBef>
                <a:spcPts val="0"/>
              </a:spcBef>
              <a:spcAft>
                <a:spcPts val="0"/>
              </a:spcAft>
              <a:buClrTx/>
              <a:buSzTx/>
              <a:buFontTx/>
              <a:buNone/>
              <a:tabLst/>
            </a:pPr>
            <a:r>
              <a:rPr lang="fr-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GRUPAL</a:t>
            </a:r>
            <a:r>
              <a:rPr lang="en-CA" sz="6800" spc="600" dirty="0">
                <a:solidFill>
                  <a:schemeClr val="bg1"/>
                </a:solidFill>
                <a:effectLst/>
                <a:latin typeface="Lato" panose="020F0502020204030203" pitchFamily="34" charset="0"/>
                <a:ea typeface="Lato" panose="020F0502020204030203" pitchFamily="34" charset="0"/>
                <a:cs typeface="Lato" panose="020F0502020204030203" pitchFamily="34" charset="0"/>
              </a:rPr>
              <a:t> </a:t>
            </a:r>
            <a:endParaRPr kumimoji="0" lang="en-US" sz="6800" u="none" strike="noStrike" cap="none" spc="600" normalizeH="0" baseline="0" dirty="0">
              <a:ln>
                <a:noFill/>
              </a:ln>
              <a:solidFill>
                <a:schemeClr val="bg1"/>
              </a:solidFill>
              <a:effectLst/>
              <a:uFillTx/>
              <a:latin typeface="Lato" panose="020F0502020204030203" pitchFamily="34" charset="0"/>
              <a:ea typeface="Lato" panose="020F0502020204030203" pitchFamily="34" charset="0"/>
              <a:cs typeface="Lato" panose="020F0502020204030203" pitchFamily="34" charset="0"/>
              <a:sym typeface="Helvetica Neue"/>
            </a:endParaRPr>
          </a:p>
        </p:txBody>
      </p:sp>
    </p:spTree>
    <p:extLst>
      <p:ext uri="{BB962C8B-B14F-4D97-AF65-F5344CB8AC3E}">
        <p14:creationId xmlns:p14="http://schemas.microsoft.com/office/powerpoint/2010/main" val="196673010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14872</TotalTime>
  <Words>1037</Words>
  <Application>Microsoft Office PowerPoint</Application>
  <PresentationFormat>Custom</PresentationFormat>
  <Paragraphs>141</Paragraphs>
  <Slides>16</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Helvetica Neue</vt:lpstr>
      <vt:lpstr>Helvetica Neue Light</vt:lpstr>
      <vt:lpstr>Helvetica Neue Medium</vt:lpstr>
      <vt:lpstr>Lato</vt:lpstr>
      <vt:lpstr>Lato Light</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Adele Woolsey</cp:lastModifiedBy>
  <cp:revision>134</cp:revision>
  <dcterms:modified xsi:type="dcterms:W3CDTF">2022-10-31T16:41:00Z</dcterms:modified>
</cp:coreProperties>
</file>