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4" r:id="rId2"/>
  </p:sldMasterIdLst>
  <p:notesMasterIdLst>
    <p:notesMasterId r:id="rId21"/>
  </p:notesMasterIdLst>
  <p:handoutMasterIdLst>
    <p:handoutMasterId r:id="rId22"/>
  </p:handoutMasterIdLst>
  <p:sldIdLst>
    <p:sldId id="272" r:id="rId3"/>
    <p:sldId id="314" r:id="rId4"/>
    <p:sldId id="315" r:id="rId5"/>
    <p:sldId id="316" r:id="rId6"/>
    <p:sldId id="317" r:id="rId7"/>
    <p:sldId id="311" r:id="rId8"/>
    <p:sldId id="320" r:id="rId9"/>
    <p:sldId id="321" r:id="rId10"/>
    <p:sldId id="322" r:id="rId11"/>
    <p:sldId id="323" r:id="rId12"/>
    <p:sldId id="324" r:id="rId13"/>
    <p:sldId id="326" r:id="rId14"/>
    <p:sldId id="327" r:id="rId15"/>
    <p:sldId id="325" r:id="rId16"/>
    <p:sldId id="329" r:id="rId17"/>
    <p:sldId id="328" r:id="rId18"/>
    <p:sldId id="318" r:id="rId19"/>
    <p:sldId id="257" r:id="rId20"/>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Merriweather Light" panose="020B0604020202020204" charset="0"/>
      <p:regular r:id="rId27"/>
      <p:italic r:id="rId28"/>
    </p:embeddedFont>
    <p:embeddedFont>
      <p:font typeface="Lato Black" panose="020B0604020202020204" charset="0"/>
      <p:bold r:id="rId29"/>
      <p:boldItalic r:id="rId30"/>
    </p:embeddedFont>
    <p:embeddedFont>
      <p:font typeface="Lato Heavy" panose="020B0604020202020204" charset="0"/>
      <p:bold r:id="rId31"/>
      <p:boldItalic r:id="rId32"/>
    </p:embeddedFont>
    <p:embeddedFont>
      <p:font typeface="Lato" panose="020B0604020202020204" charset="0"/>
      <p:regular r:id="rId33"/>
      <p:bold r:id="rId34"/>
      <p:italic r:id="rId35"/>
      <p:boldItalic r:id="rId36"/>
    </p:embeddedFont>
    <p:embeddedFont>
      <p:font typeface="Lato Light" panose="020B0604020202020204" charset="0"/>
      <p:regular r:id="rId37"/>
      <p:italic r:id="rId38"/>
    </p:embeddedFont>
    <p:embeddedFont>
      <p:font typeface="Georgia" panose="02040502050405020303" pitchFamily="18" charset="0"/>
      <p:regular r:id="rId39"/>
      <p:bold r:id="rId40"/>
      <p:italic r:id="rId41"/>
      <p:boldItalic r:id="rId42"/>
    </p:embeddedFont>
    <p:embeddedFont>
      <p:font typeface="Merriweather" panose="020B0604020202020204" charset="0"/>
      <p:regular r:id="rId43"/>
      <p:bold r:id="rId44"/>
      <p:italic r:id="rId45"/>
      <p:boldItalic r:id="rId46"/>
    </p:embeddedFont>
  </p:embeddedFontLst>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s" id="{A37F6CFB-43EB-4462-A7BB-8FFAC74994C6}">
          <p14:sldIdLst>
            <p14:sldId id="272"/>
            <p14:sldId id="314"/>
            <p14:sldId id="315"/>
          </p14:sldIdLst>
        </p14:section>
        <p14:section name="Introduction" id="{95FBE7AE-CBAF-48A7-AE66-C661F926B424}">
          <p14:sldIdLst>
            <p14:sldId id="316"/>
            <p14:sldId id="317"/>
          </p14:sldIdLst>
        </p14:section>
        <p14:section name="Criteria and Process" id="{93268581-705C-4CF3-BA37-3C4142EFB0ED}">
          <p14:sldIdLst>
            <p14:sldId id="311"/>
            <p14:sldId id="320"/>
            <p14:sldId id="321"/>
            <p14:sldId id="322"/>
            <p14:sldId id="323"/>
            <p14:sldId id="324"/>
            <p14:sldId id="326"/>
            <p14:sldId id="327"/>
            <p14:sldId id="325"/>
          </p14:sldIdLst>
        </p14:section>
        <p14:section name="Scenario: HWTS Selection" id="{F1321BAF-9009-4A80-A7D2-28B8F806E52F}">
          <p14:sldIdLst>
            <p14:sldId id="329"/>
            <p14:sldId id="328"/>
          </p14:sldIdLst>
        </p14:section>
        <p14:section name="Review" id="{8F01D1E8-4DD6-4951-8E82-448AB858EF8B}">
          <p14:sldIdLst>
            <p14:sldId id="318"/>
          </p14:sldIdLst>
        </p14:section>
        <p14:section name="Final Slides" id="{009A79B0-7740-4875-9700-9B98ECD22D6D}">
          <p14:sldIdLst>
            <p14:sldId id="257"/>
          </p14:sldIdLst>
        </p14:section>
      </p14:sectionLst>
    </p:ext>
    <p:ext uri="{EFAFB233-063F-42B5-8137-9DF3F51BA10A}">
      <p15:sldGuideLst xmlns:p15="http://schemas.microsoft.com/office/powerpoint/2012/main">
        <p15:guide id="1" orient="horz" pos="1820" userDrawn="1">
          <p15:clr>
            <a:srgbClr val="A4A3A4"/>
          </p15:clr>
        </p15:guide>
        <p15:guide id="2" pos="914" userDrawn="1">
          <p15:clr>
            <a:srgbClr val="A4A3A4"/>
          </p15:clr>
        </p15:guide>
        <p15:guide id="3" pos="67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Callander" initials="SC" lastIdx="27" clrIdx="0">
    <p:extLst>
      <p:ext uri="{19B8F6BF-5375-455C-9EA6-DF929625EA0E}">
        <p15:presenceInfo xmlns:p15="http://schemas.microsoft.com/office/powerpoint/2012/main" userId="5515d047bf69f4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808E"/>
    <a:srgbClr val="9DB258"/>
    <a:srgbClr val="38C6F4"/>
    <a:srgbClr val="24A4D6"/>
    <a:srgbClr val="FEC441"/>
    <a:srgbClr val="2F5597"/>
    <a:srgbClr val="5C5C5C"/>
    <a:srgbClr val="000000"/>
    <a:srgbClr val="90D8F5"/>
    <a:srgbClr val="58C8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5C587B-6493-48E4-9070-0441F24A3CCE}" v="298" dt="2018-06-21T19:18:55.7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9" autoAdjust="0"/>
    <p:restoredTop sz="72209" autoAdjust="0"/>
  </p:normalViewPr>
  <p:slideViewPr>
    <p:cSldViewPr snapToGrid="0">
      <p:cViewPr varScale="1">
        <p:scale>
          <a:sx n="79" d="100"/>
          <a:sy n="79" d="100"/>
        </p:scale>
        <p:origin x="1752" y="96"/>
      </p:cViewPr>
      <p:guideLst>
        <p:guide orient="horz" pos="1820"/>
        <p:guide pos="914"/>
        <p:guide pos="6788"/>
      </p:guideLst>
    </p:cSldViewPr>
  </p:slideViewPr>
  <p:outlineViewPr>
    <p:cViewPr>
      <p:scale>
        <a:sx n="33" d="100"/>
        <a:sy n="33" d="100"/>
      </p:scale>
      <p:origin x="0" y="-4512"/>
    </p:cViewPr>
  </p:outlineViewPr>
  <p:notesTextViewPr>
    <p:cViewPr>
      <p:scale>
        <a:sx n="25" d="100"/>
        <a:sy n="25" d="100"/>
      </p:scale>
      <p:origin x="0" y="0"/>
    </p:cViewPr>
  </p:notesText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4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3"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4" Type="http://schemas.openxmlformats.org/officeDocument/2006/relationships/font" Target="fonts/font22.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02CD-B430-4A13-944B-7362646EDDB5}" type="datetimeFigureOut">
              <a:rPr lang="en-CA" smtClean="0"/>
              <a:t>2018-07-12</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8B31B6-5D3E-4E20-913F-59CB8693585F}" type="slidenum">
              <a:rPr lang="en-CA" smtClean="0"/>
              <a:t>‹#›</a:t>
            </a:fld>
            <a:endParaRPr lang="en-CA"/>
          </a:p>
        </p:txBody>
      </p:sp>
    </p:spTree>
    <p:extLst>
      <p:ext uri="{BB962C8B-B14F-4D97-AF65-F5344CB8AC3E}">
        <p14:creationId xmlns:p14="http://schemas.microsoft.com/office/powerpoint/2010/main" val="891335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7B91C7-4AEC-449E-818A-A4D9364B6131}" type="datetimeFigureOut">
              <a:rPr lang="en-CA" smtClean="0"/>
              <a:t>2018-07-12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CCD06-B6AC-4C94-B410-82C167501725}" type="slidenum">
              <a:rPr lang="en-CA" smtClean="0"/>
              <a:t>‹#›</a:t>
            </a:fld>
            <a:endParaRPr lang="en-CA"/>
          </a:p>
        </p:txBody>
      </p:sp>
    </p:spTree>
    <p:extLst>
      <p:ext uri="{BB962C8B-B14F-4D97-AF65-F5344CB8AC3E}">
        <p14:creationId xmlns:p14="http://schemas.microsoft.com/office/powerpoint/2010/main" val="389534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9CCCD06-B6AC-4C94-B410-82C167501725}" type="slidenum">
              <a:rPr lang="en-CA" smtClean="0"/>
              <a:t>9</a:t>
            </a:fld>
            <a:endParaRPr lang="en-CA"/>
          </a:p>
        </p:txBody>
      </p:sp>
    </p:spTree>
    <p:extLst>
      <p:ext uri="{BB962C8B-B14F-4D97-AF65-F5344CB8AC3E}">
        <p14:creationId xmlns:p14="http://schemas.microsoft.com/office/powerpoint/2010/main" val="3987459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CCD06-B6AC-4C94-B410-82C167501725}" type="slidenum">
              <a:rPr lang="en-CA" smtClean="0"/>
              <a:t>11</a:t>
            </a:fld>
            <a:endParaRPr lang="en-CA"/>
          </a:p>
        </p:txBody>
      </p:sp>
    </p:spTree>
    <p:extLst>
      <p:ext uri="{BB962C8B-B14F-4D97-AF65-F5344CB8AC3E}">
        <p14:creationId xmlns:p14="http://schemas.microsoft.com/office/powerpoint/2010/main" val="2918875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Example of a way to prioritize: </a:t>
            </a:r>
          </a:p>
          <a:p>
            <a:r>
              <a:rPr lang="en-US" sz="2000" dirty="0" smtClean="0"/>
              <a:t>Matrix</a:t>
            </a:r>
            <a:r>
              <a:rPr lang="en-US" sz="2000" dirty="0"/>
              <a:t>/ Weighted Matrix Scoring</a:t>
            </a:r>
            <a:endParaRPr lang="en-CA" sz="2000" dirty="0"/>
          </a:p>
        </p:txBody>
      </p:sp>
      <p:sp>
        <p:nvSpPr>
          <p:cNvPr id="4" name="Slide Number Placeholder 3"/>
          <p:cNvSpPr>
            <a:spLocks noGrp="1"/>
          </p:cNvSpPr>
          <p:nvPr>
            <p:ph type="sldNum" sz="quarter" idx="10"/>
          </p:nvPr>
        </p:nvSpPr>
        <p:spPr/>
        <p:txBody>
          <a:bodyPr/>
          <a:lstStyle/>
          <a:p>
            <a:fld id="{69CCCD06-B6AC-4C94-B410-82C167501725}" type="slidenum">
              <a:rPr lang="en-CA" smtClean="0"/>
              <a:t>12</a:t>
            </a:fld>
            <a:endParaRPr lang="en-CA"/>
          </a:p>
        </p:txBody>
      </p:sp>
    </p:spTree>
    <p:extLst>
      <p:ext uri="{BB962C8B-B14F-4D97-AF65-F5344CB8AC3E}">
        <p14:creationId xmlns:p14="http://schemas.microsoft.com/office/powerpoint/2010/main" val="1297526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 way to prioritize: </a:t>
            </a:r>
          </a:p>
          <a:p>
            <a:r>
              <a:rPr lang="en-US" dirty="0" smtClean="0"/>
              <a:t>Ranking lines</a:t>
            </a:r>
            <a:endParaRPr lang="en-CA" dirty="0"/>
          </a:p>
          <a:p>
            <a:endParaRPr lang="en-CA" dirty="0"/>
          </a:p>
        </p:txBody>
      </p:sp>
      <p:sp>
        <p:nvSpPr>
          <p:cNvPr id="4" name="Slide Number Placeholder 3"/>
          <p:cNvSpPr>
            <a:spLocks noGrp="1"/>
          </p:cNvSpPr>
          <p:nvPr>
            <p:ph type="sldNum" sz="quarter" idx="10"/>
          </p:nvPr>
        </p:nvSpPr>
        <p:spPr/>
        <p:txBody>
          <a:bodyPr/>
          <a:lstStyle/>
          <a:p>
            <a:fld id="{69CCCD06-B6AC-4C94-B410-82C167501725}" type="slidenum">
              <a:rPr lang="en-CA" smtClean="0"/>
              <a:t>13</a:t>
            </a:fld>
            <a:endParaRPr lang="en-CA"/>
          </a:p>
        </p:txBody>
      </p:sp>
    </p:spTree>
    <p:extLst>
      <p:ext uri="{BB962C8B-B14F-4D97-AF65-F5344CB8AC3E}">
        <p14:creationId xmlns:p14="http://schemas.microsoft.com/office/powerpoint/2010/main" val="1146500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9CCCD06-B6AC-4C94-B410-82C167501725}" type="slidenum">
              <a:rPr lang="en-CA" smtClean="0"/>
              <a:t>14</a:t>
            </a:fld>
            <a:endParaRPr lang="en-CA"/>
          </a:p>
        </p:txBody>
      </p:sp>
    </p:spTree>
    <p:extLst>
      <p:ext uri="{BB962C8B-B14F-4D97-AF65-F5344CB8AC3E}">
        <p14:creationId xmlns:p14="http://schemas.microsoft.com/office/powerpoint/2010/main" val="4212379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400" dirty="0">
                <a:ea typeface="Lato" panose="020F0502020204030203" pitchFamily="34" charset="0"/>
                <a:cs typeface="Lato" panose="020F0502020204030203" pitchFamily="34" charset="0"/>
              </a:rPr>
              <a:t>What steps would you take to select the best option(s) for your scenario?</a:t>
            </a:r>
          </a:p>
          <a:p>
            <a:pPr marL="342900" indent="-342900">
              <a:buFont typeface="Arial" panose="020B0604020202020204" pitchFamily="34" charset="0"/>
              <a:buChar char="•"/>
            </a:pPr>
            <a:r>
              <a:rPr lang="en-US" sz="2400" dirty="0">
                <a:ea typeface="Lato" panose="020F0502020204030203" pitchFamily="34" charset="0"/>
                <a:cs typeface="Lato" panose="020F0502020204030203" pitchFamily="34" charset="0"/>
              </a:rPr>
              <a:t>Which criteria might be most important to your users?</a:t>
            </a:r>
          </a:p>
          <a:p>
            <a:pPr marL="342900" indent="-342900">
              <a:buFont typeface="Arial" panose="020B0604020202020204" pitchFamily="34" charset="0"/>
              <a:buChar char="•"/>
            </a:pPr>
            <a:r>
              <a:rPr lang="en-US" sz="2400" dirty="0">
                <a:ea typeface="Lato" panose="020F0502020204030203" pitchFamily="34" charset="0"/>
                <a:cs typeface="Lato" panose="020F0502020204030203" pitchFamily="34" charset="0"/>
              </a:rPr>
              <a:t>Which HWTS options might be appropriate?  (Consider multi-barrier approach)</a:t>
            </a:r>
          </a:p>
          <a:p>
            <a:pPr marL="342900" indent="-342900">
              <a:buFont typeface="Arial" panose="020B0604020202020204" pitchFamily="34" charset="0"/>
              <a:buChar char="•"/>
            </a:pPr>
            <a:r>
              <a:rPr lang="en-US" sz="2400" dirty="0">
                <a:ea typeface="Lato" panose="020F0502020204030203" pitchFamily="34" charset="0"/>
                <a:cs typeface="Lato" panose="020F0502020204030203" pitchFamily="34" charset="0"/>
              </a:rPr>
              <a:t>What assumptions did you make or what additional information do you need to answer the above questions?</a:t>
            </a:r>
          </a:p>
          <a:p>
            <a:endParaRPr lang="en-CA" sz="2400" dirty="0"/>
          </a:p>
        </p:txBody>
      </p:sp>
      <p:sp>
        <p:nvSpPr>
          <p:cNvPr id="4" name="Slide Number Placeholder 3"/>
          <p:cNvSpPr>
            <a:spLocks noGrp="1"/>
          </p:cNvSpPr>
          <p:nvPr>
            <p:ph type="sldNum" sz="quarter" idx="10"/>
          </p:nvPr>
        </p:nvSpPr>
        <p:spPr/>
        <p:txBody>
          <a:bodyPr/>
          <a:lstStyle/>
          <a:p>
            <a:fld id="{69CCCD06-B6AC-4C94-B410-82C167501725}" type="slidenum">
              <a:rPr lang="en-CA" smtClean="0"/>
              <a:t>16</a:t>
            </a:fld>
            <a:endParaRPr lang="en-CA"/>
          </a:p>
        </p:txBody>
      </p:sp>
    </p:spTree>
    <p:extLst>
      <p:ext uri="{BB962C8B-B14F-4D97-AF65-F5344CB8AC3E}">
        <p14:creationId xmlns:p14="http://schemas.microsoft.com/office/powerpoint/2010/main" val="3989546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9CCCD06-B6AC-4C94-B410-82C167501725}" type="slidenum">
              <a:rPr lang="en-CA" smtClean="0"/>
              <a:t>17</a:t>
            </a:fld>
            <a:endParaRPr lang="en-CA"/>
          </a:p>
        </p:txBody>
      </p:sp>
    </p:spTree>
    <p:extLst>
      <p:ext uri="{BB962C8B-B14F-4D97-AF65-F5344CB8AC3E}">
        <p14:creationId xmlns:p14="http://schemas.microsoft.com/office/powerpoint/2010/main" val="11504744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hyperlink" Target="https://resources.cawst.org/cc" TargetMode="External"/><Relationship Id="rId5" Type="http://schemas.openxmlformats.org/officeDocument/2006/relationships/hyperlink" Target="https://creativecommons.org/licenses/by-sa/4.0/"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resources.cawst.org/cc" TargetMode="External"/><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hyperlink" Target="https://resources.cawst.org/cc"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reative Common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8734" y="6132707"/>
            <a:ext cx="1227411" cy="429442"/>
          </a:xfrm>
          <a:prstGeom prst="rect">
            <a:avLst/>
          </a:prstGeom>
        </p:spPr>
      </p:pic>
      <p:pic>
        <p:nvPicPr>
          <p:cNvPr id="14" name="Picture 13"/>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9991934" y="5586545"/>
            <a:ext cx="1540815" cy="39664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2595000" y="428413"/>
            <a:ext cx="7052400" cy="707886"/>
          </a:xfrm>
          <a:prstGeom prst="rect">
            <a:avLst/>
          </a:prstGeom>
          <a:noFill/>
        </p:spPr>
        <p:txBody>
          <a:bodyPr wrap="square" rtlCol="0">
            <a:spAutoFit/>
          </a:bodyPr>
          <a:lstStyle/>
          <a:p>
            <a:r>
              <a:rPr lang="en-US" sz="4000" dirty="0"/>
              <a:t>Creative Commons License</a:t>
            </a:r>
            <a:endParaRPr lang="en-CA" sz="4000" dirty="0"/>
          </a:p>
        </p:txBody>
      </p:sp>
      <p:sp>
        <p:nvSpPr>
          <p:cNvPr id="17" name="TextBox 16"/>
          <p:cNvSpPr txBox="1"/>
          <p:nvPr userDrawn="1"/>
        </p:nvSpPr>
        <p:spPr>
          <a:xfrm>
            <a:off x="2595000" y="1174726"/>
            <a:ext cx="7052400" cy="923330"/>
          </a:xfrm>
          <a:prstGeom prst="rect">
            <a:avLst/>
          </a:prstGeom>
          <a:noFill/>
        </p:spPr>
        <p:txBody>
          <a:bodyPr wrap="square" rtlCol="0">
            <a:spAutoFit/>
          </a:bodyPr>
          <a:lstStyle/>
          <a:p>
            <a:r>
              <a:rPr lang="en-CA" dirty="0"/>
              <a:t>This document is open content and licensed under the </a:t>
            </a:r>
            <a:r>
              <a:rPr lang="en-CA" dirty="0">
                <a:hlinkClick r:id="rId5"/>
              </a:rPr>
              <a:t>Creative Commons Attribution-</a:t>
            </a:r>
            <a:r>
              <a:rPr lang="en-CA" dirty="0" err="1">
                <a:hlinkClick r:id="rId5"/>
              </a:rPr>
              <a:t>ShareAlike</a:t>
            </a:r>
            <a:r>
              <a:rPr lang="en-CA" dirty="0">
                <a:hlinkClick r:id="rId5"/>
              </a:rPr>
              <a:t> 4.0 International License</a:t>
            </a:r>
            <a:r>
              <a:rPr lang="en-CA" dirty="0"/>
              <a:t> (CC BY-SA 4.0). </a:t>
            </a:r>
          </a:p>
          <a:p>
            <a:r>
              <a:rPr lang="en-CA" dirty="0"/>
              <a:t>You are free to:</a:t>
            </a:r>
          </a:p>
        </p:txBody>
      </p:sp>
      <p:sp>
        <p:nvSpPr>
          <p:cNvPr id="21" name="TextBox 20"/>
          <p:cNvSpPr txBox="1"/>
          <p:nvPr userDrawn="1"/>
        </p:nvSpPr>
        <p:spPr>
          <a:xfrm>
            <a:off x="2595000" y="2106934"/>
            <a:ext cx="7052400" cy="923330"/>
          </a:xfrm>
          <a:prstGeom prst="rect">
            <a:avLst/>
          </a:prstGeom>
          <a:noFill/>
        </p:spPr>
        <p:txBody>
          <a:bodyPr wrap="square" rtlCol="0">
            <a:spAutoFit/>
          </a:bodyPr>
          <a:lstStyle/>
          <a:p>
            <a:r>
              <a:rPr lang="en-CA" dirty="0"/>
              <a:t>Share - Copy and redistribute the material in any medium or format.</a:t>
            </a:r>
          </a:p>
          <a:p>
            <a:r>
              <a:rPr lang="en-CA" dirty="0"/>
              <a:t>Adapt - Remix, transform, and build upon the material for any purpose, even commercially.</a:t>
            </a:r>
          </a:p>
        </p:txBody>
      </p:sp>
      <p:sp>
        <p:nvSpPr>
          <p:cNvPr id="22" name="TextBox 21"/>
          <p:cNvSpPr txBox="1"/>
          <p:nvPr userDrawn="1"/>
        </p:nvSpPr>
        <p:spPr>
          <a:xfrm>
            <a:off x="2595000" y="3048020"/>
            <a:ext cx="7052400" cy="2308324"/>
          </a:xfrm>
          <a:prstGeom prst="rect">
            <a:avLst/>
          </a:prstGeom>
          <a:noFill/>
        </p:spPr>
        <p:txBody>
          <a:bodyPr wrap="square" rtlCol="0">
            <a:spAutoFit/>
          </a:bodyPr>
          <a:lstStyle/>
          <a:p>
            <a:r>
              <a:rPr lang="en-CA" dirty="0"/>
              <a:t>Under the following terms:</a:t>
            </a:r>
          </a:p>
          <a:p>
            <a:r>
              <a:rPr lang="en-CA" dirty="0"/>
              <a:t>Attribution - You must give appropriate credit to CAWST, provide a link to the license, and indicate if changes were made. You may do so in any reasonable manner, but not in any way that suggests that CAWST endorses you or your use. Detailed guidelines available here: </a:t>
            </a:r>
            <a:r>
              <a:rPr lang="en-CA" dirty="0">
                <a:hlinkClick r:id="rId6"/>
              </a:rPr>
              <a:t>resources.cawst.org/cc</a:t>
            </a:r>
            <a:endParaRPr lang="en-CA" dirty="0"/>
          </a:p>
          <a:p>
            <a:r>
              <a:rPr lang="en-CA" dirty="0" err="1"/>
              <a:t>ShareAlike</a:t>
            </a:r>
            <a:r>
              <a:rPr lang="en-CA" dirty="0"/>
              <a:t> - If you remix, transform, or build upon the material, you must distribute your contributions under the </a:t>
            </a:r>
            <a:r>
              <a:rPr lang="en-CA" dirty="0">
                <a:hlinkClick r:id="rId5"/>
              </a:rPr>
              <a:t>same license</a:t>
            </a:r>
            <a:r>
              <a:rPr lang="en-CA" dirty="0"/>
              <a:t> as the original.</a:t>
            </a:r>
          </a:p>
        </p:txBody>
      </p:sp>
      <p:sp>
        <p:nvSpPr>
          <p:cNvPr id="23" name="TextBox 22"/>
          <p:cNvSpPr txBox="1"/>
          <p:nvPr userDrawn="1"/>
        </p:nvSpPr>
        <p:spPr>
          <a:xfrm>
            <a:off x="2595000" y="5365222"/>
            <a:ext cx="7052400" cy="923330"/>
          </a:xfrm>
          <a:prstGeom prst="rect">
            <a:avLst/>
          </a:prstGeom>
          <a:noFill/>
        </p:spPr>
        <p:txBody>
          <a:bodyPr wrap="square" rtlCol="0">
            <a:spAutoFit/>
          </a:bodyPr>
          <a:lstStyle/>
          <a:p>
            <a:r>
              <a:rPr lang="en-CA" dirty="0"/>
              <a:t>CAWST and its directors, employees, contractors, and volunteers do not assume any responsibility for, and make no warranty with respect to, the results that may be obtained from the use of the information provided.</a:t>
            </a:r>
          </a:p>
        </p:txBody>
      </p:sp>
      <p:cxnSp>
        <p:nvCxnSpPr>
          <p:cNvPr id="25" name="Straight Connector 24"/>
          <p:cNvCxnSpPr/>
          <p:nvPr userDrawn="1"/>
        </p:nvCxnSpPr>
        <p:spPr>
          <a:xfrm>
            <a:off x="2592000" y="2098056"/>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592000" y="3033578"/>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92000" y="5349812"/>
            <a:ext cx="70560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57136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Text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ustDataLst>
      <p:tags r:id="rId1"/>
    </p:custDataLst>
    <p:extLst>
      <p:ext uri="{BB962C8B-B14F-4D97-AF65-F5344CB8AC3E}">
        <p14:creationId xmlns:p14="http://schemas.microsoft.com/office/powerpoint/2010/main" val="566643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Bullet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342900" indent="-342900">
              <a:lnSpc>
                <a:spcPct val="150000"/>
              </a:lnSpc>
              <a:buFont typeface="Arial" panose="020B0604020202020204" pitchFamily="34" charset="0"/>
              <a:buChar char="•"/>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3761039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mber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Number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457200" indent="-457200">
              <a:lnSpc>
                <a:spcPct val="150000"/>
              </a:lnSpc>
              <a:buFont typeface="+mj-lt"/>
              <a:buAutoNum type="arabicPeriod"/>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1944217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2" name="Rectangle 1"/>
          <p:cNvSpPr/>
          <p:nvPr userDrawn="1"/>
        </p:nvSpPr>
        <p:spPr>
          <a:xfrm>
            <a:off x="1418736" y="1010425"/>
            <a:ext cx="9360000" cy="46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userDrawn="1"/>
        </p:nvSpPr>
        <p:spPr>
          <a:xfrm>
            <a:off x="1078480" y="228605"/>
            <a:ext cx="1802944" cy="4708981"/>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7" name="TextBox 6"/>
          <p:cNvSpPr txBox="1"/>
          <p:nvPr userDrawn="1"/>
        </p:nvSpPr>
        <p:spPr>
          <a:xfrm>
            <a:off x="9361244" y="-956930"/>
            <a:ext cx="1802944" cy="9325630"/>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12" name="Text Placeholder 11"/>
          <p:cNvSpPr>
            <a:spLocks noGrp="1"/>
          </p:cNvSpPr>
          <p:nvPr>
            <p:ph type="body" sz="quarter" idx="11" hasCustomPrompt="1"/>
          </p:nvPr>
        </p:nvSpPr>
        <p:spPr>
          <a:xfrm>
            <a:off x="2009555" y="2137141"/>
            <a:ext cx="8176438" cy="2540272"/>
          </a:xfrm>
        </p:spPr>
        <p:txBody>
          <a:bodyPr>
            <a:normAutofit/>
          </a:bodyPr>
          <a:lstStyle>
            <a:lvl1pPr marL="0" indent="0">
              <a:lnSpc>
                <a:spcPct val="150000"/>
              </a:lnSpc>
              <a:buNone/>
              <a:defRPr sz="2000">
                <a:solidFill>
                  <a:schemeClr val="bg1"/>
                </a:solidFill>
              </a:defRPr>
            </a:lvl1pPr>
            <a:lvl2pPr marL="457200" indent="0">
              <a:lnSpc>
                <a:spcPct val="150000"/>
              </a:lnSpc>
              <a:buNone/>
              <a:defRPr sz="2000">
                <a:solidFill>
                  <a:schemeClr val="bg1"/>
                </a:solidFill>
              </a:defRPr>
            </a:lvl2pPr>
            <a:lvl3pPr marL="914400" indent="0">
              <a:lnSpc>
                <a:spcPct val="150000"/>
              </a:lnSpc>
              <a:buNone/>
              <a:defRPr sz="2000">
                <a:solidFill>
                  <a:schemeClr val="bg1"/>
                </a:solidFill>
              </a:defRPr>
            </a:lvl3pPr>
            <a:lvl4pPr marL="1371600" indent="0">
              <a:lnSpc>
                <a:spcPct val="150000"/>
              </a:lnSpc>
              <a:buNone/>
              <a:defRPr sz="2000">
                <a:solidFill>
                  <a:schemeClr val="bg1"/>
                </a:solidFill>
              </a:defRPr>
            </a:lvl4pPr>
            <a:lvl5pPr marL="1828800" indent="0">
              <a:lnSpc>
                <a:spcPct val="150000"/>
              </a:lnSpc>
              <a:buNone/>
              <a:defRPr sz="2000">
                <a:solidFill>
                  <a:schemeClr val="bg1"/>
                </a:solidFill>
              </a:defRPr>
            </a:lvl5pPr>
          </a:lstStyle>
          <a:p>
            <a:pPr lvl="0"/>
            <a:r>
              <a:rPr lang="en-CA" dirty="0"/>
              <a:t>We buy a bottle of water in the city, where clean water comes out in its taps. You know, back in 1965, if someone said to the average person, 'You know in thirty years you are going to buy water in plastic bottles and pay more for that water than for gasoline?' Everybody would look at you like you're completely out of your mind.</a:t>
            </a:r>
          </a:p>
        </p:txBody>
      </p:sp>
      <p:sp>
        <p:nvSpPr>
          <p:cNvPr id="6" name="Text Placeholder 5"/>
          <p:cNvSpPr>
            <a:spLocks noGrp="1"/>
          </p:cNvSpPr>
          <p:nvPr>
            <p:ph type="body" sz="quarter" idx="12" hasCustomPrompt="1"/>
          </p:nvPr>
        </p:nvSpPr>
        <p:spPr>
          <a:xfrm>
            <a:off x="2388292" y="4472472"/>
            <a:ext cx="3055937" cy="552450"/>
          </a:xfrm>
        </p:spPr>
        <p:txBody>
          <a:bodyPr>
            <a:noAutofit/>
          </a:bodyPr>
          <a:lstStyle>
            <a:lvl1pPr>
              <a:defRPr sz="1600" i="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 Paul Watson</a:t>
            </a:r>
            <a:endParaRPr lang="en-CA" dirty="0"/>
          </a:p>
        </p:txBody>
      </p:sp>
    </p:spTree>
    <p:custDataLst>
      <p:tags r:id="rId1"/>
    </p:custDataLst>
    <p:extLst>
      <p:ext uri="{BB962C8B-B14F-4D97-AF65-F5344CB8AC3E}">
        <p14:creationId xmlns:p14="http://schemas.microsoft.com/office/powerpoint/2010/main" val="308824890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59" userDrawn="1">
          <p15:clr>
            <a:srgbClr val="FBAE40"/>
          </p15:clr>
        </p15:guide>
        <p15:guide id="4" pos="132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6 Poi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Six Point Slide</a:t>
            </a:r>
            <a:endParaRPr lang="en-CA" dirty="0"/>
          </a:p>
        </p:txBody>
      </p:sp>
      <p:sp>
        <p:nvSpPr>
          <p:cNvPr id="7" name="Text Placeholder 4"/>
          <p:cNvSpPr>
            <a:spLocks noGrp="1"/>
          </p:cNvSpPr>
          <p:nvPr>
            <p:ph type="body" sz="quarter" idx="26"/>
          </p:nvPr>
        </p:nvSpPr>
        <p:spPr>
          <a:xfrm>
            <a:off x="1643124"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8" name="Text Placeholder 4"/>
          <p:cNvSpPr>
            <a:spLocks noGrp="1"/>
          </p:cNvSpPr>
          <p:nvPr>
            <p:ph type="body" sz="quarter" idx="27" hasCustomPrompt="1"/>
          </p:nvPr>
        </p:nvSpPr>
        <p:spPr>
          <a:xfrm>
            <a:off x="1643124" y="2135784"/>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0" name="Text Placeholder 4"/>
          <p:cNvSpPr>
            <a:spLocks noGrp="1"/>
          </p:cNvSpPr>
          <p:nvPr>
            <p:ph type="body" sz="quarter" idx="29" hasCustomPrompt="1"/>
          </p:nvPr>
        </p:nvSpPr>
        <p:spPr>
          <a:xfrm>
            <a:off x="1643124"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2" name="Text Placeholder 4"/>
          <p:cNvSpPr>
            <a:spLocks noGrp="1"/>
          </p:cNvSpPr>
          <p:nvPr>
            <p:ph type="body" sz="quarter" idx="31" hasCustomPrompt="1"/>
          </p:nvPr>
        </p:nvSpPr>
        <p:spPr>
          <a:xfrm>
            <a:off x="1643124"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4" name="Text Placeholder 4"/>
          <p:cNvSpPr>
            <a:spLocks noGrp="1"/>
          </p:cNvSpPr>
          <p:nvPr>
            <p:ph type="body" sz="quarter" idx="33" hasCustomPrompt="1"/>
          </p:nvPr>
        </p:nvSpPr>
        <p:spPr>
          <a:xfrm>
            <a:off x="6897010" y="2136516"/>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35" hasCustomPrompt="1"/>
          </p:nvPr>
        </p:nvSpPr>
        <p:spPr>
          <a:xfrm>
            <a:off x="6897010"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7" hasCustomPrompt="1"/>
          </p:nvPr>
        </p:nvSpPr>
        <p:spPr>
          <a:xfrm>
            <a:off x="6897010"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25" name="Slide Number Placeholder 24"/>
          <p:cNvSpPr>
            <a:spLocks noGrp="1"/>
          </p:cNvSpPr>
          <p:nvPr>
            <p:ph type="sldNum" sz="quarter" idx="38"/>
          </p:nvPr>
        </p:nvSpPr>
        <p:spPr/>
        <p:txBody>
          <a:bodyPr/>
          <a:lstStyle/>
          <a:p>
            <a:fld id="{A8350104-CE64-4EE9-82B1-554144FA4C7C}" type="slidenum">
              <a:rPr lang="en-CA" smtClean="0"/>
              <a:pPr/>
              <a:t>‹#›</a:t>
            </a:fld>
            <a:endParaRPr lang="en-CA"/>
          </a:p>
        </p:txBody>
      </p:sp>
      <p:sp>
        <p:nvSpPr>
          <p:cNvPr id="28" name="Text Placeholder 4"/>
          <p:cNvSpPr>
            <a:spLocks noGrp="1"/>
          </p:cNvSpPr>
          <p:nvPr>
            <p:ph type="body" sz="quarter" idx="40"/>
          </p:nvPr>
        </p:nvSpPr>
        <p:spPr>
          <a:xfrm>
            <a:off x="1643124"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0" name="Text Placeholder 4"/>
          <p:cNvSpPr>
            <a:spLocks noGrp="1"/>
          </p:cNvSpPr>
          <p:nvPr>
            <p:ph type="body" sz="quarter" idx="42"/>
          </p:nvPr>
        </p:nvSpPr>
        <p:spPr>
          <a:xfrm>
            <a:off x="1643124"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2" name="Text Placeholder 4"/>
          <p:cNvSpPr>
            <a:spLocks noGrp="1"/>
          </p:cNvSpPr>
          <p:nvPr>
            <p:ph type="body" sz="quarter" idx="43"/>
          </p:nvPr>
        </p:nvSpPr>
        <p:spPr>
          <a:xfrm>
            <a:off x="6897010"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3" name="Text Placeholder 4"/>
          <p:cNvSpPr>
            <a:spLocks noGrp="1"/>
          </p:cNvSpPr>
          <p:nvPr>
            <p:ph type="body" sz="quarter" idx="44"/>
          </p:nvPr>
        </p:nvSpPr>
        <p:spPr>
          <a:xfrm>
            <a:off x="6897010"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4" name="Text Placeholder 4"/>
          <p:cNvSpPr>
            <a:spLocks noGrp="1"/>
          </p:cNvSpPr>
          <p:nvPr>
            <p:ph type="body" sz="quarter" idx="45"/>
          </p:nvPr>
        </p:nvSpPr>
        <p:spPr>
          <a:xfrm>
            <a:off x="6897010"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7" name="Oval 36"/>
          <p:cNvSpPr/>
          <p:nvPr userDrawn="1"/>
        </p:nvSpPr>
        <p:spPr bwMode="auto">
          <a:xfrm>
            <a:off x="1151457" y="2217364"/>
            <a:ext cx="215900" cy="217487"/>
          </a:xfrm>
          <a:prstGeom prst="ellipse">
            <a:avLst/>
          </a:prstGeom>
          <a:solidFill>
            <a:srgbClr val="005478"/>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38" name="Oval 37"/>
          <p:cNvSpPr/>
          <p:nvPr userDrawn="1"/>
        </p:nvSpPr>
        <p:spPr bwMode="auto">
          <a:xfrm>
            <a:off x="1151457" y="3478770"/>
            <a:ext cx="215900" cy="215900"/>
          </a:xfrm>
          <a:prstGeom prst="ellipse">
            <a:avLst/>
          </a:prstGeom>
          <a:solidFill>
            <a:srgbClr val="27808E"/>
          </a:solidFill>
          <a:ln>
            <a:noFill/>
          </a:ln>
        </p:spPr>
        <p:txBody>
          <a:bodyPr lIns="68580" tIns="34290" rIns="68580" bIns="34290"/>
          <a:lstStyle/>
          <a:p>
            <a:pPr algn="ctr" eaLnBrk="1" fontAlgn="auto" hangingPunct="1">
              <a:spcBef>
                <a:spcPts val="0"/>
              </a:spcBef>
              <a:spcAft>
                <a:spcPts val="0"/>
              </a:spcAft>
              <a:defRPr/>
            </a:pPr>
            <a:endParaRPr lang="en-US" sz="1350">
              <a:latin typeface="+mn-lt"/>
              <a:ea typeface="+mn-ea"/>
              <a:cs typeface="+mn-cs"/>
            </a:endParaRPr>
          </a:p>
        </p:txBody>
      </p:sp>
      <p:sp>
        <p:nvSpPr>
          <p:cNvPr id="39" name="Oval 38"/>
          <p:cNvSpPr/>
          <p:nvPr userDrawn="1"/>
        </p:nvSpPr>
        <p:spPr bwMode="auto">
          <a:xfrm>
            <a:off x="1151457" y="4768751"/>
            <a:ext cx="215900" cy="217487"/>
          </a:xfrm>
          <a:prstGeom prst="ellipse">
            <a:avLst/>
          </a:prstGeom>
          <a:solidFill>
            <a:srgbClr val="24A4D6"/>
          </a:solidFill>
          <a:ln>
            <a:noFill/>
          </a:ln>
        </p:spPr>
        <p:txBody>
          <a:bodyPr lIns="68580" tIns="34290" rIns="68580" bIns="34290"/>
          <a:lstStyle/>
          <a:p>
            <a:pPr algn="ctr" eaLnBrk="1" fontAlgn="auto" hangingPunct="1">
              <a:spcBef>
                <a:spcPts val="0"/>
              </a:spcBef>
              <a:spcAft>
                <a:spcPts val="0"/>
              </a:spcAft>
              <a:defRPr/>
            </a:pPr>
            <a:endParaRPr lang="en-US" sz="1350">
              <a:latin typeface="+mn-lt"/>
              <a:ea typeface="+mn-ea"/>
              <a:cs typeface="+mn-cs"/>
            </a:endParaRPr>
          </a:p>
        </p:txBody>
      </p:sp>
    </p:spTree>
    <p:custDataLst>
      <p:tags r:id="rId1"/>
    </p:custDataLst>
    <p:extLst>
      <p:ext uri="{BB962C8B-B14F-4D97-AF65-F5344CB8AC3E}">
        <p14:creationId xmlns:p14="http://schemas.microsoft.com/office/powerpoint/2010/main" val="714070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p:txBody>
          <a:bodyPr/>
          <a:lstStyle>
            <a:lvl1pPr>
              <a:defRPr baseline="0"/>
            </a:lvl1pPr>
          </a:lstStyle>
          <a:p>
            <a:r>
              <a:rPr lang="en-US" dirty="0"/>
              <a:t>Chart Slide</a:t>
            </a:r>
            <a:endParaRPr lang="en-CA" dirty="0"/>
          </a:p>
        </p:txBody>
      </p:sp>
      <p:sp>
        <p:nvSpPr>
          <p:cNvPr id="11" name="Chart Placeholder 6"/>
          <p:cNvSpPr>
            <a:spLocks noGrp="1"/>
          </p:cNvSpPr>
          <p:nvPr>
            <p:ph type="chart" sz="quarter" idx="30"/>
          </p:nvPr>
        </p:nvSpPr>
        <p:spPr>
          <a:xfrm>
            <a:off x="838200" y="1825625"/>
            <a:ext cx="10515600" cy="4351337"/>
          </a:xfrm>
        </p:spPr>
        <p:txBody>
          <a:bodyPr>
            <a:normAutofit/>
          </a:bodyPr>
          <a:lstStyle>
            <a:lvl1pPr marL="0" indent="0">
              <a:buNone/>
              <a:defRPr sz="2000">
                <a:solidFill>
                  <a:srgbClr val="5C5C5C"/>
                </a:solidFill>
              </a:defRPr>
            </a:lvl1pPr>
          </a:lstStyle>
          <a:p>
            <a:endParaRPr lang="en-CA" dirty="0"/>
          </a:p>
        </p:txBody>
      </p:sp>
    </p:spTree>
    <p:custDataLst>
      <p:tags r:id="rId1"/>
    </p:custDataLst>
    <p:extLst>
      <p:ext uri="{BB962C8B-B14F-4D97-AF65-F5344CB8AC3E}">
        <p14:creationId xmlns:p14="http://schemas.microsoft.com/office/powerpoint/2010/main" val="3985990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With Tex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p:txBody>
          <a:bodyPr/>
          <a:lstStyle>
            <a:lvl1pPr>
              <a:defRPr baseline="0"/>
            </a:lvl1pPr>
          </a:lstStyle>
          <a:p>
            <a:r>
              <a:rPr lang="en-US" dirty="0"/>
              <a:t>Chart With Text Slide</a:t>
            </a:r>
            <a:endParaRPr lang="en-CA" dirty="0"/>
          </a:p>
        </p:txBody>
      </p:sp>
      <p:sp>
        <p:nvSpPr>
          <p:cNvPr id="11" name="Chart Placeholder 6"/>
          <p:cNvSpPr>
            <a:spLocks noGrp="1"/>
          </p:cNvSpPr>
          <p:nvPr>
            <p:ph type="chart" sz="quarter" idx="30"/>
          </p:nvPr>
        </p:nvSpPr>
        <p:spPr>
          <a:xfrm>
            <a:off x="838200" y="1825625"/>
            <a:ext cx="7200000" cy="4351337"/>
          </a:xfrm>
        </p:spPr>
        <p:txBody>
          <a:bodyPr>
            <a:normAutofit/>
          </a:bodyPr>
          <a:lstStyle>
            <a:lvl1pPr marL="0" indent="0">
              <a:buNone/>
              <a:defRPr sz="2000">
                <a:solidFill>
                  <a:srgbClr val="5C5C5C"/>
                </a:solidFill>
              </a:defRPr>
            </a:lvl1pPr>
          </a:lstStyle>
          <a:p>
            <a:endParaRPr lang="en-CA" dirty="0"/>
          </a:p>
        </p:txBody>
      </p:sp>
      <p:sp>
        <p:nvSpPr>
          <p:cNvPr id="14" name="Text Placeholder 13"/>
          <p:cNvSpPr>
            <a:spLocks noGrp="1"/>
          </p:cNvSpPr>
          <p:nvPr>
            <p:ph type="body" sz="quarter" idx="31"/>
          </p:nvPr>
        </p:nvSpPr>
        <p:spPr>
          <a:xfrm>
            <a:off x="8201457" y="1825624"/>
            <a:ext cx="3135600" cy="4351337"/>
          </a:xfrm>
        </p:spPr>
        <p:txBody>
          <a:bodyPr>
            <a:normAutofit/>
          </a:bodyPr>
          <a:lstStyle>
            <a:lvl1pPr marL="0" indent="0">
              <a:lnSpc>
                <a:spcPct val="150000"/>
              </a:lnSpc>
              <a:buNone/>
              <a:defRPr sz="2000">
                <a:solidFill>
                  <a:srgbClr val="5C5C5C"/>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005324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a:p>
        </p:txBody>
      </p:sp>
    </p:spTree>
    <p:custDataLst>
      <p:tags r:id="rId1"/>
    </p:custDataLst>
    <p:extLst>
      <p:ext uri="{BB962C8B-B14F-4D97-AF65-F5344CB8AC3E}">
        <p14:creationId xmlns:p14="http://schemas.microsoft.com/office/powerpoint/2010/main" val="2813697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a:xfrm>
            <a:off x="838200" y="365125"/>
            <a:ext cx="10515600" cy="1325563"/>
          </a:xfrm>
        </p:spPr>
        <p:txBody>
          <a:bodyPr/>
          <a:lstStyle>
            <a:lvl1pPr>
              <a:defRPr baseline="0"/>
            </a:lvl1pPr>
          </a:lstStyle>
          <a:p>
            <a:r>
              <a:rPr lang="en-US" dirty="0"/>
              <a:t>References</a:t>
            </a:r>
            <a:endParaRPr lang="en-CA" dirty="0"/>
          </a:p>
        </p:txBody>
      </p:sp>
      <p:sp>
        <p:nvSpPr>
          <p:cNvPr id="4" name="Text Placeholder 11"/>
          <p:cNvSpPr>
            <a:spLocks noGrp="1"/>
          </p:cNvSpPr>
          <p:nvPr>
            <p:ph type="body" sz="quarter" idx="11" hasCustomPrompt="1"/>
          </p:nvPr>
        </p:nvSpPr>
        <p:spPr>
          <a:xfrm>
            <a:off x="838200" y="1808163"/>
            <a:ext cx="105156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marL="0" indent="0">
              <a:buNone/>
            </a:pPr>
            <a:r>
              <a:rPr lang="en-US" sz="2000" dirty="0"/>
              <a:t>Use APA formatting. Provide links when resource is online. Use shortened form for author list.</a:t>
            </a:r>
          </a:p>
        </p:txBody>
      </p:sp>
    </p:spTree>
    <p:custDataLst>
      <p:tags r:id="rId1"/>
    </p:custDataLst>
    <p:extLst>
      <p:ext uri="{BB962C8B-B14F-4D97-AF65-F5344CB8AC3E}">
        <p14:creationId xmlns:p14="http://schemas.microsoft.com/office/powerpoint/2010/main" val="339476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sed with Lesson">
    <p:spTree>
      <p:nvGrpSpPr>
        <p:cNvPr id="1" name=""/>
        <p:cNvGrpSpPr/>
        <p:nvPr/>
      </p:nvGrpSpPr>
      <p:grpSpPr>
        <a:xfrm>
          <a:off x="0" y="0"/>
          <a:ext cx="0" cy="0"/>
          <a:chOff x="0" y="0"/>
          <a:chExt cx="0" cy="0"/>
        </a:xfrm>
      </p:grpSpPr>
      <p:sp>
        <p:nvSpPr>
          <p:cNvPr id="37" name="Text Placeholder 36"/>
          <p:cNvSpPr>
            <a:spLocks noGrp="1"/>
          </p:cNvSpPr>
          <p:nvPr>
            <p:ph type="body" sz="quarter" idx="13" hasCustomPrompt="1"/>
          </p:nvPr>
        </p:nvSpPr>
        <p:spPr>
          <a:xfrm>
            <a:off x="1305032" y="2199028"/>
            <a:ext cx="5527768" cy="2552972"/>
          </a:xfrm>
          <a:prstGeom prst="rect">
            <a:avLst/>
          </a:prstGeom>
        </p:spPr>
        <p:txBody>
          <a:bodyPr>
            <a:normAutofit/>
          </a:bodyPr>
          <a:lstStyle>
            <a:lvl1pPr marL="0" indent="0">
              <a:lnSpc>
                <a:spcPct val="100000"/>
              </a:lnSpc>
              <a:buNone/>
              <a:defRPr sz="3200" b="0">
                <a:solidFill>
                  <a:srgbClr val="5C5C5C"/>
                </a:solidFill>
              </a:defRPr>
            </a:lvl1pPr>
            <a:lvl5pPr marL="1828800" indent="0" algn="l">
              <a:buNone/>
              <a:defRPr/>
            </a:lvl5pPr>
          </a:lstStyle>
          <a:p>
            <a:r>
              <a:rPr lang="en-CA" dirty="0"/>
              <a:t>This presentation is used with Lesson Plan </a:t>
            </a:r>
            <a:br>
              <a:rPr lang="en-CA" dirty="0"/>
            </a:br>
            <a:r>
              <a:rPr lang="en-CA" dirty="0"/>
              <a:t>XX: Title of Lesson Plan in the </a:t>
            </a:r>
            <a:br>
              <a:rPr lang="en-CA" dirty="0"/>
            </a:br>
            <a:r>
              <a:rPr lang="en-CA" dirty="0"/>
              <a:t>Title of Workshop Trainer Manual</a:t>
            </a:r>
          </a:p>
        </p:txBody>
      </p:sp>
      <p:sp>
        <p:nvSpPr>
          <p:cNvPr id="41" name="Text Placeholder 36"/>
          <p:cNvSpPr>
            <a:spLocks noGrp="1"/>
          </p:cNvSpPr>
          <p:nvPr>
            <p:ph type="body" sz="quarter" idx="14" hasCustomPrompt="1"/>
          </p:nvPr>
        </p:nvSpPr>
        <p:spPr>
          <a:xfrm>
            <a:off x="1305032" y="4766400"/>
            <a:ext cx="5400000" cy="868906"/>
          </a:xfrm>
          <a:prstGeom prst="rect">
            <a:avLst/>
          </a:prstGeom>
        </p:spPr>
        <p:txBody>
          <a:bodyPr>
            <a:normAutofit/>
          </a:bodyPr>
          <a:lstStyle>
            <a:lvl1pPr marL="0" indent="0">
              <a:buNone/>
              <a:defRPr sz="1800" baseline="0"/>
            </a:lvl1pPr>
          </a:lstStyle>
          <a:p>
            <a:pPr marL="0" indent="0">
              <a:buNone/>
            </a:pPr>
            <a:r>
              <a:rPr lang="en-US" sz="1800" dirty="0">
                <a:solidFill>
                  <a:srgbClr val="5C5C5C"/>
                </a:solidFill>
                <a:latin typeface="Lato" charset="0"/>
                <a:ea typeface="Lato" charset="0"/>
                <a:cs typeface="Lato" charset="0"/>
              </a:rPr>
              <a:t>Available at </a:t>
            </a:r>
            <a:r>
              <a:rPr lang="en-CA" dirty="0">
                <a:latin typeface="Lato" panose="020F0502020204030203" pitchFamily="34" charset="0"/>
                <a:hlinkClick r:id="rId3"/>
              </a:rPr>
              <a:t>resources.cawst.org</a:t>
            </a:r>
            <a:endParaRPr lang="en-US" sz="1800" dirty="0">
              <a:solidFill>
                <a:srgbClr val="FF0000"/>
              </a:solidFill>
              <a:latin typeface="Lato" charset="0"/>
              <a:ea typeface="Lato" charset="0"/>
              <a:cs typeface="Lato" charset="0"/>
            </a:endParaRPr>
          </a:p>
        </p:txBody>
      </p:sp>
      <p:pic>
        <p:nvPicPr>
          <p:cNvPr id="5" name="Picture 4" descr="cawst_logo--high_res_full_name--colour.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spTree>
    <p:custDataLst>
      <p:tags r:id="rId1"/>
    </p:custDataLst>
    <p:extLst>
      <p:ext uri="{BB962C8B-B14F-4D97-AF65-F5344CB8AC3E}">
        <p14:creationId xmlns:p14="http://schemas.microsoft.com/office/powerpoint/2010/main" val="526415380"/>
      </p:ext>
    </p:extLst>
  </p:cSld>
  <p:clrMapOvr>
    <a:masterClrMapping/>
  </p:clrMapOvr>
  <p:extLst mod="1">
    <p:ext uri="{DCECCB84-F9BA-43D5-87BE-67443E8EF086}">
      <p15:sldGuideLst xmlns:p15="http://schemas.microsoft.com/office/powerpoint/2012/main">
        <p15:guide id="1" orient="horz" pos="1661">
          <p15:clr>
            <a:srgbClr val="FBAE40"/>
          </p15:clr>
        </p15:guide>
        <p15:guide id="2" pos="3840">
          <p15:clr>
            <a:srgbClr val="FBAE40"/>
          </p15:clr>
        </p15:guide>
        <p15:guide id="3" orient="horz" pos="2523">
          <p15:clr>
            <a:srgbClr val="FBAE40"/>
          </p15:clr>
        </p15:guide>
        <p15:guide id="4"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4" name="Picture 33"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cxnSp>
        <p:nvCxnSpPr>
          <p:cNvPr id="8" name="Straight Connector 7"/>
          <p:cNvCxnSpPr/>
          <p:nvPr userDrawn="1"/>
        </p:nvCxnSpPr>
        <p:spPr>
          <a:xfrm>
            <a:off x="2080351" y="4053389"/>
            <a:ext cx="0" cy="352451"/>
          </a:xfrm>
          <a:prstGeom prst="line">
            <a:avLst/>
          </a:prstGeom>
          <a:ln w="22225">
            <a:solidFill>
              <a:srgbClr val="5C5C5C"/>
            </a:solidFill>
          </a:ln>
        </p:spPr>
        <p:style>
          <a:lnRef idx="1">
            <a:schemeClr val="accent1"/>
          </a:lnRef>
          <a:fillRef idx="0">
            <a:schemeClr val="accent1"/>
          </a:fillRef>
          <a:effectRef idx="0">
            <a:schemeClr val="accent1"/>
          </a:effectRef>
          <a:fontRef idx="minor">
            <a:schemeClr val="tx1"/>
          </a:fontRef>
        </p:style>
      </p:cxnSp>
      <p:sp>
        <p:nvSpPr>
          <p:cNvPr id="9" name="Text Placeholder 36"/>
          <p:cNvSpPr>
            <a:spLocks noGrp="1"/>
          </p:cNvSpPr>
          <p:nvPr>
            <p:ph type="body" sz="quarter" idx="13" hasCustomPrompt="1"/>
          </p:nvPr>
        </p:nvSpPr>
        <p:spPr>
          <a:xfrm>
            <a:off x="1305033" y="2544629"/>
            <a:ext cx="5399998" cy="884371"/>
          </a:xfrm>
          <a:prstGeom prst="rect">
            <a:avLst/>
          </a:prstGeom>
        </p:spPr>
        <p:txBody>
          <a:bodyPr>
            <a:normAutofit/>
          </a:bodyPr>
          <a:lstStyle>
            <a:lvl1pPr marL="0" indent="0">
              <a:buNone/>
              <a:defRPr sz="3200" b="1"/>
            </a:lvl1pPr>
            <a:lvl5pPr marL="1828800" indent="0" algn="l">
              <a:buNone/>
              <a:defRPr/>
            </a:lvl5pPr>
          </a:lstStyle>
          <a:p>
            <a:r>
              <a:rPr lang="en-CA" dirty="0"/>
              <a:t>PRESENTATION TITLE</a:t>
            </a:r>
          </a:p>
        </p:txBody>
      </p:sp>
      <p:sp>
        <p:nvSpPr>
          <p:cNvPr id="10" name="Text Placeholder 36"/>
          <p:cNvSpPr>
            <a:spLocks noGrp="1"/>
          </p:cNvSpPr>
          <p:nvPr>
            <p:ph type="body" sz="quarter" idx="14" hasCustomPrompt="1"/>
          </p:nvPr>
        </p:nvSpPr>
        <p:spPr>
          <a:xfrm>
            <a:off x="1305031" y="3138993"/>
            <a:ext cx="5400000" cy="868906"/>
          </a:xfrm>
          <a:prstGeom prst="rect">
            <a:avLst/>
          </a:prstGeom>
        </p:spPr>
        <p:txBody>
          <a:bodyPr>
            <a:normAutofit/>
          </a:bodyPr>
          <a:lstStyle>
            <a:lvl1pPr marL="0" indent="0">
              <a:buNone/>
              <a:defRPr sz="1800" baseline="0"/>
            </a:lvl1pPr>
          </a:lstStyle>
          <a:p>
            <a:r>
              <a:rPr lang="en-CA" dirty="0"/>
              <a:t>Presentation Subtitle</a:t>
            </a:r>
          </a:p>
        </p:txBody>
      </p:sp>
      <p:sp>
        <p:nvSpPr>
          <p:cNvPr id="11" name="Text Placeholder 36"/>
          <p:cNvSpPr>
            <a:spLocks noGrp="1"/>
          </p:cNvSpPr>
          <p:nvPr>
            <p:ph type="body" sz="quarter" idx="15" hasCustomPrompt="1"/>
          </p:nvPr>
        </p:nvSpPr>
        <p:spPr>
          <a:xfrm>
            <a:off x="1305031" y="3963012"/>
            <a:ext cx="751245" cy="548874"/>
          </a:xfrm>
          <a:prstGeom prst="rect">
            <a:avLst/>
          </a:prstGeom>
        </p:spPr>
        <p:txBody>
          <a:bodyPr>
            <a:normAutofit/>
          </a:bodyPr>
          <a:lstStyle>
            <a:lvl1pPr marL="0" indent="0">
              <a:buNone/>
              <a:defRPr sz="1800" b="1" baseline="0"/>
            </a:lvl1pPr>
          </a:lstStyle>
          <a:p>
            <a:pPr lvl="0"/>
            <a:r>
              <a:rPr lang="en-US" dirty="0"/>
              <a:t>2018</a:t>
            </a:r>
            <a:endParaRPr lang="en-CA" dirty="0"/>
          </a:p>
        </p:txBody>
      </p:sp>
      <p:sp>
        <p:nvSpPr>
          <p:cNvPr id="12" name="Text Placeholder 36"/>
          <p:cNvSpPr>
            <a:spLocks noGrp="1"/>
          </p:cNvSpPr>
          <p:nvPr>
            <p:ph type="body" sz="quarter" idx="16" hasCustomPrompt="1"/>
          </p:nvPr>
        </p:nvSpPr>
        <p:spPr>
          <a:xfrm>
            <a:off x="2144037" y="3963012"/>
            <a:ext cx="1122340" cy="548874"/>
          </a:xfrm>
          <a:prstGeom prst="rect">
            <a:avLst/>
          </a:prstGeom>
        </p:spPr>
        <p:txBody>
          <a:bodyPr>
            <a:normAutofit/>
          </a:bodyPr>
          <a:lstStyle>
            <a:lvl1pPr marL="0" indent="0">
              <a:buNone/>
              <a:defRPr sz="1800" b="1" baseline="0"/>
            </a:lvl1pPr>
          </a:lstStyle>
          <a:p>
            <a:pPr lvl="0"/>
            <a:r>
              <a:rPr lang="en-US" dirty="0"/>
              <a:t>APRIL</a:t>
            </a:r>
            <a:endParaRPr lang="en-CA" dirty="0"/>
          </a:p>
        </p:txBody>
      </p:sp>
    </p:spTree>
    <p:custDataLst>
      <p:tags r:id="rId1"/>
    </p:custDataLst>
    <p:extLst>
      <p:ext uri="{BB962C8B-B14F-4D97-AF65-F5344CB8AC3E}">
        <p14:creationId xmlns:p14="http://schemas.microsoft.com/office/powerpoint/2010/main" val="2123668887"/>
      </p:ext>
    </p:extLst>
  </p:cSld>
  <p:clrMapOvr>
    <a:masterClrMapping/>
  </p:clrMapOvr>
  <p:extLst mod="1">
    <p:ext uri="{DCECCB84-F9BA-43D5-87BE-67443E8EF086}">
      <p15:sldGuideLst xmlns:p15="http://schemas.microsoft.com/office/powerpoint/2012/main">
        <p15:guide id="1" orient="horz" pos="1797" userDrawn="1">
          <p15:clr>
            <a:srgbClr val="FBAE40"/>
          </p15:clr>
        </p15:guide>
        <p15:guide id="2" pos="3840" userDrawn="1">
          <p15:clr>
            <a:srgbClr val="FBAE40"/>
          </p15:clr>
        </p15:guide>
        <p15:guide id="3" orient="horz" pos="2523" userDrawn="1">
          <p15:clr>
            <a:srgbClr val="FBAE40"/>
          </p15:clr>
        </p15:guide>
        <p15:guide id="4"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9" name="Picture 38"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grpSp>
        <p:nvGrpSpPr>
          <p:cNvPr id="6" name="Group 5"/>
          <p:cNvGrpSpPr/>
          <p:nvPr userDrawn="1"/>
        </p:nvGrpSpPr>
        <p:grpSpPr>
          <a:xfrm>
            <a:off x="1260639" y="1297621"/>
            <a:ext cx="6584399" cy="4036220"/>
            <a:chOff x="1305030" y="1484057"/>
            <a:chExt cx="5833601" cy="4036220"/>
          </a:xfrm>
        </p:grpSpPr>
        <p:grpSp>
          <p:nvGrpSpPr>
            <p:cNvPr id="3" name="Group 2"/>
            <p:cNvGrpSpPr/>
            <p:nvPr userDrawn="1"/>
          </p:nvGrpSpPr>
          <p:grpSpPr>
            <a:xfrm>
              <a:off x="1393810" y="4094246"/>
              <a:ext cx="2742722" cy="1426031"/>
              <a:chOff x="7830583" y="4249094"/>
              <a:chExt cx="2742722" cy="1426031"/>
            </a:xfrm>
          </p:grpSpPr>
          <p:sp>
            <p:nvSpPr>
              <p:cNvPr id="40" name="Freeform 39"/>
              <p:cNvSpPr>
                <a:spLocks noEditPoints="1"/>
              </p:cNvSpPr>
              <p:nvPr userDrawn="1"/>
            </p:nvSpPr>
            <p:spPr bwMode="auto">
              <a:xfrm>
                <a:off x="7831017" y="4662000"/>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1" name="Freeform 40"/>
              <p:cNvSpPr>
                <a:spLocks noEditPoints="1"/>
              </p:cNvSpPr>
              <p:nvPr userDrawn="1"/>
            </p:nvSpPr>
            <p:spPr bwMode="auto">
              <a:xfrm>
                <a:off x="7831017" y="5004000"/>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43" name="Group 42"/>
              <p:cNvGrpSpPr/>
              <p:nvPr userDrawn="1"/>
            </p:nvGrpSpPr>
            <p:grpSpPr>
              <a:xfrm>
                <a:off x="7830583" y="5346000"/>
                <a:ext cx="246460" cy="247650"/>
                <a:chOff x="882651" y="3267075"/>
                <a:chExt cx="328613" cy="330200"/>
              </a:xfrm>
              <a:solidFill>
                <a:srgbClr val="24A4D6"/>
              </a:solidFill>
            </p:grpSpPr>
            <p:sp>
              <p:nvSpPr>
                <p:cNvPr id="44"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5"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6"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7"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8"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9"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0"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1"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2"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3"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4"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5"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6"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7"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8"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9"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0"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1"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62" name="Freeform 28"/>
              <p:cNvSpPr>
                <a:spLocks noEditPoints="1"/>
              </p:cNvSpPr>
              <p:nvPr userDrawn="1"/>
            </p:nvSpPr>
            <p:spPr bwMode="auto">
              <a:xfrm>
                <a:off x="7831017" y="4320000"/>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3" name="TextBox 62"/>
              <p:cNvSpPr txBox="1"/>
              <p:nvPr userDrawn="1"/>
            </p:nvSpPr>
            <p:spPr>
              <a:xfrm>
                <a:off x="8159630" y="4249094"/>
                <a:ext cx="2413675" cy="1426031"/>
              </a:xfrm>
              <a:prstGeom prst="rect">
                <a:avLst/>
              </a:prstGeom>
              <a:noFill/>
            </p:spPr>
            <p:txBody>
              <a:bodyPr wrap="square">
                <a:spAutoFit/>
              </a:bodyPr>
              <a:lstStyle/>
              <a:p>
                <a:pPr eaLnBrk="1" fontAlgn="auto" hangingPunct="1">
                  <a:lnSpc>
                    <a:spcPts val="2580"/>
                  </a:lnSpc>
                  <a:spcBef>
                    <a:spcPts val="0"/>
                  </a:spcBef>
                  <a:spcAft>
                    <a:spcPts val="0"/>
                  </a:spcAft>
                  <a:defRPr/>
                </a:pPr>
                <a:r>
                  <a:rPr lang="en-US" dirty="0">
                    <a:solidFill>
                      <a:srgbClr val="5C5C5C"/>
                    </a:solidFill>
                    <a:latin typeface="Lato" panose="020F0502020204030203" pitchFamily="34" charset="0"/>
                    <a:ea typeface="+mn-ea"/>
                    <a:cs typeface="+mn-cs"/>
                  </a:rPr>
                  <a:t>Calgary AB, Canada</a:t>
                </a:r>
              </a:p>
              <a:p>
                <a:pPr eaLnBrk="1" fontAlgn="auto" hangingPunct="1">
                  <a:lnSpc>
                    <a:spcPts val="2580"/>
                  </a:lnSpc>
                  <a:spcBef>
                    <a:spcPts val="0"/>
                  </a:spcBef>
                  <a:spcAft>
                    <a:spcPts val="0"/>
                  </a:spcAft>
                  <a:defRPr/>
                </a:pPr>
                <a:r>
                  <a:rPr lang="en-US" dirty="0">
                    <a:solidFill>
                      <a:srgbClr val="5C5C5C"/>
                    </a:solidFill>
                    <a:latin typeface="Lato" panose="020F0502020204030203" pitchFamily="34" charset="0"/>
                    <a:ea typeface="+mn-ea"/>
                    <a:cs typeface="+mn-cs"/>
                  </a:rPr>
                  <a:t>+ 1 403 243 3285</a:t>
                </a:r>
              </a:p>
              <a:p>
                <a:pPr eaLnBrk="1" fontAlgn="auto" hangingPunct="1">
                  <a:lnSpc>
                    <a:spcPts val="2580"/>
                  </a:lnSpc>
                  <a:spcBef>
                    <a:spcPts val="0"/>
                  </a:spcBef>
                  <a:spcAft>
                    <a:spcPts val="0"/>
                  </a:spcAft>
                  <a:defRPr/>
                </a:pPr>
                <a:r>
                  <a:rPr lang="en-US" dirty="0" err="1">
                    <a:solidFill>
                      <a:srgbClr val="5C5C5C"/>
                    </a:solidFill>
                    <a:latin typeface="Lato" panose="020F0502020204030203" pitchFamily="34" charset="0"/>
                    <a:ea typeface="+mn-ea"/>
                    <a:cs typeface="+mn-cs"/>
                  </a:rPr>
                  <a:t>cawst@cawst.org</a:t>
                </a:r>
                <a:endParaRPr lang="en-US" dirty="0">
                  <a:solidFill>
                    <a:srgbClr val="5C5C5C"/>
                  </a:solidFill>
                  <a:latin typeface="Lato" panose="020F0502020204030203" pitchFamily="34" charset="0"/>
                  <a:ea typeface="+mn-ea"/>
                  <a:cs typeface="+mn-cs"/>
                </a:endParaRPr>
              </a:p>
              <a:p>
                <a:pPr eaLnBrk="1" fontAlgn="auto" hangingPunct="1">
                  <a:lnSpc>
                    <a:spcPts val="2580"/>
                  </a:lnSpc>
                  <a:spcBef>
                    <a:spcPts val="0"/>
                  </a:spcBef>
                  <a:spcAft>
                    <a:spcPts val="0"/>
                  </a:spcAft>
                  <a:defRPr/>
                </a:pPr>
                <a:r>
                  <a:rPr lang="en-US" dirty="0">
                    <a:solidFill>
                      <a:srgbClr val="5C5C5C"/>
                    </a:solidFill>
                    <a:latin typeface="Lato" panose="020F0502020204030203" pitchFamily="34" charset="0"/>
                    <a:ea typeface="+mn-ea"/>
                    <a:cs typeface="+mn-cs"/>
                  </a:rPr>
                  <a:t>cawst.org</a:t>
                </a:r>
              </a:p>
            </p:txBody>
          </p:sp>
        </p:grpSp>
        <p:sp>
          <p:nvSpPr>
            <p:cNvPr id="4" name="TextBox 3"/>
            <p:cNvSpPr txBox="1"/>
            <p:nvPr userDrawn="1"/>
          </p:nvSpPr>
          <p:spPr>
            <a:xfrm>
              <a:off x="1305032" y="1484057"/>
              <a:ext cx="5833599" cy="584775"/>
            </a:xfrm>
            <a:prstGeom prst="rect">
              <a:avLst/>
            </a:prstGeom>
            <a:noFill/>
          </p:spPr>
          <p:txBody>
            <a:bodyPr wrap="square" rtlCol="0">
              <a:spAutoFit/>
            </a:bodyPr>
            <a:lstStyle/>
            <a:p>
              <a:r>
                <a:rPr lang="en-CA" sz="3200" dirty="0">
                  <a:latin typeface="Lato" panose="020F0502020204030203" pitchFamily="34" charset="0"/>
                </a:rPr>
                <a:t>How CAWST Can Support You!</a:t>
              </a:r>
            </a:p>
          </p:txBody>
        </p:sp>
        <p:sp>
          <p:nvSpPr>
            <p:cNvPr id="65" name="TextBox 64"/>
            <p:cNvSpPr txBox="1"/>
            <p:nvPr userDrawn="1"/>
          </p:nvSpPr>
          <p:spPr>
            <a:xfrm>
              <a:off x="1305030" y="2170922"/>
              <a:ext cx="5664911" cy="1754326"/>
            </a:xfrm>
            <a:prstGeom prst="rect">
              <a:avLst/>
            </a:prstGeom>
            <a:noFill/>
          </p:spPr>
          <p:txBody>
            <a:bodyPr wrap="square" rtlCol="0">
              <a:spAutoFit/>
            </a:bodyPr>
            <a:lstStyle/>
            <a:p>
              <a:r>
                <a:rPr lang="en-CA" dirty="0">
                  <a:latin typeface="Lato" panose="020F0502020204030203" pitchFamily="34" charset="0"/>
                </a:rPr>
                <a:t>Contact CAWST for support on using and adapting our education and training resources for your work. </a:t>
              </a:r>
            </a:p>
            <a:p>
              <a:endParaRPr lang="en-CA" dirty="0">
                <a:latin typeface="Lato" panose="020F0502020204030203" pitchFamily="34" charset="0"/>
              </a:endParaRPr>
            </a:p>
            <a:p>
              <a:r>
                <a:rPr lang="en-CA" dirty="0">
                  <a:latin typeface="Lato" panose="020F0502020204030203" pitchFamily="34" charset="0"/>
                </a:rPr>
                <a:t>Visit </a:t>
              </a:r>
              <a:r>
                <a:rPr lang="en-CA" dirty="0">
                  <a:latin typeface="Lato" panose="020F0502020204030203" pitchFamily="34" charset="0"/>
                  <a:hlinkClick r:id="rId4"/>
                </a:rPr>
                <a:t>resources.cawst.org</a:t>
              </a:r>
              <a:r>
                <a:rPr lang="en-CA" dirty="0">
                  <a:latin typeface="Lato" panose="020F0502020204030203" pitchFamily="34" charset="0"/>
                </a:rPr>
                <a:t> for:</a:t>
              </a:r>
            </a:p>
            <a:p>
              <a:r>
                <a:rPr lang="en-CA" dirty="0">
                  <a:latin typeface="Lato" panose="020F0502020204030203" pitchFamily="34" charset="0"/>
                </a:rPr>
                <a:t>Latest updates to this document</a:t>
              </a:r>
            </a:p>
            <a:p>
              <a:r>
                <a:rPr lang="en-CA" dirty="0">
                  <a:latin typeface="Lato" panose="020F0502020204030203" pitchFamily="34" charset="0"/>
                </a:rPr>
                <a:t>Other workshop &amp; training related resources</a:t>
              </a:r>
            </a:p>
          </p:txBody>
        </p:sp>
      </p:grpSp>
    </p:spTree>
    <p:custDataLst>
      <p:tags r:id="rId1"/>
    </p:custDataLst>
    <p:extLst>
      <p:ext uri="{BB962C8B-B14F-4D97-AF65-F5344CB8AC3E}">
        <p14:creationId xmlns:p14="http://schemas.microsoft.com/office/powerpoint/2010/main" val="27412655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23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Half Imag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
            <a:ext cx="12192000" cy="3429000"/>
          </a:xfrm>
        </p:spPr>
        <p:txBody>
          <a:bodyPr/>
          <a:lstStyle/>
          <a:p>
            <a:endParaRPr lang="en-CA"/>
          </a:p>
        </p:txBody>
      </p:sp>
      <p:sp>
        <p:nvSpPr>
          <p:cNvPr id="9" name="Rectangle 8"/>
          <p:cNvSpPr/>
          <p:nvPr userDrawn="1"/>
        </p:nvSpPr>
        <p:spPr bwMode="auto">
          <a:xfrm>
            <a:off x="5903912" y="3653856"/>
            <a:ext cx="384175" cy="34925"/>
          </a:xfrm>
          <a:prstGeom prst="rect">
            <a:avLst/>
          </a:prstGeom>
          <a:solidFill>
            <a:srgbClr val="3BC7F4"/>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10" name="Text Placeholder 4"/>
          <p:cNvSpPr>
            <a:spLocks noGrp="1"/>
          </p:cNvSpPr>
          <p:nvPr>
            <p:ph type="body" sz="quarter" idx="26" hasCustomPrompt="1"/>
          </p:nvPr>
        </p:nvSpPr>
        <p:spPr>
          <a:xfrm>
            <a:off x="1440000" y="4396360"/>
            <a:ext cx="9313200" cy="1022552"/>
          </a:xfrm>
        </p:spPr>
        <p:txBody>
          <a:bodyPr>
            <a:normAutofit/>
          </a:bodyPr>
          <a:lstStyle>
            <a:lvl1pPr marL="0" indent="0">
              <a:lnSpc>
                <a:spcPct val="150000"/>
              </a:lnSpc>
              <a:buNone/>
              <a:defRPr sz="2000">
                <a:solidFill>
                  <a:srgbClr val="5C5C5C"/>
                </a:solidFill>
                <a:latin typeface="Lato" panose="020F0502020204030203" pitchFamily="34" charset="0"/>
              </a:defRPr>
            </a:lvl1pPr>
          </a:lstStyle>
          <a:p>
            <a:pPr lvl="0"/>
            <a:r>
              <a:rPr lang="en-CA" dirty="0"/>
              <a:t>Caption for the image. This page is good when you have a few sentences as your caption as there’s more room for text.</a:t>
            </a:r>
            <a:endParaRPr lang="en-US" dirty="0"/>
          </a:p>
        </p:txBody>
      </p:sp>
      <p:sp>
        <p:nvSpPr>
          <p:cNvPr id="11" name="Text Placeholder 4"/>
          <p:cNvSpPr>
            <a:spLocks noGrp="1"/>
          </p:cNvSpPr>
          <p:nvPr>
            <p:ph type="body" sz="quarter" idx="27" hasCustomPrompt="1"/>
          </p:nvPr>
        </p:nvSpPr>
        <p:spPr>
          <a:xfrm>
            <a:off x="1440000" y="3913796"/>
            <a:ext cx="9313200" cy="47833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baseline="0">
                <a:solidFill>
                  <a:srgbClr val="5C5C5C"/>
                </a:solidFill>
                <a:latin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Half Image Slide</a:t>
            </a:r>
          </a:p>
        </p:txBody>
      </p:sp>
      <p:sp>
        <p:nvSpPr>
          <p:cNvPr id="12" name="Text Placeholder 4"/>
          <p:cNvSpPr>
            <a:spLocks noGrp="1"/>
          </p:cNvSpPr>
          <p:nvPr>
            <p:ph type="body" sz="quarter" idx="28" hasCustomPrompt="1"/>
          </p:nvPr>
        </p:nvSpPr>
        <p:spPr>
          <a:xfrm>
            <a:off x="1440000" y="5539015"/>
            <a:ext cx="9313200" cy="354106"/>
          </a:xfrm>
        </p:spPr>
        <p:txBody>
          <a:bodyPr>
            <a:normAutofit/>
          </a:bodyPr>
          <a:lstStyle>
            <a:lvl1pPr marL="0" indent="0">
              <a:lnSpc>
                <a:spcPct val="120000"/>
              </a:lnSpc>
              <a:buNone/>
              <a:defRPr sz="1400" b="0" i="1">
                <a:solidFill>
                  <a:srgbClr val="5C5C5C"/>
                </a:solidFill>
                <a:latin typeface="Lato" panose="020F0502020204030203" pitchFamily="34" charset="0"/>
              </a:defRPr>
            </a:lvl1pPr>
          </a:lstStyle>
          <a:p>
            <a:pPr lvl="0"/>
            <a:r>
              <a:rPr lang="en-CA" dirty="0"/>
              <a:t>Source: Source of the Image</a:t>
            </a:r>
            <a:endParaRPr lang="en-US" dirty="0"/>
          </a:p>
        </p:txBody>
      </p:sp>
      <p:sp>
        <p:nvSpPr>
          <p:cNvPr id="13" name="Slide Number Placeholder 12"/>
          <p:cNvSpPr>
            <a:spLocks noGrp="1"/>
          </p:cNvSpPr>
          <p:nvPr>
            <p:ph type="sldNum" sz="quarter" idx="29"/>
          </p:nvPr>
        </p:nvSpPr>
        <p:spPr/>
        <p:txBody>
          <a:bodyPr/>
          <a:lstStyle/>
          <a:p>
            <a:fld id="{A8350104-CE64-4EE9-82B1-554144FA4C7C}" type="slidenum">
              <a:rPr lang="en-CA" smtClean="0"/>
              <a:pPr/>
              <a:t>‹#›</a:t>
            </a:fld>
            <a:endParaRPr lang="en-CA"/>
          </a:p>
        </p:txBody>
      </p:sp>
    </p:spTree>
    <p:custDataLst>
      <p:tags r:id="rId1"/>
    </p:custDataLst>
    <p:extLst>
      <p:ext uri="{BB962C8B-B14F-4D97-AF65-F5344CB8AC3E}">
        <p14:creationId xmlns:p14="http://schemas.microsoft.com/office/powerpoint/2010/main" val="69049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Number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Number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457200" indent="-457200">
              <a:lnSpc>
                <a:spcPct val="150000"/>
              </a:lnSpc>
              <a:buFont typeface="+mj-lt"/>
              <a:buAutoNum type="arabicPeriod"/>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1635352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8" name="Picture Placeholder 6"/>
          <p:cNvSpPr>
            <a:spLocks noGrp="1"/>
          </p:cNvSpPr>
          <p:nvPr>
            <p:ph type="pic" sz="quarter" idx="13"/>
          </p:nvPr>
        </p:nvSpPr>
        <p:spPr>
          <a:xfrm>
            <a:off x="0" y="0"/>
            <a:ext cx="12192000" cy="6858000"/>
          </a:xfrm>
        </p:spPr>
        <p:txBody>
          <a:bodyPr/>
          <a:lstStyle/>
          <a:p>
            <a:endParaRPr lang="en-CA"/>
          </a:p>
        </p:txBody>
      </p:sp>
      <p:sp>
        <p:nvSpPr>
          <p:cNvPr id="9" name="Text Placeholder 4"/>
          <p:cNvSpPr>
            <a:spLocks noGrp="1"/>
          </p:cNvSpPr>
          <p:nvPr>
            <p:ph type="body" sz="quarter" idx="28" hasCustomPrompt="1"/>
          </p:nvPr>
        </p:nvSpPr>
        <p:spPr>
          <a:xfrm>
            <a:off x="838200" y="6356349"/>
            <a:ext cx="10515600" cy="366115"/>
          </a:xfrm>
        </p:spPr>
        <p:txBody>
          <a:bodyPr>
            <a:normAutofit/>
          </a:bodyPr>
          <a:lstStyle>
            <a:lvl1pPr marL="0" indent="0">
              <a:lnSpc>
                <a:spcPct val="120000"/>
              </a:lnSpc>
              <a:buNone/>
              <a:defRPr sz="1400" b="0" i="1">
                <a:solidFill>
                  <a:schemeClr val="bg1"/>
                </a:solidFill>
                <a:latin typeface="Lato" panose="020F0502020204030203" pitchFamily="34" charset="0"/>
              </a:defRPr>
            </a:lvl1pPr>
          </a:lstStyle>
          <a:p>
            <a:pPr lvl="0"/>
            <a:r>
              <a:rPr lang="en-CA" dirty="0"/>
              <a:t>Source: Source of the Image</a:t>
            </a:r>
            <a:endParaRPr lang="en-US" dirty="0"/>
          </a:p>
        </p:txBody>
      </p:sp>
    </p:spTree>
    <p:custDataLst>
      <p:tags r:id="rId1"/>
    </p:custDataLst>
    <p:extLst>
      <p:ext uri="{BB962C8B-B14F-4D97-AF65-F5344CB8AC3E}">
        <p14:creationId xmlns:p14="http://schemas.microsoft.com/office/powerpoint/2010/main" val="1744481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lf Imag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
            <a:ext cx="12192000" cy="3429000"/>
          </a:xfrm>
        </p:spPr>
        <p:txBody>
          <a:bodyPr/>
          <a:lstStyle/>
          <a:p>
            <a:endParaRPr lang="en-CA"/>
          </a:p>
        </p:txBody>
      </p:sp>
      <p:sp>
        <p:nvSpPr>
          <p:cNvPr id="9" name="Rectangle 8"/>
          <p:cNvSpPr/>
          <p:nvPr userDrawn="1"/>
        </p:nvSpPr>
        <p:spPr bwMode="auto">
          <a:xfrm>
            <a:off x="5903912" y="3653856"/>
            <a:ext cx="384175" cy="34925"/>
          </a:xfrm>
          <a:prstGeom prst="rect">
            <a:avLst/>
          </a:prstGeom>
          <a:solidFill>
            <a:srgbClr val="3BC7F4"/>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10" name="Text Placeholder 4"/>
          <p:cNvSpPr>
            <a:spLocks noGrp="1"/>
          </p:cNvSpPr>
          <p:nvPr>
            <p:ph type="body" sz="quarter" idx="26" hasCustomPrompt="1"/>
          </p:nvPr>
        </p:nvSpPr>
        <p:spPr>
          <a:xfrm>
            <a:off x="1440000" y="4396360"/>
            <a:ext cx="9313200" cy="1022552"/>
          </a:xfrm>
        </p:spPr>
        <p:txBody>
          <a:bodyPr>
            <a:normAutofit/>
          </a:bodyPr>
          <a:lstStyle>
            <a:lvl1pPr marL="0" indent="0">
              <a:lnSpc>
                <a:spcPct val="150000"/>
              </a:lnSpc>
              <a:buNone/>
              <a:defRPr sz="2000">
                <a:solidFill>
                  <a:srgbClr val="5C5C5C"/>
                </a:solidFill>
                <a:latin typeface="Lato" panose="020F0502020204030203" pitchFamily="34" charset="0"/>
              </a:defRPr>
            </a:lvl1pPr>
          </a:lstStyle>
          <a:p>
            <a:pPr lvl="0"/>
            <a:r>
              <a:rPr lang="en-CA" dirty="0"/>
              <a:t>Caption for the image. This page is good when you have a few sentences as your caption as there’s more room for text.</a:t>
            </a:r>
            <a:endParaRPr lang="en-US" dirty="0"/>
          </a:p>
        </p:txBody>
      </p:sp>
      <p:sp>
        <p:nvSpPr>
          <p:cNvPr id="11" name="Text Placeholder 4"/>
          <p:cNvSpPr>
            <a:spLocks noGrp="1"/>
          </p:cNvSpPr>
          <p:nvPr>
            <p:ph type="body" sz="quarter" idx="27" hasCustomPrompt="1"/>
          </p:nvPr>
        </p:nvSpPr>
        <p:spPr>
          <a:xfrm>
            <a:off x="1440000" y="3913796"/>
            <a:ext cx="9313200" cy="47833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baseline="0">
                <a:solidFill>
                  <a:srgbClr val="5C5C5C"/>
                </a:solidFill>
                <a:latin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Half Image Slide</a:t>
            </a:r>
          </a:p>
        </p:txBody>
      </p:sp>
      <p:sp>
        <p:nvSpPr>
          <p:cNvPr id="12" name="Text Placeholder 4"/>
          <p:cNvSpPr>
            <a:spLocks noGrp="1"/>
          </p:cNvSpPr>
          <p:nvPr>
            <p:ph type="body" sz="quarter" idx="28" hasCustomPrompt="1"/>
          </p:nvPr>
        </p:nvSpPr>
        <p:spPr>
          <a:xfrm>
            <a:off x="1440000" y="5539015"/>
            <a:ext cx="9313200" cy="354106"/>
          </a:xfrm>
        </p:spPr>
        <p:txBody>
          <a:bodyPr>
            <a:normAutofit/>
          </a:bodyPr>
          <a:lstStyle>
            <a:lvl1pPr marL="0" indent="0">
              <a:lnSpc>
                <a:spcPct val="120000"/>
              </a:lnSpc>
              <a:buNone/>
              <a:defRPr sz="1400" b="0" i="1">
                <a:solidFill>
                  <a:srgbClr val="5C5C5C"/>
                </a:solidFill>
                <a:latin typeface="Lato" panose="020F0502020204030203" pitchFamily="34" charset="0"/>
              </a:defRPr>
            </a:lvl1pPr>
          </a:lstStyle>
          <a:p>
            <a:pPr lvl="0"/>
            <a:r>
              <a:rPr lang="en-CA" dirty="0"/>
              <a:t>Source: Source of the Image</a:t>
            </a:r>
            <a:endParaRPr lang="en-US" dirty="0"/>
          </a:p>
        </p:txBody>
      </p:sp>
      <p:sp>
        <p:nvSpPr>
          <p:cNvPr id="13" name="Slide Number Placeholder 12"/>
          <p:cNvSpPr>
            <a:spLocks noGrp="1"/>
          </p:cNvSpPr>
          <p:nvPr>
            <p:ph type="sldNum" sz="quarter" idx="29"/>
          </p:nvPr>
        </p:nvSpPr>
        <p:spPr/>
        <p:txBody>
          <a:bodyPr/>
          <a:lstStyle/>
          <a:p>
            <a:fld id="{A8350104-CE64-4EE9-82B1-554144FA4C7C}" type="slidenum">
              <a:rPr lang="en-CA" smtClean="0"/>
              <a:pPr/>
              <a:t>‹#›</a:t>
            </a:fld>
            <a:endParaRPr lang="en-CA"/>
          </a:p>
        </p:txBody>
      </p:sp>
    </p:spTree>
    <p:custDataLst>
      <p:tags r:id="rId1"/>
    </p:custDataLst>
    <p:extLst>
      <p:ext uri="{BB962C8B-B14F-4D97-AF65-F5344CB8AC3E}">
        <p14:creationId xmlns:p14="http://schemas.microsoft.com/office/powerpoint/2010/main" val="1885894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Image Slide">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lvl1pPr>
              <a:defRPr/>
            </a:lvl1pPr>
          </a:lstStyle>
          <a:p>
            <a:pPr lvl="0"/>
            <a:r>
              <a:rPr lang="en-US" dirty="0"/>
              <a:t>Three Image Slide</a:t>
            </a:r>
          </a:p>
        </p:txBody>
      </p:sp>
      <p:sp>
        <p:nvSpPr>
          <p:cNvPr id="9" name="Slide Number Placeholder 8"/>
          <p:cNvSpPr>
            <a:spLocks noGrp="1"/>
          </p:cNvSpPr>
          <p:nvPr>
            <p:ph type="sldNum" sz="quarter" idx="10"/>
          </p:nvPr>
        </p:nvSpPr>
        <p:spPr/>
        <p:txBody>
          <a:bodyPr/>
          <a:lstStyle/>
          <a:p>
            <a:fld id="{A8350104-CE64-4EE9-82B1-554144FA4C7C}" type="slidenum">
              <a:rPr lang="en-CA" smtClean="0"/>
              <a:pPr/>
              <a:t>‹#›</a:t>
            </a:fld>
            <a:endParaRPr lang="en-CA"/>
          </a:p>
        </p:txBody>
      </p:sp>
      <p:sp>
        <p:nvSpPr>
          <p:cNvPr id="11" name="Picture Placeholder 10"/>
          <p:cNvSpPr>
            <a:spLocks noGrp="1"/>
          </p:cNvSpPr>
          <p:nvPr>
            <p:ph type="pic" sz="quarter" idx="11"/>
          </p:nvPr>
        </p:nvSpPr>
        <p:spPr>
          <a:xfrm>
            <a:off x="4836000" y="2169000"/>
            <a:ext cx="2520000" cy="2520000"/>
          </a:xfrm>
        </p:spPr>
        <p:txBody>
          <a:bodyPr/>
          <a:lstStyle/>
          <a:p>
            <a:endParaRPr lang="en-CA"/>
          </a:p>
        </p:txBody>
      </p:sp>
      <p:sp>
        <p:nvSpPr>
          <p:cNvPr id="12" name="Picture Placeholder 10"/>
          <p:cNvSpPr>
            <a:spLocks noGrp="1"/>
          </p:cNvSpPr>
          <p:nvPr>
            <p:ph type="pic" sz="quarter" idx="12"/>
          </p:nvPr>
        </p:nvSpPr>
        <p:spPr>
          <a:xfrm>
            <a:off x="8280000" y="2169000"/>
            <a:ext cx="2520000" cy="2520000"/>
          </a:xfrm>
        </p:spPr>
        <p:txBody>
          <a:bodyPr/>
          <a:lstStyle/>
          <a:p>
            <a:endParaRPr lang="en-CA"/>
          </a:p>
        </p:txBody>
      </p:sp>
      <p:sp>
        <p:nvSpPr>
          <p:cNvPr id="13" name="Picture Placeholder 10"/>
          <p:cNvSpPr>
            <a:spLocks noGrp="1"/>
          </p:cNvSpPr>
          <p:nvPr>
            <p:ph type="pic" sz="quarter" idx="13"/>
          </p:nvPr>
        </p:nvSpPr>
        <p:spPr>
          <a:xfrm>
            <a:off x="1440000" y="2169000"/>
            <a:ext cx="2520000" cy="2520000"/>
          </a:xfrm>
        </p:spPr>
        <p:txBody>
          <a:bodyPr/>
          <a:lstStyle/>
          <a:p>
            <a:endParaRPr lang="en-CA"/>
          </a:p>
        </p:txBody>
      </p:sp>
      <p:sp>
        <p:nvSpPr>
          <p:cNvPr id="14" name="Text Placeholder 4"/>
          <p:cNvSpPr>
            <a:spLocks noGrp="1"/>
          </p:cNvSpPr>
          <p:nvPr>
            <p:ph type="body" sz="quarter" idx="26"/>
          </p:nvPr>
        </p:nvSpPr>
        <p:spPr>
          <a:xfrm>
            <a:off x="144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5" name="Text Placeholder 4"/>
          <p:cNvSpPr>
            <a:spLocks noGrp="1"/>
          </p:cNvSpPr>
          <p:nvPr>
            <p:ph type="body" sz="quarter" idx="27" hasCustomPrompt="1"/>
          </p:nvPr>
        </p:nvSpPr>
        <p:spPr>
          <a:xfrm>
            <a:off x="144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28"/>
          </p:nvPr>
        </p:nvSpPr>
        <p:spPr>
          <a:xfrm>
            <a:off x="4836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a:t>Edit Master text styles</a:t>
            </a:r>
          </a:p>
        </p:txBody>
      </p:sp>
      <p:sp>
        <p:nvSpPr>
          <p:cNvPr id="17" name="Text Placeholder 4"/>
          <p:cNvSpPr>
            <a:spLocks noGrp="1"/>
          </p:cNvSpPr>
          <p:nvPr>
            <p:ph type="body" sz="quarter" idx="29" hasCustomPrompt="1"/>
          </p:nvPr>
        </p:nvSpPr>
        <p:spPr>
          <a:xfrm>
            <a:off x="4836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0"/>
          </p:nvPr>
        </p:nvSpPr>
        <p:spPr>
          <a:xfrm>
            <a:off x="828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9" name="Text Placeholder 4"/>
          <p:cNvSpPr>
            <a:spLocks noGrp="1"/>
          </p:cNvSpPr>
          <p:nvPr>
            <p:ph type="body" sz="quarter" idx="31" hasCustomPrompt="1"/>
          </p:nvPr>
        </p:nvSpPr>
        <p:spPr>
          <a:xfrm>
            <a:off x="828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Tree>
    <p:custDataLst>
      <p:tags r:id="rId1"/>
    </p:custDataLst>
    <p:extLst>
      <p:ext uri="{BB962C8B-B14F-4D97-AF65-F5344CB8AC3E}">
        <p14:creationId xmlns:p14="http://schemas.microsoft.com/office/powerpoint/2010/main" val="1657007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4.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ustDataLst>
      <p:tags r:id="rId8"/>
    </p:custDataLst>
    <p:extLst>
      <p:ext uri="{BB962C8B-B14F-4D97-AF65-F5344CB8AC3E}">
        <p14:creationId xmlns:p14="http://schemas.microsoft.com/office/powerpoint/2010/main" val="311605428"/>
      </p:ext>
    </p:extLst>
  </p:cSld>
  <p:clrMap bg1="lt1" tx1="dk1" bg2="lt2" tx2="dk2" accent1="accent1" accent2="accent2" accent3="accent3" accent4="accent4" accent5="accent5" accent6="accent6" hlink="hlink" folHlink="folHlink"/>
  <p:sldLayoutIdLst>
    <p:sldLayoutId id="2147483687" r:id="rId1"/>
    <p:sldLayoutId id="2147483686" r:id="rId2"/>
    <p:sldLayoutId id="2147483649" r:id="rId3"/>
    <p:sldLayoutId id="2147483650" r:id="rId4"/>
    <p:sldLayoutId id="2147483691" r:id="rId5"/>
    <p:sldLayoutId id="2147483692" r:id="rId6"/>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panose="020F0502020204030203"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latin typeface="Lato" panose="020F0502020204030203" pitchFamily="34" charset="0"/>
              </a:defRPr>
            </a:lvl1pPr>
          </a:lstStyle>
          <a:p>
            <a:fld id="{F88DDB73-4218-4F15-8D62-9E4B0C1C689C}" type="slidenum">
              <a:rPr lang="en-CA" smtClean="0"/>
              <a:pPr/>
              <a:t>‹#›</a:t>
            </a:fld>
            <a:endParaRPr lang="en-CA"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728190"/>
            <a:ext cx="219474" cy="543914"/>
          </a:xfrm>
          <a:prstGeom prst="rect">
            <a:avLst/>
          </a:prstGeom>
        </p:spPr>
      </p:pic>
    </p:spTree>
    <p:custDataLst>
      <p:tags r:id="rId14"/>
    </p:custDataLst>
    <p:extLst>
      <p:ext uri="{BB962C8B-B14F-4D97-AF65-F5344CB8AC3E}">
        <p14:creationId xmlns:p14="http://schemas.microsoft.com/office/powerpoint/2010/main" val="328186886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9" r:id="rId5"/>
    <p:sldLayoutId id="2147483690" r:id="rId6"/>
    <p:sldLayoutId id="2147483685" r:id="rId7"/>
    <p:sldLayoutId id="2147483681" r:id="rId8"/>
    <p:sldLayoutId id="2147483682" r:id="rId9"/>
    <p:sldLayoutId id="2147483683" r:id="rId10"/>
    <p:sldLayoutId id="2147483684" r:id="rId11"/>
    <p:sldLayoutId id="2147483688" r:id="rId12"/>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Light" panose="020F0502020204030203" pitchFamily="34" charset="0"/>
          <a:ea typeface="Lato Light" panose="020F0502020204030203" pitchFamily="34" charset="0"/>
          <a:cs typeface="Lato Light" panose="020F0502020204030203" pitchFamily="34" charset="0"/>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tiff"/><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tiff"/><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27.xml"/><Relationship Id="rId5" Type="http://schemas.microsoft.com/office/2007/relationships/hdphoto" Target="../media/hdphoto1.wdp"/><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28.xml"/><Relationship Id="rId5" Type="http://schemas.microsoft.com/office/2007/relationships/hdphoto" Target="../media/hdphoto2.wdp"/><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2.xml.rels><?xml version="1.0" encoding="UTF-8" standalone="yes"?>
<Relationships xmlns="http://schemas.openxmlformats.org/package/2006/relationships"><Relationship Id="rId3" Type="http://schemas.openxmlformats.org/officeDocument/2006/relationships/hyperlink" Target="https://resources.cawst.org/cc" TargetMode="Externa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2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71279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r="66896" b="16646"/>
          <a:stretch/>
        </p:blipFill>
        <p:spPr>
          <a:xfrm>
            <a:off x="417455" y="1450476"/>
            <a:ext cx="5052237" cy="5088436"/>
          </a:xfrm>
          <a:prstGeom prst="rect">
            <a:avLst/>
          </a:prstGeom>
        </p:spPr>
      </p:pic>
      <p:sp>
        <p:nvSpPr>
          <p:cNvPr id="2" name="Title 1"/>
          <p:cNvSpPr>
            <a:spLocks noGrp="1"/>
          </p:cNvSpPr>
          <p:nvPr>
            <p:ph type="title"/>
          </p:nvPr>
        </p:nvSpPr>
        <p:spPr/>
        <p:txBody>
          <a:bodyPr/>
          <a:lstStyle/>
          <a:p>
            <a:r>
              <a:rPr lang="en-US" dirty="0"/>
              <a:t>Understand</a:t>
            </a:r>
            <a:endParaRPr lang="en-CA"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10</a:t>
            </a:fld>
            <a:endParaRPr lang="en-CA"/>
          </a:p>
        </p:txBody>
      </p:sp>
      <p:sp>
        <p:nvSpPr>
          <p:cNvPr id="4" name="Text Placeholder 3"/>
          <p:cNvSpPr>
            <a:spLocks noGrp="1"/>
          </p:cNvSpPr>
          <p:nvPr>
            <p:ph type="body" sz="quarter" idx="11"/>
          </p:nvPr>
        </p:nvSpPr>
        <p:spPr>
          <a:xfrm>
            <a:off x="3364191" y="1449320"/>
            <a:ext cx="8631865" cy="5088436"/>
          </a:xfrm>
        </p:spPr>
        <p:txBody>
          <a:bodyPr>
            <a:noAutofit/>
          </a:bodyPr>
          <a:lstStyle/>
          <a:p>
            <a:pPr>
              <a:spcBef>
                <a:spcPts val="1800"/>
              </a:spcBef>
            </a:pPr>
            <a:r>
              <a:rPr lang="en-US" sz="2400" dirty="0">
                <a:solidFill>
                  <a:srgbClr val="38C6F4"/>
                </a:solidFill>
                <a:latin typeface="Lato Black" panose="020F0502020204030203" pitchFamily="34" charset="0"/>
                <a:ea typeface="Lato Black" panose="020F0502020204030203" pitchFamily="34" charset="0"/>
                <a:cs typeface="Lato Black" panose="020F0502020204030203" pitchFamily="34" charset="0"/>
              </a:rPr>
              <a:t>Your goal</a:t>
            </a:r>
          </a:p>
          <a:p>
            <a:pPr marL="800100" lvl="1" indent="-342900">
              <a:buClr>
                <a:srgbClr val="24A4D6"/>
              </a:buClr>
              <a:buFont typeface="Arial" panose="020B0604020202020204" pitchFamily="34" charset="0"/>
              <a:buChar char="•"/>
            </a:pPr>
            <a:r>
              <a:rPr lang="en-US" dirty="0"/>
              <a:t>What are the goals of the program or business?</a:t>
            </a:r>
          </a:p>
          <a:p>
            <a:pPr marL="800100" lvl="1" indent="-342900">
              <a:buClr>
                <a:srgbClr val="24A4D6"/>
              </a:buClr>
              <a:buFont typeface="Arial" panose="020B0604020202020204" pitchFamily="34" charset="0"/>
              <a:buChar char="•"/>
            </a:pPr>
            <a:r>
              <a:rPr lang="en-US" dirty="0"/>
              <a:t>What are the goals of the community?</a:t>
            </a:r>
          </a:p>
          <a:p>
            <a:pPr>
              <a:spcBef>
                <a:spcPts val="2400"/>
              </a:spcBef>
            </a:pPr>
            <a:r>
              <a:rPr lang="en-US" sz="2400" dirty="0">
                <a:solidFill>
                  <a:srgbClr val="38C6F4"/>
                </a:solidFill>
                <a:latin typeface="Lato Black" panose="020F0502020204030203" pitchFamily="34" charset="0"/>
                <a:ea typeface="Lato Black" panose="020F0502020204030203" pitchFamily="34" charset="0"/>
                <a:cs typeface="Lato Black" panose="020F0502020204030203" pitchFamily="34" charset="0"/>
              </a:rPr>
              <a:t>Available options</a:t>
            </a:r>
          </a:p>
          <a:p>
            <a:pPr marL="800100" lvl="1" indent="-342900">
              <a:buClr>
                <a:srgbClr val="24A4D6"/>
              </a:buClr>
              <a:buFont typeface="Arial" panose="020B0604020202020204" pitchFamily="34" charset="0"/>
              <a:buChar char="•"/>
            </a:pPr>
            <a:r>
              <a:rPr lang="en-US" dirty="0"/>
              <a:t>Local markets, national markets, imports</a:t>
            </a:r>
          </a:p>
          <a:p>
            <a:pPr marL="800100" lvl="1" indent="-342900">
              <a:buClr>
                <a:srgbClr val="24A4D6"/>
              </a:buClr>
              <a:buFont typeface="Arial" panose="020B0604020202020204" pitchFamily="34" charset="0"/>
              <a:buChar char="•"/>
            </a:pPr>
            <a:r>
              <a:rPr lang="en-US" dirty="0"/>
              <a:t>Low-tech options (boiling, sedimentation)</a:t>
            </a:r>
          </a:p>
          <a:p>
            <a:pPr>
              <a:lnSpc>
                <a:spcPct val="160000"/>
              </a:lnSpc>
              <a:spcBef>
                <a:spcPts val="2400"/>
              </a:spcBef>
            </a:pPr>
            <a:r>
              <a:rPr lang="en-US" sz="2400" dirty="0">
                <a:solidFill>
                  <a:srgbClr val="38C6F4"/>
                </a:solidFill>
                <a:latin typeface="Lato Black" panose="020F0502020204030203" pitchFamily="34" charset="0"/>
                <a:ea typeface="Lato Black" panose="020F0502020204030203" pitchFamily="34" charset="0"/>
                <a:cs typeface="Lato Black" panose="020F0502020204030203" pitchFamily="34" charset="0"/>
              </a:rPr>
              <a:t>Users and context</a:t>
            </a:r>
          </a:p>
          <a:p>
            <a:pPr marL="800100" lvl="1" indent="-342900">
              <a:buClr>
                <a:srgbClr val="24A4D6"/>
              </a:buClr>
              <a:buFont typeface="Arial" panose="020B0604020202020204" pitchFamily="34" charset="0"/>
              <a:buChar char="•"/>
            </a:pPr>
            <a:r>
              <a:rPr lang="en-US" dirty="0"/>
              <a:t>Household visits, focus groups, observation, water quality testing</a:t>
            </a:r>
          </a:p>
          <a:p>
            <a:pPr marL="342900" indent="-342900">
              <a:buFont typeface="Arial" panose="020B0604020202020204" pitchFamily="34" charset="0"/>
              <a:buChar char="•"/>
            </a:pPr>
            <a:endParaRPr lang="en-CA" dirty="0"/>
          </a:p>
        </p:txBody>
      </p:sp>
    </p:spTree>
    <p:extLst>
      <p:ext uri="{BB962C8B-B14F-4D97-AF65-F5344CB8AC3E}">
        <p14:creationId xmlns:p14="http://schemas.microsoft.com/office/powerpoint/2010/main" val="1549265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33023" t="-349" r="33873" b="16994"/>
          <a:stretch/>
        </p:blipFill>
        <p:spPr>
          <a:xfrm>
            <a:off x="406569" y="1450476"/>
            <a:ext cx="5052237" cy="5088436"/>
          </a:xfrm>
          <a:prstGeom prst="rect">
            <a:avLst/>
          </a:prstGeom>
        </p:spPr>
      </p:pic>
      <p:sp>
        <p:nvSpPr>
          <p:cNvPr id="2" name="Title 1"/>
          <p:cNvSpPr>
            <a:spLocks noGrp="1"/>
          </p:cNvSpPr>
          <p:nvPr>
            <p:ph type="title"/>
          </p:nvPr>
        </p:nvSpPr>
        <p:spPr/>
        <p:txBody>
          <a:bodyPr/>
          <a:lstStyle/>
          <a:p>
            <a:r>
              <a:rPr lang="en-US" dirty="0"/>
              <a:t>Select</a:t>
            </a:r>
            <a:endParaRPr lang="en-CA"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11</a:t>
            </a:fld>
            <a:endParaRPr lang="en-CA"/>
          </a:p>
        </p:txBody>
      </p:sp>
      <p:sp>
        <p:nvSpPr>
          <p:cNvPr id="4" name="Text Placeholder 3"/>
          <p:cNvSpPr>
            <a:spLocks noGrp="1"/>
          </p:cNvSpPr>
          <p:nvPr>
            <p:ph type="body" sz="quarter" idx="11"/>
          </p:nvPr>
        </p:nvSpPr>
        <p:spPr>
          <a:xfrm>
            <a:off x="3560135" y="1678505"/>
            <a:ext cx="8631865" cy="4860407"/>
          </a:xfrm>
        </p:spPr>
        <p:txBody>
          <a:bodyPr>
            <a:normAutofit/>
          </a:bodyPr>
          <a:lstStyle/>
          <a:p>
            <a:r>
              <a:rPr lang="en-US" sz="2400" dirty="0">
                <a:solidFill>
                  <a:srgbClr val="38C6F4"/>
                </a:solidFill>
                <a:latin typeface="Lato Black" panose="020F0502020204030203" pitchFamily="34" charset="0"/>
                <a:ea typeface="Lato Black" panose="020F0502020204030203" pitchFamily="34" charset="0"/>
                <a:cs typeface="Lato Black" panose="020F0502020204030203" pitchFamily="34" charset="0"/>
              </a:rPr>
              <a:t>Criteria</a:t>
            </a:r>
          </a:p>
          <a:p>
            <a:pPr marL="800100" lvl="1" indent="-342900">
              <a:buClr>
                <a:srgbClr val="24A4D6"/>
              </a:buClr>
              <a:buFont typeface="Arial" panose="020B0604020202020204" pitchFamily="34" charset="0"/>
              <a:buChar char="•"/>
            </a:pPr>
            <a:r>
              <a:rPr lang="en-US" dirty="0"/>
              <a:t>Create a list of the criteria that matter most to users.</a:t>
            </a:r>
          </a:p>
          <a:p>
            <a:pPr>
              <a:spcBef>
                <a:spcPts val="2400"/>
              </a:spcBef>
            </a:pPr>
            <a:r>
              <a:rPr lang="en-US" sz="2400" dirty="0">
                <a:solidFill>
                  <a:srgbClr val="38C6F4"/>
                </a:solidFill>
                <a:latin typeface="Lato Black" panose="020F0502020204030203" pitchFamily="34" charset="0"/>
                <a:ea typeface="Lato Black" panose="020F0502020204030203" pitchFamily="34" charset="0"/>
                <a:cs typeface="Lato Black" panose="020F0502020204030203" pitchFamily="34" charset="0"/>
              </a:rPr>
              <a:t>Short-list</a:t>
            </a:r>
          </a:p>
          <a:p>
            <a:pPr marL="800100" lvl="1" indent="-342900">
              <a:buClr>
                <a:srgbClr val="24A4D6"/>
              </a:buClr>
              <a:buFont typeface="Arial" panose="020B0604020202020204" pitchFamily="34" charset="0"/>
              <a:buChar char="•"/>
            </a:pPr>
            <a:r>
              <a:rPr lang="en-US" dirty="0"/>
              <a:t>Research and assess how well options meet the criteria.</a:t>
            </a:r>
          </a:p>
          <a:p>
            <a:pPr marL="800100" lvl="1" indent="-342900">
              <a:buClr>
                <a:srgbClr val="24A4D6"/>
              </a:buClr>
              <a:buFont typeface="Arial" panose="020B0604020202020204" pitchFamily="34" charset="0"/>
              <a:buChar char="•"/>
            </a:pPr>
            <a:r>
              <a:rPr lang="en-US" dirty="0"/>
              <a:t>Use information from community members, CAWST fact sheets, WHO scheme results, local government, businesses, and NGOs </a:t>
            </a:r>
            <a:br>
              <a:rPr lang="en-US" dirty="0"/>
            </a:br>
            <a:r>
              <a:rPr lang="en-US" dirty="0"/>
              <a:t>in your region.</a:t>
            </a:r>
          </a:p>
          <a:p>
            <a:pPr marL="342900" indent="-342900">
              <a:buFont typeface="Arial" panose="020B0604020202020204" pitchFamily="34" charset="0"/>
              <a:buChar char="•"/>
            </a:pPr>
            <a:endParaRPr lang="en-CA" dirty="0"/>
          </a:p>
        </p:txBody>
      </p:sp>
    </p:spTree>
    <p:extLst>
      <p:ext uri="{BB962C8B-B14F-4D97-AF65-F5344CB8AC3E}">
        <p14:creationId xmlns:p14="http://schemas.microsoft.com/office/powerpoint/2010/main" val="4038828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135716931"/>
              </p:ext>
            </p:extLst>
          </p:nvPr>
        </p:nvGraphicFramePr>
        <p:xfrm>
          <a:off x="190090" y="272143"/>
          <a:ext cx="11978640" cy="6439990"/>
        </p:xfrm>
        <a:graphic>
          <a:graphicData uri="http://schemas.openxmlformats.org/drawingml/2006/table">
            <a:tbl>
              <a:tblPr firstRow="1" bandRow="1">
                <a:tableStyleId>{5C22544A-7EE6-4342-B048-85BDC9FD1C3A}</a:tableStyleId>
              </a:tblPr>
              <a:tblGrid>
                <a:gridCol w="2377440">
                  <a:extLst>
                    <a:ext uri="{9D8B030D-6E8A-4147-A177-3AD203B41FA5}">
                      <a16:colId xmlns:a16="http://schemas.microsoft.com/office/drawing/2014/main" val="3277721573"/>
                    </a:ext>
                  </a:extLst>
                </a:gridCol>
                <a:gridCol w="1371600">
                  <a:extLst>
                    <a:ext uri="{9D8B030D-6E8A-4147-A177-3AD203B41FA5}">
                      <a16:colId xmlns:a16="http://schemas.microsoft.com/office/drawing/2014/main" val="2717234234"/>
                    </a:ext>
                  </a:extLst>
                </a:gridCol>
                <a:gridCol w="1371600">
                  <a:extLst>
                    <a:ext uri="{9D8B030D-6E8A-4147-A177-3AD203B41FA5}">
                      <a16:colId xmlns:a16="http://schemas.microsoft.com/office/drawing/2014/main" val="2324570991"/>
                    </a:ext>
                  </a:extLst>
                </a:gridCol>
                <a:gridCol w="1371600">
                  <a:extLst>
                    <a:ext uri="{9D8B030D-6E8A-4147-A177-3AD203B41FA5}">
                      <a16:colId xmlns:a16="http://schemas.microsoft.com/office/drawing/2014/main" val="3823732710"/>
                    </a:ext>
                  </a:extLst>
                </a:gridCol>
                <a:gridCol w="1371600">
                  <a:extLst>
                    <a:ext uri="{9D8B030D-6E8A-4147-A177-3AD203B41FA5}">
                      <a16:colId xmlns:a16="http://schemas.microsoft.com/office/drawing/2014/main" val="1856076052"/>
                    </a:ext>
                  </a:extLst>
                </a:gridCol>
                <a:gridCol w="1371600">
                  <a:extLst>
                    <a:ext uri="{9D8B030D-6E8A-4147-A177-3AD203B41FA5}">
                      <a16:colId xmlns:a16="http://schemas.microsoft.com/office/drawing/2014/main" val="2073726612"/>
                    </a:ext>
                  </a:extLst>
                </a:gridCol>
                <a:gridCol w="1371600">
                  <a:extLst>
                    <a:ext uri="{9D8B030D-6E8A-4147-A177-3AD203B41FA5}">
                      <a16:colId xmlns:a16="http://schemas.microsoft.com/office/drawing/2014/main" val="2234312299"/>
                    </a:ext>
                  </a:extLst>
                </a:gridCol>
                <a:gridCol w="1371600">
                  <a:extLst>
                    <a:ext uri="{9D8B030D-6E8A-4147-A177-3AD203B41FA5}">
                      <a16:colId xmlns:a16="http://schemas.microsoft.com/office/drawing/2014/main" val="1867594498"/>
                    </a:ext>
                  </a:extLst>
                </a:gridCol>
              </a:tblGrid>
              <a:tr h="15022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0" dirty="0">
                          <a:solidFill>
                            <a:srgbClr val="38C6F4"/>
                          </a:solidFill>
                          <a:latin typeface="Lato Heavy" panose="020F0502020204030203" pitchFamily="34" charset="0"/>
                          <a:ea typeface="Lato Heavy" panose="020F0502020204030203" pitchFamily="34" charset="0"/>
                          <a:cs typeface="Lato Heavy" panose="020F0502020204030203" pitchFamily="34" charset="0"/>
                        </a:rPr>
                        <a:t>Matrix/ Weighted Matrix Scoring</a:t>
                      </a:r>
                      <a:endParaRPr lang="en-CA" sz="2200" dirty="0">
                        <a:solidFill>
                          <a:srgbClr val="38C6F4"/>
                        </a:solidFill>
                        <a:latin typeface="Lato Heavy" panose="020F0502020204030203" pitchFamily="34" charset="0"/>
                        <a:ea typeface="Lato Heavy" panose="020F0502020204030203" pitchFamily="34" charset="0"/>
                        <a:cs typeface="Lato Heavy" panose="020F0502020204030203" pitchFamily="34" charset="0"/>
                      </a:endParaRPr>
                    </a:p>
                  </a:txBody>
                  <a:tcPr marL="131593" marR="131593" marT="65796" marB="65796"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7110280"/>
                  </a:ext>
                </a:extLst>
              </a:tr>
              <a:tr h="822960">
                <a:tc>
                  <a:txBody>
                    <a:bodyPr/>
                    <a:lstStyle/>
                    <a:p>
                      <a:pPr algn="ctr"/>
                      <a:r>
                        <a:rPr lang="en-US" sz="2000" dirty="0">
                          <a:latin typeface="Lato" panose="020F0502020204030203" pitchFamily="34" charset="0"/>
                          <a:ea typeface="Lato" panose="020F0502020204030203" pitchFamily="34" charset="0"/>
                          <a:cs typeface="Lato" panose="020F0502020204030203" pitchFamily="34" charset="0"/>
                        </a:rPr>
                        <a:t>Pathogen</a:t>
                      </a:r>
                      <a:r>
                        <a:rPr lang="en-US" sz="2000" baseline="0" dirty="0">
                          <a:latin typeface="Lato" panose="020F0502020204030203" pitchFamily="34" charset="0"/>
                          <a:ea typeface="Lato" panose="020F0502020204030203" pitchFamily="34" charset="0"/>
                          <a:cs typeface="Lato" panose="020F0502020204030203" pitchFamily="34" charset="0"/>
                        </a:rPr>
                        <a:t> </a:t>
                      </a:r>
                      <a:r>
                        <a:rPr lang="en-US" sz="2000" dirty="0">
                          <a:latin typeface="Lato" panose="020F0502020204030203" pitchFamily="34" charset="0"/>
                          <a:ea typeface="Lato" panose="020F0502020204030203" pitchFamily="34" charset="0"/>
                          <a:cs typeface="Lato" panose="020F0502020204030203" pitchFamily="34" charset="0"/>
                        </a:rPr>
                        <a:t>removal</a:t>
                      </a:r>
                      <a:endParaRPr lang="en-CA" sz="20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latin typeface="Lato" panose="020F0502020204030203" pitchFamily="34" charset="0"/>
                          <a:ea typeface="Lato" panose="020F0502020204030203" pitchFamily="34" charset="0"/>
                          <a:cs typeface="Lato" panose="020F0502020204030203" pitchFamily="34" charset="0"/>
                        </a:rPr>
                        <a:t>4</a:t>
                      </a: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latin typeface="Lato" panose="020F0502020204030203" pitchFamily="34" charset="0"/>
                          <a:ea typeface="Lato" panose="020F0502020204030203" pitchFamily="34" charset="0"/>
                          <a:cs typeface="Lato" panose="020F0502020204030203" pitchFamily="34" charset="0"/>
                        </a:rPr>
                        <a:t>5</a:t>
                      </a: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latin typeface="Lato" panose="020F0502020204030203" pitchFamily="34" charset="0"/>
                          <a:ea typeface="Lato" panose="020F0502020204030203" pitchFamily="34" charset="0"/>
                          <a:cs typeface="Lato" panose="020F0502020204030203" pitchFamily="34" charset="0"/>
                        </a:rPr>
                        <a:t>2</a:t>
                      </a: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latin typeface="Lato" panose="020F0502020204030203" pitchFamily="34" charset="0"/>
                          <a:ea typeface="Lato" panose="020F0502020204030203" pitchFamily="34" charset="0"/>
                          <a:cs typeface="Lato" panose="020F0502020204030203" pitchFamily="34" charset="0"/>
                        </a:rPr>
                        <a:t>5</a:t>
                      </a: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latin typeface="Lato" panose="020F0502020204030203" pitchFamily="34" charset="0"/>
                          <a:ea typeface="Lato" panose="020F0502020204030203" pitchFamily="34" charset="0"/>
                          <a:cs typeface="Lato" panose="020F0502020204030203" pitchFamily="34" charset="0"/>
                        </a:rPr>
                        <a:t>5</a:t>
                      </a: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latin typeface="Lato" panose="020F0502020204030203" pitchFamily="34" charset="0"/>
                          <a:ea typeface="Lato" panose="020F0502020204030203" pitchFamily="34" charset="0"/>
                          <a:cs typeface="Lato" panose="020F0502020204030203" pitchFamily="34" charset="0"/>
                        </a:rPr>
                        <a:t>3</a:t>
                      </a: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latin typeface="Lato" panose="020F0502020204030203" pitchFamily="34" charset="0"/>
                          <a:ea typeface="Lato" panose="020F0502020204030203" pitchFamily="34" charset="0"/>
                          <a:cs typeface="Lato" panose="020F0502020204030203" pitchFamily="34" charset="0"/>
                        </a:rPr>
                        <a:t>5</a:t>
                      </a: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970688"/>
                  </a:ext>
                </a:extLst>
              </a:tr>
              <a:tr h="822960">
                <a:tc>
                  <a:txBody>
                    <a:bodyPr/>
                    <a:lstStyle/>
                    <a:p>
                      <a:pPr algn="ctr"/>
                      <a:r>
                        <a:rPr lang="en-US" sz="2000" dirty="0">
                          <a:latin typeface="Lato" panose="020F0502020204030203" pitchFamily="34" charset="0"/>
                          <a:ea typeface="Lato" panose="020F0502020204030203" pitchFamily="34" charset="0"/>
                          <a:cs typeface="Lato" panose="020F0502020204030203" pitchFamily="34" charset="0"/>
                        </a:rPr>
                        <a:t>Water volume</a:t>
                      </a:r>
                    </a:p>
                  </a:txBody>
                  <a:tcPr marL="131593" marR="131593" marT="65796" marB="65796"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latin typeface="Lato" panose="020F0502020204030203" pitchFamily="34" charset="0"/>
                          <a:ea typeface="Lato" panose="020F0502020204030203" pitchFamily="34" charset="0"/>
                          <a:cs typeface="Lato" panose="020F0502020204030203" pitchFamily="34" charset="0"/>
                        </a:rPr>
                        <a:t>4</a:t>
                      </a: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latin typeface="Lato" panose="020F0502020204030203" pitchFamily="34" charset="0"/>
                          <a:ea typeface="Lato" panose="020F0502020204030203" pitchFamily="34" charset="0"/>
                          <a:cs typeface="Lato" panose="020F0502020204030203" pitchFamily="34" charset="0"/>
                        </a:rPr>
                        <a:t>4</a:t>
                      </a: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latin typeface="Lato" panose="020F0502020204030203" pitchFamily="34" charset="0"/>
                          <a:ea typeface="Lato" panose="020F0502020204030203" pitchFamily="34" charset="0"/>
                          <a:cs typeface="Lato" panose="020F0502020204030203" pitchFamily="34" charset="0"/>
                        </a:rPr>
                        <a:t>3</a:t>
                      </a: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latin typeface="Lato" panose="020F0502020204030203" pitchFamily="34" charset="0"/>
                          <a:ea typeface="Lato" panose="020F0502020204030203" pitchFamily="34" charset="0"/>
                          <a:cs typeface="Lato" panose="020F0502020204030203" pitchFamily="34" charset="0"/>
                        </a:rPr>
                        <a:t>3</a:t>
                      </a: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latin typeface="Lato" panose="020F0502020204030203" pitchFamily="34" charset="0"/>
                          <a:ea typeface="Lato" panose="020F0502020204030203" pitchFamily="34" charset="0"/>
                          <a:cs typeface="Lato" panose="020F0502020204030203" pitchFamily="34" charset="0"/>
                        </a:rPr>
                        <a:t>3</a:t>
                      </a: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latin typeface="Lato" panose="020F0502020204030203" pitchFamily="34" charset="0"/>
                          <a:ea typeface="Lato" panose="020F0502020204030203" pitchFamily="34" charset="0"/>
                          <a:cs typeface="Lato" panose="020F0502020204030203" pitchFamily="34" charset="0"/>
                        </a:rPr>
                        <a:t>3</a:t>
                      </a: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latin typeface="Lato" panose="020F0502020204030203" pitchFamily="34" charset="0"/>
                          <a:ea typeface="Lato" panose="020F0502020204030203" pitchFamily="34" charset="0"/>
                          <a:cs typeface="Lato" panose="020F0502020204030203" pitchFamily="34" charset="0"/>
                        </a:rPr>
                        <a:t>4</a:t>
                      </a: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125359"/>
                  </a:ext>
                </a:extLst>
              </a:tr>
              <a:tr h="822960">
                <a:tc>
                  <a:txBody>
                    <a:bodyPr/>
                    <a:lstStyle/>
                    <a:p>
                      <a:pPr algn="ctr"/>
                      <a:r>
                        <a:rPr lang="en-US" sz="2000" dirty="0">
                          <a:latin typeface="Lato" panose="020F0502020204030203" pitchFamily="34" charset="0"/>
                          <a:ea typeface="Lato" panose="020F0502020204030203" pitchFamily="34" charset="0"/>
                          <a:cs typeface="Lato" panose="020F0502020204030203" pitchFamily="34" charset="0"/>
                        </a:rPr>
                        <a:t>Appearance</a:t>
                      </a:r>
                      <a:endParaRPr lang="en-CA" sz="20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latin typeface="Lato" panose="020F0502020204030203" pitchFamily="34" charset="0"/>
                          <a:ea typeface="Lato" panose="020F0502020204030203" pitchFamily="34" charset="0"/>
                          <a:cs typeface="Lato" panose="020F0502020204030203" pitchFamily="34" charset="0"/>
                        </a:rPr>
                        <a:t>1</a:t>
                      </a: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latin typeface="Lato" panose="020F0502020204030203" pitchFamily="34" charset="0"/>
                          <a:ea typeface="Lato" panose="020F0502020204030203" pitchFamily="34" charset="0"/>
                          <a:cs typeface="Lato" panose="020F0502020204030203" pitchFamily="34" charset="0"/>
                        </a:rPr>
                        <a:t>4</a:t>
                      </a: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latin typeface="Lato" panose="020F0502020204030203" pitchFamily="34" charset="0"/>
                          <a:ea typeface="Lato" panose="020F0502020204030203" pitchFamily="34" charset="0"/>
                          <a:cs typeface="Lato" panose="020F0502020204030203" pitchFamily="34" charset="0"/>
                        </a:rPr>
                        <a:t>1</a:t>
                      </a: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latin typeface="Lato" panose="020F0502020204030203" pitchFamily="34" charset="0"/>
                          <a:ea typeface="Lato" panose="020F0502020204030203" pitchFamily="34" charset="0"/>
                          <a:cs typeface="Lato" panose="020F0502020204030203" pitchFamily="34" charset="0"/>
                        </a:rPr>
                        <a:t>1</a:t>
                      </a: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latin typeface="Lato" panose="020F0502020204030203" pitchFamily="34" charset="0"/>
                          <a:ea typeface="Lato" panose="020F0502020204030203" pitchFamily="34" charset="0"/>
                          <a:cs typeface="Lato" panose="020F0502020204030203" pitchFamily="34" charset="0"/>
                        </a:rPr>
                        <a:t>5</a:t>
                      </a: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latin typeface="Lato" panose="020F0502020204030203" pitchFamily="34" charset="0"/>
                          <a:ea typeface="Lato" panose="020F0502020204030203" pitchFamily="34" charset="0"/>
                          <a:cs typeface="Lato" panose="020F0502020204030203" pitchFamily="34" charset="0"/>
                        </a:rPr>
                        <a:t>1</a:t>
                      </a: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latin typeface="Lato" panose="020F0502020204030203" pitchFamily="34" charset="0"/>
                          <a:ea typeface="Lato" panose="020F0502020204030203" pitchFamily="34" charset="0"/>
                          <a:cs typeface="Lato" panose="020F0502020204030203" pitchFamily="34" charset="0"/>
                        </a:rPr>
                        <a:t>0</a:t>
                      </a: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7283155"/>
                  </a:ext>
                </a:extLst>
              </a:tr>
              <a:tr h="822960">
                <a:tc>
                  <a:txBody>
                    <a:bodyPr/>
                    <a:lstStyle/>
                    <a:p>
                      <a:pPr algn="ctr"/>
                      <a:r>
                        <a:rPr lang="en-US" sz="2000" dirty="0">
                          <a:latin typeface="Lato" panose="020F0502020204030203" pitchFamily="34" charset="0"/>
                          <a:ea typeface="Lato" panose="020F0502020204030203" pitchFamily="34" charset="0"/>
                          <a:cs typeface="Lato" panose="020F0502020204030203" pitchFamily="34" charset="0"/>
                        </a:rPr>
                        <a:t>Portability</a:t>
                      </a:r>
                      <a:endParaRPr lang="en-CA" sz="20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latin typeface="Lato" panose="020F0502020204030203" pitchFamily="34" charset="0"/>
                          <a:ea typeface="Lato" panose="020F0502020204030203" pitchFamily="34" charset="0"/>
                          <a:cs typeface="Lato" panose="020F0502020204030203" pitchFamily="34" charset="0"/>
                        </a:rPr>
                        <a:t>4</a:t>
                      </a: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latin typeface="Lato" panose="020F0502020204030203" pitchFamily="34" charset="0"/>
                          <a:ea typeface="Lato" panose="020F0502020204030203" pitchFamily="34" charset="0"/>
                          <a:cs typeface="Lato" panose="020F0502020204030203" pitchFamily="34" charset="0"/>
                        </a:rPr>
                        <a:t>0</a:t>
                      </a: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latin typeface="Lato" panose="020F0502020204030203" pitchFamily="34" charset="0"/>
                          <a:ea typeface="Lato" panose="020F0502020204030203" pitchFamily="34" charset="0"/>
                          <a:cs typeface="Lato" panose="020F0502020204030203" pitchFamily="34" charset="0"/>
                        </a:rPr>
                        <a:t>3</a:t>
                      </a: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latin typeface="Lato" panose="020F0502020204030203" pitchFamily="34" charset="0"/>
                          <a:ea typeface="Lato" panose="020F0502020204030203" pitchFamily="34" charset="0"/>
                          <a:cs typeface="Lato" panose="020F0502020204030203" pitchFamily="34" charset="0"/>
                        </a:rPr>
                        <a:t>2</a:t>
                      </a: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latin typeface="Lato" panose="020F0502020204030203" pitchFamily="34" charset="0"/>
                          <a:ea typeface="Lato" panose="020F0502020204030203" pitchFamily="34" charset="0"/>
                          <a:cs typeface="Lato" panose="020F0502020204030203" pitchFamily="34" charset="0"/>
                        </a:rPr>
                        <a:t>3</a:t>
                      </a: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latin typeface="Lato" panose="020F0502020204030203" pitchFamily="34" charset="0"/>
                          <a:ea typeface="Lato" panose="020F0502020204030203" pitchFamily="34" charset="0"/>
                          <a:cs typeface="Lato" panose="020F0502020204030203" pitchFamily="34" charset="0"/>
                        </a:rPr>
                        <a:t>4</a:t>
                      </a: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latin typeface="Lato" panose="020F0502020204030203" pitchFamily="34" charset="0"/>
                          <a:ea typeface="Lato" panose="020F0502020204030203" pitchFamily="34" charset="0"/>
                          <a:cs typeface="Lato" panose="020F0502020204030203" pitchFamily="34" charset="0"/>
                        </a:rPr>
                        <a:t>3</a:t>
                      </a: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8826177"/>
                  </a:ext>
                </a:extLst>
              </a:tr>
              <a:tr h="822960">
                <a:tc>
                  <a:txBody>
                    <a:bodyPr/>
                    <a:lstStyle/>
                    <a:p>
                      <a:pPr algn="ctr"/>
                      <a:r>
                        <a:rPr lang="en-US" sz="2000" dirty="0">
                          <a:latin typeface="Lato" panose="020F0502020204030203" pitchFamily="34" charset="0"/>
                          <a:ea typeface="Lato" panose="020F0502020204030203" pitchFamily="34" charset="0"/>
                          <a:cs typeface="Lato" panose="020F0502020204030203" pitchFamily="34" charset="0"/>
                        </a:rPr>
                        <a:t>Affordability</a:t>
                      </a:r>
                      <a:endParaRPr lang="en-CA" sz="20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latin typeface="Lato" panose="020F0502020204030203" pitchFamily="34" charset="0"/>
                          <a:ea typeface="Lato" panose="020F0502020204030203" pitchFamily="34" charset="0"/>
                          <a:cs typeface="Lato" panose="020F0502020204030203" pitchFamily="34" charset="0"/>
                        </a:rPr>
                        <a:t>3</a:t>
                      </a: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latin typeface="Lato" panose="020F0502020204030203" pitchFamily="34" charset="0"/>
                          <a:ea typeface="Lato" panose="020F0502020204030203" pitchFamily="34" charset="0"/>
                          <a:cs typeface="Lato" panose="020F0502020204030203" pitchFamily="34" charset="0"/>
                        </a:rPr>
                        <a:t>2</a:t>
                      </a: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latin typeface="Lato" panose="020F0502020204030203" pitchFamily="34" charset="0"/>
                          <a:ea typeface="Lato" panose="020F0502020204030203" pitchFamily="34" charset="0"/>
                          <a:cs typeface="Lato" panose="020F0502020204030203" pitchFamily="34" charset="0"/>
                        </a:rPr>
                        <a:t>5</a:t>
                      </a: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latin typeface="Lato" panose="020F0502020204030203" pitchFamily="34" charset="0"/>
                          <a:ea typeface="Lato" panose="020F0502020204030203" pitchFamily="34" charset="0"/>
                          <a:cs typeface="Lato" panose="020F0502020204030203" pitchFamily="34" charset="0"/>
                        </a:rPr>
                        <a:t>4</a:t>
                      </a: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latin typeface="Lato" panose="020F0502020204030203" pitchFamily="34" charset="0"/>
                          <a:ea typeface="Lato" panose="020F0502020204030203" pitchFamily="34" charset="0"/>
                          <a:cs typeface="Lato" panose="020F0502020204030203" pitchFamily="34" charset="0"/>
                        </a:rPr>
                        <a:t>3</a:t>
                      </a: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latin typeface="Lato" panose="020F0502020204030203" pitchFamily="34" charset="0"/>
                          <a:ea typeface="Lato" panose="020F0502020204030203" pitchFamily="34" charset="0"/>
                          <a:cs typeface="Lato" panose="020F0502020204030203" pitchFamily="34" charset="0"/>
                        </a:rPr>
                        <a:t>3</a:t>
                      </a: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latin typeface="Lato" panose="020F0502020204030203" pitchFamily="34" charset="0"/>
                          <a:ea typeface="Lato" panose="020F0502020204030203" pitchFamily="34" charset="0"/>
                          <a:cs typeface="Lato" panose="020F0502020204030203" pitchFamily="34" charset="0"/>
                        </a:rPr>
                        <a:t>2</a:t>
                      </a: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9011174"/>
                  </a:ext>
                </a:extLst>
              </a:tr>
              <a:tr h="822960">
                <a:tc>
                  <a:txBody>
                    <a:bodyPr/>
                    <a:lstStyle/>
                    <a:p>
                      <a:pPr algn="ctr"/>
                      <a:r>
                        <a:rPr lang="en-US" sz="2000" dirty="0">
                          <a:latin typeface="Lato" panose="020F0502020204030203" pitchFamily="34" charset="0"/>
                          <a:ea typeface="Lato" panose="020F0502020204030203" pitchFamily="34" charset="0"/>
                          <a:cs typeface="Lato" panose="020F0502020204030203" pitchFamily="34" charset="0"/>
                        </a:rPr>
                        <a:t>Total</a:t>
                      </a:r>
                      <a:endParaRPr lang="en-CA" sz="20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latin typeface="Lato" panose="020F0502020204030203" pitchFamily="34" charset="0"/>
                          <a:ea typeface="Lato" panose="020F0502020204030203" pitchFamily="34" charset="0"/>
                          <a:cs typeface="Lato" panose="020F0502020204030203" pitchFamily="34" charset="0"/>
                        </a:rPr>
                        <a:t>18</a:t>
                      </a: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latin typeface="Lato" panose="020F0502020204030203" pitchFamily="34" charset="0"/>
                          <a:ea typeface="Lato" panose="020F0502020204030203" pitchFamily="34" charset="0"/>
                          <a:cs typeface="Lato" panose="020F0502020204030203" pitchFamily="34" charset="0"/>
                        </a:rPr>
                        <a:t>15</a:t>
                      </a: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latin typeface="Lato" panose="020F0502020204030203" pitchFamily="34" charset="0"/>
                          <a:ea typeface="Lato" panose="020F0502020204030203" pitchFamily="34" charset="0"/>
                          <a:cs typeface="Lato" panose="020F0502020204030203" pitchFamily="34" charset="0"/>
                        </a:rPr>
                        <a:t>14</a:t>
                      </a: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latin typeface="Lato" panose="020F0502020204030203" pitchFamily="34" charset="0"/>
                          <a:ea typeface="Lato" panose="020F0502020204030203" pitchFamily="34" charset="0"/>
                          <a:cs typeface="Lato" panose="020F0502020204030203" pitchFamily="34" charset="0"/>
                        </a:rPr>
                        <a:t>15</a:t>
                      </a: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latin typeface="Lato" panose="020F0502020204030203" pitchFamily="34" charset="0"/>
                          <a:ea typeface="Lato" panose="020F0502020204030203" pitchFamily="34" charset="0"/>
                          <a:cs typeface="Lato" panose="020F0502020204030203" pitchFamily="34" charset="0"/>
                        </a:rPr>
                        <a:t>19</a:t>
                      </a: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latin typeface="Lato" panose="020F0502020204030203" pitchFamily="34" charset="0"/>
                          <a:ea typeface="Lato" panose="020F0502020204030203" pitchFamily="34" charset="0"/>
                          <a:cs typeface="Lato" panose="020F0502020204030203" pitchFamily="34" charset="0"/>
                        </a:rPr>
                        <a:t>14</a:t>
                      </a: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latin typeface="Lato" panose="020F0502020204030203" pitchFamily="34" charset="0"/>
                          <a:ea typeface="Lato" panose="020F0502020204030203" pitchFamily="34" charset="0"/>
                          <a:cs typeface="Lato" panose="020F0502020204030203" pitchFamily="34" charset="0"/>
                        </a:rPr>
                        <a:t>14</a:t>
                      </a:r>
                      <a:endParaRPr lang="en-CA" sz="2400" dirty="0">
                        <a:latin typeface="Lato" panose="020F0502020204030203" pitchFamily="34" charset="0"/>
                        <a:ea typeface="Lato" panose="020F0502020204030203" pitchFamily="34" charset="0"/>
                        <a:cs typeface="Lato" panose="020F0502020204030203" pitchFamily="34" charset="0"/>
                      </a:endParaRPr>
                    </a:p>
                  </a:txBody>
                  <a:tcPr marL="131593" marR="131593" marT="65796" marB="65796"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379823"/>
                  </a:ext>
                </a:extLst>
              </a:tr>
            </a:tbl>
          </a:graphicData>
        </a:graphic>
      </p:graphicFrame>
      <p:pic>
        <p:nvPicPr>
          <p:cNvPr id="8" name="Picture 7"/>
          <p:cNvPicPr/>
          <p:nvPr/>
        </p:nvPicPr>
        <p:blipFill>
          <a:blip r:embed="rId3" cstate="email">
            <a:extLst>
              <a:ext uri="{28A0092B-C50C-407E-A947-70E740481C1C}">
                <a14:useLocalDpi xmlns:a14="http://schemas.microsoft.com/office/drawing/2010/main" val="0"/>
              </a:ext>
            </a:extLst>
          </a:blip>
          <a:stretch>
            <a:fillRect/>
          </a:stretch>
        </p:blipFill>
        <p:spPr>
          <a:xfrm>
            <a:off x="2693739" y="499188"/>
            <a:ext cx="861060" cy="1148080"/>
          </a:xfrm>
          <a:prstGeom prst="rect">
            <a:avLst/>
          </a:prstGeom>
        </p:spPr>
      </p:pic>
      <p:pic>
        <p:nvPicPr>
          <p:cNvPr id="29" name="Picture 28"/>
          <p:cNvPicPr>
            <a:picLocks noChangeAspect="1"/>
          </p:cNvPicPr>
          <p:nvPr/>
        </p:nvPicPr>
        <p:blipFill rotWithShape="1">
          <a:blip r:embed="rId4">
            <a:extLst>
              <a:ext uri="{28A0092B-C50C-407E-A947-70E740481C1C}">
                <a14:useLocalDpi xmlns:a14="http://schemas.microsoft.com/office/drawing/2010/main" val="0"/>
              </a:ext>
            </a:extLst>
          </a:blip>
          <a:srcRect l="16446" t="10982" r="-10" b="9001"/>
          <a:stretch/>
        </p:blipFill>
        <p:spPr bwMode="auto">
          <a:xfrm>
            <a:off x="4012290" y="258381"/>
            <a:ext cx="1006791" cy="1310765"/>
          </a:xfrm>
          <a:prstGeom prst="rect">
            <a:avLst/>
          </a:prstGeom>
          <a:ln>
            <a:noFill/>
          </a:ln>
          <a:extLst>
            <a:ext uri="{53640926-AAD7-44D8-BBD7-CCE9431645EC}">
              <a14:shadowObscured xmlns:a14="http://schemas.microsoft.com/office/drawing/2010/main"/>
            </a:ext>
          </a:extLst>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6700" y="212088"/>
            <a:ext cx="517664" cy="765974"/>
          </a:xfrm>
          <a:prstGeom prst="rect">
            <a:avLst/>
          </a:prstGeom>
        </p:spPr>
      </p:pic>
      <p:pic>
        <p:nvPicPr>
          <p:cNvPr id="24" name="Picture 23"/>
          <p:cNvPicPr/>
          <p:nvPr/>
        </p:nvPicPr>
        <p:blipFill rotWithShape="1">
          <a:blip r:embed="rId6">
            <a:extLst>
              <a:ext uri="{28A0092B-C50C-407E-A947-70E740481C1C}">
                <a14:useLocalDpi xmlns:a14="http://schemas.microsoft.com/office/drawing/2010/main" val="0"/>
              </a:ext>
            </a:extLst>
          </a:blip>
          <a:srcRect l="-3" r="3134"/>
          <a:stretch/>
        </p:blipFill>
        <p:spPr bwMode="auto">
          <a:xfrm>
            <a:off x="5372245" y="405432"/>
            <a:ext cx="1229301" cy="997281"/>
          </a:xfrm>
          <a:prstGeom prst="rect">
            <a:avLst/>
          </a:prstGeom>
          <a:ln>
            <a:noFill/>
          </a:ln>
          <a:extLst>
            <a:ext uri="{53640926-AAD7-44D8-BBD7-CCE9431645EC}">
              <a14:shadowObscured xmlns:a14="http://schemas.microsoft.com/office/drawing/2010/main"/>
            </a:ext>
          </a:extLst>
        </p:spPr>
      </p:pic>
      <p:pic>
        <p:nvPicPr>
          <p:cNvPr id="25" name="Picture 24"/>
          <p:cNvPicPr/>
          <p:nvPr/>
        </p:nvPicPr>
        <p:blipFill>
          <a:blip r:embed="rId7" cstate="print">
            <a:extLst>
              <a:ext uri="{28A0092B-C50C-407E-A947-70E740481C1C}">
                <a14:useLocalDpi xmlns:a14="http://schemas.microsoft.com/office/drawing/2010/main" val="0"/>
              </a:ext>
            </a:extLst>
          </a:blip>
          <a:stretch>
            <a:fillRect/>
          </a:stretch>
        </p:blipFill>
        <p:spPr>
          <a:xfrm>
            <a:off x="6790594" y="258381"/>
            <a:ext cx="1148383" cy="1310765"/>
          </a:xfrm>
          <a:prstGeom prst="rect">
            <a:avLst/>
          </a:prstGeom>
        </p:spPr>
      </p:pic>
      <p:pic>
        <p:nvPicPr>
          <p:cNvPr id="26" name="Picture 25"/>
          <p:cNvPicPr/>
          <p:nvPr/>
        </p:nvPicPr>
        <p:blipFill rotWithShape="1">
          <a:blip r:embed="rId8">
            <a:extLst>
              <a:ext uri="{28A0092B-C50C-407E-A947-70E740481C1C}">
                <a14:useLocalDpi xmlns:a14="http://schemas.microsoft.com/office/drawing/2010/main" val="0"/>
              </a:ext>
            </a:extLst>
          </a:blip>
          <a:srcRect b="5032"/>
          <a:stretch/>
        </p:blipFill>
        <p:spPr>
          <a:xfrm>
            <a:off x="8185757" y="245110"/>
            <a:ext cx="1166251" cy="1369202"/>
          </a:xfrm>
          <a:prstGeom prst="rect">
            <a:avLst/>
          </a:prstGeom>
        </p:spPr>
      </p:pic>
      <p:pic>
        <p:nvPicPr>
          <p:cNvPr id="27" name="Picture 26"/>
          <p:cNvPicPr/>
          <p:nvPr/>
        </p:nvPicPr>
        <p:blipFill rotWithShape="1">
          <a:blip r:embed="rId9">
            <a:extLst>
              <a:ext uri="{28A0092B-C50C-407E-A947-70E740481C1C}">
                <a14:useLocalDpi xmlns:a14="http://schemas.microsoft.com/office/drawing/2010/main" val="0"/>
              </a:ext>
            </a:extLst>
          </a:blip>
          <a:srcRect l="4747" r="4851"/>
          <a:stretch/>
        </p:blipFill>
        <p:spPr>
          <a:xfrm>
            <a:off x="9500404" y="24057"/>
            <a:ext cx="1253066" cy="1609544"/>
          </a:xfrm>
          <a:prstGeom prst="rect">
            <a:avLst/>
          </a:prstGeom>
        </p:spPr>
      </p:pic>
      <p:pic>
        <p:nvPicPr>
          <p:cNvPr id="28" name="Picture 27"/>
          <p:cNvPicPr/>
          <p:nvPr/>
        </p:nvPicPr>
        <p:blipFill rotWithShape="1">
          <a:blip r:embed="rId10" cstate="print">
            <a:extLst>
              <a:ext uri="{28A0092B-C50C-407E-A947-70E740481C1C}">
                <a14:useLocalDpi xmlns:a14="http://schemas.microsoft.com/office/drawing/2010/main" val="0"/>
              </a:ext>
            </a:extLst>
          </a:blip>
          <a:srcRect t="731"/>
          <a:stretch/>
        </p:blipFill>
        <p:spPr>
          <a:xfrm>
            <a:off x="10937081" y="155815"/>
            <a:ext cx="1125632" cy="1443462"/>
          </a:xfrm>
          <a:prstGeom prst="rect">
            <a:avLst/>
          </a:prstGeom>
        </p:spPr>
      </p:pic>
    </p:spTree>
    <p:extLst>
      <p:ext uri="{BB962C8B-B14F-4D97-AF65-F5344CB8AC3E}">
        <p14:creationId xmlns:p14="http://schemas.microsoft.com/office/powerpoint/2010/main" val="979434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Ranking Lines</a:t>
            </a:r>
            <a:endParaRPr lang="en-CA"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13</a:t>
            </a:fld>
            <a:endParaRPr lang="en-CA"/>
          </a:p>
        </p:txBody>
      </p:sp>
      <p:sp>
        <p:nvSpPr>
          <p:cNvPr id="4" name="TextBox 3"/>
          <p:cNvSpPr txBox="1"/>
          <p:nvPr/>
        </p:nvSpPr>
        <p:spPr>
          <a:xfrm>
            <a:off x="406907" y="3065258"/>
            <a:ext cx="1447800" cy="646331"/>
          </a:xfrm>
          <a:prstGeom prst="rect">
            <a:avLst/>
          </a:prstGeom>
          <a:noFill/>
        </p:spPr>
        <p:txBody>
          <a:bodyPr wrap="square" rtlCol="0">
            <a:spAutoFit/>
          </a:bodyPr>
          <a:lstStyle/>
          <a:p>
            <a:r>
              <a:rPr lang="en-US" sz="3600" dirty="0">
                <a:latin typeface="Lato Heavy" panose="020F0502020204030203" pitchFamily="34" charset="0"/>
                <a:ea typeface="Lato Heavy" panose="020F0502020204030203" pitchFamily="34" charset="0"/>
                <a:cs typeface="Lato Heavy" panose="020F0502020204030203" pitchFamily="34" charset="0"/>
              </a:rPr>
              <a:t>LOW</a:t>
            </a:r>
            <a:endParaRPr lang="en-CA" sz="36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22" name="TextBox 21"/>
          <p:cNvSpPr txBox="1"/>
          <p:nvPr/>
        </p:nvSpPr>
        <p:spPr>
          <a:xfrm>
            <a:off x="10439400" y="3145826"/>
            <a:ext cx="1447800" cy="646331"/>
          </a:xfrm>
          <a:prstGeom prst="rect">
            <a:avLst/>
          </a:prstGeom>
          <a:noFill/>
        </p:spPr>
        <p:txBody>
          <a:bodyPr wrap="square" rtlCol="0">
            <a:spAutoFit/>
          </a:bodyPr>
          <a:lstStyle/>
          <a:p>
            <a:r>
              <a:rPr lang="en-US" sz="3600" dirty="0">
                <a:latin typeface="Lato Heavy" panose="020F0502020204030203" pitchFamily="34" charset="0"/>
                <a:ea typeface="Lato Heavy" panose="020F0502020204030203" pitchFamily="34" charset="0"/>
                <a:cs typeface="Lato Heavy" panose="020F0502020204030203" pitchFamily="34" charset="0"/>
              </a:rPr>
              <a:t>HIGH</a:t>
            </a:r>
            <a:endParaRPr lang="en-CA" sz="3600" dirty="0">
              <a:latin typeface="Lato Heavy" panose="020F0502020204030203" pitchFamily="34" charset="0"/>
              <a:ea typeface="Lato Heavy" panose="020F0502020204030203" pitchFamily="34" charset="0"/>
              <a:cs typeface="Lato Heavy" panose="020F0502020204030203" pitchFamily="34" charset="0"/>
            </a:endParaRPr>
          </a:p>
        </p:txBody>
      </p:sp>
      <p:pic>
        <p:nvPicPr>
          <p:cNvPr id="23" name="Picture 22"/>
          <p:cNvPicPr/>
          <p:nvPr/>
        </p:nvPicPr>
        <p:blipFill>
          <a:blip r:embed="rId3" cstate="email">
            <a:extLst>
              <a:ext uri="{28A0092B-C50C-407E-A947-70E740481C1C}">
                <a14:useLocalDpi xmlns:a14="http://schemas.microsoft.com/office/drawing/2010/main" val="0"/>
              </a:ext>
            </a:extLst>
          </a:blip>
          <a:stretch>
            <a:fillRect/>
          </a:stretch>
        </p:blipFill>
        <p:spPr>
          <a:xfrm>
            <a:off x="1270230" y="4791737"/>
            <a:ext cx="1243980" cy="1658640"/>
          </a:xfrm>
          <a:prstGeom prst="rect">
            <a:avLst/>
          </a:prstGeom>
        </p:spPr>
      </p:pic>
      <p:pic>
        <p:nvPicPr>
          <p:cNvPr id="24" name="Picture 23"/>
          <p:cNvPicPr>
            <a:picLocks noChangeAspect="1"/>
          </p:cNvPicPr>
          <p:nvPr/>
        </p:nvPicPr>
        <p:blipFill rotWithShape="1">
          <a:blip r:embed="rId4">
            <a:extLst>
              <a:ext uri="{28A0092B-C50C-407E-A947-70E740481C1C}">
                <a14:useLocalDpi xmlns:a14="http://schemas.microsoft.com/office/drawing/2010/main" val="0"/>
              </a:ext>
            </a:extLst>
          </a:blip>
          <a:srcRect l="16446" t="10982" r="-10" b="9001"/>
          <a:stretch/>
        </p:blipFill>
        <p:spPr bwMode="auto">
          <a:xfrm>
            <a:off x="4809383" y="4850371"/>
            <a:ext cx="1506043" cy="1960753"/>
          </a:xfrm>
          <a:prstGeom prst="rect">
            <a:avLst/>
          </a:prstGeom>
          <a:ln>
            <a:noFill/>
          </a:ln>
          <a:extLst>
            <a:ext uri="{53640926-AAD7-44D8-BBD7-CCE9431645EC}">
              <a14:shadowObscured xmlns:a14="http://schemas.microsoft.com/office/drawing/2010/main"/>
            </a:ext>
          </a:extLst>
        </p:spPr>
      </p:pic>
      <p:pic>
        <p:nvPicPr>
          <p:cNvPr id="25" name="Picture 24"/>
          <p:cNvPicPr>
            <a:picLocks noChangeAspect="1"/>
          </p:cNvPicPr>
          <p:nvPr/>
        </p:nvPicPr>
        <p:blipFill rotWithShape="1">
          <a:blip r:embed="rId5" cstate="print">
            <a:extLst>
              <a:ext uri="{28A0092B-C50C-407E-A947-70E740481C1C}">
                <a14:useLocalDpi xmlns:a14="http://schemas.microsoft.com/office/drawing/2010/main" val="0"/>
              </a:ext>
            </a:extLst>
          </a:blip>
          <a:srcRect l="8494" t="-1" b="4687"/>
          <a:stretch/>
        </p:blipFill>
        <p:spPr>
          <a:xfrm>
            <a:off x="6051550" y="4794893"/>
            <a:ext cx="864077" cy="1331748"/>
          </a:xfrm>
          <a:prstGeom prst="rect">
            <a:avLst/>
          </a:prstGeom>
        </p:spPr>
      </p:pic>
      <p:pic>
        <p:nvPicPr>
          <p:cNvPr id="26" name="Picture 25"/>
          <p:cNvPicPr/>
          <p:nvPr/>
        </p:nvPicPr>
        <p:blipFill rotWithShape="1">
          <a:blip r:embed="rId6">
            <a:extLst>
              <a:ext uri="{28A0092B-C50C-407E-A947-70E740481C1C}">
                <a14:useLocalDpi xmlns:a14="http://schemas.microsoft.com/office/drawing/2010/main" val="0"/>
              </a:ext>
            </a:extLst>
          </a:blip>
          <a:srcRect l="-3" r="3134"/>
          <a:stretch/>
        </p:blipFill>
        <p:spPr bwMode="auto">
          <a:xfrm>
            <a:off x="9158961" y="4878993"/>
            <a:ext cx="1626113" cy="1319198"/>
          </a:xfrm>
          <a:prstGeom prst="rect">
            <a:avLst/>
          </a:prstGeom>
          <a:ln>
            <a:noFill/>
          </a:ln>
          <a:extLst>
            <a:ext uri="{53640926-AAD7-44D8-BBD7-CCE9431645EC}">
              <a14:shadowObscured xmlns:a14="http://schemas.microsoft.com/office/drawing/2010/main"/>
            </a:ext>
          </a:extLst>
        </p:spPr>
      </p:pic>
      <p:pic>
        <p:nvPicPr>
          <p:cNvPr id="27" name="Picture 26"/>
          <p:cNvPicPr/>
          <p:nvPr/>
        </p:nvPicPr>
        <p:blipFill>
          <a:blip r:embed="rId7" cstate="print">
            <a:extLst>
              <a:ext uri="{28A0092B-C50C-407E-A947-70E740481C1C}">
                <a14:useLocalDpi xmlns:a14="http://schemas.microsoft.com/office/drawing/2010/main" val="0"/>
              </a:ext>
            </a:extLst>
          </a:blip>
          <a:stretch>
            <a:fillRect/>
          </a:stretch>
        </p:blipFill>
        <p:spPr>
          <a:xfrm>
            <a:off x="2650488" y="1293598"/>
            <a:ext cx="1594088" cy="1819493"/>
          </a:xfrm>
          <a:prstGeom prst="rect">
            <a:avLst/>
          </a:prstGeom>
        </p:spPr>
      </p:pic>
      <p:pic>
        <p:nvPicPr>
          <p:cNvPr id="28" name="Picture 27"/>
          <p:cNvPicPr/>
          <p:nvPr/>
        </p:nvPicPr>
        <p:blipFill rotWithShape="1">
          <a:blip r:embed="rId8">
            <a:extLst>
              <a:ext uri="{28A0092B-C50C-407E-A947-70E740481C1C}">
                <a14:useLocalDpi xmlns:a14="http://schemas.microsoft.com/office/drawing/2010/main" val="0"/>
              </a:ext>
            </a:extLst>
          </a:blip>
          <a:srcRect b="5032"/>
          <a:stretch/>
        </p:blipFill>
        <p:spPr>
          <a:xfrm>
            <a:off x="7752315" y="1169928"/>
            <a:ext cx="1670830" cy="1961588"/>
          </a:xfrm>
          <a:prstGeom prst="rect">
            <a:avLst/>
          </a:prstGeom>
        </p:spPr>
      </p:pic>
      <p:cxnSp>
        <p:nvCxnSpPr>
          <p:cNvPr id="30" name="Straight Connector 29"/>
          <p:cNvCxnSpPr/>
          <p:nvPr/>
        </p:nvCxnSpPr>
        <p:spPr>
          <a:xfrm flipV="1">
            <a:off x="838200" y="3962118"/>
            <a:ext cx="10652760" cy="60038"/>
          </a:xfrm>
          <a:prstGeom prst="line">
            <a:avLst/>
          </a:prstGeom>
          <a:noFill/>
          <a:ln w="76200" cap="flat" cmpd="sng" algn="ctr">
            <a:solidFill>
              <a:schemeClr val="bg1">
                <a:lumMod val="65000"/>
              </a:schemeClr>
            </a:solidFill>
            <a:prstDash val="sysDot"/>
            <a:miter lim="800000"/>
          </a:ln>
          <a:effectLst/>
        </p:spPr>
      </p:cxnSp>
      <p:cxnSp>
        <p:nvCxnSpPr>
          <p:cNvPr id="44" name="Straight Connector 43"/>
          <p:cNvCxnSpPr/>
          <p:nvPr/>
        </p:nvCxnSpPr>
        <p:spPr>
          <a:xfrm flipV="1">
            <a:off x="586740" y="3792157"/>
            <a:ext cx="540151" cy="239647"/>
          </a:xfrm>
          <a:prstGeom prst="line">
            <a:avLst/>
          </a:prstGeom>
          <a:noFill/>
          <a:ln w="76200" cap="flat" cmpd="sng" algn="ctr">
            <a:solidFill>
              <a:schemeClr val="bg1">
                <a:lumMod val="65000"/>
              </a:schemeClr>
            </a:solidFill>
            <a:prstDash val="sysDot"/>
            <a:miter lim="800000"/>
          </a:ln>
          <a:effectLst/>
        </p:spPr>
      </p:cxnSp>
      <p:cxnSp>
        <p:nvCxnSpPr>
          <p:cNvPr id="50" name="Straight Connector 49"/>
          <p:cNvCxnSpPr/>
          <p:nvPr/>
        </p:nvCxnSpPr>
        <p:spPr>
          <a:xfrm flipH="1" flipV="1">
            <a:off x="533050" y="3982311"/>
            <a:ext cx="540151" cy="239647"/>
          </a:xfrm>
          <a:prstGeom prst="line">
            <a:avLst/>
          </a:prstGeom>
          <a:noFill/>
          <a:ln w="76200" cap="flat" cmpd="sng" algn="ctr">
            <a:solidFill>
              <a:schemeClr val="bg1">
                <a:lumMod val="65000"/>
              </a:schemeClr>
            </a:solidFill>
            <a:prstDash val="sysDot"/>
            <a:miter lim="800000"/>
          </a:ln>
          <a:effectLst/>
        </p:spPr>
      </p:cxnSp>
      <p:sp>
        <p:nvSpPr>
          <p:cNvPr id="51" name="Down Arrow 50"/>
          <p:cNvSpPr/>
          <p:nvPr/>
        </p:nvSpPr>
        <p:spPr>
          <a:xfrm>
            <a:off x="3228076" y="3200593"/>
            <a:ext cx="438912" cy="442792"/>
          </a:xfrm>
          <a:prstGeom prst="downArrow">
            <a:avLst/>
          </a:prstGeom>
          <a:solidFill>
            <a:srgbClr val="FEC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Down Arrow 51"/>
          <p:cNvSpPr/>
          <p:nvPr/>
        </p:nvSpPr>
        <p:spPr>
          <a:xfrm>
            <a:off x="8368274" y="3200593"/>
            <a:ext cx="438912" cy="442792"/>
          </a:xfrm>
          <a:prstGeom prst="downArrow">
            <a:avLst/>
          </a:prstGeom>
          <a:solidFill>
            <a:srgbClr val="FEC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Down Arrow 52"/>
          <p:cNvSpPr/>
          <p:nvPr/>
        </p:nvSpPr>
        <p:spPr>
          <a:xfrm flipH="1" flipV="1">
            <a:off x="1704188" y="4185672"/>
            <a:ext cx="440130" cy="442792"/>
          </a:xfrm>
          <a:prstGeom prst="downArrow">
            <a:avLst/>
          </a:prstGeom>
          <a:solidFill>
            <a:srgbClr val="FEC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Down Arrow 53"/>
          <p:cNvSpPr/>
          <p:nvPr/>
        </p:nvSpPr>
        <p:spPr>
          <a:xfrm flipV="1">
            <a:off x="5776684" y="4185672"/>
            <a:ext cx="438912" cy="442792"/>
          </a:xfrm>
          <a:prstGeom prst="downArrow">
            <a:avLst/>
          </a:prstGeom>
          <a:solidFill>
            <a:srgbClr val="FEC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Down Arrow 54"/>
          <p:cNvSpPr/>
          <p:nvPr/>
        </p:nvSpPr>
        <p:spPr>
          <a:xfrm flipV="1">
            <a:off x="9822541" y="4185672"/>
            <a:ext cx="438912" cy="442792"/>
          </a:xfrm>
          <a:prstGeom prst="downArrow">
            <a:avLst/>
          </a:prstGeom>
          <a:solidFill>
            <a:srgbClr val="FEC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9" name="Straight Connector 28"/>
          <p:cNvCxnSpPr/>
          <p:nvPr/>
        </p:nvCxnSpPr>
        <p:spPr>
          <a:xfrm>
            <a:off x="11177936" y="3755871"/>
            <a:ext cx="540151" cy="239647"/>
          </a:xfrm>
          <a:prstGeom prst="line">
            <a:avLst/>
          </a:prstGeom>
          <a:noFill/>
          <a:ln w="76200" cap="flat" cmpd="sng" algn="ctr">
            <a:solidFill>
              <a:schemeClr val="bg1">
                <a:lumMod val="65000"/>
              </a:schemeClr>
            </a:solidFill>
            <a:prstDash val="sysDot"/>
            <a:miter lim="800000"/>
          </a:ln>
          <a:effectLst/>
        </p:spPr>
      </p:cxnSp>
      <p:cxnSp>
        <p:nvCxnSpPr>
          <p:cNvPr id="31" name="Straight Connector 30"/>
          <p:cNvCxnSpPr/>
          <p:nvPr/>
        </p:nvCxnSpPr>
        <p:spPr>
          <a:xfrm flipH="1">
            <a:off x="11124246" y="3946025"/>
            <a:ext cx="540151" cy="239647"/>
          </a:xfrm>
          <a:prstGeom prst="line">
            <a:avLst/>
          </a:prstGeom>
          <a:noFill/>
          <a:ln w="76200" cap="flat" cmpd="sng" algn="ctr">
            <a:solidFill>
              <a:schemeClr val="bg1">
                <a:lumMod val="65000"/>
              </a:schemeClr>
            </a:solidFill>
            <a:prstDash val="sysDot"/>
            <a:miter lim="800000"/>
          </a:ln>
          <a:effectLst/>
        </p:spPr>
      </p:cxnSp>
    </p:spTree>
    <p:extLst>
      <p:ext uri="{BB962C8B-B14F-4D97-AF65-F5344CB8AC3E}">
        <p14:creationId xmlns:p14="http://schemas.microsoft.com/office/powerpoint/2010/main" val="2020151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65767" t="696" r="1129" b="15949"/>
          <a:stretch/>
        </p:blipFill>
        <p:spPr>
          <a:xfrm>
            <a:off x="453740" y="1479301"/>
            <a:ext cx="5052237" cy="5088436"/>
          </a:xfrm>
          <a:prstGeom prst="rect">
            <a:avLst/>
          </a:prstGeom>
        </p:spPr>
      </p:pic>
      <p:sp>
        <p:nvSpPr>
          <p:cNvPr id="2" name="Title 1"/>
          <p:cNvSpPr>
            <a:spLocks noGrp="1"/>
          </p:cNvSpPr>
          <p:nvPr>
            <p:ph type="title"/>
          </p:nvPr>
        </p:nvSpPr>
        <p:spPr/>
        <p:txBody>
          <a:bodyPr/>
          <a:lstStyle/>
          <a:p>
            <a:r>
              <a:rPr lang="en-US" dirty="0"/>
              <a:t>Test</a:t>
            </a:r>
            <a:endParaRPr lang="en-CA"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14</a:t>
            </a:fld>
            <a:endParaRPr lang="en-CA"/>
          </a:p>
        </p:txBody>
      </p:sp>
      <p:sp>
        <p:nvSpPr>
          <p:cNvPr id="4" name="Text Placeholder 3"/>
          <p:cNvSpPr>
            <a:spLocks noGrp="1"/>
          </p:cNvSpPr>
          <p:nvPr>
            <p:ph type="body" sz="quarter" idx="11"/>
          </p:nvPr>
        </p:nvSpPr>
        <p:spPr>
          <a:xfrm>
            <a:off x="3560135" y="1690688"/>
            <a:ext cx="8631865" cy="4860407"/>
          </a:xfrm>
        </p:spPr>
        <p:txBody>
          <a:bodyPr>
            <a:noAutofit/>
          </a:bodyPr>
          <a:lstStyle/>
          <a:p>
            <a:r>
              <a:rPr lang="en-US" sz="2400" dirty="0">
                <a:solidFill>
                  <a:srgbClr val="38C6F4"/>
                </a:solidFill>
                <a:latin typeface="Lato Heavy" panose="020F0502020204030203" pitchFamily="34" charset="0"/>
                <a:ea typeface="Lato Heavy" panose="020F0502020204030203" pitchFamily="34" charset="0"/>
                <a:cs typeface="Lato Heavy" panose="020F0502020204030203" pitchFamily="34" charset="0"/>
              </a:rPr>
              <a:t>Try out short-listed options</a:t>
            </a:r>
          </a:p>
          <a:p>
            <a:pPr marL="800100" lvl="1" indent="-342900">
              <a:buClr>
                <a:srgbClr val="24A4D6"/>
              </a:buClr>
              <a:buFont typeface="Arial" panose="020B0604020202020204" pitchFamily="34" charset="0"/>
              <a:buChar char="•"/>
            </a:pPr>
            <a:r>
              <a:rPr lang="en-US" dirty="0"/>
              <a:t>Test in people’s homes.</a:t>
            </a:r>
          </a:p>
          <a:p>
            <a:pPr marL="800100" lvl="1" indent="-342900">
              <a:buClr>
                <a:srgbClr val="24A4D6"/>
              </a:buClr>
              <a:buFont typeface="Arial" panose="020B0604020202020204" pitchFamily="34" charset="0"/>
              <a:buChar char="•"/>
            </a:pPr>
            <a:r>
              <a:rPr lang="en-US" dirty="0"/>
              <a:t>Train households to use them.</a:t>
            </a:r>
          </a:p>
          <a:p>
            <a:pPr marL="800100" lvl="1" indent="-342900">
              <a:buClr>
                <a:srgbClr val="24A4D6"/>
              </a:buClr>
              <a:buFont typeface="Arial" panose="020B0604020202020204" pitchFamily="34" charset="0"/>
              <a:buChar char="•"/>
            </a:pPr>
            <a:r>
              <a:rPr lang="en-US" dirty="0"/>
              <a:t>Collect feedback.</a:t>
            </a:r>
          </a:p>
          <a:p>
            <a:pPr>
              <a:spcBef>
                <a:spcPts val="3000"/>
              </a:spcBef>
            </a:pPr>
            <a:r>
              <a:rPr lang="en-US" sz="2400" dirty="0">
                <a:solidFill>
                  <a:srgbClr val="38C6F4"/>
                </a:solidFill>
                <a:latin typeface="Lato Heavy" panose="020F0502020204030203" pitchFamily="34" charset="0"/>
                <a:ea typeface="Lato Heavy" panose="020F0502020204030203" pitchFamily="34" charset="0"/>
                <a:cs typeface="Lato Heavy" panose="020F0502020204030203" pitchFamily="34" charset="0"/>
              </a:rPr>
              <a:t>Choose HWTS system(s)</a:t>
            </a:r>
          </a:p>
          <a:p>
            <a:pPr marL="800100" lvl="1" indent="-342900">
              <a:buClr>
                <a:srgbClr val="24A4D6"/>
              </a:buClr>
              <a:buFont typeface="Arial" panose="020B0604020202020204" pitchFamily="34" charset="0"/>
              <a:buChar char="•"/>
            </a:pPr>
            <a:r>
              <a:rPr lang="en-US" dirty="0"/>
              <a:t>Use feedback and observations to select the most appropriate options.</a:t>
            </a:r>
          </a:p>
          <a:p>
            <a:pPr marL="800100" lvl="1" indent="-342900">
              <a:buClr>
                <a:srgbClr val="24A4D6"/>
              </a:buClr>
              <a:buFont typeface="Arial" panose="020B0604020202020204" pitchFamily="34" charset="0"/>
              <a:buChar char="•"/>
            </a:pPr>
            <a:r>
              <a:rPr lang="en-US" dirty="0"/>
              <a:t>You may select more than one system.</a:t>
            </a:r>
          </a:p>
          <a:p>
            <a:pPr marL="342900" indent="-342900">
              <a:buFont typeface="Arial" panose="020B0604020202020204" pitchFamily="34" charset="0"/>
              <a:buChar char="•"/>
            </a:pPr>
            <a:endParaRPr lang="en-CA" dirty="0"/>
          </a:p>
        </p:txBody>
      </p:sp>
    </p:spTree>
    <p:extLst>
      <p:ext uri="{BB962C8B-B14F-4D97-AF65-F5344CB8AC3E}">
        <p14:creationId xmlns:p14="http://schemas.microsoft.com/office/powerpoint/2010/main" val="1823833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Detailed</a:t>
            </a:r>
            <a:r>
              <a:rPr lang="en-US" dirty="0"/>
              <a:t> </a:t>
            </a:r>
            <a:r>
              <a:rPr lang="en-US" dirty="0">
                <a:solidFill>
                  <a:srgbClr val="FF0000"/>
                </a:solidFill>
              </a:rPr>
              <a:t>Scenario</a:t>
            </a:r>
            <a:endParaRPr lang="en-CA" dirty="0">
              <a:solidFill>
                <a:srgbClr val="FF0000"/>
              </a:solidFill>
            </a:endParaRPr>
          </a:p>
        </p:txBody>
      </p:sp>
      <p:sp>
        <p:nvSpPr>
          <p:cNvPr id="3" name="Slide Number Placeholder 2"/>
          <p:cNvSpPr>
            <a:spLocks noGrp="1"/>
          </p:cNvSpPr>
          <p:nvPr>
            <p:ph type="sldNum" sz="quarter" idx="10"/>
          </p:nvPr>
        </p:nvSpPr>
        <p:spPr/>
        <p:txBody>
          <a:bodyPr/>
          <a:lstStyle/>
          <a:p>
            <a:fld id="{A8350104-CE64-4EE9-82B1-554144FA4C7C}" type="slidenum">
              <a:rPr lang="en-CA" smtClean="0"/>
              <a:pPr/>
              <a:t>15</a:t>
            </a:fld>
            <a:endParaRPr lang="en-CA"/>
          </a:p>
        </p:txBody>
      </p:sp>
      <p:sp>
        <p:nvSpPr>
          <p:cNvPr id="4" name="Text Placeholder 3"/>
          <p:cNvSpPr>
            <a:spLocks noGrp="1"/>
          </p:cNvSpPr>
          <p:nvPr>
            <p:ph type="body" sz="quarter" idx="11"/>
          </p:nvPr>
        </p:nvSpPr>
        <p:spPr/>
        <p:txBody>
          <a:bodyPr/>
          <a:lstStyle/>
          <a:p>
            <a:r>
              <a:rPr lang="en-US" dirty="0">
                <a:solidFill>
                  <a:srgbClr val="FF0000"/>
                </a:solidFill>
              </a:rPr>
              <a:t>Trainer: If you choose to use a detailed scenario instead of the four scenarios provided on the handout, use this section to add slides providing photos and other information about your scenario.</a:t>
            </a:r>
            <a:endParaRPr lang="en-CA" dirty="0">
              <a:solidFill>
                <a:srgbClr val="FF0000"/>
              </a:solidFill>
            </a:endParaRPr>
          </a:p>
        </p:txBody>
      </p:sp>
    </p:spTree>
    <p:extLst>
      <p:ext uri="{BB962C8B-B14F-4D97-AF65-F5344CB8AC3E}">
        <p14:creationId xmlns:p14="http://schemas.microsoft.com/office/powerpoint/2010/main" val="1275319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8350104-CE64-4EE9-82B1-554144FA4C7C}" type="slidenum">
              <a:rPr lang="en-CA" smtClean="0">
                <a:ea typeface="Lato" panose="020F0502020204030203" pitchFamily="34" charset="0"/>
                <a:cs typeface="Lato" panose="020F0502020204030203" pitchFamily="34" charset="0"/>
              </a:rPr>
              <a:pPr/>
              <a:t>16</a:t>
            </a:fld>
            <a:endParaRPr lang="en-CA">
              <a:ea typeface="Lato" panose="020F0502020204030203" pitchFamily="34" charset="0"/>
              <a:cs typeface="Lato" panose="020F0502020204030203" pitchFamily="34" charset="0"/>
            </a:endParaRPr>
          </a:p>
        </p:txBody>
      </p:sp>
      <p:sp>
        <p:nvSpPr>
          <p:cNvPr id="10" name="Rectangle 9"/>
          <p:cNvSpPr/>
          <p:nvPr/>
        </p:nvSpPr>
        <p:spPr>
          <a:xfrm>
            <a:off x="0" y="0"/>
            <a:ext cx="12192000" cy="6858000"/>
          </a:xfrm>
          <a:prstGeom prst="rect">
            <a:avLst/>
          </a:prstGeom>
          <a:solidFill>
            <a:srgbClr val="9DB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itle 4"/>
          <p:cNvSpPr>
            <a:spLocks noGrp="1"/>
          </p:cNvSpPr>
          <p:nvPr>
            <p:ph type="title"/>
          </p:nvPr>
        </p:nvSpPr>
        <p:spPr>
          <a:xfrm>
            <a:off x="718457" y="2063296"/>
            <a:ext cx="10515600" cy="3031218"/>
          </a:xfrm>
        </p:spPr>
        <p:txBody>
          <a:bodyPr>
            <a:noAutofit/>
          </a:bodyPr>
          <a:lstStyle/>
          <a:p>
            <a:r>
              <a:rPr lang="en-US" sz="10000" dirty="0">
                <a:solidFill>
                  <a:schemeClr val="bg1"/>
                </a:solidFill>
                <a:latin typeface="Merriweather" panose="00000500000000000000" pitchFamily="50" charset="0"/>
              </a:rPr>
              <a:t>Scenarios:</a:t>
            </a:r>
            <a:br>
              <a:rPr lang="en-US" sz="10000" dirty="0">
                <a:solidFill>
                  <a:schemeClr val="bg1"/>
                </a:solidFill>
                <a:latin typeface="Merriweather" panose="00000500000000000000" pitchFamily="50" charset="0"/>
              </a:rPr>
            </a:br>
            <a:r>
              <a:rPr lang="en-US" sz="10000" dirty="0">
                <a:solidFill>
                  <a:schemeClr val="bg1"/>
                </a:solidFill>
                <a:latin typeface="Merriweather" panose="00000500000000000000" pitchFamily="50" charset="0"/>
              </a:rPr>
              <a:t>Group </a:t>
            </a:r>
            <a:br>
              <a:rPr lang="en-US" sz="10000" dirty="0">
                <a:solidFill>
                  <a:schemeClr val="bg1"/>
                </a:solidFill>
                <a:latin typeface="Merriweather" panose="00000500000000000000" pitchFamily="50" charset="0"/>
              </a:rPr>
            </a:br>
            <a:r>
              <a:rPr lang="en-US" sz="10000" dirty="0">
                <a:solidFill>
                  <a:schemeClr val="bg1"/>
                </a:solidFill>
                <a:latin typeface="Merriweather" panose="00000500000000000000" pitchFamily="50" charset="0"/>
              </a:rPr>
              <a:t>Work</a:t>
            </a:r>
            <a:endParaRPr lang="en-CA" sz="10000" dirty="0">
              <a:solidFill>
                <a:schemeClr val="bg1"/>
              </a:solidFill>
              <a:latin typeface="Merriweather" panose="00000500000000000000" pitchFamily="50" charset="0"/>
            </a:endParaRPr>
          </a:p>
        </p:txBody>
      </p:sp>
      <p:pic>
        <p:nvPicPr>
          <p:cNvPr id="12" name="Picture 11"/>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438388" y="2294827"/>
            <a:ext cx="3087624" cy="3087624"/>
          </a:xfrm>
          <a:prstGeom prst="rect">
            <a:avLst/>
          </a:prstGeom>
        </p:spPr>
      </p:pic>
    </p:spTree>
    <p:custDataLst>
      <p:tags r:id="rId1"/>
    </p:custDataLst>
    <p:extLst>
      <p:ext uri="{BB962C8B-B14F-4D97-AF65-F5344CB8AC3E}">
        <p14:creationId xmlns:p14="http://schemas.microsoft.com/office/powerpoint/2010/main" val="24382026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864"/>
            <a:ext cx="12192000" cy="6858000"/>
          </a:xfrm>
          <a:prstGeom prst="rect">
            <a:avLst/>
          </a:prstGeom>
          <a:solidFill>
            <a:srgbClr val="27808E"/>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13" name="Title 12"/>
          <p:cNvSpPr>
            <a:spLocks noGrp="1"/>
          </p:cNvSpPr>
          <p:nvPr>
            <p:ph type="title"/>
          </p:nvPr>
        </p:nvSpPr>
        <p:spPr>
          <a:xfrm>
            <a:off x="838200" y="1444168"/>
            <a:ext cx="10515600" cy="3246664"/>
          </a:xfrm>
        </p:spPr>
        <p:txBody>
          <a:bodyPr>
            <a:noAutofit/>
          </a:bodyPr>
          <a:lstStyle/>
          <a:p>
            <a:r>
              <a:rPr lang="en-US" sz="10000" dirty="0">
                <a:solidFill>
                  <a:schemeClr val="bg1"/>
                </a:solidFill>
                <a:latin typeface="Merriweather Light" panose="00000400000000000000" pitchFamily="50" charset="0"/>
              </a:rPr>
              <a:t>Review </a:t>
            </a:r>
            <a:br>
              <a:rPr lang="en-US" sz="10000" dirty="0">
                <a:solidFill>
                  <a:schemeClr val="bg1"/>
                </a:solidFill>
                <a:latin typeface="Merriweather Light" panose="00000400000000000000" pitchFamily="50" charset="0"/>
              </a:rPr>
            </a:br>
            <a:r>
              <a:rPr lang="en-US" sz="5000" dirty="0" smtClean="0">
                <a:solidFill>
                  <a:schemeClr val="bg1"/>
                </a:solidFill>
                <a:latin typeface="Merriweather Light" panose="00000400000000000000" pitchFamily="50" charset="0"/>
              </a:rPr>
              <a:t>(workbook)</a:t>
            </a:r>
            <a:endParaRPr lang="en-CA" sz="5000" dirty="0">
              <a:solidFill>
                <a:schemeClr val="bg1"/>
              </a:solidFill>
              <a:latin typeface="Merriweather Light" panose="00000400000000000000" pitchFamily="50" charset="0"/>
            </a:endParaRP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50104-CE64-4EE9-82B1-554144FA4C7C}" type="slidenum">
              <a:rPr kumimoji="0" lang="en-CA" sz="1200" b="0" i="0" u="none" strike="noStrike" kern="1200" cap="none" spc="0" normalizeH="0" baseline="0" noProof="0" smtClean="0">
                <a:ln>
                  <a:noFill/>
                </a:ln>
                <a:solidFill>
                  <a:schemeClr val="bg1"/>
                </a:solidFill>
                <a:effectLst/>
                <a:uLnTx/>
                <a:uFillTx/>
                <a:latin typeface="Lato" panose="020F050202020403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dirty="0">
              <a:ln>
                <a:noFill/>
              </a:ln>
              <a:solidFill>
                <a:schemeClr val="bg1"/>
              </a:solidFill>
              <a:effectLst/>
              <a:uLnTx/>
              <a:uFillTx/>
              <a:latin typeface="Lato" panose="020F0502020204030203" pitchFamily="34" charset="0"/>
              <a:ea typeface="+mn-ea"/>
              <a:cs typeface="+mn-cs"/>
            </a:endParaRPr>
          </a:p>
        </p:txBody>
      </p:sp>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038975" y="200525"/>
            <a:ext cx="4733925" cy="4733925"/>
          </a:xfrm>
          <a:prstGeom prst="rect">
            <a:avLst/>
          </a:prstGeom>
        </p:spPr>
      </p:pic>
      <p:sp>
        <p:nvSpPr>
          <p:cNvPr id="2" name="TextBox 1"/>
          <p:cNvSpPr txBox="1"/>
          <p:nvPr/>
        </p:nvSpPr>
        <p:spPr>
          <a:xfrm>
            <a:off x="838200" y="4716957"/>
            <a:ext cx="11353800" cy="1849865"/>
          </a:xfrm>
          <a:prstGeom prst="rect">
            <a:avLst/>
          </a:prstGeom>
          <a:noFill/>
        </p:spPr>
        <p:txBody>
          <a:bodyPr wrap="square" rtlCol="0">
            <a:spAutoFit/>
          </a:bodyPr>
          <a:lstStyle/>
          <a:p>
            <a:pPr>
              <a:lnSpc>
                <a:spcPct val="150000"/>
              </a:lnSpc>
            </a:pPr>
            <a:r>
              <a:rPr lang="en-US" sz="2000" dirty="0">
                <a:solidFill>
                  <a:schemeClr val="bg1"/>
                </a:solidFill>
                <a:latin typeface="Lato" panose="020F0502020204030203" pitchFamily="34" charset="0"/>
                <a:ea typeface="Lato" panose="020F0502020204030203" pitchFamily="34" charset="0"/>
                <a:cs typeface="Lato" panose="020F0502020204030203" pitchFamily="34" charset="0"/>
              </a:rPr>
              <a:t>Review the selection criteria and process in your workbook. Add notes if helpful.</a:t>
            </a:r>
          </a:p>
          <a:p>
            <a:pPr>
              <a:lnSpc>
                <a:spcPct val="150000"/>
              </a:lnSpc>
            </a:pPr>
            <a:r>
              <a:rPr lang="en-US" sz="2000" dirty="0">
                <a:solidFill>
                  <a:schemeClr val="bg1"/>
                </a:solidFill>
                <a:latin typeface="Lato" panose="020F0502020204030203" pitchFamily="34" charset="0"/>
                <a:ea typeface="Lato" panose="020F0502020204030203" pitchFamily="34" charset="0"/>
                <a:cs typeface="Lato" panose="020F0502020204030203" pitchFamily="34" charset="0"/>
              </a:rPr>
              <a:t>Discuss and record any new ideas you will take away from this lesson or from your scenario.</a:t>
            </a:r>
          </a:p>
          <a:p>
            <a:pPr>
              <a:lnSpc>
                <a:spcPct val="150000"/>
              </a:lnSpc>
            </a:pPr>
            <a:r>
              <a:rPr lang="en-US" sz="2000" dirty="0">
                <a:solidFill>
                  <a:schemeClr val="bg1"/>
                </a:solidFill>
                <a:latin typeface="Lato" panose="020F0502020204030203" pitchFamily="34" charset="0"/>
                <a:ea typeface="Lato" panose="020F0502020204030203" pitchFamily="34" charset="0"/>
                <a:cs typeface="Lato" panose="020F0502020204030203" pitchFamily="34" charset="0"/>
              </a:rPr>
              <a:t>Discuss any questions you still have about HWTS selection.</a:t>
            </a:r>
            <a:endParaRPr lang="en-CA" sz="2000" dirty="0">
              <a:solidFill>
                <a:schemeClr val="bg1"/>
              </a:solidFill>
              <a:latin typeface="Lato" panose="020F0502020204030203" pitchFamily="34" charset="0"/>
              <a:ea typeface="Lato" panose="020F0502020204030203" pitchFamily="34" charset="0"/>
              <a:cs typeface="Lato" panose="020F0502020204030203" pitchFamily="34" charset="0"/>
            </a:endParaRPr>
          </a:p>
          <a:p>
            <a:pPr>
              <a:lnSpc>
                <a:spcPct val="150000"/>
              </a:lnSpc>
            </a:pPr>
            <a:endParaRPr lang="en-CA" dirty="0"/>
          </a:p>
        </p:txBody>
      </p:sp>
    </p:spTree>
    <p:custDataLst>
      <p:tags r:id="rId1"/>
    </p:custDataLst>
    <p:extLst>
      <p:ext uri="{BB962C8B-B14F-4D97-AF65-F5344CB8AC3E}">
        <p14:creationId xmlns:p14="http://schemas.microsoft.com/office/powerpoint/2010/main" val="6875597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787884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fontScale="92500" lnSpcReduction="20000"/>
          </a:bodyPr>
          <a:lstStyle/>
          <a:p>
            <a:r>
              <a:rPr lang="en-CA" dirty="0">
                <a:solidFill>
                  <a:schemeClr val="tx1"/>
                </a:solidFill>
              </a:rPr>
              <a:t>This presentation is </a:t>
            </a:r>
            <a:r>
              <a:rPr lang="en-CA" dirty="0" smtClean="0">
                <a:solidFill>
                  <a:schemeClr val="tx1"/>
                </a:solidFill>
              </a:rPr>
              <a:t>for use </a:t>
            </a:r>
            <a:r>
              <a:rPr lang="en-CA" dirty="0">
                <a:solidFill>
                  <a:schemeClr val="tx1"/>
                </a:solidFill>
              </a:rPr>
              <a:t>with</a:t>
            </a:r>
          </a:p>
          <a:p>
            <a:r>
              <a:rPr lang="en-CA" dirty="0">
                <a:solidFill>
                  <a:schemeClr val="tx1"/>
                </a:solidFill>
              </a:rPr>
              <a:t>“Lesson Plan: Selecting HWTS Options” </a:t>
            </a:r>
          </a:p>
          <a:p>
            <a:r>
              <a:rPr lang="en-CA" dirty="0">
                <a:solidFill>
                  <a:schemeClr val="tx1"/>
                </a:solidFill>
              </a:rPr>
              <a:t>in the </a:t>
            </a:r>
            <a:r>
              <a:rPr lang="en-CA" dirty="0"/>
              <a:t>Household Water Treatment and Safe Storage (HWTS) </a:t>
            </a:r>
            <a:r>
              <a:rPr lang="en-CA" dirty="0">
                <a:solidFill>
                  <a:schemeClr val="tx1"/>
                </a:solidFill>
              </a:rPr>
              <a:t>Trainer Manual</a:t>
            </a:r>
          </a:p>
          <a:p>
            <a:endParaRPr lang="en-CA" dirty="0"/>
          </a:p>
        </p:txBody>
      </p:sp>
      <p:sp>
        <p:nvSpPr>
          <p:cNvPr id="5" name="Text Placeholder 4"/>
          <p:cNvSpPr>
            <a:spLocks noGrp="1"/>
          </p:cNvSpPr>
          <p:nvPr>
            <p:ph type="body" sz="quarter" idx="14"/>
          </p:nvPr>
        </p:nvSpPr>
        <p:spPr/>
        <p:txBody>
          <a:bodyPr/>
          <a:lstStyle/>
          <a:p>
            <a:r>
              <a:rPr lang="en-US" dirty="0">
                <a:latin typeface="Lato" charset="0"/>
                <a:ea typeface="Lato" charset="0"/>
                <a:cs typeface="Lato" charset="0"/>
              </a:rPr>
              <a:t>Available at </a:t>
            </a:r>
            <a:r>
              <a:rPr lang="en-CA" dirty="0">
                <a:hlinkClick r:id="rId3"/>
              </a:rPr>
              <a:t>resources.cawst.org</a:t>
            </a:r>
            <a:endParaRPr lang="en-US" dirty="0">
              <a:solidFill>
                <a:srgbClr val="FF0000"/>
              </a:solidFill>
              <a:latin typeface="Lato" charset="0"/>
              <a:ea typeface="Lato" charset="0"/>
              <a:cs typeface="Lato" charset="0"/>
            </a:endParaRPr>
          </a:p>
        </p:txBody>
      </p:sp>
    </p:spTree>
    <p:custDataLst>
      <p:tags r:id="rId1"/>
    </p:custDataLst>
    <p:extLst>
      <p:ext uri="{BB962C8B-B14F-4D97-AF65-F5344CB8AC3E}">
        <p14:creationId xmlns:p14="http://schemas.microsoft.com/office/powerpoint/2010/main" val="2680752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CA" dirty="0"/>
              <a:t>Selecting HWTS Options</a:t>
            </a:r>
          </a:p>
        </p:txBody>
      </p:sp>
      <p:sp>
        <p:nvSpPr>
          <p:cNvPr id="6" name="Text Placeholder 5"/>
          <p:cNvSpPr>
            <a:spLocks noGrp="1"/>
          </p:cNvSpPr>
          <p:nvPr>
            <p:ph type="body" sz="quarter" idx="15"/>
          </p:nvPr>
        </p:nvSpPr>
        <p:spPr/>
        <p:txBody>
          <a:bodyPr/>
          <a:lstStyle/>
          <a:p>
            <a:r>
              <a:rPr lang="en-US" dirty="0"/>
              <a:t>2018</a:t>
            </a:r>
            <a:endParaRPr lang="en-CA" dirty="0"/>
          </a:p>
        </p:txBody>
      </p:sp>
      <p:sp>
        <p:nvSpPr>
          <p:cNvPr id="7" name="Text Placeholder 6"/>
          <p:cNvSpPr>
            <a:spLocks noGrp="1"/>
          </p:cNvSpPr>
          <p:nvPr>
            <p:ph type="body" sz="quarter" idx="16"/>
          </p:nvPr>
        </p:nvSpPr>
        <p:spPr/>
        <p:txBody>
          <a:bodyPr/>
          <a:lstStyle/>
          <a:p>
            <a:r>
              <a:rPr lang="en-US" smtClean="0"/>
              <a:t>June</a:t>
            </a:r>
            <a:endParaRPr lang="en-CA" dirty="0"/>
          </a:p>
        </p:txBody>
      </p:sp>
    </p:spTree>
    <p:custDataLst>
      <p:tags r:id="rId1"/>
    </p:custDataLst>
    <p:extLst>
      <p:ext uri="{BB962C8B-B14F-4D97-AF65-F5344CB8AC3E}">
        <p14:creationId xmlns:p14="http://schemas.microsoft.com/office/powerpoint/2010/main" val="245886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a:spLocks noGrp="1"/>
          </p:cNvSpPr>
          <p:nvPr>
            <p:ph type="body" sz="quarter" idx="26"/>
          </p:nvPr>
        </p:nvSpPr>
        <p:spPr>
          <a:xfrm>
            <a:off x="1712143" y="5016845"/>
            <a:ext cx="9313200" cy="1022552"/>
          </a:xfrm>
        </p:spPr>
        <p:txBody>
          <a:bodyPr/>
          <a:lstStyle/>
          <a:p>
            <a:r>
              <a:rPr lang="en-US" dirty="0"/>
              <a:t>What criteria would you use to decide which one to buy?</a:t>
            </a:r>
            <a:endParaRPr lang="en-CA" dirty="0"/>
          </a:p>
        </p:txBody>
      </p:sp>
      <p:sp>
        <p:nvSpPr>
          <p:cNvPr id="5" name="Text Placeholder 4"/>
          <p:cNvSpPr>
            <a:spLocks noGrp="1"/>
          </p:cNvSpPr>
          <p:nvPr>
            <p:ph type="body" sz="quarter" idx="27"/>
          </p:nvPr>
        </p:nvSpPr>
        <p:spPr>
          <a:xfrm>
            <a:off x="1712143" y="4534281"/>
            <a:ext cx="9313200" cy="478331"/>
          </a:xfrm>
        </p:spPr>
        <p:txBody>
          <a:bodyPr/>
          <a:lstStyle/>
          <a:p>
            <a:r>
              <a:rPr lang="en-US" dirty="0"/>
              <a:t>Imagine You’re Purchasing a New Motorcycle…</a:t>
            </a:r>
          </a:p>
        </p:txBody>
      </p:sp>
      <p:sp>
        <p:nvSpPr>
          <p:cNvPr id="3" name="Slide Number Placeholder 2"/>
          <p:cNvSpPr>
            <a:spLocks noGrp="1"/>
          </p:cNvSpPr>
          <p:nvPr>
            <p:ph type="sldNum" sz="quarter" idx="2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50104-CE64-4EE9-82B1-554144FA4C7C}" type="slidenum">
              <a:rPr kumimoji="0" lang="en-CA" sz="1200" b="0" i="0" u="none" strike="noStrike" kern="1200" cap="none" spc="0" normalizeH="0" baseline="0" noProof="0" smtClean="0">
                <a:ln>
                  <a:noFill/>
                </a:ln>
                <a:solidFill>
                  <a:srgbClr val="898989"/>
                </a:solidFill>
                <a:effectLst/>
                <a:uLnTx/>
                <a:uFillTx/>
                <a:latin typeface="Lato" panose="020F050202020403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srgbClr val="898989"/>
              </a:solidFill>
              <a:effectLst/>
              <a:uLnTx/>
              <a:uFillTx/>
              <a:latin typeface="Lato" panose="020F0502020204030203" pitchFamily="34" charset="0"/>
              <a:ea typeface="+mn-ea"/>
              <a:cs typeface="+mn-cs"/>
            </a:endParaRPr>
          </a:p>
        </p:txBody>
      </p:sp>
      <p:pic>
        <p:nvPicPr>
          <p:cNvPr id="8" name="Picture 7" descr="Motorcycle - vector Clip 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942" y="613822"/>
            <a:ext cx="5715000" cy="2638425"/>
          </a:xfrm>
          <a:prstGeom prst="rect">
            <a:avLst/>
          </a:prstGeom>
        </p:spPr>
      </p:pic>
    </p:spTree>
    <p:custDataLst>
      <p:tags r:id="rId1"/>
    </p:custDataLst>
    <p:extLst>
      <p:ext uri="{BB962C8B-B14F-4D97-AF65-F5344CB8AC3E}">
        <p14:creationId xmlns:p14="http://schemas.microsoft.com/office/powerpoint/2010/main" val="3721456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Learning Outcomes</a:t>
            </a:r>
            <a:endParaRPr lang="en-CA" dirty="0"/>
          </a:p>
        </p:txBody>
      </p:sp>
      <p:sp>
        <p:nvSpPr>
          <p:cNvPr id="7" name="Text Placeholder 6"/>
          <p:cNvSpPr>
            <a:spLocks noGrp="1"/>
          </p:cNvSpPr>
          <p:nvPr>
            <p:ph type="body" sz="quarter" idx="11"/>
          </p:nvPr>
        </p:nvSpPr>
        <p:spPr>
          <a:xfrm>
            <a:off x="838200" y="2613707"/>
            <a:ext cx="10254343" cy="1980066"/>
          </a:xfrm>
        </p:spPr>
        <p:txBody>
          <a:bodyPr>
            <a:noAutofit/>
          </a:bodyPr>
          <a:lstStyle/>
          <a:p>
            <a:pPr lvl="0"/>
            <a:r>
              <a:rPr lang="en-US" sz="2500" dirty="0"/>
              <a:t>List criteria to consider when selecting HWTS options</a:t>
            </a:r>
            <a:endParaRPr lang="en-CA" sz="2500" dirty="0"/>
          </a:p>
          <a:p>
            <a:pPr lvl="0"/>
            <a:r>
              <a:rPr lang="en-US" sz="2500" dirty="0"/>
              <a:t>Explain why different user groups prioritize different criteria</a:t>
            </a:r>
          </a:p>
          <a:p>
            <a:r>
              <a:rPr lang="en-US" sz="2500" dirty="0"/>
              <a:t>Suggest a process for selecting HWTS options for a given scenario</a:t>
            </a:r>
            <a:endParaRPr lang="en-CA" sz="2500" dirty="0"/>
          </a:p>
        </p:txBody>
      </p:sp>
    </p:spTree>
    <p:custDataLst>
      <p:tags r:id="rId1"/>
    </p:custDataLst>
    <p:extLst>
      <p:ext uri="{BB962C8B-B14F-4D97-AF65-F5344CB8AC3E}">
        <p14:creationId xmlns:p14="http://schemas.microsoft.com/office/powerpoint/2010/main" val="1769824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Discuss in Pairs</a:t>
            </a:r>
            <a:endParaRPr lang="en-CA"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50104-CE64-4EE9-82B1-554144FA4C7C}" type="slidenum">
              <a:rPr kumimoji="0" lang="en-CA" sz="1200" b="0" i="0" u="none" strike="noStrike" kern="1200" cap="none" spc="0" normalizeH="0" baseline="0" noProof="0" smtClean="0">
                <a:ln>
                  <a:noFill/>
                </a:ln>
                <a:solidFill>
                  <a:srgbClr val="898989"/>
                </a:solidFill>
                <a:effectLst/>
                <a:uLnTx/>
                <a:uFillTx/>
                <a:latin typeface="Lato" panose="020F050202020403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srgbClr val="898989"/>
              </a:solidFill>
              <a:effectLst/>
              <a:uLnTx/>
              <a:uFillTx/>
              <a:latin typeface="Lato" panose="020F0502020204030203" pitchFamily="34" charset="0"/>
              <a:ea typeface="+mn-ea"/>
              <a:cs typeface="+mn-cs"/>
            </a:endParaRPr>
          </a:p>
        </p:txBody>
      </p:sp>
      <p:sp>
        <p:nvSpPr>
          <p:cNvPr id="6" name="Text Placeholder 5"/>
          <p:cNvSpPr>
            <a:spLocks noGrp="1"/>
          </p:cNvSpPr>
          <p:nvPr>
            <p:ph type="body" sz="quarter" idx="11"/>
          </p:nvPr>
        </p:nvSpPr>
        <p:spPr>
          <a:xfrm>
            <a:off x="664029" y="3024762"/>
            <a:ext cx="10689771" cy="2774723"/>
          </a:xfrm>
        </p:spPr>
        <p:txBody>
          <a:bodyPr>
            <a:normAutofit fontScale="92500" lnSpcReduction="20000"/>
          </a:bodyPr>
          <a:lstStyle/>
          <a:p>
            <a:pPr marL="342900" indent="-342900">
              <a:buClr>
                <a:srgbClr val="24A4D6"/>
              </a:buClr>
              <a:buFont typeface="Arial" panose="020B0604020202020204" pitchFamily="34" charset="0"/>
              <a:buChar char="•"/>
            </a:pPr>
            <a:r>
              <a:rPr lang="en-US" sz="2400" dirty="0"/>
              <a:t>What criteria should you consider when selecting HWTS options?</a:t>
            </a:r>
          </a:p>
          <a:p>
            <a:pPr marL="342900" indent="-342900">
              <a:buClr>
                <a:srgbClr val="24A4D6"/>
              </a:buClr>
              <a:buFont typeface="Arial" panose="020B0604020202020204" pitchFamily="34" charset="0"/>
              <a:buChar char="•"/>
            </a:pPr>
            <a:r>
              <a:rPr lang="en-US" sz="2400" dirty="0"/>
              <a:t>What process have you used in the past? </a:t>
            </a:r>
            <a:endParaRPr lang="en-US" sz="2400" dirty="0" smtClean="0"/>
          </a:p>
          <a:p>
            <a:pPr marL="342900" indent="-342900">
              <a:buClr>
                <a:srgbClr val="24A4D6"/>
              </a:buClr>
              <a:buFont typeface="Arial" panose="020B0604020202020204" pitchFamily="34" charset="0"/>
              <a:buChar char="•"/>
            </a:pPr>
            <a:r>
              <a:rPr lang="en-US" sz="2400" dirty="0" smtClean="0"/>
              <a:t>What </a:t>
            </a:r>
            <a:r>
              <a:rPr lang="en-US" sz="2400" dirty="0"/>
              <a:t>process would you use in the future?</a:t>
            </a:r>
          </a:p>
          <a:p>
            <a:pPr marL="342900" indent="-342900">
              <a:buClr>
                <a:srgbClr val="24A4D6"/>
              </a:buClr>
              <a:buFont typeface="Arial" panose="020B0604020202020204" pitchFamily="34" charset="0"/>
              <a:buChar char="•"/>
            </a:pPr>
            <a:r>
              <a:rPr lang="en-US" sz="2400" dirty="0"/>
              <a:t>Would your approach differ depending on whether you were selecting HWTS options for personal or business use?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0200" y="-102742"/>
            <a:ext cx="4224000" cy="3938142"/>
          </a:xfrm>
          <a:prstGeom prst="rect">
            <a:avLst/>
          </a:prstGeom>
        </p:spPr>
      </p:pic>
    </p:spTree>
    <p:extLst>
      <p:ext uri="{BB962C8B-B14F-4D97-AF65-F5344CB8AC3E}">
        <p14:creationId xmlns:p14="http://schemas.microsoft.com/office/powerpoint/2010/main" val="248948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 for HWTS Selection</a:t>
            </a:r>
            <a:endParaRPr lang="en-CA"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7</a:t>
            </a:fld>
            <a:endParaRPr lang="en-CA"/>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583020" y="2165867"/>
            <a:ext cx="1189562" cy="1189562"/>
          </a:xfrm>
          <a:prstGeom prst="rect">
            <a:avLst/>
          </a:prstGeom>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583020" y="4398062"/>
            <a:ext cx="1189562" cy="1189562"/>
          </a:xfrm>
          <a:prstGeom prst="rect">
            <a:avLst/>
          </a:prstGeom>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6090684" y="2165867"/>
            <a:ext cx="1189562" cy="1189562"/>
          </a:xfrm>
          <a:prstGeom prst="rect">
            <a:avLst/>
          </a:prstGeom>
        </p:spPr>
      </p:pic>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a:xfrm>
            <a:off x="6090684" y="4398062"/>
            <a:ext cx="1189562" cy="1189562"/>
          </a:xfrm>
          <a:prstGeom prst="rect">
            <a:avLst/>
          </a:prstGeom>
        </p:spPr>
      </p:pic>
      <p:sp>
        <p:nvSpPr>
          <p:cNvPr id="10" name="Text Placeholder 2"/>
          <p:cNvSpPr>
            <a:spLocks noGrp="1"/>
          </p:cNvSpPr>
          <p:nvPr>
            <p:ph type="body" sz="quarter" idx="4294967295"/>
          </p:nvPr>
        </p:nvSpPr>
        <p:spPr>
          <a:xfrm>
            <a:off x="1768359" y="2733321"/>
            <a:ext cx="4071368" cy="936363"/>
          </a:xfrm>
          <a:prstGeom prst="rect">
            <a:avLst/>
          </a:prstGeom>
        </p:spPr>
        <p:txBody>
          <a:bodyPr/>
          <a:lstStyle/>
          <a:p>
            <a:pPr>
              <a:lnSpc>
                <a:spcPct val="100000"/>
              </a:lnSpc>
            </a:pPr>
            <a:r>
              <a:rPr lang="en-US" dirty="0"/>
              <a:t>Does it produce an appropriate quantity and quality of water?</a:t>
            </a:r>
            <a:endParaRPr lang="en-CA" dirty="0"/>
          </a:p>
        </p:txBody>
      </p:sp>
      <p:sp>
        <p:nvSpPr>
          <p:cNvPr id="11" name="Text Placeholder 3"/>
          <p:cNvSpPr>
            <a:spLocks noGrp="1"/>
          </p:cNvSpPr>
          <p:nvPr>
            <p:ph type="body" sz="quarter" idx="4294967295"/>
          </p:nvPr>
        </p:nvSpPr>
        <p:spPr>
          <a:xfrm>
            <a:off x="1768359" y="2310430"/>
            <a:ext cx="4071368" cy="352828"/>
          </a:xfrm>
          <a:prstGeom prst="rect">
            <a:avLst/>
          </a:prstGeom>
        </p:spPr>
        <p:txBody>
          <a:bodyPr>
            <a:normAutofit fontScale="92500" lnSpcReduction="10000"/>
          </a:bodyPr>
          <a:lstStyle/>
          <a:p>
            <a:pPr>
              <a:lnSpc>
                <a:spcPct val="100000"/>
              </a:lnSpc>
            </a:pPr>
            <a:r>
              <a:rPr lang="en-US" b="1" dirty="0"/>
              <a:t>Performance</a:t>
            </a:r>
            <a:endParaRPr lang="en-CA" b="1" dirty="0"/>
          </a:p>
        </p:txBody>
      </p:sp>
      <p:sp>
        <p:nvSpPr>
          <p:cNvPr id="12" name="Text Placeholder 2"/>
          <p:cNvSpPr>
            <a:spLocks noGrp="1"/>
          </p:cNvSpPr>
          <p:nvPr>
            <p:ph type="body" sz="quarter" idx="4294967295"/>
          </p:nvPr>
        </p:nvSpPr>
        <p:spPr>
          <a:xfrm>
            <a:off x="1920759" y="4969702"/>
            <a:ext cx="4071368" cy="936363"/>
          </a:xfrm>
          <a:prstGeom prst="rect">
            <a:avLst/>
          </a:prstGeom>
        </p:spPr>
        <p:txBody>
          <a:bodyPr/>
          <a:lstStyle/>
          <a:p>
            <a:pPr>
              <a:lnSpc>
                <a:spcPct val="100000"/>
              </a:lnSpc>
            </a:pPr>
            <a:r>
              <a:rPr lang="en-US" dirty="0"/>
              <a:t>Are operation and maintenance requirements reasonable?</a:t>
            </a:r>
            <a:endParaRPr lang="en-CA" dirty="0"/>
          </a:p>
        </p:txBody>
      </p:sp>
      <p:sp>
        <p:nvSpPr>
          <p:cNvPr id="13" name="Text Placeholder 3"/>
          <p:cNvSpPr>
            <a:spLocks noGrp="1"/>
          </p:cNvSpPr>
          <p:nvPr>
            <p:ph type="body" sz="quarter" idx="4294967295"/>
          </p:nvPr>
        </p:nvSpPr>
        <p:spPr>
          <a:xfrm>
            <a:off x="1920759" y="4546811"/>
            <a:ext cx="4071368" cy="352828"/>
          </a:xfrm>
          <a:prstGeom prst="rect">
            <a:avLst/>
          </a:prstGeom>
        </p:spPr>
        <p:txBody>
          <a:bodyPr>
            <a:normAutofit fontScale="92500" lnSpcReduction="10000"/>
          </a:bodyPr>
          <a:lstStyle/>
          <a:p>
            <a:pPr>
              <a:lnSpc>
                <a:spcPct val="100000"/>
              </a:lnSpc>
            </a:pPr>
            <a:r>
              <a:rPr lang="en-US" b="1" dirty="0"/>
              <a:t>Ease of Use</a:t>
            </a:r>
            <a:endParaRPr lang="en-CA" b="1" dirty="0"/>
          </a:p>
        </p:txBody>
      </p:sp>
      <p:sp>
        <p:nvSpPr>
          <p:cNvPr id="14" name="Text Placeholder 2"/>
          <p:cNvSpPr>
            <a:spLocks noGrp="1"/>
          </p:cNvSpPr>
          <p:nvPr>
            <p:ph type="body" sz="quarter" idx="4294967295"/>
          </p:nvPr>
        </p:nvSpPr>
        <p:spPr>
          <a:xfrm>
            <a:off x="7385888" y="2729288"/>
            <a:ext cx="4458781" cy="936363"/>
          </a:xfrm>
          <a:prstGeom prst="rect">
            <a:avLst/>
          </a:prstGeom>
        </p:spPr>
        <p:txBody>
          <a:bodyPr>
            <a:normAutofit/>
          </a:bodyPr>
          <a:lstStyle/>
          <a:p>
            <a:pPr>
              <a:lnSpc>
                <a:spcPct val="100000"/>
              </a:lnSpc>
            </a:pPr>
            <a:r>
              <a:rPr lang="en-US" dirty="0"/>
              <a:t>Is the system practical and available in this region?</a:t>
            </a:r>
            <a:endParaRPr lang="en-CA" dirty="0"/>
          </a:p>
        </p:txBody>
      </p:sp>
      <p:sp>
        <p:nvSpPr>
          <p:cNvPr id="15" name="Text Placeholder 3"/>
          <p:cNvSpPr>
            <a:spLocks noGrp="1"/>
          </p:cNvSpPr>
          <p:nvPr>
            <p:ph type="body" sz="quarter" idx="4294967295"/>
          </p:nvPr>
        </p:nvSpPr>
        <p:spPr>
          <a:xfrm>
            <a:off x="7385889" y="2306397"/>
            <a:ext cx="4071368" cy="352828"/>
          </a:xfrm>
          <a:prstGeom prst="rect">
            <a:avLst/>
          </a:prstGeom>
        </p:spPr>
        <p:txBody>
          <a:bodyPr>
            <a:normAutofit fontScale="92500" lnSpcReduction="10000"/>
          </a:bodyPr>
          <a:lstStyle/>
          <a:p>
            <a:pPr>
              <a:lnSpc>
                <a:spcPct val="100000"/>
              </a:lnSpc>
            </a:pPr>
            <a:r>
              <a:rPr lang="en-US" b="1" dirty="0"/>
              <a:t>Feasibility</a:t>
            </a:r>
            <a:endParaRPr lang="en-CA" b="1" dirty="0"/>
          </a:p>
        </p:txBody>
      </p:sp>
      <p:sp>
        <p:nvSpPr>
          <p:cNvPr id="16" name="Text Placeholder 2"/>
          <p:cNvSpPr>
            <a:spLocks noGrp="1"/>
          </p:cNvSpPr>
          <p:nvPr>
            <p:ph type="body" sz="quarter" idx="4294967295"/>
          </p:nvPr>
        </p:nvSpPr>
        <p:spPr>
          <a:xfrm>
            <a:off x="7385889" y="4969702"/>
            <a:ext cx="4458780" cy="936363"/>
          </a:xfrm>
          <a:prstGeom prst="rect">
            <a:avLst/>
          </a:prstGeom>
        </p:spPr>
        <p:txBody>
          <a:bodyPr>
            <a:normAutofit/>
          </a:bodyPr>
          <a:lstStyle/>
          <a:p>
            <a:pPr>
              <a:lnSpc>
                <a:spcPct val="100000"/>
              </a:lnSpc>
            </a:pPr>
            <a:r>
              <a:rPr lang="en-US" dirty="0"/>
              <a:t>Does the system fit with users’ expectations, norms, and preferences?</a:t>
            </a:r>
            <a:endParaRPr lang="en-CA" dirty="0"/>
          </a:p>
        </p:txBody>
      </p:sp>
      <p:sp>
        <p:nvSpPr>
          <p:cNvPr id="17" name="Text Placeholder 3"/>
          <p:cNvSpPr>
            <a:spLocks noGrp="1"/>
          </p:cNvSpPr>
          <p:nvPr>
            <p:ph type="body" sz="quarter" idx="4294967295"/>
          </p:nvPr>
        </p:nvSpPr>
        <p:spPr>
          <a:xfrm>
            <a:off x="7385889" y="4546811"/>
            <a:ext cx="4071368" cy="352828"/>
          </a:xfrm>
          <a:prstGeom prst="rect">
            <a:avLst/>
          </a:prstGeom>
        </p:spPr>
        <p:txBody>
          <a:bodyPr>
            <a:normAutofit fontScale="92500" lnSpcReduction="10000"/>
          </a:bodyPr>
          <a:lstStyle/>
          <a:p>
            <a:pPr>
              <a:lnSpc>
                <a:spcPct val="100000"/>
              </a:lnSpc>
            </a:pPr>
            <a:r>
              <a:rPr lang="en-US" b="1" dirty="0"/>
              <a:t>Acceptability</a:t>
            </a:r>
            <a:endParaRPr lang="en-CA" b="1" dirty="0"/>
          </a:p>
        </p:txBody>
      </p:sp>
    </p:spTree>
    <p:extLst>
      <p:ext uri="{BB962C8B-B14F-4D97-AF65-F5344CB8AC3E}">
        <p14:creationId xmlns:p14="http://schemas.microsoft.com/office/powerpoint/2010/main" val="1761156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t="54282" b="3552"/>
          <a:stretch/>
        </p:blipFill>
        <p:spPr/>
      </p:pic>
      <p:sp>
        <p:nvSpPr>
          <p:cNvPr id="7" name="Text Placeholder 6"/>
          <p:cNvSpPr>
            <a:spLocks noGrp="1"/>
          </p:cNvSpPr>
          <p:nvPr>
            <p:ph type="body" sz="quarter" idx="27"/>
          </p:nvPr>
        </p:nvSpPr>
        <p:spPr>
          <a:xfrm>
            <a:off x="1440000" y="4414344"/>
            <a:ext cx="9313200" cy="478331"/>
          </a:xfrm>
        </p:spPr>
        <p:txBody>
          <a:bodyPr/>
          <a:lstStyle/>
          <a:p>
            <a:pPr algn="ctr"/>
            <a:r>
              <a:rPr lang="en-US" dirty="0"/>
              <a:t>There is no single best way to select HWTS options.</a:t>
            </a:r>
            <a:endParaRPr lang="en-CA" dirty="0"/>
          </a:p>
        </p:txBody>
      </p:sp>
      <p:sp>
        <p:nvSpPr>
          <p:cNvPr id="8" name="Text Placeholder 7"/>
          <p:cNvSpPr>
            <a:spLocks noGrp="1"/>
          </p:cNvSpPr>
          <p:nvPr>
            <p:ph type="body" sz="quarter" idx="28"/>
          </p:nvPr>
        </p:nvSpPr>
        <p:spPr>
          <a:xfrm>
            <a:off x="2006057" y="5523912"/>
            <a:ext cx="9313200" cy="354106"/>
          </a:xfrm>
        </p:spPr>
        <p:txBody>
          <a:bodyPr/>
          <a:lstStyle/>
          <a:p>
            <a:r>
              <a:rPr lang="en-US" dirty="0"/>
              <a:t>Image Source: CAWST</a:t>
            </a:r>
            <a:endParaRPr lang="en-CA" dirty="0"/>
          </a:p>
        </p:txBody>
      </p:sp>
      <p:sp>
        <p:nvSpPr>
          <p:cNvPr id="3" name="Slide Number Placeholder 2"/>
          <p:cNvSpPr>
            <a:spLocks noGrp="1"/>
          </p:cNvSpPr>
          <p:nvPr>
            <p:ph type="sldNum" sz="quarter" idx="4294967295"/>
          </p:nvPr>
        </p:nvSpPr>
        <p:spPr>
          <a:xfrm>
            <a:off x="9156700" y="6356898"/>
            <a:ext cx="2743200" cy="365125"/>
          </a:xfrm>
        </p:spPr>
        <p:txBody>
          <a:bodyPr/>
          <a:lstStyle/>
          <a:p>
            <a:fld id="{A8350104-CE64-4EE9-82B1-554144FA4C7C}" type="slidenum">
              <a:rPr lang="en-CA" smtClean="0"/>
              <a:pPr/>
              <a:t>8</a:t>
            </a:fld>
            <a:endParaRPr lang="en-CA" dirty="0"/>
          </a:p>
        </p:txBody>
      </p:sp>
    </p:spTree>
    <p:extLst>
      <p:ext uri="{BB962C8B-B14F-4D97-AF65-F5344CB8AC3E}">
        <p14:creationId xmlns:p14="http://schemas.microsoft.com/office/powerpoint/2010/main" val="2568552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Suggested Process</a:t>
            </a:r>
            <a:endParaRPr lang="en-CA" dirty="0"/>
          </a:p>
        </p:txBody>
      </p:sp>
      <p:sp>
        <p:nvSpPr>
          <p:cNvPr id="6" name="Slide Number Placeholder 5"/>
          <p:cNvSpPr>
            <a:spLocks noGrp="1"/>
          </p:cNvSpPr>
          <p:nvPr>
            <p:ph type="sldNum" sz="quarter" idx="4294967295"/>
          </p:nvPr>
        </p:nvSpPr>
        <p:spPr>
          <a:xfrm>
            <a:off x="9448800" y="6356350"/>
            <a:ext cx="2743200" cy="365125"/>
          </a:xfrm>
        </p:spPr>
        <p:txBody>
          <a:bodyPr/>
          <a:lstStyle/>
          <a:p>
            <a:fld id="{A8350104-CE64-4EE9-82B1-554144FA4C7C}" type="slidenum">
              <a:rPr lang="en-CA" smtClean="0"/>
              <a:pPr/>
              <a:t>9</a:t>
            </a:fld>
            <a:endParaRPr lang="en-CA"/>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494489" y="1775222"/>
            <a:ext cx="11201325" cy="4795699"/>
          </a:xfrm>
          <a:prstGeom prst="rect">
            <a:avLst/>
          </a:prstGeom>
        </p:spPr>
      </p:pic>
      <p:sp>
        <p:nvSpPr>
          <p:cNvPr id="10" name="Text Box 167"/>
          <p:cNvSpPr txBox="1"/>
          <p:nvPr/>
        </p:nvSpPr>
        <p:spPr>
          <a:xfrm>
            <a:off x="838200" y="3914379"/>
            <a:ext cx="3482490" cy="15914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00" indent="-342900">
              <a:spcBef>
                <a:spcPts val="600"/>
              </a:spcBef>
              <a:spcAft>
                <a:spcPts val="600"/>
              </a:spcAft>
              <a:buClr>
                <a:srgbClr val="2F5597"/>
              </a:buClr>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Your goal</a:t>
            </a:r>
          </a:p>
          <a:p>
            <a:pPr marL="342900" indent="-342900">
              <a:spcBef>
                <a:spcPts val="600"/>
              </a:spcBef>
              <a:spcAft>
                <a:spcPts val="600"/>
              </a:spcAft>
              <a:buClr>
                <a:srgbClr val="2F5597"/>
              </a:buClr>
              <a:buFont typeface="Arial" panose="020B0604020202020204" pitchFamily="34" charset="0"/>
              <a:buChar char="•"/>
            </a:pPr>
            <a:r>
              <a:rPr lang="en-US" sz="2000" dirty="0">
                <a:effectLst/>
                <a:latin typeface="Lato" panose="020F0502020204030203" pitchFamily="34" charset="0"/>
                <a:ea typeface="Lato" panose="020F0502020204030203" pitchFamily="34" charset="0"/>
                <a:cs typeface="Lato" panose="020F0502020204030203" pitchFamily="34" charset="0"/>
              </a:rPr>
              <a:t>Available options</a:t>
            </a:r>
          </a:p>
          <a:p>
            <a:pPr marL="342900" indent="-342900">
              <a:spcBef>
                <a:spcPts val="600"/>
              </a:spcBef>
              <a:spcAft>
                <a:spcPts val="600"/>
              </a:spcAft>
              <a:buClr>
                <a:srgbClr val="2F5597"/>
              </a:buClr>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Your users</a:t>
            </a:r>
            <a:endParaRPr lang="en-CA" sz="2000" dirty="0">
              <a:effectLst/>
              <a:latin typeface="Lato" panose="020F0502020204030203" pitchFamily="34" charset="0"/>
              <a:ea typeface="Lato" panose="020F0502020204030203" pitchFamily="34" charset="0"/>
              <a:cs typeface="Lato" panose="020F0502020204030203" pitchFamily="34" charset="0"/>
            </a:endParaRPr>
          </a:p>
        </p:txBody>
      </p:sp>
      <p:sp>
        <p:nvSpPr>
          <p:cNvPr id="11" name="Text Box 167"/>
          <p:cNvSpPr txBox="1"/>
          <p:nvPr/>
        </p:nvSpPr>
        <p:spPr>
          <a:xfrm>
            <a:off x="6044351" y="3037622"/>
            <a:ext cx="2315011" cy="43586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600"/>
              </a:spcBef>
              <a:spcAft>
                <a:spcPts val="600"/>
              </a:spcAft>
            </a:pPr>
            <a:r>
              <a:rPr lang="en-CA" sz="2400" b="1" dirty="0">
                <a:solidFill>
                  <a:srgbClr val="2F5597"/>
                </a:solidFill>
                <a:effectLst/>
                <a:latin typeface="Lato" panose="020F0502020204030203" pitchFamily="34" charset="0"/>
                <a:ea typeface="Lato" panose="020F0502020204030203" pitchFamily="34" charset="0"/>
                <a:cs typeface="Lato" panose="020F0502020204030203" pitchFamily="34" charset="0"/>
              </a:rPr>
              <a:t>Select</a:t>
            </a:r>
            <a:endParaRPr lang="en-CA" sz="2400" dirty="0">
              <a:solidFill>
                <a:srgbClr val="2F5597"/>
              </a:solidFill>
              <a:effectLst/>
              <a:latin typeface="Lato" panose="020F0502020204030203" pitchFamily="34" charset="0"/>
              <a:ea typeface="Lato" panose="020F0502020204030203" pitchFamily="34" charset="0"/>
              <a:cs typeface="Lato" panose="020F0502020204030203" pitchFamily="34" charset="0"/>
            </a:endParaRPr>
          </a:p>
        </p:txBody>
      </p:sp>
      <p:sp>
        <p:nvSpPr>
          <p:cNvPr id="12" name="Text Box 167"/>
          <p:cNvSpPr txBox="1"/>
          <p:nvPr/>
        </p:nvSpPr>
        <p:spPr>
          <a:xfrm>
            <a:off x="9826189" y="3037622"/>
            <a:ext cx="2315011" cy="43586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600"/>
              </a:spcBef>
              <a:spcAft>
                <a:spcPts val="600"/>
              </a:spcAft>
            </a:pPr>
            <a:r>
              <a:rPr lang="en-CA" sz="2400" b="1" dirty="0">
                <a:solidFill>
                  <a:srgbClr val="2F5597"/>
                </a:solidFill>
                <a:effectLst/>
                <a:latin typeface="Lato" panose="020F0502020204030203" pitchFamily="34" charset="0"/>
                <a:ea typeface="Lato" panose="020F0502020204030203" pitchFamily="34" charset="0"/>
                <a:cs typeface="Lato" panose="020F0502020204030203" pitchFamily="34" charset="0"/>
              </a:rPr>
              <a:t>Test</a:t>
            </a:r>
            <a:endParaRPr lang="en-CA" sz="2400" dirty="0">
              <a:solidFill>
                <a:srgbClr val="2F5597"/>
              </a:solidFill>
              <a:effectLst/>
              <a:latin typeface="Lato" panose="020F0502020204030203" pitchFamily="34" charset="0"/>
              <a:ea typeface="Lato" panose="020F0502020204030203" pitchFamily="34" charset="0"/>
              <a:cs typeface="Lato" panose="020F0502020204030203" pitchFamily="34" charset="0"/>
            </a:endParaRPr>
          </a:p>
        </p:txBody>
      </p:sp>
      <p:sp>
        <p:nvSpPr>
          <p:cNvPr id="13" name="Rectangle 12"/>
          <p:cNvSpPr/>
          <p:nvPr/>
        </p:nvSpPr>
        <p:spPr>
          <a:xfrm>
            <a:off x="2245989" y="3011821"/>
            <a:ext cx="1794081" cy="461665"/>
          </a:xfrm>
          <a:prstGeom prst="rect">
            <a:avLst/>
          </a:prstGeom>
        </p:spPr>
        <p:txBody>
          <a:bodyPr wrap="none">
            <a:spAutoFit/>
          </a:bodyPr>
          <a:lstStyle/>
          <a:p>
            <a:pPr>
              <a:spcBef>
                <a:spcPts val="600"/>
              </a:spcBef>
              <a:spcAft>
                <a:spcPts val="600"/>
              </a:spcAft>
            </a:pPr>
            <a:r>
              <a:rPr lang="en-CA" sz="2400" b="1" dirty="0">
                <a:solidFill>
                  <a:srgbClr val="2F5597"/>
                </a:solidFill>
                <a:latin typeface="Lato" panose="020F0502020204030203" pitchFamily="34" charset="0"/>
                <a:ea typeface="Lato" panose="020F0502020204030203" pitchFamily="34" charset="0"/>
                <a:cs typeface="Lato" panose="020F0502020204030203" pitchFamily="34" charset="0"/>
              </a:rPr>
              <a:t>Understand</a:t>
            </a:r>
          </a:p>
        </p:txBody>
      </p:sp>
      <p:sp>
        <p:nvSpPr>
          <p:cNvPr id="14" name="Text Box 167"/>
          <p:cNvSpPr txBox="1"/>
          <p:nvPr/>
        </p:nvSpPr>
        <p:spPr>
          <a:xfrm>
            <a:off x="4574971" y="3915977"/>
            <a:ext cx="3482490" cy="15914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00" indent="-342900">
              <a:spcBef>
                <a:spcPts val="600"/>
              </a:spcBef>
              <a:spcAft>
                <a:spcPts val="600"/>
              </a:spcAft>
              <a:buClr>
                <a:srgbClr val="2F5597"/>
              </a:buClr>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Criteria</a:t>
            </a:r>
          </a:p>
          <a:p>
            <a:pPr marL="342900" indent="-342900">
              <a:spcBef>
                <a:spcPts val="600"/>
              </a:spcBef>
              <a:spcAft>
                <a:spcPts val="600"/>
              </a:spcAft>
              <a:buClr>
                <a:srgbClr val="2F5597"/>
              </a:buClr>
              <a:buFont typeface="Arial" panose="020B0604020202020204" pitchFamily="34" charset="0"/>
              <a:buChar char="•"/>
            </a:pPr>
            <a:r>
              <a:rPr lang="en-US" sz="2000" dirty="0">
                <a:effectLst/>
                <a:latin typeface="Lato" panose="020F0502020204030203" pitchFamily="34" charset="0"/>
                <a:ea typeface="Lato" panose="020F0502020204030203" pitchFamily="34" charset="0"/>
                <a:cs typeface="Lato" panose="020F0502020204030203" pitchFamily="34" charset="0"/>
              </a:rPr>
              <a:t>Short-list</a:t>
            </a:r>
            <a:endParaRPr lang="en-CA" sz="2000" dirty="0">
              <a:effectLst/>
              <a:latin typeface="Lato" panose="020F0502020204030203" pitchFamily="34" charset="0"/>
              <a:ea typeface="Lato" panose="020F0502020204030203" pitchFamily="34" charset="0"/>
              <a:cs typeface="Lato" panose="020F0502020204030203" pitchFamily="34" charset="0"/>
            </a:endParaRPr>
          </a:p>
        </p:txBody>
      </p:sp>
      <p:sp>
        <p:nvSpPr>
          <p:cNvPr id="15" name="Text Box 167"/>
          <p:cNvSpPr txBox="1"/>
          <p:nvPr/>
        </p:nvSpPr>
        <p:spPr>
          <a:xfrm>
            <a:off x="8311743" y="3914379"/>
            <a:ext cx="3219219" cy="15914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00" indent="-342900">
              <a:spcBef>
                <a:spcPts val="600"/>
              </a:spcBef>
              <a:spcAft>
                <a:spcPts val="600"/>
              </a:spcAft>
              <a:buClr>
                <a:srgbClr val="2F5597"/>
              </a:buClr>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Try out selected options</a:t>
            </a:r>
          </a:p>
          <a:p>
            <a:pPr marL="342900" indent="-342900">
              <a:spcBef>
                <a:spcPts val="600"/>
              </a:spcBef>
              <a:spcAft>
                <a:spcPts val="600"/>
              </a:spcAft>
              <a:buClr>
                <a:srgbClr val="2F5597"/>
              </a:buClr>
              <a:buFont typeface="Arial" panose="020B0604020202020204" pitchFamily="34" charset="0"/>
              <a:buChar char="•"/>
            </a:pPr>
            <a:r>
              <a:rPr lang="en-US" sz="2000" dirty="0">
                <a:effectLst/>
                <a:latin typeface="Lato" panose="020F0502020204030203" pitchFamily="34" charset="0"/>
                <a:ea typeface="Lato" panose="020F0502020204030203" pitchFamily="34" charset="0"/>
                <a:cs typeface="Lato" panose="020F0502020204030203" pitchFamily="34" charset="0"/>
              </a:rPr>
              <a:t>Make final selection</a:t>
            </a:r>
            <a:endParaRPr lang="en-CA" sz="2000" dirty="0">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70291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pjrMpVRA"/>
  <p:tag name="ARTICULATE_DESIGN_ID_CUSTOM DESIGN" val="20k0Qa46"/>
  <p:tag name="ARTICULATE_DESIGN_ID_MUST HAVE" val="6WdZdqAm"/>
  <p:tag name="ARTICULATE_DESIGN_ID_BOOKEND SLIDES" val="Rq9A0mjS"/>
  <p:tag name="ARTICULATE_DESIGN_ID_BODY SLIDES" val="XNYQGHuP"/>
  <p:tag name="ARTICULATE_DESIGN_ID_CAWST" val="xGtoLr5Y"/>
  <p:tag name="ARTICULATE_DESIGN_ID_1_CAWST" val="IVwwdRUM"/>
  <p:tag name="ARTICULATE_DESIGN_ID_CAWST TITLE" val="g7GuV4UH"/>
  <p:tag name="ARTICULATE_DESIGN_ID_CAWST CONTENT" val="67xEorTn"/>
  <p:tag name="ARTICULATE_SLIDE_COUNT" val="1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WST Title">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WST EPD PP Template 18-04-24.pptx" id="{EB1750E9-6F1E-4014-9047-34C3CEC06D27}" vid="{50F87F01-B438-494C-A9FD-013D64B575CF}"/>
    </a:ext>
  </a:extLst>
</a:theme>
</file>

<file path=ppt/theme/theme2.xml><?xml version="1.0" encoding="utf-8"?>
<a:theme xmlns:a="http://schemas.openxmlformats.org/drawingml/2006/main" name="CAWST Content">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WST EPD PP Template 18-04-24.pptx" id="{EB1750E9-6F1E-4014-9047-34C3CEC06D27}" vid="{20F19BE6-B984-460A-9AF4-DEFC43BBA76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CAWST EPD PP Template 18-04-24</Template>
  <TotalTime>1049</TotalTime>
  <Words>595</Words>
  <Application>Microsoft Office PowerPoint</Application>
  <PresentationFormat>Widescreen</PresentationFormat>
  <Paragraphs>149</Paragraphs>
  <Slides>18</Slides>
  <Notes>7</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Calibri</vt:lpstr>
      <vt:lpstr>Merriweather Light</vt:lpstr>
      <vt:lpstr>Lato Black</vt:lpstr>
      <vt:lpstr>Lato Heavy</vt:lpstr>
      <vt:lpstr>Lato</vt:lpstr>
      <vt:lpstr>Arial</vt:lpstr>
      <vt:lpstr>Lato Light</vt:lpstr>
      <vt:lpstr>Georgia</vt:lpstr>
      <vt:lpstr>Merriweather</vt:lpstr>
      <vt:lpstr>CAWST Title</vt:lpstr>
      <vt:lpstr>CAWST Content</vt:lpstr>
      <vt:lpstr>PowerPoint Presentation</vt:lpstr>
      <vt:lpstr>PowerPoint Presentation</vt:lpstr>
      <vt:lpstr>PowerPoint Presentation</vt:lpstr>
      <vt:lpstr>PowerPoint Presentation</vt:lpstr>
      <vt:lpstr>Learning Outcomes</vt:lpstr>
      <vt:lpstr>Discuss in Pairs</vt:lpstr>
      <vt:lpstr>Criteria for HWTS Selection</vt:lpstr>
      <vt:lpstr>PowerPoint Presentation</vt:lpstr>
      <vt:lpstr>Suggested Process</vt:lpstr>
      <vt:lpstr>Understand</vt:lpstr>
      <vt:lpstr>Select</vt:lpstr>
      <vt:lpstr>PowerPoint Presentation</vt:lpstr>
      <vt:lpstr>Ranking Lines</vt:lpstr>
      <vt:lpstr>Test</vt:lpstr>
      <vt:lpstr>Detailed Scenario</vt:lpstr>
      <vt:lpstr>Scenarios: Group  Work</vt:lpstr>
      <vt:lpstr>Review  (workbook)</vt:lpstr>
      <vt:lpstr>PowerPoint Presentation</vt:lpstr>
    </vt:vector>
  </TitlesOfParts>
  <Company>CAWST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Naomi Mahaffy</dc:creator>
  <cp:lastModifiedBy>Naomi Mahaffy</cp:lastModifiedBy>
  <cp:revision>81</cp:revision>
  <dcterms:created xsi:type="dcterms:W3CDTF">2018-04-24T20:01:19Z</dcterms:created>
  <dcterms:modified xsi:type="dcterms:W3CDTF">2018-07-12T21:07:15Z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DB587DF5-7C43-4342-A267-070D3432918C</vt:lpwstr>
  </property>
  <property fmtid="{D5CDD505-2E9C-101B-9397-08002B2CF9AE}" pid="3" name="ArticulatePath">
    <vt:lpwstr>CAWST PP Template</vt:lpwstr>
  </property>
</Properties>
</file>