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79" r:id="rId4"/>
    <p:sldId id="276" r:id="rId5"/>
    <p:sldId id="284" r:id="rId6"/>
    <p:sldId id="261" r:id="rId7"/>
    <p:sldId id="265" r:id="rId8"/>
    <p:sldId id="262" r:id="rId9"/>
    <p:sldId id="268" r:id="rId10"/>
    <p:sldId id="281" r:id="rId11"/>
    <p:sldId id="285" r:id="rId12"/>
    <p:sldId id="277" r:id="rId13"/>
    <p:sldId id="280" r:id="rId14"/>
    <p:sldId id="263" r:id="rId15"/>
    <p:sldId id="286" r:id="rId16"/>
    <p:sldId id="278" r:id="rId17"/>
    <p:sldId id="270" r:id="rId18"/>
    <p:sldId id="282" r:id="rId19"/>
    <p:sldId id="274" r:id="rId20"/>
    <p:sldId id="290" r:id="rId21"/>
    <p:sldId id="291" r:id="rId22"/>
    <p:sldId id="287" r:id="rId23"/>
    <p:sldId id="289" r:id="rId24"/>
    <p:sldId id="275" r:id="rId25"/>
    <p:sldId id="2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0BAED-BF98-4D84-B3CA-B0FD28C3A1EB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298C0-D46C-4D06-873A-97028DA879A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29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dirty="0" smtClean="0"/>
              <a:t>Our </a:t>
            </a:r>
            <a:r>
              <a:rPr lang="fr-CA" dirty="0" err="1" smtClean="0"/>
              <a:t>funders</a:t>
            </a:r>
            <a:r>
              <a:rPr lang="fr-CA" dirty="0" smtClean="0"/>
              <a:t> </a:t>
            </a:r>
            <a:r>
              <a:rPr lang="fr-CA" dirty="0" err="1" smtClean="0"/>
              <a:t>appreciate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-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helps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reporting</a:t>
            </a:r>
            <a:r>
              <a:rPr lang="fr-CA" dirty="0" smtClean="0"/>
              <a:t>, </a:t>
            </a:r>
            <a:r>
              <a:rPr lang="fr-CA" dirty="0" err="1" smtClean="0"/>
              <a:t>allowing</a:t>
            </a:r>
            <a:r>
              <a:rPr lang="fr-CA" dirty="0" smtClean="0"/>
              <a:t> us to </a:t>
            </a:r>
            <a:r>
              <a:rPr lang="fr-CA" dirty="0" err="1" smtClean="0"/>
              <a:t>speak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statistics</a:t>
            </a:r>
            <a:r>
              <a:rPr lang="fr-CA" dirty="0" smtClean="0"/>
              <a:t> and </a:t>
            </a:r>
            <a:r>
              <a:rPr lang="fr-CA" dirty="0" err="1" smtClean="0"/>
              <a:t>actual</a:t>
            </a:r>
            <a:r>
              <a:rPr lang="fr-CA" dirty="0" smtClean="0"/>
              <a:t> </a:t>
            </a:r>
            <a:r>
              <a:rPr lang="fr-CA" dirty="0" err="1" smtClean="0"/>
              <a:t>knowledge</a:t>
            </a:r>
            <a:r>
              <a:rPr lang="fr-CA" dirty="0" smtClean="0"/>
              <a:t> about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households</a:t>
            </a:r>
            <a:r>
              <a:rPr lang="fr-CA" dirty="0" smtClean="0"/>
              <a:t> </a:t>
            </a:r>
            <a:r>
              <a:rPr lang="fr-CA" dirty="0" err="1" smtClean="0"/>
              <a:t>we're</a:t>
            </a:r>
            <a:r>
              <a:rPr lang="fr-CA" dirty="0" smtClean="0"/>
              <a:t> </a:t>
            </a:r>
            <a:r>
              <a:rPr lang="fr-CA" dirty="0" err="1" smtClean="0"/>
              <a:t>reaching</a:t>
            </a:r>
            <a:r>
              <a:rPr lang="fr-CA" dirty="0" smtClean="0"/>
              <a:t>.  i.e.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speak</a:t>
            </a:r>
            <a:r>
              <a:rPr lang="fr-CA" dirty="0" smtClean="0"/>
              <a:t> to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our</a:t>
            </a:r>
            <a:r>
              <a:rPr lang="fr-CA" dirty="0" smtClean="0"/>
              <a:t> </a:t>
            </a:r>
            <a:r>
              <a:rPr lang="fr-CA" dirty="0" err="1" smtClean="0"/>
              <a:t>average</a:t>
            </a:r>
            <a:r>
              <a:rPr lang="fr-CA" dirty="0" smtClean="0"/>
              <a:t> </a:t>
            </a:r>
            <a:r>
              <a:rPr lang="fr-CA" dirty="0" err="1" smtClean="0"/>
              <a:t>purchasing</a:t>
            </a:r>
            <a:r>
              <a:rPr lang="fr-CA" dirty="0" smtClean="0"/>
              <a:t> </a:t>
            </a:r>
            <a:r>
              <a:rPr lang="fr-CA" dirty="0" err="1" smtClean="0"/>
              <a:t>household's</a:t>
            </a:r>
            <a:r>
              <a:rPr lang="fr-CA" dirty="0" smtClean="0"/>
              <a:t> </a:t>
            </a:r>
            <a:r>
              <a:rPr lang="fr-CA" dirty="0" err="1" smtClean="0"/>
              <a:t>monthly</a:t>
            </a:r>
            <a:r>
              <a:rPr lang="fr-CA" dirty="0" smtClean="0"/>
              <a:t> </a:t>
            </a:r>
            <a:r>
              <a:rPr lang="fr-CA" dirty="0" err="1" smtClean="0"/>
              <a:t>income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, </a:t>
            </a:r>
            <a:r>
              <a:rPr lang="fr-CA" dirty="0" err="1" smtClean="0"/>
              <a:t>what</a:t>
            </a:r>
            <a:r>
              <a:rPr lang="fr-CA" dirty="0" smtClean="0"/>
              <a:t> the </a:t>
            </a:r>
            <a:r>
              <a:rPr lang="fr-CA" dirty="0" err="1" smtClean="0"/>
              <a:t>most</a:t>
            </a:r>
            <a:r>
              <a:rPr lang="fr-CA" dirty="0" smtClean="0"/>
              <a:t> </a:t>
            </a:r>
            <a:r>
              <a:rPr lang="fr-CA" dirty="0" err="1" smtClean="0"/>
              <a:t>common</a:t>
            </a:r>
            <a:r>
              <a:rPr lang="fr-CA" dirty="0" smtClean="0"/>
              <a:t> water sources are, </a:t>
            </a:r>
            <a:r>
              <a:rPr lang="fr-CA" dirty="0" err="1" smtClean="0"/>
              <a:t>what</a:t>
            </a:r>
            <a:r>
              <a:rPr lang="fr-CA" dirty="0" smtClean="0"/>
              <a:t> the </a:t>
            </a:r>
            <a:r>
              <a:rPr lang="fr-CA" dirty="0" err="1" smtClean="0"/>
              <a:t>average</a:t>
            </a:r>
            <a:r>
              <a:rPr lang="fr-CA" dirty="0" smtClean="0"/>
              <a:t> distance to </a:t>
            </a:r>
            <a:r>
              <a:rPr lang="fr-CA" dirty="0" err="1" smtClean="0"/>
              <a:t>those</a:t>
            </a:r>
            <a:r>
              <a:rPr lang="fr-CA" dirty="0" smtClean="0"/>
              <a:t> sources </a:t>
            </a:r>
            <a:r>
              <a:rPr lang="fr-CA" dirty="0" err="1" smtClean="0"/>
              <a:t>is</a:t>
            </a:r>
            <a:r>
              <a:rPr lang="fr-CA" dirty="0" smtClean="0"/>
              <a:t>, etc.  That </a:t>
            </a:r>
            <a:r>
              <a:rPr lang="fr-CA" dirty="0" err="1" smtClean="0"/>
              <a:t>helps</a:t>
            </a:r>
            <a:r>
              <a:rPr lang="fr-CA" dirty="0" smtClean="0"/>
              <a:t> us </a:t>
            </a:r>
            <a:r>
              <a:rPr lang="fr-CA" dirty="0" err="1" smtClean="0"/>
              <a:t>both</a:t>
            </a:r>
            <a:r>
              <a:rPr lang="fr-CA" dirty="0" smtClean="0"/>
              <a:t> report on </a:t>
            </a:r>
            <a:r>
              <a:rPr lang="fr-CA" dirty="0" err="1" smtClean="0"/>
              <a:t>activities</a:t>
            </a:r>
            <a:r>
              <a:rPr lang="fr-CA" dirty="0" smtClean="0"/>
              <a:t> </a:t>
            </a:r>
            <a:r>
              <a:rPr lang="fr-CA" dirty="0" err="1" smtClean="0"/>
              <a:t>clearly</a:t>
            </a:r>
            <a:r>
              <a:rPr lang="fr-CA" dirty="0" smtClean="0"/>
              <a:t> and in </a:t>
            </a:r>
            <a:r>
              <a:rPr lang="fr-CA" dirty="0" err="1" smtClean="0"/>
              <a:t>getting</a:t>
            </a:r>
            <a:r>
              <a:rPr lang="fr-CA" dirty="0" smtClean="0"/>
              <a:t> new </a:t>
            </a:r>
            <a:r>
              <a:rPr lang="fr-CA" dirty="0" err="1" smtClean="0"/>
              <a:t>funders</a:t>
            </a:r>
            <a:r>
              <a:rPr lang="fr-CA" dirty="0" smtClean="0"/>
              <a:t> on </a:t>
            </a:r>
            <a:r>
              <a:rPr lang="fr-CA" dirty="0" err="1" smtClean="0"/>
              <a:t>board</a:t>
            </a:r>
            <a:r>
              <a:rPr lang="fr-CA" dirty="0" smtClean="0"/>
              <a:t>.</a:t>
            </a:r>
          </a:p>
          <a:p>
            <a:pPr lvl="0"/>
            <a:r>
              <a:rPr lang="fr-CA" dirty="0" smtClean="0"/>
              <a:t>Our client </a:t>
            </a:r>
            <a:r>
              <a:rPr lang="fr-CA" dirty="0" err="1" smtClean="0"/>
              <a:t>households</a:t>
            </a:r>
            <a:r>
              <a:rPr lang="fr-CA" dirty="0" smtClean="0"/>
              <a:t> </a:t>
            </a:r>
            <a:r>
              <a:rPr lang="fr-CA" dirty="0" err="1" smtClean="0"/>
              <a:t>appreciate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- </a:t>
            </a:r>
            <a:r>
              <a:rPr lang="fr-CA" dirty="0" err="1" smtClean="0"/>
              <a:t>they</a:t>
            </a:r>
            <a:r>
              <a:rPr lang="fr-CA" dirty="0" smtClean="0"/>
              <a:t> are </a:t>
            </a:r>
            <a:r>
              <a:rPr lang="fr-CA" dirty="0" err="1" smtClean="0"/>
              <a:t>often</a:t>
            </a:r>
            <a:r>
              <a:rPr lang="fr-CA" dirty="0" smtClean="0"/>
              <a:t> </a:t>
            </a:r>
            <a:r>
              <a:rPr lang="fr-CA" dirty="0" err="1" smtClean="0"/>
              <a:t>very</a:t>
            </a:r>
            <a:r>
              <a:rPr lang="fr-CA" dirty="0" smtClean="0"/>
              <a:t> </a:t>
            </a:r>
            <a:r>
              <a:rPr lang="fr-CA" dirty="0" err="1" smtClean="0"/>
              <a:t>pleased</a:t>
            </a:r>
            <a:r>
              <a:rPr lang="fr-CA" dirty="0" smtClean="0"/>
              <a:t> </a:t>
            </a:r>
            <a:r>
              <a:rPr lang="fr-CA" dirty="0" err="1" smtClean="0"/>
              <a:t>when</a:t>
            </a:r>
            <a:r>
              <a:rPr lang="fr-CA" dirty="0" smtClean="0"/>
              <a:t> </a:t>
            </a:r>
            <a:r>
              <a:rPr lang="fr-CA" dirty="0" err="1" smtClean="0"/>
              <a:t>someone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ACI </a:t>
            </a:r>
            <a:r>
              <a:rPr lang="fr-CA" dirty="0" err="1" smtClean="0"/>
              <a:t>comes</a:t>
            </a:r>
            <a:r>
              <a:rPr lang="fr-CA" dirty="0" smtClean="0"/>
              <a:t> to </a:t>
            </a:r>
            <a:r>
              <a:rPr lang="fr-CA" dirty="0" err="1" smtClean="0"/>
              <a:t>their</a:t>
            </a:r>
            <a:r>
              <a:rPr lang="fr-CA" dirty="0" smtClean="0"/>
              <a:t> house to check on </a:t>
            </a:r>
            <a:r>
              <a:rPr lang="fr-CA" dirty="0" err="1" smtClean="0"/>
              <a:t>their</a:t>
            </a:r>
            <a:r>
              <a:rPr lang="fr-CA" dirty="0" smtClean="0"/>
              <a:t> </a:t>
            </a:r>
            <a:r>
              <a:rPr lang="fr-CA" dirty="0" err="1" smtClean="0"/>
              <a:t>filter</a:t>
            </a:r>
            <a:r>
              <a:rPr lang="fr-CA" dirty="0" smtClean="0"/>
              <a:t> and/or </a:t>
            </a:r>
            <a:r>
              <a:rPr lang="fr-CA" dirty="0" err="1" smtClean="0"/>
              <a:t>speak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them</a:t>
            </a:r>
            <a:r>
              <a:rPr lang="fr-CA" dirty="0" smtClean="0"/>
              <a:t>.  It </a:t>
            </a:r>
            <a:r>
              <a:rPr lang="fr-CA" dirty="0" err="1" smtClean="0"/>
              <a:t>gives</a:t>
            </a:r>
            <a:r>
              <a:rPr lang="fr-CA" dirty="0" smtClean="0"/>
              <a:t> </a:t>
            </a:r>
            <a:r>
              <a:rPr lang="fr-CA" dirty="0" err="1" smtClean="0"/>
              <a:t>them</a:t>
            </a:r>
            <a:r>
              <a:rPr lang="fr-CA" dirty="0" smtClean="0"/>
              <a:t> more </a:t>
            </a:r>
            <a:r>
              <a:rPr lang="fr-CA" dirty="0" err="1" smtClean="0"/>
              <a:t>faith</a:t>
            </a:r>
            <a:r>
              <a:rPr lang="fr-CA" dirty="0" smtClean="0"/>
              <a:t> in the </a:t>
            </a:r>
            <a:r>
              <a:rPr lang="fr-CA" dirty="0" err="1" smtClean="0"/>
              <a:t>filters</a:t>
            </a:r>
            <a:r>
              <a:rPr lang="fr-CA" dirty="0" smtClean="0"/>
              <a:t>, and in the </a:t>
            </a:r>
            <a:r>
              <a:rPr lang="fr-CA" dirty="0" err="1" smtClean="0"/>
              <a:t>project</a:t>
            </a:r>
            <a:r>
              <a:rPr lang="fr-CA" dirty="0" smtClean="0"/>
              <a:t>.</a:t>
            </a:r>
          </a:p>
          <a:p>
            <a:pPr lvl="0"/>
            <a:r>
              <a:rPr lang="fr-CA" dirty="0" smtClean="0"/>
              <a:t>It </a:t>
            </a:r>
            <a:r>
              <a:rPr lang="fr-CA" dirty="0" err="1" smtClean="0"/>
              <a:t>informs</a:t>
            </a:r>
            <a:r>
              <a:rPr lang="fr-CA" dirty="0" smtClean="0"/>
              <a:t> us as to </a:t>
            </a:r>
            <a:r>
              <a:rPr lang="fr-CA" dirty="0" err="1" smtClean="0"/>
              <a:t>project</a:t>
            </a:r>
            <a:r>
              <a:rPr lang="fr-CA" dirty="0" smtClean="0"/>
              <a:t> </a:t>
            </a:r>
            <a:r>
              <a:rPr lang="fr-CA" dirty="0" err="1" smtClean="0"/>
              <a:t>problems</a:t>
            </a:r>
            <a:r>
              <a:rPr lang="fr-CA" dirty="0" smtClean="0"/>
              <a:t> - </a:t>
            </a:r>
            <a:r>
              <a:rPr lang="fr-CA" dirty="0" err="1" smtClean="0"/>
              <a:t>filter</a:t>
            </a:r>
            <a:r>
              <a:rPr lang="fr-CA" dirty="0" smtClean="0"/>
              <a:t> construction standards or end-user training </a:t>
            </a:r>
            <a:r>
              <a:rPr lang="fr-CA" dirty="0" err="1" smtClean="0"/>
              <a:t>deficiencies</a:t>
            </a:r>
            <a:r>
              <a:rPr lang="fr-CA" dirty="0" smtClean="0"/>
              <a:t>.  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then</a:t>
            </a:r>
            <a:r>
              <a:rPr lang="fr-CA" dirty="0" smtClean="0"/>
              <a:t> </a:t>
            </a:r>
            <a:r>
              <a:rPr lang="fr-CA" dirty="0" err="1" smtClean="0"/>
              <a:t>address</a:t>
            </a:r>
            <a:r>
              <a:rPr lang="fr-CA" dirty="0" smtClean="0"/>
              <a:t> </a:t>
            </a:r>
            <a:r>
              <a:rPr lang="fr-CA" dirty="0" err="1" smtClean="0"/>
              <a:t>those</a:t>
            </a:r>
            <a:r>
              <a:rPr lang="fr-CA" dirty="0" smtClean="0"/>
              <a:t> </a:t>
            </a:r>
            <a:r>
              <a:rPr lang="fr-CA" dirty="0" err="1" smtClean="0"/>
              <a:t>immediately</a:t>
            </a:r>
            <a:r>
              <a:rPr lang="fr-CA" dirty="0" smtClean="0"/>
              <a:t> </a:t>
            </a:r>
            <a:r>
              <a:rPr lang="fr-CA" dirty="0" err="1" smtClean="0"/>
              <a:t>when</a:t>
            </a:r>
            <a:r>
              <a:rPr lang="fr-CA" dirty="0" smtClean="0"/>
              <a:t> </a:t>
            </a:r>
            <a:r>
              <a:rPr lang="fr-CA" dirty="0" err="1" smtClean="0"/>
              <a:t>our</a:t>
            </a:r>
            <a:r>
              <a:rPr lang="fr-CA" dirty="0" smtClean="0"/>
              <a:t> staff </a:t>
            </a:r>
            <a:r>
              <a:rPr lang="fr-CA" dirty="0" err="1" smtClean="0"/>
              <a:t>finds</a:t>
            </a:r>
            <a:r>
              <a:rPr lang="fr-CA" dirty="0" smtClean="0"/>
              <a:t> out.  It </a:t>
            </a:r>
            <a:r>
              <a:rPr lang="fr-CA" dirty="0" err="1" smtClean="0"/>
              <a:t>is</a:t>
            </a:r>
            <a:r>
              <a:rPr lang="fr-CA" dirty="0" smtClean="0"/>
              <a:t> a check on manufacturer/installer standards - </a:t>
            </a:r>
            <a:r>
              <a:rPr lang="fr-CA" dirty="0" err="1" smtClean="0"/>
              <a:t>we</a:t>
            </a:r>
            <a:r>
              <a:rPr lang="fr-CA" dirty="0" smtClean="0"/>
              <a:t> catch </a:t>
            </a:r>
            <a:r>
              <a:rPr lang="fr-CA" dirty="0" err="1" smtClean="0"/>
              <a:t>them</a:t>
            </a:r>
            <a:r>
              <a:rPr lang="fr-CA" dirty="0" smtClean="0"/>
              <a:t> as </a:t>
            </a:r>
            <a:r>
              <a:rPr lang="fr-CA" dirty="0" err="1" smtClean="0"/>
              <a:t>they</a:t>
            </a:r>
            <a:r>
              <a:rPr lang="fr-CA" dirty="0" smtClean="0"/>
              <a:t> </a:t>
            </a:r>
            <a:r>
              <a:rPr lang="fr-CA" dirty="0" err="1" smtClean="0"/>
              <a:t>begin</a:t>
            </a:r>
            <a:r>
              <a:rPr lang="fr-CA" dirty="0" smtClean="0"/>
              <a:t> to slip.</a:t>
            </a:r>
          </a:p>
          <a:p>
            <a:pPr lvl="0"/>
            <a:r>
              <a:rPr lang="fr-CA" dirty="0" smtClean="0"/>
              <a:t>It </a:t>
            </a:r>
            <a:r>
              <a:rPr lang="fr-CA" dirty="0" err="1" smtClean="0"/>
              <a:t>uncovers</a:t>
            </a:r>
            <a:r>
              <a:rPr lang="fr-CA" dirty="0" smtClean="0"/>
              <a:t> </a:t>
            </a:r>
            <a:r>
              <a:rPr lang="fr-CA" dirty="0" err="1" smtClean="0"/>
              <a:t>dishonest</a:t>
            </a:r>
            <a:r>
              <a:rPr lang="fr-CA" dirty="0" smtClean="0"/>
              <a:t> in </a:t>
            </a:r>
            <a:r>
              <a:rPr lang="fr-CA" dirty="0" err="1" smtClean="0"/>
              <a:t>builders</a:t>
            </a:r>
            <a:r>
              <a:rPr lang="fr-CA" dirty="0" smtClean="0"/>
              <a:t>/</a:t>
            </a:r>
            <a:r>
              <a:rPr lang="fr-CA" dirty="0" err="1" smtClean="0"/>
              <a:t>installers</a:t>
            </a:r>
            <a:r>
              <a:rPr lang="fr-CA" dirty="0" smtClean="0"/>
              <a:t> - </a:t>
            </a:r>
            <a:r>
              <a:rPr lang="fr-CA" dirty="0" err="1" smtClean="0"/>
              <a:t>whether</a:t>
            </a:r>
            <a:r>
              <a:rPr lang="fr-CA" dirty="0" smtClean="0"/>
              <a:t> on date of </a:t>
            </a:r>
            <a:r>
              <a:rPr lang="fr-CA" dirty="0" err="1" smtClean="0"/>
              <a:t>install</a:t>
            </a:r>
            <a:r>
              <a:rPr lang="fr-CA" dirty="0" smtClean="0"/>
              <a:t> or </a:t>
            </a:r>
            <a:r>
              <a:rPr lang="fr-CA" dirty="0" err="1" smtClean="0"/>
              <a:t>actual</a:t>
            </a:r>
            <a:r>
              <a:rPr lang="fr-CA" dirty="0" smtClean="0"/>
              <a:t> </a:t>
            </a:r>
            <a:r>
              <a:rPr lang="fr-CA" dirty="0" err="1" smtClean="0"/>
              <a:t>install</a:t>
            </a:r>
            <a:r>
              <a:rPr lang="fr-CA" dirty="0" smtClean="0"/>
              <a:t>, etc.,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verifies</a:t>
            </a:r>
            <a:r>
              <a:rPr lang="fr-CA" dirty="0" smtClean="0"/>
              <a:t>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took</a:t>
            </a:r>
            <a:r>
              <a:rPr lang="fr-CA" dirty="0" smtClean="0"/>
              <a:t> place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independent</a:t>
            </a:r>
            <a:r>
              <a:rPr lang="fr-CA" dirty="0" smtClean="0"/>
              <a:t> </a:t>
            </a:r>
            <a:r>
              <a:rPr lang="fr-CA" dirty="0" err="1" smtClean="0"/>
              <a:t>eyes</a:t>
            </a:r>
            <a:r>
              <a:rPr lang="fr-CA" dirty="0" smtClean="0"/>
              <a:t>.  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98C0-D46C-4D06-873A-97028DA879A9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22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dirty="0" err="1" smtClean="0"/>
              <a:t>Household</a:t>
            </a:r>
            <a:r>
              <a:rPr lang="fr-CA" dirty="0" smtClean="0"/>
              <a:t> </a:t>
            </a:r>
            <a:r>
              <a:rPr lang="fr-CA" dirty="0" err="1" smtClean="0"/>
              <a:t>visits</a:t>
            </a:r>
            <a:r>
              <a:rPr lang="fr-CA" dirty="0" smtClean="0"/>
              <a:t> </a:t>
            </a:r>
            <a:r>
              <a:rPr lang="fr-CA" dirty="0" err="1" smtClean="0"/>
              <a:t>provide</a:t>
            </a:r>
            <a:r>
              <a:rPr lang="fr-CA" dirty="0" smtClean="0"/>
              <a:t> an </a:t>
            </a:r>
            <a:r>
              <a:rPr lang="fr-CA" dirty="0" err="1" smtClean="0"/>
              <a:t>opportunity</a:t>
            </a:r>
            <a:r>
              <a:rPr lang="fr-CA" dirty="0" smtClean="0"/>
              <a:t> for basic fixes - </a:t>
            </a:r>
            <a:r>
              <a:rPr lang="fr-CA" dirty="0" err="1" smtClean="0"/>
              <a:t>leaks</a:t>
            </a:r>
            <a:r>
              <a:rPr lang="fr-CA" dirty="0" smtClean="0"/>
              <a:t>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repaired</a:t>
            </a:r>
            <a:r>
              <a:rPr lang="fr-CA" dirty="0" smtClean="0"/>
              <a:t>, and </a:t>
            </a:r>
            <a:r>
              <a:rPr lang="fr-CA" dirty="0" err="1" smtClean="0"/>
              <a:t>filter</a:t>
            </a:r>
            <a:r>
              <a:rPr lang="fr-CA" dirty="0" smtClean="0"/>
              <a:t> use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reviewed</a:t>
            </a:r>
            <a:r>
              <a:rPr lang="fr-CA" dirty="0" smtClean="0"/>
              <a:t> (importance of diffuser, etc.). This time for </a:t>
            </a:r>
            <a:r>
              <a:rPr lang="fr-CA" dirty="0" err="1" smtClean="0"/>
              <a:t>review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big</a:t>
            </a:r>
            <a:r>
              <a:rPr lang="fr-CA" dirty="0" smtClean="0"/>
              <a:t> </a:t>
            </a:r>
            <a:r>
              <a:rPr lang="fr-CA" dirty="0" err="1" smtClean="0"/>
              <a:t>benefit</a:t>
            </a:r>
            <a:r>
              <a:rPr lang="fr-CA" dirty="0" smtClean="0"/>
              <a:t> - </a:t>
            </a:r>
            <a:r>
              <a:rPr lang="fr-CA" dirty="0" err="1" smtClean="0"/>
              <a:t>everyone</a:t>
            </a:r>
            <a:r>
              <a:rPr lang="fr-CA" dirty="0" smtClean="0"/>
              <a:t> </a:t>
            </a:r>
            <a:r>
              <a:rPr lang="fr-CA" dirty="0" err="1" smtClean="0"/>
              <a:t>needs</a:t>
            </a:r>
            <a:r>
              <a:rPr lang="fr-CA" dirty="0" smtClean="0"/>
              <a:t> to </a:t>
            </a:r>
            <a:r>
              <a:rPr lang="fr-CA" dirty="0" err="1" smtClean="0"/>
              <a:t>hear</a:t>
            </a:r>
            <a:r>
              <a:rPr lang="fr-CA" dirty="0" smtClean="0"/>
              <a:t> </a:t>
            </a:r>
            <a:r>
              <a:rPr lang="fr-CA" dirty="0" err="1" smtClean="0"/>
              <a:t>things</a:t>
            </a:r>
            <a:r>
              <a:rPr lang="fr-CA" dirty="0" smtClean="0"/>
              <a:t> more </a:t>
            </a:r>
            <a:r>
              <a:rPr lang="fr-CA" dirty="0" err="1" smtClean="0"/>
              <a:t>than</a:t>
            </a:r>
            <a:r>
              <a:rPr lang="fr-CA" dirty="0" smtClean="0"/>
              <a:t> once.</a:t>
            </a:r>
          </a:p>
          <a:p>
            <a:pPr lvl="0"/>
            <a:r>
              <a:rPr lang="fr-CA" dirty="0" smtClean="0"/>
              <a:t>It </a:t>
            </a:r>
            <a:r>
              <a:rPr lang="fr-CA" dirty="0" err="1" smtClean="0"/>
              <a:t>helps</a:t>
            </a:r>
            <a:r>
              <a:rPr lang="fr-CA" dirty="0" smtClean="0"/>
              <a:t> us in </a:t>
            </a:r>
            <a:r>
              <a:rPr lang="fr-CA" dirty="0" err="1" smtClean="0"/>
              <a:t>our</a:t>
            </a:r>
            <a:r>
              <a:rPr lang="fr-CA" dirty="0" smtClean="0"/>
              <a:t> </a:t>
            </a:r>
            <a:r>
              <a:rPr lang="fr-CA" dirty="0" err="1" smtClean="0"/>
              <a:t>work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university</a:t>
            </a:r>
            <a:r>
              <a:rPr lang="fr-CA" dirty="0" smtClean="0"/>
              <a:t> </a:t>
            </a:r>
            <a:r>
              <a:rPr lang="fr-CA" dirty="0" err="1" smtClean="0"/>
              <a:t>partners</a:t>
            </a:r>
            <a:r>
              <a:rPr lang="fr-CA" dirty="0" smtClean="0"/>
              <a:t> - </a:t>
            </a:r>
            <a:r>
              <a:rPr lang="fr-CA" dirty="0" err="1" smtClean="0"/>
              <a:t>Purdue</a:t>
            </a:r>
            <a:r>
              <a:rPr lang="fr-CA" dirty="0" smtClean="0"/>
              <a:t> and Moi </a:t>
            </a:r>
            <a:r>
              <a:rPr lang="fr-CA" dirty="0" err="1" smtClean="0"/>
              <a:t>Universities</a:t>
            </a:r>
            <a:r>
              <a:rPr lang="fr-CA" dirty="0" smtClean="0"/>
              <a:t> have been happy to </a:t>
            </a:r>
            <a:r>
              <a:rPr lang="fr-CA" dirty="0" err="1" smtClean="0"/>
              <a:t>join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us in </a:t>
            </a:r>
            <a:r>
              <a:rPr lang="fr-CA" dirty="0" err="1" smtClean="0"/>
              <a:t>undertaking</a:t>
            </a:r>
            <a:r>
              <a:rPr lang="fr-CA" dirty="0" smtClean="0"/>
              <a:t> </a:t>
            </a:r>
            <a:r>
              <a:rPr lang="fr-CA" dirty="0" err="1" smtClean="0"/>
              <a:t>studies</a:t>
            </a:r>
            <a:r>
              <a:rPr lang="fr-CA" dirty="0" smtClean="0"/>
              <a:t> of the </a:t>
            </a:r>
            <a:r>
              <a:rPr lang="fr-CA" dirty="0" err="1" smtClean="0"/>
              <a:t>project</a:t>
            </a:r>
            <a:r>
              <a:rPr lang="fr-CA" dirty="0" smtClean="0"/>
              <a:t> </a:t>
            </a:r>
            <a:r>
              <a:rPr lang="fr-CA" dirty="0" err="1" smtClean="0"/>
              <a:t>since</a:t>
            </a:r>
            <a:r>
              <a:rPr lang="fr-CA" dirty="0" smtClean="0"/>
              <a:t> </a:t>
            </a:r>
            <a:r>
              <a:rPr lang="fr-CA" dirty="0" err="1" smtClean="0"/>
              <a:t>it's</a:t>
            </a:r>
            <a:r>
              <a:rPr lang="fr-CA" dirty="0" smtClean="0"/>
              <a:t> </a:t>
            </a:r>
            <a:r>
              <a:rPr lang="fr-CA" dirty="0" err="1" smtClean="0"/>
              <a:t>relatively</a:t>
            </a:r>
            <a:r>
              <a:rPr lang="fr-CA" dirty="0" smtClean="0"/>
              <a:t> </a:t>
            </a:r>
            <a:r>
              <a:rPr lang="fr-CA" dirty="0" err="1" smtClean="0"/>
              <a:t>easy</a:t>
            </a:r>
            <a:r>
              <a:rPr lang="fr-CA" dirty="0" smtClean="0"/>
              <a:t> to </a:t>
            </a:r>
            <a:r>
              <a:rPr lang="fr-CA" dirty="0" err="1" smtClean="0"/>
              <a:t>collect</a:t>
            </a:r>
            <a:r>
              <a:rPr lang="fr-CA" dirty="0" smtClean="0"/>
              <a:t> data on top of </a:t>
            </a:r>
            <a:r>
              <a:rPr lang="fr-CA" dirty="0" err="1" smtClean="0"/>
              <a:t>our</a:t>
            </a:r>
            <a:r>
              <a:rPr lang="fr-CA" dirty="0" smtClean="0"/>
              <a:t> </a:t>
            </a:r>
            <a:r>
              <a:rPr lang="fr-CA" dirty="0" err="1" smtClean="0"/>
              <a:t>current</a:t>
            </a:r>
            <a:r>
              <a:rPr lang="fr-CA" dirty="0" smtClean="0"/>
              <a:t> visitation </a:t>
            </a:r>
            <a:r>
              <a:rPr lang="fr-CA" dirty="0" err="1" smtClean="0"/>
              <a:t>schedule</a:t>
            </a:r>
            <a:r>
              <a:rPr lang="fr-CA" dirty="0" smtClean="0"/>
              <a:t>.  </a:t>
            </a:r>
          </a:p>
          <a:p>
            <a:pPr lvl="0"/>
            <a:r>
              <a:rPr lang="fr-CA" dirty="0" smtClean="0"/>
              <a:t>It </a:t>
            </a:r>
            <a:r>
              <a:rPr lang="fr-CA" dirty="0" err="1" smtClean="0"/>
              <a:t>helps</a:t>
            </a:r>
            <a:r>
              <a:rPr lang="fr-CA" dirty="0" smtClean="0"/>
              <a:t> us </a:t>
            </a:r>
            <a:r>
              <a:rPr lang="fr-CA" dirty="0" err="1" smtClean="0"/>
              <a:t>stay</a:t>
            </a:r>
            <a:r>
              <a:rPr lang="fr-CA" dirty="0" smtClean="0"/>
              <a:t> on </a:t>
            </a:r>
            <a:r>
              <a:rPr lang="fr-CA" dirty="0" err="1" smtClean="0"/>
              <a:t>target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our</a:t>
            </a:r>
            <a:r>
              <a:rPr lang="fr-CA" dirty="0" smtClean="0"/>
              <a:t> goals.  That </a:t>
            </a:r>
            <a:r>
              <a:rPr lang="fr-CA" dirty="0" err="1" smtClean="0"/>
              <a:t>is</a:t>
            </a:r>
            <a:r>
              <a:rPr lang="fr-CA" dirty="0" smtClean="0"/>
              <a:t>, if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want</a:t>
            </a:r>
            <a:r>
              <a:rPr lang="fr-CA" dirty="0" smtClean="0"/>
              <a:t> to </a:t>
            </a:r>
            <a:r>
              <a:rPr lang="fr-CA" dirty="0" err="1" smtClean="0"/>
              <a:t>build</a:t>
            </a:r>
            <a:r>
              <a:rPr lang="fr-CA" dirty="0" smtClean="0"/>
              <a:t> an </a:t>
            </a:r>
            <a:r>
              <a:rPr lang="fr-CA" dirty="0" err="1" smtClean="0"/>
              <a:t>enterprise</a:t>
            </a:r>
            <a:r>
              <a:rPr lang="fr-CA" dirty="0" smtClean="0"/>
              <a:t> </a:t>
            </a:r>
            <a:r>
              <a:rPr lang="fr-CA" dirty="0" err="1" smtClean="0"/>
              <a:t>based</a:t>
            </a:r>
            <a:r>
              <a:rPr lang="fr-CA" dirty="0" smtClean="0"/>
              <a:t> system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still</a:t>
            </a:r>
            <a:r>
              <a:rPr lang="fr-CA" dirty="0" smtClean="0"/>
              <a:t> </a:t>
            </a:r>
            <a:r>
              <a:rPr lang="fr-CA" dirty="0" err="1" smtClean="0"/>
              <a:t>reaches</a:t>
            </a:r>
            <a:r>
              <a:rPr lang="fr-CA" dirty="0" smtClean="0"/>
              <a:t> </a:t>
            </a:r>
            <a:r>
              <a:rPr lang="fr-CA" dirty="0" err="1" smtClean="0"/>
              <a:t>households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less</a:t>
            </a:r>
            <a:r>
              <a:rPr lang="fr-CA" dirty="0" smtClean="0"/>
              <a:t> </a:t>
            </a:r>
            <a:r>
              <a:rPr lang="fr-CA" dirty="0" err="1" smtClean="0"/>
              <a:t>than</a:t>
            </a:r>
            <a:r>
              <a:rPr lang="fr-CA" dirty="0" smtClean="0"/>
              <a:t> $2 a </a:t>
            </a:r>
            <a:r>
              <a:rPr lang="fr-CA" dirty="0" err="1" smtClean="0"/>
              <a:t>day</a:t>
            </a:r>
            <a:r>
              <a:rPr lang="fr-CA" dirty="0" smtClean="0"/>
              <a:t> </a:t>
            </a:r>
            <a:r>
              <a:rPr lang="fr-CA" dirty="0" err="1" smtClean="0"/>
              <a:t>income</a:t>
            </a:r>
            <a:r>
              <a:rPr lang="fr-CA" dirty="0" smtClean="0"/>
              <a:t>,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compute</a:t>
            </a:r>
            <a:r>
              <a:rPr lang="fr-CA" dirty="0" smtClean="0"/>
              <a:t> the % of </a:t>
            </a:r>
            <a:r>
              <a:rPr lang="fr-CA" dirty="0" err="1" smtClean="0"/>
              <a:t>reached</a:t>
            </a:r>
            <a:r>
              <a:rPr lang="fr-CA" dirty="0" smtClean="0"/>
              <a:t> </a:t>
            </a:r>
            <a:r>
              <a:rPr lang="fr-CA" dirty="0" err="1" smtClean="0"/>
              <a:t>households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fit </a:t>
            </a:r>
            <a:r>
              <a:rPr lang="fr-CA" dirty="0" err="1" smtClean="0"/>
              <a:t>into</a:t>
            </a:r>
            <a:r>
              <a:rPr lang="fr-CA" dirty="0" smtClean="0"/>
              <a:t>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category</a:t>
            </a:r>
            <a:r>
              <a:rPr lang="fr-CA" dirty="0" smtClean="0"/>
              <a:t> in </a:t>
            </a:r>
            <a:r>
              <a:rPr lang="fr-CA" dirty="0" err="1" smtClean="0"/>
              <a:t>each</a:t>
            </a:r>
            <a:r>
              <a:rPr lang="fr-CA" dirty="0" smtClean="0"/>
              <a:t> </a:t>
            </a:r>
            <a:r>
              <a:rPr lang="fr-CA" dirty="0" err="1" smtClean="0"/>
              <a:t>region</a:t>
            </a:r>
            <a:r>
              <a:rPr lang="fr-CA" dirty="0" smtClean="0"/>
              <a:t>, or over a </a:t>
            </a:r>
            <a:r>
              <a:rPr lang="fr-CA" dirty="0" err="1" smtClean="0"/>
              <a:t>given</a:t>
            </a:r>
            <a:r>
              <a:rPr lang="fr-CA" dirty="0" smtClean="0"/>
              <a:t> </a:t>
            </a:r>
            <a:r>
              <a:rPr lang="fr-CA" dirty="0" err="1" smtClean="0"/>
              <a:t>period</a:t>
            </a:r>
            <a:r>
              <a:rPr lang="fr-CA" dirty="0" smtClean="0"/>
              <a:t>.</a:t>
            </a:r>
          </a:p>
          <a:p>
            <a:pPr lvl="0"/>
            <a:r>
              <a:rPr lang="fr-CA" dirty="0" smtClean="0"/>
              <a:t>It </a:t>
            </a:r>
            <a:r>
              <a:rPr lang="fr-CA" dirty="0" err="1" smtClean="0"/>
              <a:t>gets</a:t>
            </a:r>
            <a:r>
              <a:rPr lang="fr-CA" dirty="0" smtClean="0"/>
              <a:t> ACI staff back </a:t>
            </a:r>
            <a:r>
              <a:rPr lang="fr-CA" dirty="0" err="1" smtClean="0"/>
              <a:t>into</a:t>
            </a:r>
            <a:r>
              <a:rPr lang="fr-CA" dirty="0" smtClean="0"/>
              <a:t> a </a:t>
            </a:r>
            <a:r>
              <a:rPr lang="fr-CA" dirty="0" err="1" smtClean="0"/>
              <a:t>household</a:t>
            </a:r>
            <a:r>
              <a:rPr lang="fr-CA" dirty="0" smtClean="0"/>
              <a:t> </a:t>
            </a:r>
            <a:r>
              <a:rPr lang="fr-CA" dirty="0" err="1" smtClean="0"/>
              <a:t>so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offer</a:t>
            </a:r>
            <a:r>
              <a:rPr lang="fr-CA" dirty="0" smtClean="0"/>
              <a:t> more training - </a:t>
            </a:r>
            <a:r>
              <a:rPr lang="fr-CA" dirty="0" err="1" smtClean="0"/>
              <a:t>household</a:t>
            </a:r>
            <a:r>
              <a:rPr lang="fr-CA" dirty="0" smtClean="0"/>
              <a:t> </a:t>
            </a:r>
            <a:r>
              <a:rPr lang="fr-CA" dirty="0" err="1" smtClean="0"/>
              <a:t>hygiene</a:t>
            </a:r>
            <a:r>
              <a:rPr lang="fr-CA" dirty="0" smtClean="0"/>
              <a:t> and </a:t>
            </a:r>
            <a:r>
              <a:rPr lang="fr-CA" dirty="0" err="1" smtClean="0"/>
              <a:t>sanitation</a:t>
            </a:r>
            <a:r>
              <a:rPr lang="fr-CA" dirty="0" smtClean="0"/>
              <a:t> training, etc.  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98C0-D46C-4D06-873A-97028DA879A9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942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5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7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687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54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36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79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50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252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83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44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0A6F-D4B5-4D58-B220-AFAB61233DCD}" type="datetimeFigureOut">
              <a:rPr lang="fr-CA" smtClean="0"/>
              <a:t>2011-11-04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CE09-34F4-4EA2-B890-9D1C2924AD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4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MONITORING CASE STUDY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276600"/>
            <a:ext cx="58674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Aqua Clara International, Kenya</a:t>
            </a:r>
          </a:p>
          <a:p>
            <a:r>
              <a:rPr lang="en-CA" sz="2400" dirty="0" smtClean="0"/>
              <a:t>www.aquaclara.org</a:t>
            </a:r>
            <a:endParaRPr lang="fr-CA" sz="2400" dirty="0"/>
          </a:p>
        </p:txBody>
      </p:sp>
      <p:pic>
        <p:nvPicPr>
          <p:cNvPr id="5" name="Picture 4" descr="Description: Description: Description: CAWST_2C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7" y="4267200"/>
            <a:ext cx="4419600" cy="139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8" descr="C:\Documents and Settings\Scott Rumpsa\My Documents\My Dropbox\Photos\hq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2146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8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094567" cy="4565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CHP Household Visit Kit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415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CHP Household Survey Form</a:t>
            </a:r>
            <a:endParaRPr lang="fr-CA" dirty="0"/>
          </a:p>
        </p:txBody>
      </p:sp>
      <p:pic>
        <p:nvPicPr>
          <p:cNvPr id="2050" name="Picture 2" descr="C:\Documents and Settings\hfuller\Desktop\Monitoring\Case Studies\ACI\Photos\ACI Household Survey For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39000" cy="54292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2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Information Flow – </a:t>
            </a:r>
            <a:r>
              <a:rPr lang="en-CA" sz="3200" dirty="0" smtClean="0"/>
              <a:t>Post collection and analysis</a:t>
            </a:r>
            <a:endParaRPr lang="fr-CA" dirty="0"/>
          </a:p>
        </p:txBody>
      </p:sp>
      <p:sp>
        <p:nvSpPr>
          <p:cNvPr id="4" name="Rounded Rectangle 3"/>
          <p:cNvSpPr/>
          <p:nvPr/>
        </p:nvSpPr>
        <p:spPr>
          <a:xfrm>
            <a:off x="1146810" y="7543165"/>
            <a:ext cx="1644650" cy="10236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Community Health Promoters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 hand in monitoring forms and discuss problems that they noted.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6765" y="7563485"/>
            <a:ext cx="1455420" cy="10814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ACI Monitoring Staff 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take the information for review, input and analysis. 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5275" y="7359015"/>
            <a:ext cx="1806575" cy="14039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Technicians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 are informed when problems have been found and there is a discussion to resolve the problems and make improvements. 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917190" y="7936865"/>
            <a:ext cx="330835" cy="216535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9" name="Notched Right Arrow 8"/>
          <p:cNvSpPr/>
          <p:nvPr/>
        </p:nvSpPr>
        <p:spPr>
          <a:xfrm>
            <a:off x="4907915" y="7936865"/>
            <a:ext cx="330835" cy="216535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403668"/>
            <a:ext cx="7772400" cy="882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CA" sz="2400" b="1" dirty="0" smtClean="0">
              <a:solidFill>
                <a:srgbClr val="0D0D0D"/>
              </a:solidFill>
              <a:effectLst/>
              <a:latin typeface="Arial"/>
              <a:ea typeface="Times New Roman"/>
              <a:cs typeface="Arial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 smtClean="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Community </a:t>
            </a:r>
            <a:r>
              <a:rPr lang="en-CA" sz="2400" b="1" dirty="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Health Promoters</a:t>
            </a:r>
            <a:r>
              <a:rPr lang="en-CA" sz="2400" dirty="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 hand in monitoring forms and discuss problems that they noted.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fr-CA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080" y="2853397"/>
            <a:ext cx="7772399" cy="10814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ACI Monitoring Staff </a:t>
            </a:r>
            <a:r>
              <a:rPr lang="en-CA" sz="2400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take the information for review, input and analysis. 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104605" y="2422808"/>
            <a:ext cx="484632" cy="3368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Down Arrow 18"/>
          <p:cNvSpPr/>
          <p:nvPr/>
        </p:nvSpPr>
        <p:spPr>
          <a:xfrm>
            <a:off x="4112810" y="4006596"/>
            <a:ext cx="484632" cy="336804"/>
          </a:xfrm>
          <a:prstGeom prst="downArrow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19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47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8177"/>
            <a:ext cx="8153400" cy="459004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CHP Monthly Meeting with ACI Staff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024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97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The Data Base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191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Excel </a:t>
            </a:r>
            <a:r>
              <a:rPr lang="en-CA" sz="3600" dirty="0"/>
              <a:t>spreadsheet as </a:t>
            </a:r>
            <a:r>
              <a:rPr lang="en-CA" sz="3600" dirty="0" smtClean="0"/>
              <a:t>water </a:t>
            </a:r>
            <a:r>
              <a:rPr lang="en-CA" sz="3600" dirty="0"/>
              <a:t>filter </a:t>
            </a:r>
            <a:r>
              <a:rPr lang="en-CA" sz="3600" dirty="0" smtClean="0"/>
              <a:t>database</a:t>
            </a:r>
          </a:p>
          <a:p>
            <a:r>
              <a:rPr lang="en-CA" sz="3600" dirty="0" smtClean="0"/>
              <a:t>Input the </a:t>
            </a:r>
            <a:r>
              <a:rPr lang="en-CA" sz="3600" dirty="0"/>
              <a:t>filter receipt data which includes water source info, household contact info, number of people in the household etc. </a:t>
            </a:r>
            <a:endParaRPr lang="en-CA" sz="3600" dirty="0" smtClean="0"/>
          </a:p>
          <a:p>
            <a:r>
              <a:rPr lang="en-CA" sz="3600" dirty="0" smtClean="0"/>
              <a:t>Input information collected by CHPs</a:t>
            </a:r>
          </a:p>
          <a:p>
            <a:r>
              <a:rPr lang="en-CA" sz="3600" dirty="0" smtClean="0"/>
              <a:t>Each filter is tracked by the spreadsheet</a:t>
            </a:r>
            <a:endParaRPr lang="en-CA" sz="3600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93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Data Management or Office and </a:t>
            </a:r>
            <a:r>
              <a:rPr lang="en-CA" dirty="0"/>
              <a:t>Tracking </a:t>
            </a:r>
            <a:r>
              <a:rPr lang="en-CA" dirty="0" smtClean="0"/>
              <a:t>Administrator - </a:t>
            </a:r>
            <a:r>
              <a:rPr lang="en-CA" sz="2700" dirty="0" smtClean="0"/>
              <a:t>Betty </a:t>
            </a:r>
            <a:r>
              <a:rPr lang="en-CA" sz="2700" dirty="0" err="1" smtClean="0"/>
              <a:t>Nyamwaya</a:t>
            </a:r>
            <a:endParaRPr lang="fr-CA" sz="2700" dirty="0"/>
          </a:p>
        </p:txBody>
      </p:sp>
      <p:pic>
        <p:nvPicPr>
          <p:cNvPr id="3074" name="Picture 2" descr="C:\Documents and Settings\hfuller\Desktop\Monitoring\Case Studies\ACI\Photos\ACI Database Management St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8150"/>
            <a:ext cx="6324600" cy="47434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Information Flow – </a:t>
            </a:r>
            <a:r>
              <a:rPr lang="en-CA" sz="3200" dirty="0" smtClean="0"/>
              <a:t>Post analysis</a:t>
            </a:r>
            <a:endParaRPr lang="fr-CA" dirty="0"/>
          </a:p>
        </p:txBody>
      </p:sp>
      <p:sp>
        <p:nvSpPr>
          <p:cNvPr id="4" name="Rounded Rectangle 3"/>
          <p:cNvSpPr/>
          <p:nvPr/>
        </p:nvSpPr>
        <p:spPr>
          <a:xfrm>
            <a:off x="1146810" y="7543165"/>
            <a:ext cx="1644650" cy="10236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Community Health Promoters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 hand in monitoring forms and discuss problems that they noted.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6765" y="7563485"/>
            <a:ext cx="1455420" cy="10814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ACI Monitoring Staff 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take the information for review, input and analysis. 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5275" y="7359015"/>
            <a:ext cx="1806575" cy="14039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Technicians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 are informed when problems have been found and there is a discussion to resolve the problems and make improvements. 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917190" y="7936865"/>
            <a:ext cx="330835" cy="216535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9" name="Notched Right Arrow 8"/>
          <p:cNvSpPr/>
          <p:nvPr/>
        </p:nvSpPr>
        <p:spPr>
          <a:xfrm>
            <a:off x="4907915" y="7936865"/>
            <a:ext cx="330835" cy="216535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080" y="2853397"/>
            <a:ext cx="7772399" cy="10814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ACI Monitoring Staff </a:t>
            </a:r>
            <a:r>
              <a:rPr lang="en-CA" sz="2400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take the information for review, input and analysis. 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4419600"/>
            <a:ext cx="7772399" cy="14039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Technicians</a:t>
            </a:r>
            <a:r>
              <a:rPr lang="en-CA" sz="2400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 are informed when problems have been found and there is a discussion to resolve the problems and make improvements. 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104605" y="2422808"/>
            <a:ext cx="484632" cy="336804"/>
          </a:xfrm>
          <a:prstGeom prst="downArrow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Down Arrow 18"/>
          <p:cNvSpPr/>
          <p:nvPr/>
        </p:nvSpPr>
        <p:spPr>
          <a:xfrm>
            <a:off x="4112810" y="4006596"/>
            <a:ext cx="484632" cy="3368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19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31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159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RESOLVING PROBLEMS - CDEs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243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Info to resolve problem filters handed over at monthly meeting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During meeting discuss how to make repairs and how to prevent it from continuing</a:t>
            </a:r>
          </a:p>
        </p:txBody>
      </p:sp>
      <p:pic>
        <p:nvPicPr>
          <p:cNvPr id="6" name="Picture 5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891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71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1" y="381000"/>
            <a:ext cx="4522788" cy="603038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657600" cy="2316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ACI Staff Monitoring Sand Quality at Source</a:t>
            </a:r>
            <a:endParaRPr lang="fr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3200"/>
            <a:ext cx="3657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Isaac </a:t>
            </a:r>
            <a:r>
              <a:rPr lang="en-CA" dirty="0" err="1"/>
              <a:t>Soita</a:t>
            </a:r>
            <a:r>
              <a:rPr lang="en-CA" dirty="0"/>
              <a:t> - </a:t>
            </a:r>
            <a:r>
              <a:rPr lang="en-CA" dirty="0" err="1"/>
              <a:t>Eldoret</a:t>
            </a:r>
            <a:r>
              <a:rPr lang="en-CA" dirty="0"/>
              <a:t> Regional Coordinator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220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7159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Monitoring for Improvement</a:t>
            </a: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r-CA" b="1" dirty="0" smtClean="0"/>
              <a:t>Issue </a:t>
            </a:r>
            <a:r>
              <a:rPr lang="fr-CA" b="1" dirty="0" err="1" smtClean="0"/>
              <a:t>Found</a:t>
            </a:r>
            <a:r>
              <a:rPr lang="fr-CA" dirty="0" smtClean="0"/>
              <a:t>: </a:t>
            </a:r>
            <a:endParaRPr lang="fr-CA" dirty="0" smtClean="0"/>
          </a:p>
          <a:p>
            <a:pPr marL="0" lvl="0" indent="0">
              <a:buNone/>
            </a:pPr>
            <a:r>
              <a:rPr lang="fr-CA" dirty="0" smtClean="0"/>
              <a:t>Poor </a:t>
            </a:r>
            <a:r>
              <a:rPr lang="fr-CA" dirty="0"/>
              <a:t>standard of water collection and </a:t>
            </a:r>
            <a:r>
              <a:rPr lang="fr-CA" dirty="0" err="1" smtClean="0"/>
              <a:t>storage</a:t>
            </a:r>
            <a:endParaRPr lang="fr-CA" dirty="0" smtClean="0"/>
          </a:p>
          <a:p>
            <a:pPr marL="0" lvl="0" indent="0">
              <a:buNone/>
            </a:pPr>
            <a:r>
              <a:rPr lang="en-CA" b="1" dirty="0" smtClean="0"/>
              <a:t>Improvements Made</a:t>
            </a:r>
            <a:r>
              <a:rPr lang="en-CA" dirty="0" smtClean="0"/>
              <a:t>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smtClean="0"/>
              <a:t>Started</a:t>
            </a:r>
            <a:r>
              <a:rPr lang="fr-CA" dirty="0" smtClean="0"/>
              <a:t> </a:t>
            </a:r>
            <a:r>
              <a:rPr lang="fr-CA" dirty="0"/>
              <a:t>marketing and </a:t>
            </a:r>
            <a:r>
              <a:rPr lang="fr-CA" dirty="0" err="1"/>
              <a:t>selling</a:t>
            </a:r>
            <a:r>
              <a:rPr lang="fr-CA" dirty="0"/>
              <a:t> </a:t>
            </a:r>
            <a:r>
              <a:rPr lang="fr-CA" dirty="0" err="1"/>
              <a:t>safe</a:t>
            </a:r>
            <a:r>
              <a:rPr lang="fr-CA" dirty="0"/>
              <a:t> water </a:t>
            </a:r>
            <a:r>
              <a:rPr lang="fr-CA" dirty="0" err="1"/>
              <a:t>storage</a:t>
            </a:r>
            <a:r>
              <a:rPr lang="fr-CA" dirty="0"/>
              <a:t> </a:t>
            </a:r>
            <a:r>
              <a:rPr lang="fr-CA" dirty="0" smtClean="0"/>
              <a:t>containers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A" dirty="0" err="1" smtClean="0"/>
              <a:t>Trained</a:t>
            </a:r>
            <a:r>
              <a:rPr lang="fr-CA" dirty="0" smtClean="0"/>
              <a:t> </a:t>
            </a:r>
            <a:r>
              <a:rPr lang="fr-CA" dirty="0" err="1" smtClean="0"/>
              <a:t>households</a:t>
            </a:r>
            <a:r>
              <a:rPr lang="fr-CA" dirty="0" smtClean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couldn't</a:t>
            </a:r>
            <a:r>
              <a:rPr lang="fr-CA" dirty="0"/>
              <a:t> </a:t>
            </a:r>
            <a:r>
              <a:rPr lang="fr-CA" dirty="0" err="1"/>
              <a:t>afford</a:t>
            </a:r>
            <a:r>
              <a:rPr lang="fr-CA" dirty="0"/>
              <a:t> new containers </a:t>
            </a:r>
            <a:r>
              <a:rPr lang="fr-CA" dirty="0" smtClean="0"/>
              <a:t>to </a:t>
            </a:r>
            <a:r>
              <a:rPr lang="fr-CA" dirty="0" err="1" smtClean="0"/>
              <a:t>be</a:t>
            </a:r>
            <a:r>
              <a:rPr lang="fr-CA" dirty="0" smtClean="0"/>
              <a:t> able to select 'clean</a:t>
            </a:r>
            <a:r>
              <a:rPr lang="fr-CA" dirty="0"/>
              <a:t>' water </a:t>
            </a:r>
            <a:r>
              <a:rPr lang="fr-CA" dirty="0" smtClean="0"/>
              <a:t>containers for use</a:t>
            </a:r>
            <a:endParaRPr lang="en-CA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rained </a:t>
            </a:r>
            <a:r>
              <a:rPr lang="en-US" dirty="0"/>
              <a:t>CHPs and provided them with a marker for allowing the household to </a:t>
            </a:r>
            <a:r>
              <a:rPr lang="en-US" dirty="0" smtClean="0"/>
              <a:t>identify the different </a:t>
            </a:r>
            <a:r>
              <a:rPr lang="en-US" dirty="0"/>
              <a:t>containers for different </a:t>
            </a:r>
            <a:r>
              <a:rPr lang="en-US" dirty="0" smtClean="0"/>
              <a:t>uses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2914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Aqua Clara International, Kenya</a:t>
            </a:r>
            <a:br>
              <a:rPr lang="en-CA" dirty="0" smtClean="0"/>
            </a:br>
            <a:r>
              <a:rPr lang="en-CA" sz="3600" dirty="0" smtClean="0"/>
              <a:t>WASH Community Development Entrepreneurs</a:t>
            </a:r>
            <a:endParaRPr lang="fr-CA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1647" y="4267200"/>
            <a:ext cx="3048000" cy="7991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/>
              <a:t>Kisii</a:t>
            </a:r>
            <a:r>
              <a:rPr lang="en-CA" sz="3600" dirty="0" smtClean="0"/>
              <a:t>, Kenya</a:t>
            </a:r>
            <a:endParaRPr lang="fr-CA" sz="3200" dirty="0"/>
          </a:p>
        </p:txBody>
      </p:sp>
      <p:pic>
        <p:nvPicPr>
          <p:cNvPr id="6" name="Picture 5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041"/>
            <a:ext cx="2385647" cy="55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kenya_ma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698625"/>
            <a:ext cx="4152900" cy="44338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61647" y="2667000"/>
            <a:ext cx="3048000" cy="7991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 smtClean="0"/>
              <a:t>Eldoret</a:t>
            </a:r>
            <a:r>
              <a:rPr lang="en-CA" sz="3600" dirty="0" smtClean="0"/>
              <a:t>, Kenya</a:t>
            </a:r>
            <a:endParaRPr lang="fr-CA" sz="3200" dirty="0"/>
          </a:p>
        </p:txBody>
      </p:sp>
      <p:sp>
        <p:nvSpPr>
          <p:cNvPr id="3" name="Right Arrow 2"/>
          <p:cNvSpPr/>
          <p:nvPr/>
        </p:nvSpPr>
        <p:spPr>
          <a:xfrm rot="1129222">
            <a:off x="3747639" y="3351895"/>
            <a:ext cx="861647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ight Arrow 10"/>
          <p:cNvSpPr/>
          <p:nvPr/>
        </p:nvSpPr>
        <p:spPr>
          <a:xfrm rot="20481919">
            <a:off x="3849399" y="4307688"/>
            <a:ext cx="861647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465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7159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Monitoring for Improvement</a:t>
            </a: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8006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b="1" dirty="0" smtClean="0"/>
              <a:t>Issue </a:t>
            </a:r>
            <a:r>
              <a:rPr lang="en-CA" b="1" dirty="0" smtClean="0"/>
              <a:t>Found</a:t>
            </a:r>
            <a:r>
              <a:rPr lang="en-CA" dirty="0" smtClean="0"/>
              <a:t>: </a:t>
            </a:r>
            <a:endParaRPr lang="en-CA" dirty="0" smtClean="0"/>
          </a:p>
          <a:p>
            <a:pPr marL="0" lvl="0" indent="0">
              <a:buNone/>
            </a:pPr>
            <a:r>
              <a:rPr lang="en-CA" dirty="0" smtClean="0"/>
              <a:t>V</a:t>
            </a:r>
            <a:r>
              <a:rPr lang="fr-CA" dirty="0" err="1" smtClean="0"/>
              <a:t>aried</a:t>
            </a:r>
            <a:r>
              <a:rPr lang="fr-CA" dirty="0" smtClean="0"/>
              <a:t> construction </a:t>
            </a:r>
            <a:r>
              <a:rPr lang="fr-CA" dirty="0"/>
              <a:t>practices </a:t>
            </a:r>
            <a:r>
              <a:rPr lang="fr-CA" dirty="0" smtClean="0"/>
              <a:t>- </a:t>
            </a:r>
            <a:r>
              <a:rPr lang="fr-CA" dirty="0" err="1"/>
              <a:t>often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poorly</a:t>
            </a:r>
            <a:r>
              <a:rPr lang="fr-CA" dirty="0"/>
              <a:t> </a:t>
            </a:r>
            <a:r>
              <a:rPr lang="fr-CA" dirty="0" err="1"/>
              <a:t>matched</a:t>
            </a:r>
            <a:r>
              <a:rPr lang="fr-CA" dirty="0"/>
              <a:t> components and/or </a:t>
            </a:r>
            <a:r>
              <a:rPr lang="fr-CA" dirty="0" err="1"/>
              <a:t>poorly</a:t>
            </a:r>
            <a:r>
              <a:rPr lang="fr-CA" dirty="0"/>
              <a:t> </a:t>
            </a:r>
            <a:r>
              <a:rPr lang="fr-CA" dirty="0" err="1"/>
              <a:t>selected</a:t>
            </a:r>
            <a:r>
              <a:rPr lang="fr-CA" dirty="0"/>
              <a:t> </a:t>
            </a:r>
            <a:r>
              <a:rPr lang="fr-CA" dirty="0" err="1" smtClean="0"/>
              <a:t>sand</a:t>
            </a:r>
            <a:endParaRPr lang="fr-CA" dirty="0" smtClean="0"/>
          </a:p>
          <a:p>
            <a:pPr marL="0" lvl="0" indent="0">
              <a:buNone/>
            </a:pPr>
            <a:r>
              <a:rPr lang="en-CA" b="1" dirty="0" smtClean="0"/>
              <a:t>Improvement Made</a:t>
            </a:r>
            <a:r>
              <a:rPr lang="en-CA" dirty="0" smtClean="0"/>
              <a:t>:</a:t>
            </a:r>
            <a:r>
              <a:rPr lang="fr-CA" dirty="0"/>
              <a:t> </a:t>
            </a:r>
            <a:endParaRPr lang="fr-CA" dirty="0" smtClean="0"/>
          </a:p>
          <a:p>
            <a:pPr marL="0" lvl="0" indent="0">
              <a:buNone/>
            </a:pPr>
            <a:r>
              <a:rPr lang="fr-CA" dirty="0" err="1" smtClean="0"/>
              <a:t>Now</a:t>
            </a:r>
            <a:r>
              <a:rPr lang="fr-CA" dirty="0" smtClean="0"/>
              <a:t> all </a:t>
            </a:r>
            <a:r>
              <a:rPr lang="fr-CA" dirty="0"/>
              <a:t>supplies </a:t>
            </a:r>
            <a:r>
              <a:rPr lang="fr-CA" dirty="0" smtClean="0"/>
              <a:t>are </a:t>
            </a:r>
            <a:r>
              <a:rPr lang="fr-CA" dirty="0" err="1" smtClean="0"/>
              <a:t>organized</a:t>
            </a:r>
            <a:r>
              <a:rPr lang="fr-CA" dirty="0" smtClean="0"/>
              <a:t> for </a:t>
            </a:r>
            <a:r>
              <a:rPr lang="fr-CA" dirty="0"/>
              <a:t>the groups, and </a:t>
            </a:r>
            <a:r>
              <a:rPr lang="fr-CA" dirty="0" err="1" smtClean="0"/>
              <a:t>repayment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collected</a:t>
            </a:r>
            <a:r>
              <a:rPr lang="fr-CA" dirty="0" smtClean="0"/>
              <a:t> </a:t>
            </a:r>
            <a:r>
              <a:rPr lang="fr-CA" dirty="0" err="1" smtClean="0"/>
              <a:t>after</a:t>
            </a:r>
            <a:r>
              <a:rPr lang="fr-CA" dirty="0" smtClean="0"/>
              <a:t>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build</a:t>
            </a:r>
            <a:r>
              <a:rPr lang="fr-CA" dirty="0"/>
              <a:t> </a:t>
            </a:r>
            <a:r>
              <a:rPr lang="fr-CA" dirty="0" smtClean="0"/>
              <a:t>the </a:t>
            </a:r>
            <a:r>
              <a:rPr lang="fr-CA" dirty="0" err="1" smtClean="0"/>
              <a:t>filters</a:t>
            </a:r>
            <a:endParaRPr lang="fr-CA" dirty="0" smtClean="0"/>
          </a:p>
          <a:p>
            <a:pPr marL="0" lv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666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7159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Monitoring for Improvement</a:t>
            </a: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800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/>
              <a:t>Issue </a:t>
            </a:r>
            <a:r>
              <a:rPr lang="en-CA" b="1" dirty="0"/>
              <a:t>Found</a:t>
            </a:r>
            <a:r>
              <a:rPr lang="en-CA" dirty="0"/>
              <a:t>: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Construction </a:t>
            </a:r>
            <a:r>
              <a:rPr lang="en-CA" dirty="0" smtClean="0"/>
              <a:t>techniques and certain parts of end user training </a:t>
            </a:r>
            <a:r>
              <a:rPr lang="en-CA" dirty="0"/>
              <a:t>weren’t practiced </a:t>
            </a:r>
            <a:r>
              <a:rPr lang="en-CA" dirty="0" smtClean="0"/>
              <a:t>at an acceptable standard</a:t>
            </a:r>
          </a:p>
          <a:p>
            <a:pPr marL="0" lvl="0" indent="0">
              <a:buNone/>
            </a:pPr>
            <a:r>
              <a:rPr lang="en-CA" b="1" dirty="0" smtClean="0"/>
              <a:t>Improvements Made</a:t>
            </a:r>
            <a:r>
              <a:rPr lang="en-CA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A" dirty="0" smtClean="0"/>
              <a:t>Training </a:t>
            </a:r>
            <a:r>
              <a:rPr lang="fr-CA" dirty="0" err="1" smtClean="0"/>
              <a:t>now</a:t>
            </a:r>
            <a:r>
              <a:rPr lang="fr-CA" dirty="0" smtClean="0"/>
              <a:t> </a:t>
            </a:r>
            <a:r>
              <a:rPr lang="fr-CA" dirty="0" err="1" smtClean="0"/>
              <a:t>includes</a:t>
            </a:r>
            <a:r>
              <a:rPr lang="fr-CA" dirty="0" smtClean="0"/>
              <a:t> and </a:t>
            </a:r>
            <a:r>
              <a:rPr lang="fr-CA" dirty="0" err="1" smtClean="0"/>
              <a:t>emphasizes</a:t>
            </a:r>
            <a:r>
              <a:rPr lang="fr-CA" dirty="0" smtClean="0"/>
              <a:t> </a:t>
            </a:r>
            <a:r>
              <a:rPr lang="fr-CA" dirty="0" err="1" smtClean="0"/>
              <a:t>these</a:t>
            </a:r>
            <a:r>
              <a:rPr lang="fr-CA" dirty="0" smtClean="0"/>
              <a:t> concepts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A" dirty="0" err="1" smtClean="0"/>
              <a:t>Changed</a:t>
            </a:r>
            <a:r>
              <a:rPr lang="fr-CA" dirty="0" smtClean="0"/>
              <a:t> the </a:t>
            </a:r>
            <a:r>
              <a:rPr lang="fr-CA" dirty="0" err="1"/>
              <a:t>emphasis</a:t>
            </a:r>
            <a:r>
              <a:rPr lang="fr-CA" dirty="0"/>
              <a:t> of </a:t>
            </a:r>
            <a:r>
              <a:rPr lang="fr-CA" dirty="0" err="1" smtClean="0"/>
              <a:t>monthly</a:t>
            </a:r>
            <a:r>
              <a:rPr lang="fr-CA" dirty="0" smtClean="0"/>
              <a:t> </a:t>
            </a:r>
            <a:r>
              <a:rPr lang="fr-CA" dirty="0"/>
              <a:t>meetings </a:t>
            </a:r>
            <a:r>
              <a:rPr lang="fr-CA" dirty="0" err="1"/>
              <a:t>based</a:t>
            </a:r>
            <a:r>
              <a:rPr lang="fr-CA" dirty="0"/>
              <a:t> on </a:t>
            </a:r>
            <a:r>
              <a:rPr lang="fr-CA" dirty="0" smtClean="0"/>
              <a:t>feedback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surveys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71666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/>
              <a:t>Monitoring for </a:t>
            </a:r>
            <a:r>
              <a:rPr lang="en-CA" dirty="0" smtClean="0"/>
              <a:t>Improvement </a:t>
            </a:r>
            <a:r>
              <a:rPr lang="en-CA" sz="3600" dirty="0" smtClean="0"/>
              <a:t>continued</a:t>
            </a:r>
            <a:r>
              <a:rPr lang="en-CA" dirty="0" smtClean="0"/>
              <a:t> </a:t>
            </a: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13716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fr-CA" b="1" dirty="0" err="1" smtClean="0"/>
              <a:t>We</a:t>
            </a:r>
            <a:r>
              <a:rPr lang="fr-CA" b="1" dirty="0" smtClean="0"/>
              <a:t> </a:t>
            </a:r>
            <a:r>
              <a:rPr lang="fr-CA" b="1" dirty="0" err="1"/>
              <a:t>added</a:t>
            </a:r>
            <a:r>
              <a:rPr lang="fr-CA" b="1" dirty="0"/>
              <a:t> training on </a:t>
            </a:r>
            <a:r>
              <a:rPr lang="fr-CA" b="1" dirty="0" smtClean="0"/>
              <a:t>the</a:t>
            </a:r>
            <a:r>
              <a:rPr lang="fr-CA" dirty="0" smtClean="0"/>
              <a:t>: </a:t>
            </a:r>
          </a:p>
          <a:p>
            <a:r>
              <a:rPr lang="fr-CA" dirty="0" err="1" smtClean="0"/>
              <a:t>Many</a:t>
            </a:r>
            <a:r>
              <a:rPr lang="fr-CA" dirty="0" smtClean="0"/>
              <a:t> </a:t>
            </a:r>
            <a:r>
              <a:rPr lang="fr-CA" dirty="0"/>
              <a:t>uses of clean water.</a:t>
            </a:r>
          </a:p>
          <a:p>
            <a:pPr lvl="0"/>
            <a:r>
              <a:rPr lang="fr-CA" dirty="0" smtClean="0"/>
              <a:t>Importance </a:t>
            </a:r>
            <a:r>
              <a:rPr lang="fr-CA" dirty="0"/>
              <a:t>of the diffuser </a:t>
            </a:r>
            <a:endParaRPr lang="fr-CA" dirty="0" smtClean="0"/>
          </a:p>
          <a:p>
            <a:pPr lvl="0"/>
            <a:r>
              <a:rPr lang="fr-CA" dirty="0" smtClean="0"/>
              <a:t>Importance </a:t>
            </a:r>
            <a:r>
              <a:rPr lang="fr-CA" dirty="0"/>
              <a:t>of </a:t>
            </a:r>
            <a:r>
              <a:rPr lang="fr-CA" dirty="0" err="1"/>
              <a:t>household</a:t>
            </a:r>
            <a:r>
              <a:rPr lang="fr-CA" dirty="0"/>
              <a:t> training </a:t>
            </a:r>
            <a:r>
              <a:rPr lang="fr-CA" dirty="0" err="1"/>
              <a:t>at</a:t>
            </a:r>
            <a:r>
              <a:rPr lang="fr-CA" dirty="0"/>
              <a:t> multiple </a:t>
            </a:r>
            <a:r>
              <a:rPr lang="fr-CA" dirty="0" smtClean="0"/>
              <a:t>times</a:t>
            </a:r>
            <a:endParaRPr lang="fr-CA" dirty="0"/>
          </a:p>
          <a:p>
            <a:pPr marL="0" lvl="0" indent="0">
              <a:buNone/>
            </a:pPr>
            <a:endParaRPr lang="fr-CA" dirty="0" smtClean="0"/>
          </a:p>
          <a:p>
            <a:pPr marL="0" lvl="0" indent="0">
              <a:buNone/>
            </a:pPr>
            <a:r>
              <a:rPr lang="fr-CA" b="1" dirty="0" err="1" smtClean="0"/>
              <a:t>We</a:t>
            </a:r>
            <a:r>
              <a:rPr lang="fr-CA" b="1" dirty="0" smtClean="0"/>
              <a:t> </a:t>
            </a:r>
            <a:r>
              <a:rPr lang="fr-CA" b="1" dirty="0" err="1" smtClean="0"/>
              <a:t>also</a:t>
            </a:r>
            <a:r>
              <a:rPr lang="fr-CA" b="1" dirty="0" smtClean="0"/>
              <a:t> </a:t>
            </a:r>
            <a:r>
              <a:rPr lang="fr-CA" b="1" dirty="0" err="1" smtClean="0"/>
              <a:t>learned</a:t>
            </a:r>
            <a:r>
              <a:rPr lang="fr-CA" dirty="0" smtClean="0"/>
              <a:t>:</a:t>
            </a:r>
          </a:p>
          <a:p>
            <a:r>
              <a:rPr lang="fr-CA" dirty="0" smtClean="0"/>
              <a:t>How </a:t>
            </a:r>
            <a:r>
              <a:rPr lang="fr-CA" dirty="0"/>
              <a:t>people </a:t>
            </a:r>
            <a:r>
              <a:rPr lang="fr-CA" dirty="0" err="1"/>
              <a:t>had</a:t>
            </a:r>
            <a:r>
              <a:rPr lang="fr-CA" dirty="0"/>
              <a:t> </a:t>
            </a:r>
            <a:r>
              <a:rPr lang="fr-CA" dirty="0" err="1"/>
              <a:t>heard</a:t>
            </a:r>
            <a:r>
              <a:rPr lang="fr-CA" dirty="0"/>
              <a:t> about the </a:t>
            </a:r>
            <a:r>
              <a:rPr lang="fr-CA" dirty="0" err="1" smtClean="0"/>
              <a:t>filters</a:t>
            </a:r>
            <a:r>
              <a:rPr lang="fr-CA" dirty="0" smtClean="0"/>
              <a:t> = alter social </a:t>
            </a:r>
            <a:r>
              <a:rPr lang="fr-CA" dirty="0"/>
              <a:t>marketing </a:t>
            </a:r>
            <a:r>
              <a:rPr lang="fr-CA" dirty="0" err="1" smtClean="0"/>
              <a:t>strategies</a:t>
            </a:r>
            <a:endParaRPr lang="fr-CA" dirty="0"/>
          </a:p>
          <a:p>
            <a:r>
              <a:rPr lang="fr-CA" dirty="0" smtClean="0"/>
              <a:t>About water </a:t>
            </a:r>
            <a:r>
              <a:rPr lang="fr-CA" dirty="0" err="1"/>
              <a:t>treatment</a:t>
            </a:r>
            <a:r>
              <a:rPr lang="fr-CA" dirty="0"/>
              <a:t> </a:t>
            </a:r>
            <a:r>
              <a:rPr lang="fr-CA" dirty="0" err="1"/>
              <a:t>methods</a:t>
            </a:r>
            <a:r>
              <a:rPr lang="fr-CA" dirty="0"/>
              <a:t> </a:t>
            </a:r>
            <a:r>
              <a:rPr lang="fr-CA" dirty="0" err="1" smtClean="0"/>
              <a:t>currently</a:t>
            </a:r>
            <a:r>
              <a:rPr lang="fr-CA" dirty="0" smtClean="0"/>
              <a:t> in use </a:t>
            </a:r>
            <a:r>
              <a:rPr lang="fr-CA" dirty="0"/>
              <a:t>and </a:t>
            </a:r>
            <a:r>
              <a:rPr lang="fr-CA" dirty="0" smtClean="0"/>
              <a:t>the </a:t>
            </a:r>
            <a:r>
              <a:rPr lang="fr-CA" dirty="0" err="1" smtClean="0"/>
              <a:t>cost</a:t>
            </a:r>
            <a:r>
              <a:rPr lang="fr-CA" dirty="0" smtClean="0"/>
              <a:t> = </a:t>
            </a:r>
            <a:r>
              <a:rPr lang="fr-CA" dirty="0" err="1" smtClean="0"/>
              <a:t>improved</a:t>
            </a:r>
            <a:r>
              <a:rPr lang="fr-CA" dirty="0" smtClean="0"/>
              <a:t> social </a:t>
            </a:r>
            <a:r>
              <a:rPr lang="fr-CA" dirty="0"/>
              <a:t>marketing </a:t>
            </a:r>
            <a:r>
              <a:rPr lang="fr-CA" dirty="0" smtClean="0"/>
              <a:t>techniques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858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fuller\Desktop\Monitoring\Case Studies\ACI\Photos\ACI End Us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112000" cy="5334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/>
              <a:t>End User with Filter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999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/>
              <a:t>Benefits of Monitoring</a:t>
            </a: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CA" dirty="0"/>
              <a:t>Our </a:t>
            </a:r>
            <a:r>
              <a:rPr lang="fr-CA" dirty="0" err="1"/>
              <a:t>funders</a:t>
            </a:r>
            <a:r>
              <a:rPr lang="fr-CA" dirty="0"/>
              <a:t> </a:t>
            </a:r>
            <a:r>
              <a:rPr lang="fr-CA" dirty="0" err="1"/>
              <a:t>appreciate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smtClean="0"/>
              <a:t>as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/>
              <a:t>helps</a:t>
            </a:r>
            <a:r>
              <a:rPr lang="fr-CA" dirty="0"/>
              <a:t> us </a:t>
            </a:r>
            <a:r>
              <a:rPr lang="fr-CA" dirty="0" err="1"/>
              <a:t>both</a:t>
            </a:r>
            <a:r>
              <a:rPr lang="fr-CA" dirty="0"/>
              <a:t> report on </a:t>
            </a:r>
            <a:r>
              <a:rPr lang="fr-CA" dirty="0" err="1"/>
              <a:t>activities</a:t>
            </a:r>
            <a:r>
              <a:rPr lang="fr-CA" dirty="0"/>
              <a:t> </a:t>
            </a:r>
            <a:r>
              <a:rPr lang="fr-CA" dirty="0" err="1"/>
              <a:t>clearly</a:t>
            </a:r>
            <a:r>
              <a:rPr lang="fr-CA" dirty="0"/>
              <a:t> and in </a:t>
            </a:r>
            <a:r>
              <a:rPr lang="fr-CA" dirty="0" err="1"/>
              <a:t>getting</a:t>
            </a:r>
            <a:r>
              <a:rPr lang="fr-CA" dirty="0"/>
              <a:t> new </a:t>
            </a:r>
            <a:r>
              <a:rPr lang="fr-CA" dirty="0" err="1"/>
              <a:t>funders</a:t>
            </a:r>
            <a:r>
              <a:rPr lang="fr-CA" dirty="0"/>
              <a:t> on </a:t>
            </a:r>
            <a:r>
              <a:rPr lang="fr-CA" dirty="0" err="1" smtClean="0"/>
              <a:t>board</a:t>
            </a:r>
            <a:endParaRPr lang="fr-CA" dirty="0"/>
          </a:p>
          <a:p>
            <a:pPr marL="514350" lvl="0" indent="-514350">
              <a:buFont typeface="+mj-lt"/>
              <a:buAutoNum type="arabicPeriod"/>
            </a:pPr>
            <a:r>
              <a:rPr lang="fr-CA" dirty="0"/>
              <a:t>Our client </a:t>
            </a:r>
            <a:r>
              <a:rPr lang="fr-CA" dirty="0" err="1"/>
              <a:t>households</a:t>
            </a:r>
            <a:r>
              <a:rPr lang="fr-CA" dirty="0"/>
              <a:t> </a:t>
            </a:r>
            <a:r>
              <a:rPr lang="fr-CA" dirty="0" err="1"/>
              <a:t>appreciate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smtClean="0"/>
              <a:t>as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/>
              <a:t>gives</a:t>
            </a:r>
            <a:r>
              <a:rPr lang="fr-CA" dirty="0"/>
              <a:t> </a:t>
            </a:r>
            <a:r>
              <a:rPr lang="fr-CA" dirty="0" err="1"/>
              <a:t>them</a:t>
            </a:r>
            <a:r>
              <a:rPr lang="fr-CA" dirty="0"/>
              <a:t> more </a:t>
            </a:r>
            <a:r>
              <a:rPr lang="fr-CA" dirty="0" err="1"/>
              <a:t>faith</a:t>
            </a:r>
            <a:r>
              <a:rPr lang="fr-CA" dirty="0"/>
              <a:t> in the </a:t>
            </a:r>
            <a:r>
              <a:rPr lang="fr-CA" dirty="0" err="1"/>
              <a:t>filters</a:t>
            </a:r>
            <a:r>
              <a:rPr lang="fr-CA" dirty="0"/>
              <a:t>, and in the </a:t>
            </a:r>
            <a:r>
              <a:rPr lang="fr-CA" dirty="0" err="1" smtClean="0"/>
              <a:t>project</a:t>
            </a:r>
            <a:endParaRPr lang="fr-CA" dirty="0"/>
          </a:p>
          <a:p>
            <a:pPr marL="514350" lvl="0" indent="-514350">
              <a:buFont typeface="+mj-lt"/>
              <a:buAutoNum type="arabicPeriod"/>
            </a:pPr>
            <a:r>
              <a:rPr lang="fr-CA" dirty="0" smtClean="0"/>
              <a:t>Identifies </a:t>
            </a:r>
            <a:r>
              <a:rPr lang="fr-CA" dirty="0" err="1" smtClean="0"/>
              <a:t>project</a:t>
            </a:r>
            <a:r>
              <a:rPr lang="fr-CA" dirty="0" smtClean="0"/>
              <a:t> </a:t>
            </a:r>
            <a:r>
              <a:rPr lang="fr-CA" dirty="0" err="1"/>
              <a:t>problems</a:t>
            </a:r>
            <a:r>
              <a:rPr lang="fr-CA" dirty="0"/>
              <a:t> </a:t>
            </a:r>
            <a:r>
              <a:rPr lang="fr-CA" dirty="0" smtClean="0"/>
              <a:t>to </a:t>
            </a:r>
            <a:r>
              <a:rPr lang="fr-CA" dirty="0" err="1" smtClean="0"/>
              <a:t>be</a:t>
            </a:r>
            <a:r>
              <a:rPr lang="fr-CA" dirty="0" smtClean="0"/>
              <a:t> able to </a:t>
            </a:r>
            <a:r>
              <a:rPr lang="fr-CA" dirty="0" err="1" smtClean="0"/>
              <a:t>address</a:t>
            </a:r>
            <a:r>
              <a:rPr lang="fr-CA" dirty="0" smtClean="0"/>
              <a:t> </a:t>
            </a:r>
            <a:r>
              <a:rPr lang="fr-CA" dirty="0" err="1" smtClean="0"/>
              <a:t>them</a:t>
            </a:r>
            <a:r>
              <a:rPr lang="fr-CA" dirty="0" smtClean="0"/>
              <a:t> </a:t>
            </a:r>
            <a:r>
              <a:rPr lang="fr-CA" dirty="0" err="1" smtClean="0"/>
              <a:t>immediately</a:t>
            </a:r>
            <a:r>
              <a:rPr lang="fr-CA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A" dirty="0" err="1" smtClean="0"/>
              <a:t>Uncovers</a:t>
            </a:r>
            <a:r>
              <a:rPr lang="fr-CA" dirty="0" smtClean="0"/>
              <a:t> </a:t>
            </a:r>
            <a:r>
              <a:rPr lang="fr-CA" dirty="0" err="1" smtClean="0"/>
              <a:t>dishonesty</a:t>
            </a:r>
            <a:r>
              <a:rPr lang="fr-CA" dirty="0" smtClean="0"/>
              <a:t> </a:t>
            </a:r>
            <a:r>
              <a:rPr lang="fr-CA" dirty="0"/>
              <a:t>in </a:t>
            </a:r>
            <a:r>
              <a:rPr lang="fr-CA" dirty="0" err="1" smtClean="0"/>
              <a:t>builders</a:t>
            </a:r>
            <a:r>
              <a:rPr lang="fr-CA" dirty="0" smtClean="0"/>
              <a:t> /</a:t>
            </a:r>
            <a:r>
              <a:rPr lang="fr-CA" dirty="0" err="1"/>
              <a:t>installers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30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/>
              <a:t>Benefits </a:t>
            </a:r>
            <a:r>
              <a:rPr lang="en-CA" sz="3200" dirty="0" smtClean="0"/>
              <a:t>continued</a:t>
            </a:r>
            <a:endParaRPr lang="fr-CA" sz="3200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6482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CA" dirty="0" err="1" smtClean="0"/>
              <a:t>Provides</a:t>
            </a:r>
            <a:r>
              <a:rPr lang="fr-CA" dirty="0" smtClean="0"/>
              <a:t> </a:t>
            </a:r>
            <a:r>
              <a:rPr lang="fr-CA" dirty="0"/>
              <a:t>an </a:t>
            </a:r>
            <a:r>
              <a:rPr lang="fr-CA" dirty="0" err="1"/>
              <a:t>opportunity</a:t>
            </a:r>
            <a:r>
              <a:rPr lang="fr-CA" dirty="0"/>
              <a:t> for basic fixes </a:t>
            </a:r>
            <a:r>
              <a:rPr lang="fr-CA" dirty="0" smtClean="0"/>
              <a:t>and </a:t>
            </a:r>
            <a:r>
              <a:rPr lang="fr-CA" dirty="0" err="1" smtClean="0"/>
              <a:t>reinforce</a:t>
            </a:r>
            <a:r>
              <a:rPr lang="fr-CA" dirty="0" smtClean="0"/>
              <a:t> end user training key messages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A" dirty="0" smtClean="0"/>
              <a:t>It </a:t>
            </a:r>
            <a:r>
              <a:rPr lang="fr-CA" dirty="0" err="1"/>
              <a:t>helps</a:t>
            </a:r>
            <a:r>
              <a:rPr lang="fr-CA" dirty="0"/>
              <a:t> us in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work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university</a:t>
            </a:r>
            <a:r>
              <a:rPr lang="fr-CA" dirty="0"/>
              <a:t> </a:t>
            </a:r>
            <a:r>
              <a:rPr lang="fr-CA" dirty="0" err="1"/>
              <a:t>partners</a:t>
            </a:r>
            <a:r>
              <a:rPr lang="fr-CA" dirty="0"/>
              <a:t> </a:t>
            </a:r>
            <a:r>
              <a:rPr lang="fr-CA" dirty="0" smtClean="0"/>
              <a:t>due to </a:t>
            </a:r>
            <a:r>
              <a:rPr lang="fr-CA" dirty="0" err="1" smtClean="0"/>
              <a:t>ease</a:t>
            </a:r>
            <a:r>
              <a:rPr lang="fr-CA" dirty="0" smtClean="0"/>
              <a:t> of data collection</a:t>
            </a:r>
            <a:endParaRPr lang="fr-CA" dirty="0"/>
          </a:p>
          <a:p>
            <a:pPr marL="514350" lvl="0" indent="-514350">
              <a:buFont typeface="+mj-lt"/>
              <a:buAutoNum type="arabicPeriod"/>
            </a:pPr>
            <a:r>
              <a:rPr lang="fr-CA" dirty="0"/>
              <a:t>It </a:t>
            </a:r>
            <a:r>
              <a:rPr lang="fr-CA" dirty="0" err="1"/>
              <a:t>helps</a:t>
            </a:r>
            <a:r>
              <a:rPr lang="fr-CA" dirty="0"/>
              <a:t> us </a:t>
            </a:r>
            <a:r>
              <a:rPr lang="fr-CA" dirty="0" err="1"/>
              <a:t>stay</a:t>
            </a:r>
            <a:r>
              <a:rPr lang="fr-CA" dirty="0"/>
              <a:t> on </a:t>
            </a:r>
            <a:r>
              <a:rPr lang="fr-CA" dirty="0" err="1"/>
              <a:t>target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smtClean="0"/>
              <a:t>goals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CA" dirty="0" smtClean="0"/>
              <a:t>It </a:t>
            </a:r>
            <a:r>
              <a:rPr lang="fr-CA" dirty="0" err="1" smtClean="0"/>
              <a:t>ensures</a:t>
            </a:r>
            <a:r>
              <a:rPr lang="fr-CA" dirty="0" smtClean="0"/>
              <a:t> ACI </a:t>
            </a:r>
            <a:r>
              <a:rPr lang="fr-CA" dirty="0"/>
              <a:t>staff </a:t>
            </a:r>
            <a:r>
              <a:rPr lang="fr-CA" dirty="0" err="1" smtClean="0"/>
              <a:t>revisit</a:t>
            </a:r>
            <a:r>
              <a:rPr lang="fr-CA" dirty="0" smtClean="0"/>
              <a:t> a </a:t>
            </a:r>
            <a:r>
              <a:rPr lang="fr-CA" dirty="0" err="1"/>
              <a:t>household</a:t>
            </a:r>
            <a:r>
              <a:rPr lang="fr-CA" dirty="0"/>
              <a:t> </a:t>
            </a:r>
            <a:r>
              <a:rPr lang="fr-CA" dirty="0" smtClean="0"/>
              <a:t>to </a:t>
            </a:r>
            <a:r>
              <a:rPr lang="fr-CA" dirty="0" err="1" smtClean="0"/>
              <a:t>offer</a:t>
            </a:r>
            <a:r>
              <a:rPr lang="fr-CA" dirty="0" smtClean="0"/>
              <a:t> </a:t>
            </a:r>
            <a:r>
              <a:rPr lang="fr-CA" dirty="0"/>
              <a:t>more training - </a:t>
            </a:r>
            <a:r>
              <a:rPr lang="fr-CA" dirty="0" err="1" smtClean="0"/>
              <a:t>household</a:t>
            </a:r>
            <a:r>
              <a:rPr lang="fr-CA" dirty="0" smtClean="0"/>
              <a:t> </a:t>
            </a:r>
            <a:r>
              <a:rPr lang="fr-CA" dirty="0" err="1" smtClean="0"/>
              <a:t>hygiene</a:t>
            </a:r>
            <a:r>
              <a:rPr lang="fr-CA" dirty="0" smtClean="0"/>
              <a:t>, </a:t>
            </a:r>
            <a:r>
              <a:rPr lang="fr-CA" dirty="0" err="1" smtClean="0"/>
              <a:t>sanitation</a:t>
            </a:r>
            <a:r>
              <a:rPr lang="fr-CA" dirty="0" smtClean="0"/>
              <a:t> training, etc.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597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Details of Project – Activities</a:t>
            </a:r>
            <a:endParaRPr lang="fr-CA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3914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Current project start date: </a:t>
            </a:r>
            <a:r>
              <a:rPr lang="en-US" b="1" dirty="0" smtClean="0"/>
              <a:t>June 2010</a:t>
            </a:r>
          </a:p>
          <a:p>
            <a:pPr eaLnBrk="1" hangingPunct="1"/>
            <a:r>
              <a:rPr lang="en-US" dirty="0" smtClean="0"/>
              <a:t>Current project size: </a:t>
            </a:r>
            <a:r>
              <a:rPr lang="en-US" b="1" dirty="0" smtClean="0"/>
              <a:t>1,900 </a:t>
            </a:r>
            <a:r>
              <a:rPr lang="en-US" b="1" dirty="0" smtClean="0"/>
              <a:t>filters</a:t>
            </a:r>
            <a:endParaRPr lang="en-US" dirty="0" smtClean="0"/>
          </a:p>
          <a:p>
            <a:pPr eaLnBrk="1" hangingPunct="1"/>
            <a:r>
              <a:rPr lang="en-US" dirty="0" smtClean="0"/>
              <a:t>Implemented to date: </a:t>
            </a:r>
            <a:r>
              <a:rPr lang="en-US" b="1" dirty="0" smtClean="0"/>
              <a:t>1,800 filters</a:t>
            </a:r>
          </a:p>
          <a:p>
            <a:pPr eaLnBrk="1" hangingPunct="1"/>
            <a:r>
              <a:rPr lang="en-US" dirty="0" smtClean="0"/>
              <a:t>Target: </a:t>
            </a:r>
            <a:r>
              <a:rPr lang="en-US" b="1" dirty="0" smtClean="0"/>
              <a:t>5,000 filters per year </a:t>
            </a:r>
          </a:p>
          <a:p>
            <a:r>
              <a:rPr lang="en-CA" dirty="0" smtClean="0"/>
              <a:t>Actual cost of Filter: </a:t>
            </a:r>
            <a:r>
              <a:rPr lang="en-CA" b="1" dirty="0"/>
              <a:t>10$</a:t>
            </a:r>
            <a:r>
              <a:rPr lang="en-CA" dirty="0"/>
              <a:t> - </a:t>
            </a:r>
            <a:r>
              <a:rPr lang="en-US" dirty="0"/>
              <a:t>materials, labor, delivery, installation and </a:t>
            </a:r>
            <a:r>
              <a:rPr lang="en-CA" dirty="0" smtClean="0"/>
              <a:t>CDE profit (</a:t>
            </a:r>
            <a:r>
              <a:rPr lang="en-CA" dirty="0"/>
              <a:t>E</a:t>
            </a:r>
            <a:r>
              <a:rPr lang="en-CA" dirty="0" smtClean="0"/>
              <a:t>xcluded costs: All other follow up costs)</a:t>
            </a:r>
            <a:endParaRPr lang="en-CA" dirty="0"/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2627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Details of Project – People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8229600" cy="4572000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Community Development Entrepreneurs </a:t>
            </a:r>
            <a:r>
              <a:rPr lang="en-CA" sz="2800" dirty="0" smtClean="0"/>
              <a:t>(CDE) </a:t>
            </a:r>
            <a:r>
              <a:rPr lang="en-CA" sz="2800" dirty="0" smtClean="0"/>
              <a:t>Use rural primary schools </a:t>
            </a:r>
            <a:r>
              <a:rPr lang="en-CA" sz="2800" dirty="0" smtClean="0"/>
              <a:t>as demonstration sites and raw material storage. They </a:t>
            </a:r>
            <a:r>
              <a:rPr lang="en-CA" sz="2800" dirty="0" smtClean="0"/>
              <a:t>manage the business of </a:t>
            </a:r>
            <a:r>
              <a:rPr lang="en-CA" sz="2800" dirty="0" smtClean="0"/>
              <a:t>sand preparation,  filter installations and End User training</a:t>
            </a:r>
          </a:p>
          <a:p>
            <a:r>
              <a:rPr lang="en-CA" sz="2800" b="1" dirty="0" smtClean="0"/>
              <a:t>Community Health Promoters </a:t>
            </a:r>
            <a:r>
              <a:rPr lang="en-CA" sz="2800" dirty="0" smtClean="0"/>
              <a:t>(CHP) do follow up visits to filter recipients and WASH training in schools</a:t>
            </a:r>
          </a:p>
          <a:p>
            <a:r>
              <a:rPr lang="en-CA" sz="2800" b="1" dirty="0" smtClean="0"/>
              <a:t>Aqua Clara International Staff </a:t>
            </a:r>
            <a:r>
              <a:rPr lang="en-CA" sz="2800" dirty="0" smtClean="0"/>
              <a:t>(ACI) liaise with and train CDEs and CHPs – quality control and information management</a:t>
            </a:r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1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Community Health Promoters</a:t>
            </a:r>
            <a:endParaRPr lang="fr-CA" dirty="0"/>
          </a:p>
        </p:txBody>
      </p:sp>
      <p:pic>
        <p:nvPicPr>
          <p:cNvPr id="1026" name="Picture 2" descr="C:\Documents and Settings\hfuller\Desktop\Monitoring\Case Studies\ACI\Photos\ACI CH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10400" cy="5257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3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1" y="228600"/>
            <a:ext cx="8229600" cy="144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INFORMATION COLLECTION </a:t>
            </a:r>
            <a:br>
              <a:rPr lang="en-CA" dirty="0" smtClean="0"/>
            </a:br>
            <a:r>
              <a:rPr lang="en-CA" dirty="0" smtClean="0"/>
              <a:t>Monitoring </a:t>
            </a:r>
            <a:r>
              <a:rPr lang="en-CA" dirty="0"/>
              <a:t>Activities 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82" y="1905000"/>
            <a:ext cx="8229600" cy="35052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600" dirty="0" smtClean="0"/>
              <a:t>Filter Recipient and Installation (CDE)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600" dirty="0" smtClean="0"/>
              <a:t>Post installation follow up visits within 60 days of installation (CHP)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600" dirty="0" smtClean="0"/>
              <a:t>Extra visits for repairs or resolving problems (</a:t>
            </a:r>
            <a:r>
              <a:rPr lang="en-CA" sz="3600" dirty="0" smtClean="0"/>
              <a:t>CDE, ACI staff)</a:t>
            </a:r>
            <a:endParaRPr lang="fr-CA" sz="3600" dirty="0"/>
          </a:p>
        </p:txBody>
      </p:sp>
      <p:pic>
        <p:nvPicPr>
          <p:cNvPr id="4" name="Picture 3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4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368" y="838200"/>
            <a:ext cx="8177432" cy="2188030"/>
          </a:xfrm>
        </p:spPr>
        <p:txBody>
          <a:bodyPr>
            <a:normAutofit fontScale="92500"/>
          </a:bodyPr>
          <a:lstStyle/>
          <a:p>
            <a:r>
              <a:rPr lang="en-CA" dirty="0"/>
              <a:t>Installation form f</a:t>
            </a:r>
            <a:r>
              <a:rPr lang="en-CA" dirty="0" smtClean="0"/>
              <a:t>illed in by CDEs </a:t>
            </a:r>
            <a:r>
              <a:rPr lang="en-CA" sz="2600" dirty="0" smtClean="0"/>
              <a:t>(See Appendix 4)</a:t>
            </a:r>
          </a:p>
          <a:p>
            <a:r>
              <a:rPr lang="en-CA" dirty="0"/>
              <a:t>F</a:t>
            </a:r>
            <a:r>
              <a:rPr lang="en-CA" dirty="0" smtClean="0"/>
              <a:t>orms are collected by ACI staff at monthly meeting</a:t>
            </a:r>
            <a:endParaRPr lang="en-CA" i="1" dirty="0" smtClean="0"/>
          </a:p>
          <a:p>
            <a:r>
              <a:rPr lang="en-CA" dirty="0" smtClean="0"/>
              <a:t>Data for each filter is inputted by ACI staff</a:t>
            </a:r>
            <a:endParaRPr lang="fr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INSTALLATION INFORMATION</a:t>
            </a:r>
            <a:endParaRPr lang="fr-CA" dirty="0"/>
          </a:p>
        </p:txBody>
      </p:sp>
      <p:pic>
        <p:nvPicPr>
          <p:cNvPr id="8" name="Picture 7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1" y="6292007"/>
            <a:ext cx="2385647" cy="5584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15446"/>
              </p:ext>
            </p:extLst>
          </p:nvPr>
        </p:nvGraphicFramePr>
        <p:xfrm>
          <a:off x="208671" y="3521892"/>
          <a:ext cx="8630529" cy="135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4144"/>
                <a:gridCol w="2292849"/>
                <a:gridCol w="3693536"/>
              </a:tblGrid>
              <a:tr h="1104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Exact Date Installed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Standing water depth at installation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Flow rate at installation (pour 10 </a:t>
                      </a:r>
                      <a:r>
                        <a:rPr lang="en-US" sz="1800" dirty="0" smtClean="0">
                          <a:effectLst/>
                        </a:rPr>
                        <a:t>L </a:t>
                      </a:r>
                      <a:r>
                        <a:rPr lang="en-US" sz="1800" dirty="0">
                          <a:effectLst/>
                        </a:rPr>
                        <a:t>of water exactly, then time 1 liter)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00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C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C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C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62689"/>
              </p:ext>
            </p:extLst>
          </p:nvPr>
        </p:nvGraphicFramePr>
        <p:xfrm>
          <a:off x="457200" y="5105400"/>
          <a:ext cx="8153400" cy="99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131"/>
                <a:gridCol w="2048551"/>
                <a:gridCol w="2529662"/>
                <a:gridCol w="2278056"/>
              </a:tblGrid>
              <a:tr h="5427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Filter Unit Number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Construction Site (School)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Installed by (CDO Name)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Installer Contact #     (CDO Phone #)</a:t>
                      </a:r>
                      <a:endParaRPr lang="fr-C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7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C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C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C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C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401494" y="3026230"/>
            <a:ext cx="5913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Additional Filter Installation Information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340483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Information Flow – </a:t>
            </a:r>
            <a:r>
              <a:rPr lang="en-CA" sz="3200" dirty="0" smtClean="0"/>
              <a:t>Collection</a:t>
            </a:r>
            <a:endParaRPr lang="fr-CA" dirty="0"/>
          </a:p>
        </p:txBody>
      </p:sp>
      <p:sp>
        <p:nvSpPr>
          <p:cNvPr id="4" name="Rounded Rectangle 3"/>
          <p:cNvSpPr/>
          <p:nvPr/>
        </p:nvSpPr>
        <p:spPr>
          <a:xfrm>
            <a:off x="1146810" y="7543165"/>
            <a:ext cx="1644650" cy="102362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Community Health Promoters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 hand in monitoring forms and discuss problems that they noted.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6765" y="7563485"/>
            <a:ext cx="1455420" cy="10814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ACI Monitoring Staff 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take the information for review, input and analysis. 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5275" y="7359015"/>
            <a:ext cx="1806575" cy="14039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100" b="1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Technicians</a:t>
            </a:r>
            <a:r>
              <a:rPr lang="en-CA" sz="110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 are informed when problems have been found and there is a discussion to resolve the problems and make improvements. </a:t>
            </a:r>
            <a:endParaRPr lang="fr-CA" sz="110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917190" y="7936865"/>
            <a:ext cx="330835" cy="216535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9" name="Notched Right Arrow 8"/>
          <p:cNvSpPr/>
          <p:nvPr/>
        </p:nvSpPr>
        <p:spPr>
          <a:xfrm>
            <a:off x="4907915" y="7936865"/>
            <a:ext cx="330835" cy="216535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C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1295399"/>
            <a:ext cx="8534400" cy="121920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CA" sz="2400" b="1" dirty="0" smtClean="0">
              <a:solidFill>
                <a:srgbClr val="0D0D0D"/>
              </a:solidFill>
              <a:effectLst/>
              <a:latin typeface="Arial"/>
              <a:ea typeface="Times New Roman"/>
              <a:cs typeface="Arial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 smtClean="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Community Development Entrepreneurs </a:t>
            </a:r>
            <a:r>
              <a:rPr lang="en-CA" sz="2400" dirty="0" smtClean="0">
                <a:solidFill>
                  <a:srgbClr val="0D0D0D"/>
                </a:solidFill>
                <a:effectLst/>
                <a:latin typeface="Arial"/>
                <a:ea typeface="Times New Roman"/>
                <a:cs typeface="Arial"/>
              </a:rPr>
              <a:t>collect installation record from recipient of filter. Forms are given to ACI staff. 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fr-CA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133452"/>
            <a:ext cx="8534400" cy="12099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ACI Monitoring Staff </a:t>
            </a:r>
            <a:r>
              <a:rPr lang="en-CA" sz="2400" dirty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take the information for review, </a:t>
            </a:r>
            <a:r>
              <a:rPr lang="en-CA" sz="2400" dirty="0" smtClean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and input details into the database; list of recipients is given to CHPs for follow up within 60 days. 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1" y="4816602"/>
            <a:ext cx="8534400" cy="140398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2400" b="1" dirty="0" smtClean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Community Health Promoters</a:t>
            </a:r>
            <a:r>
              <a:rPr lang="en-CA" sz="2400" dirty="0" smtClean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 do follow up with filter recipients and collect information on form. Forms </a:t>
            </a:r>
            <a:r>
              <a:rPr lang="en-CA" sz="2400" dirty="0" smtClean="0">
                <a:solidFill>
                  <a:srgbClr val="0D0D0D"/>
                </a:solidFill>
                <a:latin typeface="Arial"/>
                <a:ea typeface="Calibri"/>
                <a:cs typeface="Times New Roman"/>
              </a:rPr>
              <a:t>are </a:t>
            </a:r>
            <a:r>
              <a:rPr lang="en-CA" sz="2400" dirty="0" smtClean="0">
                <a:solidFill>
                  <a:srgbClr val="0D0D0D"/>
                </a:solidFill>
                <a:effectLst/>
                <a:latin typeface="Arial"/>
                <a:ea typeface="Calibri"/>
                <a:cs typeface="Times New Roman"/>
              </a:rPr>
              <a:t>handed in to ACI staff at monthly meetings. </a:t>
            </a:r>
            <a:endParaRPr lang="fr-CA" sz="24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77627" y="2753399"/>
            <a:ext cx="484632" cy="3368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Down Arrow 18"/>
          <p:cNvSpPr/>
          <p:nvPr/>
        </p:nvSpPr>
        <p:spPr>
          <a:xfrm>
            <a:off x="4277627" y="4419600"/>
            <a:ext cx="484632" cy="3368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19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" y="6299518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15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71426"/>
          </a:xfrm>
        </p:spPr>
        <p:txBody>
          <a:bodyPr>
            <a:normAutofit/>
          </a:bodyPr>
          <a:lstStyle/>
          <a:p>
            <a:r>
              <a:rPr lang="en-US" dirty="0" smtClean="0"/>
              <a:t>Post installation follow up visit by CHP within 60 days of installation</a:t>
            </a:r>
          </a:p>
          <a:p>
            <a:r>
              <a:rPr lang="en-US" dirty="0" smtClean="0"/>
              <a:t>Use questionnaire to collect information</a:t>
            </a:r>
          </a:p>
          <a:p>
            <a:r>
              <a:rPr lang="en-US" dirty="0" smtClean="0"/>
              <a:t>Give forms to ACI staff</a:t>
            </a:r>
          </a:p>
          <a:p>
            <a:r>
              <a:rPr lang="en-US" dirty="0" smtClean="0"/>
              <a:t>ACI staff input data into spreadsheet, analyze for problems and prepare how to manage the problems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CHP FOLLOW UP VISIT</a:t>
            </a:r>
            <a:endParaRPr lang="fr-CA" dirty="0"/>
          </a:p>
        </p:txBody>
      </p:sp>
      <p:pic>
        <p:nvPicPr>
          <p:cNvPr id="6" name="Picture 5" descr="Description: Description: Description: CAWST_2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" y="6299518"/>
            <a:ext cx="2385647" cy="55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78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1139</Words>
  <Application>Microsoft Office PowerPoint</Application>
  <PresentationFormat>On-screen Show (4:3)</PresentationFormat>
  <Paragraphs>139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MONITORING CASE STUDY</vt:lpstr>
      <vt:lpstr>Aqua Clara International, Kenya WASH Community Development Entrepreneurs</vt:lpstr>
      <vt:lpstr>Details of Project – Activities</vt:lpstr>
      <vt:lpstr>Details of Project – People</vt:lpstr>
      <vt:lpstr>Community Health Promoters</vt:lpstr>
      <vt:lpstr>INFORMATION COLLECTION  Monitoring Activities </vt:lpstr>
      <vt:lpstr>INSTALLATION INFORMATION</vt:lpstr>
      <vt:lpstr>Information Flow – Collection</vt:lpstr>
      <vt:lpstr>CHP FOLLOW UP VISIT</vt:lpstr>
      <vt:lpstr>CHP Household Visit Kit</vt:lpstr>
      <vt:lpstr>CHP Household Survey Form</vt:lpstr>
      <vt:lpstr>Information Flow – Post collection and analysis</vt:lpstr>
      <vt:lpstr>CHP Monthly Meeting with ACI Staff</vt:lpstr>
      <vt:lpstr>The Data Base</vt:lpstr>
      <vt:lpstr>Data Management or Office and Tracking Administrator - Betty Nyamwaya</vt:lpstr>
      <vt:lpstr>Information Flow – Post analysis</vt:lpstr>
      <vt:lpstr>RESOLVING PROBLEMS - CDEs</vt:lpstr>
      <vt:lpstr>ACI Staff Monitoring Sand Quality at Source</vt:lpstr>
      <vt:lpstr>Monitoring for Improvement</vt:lpstr>
      <vt:lpstr>Monitoring for Improvement</vt:lpstr>
      <vt:lpstr>Monitoring for Improvement</vt:lpstr>
      <vt:lpstr>Monitoring for Improvement continued </vt:lpstr>
      <vt:lpstr>End User with Filter</vt:lpstr>
      <vt:lpstr>Benefits of Monitoring</vt:lpstr>
      <vt:lpstr>Benefits continued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CASE STUDY</dc:title>
  <dc:creator>Heidi Fuller</dc:creator>
  <cp:lastModifiedBy>Heidi Fuller</cp:lastModifiedBy>
  <cp:revision>24</cp:revision>
  <dcterms:created xsi:type="dcterms:W3CDTF">2011-09-15T22:09:10Z</dcterms:created>
  <dcterms:modified xsi:type="dcterms:W3CDTF">2011-11-04T09:31:49Z</dcterms:modified>
</cp:coreProperties>
</file>