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5"/>
  </p:notesMasterIdLst>
  <p:handoutMasterIdLst>
    <p:handoutMasterId r:id="rId26"/>
  </p:handoutMasterIdLst>
  <p:sldIdLst>
    <p:sldId id="402" r:id="rId2"/>
    <p:sldId id="381" r:id="rId3"/>
    <p:sldId id="371" r:id="rId4"/>
    <p:sldId id="380"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9" r:id="rId21"/>
    <p:sldId id="397" r:id="rId22"/>
    <p:sldId id="398" r:id="rId23"/>
    <p:sldId id="40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3" autoAdjust="0"/>
    <p:restoredTop sz="94280" autoAdjust="0"/>
  </p:normalViewPr>
  <p:slideViewPr>
    <p:cSldViewPr snapToGrid="0">
      <p:cViewPr>
        <p:scale>
          <a:sx n="70" d="100"/>
          <a:sy n="70" d="100"/>
        </p:scale>
        <p:origin x="1314" y="-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4/24/2017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4/24/2017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a:t>
            </a:fld>
            <a:endParaRPr lang="en-US"/>
          </a:p>
        </p:txBody>
      </p:sp>
    </p:spTree>
    <p:extLst>
      <p:ext uri="{BB962C8B-B14F-4D97-AF65-F5344CB8AC3E}">
        <p14:creationId xmlns:p14="http://schemas.microsoft.com/office/powerpoint/2010/main" val="289034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b="1" i="0" u="sng" kern="1200">
                <a:solidFill>
                  <a:schemeClr val="tx1"/>
                </a:solidFill>
                <a:effectLst/>
                <a:latin typeface="+mn-lt"/>
                <a:ea typeface="ＭＳ Ｐゴシック" charset="0"/>
                <a:cs typeface="ＭＳ Ｐゴシック" charset="0"/>
              </a:rPr>
              <a:t>Vaya a la casa. Lleve todo el equipo necesario.</a:t>
            </a:r>
          </a:p>
          <a:p>
            <a:pPr lvl="0" rtl="0"/>
            <a:r>
              <a:rPr sz="1200" kern="1200">
                <a:solidFill>
                  <a:schemeClr val="tx1"/>
                </a:solidFill>
                <a:effectLst/>
                <a:latin typeface="+mn-lt"/>
                <a:ea typeface="ＭＳ Ｐゴシック" charset="0"/>
                <a:cs typeface="ＭＳ Ｐゴシック" charset="0"/>
              </a:rPr>
              <a:t>Encontrar</a:t>
            </a:r>
            <a:r>
              <a:rPr sz="1200" kern="1200" baseline="0">
                <a:solidFill>
                  <a:schemeClr val="tx1"/>
                </a:solidFill>
                <a:effectLst/>
                <a:latin typeface="+mn-lt"/>
                <a:ea typeface="ＭＳ Ｐゴシック" charset="0"/>
                <a:cs typeface="ＭＳ Ｐゴシック" charset="0"/>
              </a:rPr>
              <a:t> y acceder a la casa es la primera tarea de la recolección de lodos fecales. El acceso a la tecnología de saneamiento in situ puede ser limitado, especialmente en entornos urbanos. Como se muestra en la foto, la recolección de lodos fecales requiere equipamiento como mangueras, equipo de seguridad (p. ej., botas de goma) o bidones con agua para diluir los lodos espesos antes de la recolección.</a:t>
            </a:r>
          </a:p>
          <a:p>
            <a:pPr lvl="0"/>
            <a:endParaRPr lang="en-US" sz="1200" kern="1200" dirty="0">
              <a:solidFill>
                <a:schemeClr val="tx1"/>
              </a:solidFill>
              <a:effectLst/>
              <a:latin typeface="+mn-lt"/>
              <a:ea typeface="ＭＳ Ｐゴシック" charset="0"/>
              <a:cs typeface="ＭＳ Ｐゴシック" charset="0"/>
            </a:endParaRPr>
          </a:p>
          <a:p>
            <a:pPr lvl="0" rtl="0"/>
            <a:r>
              <a:rPr sz="1200" b="1" i="0" u="sng" kern="1200">
                <a:solidFill>
                  <a:schemeClr val="tx1"/>
                </a:solidFill>
                <a:effectLst/>
                <a:latin typeface="+mn-lt"/>
                <a:ea typeface="ＭＳ Ｐゴシック" charset="0"/>
                <a:cs typeface="ＭＳ Ｐゴシック" charset="0"/>
              </a:rPr>
              <a:t>Reúnase con el cliente para acordar la logística e informarles acerca del servicio</a:t>
            </a:r>
          </a:p>
          <a:p>
            <a:pPr lvl="0" rtl="0"/>
            <a:r>
              <a:rPr sz="1200" i="0" kern="1200" baseline="0">
                <a:solidFill>
                  <a:schemeClr val="tx1"/>
                </a:solidFill>
                <a:effectLst/>
                <a:latin typeface="+mn-lt"/>
                <a:ea typeface="ＭＳ Ｐゴシック" charset="0"/>
                <a:cs typeface="ＭＳ Ｐゴシック" charset="0"/>
              </a:rPr>
              <a:t>Reunirse con el cliente es una tarea importante ya que el proveedor de servicios siempre solicita información antes de la recolección de los lodos fecales.</a:t>
            </a:r>
          </a:p>
          <a:p>
            <a:pPr lvl="0"/>
            <a:endParaRPr lang="en-US" sz="1200" i="0" kern="1200" dirty="0">
              <a:solidFill>
                <a:schemeClr val="tx1"/>
              </a:solidFill>
              <a:effectLst/>
              <a:latin typeface="+mn-lt"/>
              <a:ea typeface="ＭＳ Ｐゴシック" charset="0"/>
              <a:cs typeface="ＭＳ Ｐゴシック" charset="0"/>
            </a:endParaRPr>
          </a:p>
          <a:p>
            <a:pPr lvl="0" rtl="0"/>
            <a:r>
              <a:rPr sz="1200" b="1" i="0" u="sng" kern="1200">
                <a:solidFill>
                  <a:schemeClr val="tx1"/>
                </a:solidFill>
                <a:effectLst/>
                <a:latin typeface="+mn-lt"/>
                <a:ea typeface="ＭＳ Ｐゴシック" charset="0"/>
                <a:cs typeface="ＭＳ Ｐゴシック" charset="0"/>
              </a:rPr>
              <a:t>Diga la tarifa o negóciela con el cliente</a:t>
            </a:r>
          </a:p>
          <a:p>
            <a:pPr lvl="0" rtl="0"/>
            <a:r>
              <a:rPr sz="1200" b="0" i="0" u="none" kern="1200">
                <a:solidFill>
                  <a:schemeClr val="tx1"/>
                </a:solidFill>
                <a:effectLst/>
                <a:latin typeface="+mn-lt"/>
                <a:ea typeface="ＭＳ Ｐゴシック" charset="0"/>
                <a:cs typeface="ＭＳ Ｐゴシック" charset="0"/>
              </a:rPr>
              <a:t>La recolección de lodos fecales es </a:t>
            </a:r>
            <a:r>
              <a:rPr sz="1200" b="0" i="0" u="none" kern="1200" baseline="0">
                <a:solidFill>
                  <a:schemeClr val="tx1"/>
                </a:solidFill>
                <a:effectLst/>
                <a:latin typeface="+mn-lt"/>
                <a:ea typeface="ＭＳ Ｐゴシック" charset="0"/>
                <a:cs typeface="ＭＳ Ｐゴシック" charset="0"/>
              </a:rPr>
              <a:t>uno de los tantos gastos de una familia. Especialmente en zonas pobres, puede ser un alto porcentaje del gasto anual. Por lo tanto, la tarifa se negocia antes del servicio.</a:t>
            </a:r>
            <a:r>
              <a:rPr sz="1200" b="0" i="0" u="none" kern="120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13</a:t>
            </a:fld>
            <a:endParaRPr/>
          </a:p>
        </p:txBody>
      </p:sp>
    </p:spTree>
    <p:extLst>
      <p:ext uri="{BB962C8B-B14F-4D97-AF65-F5344CB8AC3E}">
        <p14:creationId xmlns:p14="http://schemas.microsoft.com/office/powerpoint/2010/main" val="2651103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b="1" i="0" u="sng" kern="1200">
                <a:solidFill>
                  <a:schemeClr val="tx1"/>
                </a:solidFill>
                <a:effectLst/>
                <a:latin typeface="+mn-lt"/>
                <a:ea typeface="ＭＳ Ｐゴシック" charset="0"/>
                <a:cs typeface="ＭＳ Ｐゴシック" charset="0"/>
              </a:rPr>
              <a:t>Colóquese</a:t>
            </a:r>
            <a:r>
              <a:rPr sz="1200" b="1" i="0" u="sng" kern="1200" baseline="0">
                <a:solidFill>
                  <a:schemeClr val="tx1"/>
                </a:solidFill>
                <a:effectLst/>
                <a:latin typeface="+mn-lt"/>
                <a:ea typeface="ＭＳ Ｐゴシック" charset="0"/>
                <a:cs typeface="ＭＳ Ｐゴシック" charset="0"/>
              </a:rPr>
              <a:t> elementos </a:t>
            </a:r>
            <a:r>
              <a:rPr sz="1200" b="1" i="0" u="sng" kern="1200">
                <a:solidFill>
                  <a:schemeClr val="tx1"/>
                </a:solidFill>
                <a:effectLst/>
                <a:latin typeface="+mn-lt"/>
                <a:ea typeface="ＭＳ Ｐゴシック" charset="0"/>
                <a:cs typeface="ＭＳ Ｐゴシック" charset="0"/>
              </a:rPr>
              <a:t>de protección personal</a:t>
            </a:r>
          </a:p>
          <a:p>
            <a:pPr lvl="0" rtl="0"/>
            <a:r>
              <a:rPr sz="1400" b="0" i="0" u="none" kern="1200">
                <a:solidFill>
                  <a:schemeClr val="tx1"/>
                </a:solidFill>
                <a:effectLst/>
                <a:latin typeface="+mn-lt"/>
                <a:ea typeface="ＭＳ Ｐゴシック" charset="0"/>
                <a:cs typeface="ＭＳ Ｐゴシック" charset="0"/>
              </a:rPr>
              <a:t>Los lodos fecales tienen altas concentraciones de patógenos. Por lo tanto, los operadores</a:t>
            </a:r>
            <a:r>
              <a:rPr sz="1400" b="0" i="0" u="none" kern="1200" baseline="0">
                <a:solidFill>
                  <a:schemeClr val="tx1"/>
                </a:solidFill>
                <a:effectLst/>
                <a:latin typeface="+mn-lt"/>
                <a:ea typeface="ＭＳ Ｐゴシック" charset="0"/>
                <a:cs typeface="ＭＳ Ｐゴシック" charset="0"/>
              </a:rPr>
              <a:t> deben usar elementos de protección adecuados como botas de goma, guantes y mascarilla. La foto de la izquierda muestra un buen ejemplo de equipo de protección en Vietnam.</a:t>
            </a:r>
            <a:r>
              <a:rPr sz="1400" b="0" i="0" u="none" kern="1200">
                <a:solidFill>
                  <a:schemeClr val="tx1"/>
                </a:solidFill>
                <a:effectLst/>
                <a:latin typeface="+mn-lt"/>
                <a:ea typeface="ＭＳ Ｐゴシック" charset="0"/>
                <a:cs typeface="ＭＳ Ｐゴシック" charset="0"/>
              </a:rPr>
              <a:t> </a:t>
            </a:r>
          </a:p>
          <a:p>
            <a:pPr lvl="0"/>
            <a:endParaRPr lang="en-US" sz="1400" b="1" i="0" u="sng" kern="1200" dirty="0">
              <a:solidFill>
                <a:schemeClr val="tx1"/>
              </a:solidFill>
              <a:effectLst/>
              <a:latin typeface="+mn-lt"/>
              <a:ea typeface="ＭＳ Ｐゴシック" charset="0"/>
              <a:cs typeface="ＭＳ Ｐゴシック" charset="0"/>
            </a:endParaRPr>
          </a:p>
          <a:p>
            <a:pPr lvl="0" rtl="0"/>
            <a:r>
              <a:rPr sz="1200" b="1" i="0" u="sng" kern="1200">
                <a:solidFill>
                  <a:schemeClr val="tx1"/>
                </a:solidFill>
                <a:effectLst/>
                <a:latin typeface="+mn-lt"/>
                <a:ea typeface="ＭＳ Ｐゴシック" charset="0"/>
                <a:cs typeface="ＭＳ Ｐゴシック" charset="0"/>
              </a:rPr>
              <a:t>Localice la tecnología de saneamiento in situ</a:t>
            </a:r>
          </a:p>
          <a:p>
            <a:pPr marL="0" marR="0" lvl="0" indent="0" algn="l" defTabSz="914400" rtl="0" eaLnBrk="0" fontAlgn="base" latinLnBrk="0" hangingPunct="0">
              <a:lnSpc>
                <a:spcPct val="100000"/>
              </a:lnSpc>
              <a:spcBef>
                <a:spcPct val="30000"/>
              </a:spcBef>
              <a:spcAft>
                <a:spcPct val="0"/>
              </a:spcAft>
              <a:buClrTx/>
              <a:buSzTx/>
              <a:buFontTx/>
              <a:buNone/>
              <a:tabLst/>
              <a:defRPr/>
            </a:pPr>
            <a:r>
              <a:rPr sz="1200" i="0" kern="1200">
                <a:solidFill>
                  <a:schemeClr val="tx1"/>
                </a:solidFill>
                <a:effectLst/>
                <a:latin typeface="+mn-lt"/>
                <a:ea typeface="ＭＳ Ｐゴシック" charset="0"/>
                <a:cs typeface="ＭＳ Ｐゴシック" charset="0"/>
              </a:rPr>
              <a:t>Explique que a veces la ubicación de la tecnología de saneamiento in situ puede no ser tan obvia. Por ejemplo, cuando una fosa séptica está ubicada debajo de la casa y solo el inquilino (no el dueño de la casa) está presente. </a:t>
            </a:r>
          </a:p>
          <a:p>
            <a:pPr lvl="0"/>
            <a:endParaRPr lang="de-CH" sz="1200" i="1" kern="120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sz="1200" b="1" i="0" u="sng" kern="1200">
                <a:solidFill>
                  <a:schemeClr val="tx1"/>
                </a:solidFill>
                <a:effectLst/>
                <a:latin typeface="+mn-lt"/>
                <a:ea typeface="ＭＳ Ｐゴシック" charset="0"/>
                <a:cs typeface="ＭＳ Ｐゴシック" charset="0"/>
              </a:rPr>
              <a:t>Determine el punto de acceso de la tecnología de saneamiento in situ/abra la cubierta de la tecnología de saneamiento in situ</a:t>
            </a:r>
          </a:p>
          <a:p>
            <a:pPr marL="0" marR="0" lvl="0" indent="0" algn="l" defTabSz="914400" rtl="0" eaLnBrk="0" fontAlgn="base" latinLnBrk="0" hangingPunct="0">
              <a:lnSpc>
                <a:spcPct val="100000"/>
              </a:lnSpc>
              <a:spcBef>
                <a:spcPct val="30000"/>
              </a:spcBef>
              <a:spcAft>
                <a:spcPct val="0"/>
              </a:spcAft>
              <a:buClrTx/>
              <a:buSzTx/>
              <a:buFontTx/>
              <a:buNone/>
              <a:tabLst/>
              <a:defRPr/>
            </a:pPr>
            <a:r>
              <a:rPr sz="1200" i="0" kern="1200">
                <a:solidFill>
                  <a:schemeClr val="tx1"/>
                </a:solidFill>
                <a:effectLst/>
                <a:latin typeface="+mn-lt"/>
                <a:ea typeface="ＭＳ Ｐゴシック" charset="0"/>
                <a:cs typeface="ＭＳ Ｐゴシック" charset="0"/>
              </a:rPr>
              <a:t>A veces no es posible el desazolvar a través del inodoro mismo, como se hace comúnmente con las letrinas de fosa. Esto requiere que se abra una cubierta de acceso.</a:t>
            </a:r>
            <a:r>
              <a:rPr sz="1200" i="0" u="none" kern="1200">
                <a:solidFill>
                  <a:schemeClr val="tx1"/>
                </a:solidFill>
                <a:effectLst/>
                <a:latin typeface="+mn-lt"/>
                <a:ea typeface="ＭＳ Ｐゴシック" charset="0"/>
                <a:cs typeface="ＭＳ Ｐゴシック" charset="0"/>
              </a:rPr>
              <a:t> Debido a que los lodos fecales se recolectan cada algunos meses o años</a:t>
            </a:r>
            <a:r>
              <a:rPr sz="1200" i="0" u="none" kern="1200" baseline="0">
                <a:solidFill>
                  <a:schemeClr val="tx1"/>
                </a:solidFill>
                <a:effectLst/>
                <a:latin typeface="+mn-lt"/>
                <a:ea typeface="ＭＳ Ｐゴシック" charset="0"/>
                <a:cs typeface="ＭＳ Ｐゴシック" charset="0"/>
              </a:rPr>
              <a:t>, </a:t>
            </a:r>
            <a:r>
              <a:rPr sz="1200" i="0" u="none" kern="1200">
                <a:solidFill>
                  <a:schemeClr val="tx1"/>
                </a:solidFill>
                <a:effectLst/>
                <a:latin typeface="+mn-lt"/>
                <a:ea typeface="ＭＳ Ｐゴシック" charset="0"/>
                <a:cs typeface="ＭＳ Ｐゴシック" charset="0"/>
              </a:rPr>
              <a:t>es posible que el acceso esté cubierto por concreto o se ubique debajo de las baldosas. La foto de la derecha muestra</a:t>
            </a:r>
            <a:r>
              <a:rPr sz="1200" i="0" u="none" kern="1200" baseline="0">
                <a:solidFill>
                  <a:schemeClr val="tx1"/>
                </a:solidFill>
                <a:effectLst/>
                <a:latin typeface="+mn-lt"/>
                <a:ea typeface="ＭＳ Ｐゴシック" charset="0"/>
                <a:cs typeface="ＭＳ Ｐゴシック" charset="0"/>
              </a:rPr>
              <a:t> la recolección de lodos fecales en Hanói, Vietnam. La fosa séptica se encuentra debajo de la vivienda y se deben romper las baldosas del suelo para recolectar los lodos fecales.</a:t>
            </a:r>
          </a:p>
          <a:p>
            <a:pPr lvl="0"/>
            <a:endParaRPr lang="en-US" sz="14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14</a:t>
            </a:fld>
            <a:endParaRPr/>
          </a:p>
        </p:txBody>
      </p:sp>
    </p:spTree>
    <p:extLst>
      <p:ext uri="{BB962C8B-B14F-4D97-AF65-F5344CB8AC3E}">
        <p14:creationId xmlns:p14="http://schemas.microsoft.com/office/powerpoint/2010/main" val="265110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b="1" i="0" u="sng" kern="1200">
                <a:solidFill>
                  <a:schemeClr val="tx1"/>
                </a:solidFill>
                <a:effectLst/>
                <a:latin typeface="+mn-lt"/>
                <a:ea typeface="ＭＳ Ｐゴシック" charset="0"/>
                <a:cs typeface="ＭＳ Ｐゴシック" charset="0"/>
              </a:rPr>
              <a:t>De ser necesario, retire los desechos sólidos.</a:t>
            </a:r>
          </a:p>
          <a:p>
            <a:pPr lvl="0" rtl="0"/>
            <a:r>
              <a:rPr sz="1200" b="0" i="0" u="none" kern="1200">
                <a:solidFill>
                  <a:schemeClr val="tx1"/>
                </a:solidFill>
                <a:effectLst/>
                <a:latin typeface="+mn-lt"/>
                <a:ea typeface="ＭＳ Ｐゴシック" charset="0"/>
                <a:cs typeface="ＭＳ Ｐゴシック" charset="0"/>
              </a:rPr>
              <a:t>Normalmente,</a:t>
            </a:r>
            <a:r>
              <a:rPr sz="1200" b="0" i="0" u="none" kern="1200" baseline="0">
                <a:solidFill>
                  <a:schemeClr val="tx1"/>
                </a:solidFill>
                <a:effectLst/>
                <a:latin typeface="+mn-lt"/>
                <a:ea typeface="ＭＳ Ｐゴシック" charset="0"/>
                <a:cs typeface="ＭＳ Ｐゴシック" charset="0"/>
              </a:rPr>
              <a:t> los servicios de gestión de desechos sólidos no son buenos en países de bajos ingresos. Por lo tanto, es posible que se eliminen grandes cantidades de desechos sólidos en las tecnologías de saneamiento in situ. Los desechos sólidos pueden destruir el equipo de recolección de lodos fecales. Por lo tanto, se deben retirar antes de la recolección. Las fotos muestran cómo se retiran los desechos sólidos de una letrina de fosa en Kampala, Uganda.</a:t>
            </a:r>
          </a:p>
          <a:p>
            <a:pPr lvl="0"/>
            <a:endParaRPr lang="en-US" sz="1200" b="1" i="0" u="sng" kern="1200" dirty="0">
              <a:solidFill>
                <a:schemeClr val="tx1"/>
              </a:solidFill>
              <a:effectLst/>
              <a:latin typeface="+mn-lt"/>
              <a:ea typeface="ＭＳ Ｐゴシック" charset="0"/>
              <a:cs typeface="ＭＳ Ｐゴシック" charset="0"/>
            </a:endParaRPr>
          </a:p>
          <a:p>
            <a:pPr lvl="0" rtl="0"/>
            <a:r>
              <a:rPr sz="1200" b="1" i="0" u="sng" kern="1200">
                <a:solidFill>
                  <a:schemeClr val="tx1"/>
                </a:solidFill>
                <a:effectLst/>
                <a:latin typeface="+mn-lt"/>
                <a:ea typeface="ＭＳ Ｐゴシック" charset="0"/>
                <a:cs typeface="ＭＳ Ｐゴシック" charset="0"/>
              </a:rPr>
              <a:t>Vacíe la tecnología de saneamiento in situ</a:t>
            </a:r>
          </a:p>
          <a:p>
            <a:pPr lvl="0"/>
            <a:endParaRPr lang="en-US" sz="1200" b="1" i="0" u="sng" kern="1200" dirty="0">
              <a:solidFill>
                <a:schemeClr val="tx1"/>
              </a:solidFill>
              <a:effectLst/>
              <a:latin typeface="+mn-lt"/>
              <a:ea typeface="ＭＳ Ｐゴシック" charset="0"/>
              <a:cs typeface="ＭＳ Ｐゴシック" charset="0"/>
            </a:endParaRPr>
          </a:p>
          <a:p>
            <a:pPr lvl="0" rtl="0"/>
            <a:r>
              <a:rPr sz="1200" b="1" i="0" u="sng" kern="1200">
                <a:solidFill>
                  <a:schemeClr val="tx1"/>
                </a:solidFill>
                <a:effectLst/>
                <a:latin typeface="+mn-lt"/>
                <a:ea typeface="ＭＳ Ｐゴシック" charset="0"/>
                <a:cs typeface="ＭＳ Ｐゴシック" charset="0"/>
              </a:rPr>
              <a:t>Evalúe la condición de la tecnología de saneamiento in situ</a:t>
            </a:r>
          </a:p>
          <a:p>
            <a:pPr lvl="0" rtl="0"/>
            <a:r>
              <a:rPr sz="1200" b="0" i="0" u="none" kern="1200">
                <a:solidFill>
                  <a:schemeClr val="tx1"/>
                </a:solidFill>
                <a:effectLst/>
                <a:latin typeface="+mn-lt"/>
                <a:ea typeface="ＭＳ Ｐゴシック" charset="0"/>
                <a:cs typeface="ＭＳ Ｐゴシック" charset="0"/>
              </a:rPr>
              <a:t>Una tecnología de saneamiento </a:t>
            </a:r>
            <a:r>
              <a:rPr sz="1200" b="0" i="0" u="none" kern="1200" baseline="0">
                <a:solidFill>
                  <a:schemeClr val="tx1"/>
                </a:solidFill>
                <a:effectLst/>
                <a:latin typeface="+mn-lt"/>
                <a:ea typeface="ＭＳ Ｐゴシック" charset="0"/>
                <a:cs typeface="ＭＳ Ｐゴシック" charset="0"/>
              </a:rPr>
              <a:t> </a:t>
            </a:r>
            <a:r>
              <a:rPr sz="1200" b="0" i="0" u="none" kern="1200">
                <a:solidFill>
                  <a:schemeClr val="tx1"/>
                </a:solidFill>
                <a:effectLst/>
                <a:latin typeface="+mn-lt"/>
                <a:ea typeface="ＭＳ Ｐゴシック" charset="0"/>
                <a:cs typeface="ＭＳ Ｐゴシック" charset="0"/>
              </a:rPr>
              <a:t>vacía</a:t>
            </a:r>
            <a:r>
              <a:rPr sz="1200" b="0" i="0" u="none" kern="1200" baseline="0">
                <a:solidFill>
                  <a:schemeClr val="tx1"/>
                </a:solidFill>
                <a:effectLst/>
                <a:latin typeface="+mn-lt"/>
                <a:ea typeface="ＭＳ Ｐゴシック" charset="0"/>
                <a:cs typeface="ＭＳ Ｐゴシック" charset="0"/>
              </a:rPr>
              <a:t> permite la inspección, por ejemplo, en busca de grietas. Estas se pueden informar a la familia.</a:t>
            </a:r>
          </a:p>
          <a:p>
            <a:pPr lvl="0"/>
            <a:endParaRPr lang="en-US" sz="1200" b="1" i="0" u="sng" kern="1200" dirty="0">
              <a:solidFill>
                <a:schemeClr val="tx1"/>
              </a:solidFill>
              <a:effectLst/>
              <a:latin typeface="+mn-lt"/>
              <a:ea typeface="ＭＳ Ｐゴシック" charset="0"/>
              <a:cs typeface="ＭＳ Ｐゴシック" charset="0"/>
            </a:endParaRPr>
          </a:p>
          <a:p>
            <a:pPr lvl="0" rtl="0"/>
            <a:r>
              <a:rPr sz="1200" b="1" i="0" u="sng" kern="1200">
                <a:solidFill>
                  <a:schemeClr val="tx1"/>
                </a:solidFill>
                <a:effectLst/>
                <a:latin typeface="+mn-lt"/>
                <a:ea typeface="ＭＳ Ｐゴシック" charset="0"/>
                <a:cs typeface="ＭＳ Ｐゴシック" charset="0"/>
              </a:rPr>
              <a:t>Cierre y asegure la tecnología de saneamiento in situ</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15</a:t>
            </a:fld>
            <a:endParaRPr/>
          </a:p>
        </p:txBody>
      </p:sp>
    </p:spTree>
    <p:extLst>
      <p:ext uri="{BB962C8B-B14F-4D97-AF65-F5344CB8AC3E}">
        <p14:creationId xmlns:p14="http://schemas.microsoft.com/office/powerpoint/2010/main" val="2651103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b="1" i="0" u="sng" kern="1200">
                <a:solidFill>
                  <a:schemeClr val="tx1"/>
                </a:solidFill>
                <a:effectLst/>
                <a:latin typeface="+mn-lt"/>
                <a:ea typeface="ＭＳ Ｐゴシック" charset="0"/>
                <a:cs typeface="ＭＳ Ｐゴシック" charset="0"/>
              </a:rPr>
              <a:t>Limpie la zona alrededor de la tecnología de saneamiento in situ</a:t>
            </a:r>
          </a:p>
          <a:p>
            <a:pPr lvl="0" rtl="0"/>
            <a:r>
              <a:rPr sz="1200" b="0" i="0" u="none" kern="1200">
                <a:solidFill>
                  <a:schemeClr val="tx1"/>
                </a:solidFill>
                <a:effectLst/>
                <a:latin typeface="+mn-lt"/>
                <a:ea typeface="ＭＳ Ｐゴシック" charset="0"/>
                <a:cs typeface="ＭＳ Ｐゴシック" charset="0"/>
              </a:rPr>
              <a:t>Es posible que durante la recolección de lodos</a:t>
            </a:r>
            <a:r>
              <a:rPr sz="1200" b="0" i="0" u="none" kern="1200" baseline="0">
                <a:solidFill>
                  <a:schemeClr val="tx1"/>
                </a:solidFill>
                <a:effectLst/>
                <a:latin typeface="+mn-lt"/>
                <a:ea typeface="ＭＳ Ｐゴシック" charset="0"/>
                <a:cs typeface="ＭＳ Ｐゴシック" charset="0"/>
              </a:rPr>
              <a:t> fecales el área alrededor de la tecnología de saneamiento in situ se contamine. Vea un ejemplo en la foto de Kampala/Uganda en la cual los lodos fecales están ingresando al área alrededor de la tecnología de saneamiento in situ.</a:t>
            </a:r>
            <a:r>
              <a:rPr sz="1200" b="0" i="0" u="none" kern="1200">
                <a:solidFill>
                  <a:schemeClr val="tx1"/>
                </a:solidFill>
                <a:effectLst/>
                <a:latin typeface="+mn-lt"/>
                <a:ea typeface="ＭＳ Ｐゴシック" charset="0"/>
                <a:cs typeface="ＭＳ Ｐゴシック" charset="0"/>
              </a:rPr>
              <a:t> </a:t>
            </a:r>
          </a:p>
          <a:p>
            <a:pPr lvl="0"/>
            <a:endParaRPr lang="en-US" sz="1200" b="1" i="0" u="sng" kern="1200" dirty="0">
              <a:solidFill>
                <a:schemeClr val="tx1"/>
              </a:solidFill>
              <a:effectLst/>
              <a:latin typeface="+mn-lt"/>
              <a:ea typeface="ＭＳ Ｐゴシック" charset="0"/>
              <a:cs typeface="ＭＳ Ｐゴシック" charset="0"/>
            </a:endParaRPr>
          </a:p>
          <a:p>
            <a:pPr lvl="0" rtl="0"/>
            <a:r>
              <a:rPr sz="1200" b="1" i="0" u="sng" kern="1200">
                <a:solidFill>
                  <a:schemeClr val="tx1"/>
                </a:solidFill>
                <a:effectLst/>
                <a:latin typeface="+mn-lt"/>
                <a:ea typeface="ＭＳ Ｐゴシック" charset="0"/>
                <a:cs typeface="ＭＳ Ｐゴシック" charset="0"/>
              </a:rPr>
              <a:t>Realice una inspección final e informe cualquier problema a los clientes</a:t>
            </a:r>
          </a:p>
          <a:p>
            <a:pPr lvl="0"/>
            <a:endParaRPr lang="en-US" sz="1200" b="1" i="0" u="sng" kern="1200" dirty="0">
              <a:solidFill>
                <a:schemeClr val="tx1"/>
              </a:solidFill>
              <a:effectLst/>
              <a:latin typeface="+mn-lt"/>
              <a:ea typeface="ＭＳ Ｐゴシック" charset="0"/>
              <a:cs typeface="ＭＳ Ｐゴシック" charset="0"/>
            </a:endParaRPr>
          </a:p>
          <a:p>
            <a:pPr rtl="0"/>
            <a:r>
              <a:rPr sz="1200" b="1" i="0" u="sng" kern="1200">
                <a:solidFill>
                  <a:schemeClr val="tx1"/>
                </a:solidFill>
                <a:effectLst/>
                <a:latin typeface="+mn-lt"/>
                <a:ea typeface="ＭＳ Ｐゴシック" charset="0"/>
                <a:cs typeface="ＭＳ Ｐゴシック" charset="0"/>
              </a:rPr>
              <a:t>Transporte los lodos fecales a una planta de tratamiento</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16</a:t>
            </a:fld>
            <a:endParaRPr/>
          </a:p>
        </p:txBody>
      </p:sp>
    </p:spTree>
    <p:extLst>
      <p:ext uri="{BB962C8B-B14F-4D97-AF65-F5344CB8AC3E}">
        <p14:creationId xmlns:p14="http://schemas.microsoft.com/office/powerpoint/2010/main" val="265110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Soluciones: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Recomendar un servicio de vaciado manual o de bomba de accionamiento manual: es posible que sea más asequible. Nota: generalmente, el vaciado (y transporte) manual de lodos fecales por volumen es más caro que el vaciado (y transporte) motorizado. Al pagar por parte de los lodos fecales que se deben eliminar, se retrasa, pero no se elimina, el problema.</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Introducir un impuesto de saneamiento: esta es una cuota regular (por ejemplo, incluido en la tarifa del agua) que se cobra a cambio o para subsidiar un servicio de recolección y transporte de lodos fecales. Por ejemplo, todo el mundo podría hacer inspecciones y vaciado obligatorio a cada año. Esto es lo que se hace en las Filipinas. Considere que la recolección y el transporte de lodos fecales para los pobres puede necesitar subsidios.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Pagar en cuotas: generalmente, las familias pobres no se pueden dar el lujo de pagar los altos costos únicos de la recolección y transporte motorizado. Los proveedores de servicios públicos y/o privados podrían ofrecer a las familias la opción de pagar en cuotas.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Instalar estaciones de transferencia: acortar la distancia que se deben transportar los lodos fecales puede reducir las tarifas de recolección y transporte y hacerlas más asequibles para las familias. Nota para el capacitador: tenga cuidado al proporcionar esto como solución. Aclare que esto es una solución posible pero aún está en la etapa de tecnología innovadora sin experiencia real en el campo aparte de algunas pruebas piloto.</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17</a:t>
            </a:fld>
            <a:endParaRPr/>
          </a:p>
        </p:txBody>
      </p:sp>
    </p:spTree>
    <p:extLst>
      <p:ext uri="{BB962C8B-B14F-4D97-AF65-F5344CB8AC3E}">
        <p14:creationId xmlns:p14="http://schemas.microsoft.com/office/powerpoint/2010/main" val="1464677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Soluciones: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Añadir agua a los lodos: esto hará que la capa superior sea más fácil de bombear. </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Recomendar servicios de vaciado manual: pueden sacar los lodos espesos. </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Recomendar vaciar con mayor frecuencia.</a:t>
            </a:r>
          </a:p>
          <a:p>
            <a:endParaRPr lang="en-US"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18</a:t>
            </a:fld>
            <a:endParaRPr/>
          </a:p>
        </p:txBody>
      </p:sp>
    </p:spTree>
    <p:extLst>
      <p:ext uri="{BB962C8B-B14F-4D97-AF65-F5344CB8AC3E}">
        <p14:creationId xmlns:p14="http://schemas.microsoft.com/office/powerpoint/2010/main" val="179104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Soluciones: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Cobrar un adicional por la eliminación de desechos sólidos. Explicar a las familias que la tarifa de vaciado sería inferior si no se eliminaran desechos sólidos en la tecnología de saneamiento in situ.</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Recomendar servicios de vaciado manuales.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Concientizar sobre la importancia de no tirar desechos sólidos adentro de la tecnología de saneamiento in situ.</a:t>
            </a:r>
          </a:p>
          <a:p>
            <a:pPr marL="17145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Ofrecer soluciones de gestión de desechos sólidos.</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19</a:t>
            </a:fld>
            <a:endParaRPr/>
          </a:p>
        </p:txBody>
      </p:sp>
    </p:spTree>
    <p:extLst>
      <p:ext uri="{BB962C8B-B14F-4D97-AF65-F5344CB8AC3E}">
        <p14:creationId xmlns:p14="http://schemas.microsoft.com/office/powerpoint/2010/main" val="1732741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Soluciones: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Construir una planta de tratamiento de lodos fecales en una ubicación más central: esto reducirá los costos de transporte para los proveedores de servicio y bajará la tarifa para las familias.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Introducir un impuesto de saneamiento: esta es una cuota regular que se cobra a cambio o para subsidiar un servicio de recolección y transporte de lodos fecales. </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Organizar servicios para toda el área donde se ubica la familia: esto hará que prestar servicio para toda la comunidad sea más asequible.</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Recomendar o establecer proveedores de servicio a pequeña escala: es posible que se encuentren más cerca y por lo tanto ser más asequibles. Sin embargo, aún necesitarán un lugar para descargar los lodos.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Instalar estaciones de transferencia: acortar la distancia que se deben transportar los lodos fecales puede reducir las tarifas y hacerlas más asequibles para las familias. Nota para el capacitador: tenga cuidado al proporcionar esto como solución. Aclare que esta es una solución posible pero aún está en la etapa de tecnología innovadora sin experiencia real en el campo aparte de algunas pruebas piloto.</a:t>
            </a:r>
          </a:p>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20</a:t>
            </a:fld>
            <a:endParaRPr/>
          </a:p>
        </p:txBody>
      </p:sp>
    </p:spTree>
    <p:extLst>
      <p:ext uri="{BB962C8B-B14F-4D97-AF65-F5344CB8AC3E}">
        <p14:creationId xmlns:p14="http://schemas.microsoft.com/office/powerpoint/2010/main" val="2991167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kern="1200">
                <a:solidFill>
                  <a:schemeClr val="tx1"/>
                </a:solidFill>
                <a:effectLst/>
                <a:latin typeface="+mn-lt"/>
                <a:ea typeface="ＭＳ Ｐゴシック" charset="0"/>
                <a:cs typeface="ＭＳ Ｐゴシック" charset="0"/>
              </a:rPr>
              <a:t>Soluciones: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Recomendar servicios de vaciado y transporte manuales: tendrán mejor acceso a la tecnología de saneamiento in situ.</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Mejorar la calidad del camino.</a:t>
            </a:r>
          </a:p>
          <a:p>
            <a:pPr marL="17145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Evaluar la posibilidad de un tratamiento descentralizado de lodos fecales.</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21</a:t>
            </a:fld>
            <a:endParaRPr/>
          </a:p>
        </p:txBody>
      </p:sp>
    </p:spTree>
    <p:extLst>
      <p:ext uri="{BB962C8B-B14F-4D97-AF65-F5344CB8AC3E}">
        <p14:creationId xmlns:p14="http://schemas.microsoft.com/office/powerpoint/2010/main" val="168218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Soluciones:</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Aumentar la tarifa cobrada a las familias para cubrir la tarifa de descarga.</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Fomentar la comunicación entre los proveedores de servicios públicos y privados para discutir cómo se puede resolver esto.</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Subsidiar la tarifa de tratamiento/descarga de lodos fecales: el sector público podría subsidiar el tratamiento de lodos fecales o la tarifa de descarga. Los ingresos de este subsidio podrían provenir de un impuesto de saneamiento.</a:t>
            </a:r>
          </a:p>
          <a:p>
            <a:pPr marL="171450" lvl="0" indent="-171450" rtl="0">
              <a:buFont typeface="Arial" panose="020B0604020202020204" pitchFamily="34" charset="0"/>
              <a:buChar char="•"/>
            </a:pPr>
            <a:r>
              <a:rPr sz="1200" kern="1200">
                <a:solidFill>
                  <a:schemeClr val="tx1"/>
                </a:solidFill>
                <a:effectLst/>
                <a:latin typeface="+mn-lt"/>
                <a:ea typeface="ＭＳ Ｐゴシック" charset="0"/>
                <a:cs typeface="ＭＳ Ｐゴシック" charset="0"/>
              </a:rPr>
              <a:t>Vender productos de tratamiento de lodos fecales: los ingresos de los productos de tratamiento se podrían utilizar para compensar los costosos y reducir potencialmente la tarifa de descarga. </a:t>
            </a:r>
          </a:p>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22</a:t>
            </a:fld>
            <a:endParaRPr/>
          </a:p>
        </p:txBody>
      </p:sp>
    </p:spTree>
    <p:extLst>
      <p:ext uri="{BB962C8B-B14F-4D97-AF65-F5344CB8AC3E}">
        <p14:creationId xmlns:p14="http://schemas.microsoft.com/office/powerpoint/2010/main" val="243940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Lamentablemente, la recolección</a:t>
            </a:r>
            <a:r>
              <a:rPr baseline="0"/>
              <a:t> manual de lodos fecales sin la protección adecuada de la salud es una forma común de recolección de lodos fecales. Esta foto muestra un trabajador en Dakar, Senegal vaciando una letrina de fosa con un balde. En Dakar, los lodos fecales recolectados se eliminan en un hoyo excavado en frente de la vivienda. Mover los lodos a tan solo unos metros del lugar de recolección no brinda una solución sostenible o higiénica.</a:t>
            </a:r>
          </a:p>
          <a:p>
            <a:endParaRPr lang="en-US" baseline="0" noProof="0" dirty="0"/>
          </a:p>
          <a:p>
            <a:pPr rtl="0"/>
            <a:r>
              <a:t>En general, el vaciado manual se realiza en zonas inaccesibles para equipos mecánicos y camiones, usualmente en comunidades no planificadas e informales. Según un estudio reciente realizado en 30 ciudades de África y Asia, un tercio de los hogares vacía las letrinas de forma manual. Si bien a veces los miembros de la familia hacen este trabajo ellos mismos, en casi el 90% de las ocasiones se contrata a un vaciador manual (Chowdhry y Kone, 2012).</a:t>
            </a:r>
          </a:p>
          <a:p>
            <a:endParaRPr lang="en-US" noProof="0" dirty="0"/>
          </a:p>
          <a:p>
            <a:pPr rtl="0"/>
            <a:r>
              <a:t>Además, algunos</a:t>
            </a:r>
            <a:r>
              <a:rPr baseline="0"/>
              <a:t> sistemas de saneamiento in situ </a:t>
            </a:r>
            <a:r>
              <a:t>solo se pueden vaciar manualmente. Por ejemplo, las letrinas de compostaje y las letrinas de deshidratación deben vaciarse con una pala porque el material es sólido y no puede sacarse mediante succión o una bomba.</a:t>
            </a:r>
          </a:p>
          <a:p>
            <a:endParaRPr lang="en-US" noProof="0"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5</a:t>
            </a:fld>
            <a:endParaRPr/>
          </a:p>
        </p:txBody>
      </p:sp>
    </p:spTree>
    <p:extLst>
      <p:ext uri="{BB962C8B-B14F-4D97-AF65-F5344CB8AC3E}">
        <p14:creationId xmlns:p14="http://schemas.microsoft.com/office/powerpoint/2010/main" val="4526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También se han desarrollado algunas bombas manuales portátiles para mejorar la eficiencia de la recolección manual y mejorar la protección de la salud y la seguridad de los trabajadores. Algunas de estas tecnologías incluyen la</a:t>
            </a:r>
            <a:r>
              <a:rPr baseline="0"/>
              <a:t> </a:t>
            </a:r>
            <a:r>
              <a:t> bomba manual de diafragma, la tecnología manual de vaciado de fosas (MAPET)</a:t>
            </a:r>
            <a:r>
              <a:rPr baseline="0"/>
              <a:t> y la Gulper.</a:t>
            </a:r>
            <a:r>
              <a:t>  </a:t>
            </a:r>
          </a:p>
          <a:p>
            <a:endParaRPr lang="en-US" baseline="0" noProof="0" dirty="0"/>
          </a:p>
          <a:p>
            <a:pPr rtl="0"/>
            <a:r>
              <a:rPr baseline="0"/>
              <a:t>La ilustración de la izquierda muestran la recolección de lodos fecales con la tecnología Gulper. La Gulper consiste en un tubo de elevación, un émbolo y una válvula inferior que se ilustra en la parte derecha de la diapositiva.</a:t>
            </a:r>
          </a:p>
          <a:p>
            <a:endParaRPr lang="de-CH" baseline="0" noProof="0" dirty="0"/>
          </a:p>
          <a:p>
            <a:pPr rtl="0"/>
            <a:r>
              <a:rPr baseline="0"/>
              <a:t>A medida que la manija se mueve hacia arriba y hacia abajo, la válvula inferior y el émbolo de la válvula se abren y cierran en series y los lodos se elevan por el tubo elevador para salir de la Gulper a través de una boquilla inclinada hacia abajo. Se coloca un filtro en la parte inferior del tubo elevador para evitar que los desechos sólidos ingresen y bloqueen la Gulper. </a:t>
            </a:r>
          </a:p>
          <a:p>
            <a:endParaRPr lang="de-CH" noProof="0" dirty="0"/>
          </a:p>
          <a:p>
            <a:pPr rtl="0"/>
            <a:r>
              <a:t>Las ventajas</a:t>
            </a:r>
            <a:r>
              <a:rPr baseline="0"/>
              <a:t> de la Gulper son que tiene un diseño simple que se puede construir con los materiales disponibles a nivel local y que las habilidades generalmente están disponibles en países de bajos ingresos. Esto ha sido clave para le replicación de la Gulper en muchos países de todo el mundo (especialmente en el este y el sur de África).</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6</a:t>
            </a:fld>
            <a:endParaRPr/>
          </a:p>
        </p:txBody>
      </p:sp>
    </p:spTree>
    <p:extLst>
      <p:ext uri="{BB962C8B-B14F-4D97-AF65-F5344CB8AC3E}">
        <p14:creationId xmlns:p14="http://schemas.microsoft.com/office/powerpoint/2010/main" val="4526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De todas las tecnologías de vaciado manual,</a:t>
            </a:r>
            <a:r>
              <a:rPr baseline="0"/>
              <a:t> </a:t>
            </a:r>
            <a:r>
              <a:t>la Gulper es la que más se ha difundido y ganado usuarios, en Asia y África. Esto se debe principalmente a las fuertes intervenciones de organizaciones externas, como organizaciones no gubernamentales, que proporcionan financiamiento, capacitación y apoyo técnico. Estas fotos muestran la</a:t>
            </a:r>
            <a:r>
              <a:rPr baseline="0"/>
              <a:t> recolección manual con una bomba Gulper en Kenia. Se están bombeando los lodos fecales en un barril para transportarlos.</a:t>
            </a:r>
            <a: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7</a:t>
            </a:fld>
            <a:endParaRPr/>
          </a:p>
        </p:txBody>
      </p:sp>
    </p:spTree>
    <p:extLst>
      <p:ext uri="{BB962C8B-B14F-4D97-AF65-F5344CB8AC3E}">
        <p14:creationId xmlns:p14="http://schemas.microsoft.com/office/powerpoint/2010/main" val="265110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Los </a:t>
            </a:r>
            <a:r>
              <a:rPr baseline="0"/>
              <a:t>lodos fecales recolectados se pueden transportar usando vehículos manuales o motorizados. La foto de la izquierda muestra empresarios transportando lodos fecales manualmente en carros de mano en Lusaka, Zambia. La foto de la derecha muestra un esquema de un potencial vehículo de tres ruedas de accionamiento manual para el transporte de lodos fecales. El transporte operado manualmente limita la distancia a la que se puede transportar los lodos fecales.</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8</a:t>
            </a:fld>
            <a:endParaRPr/>
          </a:p>
        </p:txBody>
      </p:sp>
    </p:spTree>
    <p:extLst>
      <p:ext uri="{BB962C8B-B14F-4D97-AF65-F5344CB8AC3E}">
        <p14:creationId xmlns:p14="http://schemas.microsoft.com/office/powerpoint/2010/main" val="4526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El transporte motorizado </a:t>
            </a:r>
            <a:r>
              <a:rPr baseline="0"/>
              <a:t>permite que se transporten más lodos a distancias más largas. La foto de la izquierda muestra empresarios cargando lodos fecales en un triciclo motorizado en Dar es Salaam, Tanzania. A la derecha, un empresario está cargando una camioneta con lodos fecales para transportarlos al lugar de tratamiento.</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9</a:t>
            </a:fld>
            <a:endParaRPr/>
          </a:p>
        </p:txBody>
      </p:sp>
    </p:spTree>
    <p:extLst>
      <p:ext uri="{BB962C8B-B14F-4D97-AF65-F5344CB8AC3E}">
        <p14:creationId xmlns:p14="http://schemas.microsoft.com/office/powerpoint/2010/main" val="4526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Los camiones de</a:t>
            </a:r>
            <a:r>
              <a:rPr baseline="0"/>
              <a:t> succión son</a:t>
            </a:r>
            <a:r>
              <a:t> la forma más eficiente de recolección</a:t>
            </a:r>
            <a:r>
              <a:rPr baseline="0"/>
              <a:t> y transporte de lodos fecales. Los lodos fecales se aspiran con una bomba a través de una manguera al tanque. Debido a que tanto la bomba como el tanque están montados en el camión, los camiones de succión permiten el transporte de grandes cantidades de lodos fecales a distancias más largas. Esta foto muestra un camión de succión recolectando lodos fecales en Vietnam.</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10</a:t>
            </a:fld>
            <a:endParaRPr/>
          </a:p>
        </p:txBody>
      </p:sp>
    </p:spTree>
    <p:extLst>
      <p:ext uri="{BB962C8B-B14F-4D97-AF65-F5344CB8AC3E}">
        <p14:creationId xmlns:p14="http://schemas.microsoft.com/office/powerpoint/2010/main" val="4526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baseline="0"/>
              <a:t>Por ejemplo, camiones de Senegal y Camerún. La mayoría de los camiones tiene una capacidad de almacenamiento de 200 a 16.000 litros y puede albergar hasta 55.000 litros.</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11</a:t>
            </a:fld>
            <a:endParaRPr/>
          </a:p>
        </p:txBody>
      </p:sp>
    </p:spTree>
    <p:extLst>
      <p:ext uri="{BB962C8B-B14F-4D97-AF65-F5344CB8AC3E}">
        <p14:creationId xmlns:p14="http://schemas.microsoft.com/office/powerpoint/2010/main" val="4526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baseline="0"/>
              <a:t>La </a:t>
            </a:r>
            <a:r>
              <a:t>desventaja</a:t>
            </a:r>
            <a:r>
              <a:rPr baseline="0"/>
              <a:t> de los camiones de succión es que no pueden acceder a áreas urbanas con acceso por caminos limitado. Los camiones de succión también están diseñados para vaciar letrinas con contenido de agua, como las letrinas de descarga manual, las fosas sépticas y las letrinas de pozos anegados (aqua privy). Dependiendo de la tecnología de saneamiento in situ, los lodos se pueden volver muy espesos y difíciles de bombear. En ese caso, es necesario diluir los lodos con agua para que fluya con mayor facilidad, pero este sistema no es eficiente y podría ser costoso. (Al </a:t>
            </a:r>
            <a:r>
              <a:rPr sz="1200" kern="1200">
                <a:solidFill>
                  <a:schemeClr val="tx1"/>
                </a:solidFill>
                <a:effectLst/>
                <a:latin typeface="+mn-lt"/>
                <a:ea typeface="ＭＳ Ｐゴシック" charset="0"/>
                <a:cs typeface="ＭＳ Ｐゴシック" charset="0"/>
              </a:rPr>
              <a:t>añadir agua a la parte superior de la fosa, es más fácil de vaciar los lodos</a:t>
            </a:r>
            <a:r>
              <a:rPr sz="1200" kern="1200" baseline="0">
                <a:solidFill>
                  <a:schemeClr val="tx1"/>
                </a:solidFill>
                <a:effectLst/>
                <a:latin typeface="+mn-lt"/>
                <a:ea typeface="ＭＳ Ｐゴシック" charset="0"/>
                <a:cs typeface="ＭＳ Ｐゴシック" charset="0"/>
              </a:rPr>
              <a:t>. Otras</a:t>
            </a:r>
            <a:r>
              <a:rPr baseline="0"/>
              <a:t> dificultades de usar camiones de succión incluyen:</a:t>
            </a:r>
          </a:p>
          <a:p>
            <a:endParaRPr lang="en-US" baseline="0" noProof="0" dirty="0"/>
          </a:p>
          <a:p>
            <a:pPr rtl="0"/>
            <a:r>
              <a:rPr baseline="0"/>
              <a:t>• La mayor parte de los camiones de succión convencionales se fabrica en Norteamérica, Japón o Europa, por lo cual es costoso importarlos o comprarlos localmente.</a:t>
            </a:r>
          </a:p>
          <a:p>
            <a:pPr rtl="0"/>
            <a:r>
              <a:rPr baseline="0"/>
              <a:t>• Es difícil conseguir repuestos y un mecánico local que repare las bombas y los camiones descompuestos.</a:t>
            </a:r>
          </a:p>
          <a:p>
            <a:pPr rtl="0"/>
            <a:r>
              <a:rPr baseline="0"/>
              <a:t>• Las familias de bajos recursos no pueden costear los servicios de un camión de succión convencional.</a:t>
            </a:r>
          </a:p>
          <a:p>
            <a:endParaRPr lang="en-US" baseline="0" noProof="0" dirty="0"/>
          </a:p>
          <a:p>
            <a:pPr rtl="0"/>
            <a:r>
              <a:rPr baseline="0"/>
              <a:t>Se han desarrollado bombas y vehículos más pequeños, más fáciles de transportar y menos costosos con el propósito de superar las dificultades de usar un camiones de succión. Por ejemplo, esta foto muestra el Vacutug desplazándose por Bangladesh. En 1995, UN-HABITAT comenzó el proyecto Vacutug. Encargó un sistema motorizado que pudiera fabricarse localmente, que fuera asequible, fácil de mantener, capaz de transitar calles angostas y de bombear lodos espesos de las letrinas. Ha sido probado por la ONU y diversas organizaciones no gubernamentales en algunos países de África y Asia; sin embargo, la producción y distribución del Vacutug a gran escala a nivel mundial aún no ha comenzado.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12</a:t>
            </a:fld>
            <a:endParaRPr/>
          </a:p>
        </p:txBody>
      </p:sp>
    </p:spTree>
    <p:extLst>
      <p:ext uri="{BB962C8B-B14F-4D97-AF65-F5344CB8AC3E}">
        <p14:creationId xmlns:p14="http://schemas.microsoft.com/office/powerpoint/2010/main" val="2651103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4/24/2017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reativecommons.org/licenses/by/4.0"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ww.sandec.ch/" TargetMode="External"/><Relationship Id="rId4" Type="http://schemas.openxmlformats.org/officeDocument/2006/relationships/hyperlink" Target="http://www.cawst.org/"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Licencia</a:t>
            </a:r>
            <a:r>
              <a:rPr sz="2800" dirty="0"/>
              <a:t> de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a:t>
            </a:fld>
            <a:endParaRPr/>
          </a:p>
        </p:txBody>
      </p:sp>
      <p:sp>
        <p:nvSpPr>
          <p:cNvPr id="16" name="TextBox 15"/>
          <p:cNvSpPr txBox="1"/>
          <p:nvPr/>
        </p:nvSpPr>
        <p:spPr>
          <a:xfrm>
            <a:off x="328514" y="1054135"/>
            <a:ext cx="8574854" cy="5628207"/>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Este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contenido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abierto</a:t>
            </a:r>
            <a:r>
              <a:rPr sz="1400" dirty="0">
                <a:solidFill>
                  <a:schemeClr val="bg1"/>
                </a:solidFill>
                <a:latin typeface="Lato" panose="020F0502020204030203" pitchFamily="34" charset="0"/>
                <a:ea typeface="+mn-ea"/>
                <a:cs typeface="+mn-cs"/>
              </a:rPr>
              <a:t> y </a:t>
            </a:r>
            <a:r>
              <a:rPr sz="1400" dirty="0" err="1">
                <a:solidFill>
                  <a:schemeClr val="bg1"/>
                </a:solidFill>
                <a:latin typeface="Lato" panose="020F0502020204030203" pitchFamily="34" charset="0"/>
                <a:ea typeface="+mn-ea"/>
                <a:cs typeface="+mn-cs"/>
              </a:rPr>
              <a:t>está</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elaborado</a:t>
            </a:r>
            <a:r>
              <a:rPr sz="1400" dirty="0">
                <a:solidFill>
                  <a:schemeClr val="bg1"/>
                </a:solidFill>
                <a:latin typeface="Lato" panose="020F0502020204030203" pitchFamily="34" charset="0"/>
                <a:ea typeface="+mn-ea"/>
                <a:cs typeface="+mn-cs"/>
              </a:rPr>
              <a:t> bajo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endParaRPr lang="pt-BR" sz="1400" dirty="0">
              <a:solidFill>
                <a:schemeClr val="bg1"/>
              </a:solidFill>
              <a:latin typeface="Lato" panose="020F0502020204030203" pitchFamily="34" charset="0"/>
              <a:ea typeface="+mn-ea"/>
              <a:cs typeface="+mn-cs"/>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Creative Commons</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4.0 </a:t>
            </a:r>
            <a:r>
              <a:rPr sz="1400" dirty="0" err="1">
                <a:solidFill>
                  <a:schemeClr val="bg1"/>
                </a:solidFill>
                <a:latin typeface="Lato" panose="020F0502020204030203" pitchFamily="34" charset="0"/>
                <a:ea typeface="+mn-ea"/>
                <a:cs typeface="+mn-cs"/>
              </a:rPr>
              <a:t>Internacional</a:t>
            </a:r>
            <a:r>
              <a:rPr sz="1400" dirty="0">
                <a:solidFill>
                  <a:schemeClr val="bg1"/>
                </a:solidFill>
                <a:latin typeface="Lato" panose="020F0502020204030203" pitchFamily="34" charset="0"/>
                <a:ea typeface="+mn-ea"/>
                <a:cs typeface="+mn-cs"/>
              </a:rPr>
              <a:t>. </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Para </a:t>
            </a:r>
            <a:r>
              <a:rPr sz="1400" dirty="0" err="1">
                <a:solidFill>
                  <a:schemeClr val="bg1"/>
                </a:solidFill>
                <a:latin typeface="Lato" panose="020F0502020204030203" pitchFamily="34" charset="0"/>
                <a:ea typeface="+mn-ea"/>
                <a:cs typeface="+mn-cs"/>
              </a:rPr>
              <a:t>ver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copia</a:t>
            </a:r>
            <a:r>
              <a:rPr sz="1400" dirty="0">
                <a:solidFill>
                  <a:schemeClr val="bg1"/>
                </a:solidFill>
                <a:latin typeface="Lato" panose="020F0502020204030203" pitchFamily="34" charset="0"/>
                <a:ea typeface="+mn-ea"/>
                <a:cs typeface="+mn-cs"/>
              </a:rPr>
              <a:t> de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visite</a:t>
            </a:r>
            <a:r>
              <a:rPr sz="1400" dirty="0">
                <a:solidFill>
                  <a:schemeClr val="bg1"/>
                </a:solidFill>
                <a:latin typeface="Lato" panose="020F0502020204030203" pitchFamily="34" charset="0"/>
                <a:ea typeface="+mn-ea"/>
                <a:cs typeface="+mn-cs"/>
              </a:rPr>
              <a:t> </a:t>
            </a:r>
            <a:r>
              <a:rPr sz="1400" dirty="0">
                <a:solidFill>
                  <a:srgbClr val="24A4D6"/>
                </a:solidFill>
                <a:latin typeface="Lato" panose="020F0502020204030203" pitchFamily="34" charset="0"/>
                <a:ea typeface="+mn-ea"/>
                <a:cs typeface="+mn-cs"/>
                <a:hlinkClick r:id="rId3"/>
              </a:rPr>
              <a:t>http://creativecommons.org/licenses/by/4.0</a:t>
            </a:r>
          </a:p>
          <a:p>
            <a:pPr lvl="3" rtl="0" eaLnBrk="1" fontAlgn="auto" hangingPunct="1">
              <a:lnSpc>
                <a:spcPct val="120000"/>
              </a:lnSpc>
              <a:spcBef>
                <a:spcPts val="0"/>
              </a:spcBef>
              <a:spcAft>
                <a:spcPts val="0"/>
              </a:spcAft>
              <a:defRPr/>
            </a:pPr>
            <a:r>
              <a:rPr sz="1400" dirty="0" err="1">
                <a:solidFill>
                  <a:schemeClr val="bg2"/>
                </a:solidFill>
                <a:latin typeface="Lato" panose="020F0502020204030203" pitchFamily="34" charset="0"/>
              </a:rPr>
              <a:t>Usted</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puede</a:t>
            </a:r>
            <a:r>
              <a:rPr sz="1400" dirty="0">
                <a:solidFill>
                  <a:schemeClr val="bg2"/>
                </a:solidFill>
                <a:latin typeface="Lato" panose="020F0502020204030203" pitchFamily="34" charset="0"/>
              </a:rPr>
              <a:t>:</a:t>
            </a:r>
            <a:br>
              <a:rPr lang="en-US"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Compartir</a:t>
            </a:r>
            <a:r>
              <a:rPr sz="1600" b="1" dirty="0">
                <a:solidFill>
                  <a:schemeClr val="bg2"/>
                </a:solidFill>
                <a:latin typeface="Lato" panose="020F0502020204030203" pitchFamily="34" charset="0"/>
              </a:rPr>
              <a:t>: </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copiar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redistribuir</a:t>
            </a:r>
            <a:r>
              <a:rPr sz="1400" dirty="0">
                <a:solidFill>
                  <a:schemeClr val="bg2"/>
                </a:solidFill>
                <a:latin typeface="Lato" panose="020F0502020204030203" pitchFamily="34" charset="0"/>
              </a:rPr>
              <a:t> el material </a:t>
            </a:r>
            <a:r>
              <a:rPr sz="1400" dirty="0" err="1">
                <a:solidFill>
                  <a:schemeClr val="bg2"/>
                </a:solidFill>
                <a:latin typeface="Lato" panose="020F0502020204030203" pitchFamily="34" charset="0"/>
              </a:rPr>
              <a:t>en</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medio o </a:t>
            </a:r>
            <a:r>
              <a:rPr sz="1400" dirty="0" err="1">
                <a:solidFill>
                  <a:schemeClr val="bg2"/>
                </a:solidFill>
                <a:latin typeface="Lato" panose="020F0502020204030203" pitchFamily="34" charset="0"/>
              </a:rPr>
              <a:t>formato</a:t>
            </a:r>
            <a:br>
              <a:rPr lang="en-CA"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Editar</a:t>
            </a:r>
            <a:r>
              <a:rPr sz="1600" b="1" dirty="0">
                <a:solidFill>
                  <a:schemeClr val="bg2"/>
                </a:solidFill>
                <a:latin typeface="Lato" panose="020F0502020204030203" pitchFamily="34" charset="0"/>
              </a:rPr>
              <a:t>:</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remezclar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transformar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crear</a:t>
            </a:r>
            <a:r>
              <a:rPr sz="1400" dirty="0">
                <a:solidFill>
                  <a:schemeClr val="bg2"/>
                </a:solidFill>
                <a:latin typeface="Lato" panose="020F0502020204030203" pitchFamily="34" charset="0"/>
              </a:rPr>
              <a:t> a </a:t>
            </a:r>
            <a:r>
              <a:rPr sz="1400" dirty="0" err="1">
                <a:solidFill>
                  <a:schemeClr val="bg2"/>
                </a:solidFill>
                <a:latin typeface="Lato" panose="020F0502020204030203" pitchFamily="34" charset="0"/>
              </a:rPr>
              <a:t>partir</a:t>
            </a:r>
            <a:r>
              <a:rPr sz="1400" dirty="0">
                <a:solidFill>
                  <a:schemeClr val="bg2"/>
                </a:solidFill>
                <a:latin typeface="Lato" panose="020F0502020204030203" pitchFamily="34" charset="0"/>
              </a:rPr>
              <a:t> del material para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propósito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incluso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comercialmente</a:t>
            </a:r>
            <a:br>
              <a:rPr lang="en-CA" sz="1400" dirty="0">
                <a:solidFill>
                  <a:schemeClr val="bg2"/>
                </a:solidFill>
                <a:latin typeface="Lato" panose="020F0502020204030203" pitchFamily="34" charset="0"/>
              </a:rPr>
            </a:br>
            <a:endParaRPr lang="en-CA" sz="14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Bajo las </a:t>
            </a:r>
            <a:r>
              <a:rPr sz="1400" dirty="0" err="1">
                <a:solidFill>
                  <a:schemeClr val="bg1"/>
                </a:solidFill>
                <a:latin typeface="Lato" panose="020F0502020204030203" pitchFamily="34" charset="0"/>
                <a:ea typeface="+mn-ea"/>
                <a:cs typeface="+mn-cs"/>
              </a:rPr>
              <a:t>siguientes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condiciones</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600" b="1"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debe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atribuírsele</a:t>
            </a:r>
            <a:r>
              <a:rPr sz="1400" dirty="0">
                <a:solidFill>
                  <a:schemeClr val="bg1"/>
                </a:solidFill>
                <a:latin typeface="Lato" panose="020F0502020204030203" pitchFamily="34" charset="0"/>
                <a:ea typeface="+mn-ea"/>
                <a:cs typeface="+mn-cs"/>
              </a:rPr>
              <a:t> a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el </a:t>
            </a:r>
            <a:r>
              <a:rPr sz="1400" dirty="0" err="1">
                <a:solidFill>
                  <a:schemeClr val="bg1"/>
                </a:solidFill>
                <a:latin typeface="Lato" panose="020F0502020204030203" pitchFamily="34" charset="0"/>
                <a:ea typeface="+mn-ea"/>
                <a:cs typeface="+mn-cs"/>
              </a:rPr>
              <a:t>crédito</a:t>
            </a:r>
            <a:r>
              <a:rPr sz="1400" dirty="0">
                <a:solidFill>
                  <a:schemeClr val="bg1"/>
                </a:solidFill>
                <a:latin typeface="Lato" panose="020F0502020204030203" pitchFamily="34" charset="0"/>
                <a:ea typeface="+mn-ea"/>
                <a:cs typeface="+mn-cs"/>
              </a:rPr>
              <a:t> de forma </a:t>
            </a:r>
            <a:r>
              <a:rPr sz="1400" dirty="0" err="1">
                <a:solidFill>
                  <a:schemeClr val="bg1"/>
                </a:solidFill>
                <a:latin typeface="Lato" panose="020F0502020204030203" pitchFamily="34" charset="0"/>
                <a:ea typeface="+mn-ea"/>
                <a:cs typeface="+mn-cs"/>
              </a:rPr>
              <a:t>apropiada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proporcionar</a:t>
            </a:r>
            <a:r>
              <a:rPr sz="1400" dirty="0">
                <a:solidFill>
                  <a:schemeClr val="bg1"/>
                </a:solidFill>
                <a:latin typeface="Lato" panose="020F0502020204030203" pitchFamily="34" charset="0"/>
                <a:ea typeface="+mn-ea"/>
                <a:cs typeface="+mn-cs"/>
              </a:rPr>
              <a:t> un enlace a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e </a:t>
            </a:r>
            <a:r>
              <a:rPr sz="1400" dirty="0" err="1">
                <a:solidFill>
                  <a:schemeClr val="bg1"/>
                </a:solidFill>
                <a:latin typeface="Lato" panose="020F0502020204030203" pitchFamily="34" charset="0"/>
                <a:ea typeface="+mn-ea"/>
                <a:cs typeface="+mn-cs"/>
              </a:rPr>
              <a:t>indicar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a:t>
            </a:r>
            <a:r>
              <a:rPr sz="1400" dirty="0">
                <a:solidFill>
                  <a:schemeClr val="bg1"/>
                </a:solidFill>
                <a:latin typeface="Lato" panose="020F0502020204030203" pitchFamily="34" charset="0"/>
                <a:ea typeface="+mn-ea"/>
                <a:cs typeface="+mn-cs"/>
              </a:rPr>
              <a:t> se </a:t>
            </a:r>
            <a:r>
              <a:rPr sz="1400" dirty="0" err="1">
                <a:solidFill>
                  <a:schemeClr val="bg1"/>
                </a:solidFill>
                <a:latin typeface="Lato" panose="020F0502020204030203" pitchFamily="34" charset="0"/>
                <a:ea typeface="+mn-ea"/>
                <a:cs typeface="+mn-cs"/>
              </a:rPr>
              <a:t>realizaron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cambios</a:t>
            </a:r>
            <a:r>
              <a:rPr sz="1400" dirty="0">
                <a:solidFill>
                  <a:schemeClr val="bg1"/>
                </a:solidFill>
                <a:latin typeface="Lato" panose="020F0502020204030203" pitchFamily="34" charset="0"/>
                <a:ea typeface="+mn-ea"/>
                <a:cs typeface="+mn-cs"/>
              </a:rPr>
              <a:t>. Lo </a:t>
            </a:r>
            <a:r>
              <a:rPr sz="1400" dirty="0" err="1">
                <a:solidFill>
                  <a:schemeClr val="bg1"/>
                </a:solidFill>
                <a:latin typeface="Lato" panose="020F0502020204030203" pitchFamily="34" charset="0"/>
                <a:ea typeface="+mn-ea"/>
                <a:cs typeface="+mn-cs"/>
              </a:rPr>
              <a:t>puede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hacer</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cualquier</a:t>
            </a:r>
            <a:r>
              <a:rPr sz="1400" dirty="0">
                <a:solidFill>
                  <a:schemeClr val="bg1"/>
                </a:solidFill>
                <a:latin typeface="Lato" panose="020F0502020204030203" pitchFamily="34" charset="0"/>
                <a:ea typeface="+mn-ea"/>
                <a:cs typeface="+mn-cs"/>
              </a:rPr>
              <a:t> forma que sea </a:t>
            </a:r>
            <a:r>
              <a:rPr sz="1400" dirty="0" err="1">
                <a:solidFill>
                  <a:schemeClr val="bg1"/>
                </a:solidFill>
                <a:latin typeface="Lato" panose="020F0502020204030203" pitchFamily="34" charset="0"/>
                <a:ea typeface="+mn-ea"/>
                <a:cs typeface="+mn-cs"/>
              </a:rPr>
              <a:t>razonable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pero</a:t>
            </a:r>
            <a:r>
              <a:rPr sz="1400" dirty="0">
                <a:solidFill>
                  <a:schemeClr val="bg1"/>
                </a:solidFill>
                <a:latin typeface="Lato" panose="020F0502020204030203" pitchFamily="34" charset="0"/>
                <a:ea typeface="+mn-ea"/>
                <a:cs typeface="+mn-cs"/>
              </a:rPr>
              <a:t> no de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manera</a:t>
            </a:r>
            <a:r>
              <a:rPr sz="1400" dirty="0">
                <a:solidFill>
                  <a:schemeClr val="bg1"/>
                </a:solidFill>
                <a:latin typeface="Lato" panose="020F0502020204030203" pitchFamily="34" charset="0"/>
                <a:ea typeface="+mn-ea"/>
                <a:cs typeface="+mn-cs"/>
              </a:rPr>
              <a:t> que </a:t>
            </a:r>
            <a:r>
              <a:rPr sz="1400" dirty="0" err="1">
                <a:solidFill>
                  <a:schemeClr val="bg1"/>
                </a:solidFill>
                <a:latin typeface="Lato" panose="020F0502020204030203" pitchFamily="34" charset="0"/>
                <a:ea typeface="+mn-ea"/>
                <a:cs typeface="+mn-cs"/>
              </a:rPr>
              <a:t>sugiera</a:t>
            </a:r>
            <a:r>
              <a:rPr sz="1400" dirty="0">
                <a:solidFill>
                  <a:schemeClr val="bg1"/>
                </a:solidFill>
                <a:latin typeface="Lato" panose="020F0502020204030203" pitchFamily="34" charset="0"/>
                <a:ea typeface="+mn-ea"/>
                <a:cs typeface="+mn-cs"/>
              </a:rPr>
              <a:t> que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avalan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organización</a:t>
            </a:r>
            <a:r>
              <a:rPr sz="1400" dirty="0">
                <a:solidFill>
                  <a:schemeClr val="bg1"/>
                </a:solidFill>
                <a:latin typeface="Lato" panose="020F0502020204030203" pitchFamily="34" charset="0"/>
                <a:ea typeface="+mn-ea"/>
                <a:cs typeface="+mn-cs"/>
              </a:rPr>
              <a:t> o el </a:t>
            </a:r>
            <a:r>
              <a:rPr sz="1400" dirty="0" err="1">
                <a:solidFill>
                  <a:schemeClr val="bg1"/>
                </a:solidFill>
                <a:latin typeface="Lato" panose="020F0502020204030203" pitchFamily="34" charset="0"/>
                <a:ea typeface="+mn-ea"/>
                <a:cs typeface="+mn-cs"/>
              </a:rPr>
              <a:t>uso</a:t>
            </a:r>
            <a:r>
              <a:rPr sz="1400" dirty="0">
                <a:solidFill>
                  <a:schemeClr val="bg1"/>
                </a:solidFill>
                <a:latin typeface="Lato" panose="020F0502020204030203" pitchFamily="34" charset="0"/>
                <a:ea typeface="+mn-ea"/>
                <a:cs typeface="+mn-cs"/>
              </a:rPr>
              <a:t> que le ha dado al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Incluya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nuestros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sitios</a:t>
            </a:r>
            <a:r>
              <a:rPr sz="1400" dirty="0">
                <a:solidFill>
                  <a:schemeClr val="bg1"/>
                </a:solidFill>
                <a:latin typeface="Lato" panose="020F0502020204030203" pitchFamily="34" charset="0"/>
                <a:ea typeface="+mn-ea"/>
                <a:cs typeface="+mn-cs"/>
              </a:rPr>
              <a:t> web: </a:t>
            </a:r>
            <a:r>
              <a:rPr sz="1400" dirty="0">
                <a:solidFill>
                  <a:schemeClr val="bg1"/>
                </a:solidFill>
                <a:latin typeface="Lato" panose="020F0502020204030203" pitchFamily="34" charset="0"/>
                <a:ea typeface="+mn-ea"/>
                <a:cs typeface="+mn-cs"/>
                <a:hlinkClick r:id="rId4"/>
              </a:rPr>
              <a:t>www.cawst.org</a:t>
            </a:r>
            <a:r>
              <a:rPr sz="1400" dirty="0">
                <a:solidFill>
                  <a:schemeClr val="bg1"/>
                </a:solidFill>
                <a:latin typeface="Lato" panose="020F0502020204030203" pitchFamily="34" charset="0"/>
                <a:ea typeface="+mn-ea"/>
                <a:cs typeface="+mn-cs"/>
              </a:rPr>
              <a:t> y </a:t>
            </a:r>
            <a:r>
              <a:rPr sz="1400" dirty="0">
                <a:solidFill>
                  <a:schemeClr val="bg1"/>
                </a:solidFill>
                <a:latin typeface="Lato" panose="020F0502020204030203" pitchFamily="34" charset="0"/>
                <a:ea typeface="+mn-ea"/>
                <a:cs typeface="+mn-cs"/>
                <a:hlinkClick r:id="rId5"/>
              </a:rPr>
              <a:t>www.sandec.ch</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400" dirty="0">
                <a:solidFill>
                  <a:schemeClr val="bg1"/>
                </a:solidFill>
                <a:latin typeface="Lato" panose="020F0502020204030203" pitchFamily="34" charset="0"/>
                <a:ea typeface="+mn-ea"/>
                <a:cs typeface="+mn-cs"/>
              </a:rPr>
              <a:t>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actualizarán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este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periódicamente</a:t>
            </a:r>
            <a:r>
              <a:rPr sz="1400" dirty="0">
                <a:solidFill>
                  <a:schemeClr val="bg1"/>
                </a:solidFill>
                <a:latin typeface="Lato" panose="020F0502020204030203" pitchFamily="34" charset="0"/>
                <a:ea typeface="+mn-ea"/>
                <a:cs typeface="+mn-cs"/>
              </a:rPr>
              <a:t>. Por ese </a:t>
            </a:r>
            <a:r>
              <a:rPr sz="1400" dirty="0" err="1">
                <a:solidFill>
                  <a:schemeClr val="bg1"/>
                </a:solidFill>
                <a:latin typeface="Lato" panose="020F0502020204030203" pitchFamily="34" charset="0"/>
                <a:ea typeface="+mn-ea"/>
                <a:cs typeface="+mn-cs"/>
              </a:rPr>
              <a:t>motivo</a:t>
            </a:r>
            <a:r>
              <a:rPr sz="1400" dirty="0">
                <a:solidFill>
                  <a:schemeClr val="bg1"/>
                </a:solidFill>
                <a:latin typeface="Lato" panose="020F0502020204030203" pitchFamily="34" charset="0"/>
                <a:ea typeface="+mn-ea"/>
                <a:cs typeface="+mn-cs"/>
              </a:rPr>
              <a:t>, no se </a:t>
            </a:r>
            <a:r>
              <a:rPr sz="1400" dirty="0" err="1">
                <a:solidFill>
                  <a:schemeClr val="bg1"/>
                </a:solidFill>
                <a:latin typeface="Lato" panose="020F0502020204030203" pitchFamily="34" charset="0"/>
                <a:ea typeface="+mn-ea"/>
                <a:cs typeface="+mn-cs"/>
              </a:rPr>
              <a:t>recomienda</a:t>
            </a:r>
            <a:r>
              <a:rPr sz="1400" dirty="0">
                <a:solidFill>
                  <a:schemeClr val="bg1"/>
                </a:solidFill>
                <a:latin typeface="Lato" panose="020F0502020204030203" pitchFamily="34" charset="0"/>
                <a:ea typeface="+mn-ea"/>
                <a:cs typeface="+mn-cs"/>
              </a:rPr>
              <a:t> que lo </a:t>
            </a:r>
            <a:r>
              <a:rPr sz="1400" dirty="0" err="1">
                <a:solidFill>
                  <a:schemeClr val="bg1"/>
                </a:solidFill>
                <a:latin typeface="Lato" panose="020F0502020204030203" pitchFamily="34" charset="0"/>
                <a:ea typeface="+mn-ea"/>
                <a:cs typeface="+mn-cs"/>
              </a:rPr>
              <a:t>almacene</a:t>
            </a:r>
            <a:r>
              <a:rPr sz="1400" dirty="0">
                <a:solidFill>
                  <a:schemeClr val="bg1"/>
                </a:solidFill>
                <a:latin typeface="Lato" panose="020F0502020204030203" pitchFamily="34" charset="0"/>
                <a:ea typeface="+mn-ea"/>
                <a:cs typeface="+mn-cs"/>
              </a:rPr>
              <a:t> para </a:t>
            </a:r>
            <a:r>
              <a:rPr sz="1400" dirty="0" err="1">
                <a:solidFill>
                  <a:schemeClr val="bg1"/>
                </a:solidFill>
                <a:latin typeface="Lato" panose="020F0502020204030203" pitchFamily="34" charset="0"/>
                <a:ea typeface="+mn-ea"/>
                <a:cs typeface="+mn-cs"/>
              </a:rPr>
              <a:t>descargarlo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desde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a:t>
            </a:r>
            <a:r>
              <a:rPr sz="1400" dirty="0">
                <a:solidFill>
                  <a:schemeClr val="bg1"/>
                </a:solidFill>
                <a:latin typeface="Lato" panose="020F0502020204030203" pitchFamily="34" charset="0"/>
                <a:ea typeface="+mn-ea"/>
                <a:cs typeface="+mn-cs"/>
              </a:rPr>
              <a:t> web.</a:t>
            </a:r>
          </a:p>
          <a:p>
            <a:pPr marL="0" lvl="4" rtl="0" eaLnBrk="1" fontAlgn="auto" hangingPunct="1">
              <a:lnSpc>
                <a:spcPct val="120000"/>
              </a:lnSpc>
              <a:spcBef>
                <a:spcPts val="1000"/>
              </a:spcBef>
              <a:spcAft>
                <a:spcPts val="0"/>
              </a:spcAft>
              <a:defRPr/>
            </a:pPr>
            <a:r>
              <a:rPr sz="1400" dirty="0">
                <a:solidFill>
                  <a:schemeClr val="bg1"/>
                </a:solidFill>
                <a:latin typeface="Lato"/>
                <a:ea typeface="+mn-ea"/>
                <a:cs typeface="Arial" charset="0"/>
              </a:rPr>
              <a:t>CAWST y </a:t>
            </a:r>
            <a:r>
              <a:rPr sz="1400" dirty="0" err="1">
                <a:solidFill>
                  <a:schemeClr val="bg1"/>
                </a:solidFill>
                <a:latin typeface="Lato"/>
                <a:ea typeface="+mn-ea"/>
                <a:cs typeface="Arial" charset="0"/>
              </a:rPr>
              <a:t>Eawag-Sandec</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sus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directivos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empleados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contratistas</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voluntarios</a:t>
            </a:r>
            <a:r>
              <a:rPr sz="1400" dirty="0">
                <a:solidFill>
                  <a:schemeClr val="bg1"/>
                </a:solidFill>
                <a:latin typeface="Lato"/>
                <a:ea typeface="+mn-ea"/>
                <a:cs typeface="Arial" charset="0"/>
              </a:rPr>
              <a:t> no </a:t>
            </a:r>
            <a:r>
              <a:rPr sz="1400" dirty="0" err="1">
                <a:solidFill>
                  <a:schemeClr val="bg1"/>
                </a:solidFill>
                <a:latin typeface="Lato"/>
                <a:ea typeface="+mn-ea"/>
                <a:cs typeface="Arial" charset="0"/>
              </a:rPr>
              <a:t>asumen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ninguna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responsabilidad</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garantía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alguna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por</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los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resultados</a:t>
            </a:r>
            <a:r>
              <a:rPr sz="1400" dirty="0">
                <a:solidFill>
                  <a:schemeClr val="bg1"/>
                </a:solidFill>
                <a:latin typeface="Lato"/>
                <a:ea typeface="+mn-ea"/>
                <a:cs typeface="Arial" charset="0"/>
              </a:rPr>
              <a:t> que </a:t>
            </a:r>
            <a:r>
              <a:rPr sz="1400" dirty="0" err="1">
                <a:solidFill>
                  <a:schemeClr val="bg1"/>
                </a:solidFill>
                <a:latin typeface="Lato"/>
                <a:ea typeface="+mn-ea"/>
                <a:cs typeface="Arial" charset="0"/>
              </a:rPr>
              <a:t>puedan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obtenerse</a:t>
            </a:r>
            <a:r>
              <a:rPr sz="1400" dirty="0">
                <a:solidFill>
                  <a:schemeClr val="bg1"/>
                </a:solidFill>
                <a:latin typeface="Lato"/>
                <a:ea typeface="+mn-ea"/>
                <a:cs typeface="Arial" charset="0"/>
              </a:rPr>
              <a:t> a </a:t>
            </a:r>
            <a:r>
              <a:rPr sz="1400" dirty="0" err="1">
                <a:solidFill>
                  <a:schemeClr val="bg1"/>
                </a:solidFill>
                <a:latin typeface="Lato"/>
                <a:ea typeface="+mn-ea"/>
                <a:cs typeface="Arial" charset="0"/>
              </a:rPr>
              <a:t>partir</a:t>
            </a:r>
            <a:r>
              <a:rPr sz="1400" dirty="0">
                <a:solidFill>
                  <a:schemeClr val="bg1"/>
                </a:solidFill>
                <a:latin typeface="Lato"/>
                <a:ea typeface="+mn-ea"/>
                <a:cs typeface="Arial" charset="0"/>
              </a:rPr>
              <a:t> del </a:t>
            </a:r>
            <a:r>
              <a:rPr sz="1400" dirty="0" err="1">
                <a:solidFill>
                  <a:schemeClr val="bg1"/>
                </a:solidFill>
                <a:latin typeface="Lato"/>
                <a:ea typeface="+mn-ea"/>
                <a:cs typeface="Arial" charset="0"/>
              </a:rPr>
              <a:t>uso</a:t>
            </a:r>
            <a:r>
              <a:rPr sz="1400" dirty="0">
                <a:solidFill>
                  <a:schemeClr val="bg1"/>
                </a:solidFill>
                <a:latin typeface="Lato"/>
                <a:ea typeface="+mn-ea"/>
                <a:cs typeface="Arial" charset="0"/>
              </a:rPr>
              <a:t> de la </a:t>
            </a:r>
            <a:r>
              <a:rPr sz="1400" dirty="0" err="1">
                <a:solidFill>
                  <a:schemeClr val="bg1"/>
                </a:solidFill>
                <a:latin typeface="Lato"/>
                <a:ea typeface="+mn-ea"/>
                <a:cs typeface="Arial" charset="0"/>
              </a:rPr>
              <a:t>información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dada</a:t>
            </a:r>
            <a:r>
              <a:rPr sz="1400" dirty="0">
                <a:solidFill>
                  <a:srgbClr val="000000"/>
                </a:solidFill>
                <a:latin typeface="Lato"/>
                <a:ea typeface="+mn-ea"/>
                <a:cs typeface="Arial" charset="0"/>
              </a:rPr>
              <a:t>.</a:t>
            </a:r>
          </a:p>
        </p:txBody>
      </p:sp>
      <p:grpSp>
        <p:nvGrpSpPr>
          <p:cNvPr id="6" name="Group 5"/>
          <p:cNvGrpSpPr/>
          <p:nvPr/>
        </p:nvGrpSpPr>
        <p:grpSpPr>
          <a:xfrm>
            <a:off x="549449" y="2336469"/>
            <a:ext cx="986155" cy="835092"/>
            <a:chOff x="329372" y="2666906"/>
            <a:chExt cx="986155" cy="835092"/>
          </a:xfrm>
        </p:grpSpPr>
        <p:pic>
          <p:nvPicPr>
            <p:cNvPr id="17" name="Picture 16"/>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49021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Vietnam</a:t>
            </a:r>
          </a:p>
        </p:txBody>
      </p:sp>
      <p:sp>
        <p:nvSpPr>
          <p:cNvPr id="3" name="Text Placeholder 2"/>
          <p:cNvSpPr>
            <a:spLocks noGrp="1"/>
          </p:cNvSpPr>
          <p:nvPr>
            <p:ph type="body" sz="quarter" idx="14"/>
          </p:nvPr>
        </p:nvSpPr>
        <p:spPr/>
        <p:txBody>
          <a:bodyPr/>
          <a:lstStyle/>
          <a:p>
            <a:pPr rtl="0"/>
            <a:r>
              <a:t>Recolección y transporte motorizados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10</a:t>
            </a:fld>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2199" y="1227641"/>
            <a:ext cx="6897687" cy="491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4112268" y="6124889"/>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Tree>
    <p:extLst>
      <p:ext uri="{BB962C8B-B14F-4D97-AF65-F5344CB8AC3E}">
        <p14:creationId xmlns:p14="http://schemas.microsoft.com/office/powerpoint/2010/main" val="922021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Recolección y transporte motorizados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11</a:t>
            </a:fld>
            <a:endParaRP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125" y="1333501"/>
            <a:ext cx="3781749"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27602" y="1333501"/>
            <a:ext cx="3933771"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0" y="4006291"/>
            <a:ext cx="4368800" cy="229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315440" y="3781880"/>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
        <p:nvSpPr>
          <p:cNvPr id="9" name="Text Placeholder 1"/>
          <p:cNvSpPr txBox="1">
            <a:spLocks/>
          </p:cNvSpPr>
          <p:nvPr/>
        </p:nvSpPr>
        <p:spPr bwMode="auto">
          <a:xfrm>
            <a:off x="4574728" y="3781880"/>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
        <p:nvSpPr>
          <p:cNvPr id="10" name="Text Placeholder 1"/>
          <p:cNvSpPr txBox="1">
            <a:spLocks/>
          </p:cNvSpPr>
          <p:nvPr/>
        </p:nvSpPr>
        <p:spPr bwMode="auto">
          <a:xfrm>
            <a:off x="2769269" y="6278015"/>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
        <p:nvSpPr>
          <p:cNvPr id="5" name="Text Placeholder 4"/>
          <p:cNvSpPr>
            <a:spLocks noGrp="1"/>
          </p:cNvSpPr>
          <p:nvPr>
            <p:ph type="body" sz="quarter" idx="13"/>
          </p:nvPr>
        </p:nvSpPr>
        <p:spPr/>
        <p:txBody>
          <a:bodyPr/>
          <a:lstStyle/>
          <a:p>
            <a:pPr rtl="0"/>
            <a:r>
              <a:t>Senegal y Camerún</a:t>
            </a:r>
          </a:p>
        </p:txBody>
      </p:sp>
    </p:spTree>
    <p:extLst>
      <p:ext uri="{BB962C8B-B14F-4D97-AF65-F5344CB8AC3E}">
        <p14:creationId xmlns:p14="http://schemas.microsoft.com/office/powerpoint/2010/main" val="374429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Recolección y transporte motorizados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12</a:t>
            </a:fld>
            <a:endParaRPr/>
          </a:p>
        </p:txBody>
      </p:sp>
      <p:pic>
        <p:nvPicPr>
          <p:cNvPr id="7" name="Picture 2" descr="http://www.sswm.info/sites/default/files/toolbox/EAWAG%20SANDEC%202008%20vacutuc.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630" y="1452814"/>
            <a:ext cx="6971093" cy="44523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3"/>
          </p:nvPr>
        </p:nvSpPr>
        <p:spPr/>
        <p:txBody>
          <a:bodyPr/>
          <a:lstStyle/>
          <a:p>
            <a:pPr rtl="0"/>
            <a:r>
              <a:t>Bangladesh</a:t>
            </a:r>
          </a:p>
        </p:txBody>
      </p:sp>
      <p:sp>
        <p:nvSpPr>
          <p:cNvPr id="10" name="Text Placeholder 1"/>
          <p:cNvSpPr txBox="1">
            <a:spLocks/>
          </p:cNvSpPr>
          <p:nvPr/>
        </p:nvSpPr>
        <p:spPr bwMode="auto">
          <a:xfrm>
            <a:off x="3861705" y="587642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Tree>
    <p:extLst>
      <p:ext uri="{BB962C8B-B14F-4D97-AF65-F5344CB8AC3E}">
        <p14:creationId xmlns:p14="http://schemas.microsoft.com/office/powerpoint/2010/main" val="190279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Tareas de recolección y transporte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13</a:t>
            </a:fld>
            <a:endParaRPr/>
          </a:p>
        </p:txBody>
      </p:sp>
      <p:sp>
        <p:nvSpPr>
          <p:cNvPr id="2" name="Text Placeholder 1"/>
          <p:cNvSpPr>
            <a:spLocks noGrp="1"/>
          </p:cNvSpPr>
          <p:nvPr>
            <p:ph type="body" sz="quarter" idx="13"/>
          </p:nvPr>
        </p:nvSpPr>
        <p:spPr/>
        <p:txBody>
          <a:bodyPr/>
          <a:lstStyle/>
          <a:p>
            <a:endParaRPr lang="en-US"/>
          </a:p>
        </p:txBody>
      </p:sp>
      <p:pic>
        <p:nvPicPr>
          <p:cNvPr id="1026" name="Picture 2" descr="F:\Bilder\Sandec\Kampala\0713\IMG_916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8799" y="1528762"/>
            <a:ext cx="7651777" cy="43005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
          <p:cNvSpPr txBox="1">
            <a:spLocks/>
          </p:cNvSpPr>
          <p:nvPr/>
        </p:nvSpPr>
        <p:spPr bwMode="auto">
          <a:xfrm>
            <a:off x="4332958" y="579401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900"/>
              <a:t>(Fuente: Eawag-Sandec)</a:t>
            </a:r>
          </a:p>
        </p:txBody>
      </p:sp>
    </p:spTree>
    <p:extLst>
      <p:ext uri="{BB962C8B-B14F-4D97-AF65-F5344CB8AC3E}">
        <p14:creationId xmlns:p14="http://schemas.microsoft.com/office/powerpoint/2010/main" val="185053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Tareas de recolección y transporte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14</a:t>
            </a:fld>
            <a:endParaRPr/>
          </a:p>
        </p:txBody>
      </p:sp>
      <p:sp>
        <p:nvSpPr>
          <p:cNvPr id="2" name="Text Placeholder 1"/>
          <p:cNvSpPr>
            <a:spLocks noGrp="1"/>
          </p:cNvSpPr>
          <p:nvPr>
            <p:ph type="body" sz="quarter" idx="13"/>
          </p:nvPr>
        </p:nvSpPr>
        <p:spPr/>
        <p:txBody>
          <a:bodyPr/>
          <a:lstStyle/>
          <a:p>
            <a:pPr rtl="0"/>
            <a:r>
              <a:t>Vietnam</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406" y="1244499"/>
            <a:ext cx="2911593" cy="4913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DSC_1416.jpg"/>
          <p:cNvPicPr>
            <a:picLocks noChangeAspect="1"/>
          </p:cNvPicPr>
          <p:nvPr/>
        </p:nvPicPr>
        <p:blipFill rotWithShape="1">
          <a:blip r:embed="rId4" cstate="email">
            <a:extLst>
              <a:ext uri="{28A0092B-C50C-407E-A947-70E740481C1C}">
                <a14:useLocalDpi xmlns:a14="http://schemas.microsoft.com/office/drawing/2010/main"/>
              </a:ext>
            </a:extLst>
          </a:blip>
          <a:srcRect l="16974" r="10314"/>
          <a:stretch/>
        </p:blipFill>
        <p:spPr>
          <a:xfrm>
            <a:off x="3517900" y="1244499"/>
            <a:ext cx="5372100" cy="4913412"/>
          </a:xfrm>
          <a:prstGeom prst="rect">
            <a:avLst/>
          </a:prstGeom>
        </p:spPr>
      </p:pic>
      <p:sp>
        <p:nvSpPr>
          <p:cNvPr id="8" name="Text Placeholder 1"/>
          <p:cNvSpPr txBox="1">
            <a:spLocks/>
          </p:cNvSpPr>
          <p:nvPr/>
        </p:nvSpPr>
        <p:spPr bwMode="auto">
          <a:xfrm>
            <a:off x="5012382" y="614340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Lars Schoebitz)</a:t>
            </a:r>
          </a:p>
        </p:txBody>
      </p:sp>
      <p:sp>
        <p:nvSpPr>
          <p:cNvPr id="9" name="Text Placeholder 1"/>
          <p:cNvSpPr txBox="1">
            <a:spLocks/>
          </p:cNvSpPr>
          <p:nvPr/>
        </p:nvSpPr>
        <p:spPr bwMode="auto">
          <a:xfrm>
            <a:off x="-715319" y="613070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Tree>
    <p:extLst>
      <p:ext uri="{BB962C8B-B14F-4D97-AF65-F5344CB8AC3E}">
        <p14:creationId xmlns:p14="http://schemas.microsoft.com/office/powerpoint/2010/main" val="3686918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Tareas de recolección y transporte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15</a:t>
            </a:fld>
            <a:endParaRPr/>
          </a:p>
        </p:txBody>
      </p:sp>
      <p:sp>
        <p:nvSpPr>
          <p:cNvPr id="2" name="Text Placeholder 1"/>
          <p:cNvSpPr>
            <a:spLocks noGrp="1"/>
          </p:cNvSpPr>
          <p:nvPr>
            <p:ph type="body" sz="quarter" idx="13"/>
          </p:nvPr>
        </p:nvSpPr>
        <p:spPr/>
        <p:txBody>
          <a:bodyPr/>
          <a:lstStyle/>
          <a:p>
            <a:pPr rtl="0"/>
            <a:r>
              <a:t>Kampala, Uganda</a:t>
            </a:r>
          </a:p>
        </p:txBody>
      </p:sp>
      <p:pic>
        <p:nvPicPr>
          <p:cNvPr id="5" name="Picture 2" descr="C:\Users\sphilippe\Documents\To do documents\Linda's flickr account\Kampala - removing solid waste 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1563" y="1251026"/>
            <a:ext cx="3063112" cy="46126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philippe\Documents\To do documents\Linda's flickr account\Kampala - removing solid waste 4.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6473"/>
          <a:stretch/>
        </p:blipFill>
        <p:spPr bwMode="auto">
          <a:xfrm>
            <a:off x="4286610" y="1251027"/>
            <a:ext cx="4412660" cy="461268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bwMode="auto">
          <a:xfrm>
            <a:off x="-28825" y="5863713"/>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
        <p:nvSpPr>
          <p:cNvPr id="8" name="Text Placeholder 1"/>
          <p:cNvSpPr txBox="1">
            <a:spLocks/>
          </p:cNvSpPr>
          <p:nvPr/>
        </p:nvSpPr>
        <p:spPr bwMode="auto">
          <a:xfrm>
            <a:off x="4808952" y="5828718"/>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Tree>
    <p:extLst>
      <p:ext uri="{BB962C8B-B14F-4D97-AF65-F5344CB8AC3E}">
        <p14:creationId xmlns:p14="http://schemas.microsoft.com/office/powerpoint/2010/main" val="273859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Tareas de recolección y transporte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16</a:t>
            </a:fld>
            <a:endParaRPr/>
          </a:p>
        </p:txBody>
      </p:sp>
      <p:sp>
        <p:nvSpPr>
          <p:cNvPr id="2" name="Text Placeholder 1"/>
          <p:cNvSpPr>
            <a:spLocks noGrp="1"/>
          </p:cNvSpPr>
          <p:nvPr>
            <p:ph type="body" sz="quarter" idx="13"/>
          </p:nvPr>
        </p:nvSpPr>
        <p:spPr/>
        <p:txBody>
          <a:bodyPr/>
          <a:lstStyle/>
          <a:p>
            <a:pPr rtl="0"/>
            <a:r>
              <a:t>Kampala, Uganda</a:t>
            </a:r>
          </a:p>
          <a:p>
            <a:endParaRPr lang="en-US" dirty="0"/>
          </a:p>
        </p:txBody>
      </p:sp>
      <p:sp>
        <p:nvSpPr>
          <p:cNvPr id="7" name="Text Placeholder 1"/>
          <p:cNvSpPr txBox="1">
            <a:spLocks/>
          </p:cNvSpPr>
          <p:nvPr/>
        </p:nvSpPr>
        <p:spPr bwMode="auto">
          <a:xfrm>
            <a:off x="-28825" y="5863713"/>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900"/>
              <a:t>(Eawag-Sandec)</a:t>
            </a:r>
          </a:p>
        </p:txBody>
      </p:sp>
      <p:sp>
        <p:nvSpPr>
          <p:cNvPr id="8" name="Text Placeholder 1"/>
          <p:cNvSpPr txBox="1">
            <a:spLocks/>
          </p:cNvSpPr>
          <p:nvPr/>
        </p:nvSpPr>
        <p:spPr bwMode="auto">
          <a:xfrm>
            <a:off x="5164552" y="6302003"/>
            <a:ext cx="3458748" cy="50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Lars Schoebitz)</a:t>
            </a:r>
          </a:p>
        </p:txBody>
      </p:sp>
      <p:pic>
        <p:nvPicPr>
          <p:cNvPr id="11" name="Picture 10" descr="DSC_2933 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73" y="1101691"/>
            <a:ext cx="7878572" cy="5238412"/>
          </a:xfrm>
          <a:prstGeom prst="rect">
            <a:avLst/>
          </a:prstGeom>
        </p:spPr>
      </p:pic>
    </p:spTree>
    <p:extLst>
      <p:ext uri="{BB962C8B-B14F-4D97-AF65-F5344CB8AC3E}">
        <p14:creationId xmlns:p14="http://schemas.microsoft.com/office/powerpoint/2010/main" val="118163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Desafío 1</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17</a:t>
            </a:fld>
            <a:endParaRPr/>
          </a:p>
        </p:txBody>
      </p:sp>
      <p:sp>
        <p:nvSpPr>
          <p:cNvPr id="5" name="Rectangle 4"/>
          <p:cNvSpPr/>
          <p:nvPr/>
        </p:nvSpPr>
        <p:spPr>
          <a:xfrm>
            <a:off x="707367" y="1923691"/>
            <a:ext cx="8091576" cy="2308324"/>
          </a:xfrm>
          <a:prstGeom prst="rect">
            <a:avLst/>
          </a:prstGeom>
        </p:spPr>
        <p:txBody>
          <a:bodyPr wrap="square">
            <a:spAutoFit/>
          </a:bodyPr>
          <a:lstStyle/>
          <a:p>
            <a:pPr rtl="0"/>
            <a:r>
              <a:rPr sz="3600">
                <a:solidFill>
                  <a:schemeClr val="bg1"/>
                </a:solidFill>
                <a:latin typeface="Lato"/>
                <a:cs typeface="Latha" panose="020B0604020202020204" pitchFamily="34" charset="0"/>
              </a:rPr>
              <a:t>La familia no tiene suficiente dinero para pagar el servicio de vaciado y transporte. Los vecinos se quejan del olor. </a:t>
            </a:r>
          </a:p>
        </p:txBody>
      </p:sp>
    </p:spTree>
    <p:extLst>
      <p:ext uri="{BB962C8B-B14F-4D97-AF65-F5344CB8AC3E}">
        <p14:creationId xmlns:p14="http://schemas.microsoft.com/office/powerpoint/2010/main" val="292899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Desafío 2</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18</a:t>
            </a:fld>
            <a:endParaRPr/>
          </a:p>
        </p:txBody>
      </p:sp>
      <p:sp>
        <p:nvSpPr>
          <p:cNvPr id="5" name="Rectangle 4"/>
          <p:cNvSpPr/>
          <p:nvPr/>
        </p:nvSpPr>
        <p:spPr>
          <a:xfrm>
            <a:off x="707367" y="1923691"/>
            <a:ext cx="8091576" cy="2308324"/>
          </a:xfrm>
          <a:prstGeom prst="rect">
            <a:avLst/>
          </a:prstGeom>
        </p:spPr>
        <p:txBody>
          <a:bodyPr wrap="square">
            <a:spAutoFit/>
          </a:bodyPr>
          <a:lstStyle/>
          <a:p>
            <a:pPr rtl="0"/>
            <a:r>
              <a:rPr sz="3600">
                <a:solidFill>
                  <a:schemeClr val="bg1"/>
                </a:solidFill>
                <a:latin typeface="Lato"/>
              </a:rPr>
              <a:t>Los lodos fecales son muy espesos para que el servicio de recolección y transporte los bombee. La tecnología de saneamiento in situ está por desbordarse.</a:t>
            </a:r>
          </a:p>
        </p:txBody>
      </p:sp>
    </p:spTree>
    <p:extLst>
      <p:ext uri="{BB962C8B-B14F-4D97-AF65-F5344CB8AC3E}">
        <p14:creationId xmlns:p14="http://schemas.microsoft.com/office/powerpoint/2010/main" val="139081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Desafío 3</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19</a:t>
            </a:fld>
            <a:endParaRPr/>
          </a:p>
        </p:txBody>
      </p:sp>
      <p:sp>
        <p:nvSpPr>
          <p:cNvPr id="5" name="Rectangle 4"/>
          <p:cNvSpPr/>
          <p:nvPr/>
        </p:nvSpPr>
        <p:spPr>
          <a:xfrm>
            <a:off x="707367" y="1923691"/>
            <a:ext cx="8091576" cy="3416320"/>
          </a:xfrm>
          <a:prstGeom prst="rect">
            <a:avLst/>
          </a:prstGeom>
        </p:spPr>
        <p:txBody>
          <a:bodyPr wrap="square">
            <a:spAutoFit/>
          </a:bodyPr>
          <a:lstStyle/>
          <a:p>
            <a:pPr rtl="0"/>
            <a:r>
              <a:rPr sz="3600">
                <a:solidFill>
                  <a:schemeClr val="bg1"/>
                </a:solidFill>
                <a:latin typeface="Lato"/>
              </a:rPr>
              <a:t>Hay demasiados desechos sólidos en la tecnología de tratamiento in situ. Es probable que los desechos sólidos dañen el equipo de vaciado. Por lo tanto, los proveedores de servicio no siempre quieren vaciar la tecnología de saneamiento in situ o cobran una tarifa alta. </a:t>
            </a:r>
          </a:p>
        </p:txBody>
      </p:sp>
    </p:spTree>
    <p:extLst>
      <p:ext uri="{BB962C8B-B14F-4D97-AF65-F5344CB8AC3E}">
        <p14:creationId xmlns:p14="http://schemas.microsoft.com/office/powerpoint/2010/main" val="309233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a:t>
            </a:fld>
            <a:endParaRPr/>
          </a:p>
        </p:txBody>
      </p:sp>
      <p:sp>
        <p:nvSpPr>
          <p:cNvPr id="30" name="Text Placeholder 2"/>
          <p:cNvSpPr txBox="1">
            <a:spLocks/>
          </p:cNvSpPr>
          <p:nvPr/>
        </p:nvSpPr>
        <p:spPr>
          <a:xfrm>
            <a:off x="808075" y="2374414"/>
            <a:ext cx="7937340"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dirty="0" err="1">
                <a:solidFill>
                  <a:srgbClr val="5C5C5C"/>
                </a:solidFill>
                <a:latin typeface="Lato" charset="0"/>
                <a:ea typeface="Lato" charset="0"/>
                <a:cs typeface="Lato" charset="0"/>
              </a:rPr>
              <a:t>Esta</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presentación</a:t>
            </a:r>
            <a:r>
              <a:rPr b="1" dirty="0">
                <a:solidFill>
                  <a:srgbClr val="5C5C5C"/>
                </a:solidFill>
                <a:latin typeface="Lato" charset="0"/>
                <a:ea typeface="Lato" charset="0"/>
                <a:cs typeface="Lato" charset="0"/>
              </a:rPr>
              <a:t> se </a:t>
            </a:r>
            <a:r>
              <a:rPr b="1" dirty="0" err="1">
                <a:solidFill>
                  <a:srgbClr val="5C5C5C"/>
                </a:solidFill>
                <a:latin typeface="Lato" charset="0"/>
                <a:ea typeface="Lato" charset="0"/>
                <a:cs typeface="Lato" charset="0"/>
              </a:rPr>
              <a:t>usa</a:t>
            </a:r>
            <a:r>
              <a:rPr b="1" dirty="0">
                <a:solidFill>
                  <a:srgbClr val="5C5C5C"/>
                </a:solidFill>
                <a:latin typeface="Lato" charset="0"/>
                <a:ea typeface="Lato" charset="0"/>
                <a:cs typeface="Lato" charset="0"/>
              </a:rPr>
              <a:t> con el plan de </a:t>
            </a:r>
            <a:r>
              <a:rPr b="1" dirty="0" err="1">
                <a:solidFill>
                  <a:srgbClr val="5C5C5C"/>
                </a:solidFill>
                <a:latin typeface="Lato" charset="0"/>
                <a:ea typeface="Lato" charset="0"/>
                <a:cs typeface="Lato" charset="0"/>
              </a:rPr>
              <a:t>lección</a:t>
            </a:r>
            <a:r>
              <a:rPr b="1" dirty="0">
                <a:solidFill>
                  <a:srgbClr val="5C5C5C"/>
                </a:solidFill>
                <a:latin typeface="Lato" charset="0"/>
                <a:ea typeface="Lato" charset="0"/>
                <a:cs typeface="Lato" charset="0"/>
              </a:rPr>
              <a:t> </a:t>
            </a:r>
            <a:br>
              <a:rPr lang="en-US" b="1" dirty="0">
                <a:solidFill>
                  <a:srgbClr val="5C5C5C"/>
                </a:solidFill>
                <a:latin typeface="Lato" charset="0"/>
                <a:ea typeface="Lato" charset="0"/>
                <a:cs typeface="Lato" charset="0"/>
              </a:rPr>
            </a:br>
            <a:r>
              <a:rPr b="1" dirty="0" err="1">
                <a:solidFill>
                  <a:srgbClr val="5C5C5C"/>
                </a:solidFill>
                <a:latin typeface="Lato" charset="0"/>
                <a:ea typeface="Lato" charset="0"/>
                <a:cs typeface="Lato" charset="0"/>
              </a:rPr>
              <a:t>Recolección</a:t>
            </a:r>
            <a:r>
              <a:rPr b="1" dirty="0">
                <a:solidFill>
                  <a:srgbClr val="5C5C5C"/>
                </a:solidFill>
                <a:latin typeface="Lato" charset="0"/>
                <a:ea typeface="Lato" charset="0"/>
                <a:cs typeface="Lato" charset="0"/>
              </a:rPr>
              <a:t> y </a:t>
            </a:r>
            <a:r>
              <a:rPr b="1" dirty="0" err="1">
                <a:solidFill>
                  <a:srgbClr val="5C5C5C"/>
                </a:solidFill>
                <a:latin typeface="Lato" charset="0"/>
                <a:ea typeface="Lato" charset="0"/>
                <a:cs typeface="Lato" charset="0"/>
              </a:rPr>
              <a:t>transporte</a:t>
            </a:r>
            <a:r>
              <a:rPr b="1" dirty="0">
                <a:solidFill>
                  <a:srgbClr val="5C5C5C"/>
                </a:solidFill>
                <a:latin typeface="Lato" charset="0"/>
                <a:ea typeface="Lato" charset="0"/>
                <a:cs typeface="Lato" charset="0"/>
              </a:rPr>
              <a:t> </a:t>
            </a:r>
            <a:br>
              <a:rPr lang="en-US" b="1" dirty="0">
                <a:solidFill>
                  <a:srgbClr val="5C5C5C"/>
                </a:solidFill>
                <a:latin typeface="Lato" charset="0"/>
                <a:ea typeface="Lato" charset="0"/>
                <a:cs typeface="Lato" charset="0"/>
              </a:rPr>
            </a:br>
            <a:r>
              <a:rPr b="1" dirty="0">
                <a:solidFill>
                  <a:srgbClr val="5C5C5C"/>
                </a:solidFill>
                <a:latin typeface="Lato" charset="0"/>
                <a:ea typeface="Lato" charset="0"/>
                <a:cs typeface="Lato" charset="0"/>
              </a:rPr>
              <a:t>del manual del </a:t>
            </a:r>
            <a:r>
              <a:rPr b="1" dirty="0" err="1">
                <a:solidFill>
                  <a:srgbClr val="5C5C5C"/>
                </a:solidFill>
                <a:latin typeface="Lato" charset="0"/>
                <a:ea typeface="Lato" charset="0"/>
                <a:cs typeface="Lato" charset="0"/>
              </a:rPr>
              <a:t>capacitador</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Introducción</a:t>
            </a:r>
            <a:r>
              <a:rPr b="1" dirty="0">
                <a:solidFill>
                  <a:srgbClr val="5C5C5C"/>
                </a:solidFill>
                <a:latin typeface="Lato" charset="0"/>
                <a:ea typeface="Lato" charset="0"/>
                <a:cs typeface="Lato" charset="0"/>
              </a:rPr>
              <a:t> a la </a:t>
            </a:r>
            <a:r>
              <a:rPr b="1" dirty="0" err="1">
                <a:solidFill>
                  <a:srgbClr val="5C5C5C"/>
                </a:solidFill>
                <a:latin typeface="Lato" charset="0"/>
                <a:ea typeface="Lato" charset="0"/>
                <a:cs typeface="Lato" charset="0"/>
              </a:rPr>
              <a:t>gestión</a:t>
            </a:r>
            <a:r>
              <a:rPr b="1" dirty="0">
                <a:solidFill>
                  <a:srgbClr val="5C5C5C"/>
                </a:solidFill>
                <a:latin typeface="Lato" charset="0"/>
                <a:ea typeface="Lato" charset="0"/>
                <a:cs typeface="Lato" charset="0"/>
              </a:rPr>
              <a:t> de </a:t>
            </a:r>
            <a:r>
              <a:rPr b="1" dirty="0" err="1">
                <a:solidFill>
                  <a:srgbClr val="5C5C5C"/>
                </a:solidFill>
                <a:latin typeface="Lato" charset="0"/>
                <a:ea typeface="Lato" charset="0"/>
                <a:cs typeface="Lato" charset="0"/>
              </a:rPr>
              <a:t>lodos</a:t>
            </a:r>
            <a:r>
              <a:rPr b="1" dirty="0">
                <a:solidFill>
                  <a:srgbClr val="5C5C5C"/>
                </a:solidFill>
                <a:latin typeface="Lato" charset="0"/>
                <a:ea typeface="Lato" charset="0"/>
                <a:cs typeface="Lato" charset="0"/>
              </a:rPr>
              <a:t> </a:t>
            </a:r>
            <a:r>
              <a:rPr b="1" dirty="0" err="1">
                <a:solidFill>
                  <a:srgbClr val="5C5C5C"/>
                </a:solidFill>
                <a:latin typeface="Lato" charset="0"/>
                <a:ea typeface="Lato" charset="0"/>
                <a:cs typeface="Lato" charset="0"/>
              </a:rPr>
              <a:t>fecales</a:t>
            </a:r>
            <a:r>
              <a:rPr b="1" dirty="0">
                <a:solidFill>
                  <a:srgbClr val="5C5C5C"/>
                </a:solidFill>
                <a:latin typeface="Lato" charset="0"/>
                <a:ea typeface="Lato" charset="0"/>
                <a:cs typeface="Lato" charset="0"/>
              </a:rPr>
              <a:t>.</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en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y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Desafío 4</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20</a:t>
            </a:fld>
            <a:endParaRPr/>
          </a:p>
        </p:txBody>
      </p:sp>
      <p:sp>
        <p:nvSpPr>
          <p:cNvPr id="5" name="Rectangle 4"/>
          <p:cNvSpPr/>
          <p:nvPr/>
        </p:nvSpPr>
        <p:spPr>
          <a:xfrm>
            <a:off x="638356" y="1628839"/>
            <a:ext cx="8091576" cy="4524315"/>
          </a:xfrm>
          <a:prstGeom prst="rect">
            <a:avLst/>
          </a:prstGeom>
        </p:spPr>
        <p:txBody>
          <a:bodyPr wrap="square">
            <a:spAutoFit/>
          </a:bodyPr>
          <a:lstStyle/>
          <a:p>
            <a:pPr rtl="0"/>
            <a:r>
              <a:rPr sz="3200">
                <a:solidFill>
                  <a:schemeClr val="bg1"/>
                </a:solidFill>
                <a:latin typeface="Lato" panose="020F0502020204030203"/>
              </a:rPr>
              <a:t>La planta de tratamiento de lodos fecales (propiedad del sector público) está cobrando una tarifa de descarga. Los proveedores de servicios privados no se pueden permitir esta tarifa. Como resultado, descargan ilegalmente los lodos fecales en la calle, cerca del canal, río o lago. A veces tiran los lodos fecales en la boca de acceso al alcantarillado, lo que no es una opción sostenible ya que puede causar que las plantas de tratamiento de aguas residuales fallen. </a:t>
            </a:r>
          </a:p>
        </p:txBody>
      </p:sp>
    </p:spTree>
    <p:extLst>
      <p:ext uri="{BB962C8B-B14F-4D97-AF65-F5344CB8AC3E}">
        <p14:creationId xmlns:p14="http://schemas.microsoft.com/office/powerpoint/2010/main" val="29444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Desafío 5</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21</a:t>
            </a:fld>
            <a:endParaRPr/>
          </a:p>
        </p:txBody>
      </p:sp>
      <p:sp>
        <p:nvSpPr>
          <p:cNvPr id="5" name="Rectangle 4"/>
          <p:cNvSpPr/>
          <p:nvPr/>
        </p:nvSpPr>
        <p:spPr>
          <a:xfrm>
            <a:off x="569345" y="1716657"/>
            <a:ext cx="8091576" cy="2862322"/>
          </a:xfrm>
          <a:prstGeom prst="rect">
            <a:avLst/>
          </a:prstGeom>
        </p:spPr>
        <p:txBody>
          <a:bodyPr wrap="square">
            <a:spAutoFit/>
          </a:bodyPr>
          <a:lstStyle/>
          <a:p>
            <a:pPr rtl="0"/>
            <a:r>
              <a:rPr sz="3600">
                <a:solidFill>
                  <a:schemeClr val="bg1"/>
                </a:solidFill>
                <a:latin typeface="Lato" panose="020F0502020204030203"/>
              </a:rPr>
              <a:t>Las viviendas se encuentran lejos de la planta de tratamiento de lodos fecales. Las familias no se pueden permitir las tarifas cobradas por los proveedores de servicios debido a los costos de transporte a la planta de tratamiento.</a:t>
            </a:r>
          </a:p>
        </p:txBody>
      </p:sp>
    </p:spTree>
    <p:extLst>
      <p:ext uri="{BB962C8B-B14F-4D97-AF65-F5344CB8AC3E}">
        <p14:creationId xmlns:p14="http://schemas.microsoft.com/office/powerpoint/2010/main" val="1359067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Desafío 6</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22</a:t>
            </a:fld>
            <a:endParaRPr/>
          </a:p>
        </p:txBody>
      </p:sp>
      <p:sp>
        <p:nvSpPr>
          <p:cNvPr id="5" name="Rectangle 4"/>
          <p:cNvSpPr/>
          <p:nvPr/>
        </p:nvSpPr>
        <p:spPr>
          <a:xfrm>
            <a:off x="638356" y="1628839"/>
            <a:ext cx="8091576" cy="2308324"/>
          </a:xfrm>
          <a:prstGeom prst="rect">
            <a:avLst/>
          </a:prstGeom>
        </p:spPr>
        <p:txBody>
          <a:bodyPr wrap="square">
            <a:spAutoFit/>
          </a:bodyPr>
          <a:lstStyle/>
          <a:p>
            <a:pPr rtl="0"/>
            <a:r>
              <a:rPr sz="3600">
                <a:solidFill>
                  <a:schemeClr val="bg1"/>
                </a:solidFill>
                <a:latin typeface="Lato" panose="020F0502020204030203"/>
              </a:rPr>
              <a:t>La casa se encuentra en un asentamiento informal. Los caminos son muy angostos y no reciben mantenimiento. Es difícil que un camión de succión pueda llegar a la casa.</a:t>
            </a:r>
          </a:p>
        </p:txBody>
      </p:sp>
    </p:spTree>
    <p:extLst>
      <p:ext uri="{BB962C8B-B14F-4D97-AF65-F5344CB8AC3E}">
        <p14:creationId xmlns:p14="http://schemas.microsoft.com/office/powerpoint/2010/main" val="315061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23</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¡Estamos a su disposición!</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Comuníquese con CAWST y Eawag-Sandec para obtener ayuda para usar y adaptar nuestros recursos de educación y capacitación para su trabajo</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Canadá</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Suiza</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Visite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y </a:t>
            </a:r>
            <a:r>
              <a:rPr sz="1600" kern="0">
                <a:solidFill>
                  <a:srgbClr val="5C5C5C"/>
                </a:solidFill>
                <a:latin typeface="Lato"/>
                <a:cs typeface="Arial" charset="0"/>
                <a:hlinkClick r:id="rId5"/>
              </a:rPr>
              <a:t>www.sandec.ch</a:t>
            </a:r>
            <a:r>
              <a:rPr sz="1600" kern="0">
                <a:solidFill>
                  <a:srgbClr val="5C5C5C"/>
                </a:solidFill>
                <a:latin typeface="Lato"/>
                <a:cs typeface="Arial" charset="0"/>
              </a:rPr>
              <a:t> para consultar:</a:t>
            </a:r>
          </a:p>
          <a:p>
            <a:pPr marL="285750" indent="-285750" rtl="0">
              <a:buFont typeface="Arial" pitchFamily="34" charset="0"/>
              <a:buChar char="•"/>
              <a:defRPr/>
            </a:pPr>
            <a:r>
              <a:rPr sz="1600" kern="0">
                <a:solidFill>
                  <a:srgbClr val="5C5C5C"/>
                </a:solidFill>
                <a:latin typeface="Lato"/>
                <a:cs typeface="Arial" charset="0"/>
              </a:rPr>
              <a:t>Últimas actualizaciones de este documento</a:t>
            </a:r>
          </a:p>
          <a:p>
            <a:pPr marL="285750" indent="-285750" rtl="0">
              <a:buFont typeface="Arial" pitchFamily="34" charset="0"/>
              <a:buChar char="•"/>
              <a:defRPr/>
            </a:pPr>
            <a:r>
              <a:rPr sz="1600" kern="0">
                <a:solidFill>
                  <a:srgbClr val="5C5C5C"/>
                </a:solidFill>
                <a:latin typeface="Lato"/>
                <a:cs typeface="Arial" charset="0"/>
              </a:rPr>
              <a:t>Otros talleres y recursos de capacitación relacionados</a:t>
            </a:r>
          </a:p>
        </p:txBody>
      </p:sp>
    </p:spTree>
    <p:extLst>
      <p:ext uri="{BB962C8B-B14F-4D97-AF65-F5344CB8AC3E}">
        <p14:creationId xmlns:p14="http://schemas.microsoft.com/office/powerpoint/2010/main" val="339170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7177685" cy="807197"/>
          </a:xfrm>
        </p:spPr>
        <p:txBody>
          <a:bodyPr/>
          <a:lstStyle/>
          <a:p>
            <a:pPr rtl="0"/>
            <a:r>
              <a:rPr sz="2800"/>
              <a:t>Recolección y transporte</a:t>
            </a:r>
          </a:p>
        </p:txBody>
      </p:sp>
      <p:sp>
        <p:nvSpPr>
          <p:cNvPr id="4" name="Text Placeholder 3"/>
          <p:cNvSpPr>
            <a:spLocks noGrp="1"/>
          </p:cNvSpPr>
          <p:nvPr>
            <p:ph type="body" sz="quarter" idx="27"/>
          </p:nvPr>
        </p:nvSpPr>
        <p:spPr/>
        <p:txBody>
          <a:bodyPr/>
          <a:lstStyle/>
          <a:p>
            <a:pPr rtl="0"/>
            <a:r>
              <a:t>JULIO</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Objetivos de aprendizaje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4</a:t>
            </a:fld>
            <a:endParaRPr/>
          </a:p>
        </p:txBody>
      </p:sp>
      <p:sp>
        <p:nvSpPr>
          <p:cNvPr id="6" name="Text Placeholder 5"/>
          <p:cNvSpPr>
            <a:spLocks noGrp="1"/>
          </p:cNvSpPr>
          <p:nvPr>
            <p:ph type="body" sz="quarter" idx="17"/>
          </p:nvPr>
        </p:nvSpPr>
        <p:spPr/>
        <p:txBody>
          <a:bodyPr/>
          <a:lstStyle/>
          <a:p>
            <a:pPr lvl="0" rtl="0"/>
            <a:r>
              <a:t>Describir el proceso de recolección y transporte de lodos fecales desde una casa hasta una planta de tratamiento.</a:t>
            </a:r>
          </a:p>
          <a:p>
            <a:pPr lvl="0" rtl="0"/>
            <a:r>
              <a:t>Identificar los métodos de recolección y transporte de lodos fecales adecuados para el contexto local. </a:t>
            </a:r>
          </a:p>
          <a:p>
            <a:pPr rtl="0"/>
            <a:r>
              <a:t>Identificar los desafíos y las soluciones para mejorar la recolección y el transporte de lodos fecales. </a:t>
            </a:r>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Dakar, Senegal</a:t>
            </a:r>
          </a:p>
        </p:txBody>
      </p:sp>
      <p:sp>
        <p:nvSpPr>
          <p:cNvPr id="3" name="Text Placeholder 2"/>
          <p:cNvSpPr>
            <a:spLocks noGrp="1"/>
          </p:cNvSpPr>
          <p:nvPr>
            <p:ph type="body" sz="quarter" idx="14"/>
          </p:nvPr>
        </p:nvSpPr>
        <p:spPr/>
        <p:txBody>
          <a:bodyPr/>
          <a:lstStyle/>
          <a:p>
            <a:pPr rtl="0"/>
            <a:r>
              <a:t>Recolección manual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5</a:t>
            </a:fld>
            <a:endParaRPr/>
          </a:p>
        </p:txBody>
      </p:sp>
      <p:pic>
        <p:nvPicPr>
          <p:cNvPr id="3074" name="Picture 2" descr="F:\Bilder\Sandec\Dakar\0514\DSC0172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7910" y="1379537"/>
            <a:ext cx="7202489" cy="4801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bwMode="auto">
          <a:xfrm>
            <a:off x="4364681" y="6181439"/>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solidFill>
                  <a:schemeClr val="bg1"/>
                </a:solidFill>
              </a:rPr>
              <a:t>(Fuente: Eawag-Sandec)</a:t>
            </a:r>
          </a:p>
        </p:txBody>
      </p:sp>
    </p:spTree>
    <p:extLst>
      <p:ext uri="{BB962C8B-B14F-4D97-AF65-F5344CB8AC3E}">
        <p14:creationId xmlns:p14="http://schemas.microsoft.com/office/powerpoint/2010/main" val="88083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Gulper</a:t>
            </a:r>
          </a:p>
        </p:txBody>
      </p:sp>
      <p:sp>
        <p:nvSpPr>
          <p:cNvPr id="3" name="Text Placeholder 2"/>
          <p:cNvSpPr>
            <a:spLocks noGrp="1"/>
          </p:cNvSpPr>
          <p:nvPr>
            <p:ph type="body" sz="quarter" idx="14"/>
          </p:nvPr>
        </p:nvSpPr>
        <p:spPr/>
        <p:txBody>
          <a:bodyPr/>
          <a:lstStyle/>
          <a:p>
            <a:pPr rtl="0"/>
            <a:r>
              <a:t>Tecnologías de recolección manual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6</a:t>
            </a:fl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48" y="1647305"/>
            <a:ext cx="4098056" cy="4135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s://sanihub.files.wordpress.com/2013/02/rising-pip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01154" y="525164"/>
            <a:ext cx="1962994" cy="377498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anihub.files.wordpress.com/2013/02/plun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148" y="130175"/>
            <a:ext cx="1781175" cy="62484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sanihub.files.wordpress.com/2013/02/bottom-valve.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25696" y="4979769"/>
            <a:ext cx="712491" cy="11763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
          <p:cNvSpPr txBox="1">
            <a:spLocks/>
          </p:cNvSpPr>
          <p:nvPr/>
        </p:nvSpPr>
        <p:spPr bwMode="auto">
          <a:xfrm>
            <a:off x="5001154" y="4275438"/>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b="1"/>
              <a:t>Tubo de elevación</a:t>
            </a:r>
          </a:p>
        </p:txBody>
      </p:sp>
      <p:sp>
        <p:nvSpPr>
          <p:cNvPr id="13" name="Text Placeholder 1"/>
          <p:cNvSpPr txBox="1">
            <a:spLocks/>
          </p:cNvSpPr>
          <p:nvPr/>
        </p:nvSpPr>
        <p:spPr bwMode="auto">
          <a:xfrm>
            <a:off x="4912558" y="6176026"/>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b="1"/>
              <a:t>Válvula inferior</a:t>
            </a:r>
          </a:p>
        </p:txBody>
      </p:sp>
      <p:sp>
        <p:nvSpPr>
          <p:cNvPr id="14" name="Text Placeholder 1"/>
          <p:cNvSpPr txBox="1">
            <a:spLocks/>
          </p:cNvSpPr>
          <p:nvPr/>
        </p:nvSpPr>
        <p:spPr bwMode="auto">
          <a:xfrm>
            <a:off x="6841297" y="6193550"/>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b="1"/>
              <a:t>Émbolo</a:t>
            </a:r>
          </a:p>
        </p:txBody>
      </p:sp>
      <p:sp>
        <p:nvSpPr>
          <p:cNvPr id="15" name="Text Placeholder 1"/>
          <p:cNvSpPr txBox="1">
            <a:spLocks/>
          </p:cNvSpPr>
          <p:nvPr/>
        </p:nvSpPr>
        <p:spPr bwMode="auto">
          <a:xfrm rot="16200000">
            <a:off x="5160954" y="676004"/>
            <a:ext cx="2026876" cy="23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sz="900"/>
              <a:t>Sanihub</a:t>
            </a:r>
          </a:p>
        </p:txBody>
      </p:sp>
      <p:sp>
        <p:nvSpPr>
          <p:cNvPr id="16" name="Text Placeholder 1"/>
          <p:cNvSpPr txBox="1">
            <a:spLocks/>
          </p:cNvSpPr>
          <p:nvPr/>
        </p:nvSpPr>
        <p:spPr bwMode="auto">
          <a:xfrm rot="16200000">
            <a:off x="6993871" y="1845698"/>
            <a:ext cx="2026876" cy="23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sz="900"/>
              <a:t>Sanihub</a:t>
            </a:r>
          </a:p>
        </p:txBody>
      </p:sp>
      <p:sp>
        <p:nvSpPr>
          <p:cNvPr id="17" name="Text Placeholder 1"/>
          <p:cNvSpPr txBox="1">
            <a:spLocks/>
          </p:cNvSpPr>
          <p:nvPr/>
        </p:nvSpPr>
        <p:spPr bwMode="auto">
          <a:xfrm rot="16200000">
            <a:off x="5272295" y="5199971"/>
            <a:ext cx="2026876" cy="23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sz="900"/>
              <a:t>Sanihub</a:t>
            </a:r>
          </a:p>
        </p:txBody>
      </p:sp>
      <p:sp>
        <p:nvSpPr>
          <p:cNvPr id="18" name="Text Placeholder 1"/>
          <p:cNvSpPr txBox="1">
            <a:spLocks/>
          </p:cNvSpPr>
          <p:nvPr/>
        </p:nvSpPr>
        <p:spPr bwMode="auto">
          <a:xfrm>
            <a:off x="882869" y="5782958"/>
            <a:ext cx="1832229" cy="23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solidFill>
                  <a:schemeClr val="bg1"/>
                </a:solidFill>
              </a:rPr>
              <a:t>(Fuente: Tilley et al., 2014)</a:t>
            </a:r>
          </a:p>
        </p:txBody>
      </p:sp>
      <p:sp>
        <p:nvSpPr>
          <p:cNvPr id="5" name="TextBox 4"/>
          <p:cNvSpPr txBox="1"/>
          <p:nvPr/>
        </p:nvSpPr>
        <p:spPr>
          <a:xfrm>
            <a:off x="3552352" y="1809037"/>
            <a:ext cx="1188162" cy="307777"/>
          </a:xfrm>
          <a:prstGeom prst="rect">
            <a:avLst/>
          </a:prstGeom>
          <a:solidFill>
            <a:schemeClr val="tx1"/>
          </a:solidFill>
        </p:spPr>
        <p:txBody>
          <a:bodyPr wrap="square" rtlCol="0">
            <a:spAutoFit/>
          </a:bodyPr>
          <a:lstStyle/>
          <a:p>
            <a:r>
              <a:rPr lang="en-CA" sz="1400" dirty="0" err="1">
                <a:solidFill>
                  <a:schemeClr val="bg1"/>
                </a:solidFill>
              </a:rPr>
              <a:t>mascarilla</a:t>
            </a:r>
            <a:endParaRPr lang="en-CA" sz="1400" dirty="0">
              <a:solidFill>
                <a:schemeClr val="bg1"/>
              </a:solidFill>
            </a:endParaRPr>
          </a:p>
        </p:txBody>
      </p:sp>
      <p:sp>
        <p:nvSpPr>
          <p:cNvPr id="19" name="TextBox 18"/>
          <p:cNvSpPr txBox="1"/>
          <p:nvPr/>
        </p:nvSpPr>
        <p:spPr>
          <a:xfrm>
            <a:off x="3560665" y="2583965"/>
            <a:ext cx="1188162" cy="307777"/>
          </a:xfrm>
          <a:prstGeom prst="rect">
            <a:avLst/>
          </a:prstGeom>
          <a:solidFill>
            <a:schemeClr val="tx1"/>
          </a:solidFill>
        </p:spPr>
        <p:txBody>
          <a:bodyPr wrap="square" rtlCol="0">
            <a:spAutoFit/>
          </a:bodyPr>
          <a:lstStyle/>
          <a:p>
            <a:r>
              <a:rPr lang="en-CA" sz="1400" dirty="0" err="1">
                <a:solidFill>
                  <a:schemeClr val="bg1"/>
                </a:solidFill>
              </a:rPr>
              <a:t>guantes</a:t>
            </a:r>
            <a:endParaRPr lang="en-CA" sz="1400" dirty="0">
              <a:solidFill>
                <a:schemeClr val="bg1"/>
              </a:solidFill>
            </a:endParaRPr>
          </a:p>
        </p:txBody>
      </p:sp>
      <p:sp>
        <p:nvSpPr>
          <p:cNvPr id="20" name="TextBox 19"/>
          <p:cNvSpPr txBox="1"/>
          <p:nvPr/>
        </p:nvSpPr>
        <p:spPr>
          <a:xfrm>
            <a:off x="3577291" y="2941307"/>
            <a:ext cx="1188162" cy="307777"/>
          </a:xfrm>
          <a:prstGeom prst="rect">
            <a:avLst/>
          </a:prstGeom>
          <a:solidFill>
            <a:schemeClr val="tx1"/>
          </a:solidFill>
        </p:spPr>
        <p:txBody>
          <a:bodyPr wrap="square" rtlCol="0">
            <a:spAutoFit/>
          </a:bodyPr>
          <a:lstStyle/>
          <a:p>
            <a:r>
              <a:rPr lang="en-CA" sz="1400" dirty="0" err="1">
                <a:solidFill>
                  <a:schemeClr val="bg1"/>
                </a:solidFill>
              </a:rPr>
              <a:t>overoles</a:t>
            </a:r>
            <a:endParaRPr lang="en-CA" sz="1400" dirty="0">
              <a:solidFill>
                <a:schemeClr val="bg1"/>
              </a:solidFill>
            </a:endParaRPr>
          </a:p>
        </p:txBody>
      </p:sp>
      <p:sp>
        <p:nvSpPr>
          <p:cNvPr id="21" name="TextBox 20"/>
          <p:cNvSpPr txBox="1"/>
          <p:nvPr/>
        </p:nvSpPr>
        <p:spPr>
          <a:xfrm>
            <a:off x="3578429" y="3824612"/>
            <a:ext cx="1188162" cy="307777"/>
          </a:xfrm>
          <a:prstGeom prst="rect">
            <a:avLst/>
          </a:prstGeom>
          <a:solidFill>
            <a:schemeClr val="tx1"/>
          </a:solidFill>
        </p:spPr>
        <p:txBody>
          <a:bodyPr wrap="square" rtlCol="0">
            <a:spAutoFit/>
          </a:bodyPr>
          <a:lstStyle/>
          <a:p>
            <a:r>
              <a:rPr lang="en-CA" sz="1400" dirty="0" err="1">
                <a:solidFill>
                  <a:schemeClr val="bg1"/>
                </a:solidFill>
              </a:rPr>
              <a:t>botas</a:t>
            </a:r>
            <a:endParaRPr lang="en-CA" sz="1400" dirty="0">
              <a:solidFill>
                <a:schemeClr val="bg1"/>
              </a:solidFill>
            </a:endParaRPr>
          </a:p>
        </p:txBody>
      </p:sp>
    </p:spTree>
    <p:extLst>
      <p:ext uri="{BB962C8B-B14F-4D97-AF65-F5344CB8AC3E}">
        <p14:creationId xmlns:p14="http://schemas.microsoft.com/office/powerpoint/2010/main" val="139264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Tecnologías de recolección manual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7</a:t>
            </a:fld>
            <a:endParaRPr/>
          </a:p>
        </p:txBody>
      </p:sp>
      <p:sp>
        <p:nvSpPr>
          <p:cNvPr id="8" name="Text Placeholder 1"/>
          <p:cNvSpPr txBox="1">
            <a:spLocks/>
          </p:cNvSpPr>
          <p:nvPr/>
        </p:nvSpPr>
        <p:spPr bwMode="auto">
          <a:xfrm>
            <a:off x="7117124" y="6220338"/>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sz="900"/>
              <a:t>(Fuente: Eawag-Sandec)</a:t>
            </a:r>
          </a:p>
        </p:txBody>
      </p:sp>
      <p:pic>
        <p:nvPicPr>
          <p:cNvPr id="9" name="Picture 2" descr="C:\Users\sphilippe\Documents\To do documents\Linda's flickr account\Kibera emptying 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4507" y="1236143"/>
            <a:ext cx="3297892" cy="49662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philippe\Documents\To do documents\Linda's flickr account\Kibera emptying 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7904" y="1211324"/>
            <a:ext cx="3333269" cy="50195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p:cNvSpPr txBox="1">
            <a:spLocks/>
          </p:cNvSpPr>
          <p:nvPr/>
        </p:nvSpPr>
        <p:spPr bwMode="auto">
          <a:xfrm>
            <a:off x="2759012" y="6181655"/>
            <a:ext cx="2026876"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sz="900"/>
              <a:t>(Fuente: Eawag-Sandec)</a:t>
            </a:r>
          </a:p>
        </p:txBody>
      </p:sp>
      <p:sp>
        <p:nvSpPr>
          <p:cNvPr id="5" name="Text Placeholder 4"/>
          <p:cNvSpPr>
            <a:spLocks noGrp="1"/>
          </p:cNvSpPr>
          <p:nvPr>
            <p:ph type="body" sz="quarter" idx="13"/>
          </p:nvPr>
        </p:nvSpPr>
        <p:spPr/>
        <p:txBody>
          <a:bodyPr/>
          <a:lstStyle/>
          <a:p>
            <a:pPr rtl="0"/>
            <a:r>
              <a:t>Kenia</a:t>
            </a:r>
          </a:p>
        </p:txBody>
      </p:sp>
    </p:spTree>
    <p:extLst>
      <p:ext uri="{BB962C8B-B14F-4D97-AF65-F5344CB8AC3E}">
        <p14:creationId xmlns:p14="http://schemas.microsoft.com/office/powerpoint/2010/main" val="325118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Lusaka, Zambia</a:t>
            </a:r>
          </a:p>
        </p:txBody>
      </p:sp>
      <p:sp>
        <p:nvSpPr>
          <p:cNvPr id="3" name="Text Placeholder 2"/>
          <p:cNvSpPr>
            <a:spLocks noGrp="1"/>
          </p:cNvSpPr>
          <p:nvPr>
            <p:ph type="body" sz="quarter" idx="14"/>
          </p:nvPr>
        </p:nvSpPr>
        <p:spPr/>
        <p:txBody>
          <a:bodyPr/>
          <a:lstStyle/>
          <a:p>
            <a:pPr rtl="0"/>
            <a:r>
              <a:t>Transporte manual</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8</a:t>
            </a:fld>
            <a:endParaRPr/>
          </a:p>
        </p:txBody>
      </p:sp>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0421" y="1470454"/>
            <a:ext cx="3822497" cy="415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478410" y="5626604"/>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900"/>
              <a:t>(Fuente: WSUP (2014): Faecal Sludge Management services in Lusaka: moving up the excreta management ladder)</a:t>
            </a:r>
          </a:p>
        </p:txBody>
      </p:sp>
      <p:pic>
        <p:nvPicPr>
          <p:cNvPr id="512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0416" y="1495168"/>
            <a:ext cx="341947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1"/>
          <p:cNvSpPr txBox="1">
            <a:spLocks/>
          </p:cNvSpPr>
          <p:nvPr/>
        </p:nvSpPr>
        <p:spPr bwMode="auto">
          <a:xfrm>
            <a:off x="4576894" y="5395403"/>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900"/>
              <a:t>(Fuente: Research Triangle Institute)</a:t>
            </a:r>
          </a:p>
        </p:txBody>
      </p:sp>
    </p:spTree>
    <p:extLst>
      <p:ext uri="{BB962C8B-B14F-4D97-AF65-F5344CB8AC3E}">
        <p14:creationId xmlns:p14="http://schemas.microsoft.com/office/powerpoint/2010/main" val="289085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Dar es Salaam, Tanzania</a:t>
            </a:r>
          </a:p>
        </p:txBody>
      </p:sp>
      <p:sp>
        <p:nvSpPr>
          <p:cNvPr id="3" name="Text Placeholder 2"/>
          <p:cNvSpPr>
            <a:spLocks noGrp="1"/>
          </p:cNvSpPr>
          <p:nvPr>
            <p:ph type="body" sz="quarter" idx="14"/>
          </p:nvPr>
        </p:nvSpPr>
        <p:spPr/>
        <p:txBody>
          <a:bodyPr/>
          <a:lstStyle/>
          <a:p>
            <a:pPr rtl="0"/>
            <a:r>
              <a:t>Transporte motorizado</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9</a:t>
            </a:fld>
            <a:endParaRPr/>
          </a:p>
        </p:txBody>
      </p:sp>
      <p:pic>
        <p:nvPicPr>
          <p:cNvPr id="4099" name="Picture 3" descr="F:\Bilder\Sandec\Kampala\0614\DSC0248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534" r="17555"/>
          <a:stretch/>
        </p:blipFill>
        <p:spPr bwMode="auto">
          <a:xfrm>
            <a:off x="3935628" y="1495168"/>
            <a:ext cx="4794464" cy="4156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p:cNvSpPr txBox="1">
            <a:spLocks/>
          </p:cNvSpPr>
          <p:nvPr/>
        </p:nvSpPr>
        <p:spPr bwMode="auto">
          <a:xfrm>
            <a:off x="4814374" y="5638618"/>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solidFill>
                  <a:schemeClr val="bg1"/>
                </a:solidFill>
              </a:rPr>
              <a:t>(Fuente: Eawag-Sandec)</a:t>
            </a:r>
          </a:p>
        </p:txBody>
      </p:sp>
      <p:pic>
        <p:nvPicPr>
          <p:cNvPr id="7170" name="Picture 2" descr="F:\Bilder\Sandec\Dar\0415\DSC0386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436" y="1336504"/>
            <a:ext cx="3092779" cy="46389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1"/>
          <p:cNvSpPr txBox="1">
            <a:spLocks/>
          </p:cNvSpPr>
          <p:nvPr/>
        </p:nvSpPr>
        <p:spPr bwMode="auto">
          <a:xfrm>
            <a:off x="-230803" y="5965842"/>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Tree>
    <p:extLst>
      <p:ext uri="{BB962C8B-B14F-4D97-AF65-F5344CB8AC3E}">
        <p14:creationId xmlns:p14="http://schemas.microsoft.com/office/powerpoint/2010/main" val="4122673146"/>
      </p:ext>
    </p:extLst>
  </p:cSld>
  <p:clrMapOvr>
    <a:masterClrMapping/>
  </p:clrMapOvr>
</p:sld>
</file>

<file path=ppt/theme/theme1.xml><?xml version="1.0" encoding="utf-8"?>
<a:theme xmlns:a="http://schemas.openxmlformats.org/drawingml/2006/main" name="EPD_CAWST_EAWAG_PowerPoint_Template--Mar_2016">
  <a:themeElements>
    <a:clrScheme name="Custom 7">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474747"/>
      </a:hlink>
      <a:folHlink>
        <a:srgbClr val="474747"/>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147</TotalTime>
  <Words>3166</Words>
  <Application>Microsoft Office PowerPoint</Application>
  <PresentationFormat>On-screen Show (4:3)</PresentationFormat>
  <Paragraphs>223</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Calibri Light</vt:lpstr>
      <vt:lpstr>Latha</vt:lpstr>
      <vt:lpstr>Lato</vt:lpstr>
      <vt:lpstr>EPD_CAWST_EAWAG_PowerPoint_Template--Mar_2016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12_Collection and Transport</dc:title>
  <dc:creator>Sterenn Philippe</dc:creator>
  <cp:lastModifiedBy>Andrea Roach</cp:lastModifiedBy>
  <cp:revision>16</cp:revision>
  <dcterms:created xsi:type="dcterms:W3CDTF">2016-03-18T14:30:21Z</dcterms:created>
  <dcterms:modified xsi:type="dcterms:W3CDTF">2017-04-24T23:21:40Z</dcterms:modified>
</cp:coreProperties>
</file>