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34"/>
  </p:notesMasterIdLst>
  <p:sldIdLst>
    <p:sldId id="300" r:id="rId2"/>
    <p:sldId id="291" r:id="rId3"/>
    <p:sldId id="266" r:id="rId4"/>
    <p:sldId id="267" r:id="rId5"/>
    <p:sldId id="257" r:id="rId6"/>
    <p:sldId id="290" r:id="rId7"/>
    <p:sldId id="268" r:id="rId8"/>
    <p:sldId id="270" r:id="rId9"/>
    <p:sldId id="258" r:id="rId10"/>
    <p:sldId id="274" r:id="rId11"/>
    <p:sldId id="264" r:id="rId12"/>
    <p:sldId id="288" r:id="rId13"/>
    <p:sldId id="260" r:id="rId14"/>
    <p:sldId id="261" r:id="rId15"/>
    <p:sldId id="275" r:id="rId16"/>
    <p:sldId id="262" r:id="rId17"/>
    <p:sldId id="296" r:id="rId18"/>
    <p:sldId id="298" r:id="rId19"/>
    <p:sldId id="299" r:id="rId20"/>
    <p:sldId id="295" r:id="rId21"/>
    <p:sldId id="277" r:id="rId22"/>
    <p:sldId id="278" r:id="rId23"/>
    <p:sldId id="279" r:id="rId24"/>
    <p:sldId id="280" r:id="rId25"/>
    <p:sldId id="281" r:id="rId26"/>
    <p:sldId id="271" r:id="rId27"/>
    <p:sldId id="273" r:id="rId28"/>
    <p:sldId id="283" r:id="rId29"/>
    <p:sldId id="297" r:id="rId30"/>
    <p:sldId id="269" r:id="rId31"/>
    <p:sldId id="285" r:id="rId32"/>
    <p:sldId id="293" r:id="rId33"/>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7055" autoAdjust="0"/>
  </p:normalViewPr>
  <p:slideViewPr>
    <p:cSldViewPr>
      <p:cViewPr varScale="1">
        <p:scale>
          <a:sx n="68" d="100"/>
          <a:sy n="68" d="100"/>
        </p:scale>
        <p:origin x="1882" y="7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7.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cs typeface="Arial" charset="0"/>
              </a:defRPr>
            </a:lvl1pPr>
          </a:lstStyle>
          <a:p>
            <a:pPr>
              <a:defRPr/>
            </a:pPr>
            <a:endParaRPr lang="en-US"/>
          </a:p>
        </p:txBody>
      </p:sp>
      <p:sp>
        <p:nvSpPr>
          <p:cNvPr id="921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cs typeface="Arial" charset="0"/>
              </a:defRPr>
            </a:lvl1pPr>
          </a:lstStyle>
          <a:p>
            <a:pPr>
              <a:defRPr/>
            </a:pPr>
            <a:endParaRPr lang="en-US"/>
          </a:p>
        </p:txBody>
      </p:sp>
      <p:sp>
        <p:nvSpPr>
          <p:cNvPr id="3482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2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922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cs typeface="Arial" charset="0"/>
              </a:defRPr>
            </a:lvl1pPr>
          </a:lstStyle>
          <a:p>
            <a:pPr>
              <a:defRPr/>
            </a:pPr>
            <a:endParaRPr lang="en-US"/>
          </a:p>
        </p:txBody>
      </p:sp>
      <p:sp>
        <p:nvSpPr>
          <p:cNvPr id="922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charset="0"/>
                <a:cs typeface="Arial" charset="0"/>
              </a:defRPr>
            </a:lvl1pPr>
          </a:lstStyle>
          <a:p>
            <a:pPr>
              <a:defRPr/>
            </a:pPr>
            <a:fld id="{9D863503-DE27-47D3-8807-D49AD3E2062D}" type="slidenum">
              <a:rPr lang="en-US"/>
              <a:pPr>
                <a:defRPr/>
              </a:pPr>
              <a:t>‹#›</a:t>
            </a:fld>
            <a:endParaRPr lang="en-US"/>
          </a:p>
        </p:txBody>
      </p:sp>
    </p:spTree>
    <p:extLst>
      <p:ext uri="{BB962C8B-B14F-4D97-AF65-F5344CB8AC3E}">
        <p14:creationId xmlns:p14="http://schemas.microsoft.com/office/powerpoint/2010/main" val="308087737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105" charset="0"/>
        <a:ea typeface="Arial" pitchFamily="-105" charset="0"/>
        <a:cs typeface="Arial" pitchFamily="-105" charset="0"/>
      </a:defRPr>
    </a:lvl1pPr>
    <a:lvl2pPr marL="457200" algn="l" rtl="0" eaLnBrk="0" fontAlgn="base" hangingPunct="0">
      <a:spcBef>
        <a:spcPct val="30000"/>
      </a:spcBef>
      <a:spcAft>
        <a:spcPct val="0"/>
      </a:spcAft>
      <a:defRPr sz="1200" kern="1200">
        <a:solidFill>
          <a:schemeClr val="tx1"/>
        </a:solidFill>
        <a:latin typeface="Arial" pitchFamily="-105" charset="0"/>
        <a:ea typeface="Arial" pitchFamily="-105" charset="0"/>
        <a:cs typeface="Arial" pitchFamily="-105" charset="0"/>
      </a:defRPr>
    </a:lvl2pPr>
    <a:lvl3pPr marL="914400" algn="l" rtl="0" eaLnBrk="0" fontAlgn="base" hangingPunct="0">
      <a:spcBef>
        <a:spcPct val="30000"/>
      </a:spcBef>
      <a:spcAft>
        <a:spcPct val="0"/>
      </a:spcAft>
      <a:defRPr sz="1200" kern="1200">
        <a:solidFill>
          <a:schemeClr val="tx1"/>
        </a:solidFill>
        <a:latin typeface="Arial" pitchFamily="-105" charset="0"/>
        <a:ea typeface="Arial" pitchFamily="-105" charset="0"/>
        <a:cs typeface="Arial" pitchFamily="-105" charset="0"/>
      </a:defRPr>
    </a:lvl3pPr>
    <a:lvl4pPr marL="1371600" algn="l" rtl="0" eaLnBrk="0" fontAlgn="base" hangingPunct="0">
      <a:spcBef>
        <a:spcPct val="30000"/>
      </a:spcBef>
      <a:spcAft>
        <a:spcPct val="0"/>
      </a:spcAft>
      <a:defRPr sz="1200" kern="1200">
        <a:solidFill>
          <a:schemeClr val="tx1"/>
        </a:solidFill>
        <a:latin typeface="Arial" pitchFamily="-105" charset="0"/>
        <a:ea typeface="Arial" pitchFamily="-105" charset="0"/>
        <a:cs typeface="Arial" pitchFamily="-105" charset="0"/>
      </a:defRPr>
    </a:lvl4pPr>
    <a:lvl5pPr marL="1828800" algn="l" rtl="0" eaLnBrk="0" fontAlgn="base" hangingPunct="0">
      <a:spcBef>
        <a:spcPct val="30000"/>
      </a:spcBef>
      <a:spcAft>
        <a:spcPct val="0"/>
      </a:spcAft>
      <a:defRPr sz="1200" kern="1200">
        <a:solidFill>
          <a:schemeClr val="tx1"/>
        </a:solidFill>
        <a:latin typeface="Arial" pitchFamily="-105" charset="0"/>
        <a:ea typeface="Arial" pitchFamily="-105" charset="0"/>
        <a:cs typeface="Arial" pitchFamily="-105"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pPr rtl="0"/>
            <a:fld id="{FF4AEA86-A557-4C89-8350-6ED4D03115CE}" type="slidenum">
              <a:rPr/>
              <a:t>1</a:t>
            </a:fld>
            <a:endParaRPr/>
          </a:p>
        </p:txBody>
      </p:sp>
    </p:spTree>
    <p:extLst>
      <p:ext uri="{BB962C8B-B14F-4D97-AF65-F5344CB8AC3E}">
        <p14:creationId xmlns:p14="http://schemas.microsoft.com/office/powerpoint/2010/main" val="32051955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rtl="0" eaLnBrk="1" hangingPunct="1">
              <a:spcBef>
                <a:spcPct val="0"/>
              </a:spcBef>
            </a:pPr>
            <a:fld id="{17BB22D4-0F01-4C99-A49E-767D5F28A298}" type="slidenum">
              <a:rPr/>
              <a:pPr rtl="0" eaLnBrk="1" hangingPunct="1">
                <a:spcBef>
                  <a:spcPct val="0"/>
                </a:spcBef>
              </a:pPr>
              <a:t>14</a:t>
            </a:fld>
            <a:endParaRPr/>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rtl="0" eaLnBrk="1" hangingPunct="1">
              <a:buFont typeface="Arial" panose="020B0604020202020204" pitchFamily="34" charset="0"/>
              <a:buChar char="•"/>
            </a:pPr>
            <a:r>
              <a:rPr>
                <a:latin typeface="Arial" charset="0"/>
                <a:cs typeface="Arial" charset="0"/>
              </a:rPr>
              <a:t>Image de droite : en haut, la </a:t>
            </a:r>
            <a:r>
              <a:rPr baseline="0">
                <a:latin typeface="Arial" charset="0"/>
                <a:cs typeface="Arial" charset="0"/>
              </a:rPr>
              <a:t>construction d'une dalle</a:t>
            </a:r>
            <a:r>
              <a:rPr>
                <a:latin typeface="Arial" charset="0"/>
                <a:cs typeface="Arial" charset="0"/>
              </a:rPr>
              <a:t> ; en bas, une dalle terminée</a:t>
            </a:r>
          </a:p>
          <a:p>
            <a:pPr marL="171450" indent="-171450" rtl="0" eaLnBrk="1" hangingPunct="1">
              <a:buFont typeface="Arial" panose="020B0604020202020204" pitchFamily="34" charset="0"/>
              <a:buChar char="•"/>
            </a:pPr>
            <a:r>
              <a:rPr>
                <a:latin typeface="Arial" charset="0"/>
                <a:cs typeface="Arial" charset="0"/>
              </a:rPr>
              <a:t>Images du bas : à gauche, vue en coupe d'une dalle et des blocs trapézoïdaux utilisés pour le revêtement de la fosse ; à droite, une dalle installée</a:t>
            </a:r>
          </a:p>
          <a:p>
            <a:pPr marL="171450" indent="-171450" rtl="0" eaLnBrk="1" hangingPunct="1">
              <a:buFont typeface="Arial" panose="020B0604020202020204" pitchFamily="34" charset="0"/>
              <a:buChar char="•"/>
            </a:pPr>
            <a:r>
              <a:rPr>
                <a:latin typeface="Arial" charset="0"/>
                <a:cs typeface="Arial" charset="0"/>
              </a:rPr>
              <a:t>Possibilité d'ajouter un ou plusieurs anneaux de fils de fers (barbelés ou non) autour de la bordure extérieure pour renforcer encore plus (facultatif)</a:t>
            </a:r>
          </a:p>
        </p:txBody>
      </p:sp>
    </p:spTree>
    <p:extLst>
      <p:ext uri="{BB962C8B-B14F-4D97-AF65-F5344CB8AC3E}">
        <p14:creationId xmlns:p14="http://schemas.microsoft.com/office/powerpoint/2010/main" val="10802143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a:ln/>
        </p:spPr>
      </p:sp>
      <p:sp>
        <p:nvSpPr>
          <p:cNvPr id="450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rtl="0">
              <a:buFontTx/>
              <a:buNone/>
            </a:pPr>
            <a:r>
              <a:rPr>
                <a:latin typeface="Arial" charset="0"/>
                <a:cs typeface="Arial" charset="0"/>
              </a:rPr>
              <a:t>Les instructions pour l'activité se trouvent dans le Manuel du formateur : Conception et construction de latrines, plan de cours n° 12 : Conception de dalles. </a:t>
            </a:r>
          </a:p>
          <a:p>
            <a:pPr marL="171450" indent="-171450">
              <a:buFontTx/>
              <a:buChar char="-"/>
            </a:pPr>
            <a:endParaRPr lang="en-US" altLang="en-US" dirty="0" smtClean="0">
              <a:latin typeface="Arial" charset="0"/>
              <a:cs typeface="Arial" charset="0"/>
            </a:endParaRPr>
          </a:p>
        </p:txBody>
      </p:sp>
      <p:sp>
        <p:nvSpPr>
          <p:cNvPr id="450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rtl="0" eaLnBrk="1" hangingPunct="1">
              <a:spcBef>
                <a:spcPct val="0"/>
              </a:spcBef>
            </a:pPr>
            <a:fld id="{8EA7F387-9E56-4704-A924-9F5352C33D07}" type="slidenum">
              <a:rPr/>
              <a:pPr rtl="0" eaLnBrk="1" hangingPunct="1">
                <a:spcBef>
                  <a:spcPct val="0"/>
                </a:spcBef>
              </a:pPr>
              <a:t>15</a:t>
            </a:fld>
            <a:endParaRPr/>
          </a:p>
        </p:txBody>
      </p:sp>
    </p:spTree>
    <p:extLst>
      <p:ext uri="{BB962C8B-B14F-4D97-AF65-F5344CB8AC3E}">
        <p14:creationId xmlns:p14="http://schemas.microsoft.com/office/powerpoint/2010/main" val="789333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rtl="0" eaLnBrk="1" hangingPunct="1">
              <a:spcBef>
                <a:spcPct val="0"/>
              </a:spcBef>
            </a:pPr>
            <a:fld id="{73A747B2-8832-4D99-8938-F8DF1C12A260}" type="slidenum">
              <a:rPr/>
              <a:pPr rtl="0" eaLnBrk="1" hangingPunct="1">
                <a:spcBef>
                  <a:spcPct val="0"/>
                </a:spcBef>
              </a:pPr>
              <a:t>16</a:t>
            </a:fld>
            <a:endParaRPr/>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rtl="0" eaLnBrk="1" hangingPunct="1">
              <a:buFont typeface="Arial" panose="020B0604020202020204" pitchFamily="34" charset="0"/>
              <a:buChar char="•"/>
            </a:pPr>
            <a:r>
              <a:rPr>
                <a:latin typeface="Arial" charset="0"/>
                <a:cs typeface="Arial" charset="0"/>
              </a:rPr>
              <a:t>Le SanPlat n'est pas une dalle car il ne couvre pas la fosse et ne serait pas capable de supporter des charges normales s'il n'y avait pas une dalle en-dessous.</a:t>
            </a:r>
          </a:p>
          <a:p>
            <a:pPr marL="171450" indent="-171450" rtl="0" eaLnBrk="1" hangingPunct="1">
              <a:buFont typeface="Arial" panose="020B0604020202020204" pitchFamily="34" charset="0"/>
              <a:buChar char="•"/>
            </a:pPr>
            <a:r>
              <a:rPr>
                <a:latin typeface="Arial" charset="0"/>
                <a:cs typeface="Arial" charset="0"/>
              </a:rPr>
              <a:t>Il peut être placé sur une dalle très simple faite de poteaux et de terre, ou de planches. La dalle doit être suffisamment résistante !</a:t>
            </a:r>
          </a:p>
          <a:p>
            <a:pPr marL="171450" indent="-171450" rtl="0" eaLnBrk="1" hangingPunct="1">
              <a:buFont typeface="Arial" panose="020B0604020202020204" pitchFamily="34" charset="0"/>
              <a:buChar char="•"/>
            </a:pPr>
            <a:r>
              <a:rPr>
                <a:latin typeface="Arial" charset="0"/>
                <a:cs typeface="Arial" charset="0"/>
              </a:rPr>
              <a:t>La couverture du trou de défécation montrée sur l'image, vendue par SanPlat, peut être levée et baissée à l'aide du pied</a:t>
            </a:r>
          </a:p>
          <a:p>
            <a:pPr marL="171450" indent="-171450" rtl="0" eaLnBrk="1" hangingPunct="1">
              <a:buFont typeface="Arial" panose="020B0604020202020204" pitchFamily="34" charset="0"/>
              <a:buChar char="•"/>
            </a:pPr>
            <a:r>
              <a:rPr>
                <a:latin typeface="Arial" charset="0"/>
                <a:cs typeface="Arial" charset="0"/>
              </a:rPr>
              <a:t>Il est possible de l'utiliser pour de nouvelles latrines et pour améliorer des latrines existantes</a:t>
            </a:r>
          </a:p>
          <a:p>
            <a:pPr marL="171450" indent="-171450" rtl="0" eaLnBrk="1" hangingPunct="1">
              <a:buFont typeface="Arial" panose="020B0604020202020204" pitchFamily="34" charset="0"/>
              <a:buChar char="•"/>
            </a:pPr>
            <a:r>
              <a:rPr sz="1000">
                <a:latin typeface="Arial" charset="0"/>
                <a:cs typeface="Arial" charset="0"/>
              </a:rPr>
              <a:t>Des armatures en acier peuvent être placées en option de part et d'autre des extrémités du trou de défécation pour empêcher que la dalle ne se fissure </a:t>
            </a:r>
          </a:p>
          <a:p>
            <a:pPr eaLnBrk="1" hangingPunct="1"/>
            <a:endParaRPr lang="en-US" altLang="en-US" dirty="0" smtClean="0">
              <a:latin typeface="Arial" charset="0"/>
              <a:cs typeface="Arial" charset="0"/>
            </a:endParaRPr>
          </a:p>
        </p:txBody>
      </p:sp>
    </p:spTree>
    <p:extLst>
      <p:ext uri="{BB962C8B-B14F-4D97-AF65-F5344CB8AC3E}">
        <p14:creationId xmlns:p14="http://schemas.microsoft.com/office/powerpoint/2010/main" val="2858982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rtl="0" eaLnBrk="1" hangingPunct="1">
              <a:spcBef>
                <a:spcPct val="0"/>
              </a:spcBef>
            </a:pPr>
            <a:fld id="{578C1755-54E9-46B0-933E-815F6524A865}" type="slidenum">
              <a:rPr/>
              <a:pPr rtl="0" eaLnBrk="1" hangingPunct="1">
                <a:spcBef>
                  <a:spcPct val="0"/>
                </a:spcBef>
              </a:pPr>
              <a:t>17</a:t>
            </a:fld>
            <a:endParaRPr/>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rtl="0" eaLnBrk="1" hangingPunct="1">
              <a:buFont typeface="Arial" panose="020B0604020202020204" pitchFamily="34" charset="0"/>
              <a:buChar char="•"/>
            </a:pPr>
            <a:r>
              <a:rPr sz="1200">
                <a:latin typeface="Arial" charset="0"/>
                <a:cs typeface="Arial" charset="0"/>
              </a:rPr>
              <a:t>Parfois, on trouve facilement </a:t>
            </a:r>
            <a:r>
              <a:rPr sz="1200" baseline="0">
                <a:latin typeface="Arial" charset="0"/>
                <a:cs typeface="Arial" charset="0"/>
              </a:rPr>
              <a:t>du bois local, mais d'autres fois c'est un matériau qui coûte cher</a:t>
            </a:r>
          </a:p>
          <a:p>
            <a:pPr marL="171450" indent="-171450" rtl="0" eaLnBrk="1" hangingPunct="1">
              <a:buFont typeface="Arial" panose="020B0604020202020204" pitchFamily="34" charset="0"/>
              <a:buChar char="•"/>
            </a:pPr>
            <a:r>
              <a:rPr sz="1200" baseline="0">
                <a:latin typeface="Arial" charset="0"/>
                <a:cs typeface="Arial" charset="0"/>
              </a:rPr>
              <a:t>Si la déforestation est un problème localement, trouvez un autre matériau pour faire la dalle</a:t>
            </a:r>
          </a:p>
          <a:p>
            <a:pPr marL="171450" indent="-171450" rtl="0" eaLnBrk="1" hangingPunct="1">
              <a:buFont typeface="Arial" panose="020B0604020202020204" pitchFamily="34" charset="0"/>
              <a:buChar char="•"/>
            </a:pPr>
            <a:r>
              <a:rPr sz="1200">
                <a:latin typeface="Arial" charset="0"/>
                <a:cs typeface="Arial" charset="0"/>
              </a:rPr>
              <a:t>En cas de présence de termites dans la zone, le matériau doit être résistant aux termites</a:t>
            </a:r>
          </a:p>
          <a:p>
            <a:pPr marL="171450" indent="-171450" rtl="0" eaLnBrk="1" hangingPunct="1">
              <a:buFont typeface="Arial" panose="020B0604020202020204" pitchFamily="34" charset="0"/>
              <a:buChar char="•"/>
            </a:pPr>
            <a:r>
              <a:rPr sz="1200">
                <a:latin typeface="Arial" charset="0"/>
                <a:cs typeface="Arial" charset="0"/>
              </a:rPr>
              <a:t>La dalle finira par pourrir et être inutile : il faudra la reconstruire !</a:t>
            </a:r>
          </a:p>
          <a:p>
            <a:pPr eaLnBrk="1" hangingPunct="1"/>
            <a:endParaRPr lang="en-US" altLang="en-US" dirty="0" smtClean="0">
              <a:latin typeface="Arial" charset="0"/>
              <a:cs typeface="Arial" charset="0"/>
            </a:endParaRPr>
          </a:p>
        </p:txBody>
      </p:sp>
    </p:spTree>
    <p:extLst>
      <p:ext uri="{BB962C8B-B14F-4D97-AF65-F5344CB8AC3E}">
        <p14:creationId xmlns:p14="http://schemas.microsoft.com/office/powerpoint/2010/main" val="16944230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rtl="0" eaLnBrk="1" hangingPunct="1">
              <a:spcBef>
                <a:spcPct val="0"/>
              </a:spcBef>
            </a:pPr>
            <a:fld id="{578C1755-54E9-46B0-933E-815F6524A865}" type="slidenum">
              <a:rPr/>
              <a:pPr rtl="0" eaLnBrk="1" hangingPunct="1">
                <a:spcBef>
                  <a:spcPct val="0"/>
                </a:spcBef>
              </a:pPr>
              <a:t>18</a:t>
            </a:fld>
            <a:endParaRPr/>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rtl="0" eaLnBrk="1" hangingPunct="1">
              <a:buFont typeface="Arial" panose="020B0604020202020204" pitchFamily="34" charset="0"/>
              <a:buChar char="•"/>
            </a:pPr>
            <a:r>
              <a:rPr sz="1200">
                <a:latin typeface="Arial" charset="0"/>
                <a:cs typeface="Arial" charset="0"/>
              </a:rPr>
              <a:t>La terre compactée provient normalement du creusement de la fosse</a:t>
            </a:r>
          </a:p>
          <a:p>
            <a:pPr marL="171450" indent="-171450" rtl="0" eaLnBrk="1" hangingPunct="1">
              <a:buFont typeface="Arial" panose="020B0604020202020204" pitchFamily="34" charset="0"/>
              <a:buChar char="•"/>
            </a:pPr>
            <a:r>
              <a:rPr sz="1200">
                <a:latin typeface="Arial" charset="0"/>
                <a:cs typeface="Arial" charset="0"/>
              </a:rPr>
              <a:t>Elle doit résister aux termites !</a:t>
            </a:r>
          </a:p>
          <a:p>
            <a:pPr marL="171450" indent="-171450" rtl="0" eaLnBrk="1" hangingPunct="1">
              <a:buFont typeface="Arial" panose="020B0604020202020204" pitchFamily="34" charset="0"/>
              <a:buChar char="•"/>
            </a:pPr>
            <a:r>
              <a:rPr sz="1200">
                <a:latin typeface="Arial" charset="0"/>
                <a:cs typeface="Arial" charset="0"/>
              </a:rPr>
              <a:t>Matériaux de maçonnerie traditionnels : mélange de terre et de fumier ; il est possible d'utiliser de la latérite ou de l'argile pour maçonner un sol en terre.</a:t>
            </a:r>
          </a:p>
          <a:p>
            <a:pPr marL="171450" indent="-171450" rtl="0" eaLnBrk="1" hangingPunct="1">
              <a:buFont typeface="Arial" panose="020B0604020202020204" pitchFamily="34" charset="0"/>
              <a:buChar char="•"/>
            </a:pPr>
            <a:r>
              <a:rPr sz="1200">
                <a:latin typeface="Arial" charset="0"/>
                <a:cs typeface="Arial" charset="0"/>
              </a:rPr>
              <a:t>Un mortier de ciment est plus facile à maintenir propre</a:t>
            </a:r>
          </a:p>
          <a:p>
            <a:pPr marL="171450" indent="-171450" rtl="0" eaLnBrk="1" hangingPunct="1">
              <a:buFont typeface="Arial" panose="020B0604020202020204" pitchFamily="34" charset="0"/>
              <a:buChar char="•"/>
            </a:pPr>
            <a:r>
              <a:rPr sz="1200">
                <a:latin typeface="Arial" charset="0"/>
                <a:cs typeface="Arial" charset="0"/>
              </a:rPr>
              <a:t>La dalle finira par pourrir et être inutile : il faudra la reconstruire !</a:t>
            </a:r>
          </a:p>
          <a:p>
            <a:pPr eaLnBrk="1" hangingPunct="1"/>
            <a:endParaRPr lang="en-US" altLang="en-US" dirty="0" smtClean="0">
              <a:latin typeface="Arial" charset="0"/>
              <a:cs typeface="Arial" charset="0"/>
            </a:endParaRPr>
          </a:p>
        </p:txBody>
      </p:sp>
    </p:spTree>
    <p:extLst>
      <p:ext uri="{BB962C8B-B14F-4D97-AF65-F5344CB8AC3E}">
        <p14:creationId xmlns:p14="http://schemas.microsoft.com/office/powerpoint/2010/main" val="2188589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rtl="0" eaLnBrk="1" hangingPunct="1">
              <a:spcBef>
                <a:spcPct val="0"/>
              </a:spcBef>
            </a:pPr>
            <a:fld id="{578C1755-54E9-46B0-933E-815F6524A865}" type="slidenum">
              <a:rPr/>
              <a:pPr rtl="0" eaLnBrk="1" hangingPunct="1">
                <a:spcBef>
                  <a:spcPct val="0"/>
                </a:spcBef>
              </a:pPr>
              <a:t>19</a:t>
            </a:fld>
            <a:endParaRPr/>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latin typeface="Arial" charset="0"/>
              <a:cs typeface="Arial" charset="0"/>
            </a:endParaRPr>
          </a:p>
        </p:txBody>
      </p:sp>
    </p:spTree>
    <p:extLst>
      <p:ext uri="{BB962C8B-B14F-4D97-AF65-F5344CB8AC3E}">
        <p14:creationId xmlns:p14="http://schemas.microsoft.com/office/powerpoint/2010/main" val="38624222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rtl="0" eaLnBrk="1" hangingPunct="1">
              <a:spcBef>
                <a:spcPct val="0"/>
              </a:spcBef>
            </a:pPr>
            <a:fld id="{9CC2449D-F3D3-4D77-BCFD-6DA08BF78B3F}" type="slidenum">
              <a:rPr/>
              <a:pPr rtl="0" eaLnBrk="1" hangingPunct="1">
                <a:spcBef>
                  <a:spcPct val="0"/>
                </a:spcBef>
              </a:pPr>
              <a:t>20</a:t>
            </a:fld>
            <a:endParaRPr/>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rtl="0" eaLnBrk="1" hangingPunct="1">
              <a:buFont typeface="Arial" panose="020B0604020202020204" pitchFamily="34" charset="0"/>
              <a:buChar char="•"/>
            </a:pPr>
            <a:r>
              <a:rPr>
                <a:latin typeface="Arial" charset="0"/>
                <a:cs typeface="Arial" charset="0"/>
              </a:rPr>
              <a:t>Il y en a des dizaines, voire des centaines de milliers dans le monde</a:t>
            </a:r>
          </a:p>
          <a:p>
            <a:pPr marL="171450" indent="-171450" rtl="0" eaLnBrk="1" hangingPunct="1">
              <a:buFont typeface="Arial" panose="020B0604020202020204" pitchFamily="34" charset="0"/>
              <a:buChar char="•"/>
            </a:pPr>
            <a:r>
              <a:rPr>
                <a:latin typeface="Arial" charset="0"/>
                <a:cs typeface="Arial" charset="0"/>
              </a:rPr>
              <a:t>Trou de défécation basique et ancrage pour chasse manuelle</a:t>
            </a:r>
          </a:p>
          <a:p>
            <a:pPr marL="171450" indent="-171450" rtl="0" eaLnBrk="1" hangingPunct="1">
              <a:buFont typeface="Arial" panose="020B0604020202020204" pitchFamily="34" charset="0"/>
              <a:buChar char="•"/>
            </a:pPr>
            <a:r>
              <a:rPr>
                <a:latin typeface="Arial" charset="0"/>
                <a:cs typeface="Arial" charset="0"/>
              </a:rPr>
              <a:t>Sont souvent réutilisées après une urgence</a:t>
            </a:r>
          </a:p>
          <a:p>
            <a:pPr marL="171450" indent="-171450" rtl="0" eaLnBrk="1" hangingPunct="1">
              <a:buFont typeface="Arial" panose="020B0604020202020204" pitchFamily="34" charset="0"/>
              <a:buChar char="•"/>
            </a:pPr>
            <a:r>
              <a:rPr>
                <a:latin typeface="Arial" charset="0"/>
                <a:cs typeface="Arial" charset="0"/>
              </a:rPr>
              <a:t>Les gens les apprécient : elles brillent et ont l'air moderne</a:t>
            </a:r>
          </a:p>
          <a:p>
            <a:pPr marL="171450" indent="-171450" rtl="0" eaLnBrk="1" hangingPunct="1">
              <a:buFont typeface="Arial" panose="020B0604020202020204" pitchFamily="34" charset="0"/>
              <a:buChar char="•"/>
            </a:pPr>
            <a:r>
              <a:rPr>
                <a:latin typeface="Arial" charset="0"/>
                <a:cs typeface="Arial" charset="0"/>
              </a:rPr>
              <a:t>Auto-portantes : elles sont souvent capables de recouvrir au moins une tranchée</a:t>
            </a:r>
          </a:p>
          <a:p>
            <a:pPr marL="171450" indent="-171450" rtl="0" eaLnBrk="1" hangingPunct="1">
              <a:buFont typeface="Arial" panose="020B0604020202020204" pitchFamily="34" charset="0"/>
              <a:buChar char="•"/>
            </a:pPr>
            <a:r>
              <a:rPr>
                <a:latin typeface="Arial" charset="0"/>
                <a:cs typeface="Arial" charset="0"/>
              </a:rPr>
              <a:t>Ce peut être des dalles ou des plate-formes. </a:t>
            </a:r>
          </a:p>
          <a:p>
            <a:pPr marL="171450" indent="-171450" rtl="0" eaLnBrk="1" hangingPunct="1">
              <a:buFont typeface="Arial" panose="020B0604020202020204" pitchFamily="34" charset="0"/>
              <a:buChar char="•"/>
            </a:pPr>
            <a:r>
              <a:rPr>
                <a:latin typeface="Arial" charset="0"/>
                <a:cs typeface="Arial" charset="0"/>
              </a:rPr>
              <a:t>Elles sont disponibles dans de nombreux pays d'Afrique et en Inde  </a:t>
            </a:r>
          </a:p>
          <a:p>
            <a:pPr marL="171450" indent="-171450" rtl="0" eaLnBrk="1" hangingPunct="1">
              <a:buFont typeface="Arial" panose="020B0604020202020204" pitchFamily="34" charset="0"/>
              <a:buChar char="•"/>
            </a:pPr>
            <a:r>
              <a:rPr>
                <a:latin typeface="Arial" charset="0"/>
                <a:cs typeface="Arial" charset="0"/>
              </a:rPr>
              <a:t>Les dalles en plastique suffisamment grandes pour couvrir de grands trous peuvent être couteuses. </a:t>
            </a:r>
          </a:p>
          <a:p>
            <a:pPr marL="171450" indent="-171450" rtl="0" eaLnBrk="1" hangingPunct="1">
              <a:buFont typeface="Arial" panose="020B0604020202020204" pitchFamily="34" charset="0"/>
              <a:buChar char="•"/>
            </a:pPr>
            <a:r>
              <a:rPr>
                <a:latin typeface="Arial" charset="0"/>
                <a:cs typeface="Arial" charset="0"/>
              </a:rPr>
              <a:t>L'image en haut à droite représente un Monoflex. C'est petit comme un SanPlat. Un Monoflex peut être utilisé avec une latrine qui déverse ses effluents dans une tranchée, ou utilisé comme plate-forme. </a:t>
            </a:r>
          </a:p>
        </p:txBody>
      </p:sp>
    </p:spTree>
    <p:extLst>
      <p:ext uri="{BB962C8B-B14F-4D97-AF65-F5344CB8AC3E}">
        <p14:creationId xmlns:p14="http://schemas.microsoft.com/office/powerpoint/2010/main" val="21505948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a:ln/>
        </p:spPr>
      </p:sp>
      <p:sp>
        <p:nvSpPr>
          <p:cNvPr id="471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rtl="0" eaLnBrk="1" hangingPunct="1">
              <a:buFont typeface="Arial" panose="020B0604020202020204" pitchFamily="34" charset="0"/>
              <a:buChar char="•"/>
            </a:pPr>
            <a:r>
              <a:rPr>
                <a:latin typeface="Arial" charset="0"/>
                <a:cs typeface="Arial" charset="0"/>
              </a:rPr>
              <a:t>Trouvez la quantité d'acier nécessaire dans les tableaux de conception standards présentés dans le Manuel de </a:t>
            </a:r>
            <a:r>
              <a:rPr baseline="0">
                <a:latin typeface="Arial" charset="0"/>
                <a:cs typeface="Arial" charset="0"/>
              </a:rPr>
              <a:t>c</a:t>
            </a:r>
            <a:r>
              <a:rPr>
                <a:latin typeface="Arial" charset="0"/>
                <a:cs typeface="Arial" charset="0"/>
              </a:rPr>
              <a:t>onstruction de latrines.</a:t>
            </a:r>
          </a:p>
          <a:p>
            <a:pPr marL="171450" indent="-171450" rtl="0" eaLnBrk="1" hangingPunct="1">
              <a:buFont typeface="Arial" panose="020B0604020202020204" pitchFamily="34" charset="0"/>
              <a:buChar char="•"/>
            </a:pPr>
            <a:r>
              <a:rPr>
                <a:latin typeface="Arial" charset="0"/>
                <a:cs typeface="Arial" charset="0"/>
              </a:rPr>
              <a:t>Si de l'acier est exposé à l'air ou à l'humidité, il va se corroder, ce qui compromettra la résistance de la dalle. C'est pourquoi une couverture de 25 mm de béton est recommandée.</a:t>
            </a:r>
          </a:p>
          <a:p>
            <a:pPr marL="171450" indent="-171450" rtl="0" eaLnBrk="1" hangingPunct="1">
              <a:buFont typeface="Arial" panose="020B0604020202020204" pitchFamily="34" charset="0"/>
              <a:buChar char="•"/>
            </a:pPr>
            <a:r>
              <a:rPr>
                <a:latin typeface="Arial" charset="0"/>
                <a:cs typeface="Arial" charset="0"/>
              </a:rPr>
              <a:t>Les matériaux composant le mélange de béton </a:t>
            </a:r>
            <a:r>
              <a:rPr baseline="0">
                <a:latin typeface="Arial" charset="0"/>
                <a:cs typeface="Arial" charset="0"/>
              </a:rPr>
              <a:t>(par exemple sable et gravier)</a:t>
            </a:r>
            <a:r>
              <a:rPr>
                <a:latin typeface="Arial" charset="0"/>
                <a:cs typeface="Arial" charset="0"/>
              </a:rPr>
              <a:t> ne devraient pas représenter plus de 1/3 de l'épaisseur de la dalle.</a:t>
            </a:r>
          </a:p>
          <a:p>
            <a:endParaRPr lang="en-US" altLang="en-US" dirty="0" smtClean="0">
              <a:latin typeface="Arial" charset="0"/>
              <a:cs typeface="Arial" charset="0"/>
            </a:endParaRPr>
          </a:p>
        </p:txBody>
      </p:sp>
      <p:sp>
        <p:nvSpPr>
          <p:cNvPr id="471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rtl="0" eaLnBrk="1" hangingPunct="1">
              <a:spcBef>
                <a:spcPct val="0"/>
              </a:spcBef>
            </a:pPr>
            <a:fld id="{2D2A4B21-C6BE-43DB-AA7B-D7178C21439D}" type="slidenum">
              <a:rPr/>
              <a:pPr rtl="0" eaLnBrk="1" hangingPunct="1">
                <a:spcBef>
                  <a:spcPct val="0"/>
                </a:spcBef>
              </a:pPr>
              <a:t>22</a:t>
            </a:fld>
            <a:endParaRPr/>
          </a:p>
        </p:txBody>
      </p:sp>
    </p:spTree>
    <p:extLst>
      <p:ext uri="{BB962C8B-B14F-4D97-AF65-F5344CB8AC3E}">
        <p14:creationId xmlns:p14="http://schemas.microsoft.com/office/powerpoint/2010/main" val="41166663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a:ln/>
        </p:spPr>
      </p:sp>
      <p:sp>
        <p:nvSpPr>
          <p:cNvPr id="481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rtl="0">
              <a:buFont typeface="Arial" panose="020B0604020202020204" pitchFamily="34" charset="0"/>
              <a:buChar char="•"/>
            </a:pPr>
            <a:r>
              <a:rPr>
                <a:latin typeface="Arial" charset="0"/>
                <a:cs typeface="Arial" charset="0"/>
              </a:rPr>
              <a:t>Vous pouvez ajouter de l'acier ou du grillage à poules autour du bord extérieur du dôme.</a:t>
            </a:r>
          </a:p>
          <a:p>
            <a:endParaRPr lang="en-US" altLang="en-US" dirty="0" smtClean="0">
              <a:latin typeface="Arial" charset="0"/>
              <a:cs typeface="Arial" charset="0"/>
            </a:endParaRPr>
          </a:p>
        </p:txBody>
      </p:sp>
      <p:sp>
        <p:nvSpPr>
          <p:cNvPr id="481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rtl="0" eaLnBrk="1" hangingPunct="1">
              <a:spcBef>
                <a:spcPct val="0"/>
              </a:spcBef>
            </a:pPr>
            <a:fld id="{4B0944B8-412E-421A-B6D3-CBE06411DF98}" type="slidenum">
              <a:rPr/>
              <a:pPr rtl="0" eaLnBrk="1" hangingPunct="1">
                <a:spcBef>
                  <a:spcPct val="0"/>
                </a:spcBef>
              </a:pPr>
              <a:t>23</a:t>
            </a:fld>
            <a:endParaRPr/>
          </a:p>
        </p:txBody>
      </p:sp>
    </p:spTree>
    <p:extLst>
      <p:ext uri="{BB962C8B-B14F-4D97-AF65-F5344CB8AC3E}">
        <p14:creationId xmlns:p14="http://schemas.microsoft.com/office/powerpoint/2010/main" val="38751124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a:ln/>
        </p:spPr>
      </p:sp>
      <p:sp>
        <p:nvSpPr>
          <p:cNvPr id="491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rtl="0">
              <a:buFont typeface="Arial" panose="020B0604020202020204" pitchFamily="34" charset="0"/>
              <a:buChar char="•"/>
            </a:pPr>
            <a:r>
              <a:rPr>
                <a:latin typeface="Arial" charset="0"/>
                <a:cs typeface="Arial" charset="0"/>
              </a:rPr>
              <a:t>Vous pouvez ajouter des barres de renfort en acier en haut et en bas du trou de serrure si vous le souhaitez.</a:t>
            </a:r>
          </a:p>
        </p:txBody>
      </p:sp>
      <p:sp>
        <p:nvSpPr>
          <p:cNvPr id="491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rtl="0" eaLnBrk="1" hangingPunct="1">
              <a:spcBef>
                <a:spcPct val="0"/>
              </a:spcBef>
            </a:pPr>
            <a:fld id="{2D7AF673-198B-43F6-A6FF-4CC9C76C9708}" type="slidenum">
              <a:rPr/>
              <a:pPr rtl="0" eaLnBrk="1" hangingPunct="1">
                <a:spcBef>
                  <a:spcPct val="0"/>
                </a:spcBef>
              </a:pPr>
              <a:t>24</a:t>
            </a:fld>
            <a:endParaRPr/>
          </a:p>
        </p:txBody>
      </p:sp>
    </p:spTree>
    <p:extLst>
      <p:ext uri="{BB962C8B-B14F-4D97-AF65-F5344CB8AC3E}">
        <p14:creationId xmlns:p14="http://schemas.microsoft.com/office/powerpoint/2010/main" val="35709285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rtl="0" eaLnBrk="1" hangingPunct="1">
              <a:spcBef>
                <a:spcPct val="0"/>
              </a:spcBef>
            </a:pPr>
            <a:fld id="{1F6E15C3-A5A8-41AB-A555-B07DE3DBB393}" type="slidenum">
              <a:rPr/>
              <a:pPr rtl="0" eaLnBrk="1" hangingPunct="1">
                <a:spcBef>
                  <a:spcPct val="0"/>
                </a:spcBef>
              </a:pPr>
              <a:t>5</a:t>
            </a:fld>
            <a:endParaRPr/>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rtl="0" eaLnBrk="1" hangingPunct="1"/>
            <a:r>
              <a:rPr>
                <a:latin typeface="Arial" charset="0"/>
                <a:cs typeface="Arial" charset="0"/>
              </a:rPr>
              <a:t>Les dalles sont placées au-dessus des fosses de latrines et des puits d'infiltration. Elles doivent être capables de supporter une masse importante, supérieure à celle d'une personne. On appelle cela la marge de sécurité. </a:t>
            </a:r>
          </a:p>
          <a:p>
            <a:pPr rtl="0" eaLnBrk="1" hangingPunct="1"/>
            <a:r>
              <a:rPr>
                <a:latin typeface="Arial" charset="0"/>
                <a:cs typeface="Arial" charset="0"/>
              </a:rPr>
              <a:t>Les fosses déportées permettent de répartir la majeure partie de la charge sur le sol autour de la fosse.  Dans ce cas, les fosses n'ont pas besoin d'être aussi résistantes. </a:t>
            </a:r>
          </a:p>
        </p:txBody>
      </p:sp>
    </p:spTree>
    <p:extLst>
      <p:ext uri="{BB962C8B-B14F-4D97-AF65-F5344CB8AC3E}">
        <p14:creationId xmlns:p14="http://schemas.microsoft.com/office/powerpoint/2010/main" val="27569006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sz="1200" kern="1200">
                <a:solidFill>
                  <a:schemeClr val="tx1"/>
                </a:solidFill>
                <a:effectLst/>
                <a:latin typeface="Arial" pitchFamily="-105" charset="0"/>
                <a:ea typeface="Arial" pitchFamily="-105" charset="0"/>
                <a:cs typeface="Arial" pitchFamily="-105" charset="0"/>
              </a:rPr>
              <a:t>Il est possible de construire une dalle en bois ou en bambou respectant les normes d'hygiène et de sécurité. Cependant, ces dalles peuvent ne pas être aussi rigides qu'une dalle en béton. Elles peuvent également ne pas être aussi résistantes ou faciles à nettoyer. Ce choix peut être plus judicieux quand le bois ou le bambou correspond au matériau le plus abordable et le plus disponible. </a:t>
            </a:r>
          </a:p>
          <a:p>
            <a:pPr rtl="0"/>
            <a:r>
              <a:rPr sz="1200" kern="1200">
                <a:solidFill>
                  <a:schemeClr val="tx1"/>
                </a:solidFill>
                <a:effectLst/>
                <a:latin typeface="Arial" pitchFamily="-105" charset="0"/>
                <a:ea typeface="Arial" pitchFamily="-105" charset="0"/>
                <a:cs typeface="Arial" pitchFamily="-105" charset="0"/>
              </a:rPr>
              <a:t> </a:t>
            </a:r>
          </a:p>
          <a:p>
            <a:pPr rtl="0"/>
            <a:r>
              <a:rPr sz="1200" kern="1200">
                <a:solidFill>
                  <a:schemeClr val="tx1"/>
                </a:solidFill>
                <a:effectLst/>
                <a:latin typeface="Arial" pitchFamily="-105" charset="0"/>
                <a:ea typeface="Arial" pitchFamily="-105" charset="0"/>
                <a:cs typeface="Arial" pitchFamily="-105" charset="0"/>
              </a:rPr>
              <a:t>La dalle peut être construite en planches de bois, en poteaux de bois ou de bambou attachés ou cloués ensemble. Le bois ou le bambou peut être recouvert ou enduit d'argile, de boue ou de terre. Pour éviter qu'il ne pourrisse ou ne soit détérioré par les insectes, le bois ou le bambou doit être traité avec un produit du commerce ou avec un agent protecteur comme de l'huile moteur usagée, du goudron ou de la peinture pour bâtiment. L'état des dalles doit être vérifié régulièrement. Les dalles en bois ou bambou peuvent durer de un à deux ans. Elles risquent ensuite de pourrir ou d'être endommagées par les insectes, et de présenter un danger (Lifewater, 2009 and Cambodian DRHC, 2010).</a:t>
            </a:r>
          </a:p>
        </p:txBody>
      </p:sp>
      <p:sp>
        <p:nvSpPr>
          <p:cNvPr id="4" name="Slide Number Placeholder 3"/>
          <p:cNvSpPr>
            <a:spLocks noGrp="1"/>
          </p:cNvSpPr>
          <p:nvPr>
            <p:ph type="sldNum" sz="quarter" idx="10"/>
          </p:nvPr>
        </p:nvSpPr>
        <p:spPr/>
        <p:txBody>
          <a:bodyPr/>
          <a:lstStyle/>
          <a:p>
            <a:pPr rtl="0">
              <a:defRPr/>
            </a:pPr>
            <a:fld id="{9D863503-DE27-47D3-8807-D49AD3E2062D}" type="slidenum">
              <a:rPr/>
              <a:pPr rtl="0">
                <a:defRPr/>
              </a:pPr>
              <a:t>29</a:t>
            </a:fld>
            <a:endParaRPr/>
          </a:p>
        </p:txBody>
      </p:sp>
    </p:spTree>
    <p:extLst>
      <p:ext uri="{BB962C8B-B14F-4D97-AF65-F5344CB8AC3E}">
        <p14:creationId xmlns:p14="http://schemas.microsoft.com/office/powerpoint/2010/main" val="12772703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lvl="0" indent="-171450" rtl="0">
              <a:buFont typeface="Arial" panose="020B0604020202020204" pitchFamily="34" charset="0"/>
              <a:buChar char="•"/>
            </a:pPr>
            <a:r>
              <a:rPr sz="1200" kern="1200">
                <a:solidFill>
                  <a:schemeClr val="tx1"/>
                </a:solidFill>
                <a:effectLst/>
                <a:latin typeface="Arial" pitchFamily="-105" charset="0"/>
                <a:ea typeface="Arial" pitchFamily="-105" charset="0"/>
                <a:cs typeface="Arial" pitchFamily="-105" charset="0"/>
              </a:rPr>
              <a:t>Expliquez aux participants qu'ils vont maintenant concevoir leur dalle. Demandez aux participants de passer à la section Toilettes de leur Manuel de conception d'un système d'assainissement. Indiquez-leur qu'ils disposent de 10 minutes pour réaliser cette activité.</a:t>
            </a:r>
          </a:p>
          <a:p>
            <a:pPr marL="171450" lvl="0" indent="-171450" rtl="0">
              <a:buFont typeface="Arial" panose="020B0604020202020204" pitchFamily="34" charset="0"/>
              <a:buChar char="•"/>
            </a:pPr>
            <a:r>
              <a:rPr sz="1200" kern="1200">
                <a:solidFill>
                  <a:schemeClr val="tx1"/>
                </a:solidFill>
                <a:effectLst/>
                <a:latin typeface="Arial" pitchFamily="-105" charset="0"/>
                <a:ea typeface="Arial" pitchFamily="-105" charset="0"/>
                <a:cs typeface="Arial" pitchFamily="-105" charset="0"/>
              </a:rPr>
              <a:t>Rappelez aux participants qu'ils doivent penser à la façon dont la dalle et les toilettes choisies fonctionneront ensemble.</a:t>
            </a:r>
          </a:p>
          <a:p>
            <a:pPr marL="171450" lvl="0" indent="-171450" rtl="0">
              <a:buFont typeface="Arial" panose="020B0604020202020204" pitchFamily="34" charset="0"/>
              <a:buChar char="•"/>
            </a:pPr>
            <a:r>
              <a:rPr sz="1200" kern="1200">
                <a:solidFill>
                  <a:schemeClr val="tx1"/>
                </a:solidFill>
                <a:effectLst/>
                <a:latin typeface="Arial" pitchFamily="-105" charset="0"/>
                <a:ea typeface="Arial" pitchFamily="-105" charset="0"/>
                <a:cs typeface="Arial" pitchFamily="-105" charset="0"/>
              </a:rPr>
              <a:t>Encouragez les participants à aborder toutes les questions ou défis entre eux ou avec vous. </a:t>
            </a:r>
          </a:p>
        </p:txBody>
      </p:sp>
      <p:sp>
        <p:nvSpPr>
          <p:cNvPr id="727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rtl="0" eaLnBrk="1" hangingPunct="1"/>
            <a:fld id="{E7BB4230-6794-4721-A0B8-DFF70F768D18}" type="slidenum">
              <a:rPr>
                <a:solidFill>
                  <a:prstClr val="black"/>
                </a:solidFill>
              </a:rPr>
              <a:pPr rtl="0" eaLnBrk="1" hangingPunct="1"/>
              <a:t>32</a:t>
            </a:fld>
            <a:endParaRPr>
              <a:solidFill>
                <a:prstClr val="black"/>
              </a:solidFill>
            </a:endParaRPr>
          </a:p>
        </p:txBody>
      </p:sp>
    </p:spTree>
    <p:extLst>
      <p:ext uri="{BB962C8B-B14F-4D97-AF65-F5344CB8AC3E}">
        <p14:creationId xmlns:p14="http://schemas.microsoft.com/office/powerpoint/2010/main" val="4394308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rtl="0" eaLnBrk="1" hangingPunct="1">
              <a:spcBef>
                <a:spcPct val="0"/>
              </a:spcBef>
            </a:pPr>
            <a:fld id="{2B81EA2C-C232-49AE-A0C9-FDFDE4D43052}" type="slidenum">
              <a:rPr/>
              <a:pPr rtl="0" eaLnBrk="1" hangingPunct="1">
                <a:spcBef>
                  <a:spcPct val="0"/>
                </a:spcBef>
              </a:pPr>
              <a:t>6</a:t>
            </a:fld>
            <a:endParaRPr/>
          </a:p>
        </p:txBody>
      </p:sp>
      <p:sp>
        <p:nvSpPr>
          <p:cNvPr id="36867" name="Rectangle 2"/>
          <p:cNvSpPr>
            <a:spLocks noGrp="1" noRot="1" noChangeAspect="1" noChangeArrowheads="1" noTextEdit="1"/>
          </p:cNvSpPr>
          <p:nvPr>
            <p:ph type="sldImg"/>
          </p:nvPr>
        </p:nvSpPr>
        <p:spPr>
          <a:ln/>
        </p:spPr>
      </p:sp>
      <p:sp>
        <p:nvSpPr>
          <p:cNvPr id="368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rtl="0" eaLnBrk="1" hangingPunct="1">
              <a:buFont typeface="Arial" panose="020B0604020202020204" pitchFamily="34" charset="0"/>
              <a:buChar char="•"/>
            </a:pPr>
            <a:r>
              <a:rPr>
                <a:latin typeface="Arial" charset="0"/>
                <a:cs typeface="Arial" charset="0"/>
              </a:rPr>
              <a:t>Les dalles sont placées au-dessus des fosses de latrines et des puits d'infiltration. Elles doivent être capables de supporter une masse importante, supérieure à celle d'une personne. On appelle cela la marge de sécurité. </a:t>
            </a:r>
          </a:p>
          <a:p>
            <a:pPr marL="171450" indent="-171450" eaLnBrk="1" hangingPunct="1">
              <a:buFont typeface="Arial" panose="020B0604020202020204" pitchFamily="34" charset="0"/>
              <a:buChar char="•"/>
            </a:pPr>
            <a:endParaRPr lang="en-US" altLang="en-US" dirty="0" smtClean="0">
              <a:latin typeface="Arial" charset="0"/>
              <a:cs typeface="Arial" charset="0"/>
            </a:endParaRPr>
          </a:p>
          <a:p>
            <a:pPr marL="171450" indent="-171450" rtl="0" eaLnBrk="1" hangingPunct="1">
              <a:buFont typeface="Arial" panose="020B0604020202020204" pitchFamily="34" charset="0"/>
              <a:buChar char="•"/>
            </a:pPr>
            <a:r>
              <a:rPr>
                <a:latin typeface="Arial" charset="0"/>
                <a:cs typeface="Arial" charset="0"/>
              </a:rPr>
              <a:t>Annotez les réponses à la question 2 sur le tableau de conférence, cela sera utile aux participants afin qu'ils puissent s'y reporter lorsque vous aborderez la discussion sur les avantages et les inconvénients.</a:t>
            </a:r>
          </a:p>
          <a:p>
            <a:pPr eaLnBrk="1" hangingPunct="1"/>
            <a:endParaRPr lang="en-US" altLang="en-US" dirty="0" smtClean="0">
              <a:latin typeface="Arial" charset="0"/>
              <a:cs typeface="Arial" charset="0"/>
            </a:endParaRPr>
          </a:p>
          <a:p>
            <a:pPr rtl="0" eaLnBrk="1" hangingPunct="1"/>
            <a:r>
              <a:rPr>
                <a:latin typeface="Arial" charset="0"/>
                <a:cs typeface="Arial" charset="0"/>
              </a:rPr>
              <a:t> </a:t>
            </a:r>
          </a:p>
        </p:txBody>
      </p:sp>
    </p:spTree>
    <p:extLst>
      <p:ext uri="{BB962C8B-B14F-4D97-AF65-F5344CB8AC3E}">
        <p14:creationId xmlns:p14="http://schemas.microsoft.com/office/powerpoint/2010/main" val="31373935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a:ln/>
        </p:spPr>
      </p:sp>
      <p:sp>
        <p:nvSpPr>
          <p:cNvPr id="378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buFont typeface="Arial" panose="020B0604020202020204" pitchFamily="34" charset="0"/>
              <a:buNone/>
            </a:pPr>
            <a:endParaRPr lang="en-US" altLang="en-US" dirty="0" smtClean="0">
              <a:latin typeface="Arial" charset="0"/>
              <a:cs typeface="Arial" charset="0"/>
            </a:endParaRPr>
          </a:p>
        </p:txBody>
      </p:sp>
      <p:sp>
        <p:nvSpPr>
          <p:cNvPr id="378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rtl="0" eaLnBrk="1" hangingPunct="1">
              <a:spcBef>
                <a:spcPct val="0"/>
              </a:spcBef>
            </a:pPr>
            <a:fld id="{C328EF53-12CE-4C82-880A-4E756EC70AD7}" type="slidenum">
              <a:rPr/>
              <a:pPr rtl="0" eaLnBrk="1" hangingPunct="1">
                <a:spcBef>
                  <a:spcPct val="0"/>
                </a:spcBef>
              </a:pPr>
              <a:t>7</a:t>
            </a:fld>
            <a:endParaRPr/>
          </a:p>
        </p:txBody>
      </p:sp>
    </p:spTree>
    <p:extLst>
      <p:ext uri="{BB962C8B-B14F-4D97-AF65-F5344CB8AC3E}">
        <p14:creationId xmlns:p14="http://schemas.microsoft.com/office/powerpoint/2010/main" val="1245565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rtl="0" eaLnBrk="1" hangingPunct="1">
              <a:spcBef>
                <a:spcPct val="0"/>
              </a:spcBef>
            </a:pPr>
            <a:fld id="{3FDFC23B-810D-49FD-B28D-D05839FF0BC9}" type="slidenum">
              <a:rPr/>
              <a:pPr rtl="0" eaLnBrk="1" hangingPunct="1">
                <a:spcBef>
                  <a:spcPct val="0"/>
                </a:spcBef>
              </a:pPr>
              <a:t>9</a:t>
            </a:fld>
            <a:endParaRPr/>
          </a:p>
        </p:txBody>
      </p:sp>
      <p:sp>
        <p:nvSpPr>
          <p:cNvPr id="38915"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rtl="0" eaLnBrk="1" hangingPunct="1">
              <a:buFont typeface="Arial" panose="020B0604020202020204" pitchFamily="34" charset="0"/>
              <a:buChar char="•"/>
              <a:defRPr/>
            </a:pPr>
            <a:r>
              <a:rPr>
                <a:latin typeface="Arial" charset="0"/>
                <a:cs typeface="Arial" charset="0"/>
              </a:rPr>
              <a:t>C'est ainsi qu'une dalle est renforcée. Le béton est armé au moyen de barres en acier. </a:t>
            </a:r>
          </a:p>
          <a:p>
            <a:pPr marL="171450" indent="-171450" rtl="0" eaLnBrk="1" hangingPunct="1">
              <a:buFont typeface="Arial" panose="020B0604020202020204" pitchFamily="34" charset="0"/>
              <a:buChar char="•"/>
              <a:defRPr/>
            </a:pPr>
            <a:r>
              <a:rPr>
                <a:latin typeface="Arial" charset="0"/>
                <a:cs typeface="Arial" charset="0"/>
              </a:rPr>
              <a:t>Il est possible d'utiliser de l'acier de récupération comme du fil de fer ou du fil barbelé (il serait nécessaire de vérifier les calculs pour s'assurer que vous en utilisez suffisamment)</a:t>
            </a:r>
          </a:p>
          <a:p>
            <a:pPr marL="171450" indent="-171450" rtl="0" eaLnBrk="1" hangingPunct="1">
              <a:buFont typeface="Arial" panose="020B0604020202020204" pitchFamily="34" charset="0"/>
              <a:buChar char="•"/>
              <a:defRPr/>
            </a:pPr>
            <a:r>
              <a:rPr>
                <a:latin typeface="Arial" charset="0"/>
                <a:cs typeface="Arial" charset="0"/>
              </a:rPr>
              <a:t>NE PAS utiliser de matériaux organiques ou biodégradables tels que des lames de bambou ou du bois pour armer le béton : ces matériaux vont pourrir !</a:t>
            </a:r>
          </a:p>
          <a:p>
            <a:pPr marL="171450" indent="-171450" eaLnBrk="1" hangingPunct="1">
              <a:buFontTx/>
              <a:buChar char="-"/>
              <a:defRPr/>
            </a:pPr>
            <a:endParaRPr lang="en-US" dirty="0" smtClean="0">
              <a:latin typeface="Arial" charset="0"/>
              <a:cs typeface="Arial" charset="0"/>
            </a:endParaRPr>
          </a:p>
          <a:p>
            <a:pPr eaLnBrk="1" hangingPunct="1">
              <a:defRPr/>
            </a:pPr>
            <a:endParaRPr lang="en-US" dirty="0" smtClean="0">
              <a:latin typeface="Arial" charset="0"/>
              <a:cs typeface="Arial" charset="0"/>
            </a:endParaRPr>
          </a:p>
        </p:txBody>
      </p:sp>
    </p:spTree>
    <p:extLst>
      <p:ext uri="{BB962C8B-B14F-4D97-AF65-F5344CB8AC3E}">
        <p14:creationId xmlns:p14="http://schemas.microsoft.com/office/powerpoint/2010/main" val="36596306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a:ln/>
        </p:spPr>
      </p:sp>
      <p:sp>
        <p:nvSpPr>
          <p:cNvPr id="399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rtl="0">
              <a:buFont typeface="Arial" panose="020B0604020202020204" pitchFamily="34" charset="0"/>
              <a:buChar char="•"/>
            </a:pPr>
            <a:r>
              <a:rPr>
                <a:latin typeface="Arial" charset="0"/>
                <a:cs typeface="Arial" charset="0"/>
              </a:rPr>
              <a:t>Les instructions pour l'activité se trouvent dans le Manuel du formateur : Conception et construction </a:t>
            </a:r>
            <a:r>
              <a:rPr baseline="0">
                <a:latin typeface="Arial" charset="0"/>
                <a:cs typeface="Arial" charset="0"/>
              </a:rPr>
              <a:t> </a:t>
            </a:r>
            <a:r>
              <a:rPr>
                <a:latin typeface="Arial" charset="0"/>
                <a:cs typeface="Arial" charset="0"/>
              </a:rPr>
              <a:t>de latrines, plan de cours n° 12 : Conception de dalles.</a:t>
            </a:r>
          </a:p>
        </p:txBody>
      </p:sp>
      <p:sp>
        <p:nvSpPr>
          <p:cNvPr id="399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rtl="0" eaLnBrk="1" hangingPunct="1">
              <a:spcBef>
                <a:spcPct val="0"/>
              </a:spcBef>
            </a:pPr>
            <a:fld id="{C0EB2D10-063B-4E7E-A768-52794E7D0591}" type="slidenum">
              <a:rPr/>
              <a:pPr rtl="0" eaLnBrk="1" hangingPunct="1">
                <a:spcBef>
                  <a:spcPct val="0"/>
                </a:spcBef>
              </a:pPr>
              <a:t>10</a:t>
            </a:fld>
            <a:endParaRPr/>
          </a:p>
        </p:txBody>
      </p:sp>
    </p:spTree>
    <p:extLst>
      <p:ext uri="{BB962C8B-B14F-4D97-AF65-F5344CB8AC3E}">
        <p14:creationId xmlns:p14="http://schemas.microsoft.com/office/powerpoint/2010/main" val="22069029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rtl="0" eaLnBrk="1" hangingPunct="1">
              <a:spcBef>
                <a:spcPct val="0"/>
              </a:spcBef>
            </a:pPr>
            <a:fld id="{F1BBB5BB-4C23-4816-919F-4F7DBA5E5B19}" type="slidenum">
              <a:rPr/>
              <a:pPr rtl="0" eaLnBrk="1" hangingPunct="1">
                <a:spcBef>
                  <a:spcPct val="0"/>
                </a:spcBef>
              </a:pPr>
              <a:t>11</a:t>
            </a:fld>
            <a:endParaRPr/>
          </a:p>
        </p:txBody>
      </p:sp>
      <p:sp>
        <p:nvSpPr>
          <p:cNvPr id="40963"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rtl="0" eaLnBrk="1" hangingPunct="1">
              <a:buFont typeface="Arial" panose="020B0604020202020204" pitchFamily="34" charset="0"/>
              <a:buChar char="•"/>
              <a:defRPr/>
            </a:pPr>
            <a:r>
              <a:rPr>
                <a:latin typeface="Arial" charset="0"/>
                <a:cs typeface="Arial" charset="0"/>
              </a:rPr>
              <a:t>Le bas de la dalle est en tension lorsqu'une charge est placée sur le dessus. Il est normalement impossible de le voir. Elle est tirée par des forces opposées, ce qui la fait se fissurer. </a:t>
            </a:r>
          </a:p>
          <a:p>
            <a:pPr marL="171450" indent="-171450" rtl="0" eaLnBrk="1" hangingPunct="1">
              <a:buFont typeface="Arial" panose="020B0604020202020204" pitchFamily="34" charset="0"/>
              <a:buChar char="•"/>
              <a:defRPr/>
            </a:pPr>
            <a:r>
              <a:rPr>
                <a:latin typeface="Arial" charset="0"/>
                <a:cs typeface="Arial" charset="0"/>
              </a:rPr>
              <a:t>L'acier est très résistant en tension.   Il donne de la résistance au béton.</a:t>
            </a:r>
          </a:p>
          <a:p>
            <a:pPr marL="171450" indent="-171450" rtl="0" eaLnBrk="1" hangingPunct="1">
              <a:buFont typeface="Arial" panose="020B0604020202020204" pitchFamily="34" charset="0"/>
              <a:buChar char="•"/>
              <a:defRPr/>
            </a:pPr>
            <a:r>
              <a:rPr>
                <a:latin typeface="Arial" charset="0"/>
                <a:cs typeface="Arial" charset="0"/>
              </a:rPr>
              <a:t>Demandez aux participants de vous montrer avec les mains quand le béton est résistant.</a:t>
            </a:r>
          </a:p>
          <a:p>
            <a:pPr marL="171450" indent="-171450" rtl="0" eaLnBrk="1" hangingPunct="1">
              <a:buFont typeface="Arial" panose="020B0604020202020204" pitchFamily="34" charset="0"/>
              <a:buChar char="•"/>
              <a:defRPr/>
            </a:pPr>
            <a:r>
              <a:rPr>
                <a:latin typeface="Arial" charset="0"/>
                <a:cs typeface="Arial" charset="0"/>
              </a:rPr>
              <a:t>Demandez aux participants de vous montrer avec les mains quand l'acier est résistant.</a:t>
            </a:r>
          </a:p>
          <a:p>
            <a:pPr marL="171450" indent="-171450" eaLnBrk="1" hangingPunct="1">
              <a:buFontTx/>
              <a:buChar char="-"/>
              <a:defRPr/>
            </a:pPr>
            <a:endParaRPr lang="en-US" dirty="0" smtClean="0">
              <a:latin typeface="Arial" charset="0"/>
              <a:cs typeface="Arial" charset="0"/>
            </a:endParaRPr>
          </a:p>
        </p:txBody>
      </p:sp>
    </p:spTree>
    <p:extLst>
      <p:ext uri="{BB962C8B-B14F-4D97-AF65-F5344CB8AC3E}">
        <p14:creationId xmlns:p14="http://schemas.microsoft.com/office/powerpoint/2010/main" val="28939384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a:ln/>
        </p:spPr>
      </p:sp>
      <p:sp>
        <p:nvSpPr>
          <p:cNvPr id="419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rtl="0">
              <a:buFont typeface="Arial" panose="020B0604020202020204" pitchFamily="34" charset="0"/>
              <a:buChar char="•"/>
            </a:pPr>
            <a:r>
              <a:rPr>
                <a:latin typeface="Arial" charset="0"/>
                <a:cs typeface="Arial" charset="0"/>
              </a:rPr>
              <a:t>Les instructions pour l'activité se trouvent dans le Manuel du formateur : Conception et construction de latrines, plan de cours n° 12 : Conception de dalles. </a:t>
            </a:r>
          </a:p>
          <a:p>
            <a:endParaRPr lang="en-US" altLang="en-US" dirty="0" smtClean="0">
              <a:latin typeface="Arial" charset="0"/>
              <a:cs typeface="Arial" charset="0"/>
            </a:endParaRPr>
          </a:p>
        </p:txBody>
      </p:sp>
      <p:sp>
        <p:nvSpPr>
          <p:cNvPr id="419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rtl="0" eaLnBrk="1" hangingPunct="1">
              <a:spcBef>
                <a:spcPct val="0"/>
              </a:spcBef>
            </a:pPr>
            <a:fld id="{14A82AE0-46F1-4F2B-A4AD-26A11910C8E0}" type="slidenum">
              <a:rPr/>
              <a:pPr rtl="0" eaLnBrk="1" hangingPunct="1">
                <a:spcBef>
                  <a:spcPct val="0"/>
                </a:spcBef>
              </a:pPr>
              <a:t>12</a:t>
            </a:fld>
            <a:endParaRPr/>
          </a:p>
        </p:txBody>
      </p:sp>
    </p:spTree>
    <p:extLst>
      <p:ext uri="{BB962C8B-B14F-4D97-AF65-F5344CB8AC3E}">
        <p14:creationId xmlns:p14="http://schemas.microsoft.com/office/powerpoint/2010/main" val="827444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rtl="0" eaLnBrk="1" hangingPunct="1">
              <a:spcBef>
                <a:spcPct val="0"/>
              </a:spcBef>
            </a:pPr>
            <a:fld id="{8D89400C-7991-49E5-95D4-CDAF014AE924}" type="slidenum">
              <a:rPr/>
              <a:pPr rtl="0" eaLnBrk="1" hangingPunct="1">
                <a:spcBef>
                  <a:spcPct val="0"/>
                </a:spcBef>
              </a:pPr>
              <a:t>13</a:t>
            </a:fld>
            <a:endParaRPr/>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latin typeface="Arial" charset="0"/>
              <a:cs typeface="Arial" charset="0"/>
            </a:endParaRPr>
          </a:p>
        </p:txBody>
      </p:sp>
    </p:spTree>
    <p:extLst>
      <p:ext uri="{BB962C8B-B14F-4D97-AF65-F5344CB8AC3E}">
        <p14:creationId xmlns:p14="http://schemas.microsoft.com/office/powerpoint/2010/main" val="180351100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4" descr="CAWST Colou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00113" y="4724400"/>
            <a:ext cx="7391400" cy="195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8" name="Rectangle 2"/>
          <p:cNvSpPr>
            <a:spLocks noGrp="1" noChangeArrowheads="1"/>
          </p:cNvSpPr>
          <p:nvPr>
            <p:ph type="ctrTitle"/>
          </p:nvPr>
        </p:nvSpPr>
        <p:spPr>
          <a:xfrm>
            <a:off x="685800" y="2130425"/>
            <a:ext cx="7772400" cy="1470025"/>
          </a:xfrm>
        </p:spPr>
        <p:txBody>
          <a:bodyPr/>
          <a:lstStyle>
            <a:lvl1pPr>
              <a:defRPr/>
            </a:lvl1pPr>
          </a:lstStyle>
          <a:p>
            <a:r>
              <a:rPr lang="en-US"/>
              <a:t>Click to edit Master title style</a:t>
            </a:r>
          </a:p>
        </p:txBody>
      </p:sp>
      <p:sp>
        <p:nvSpPr>
          <p:cNvPr id="24579"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ABF6C8A3-9B46-43C9-B0F7-EEAA9ACC8CD6}" type="slidenum">
              <a:rPr lang="en-US"/>
              <a:pPr>
                <a:defRPr/>
              </a:pPr>
              <a:t>‹#›</a:t>
            </a:fld>
            <a:endParaRPr lang="en-US"/>
          </a:p>
        </p:txBody>
      </p:sp>
    </p:spTree>
    <p:extLst>
      <p:ext uri="{BB962C8B-B14F-4D97-AF65-F5344CB8AC3E}">
        <p14:creationId xmlns:p14="http://schemas.microsoft.com/office/powerpoint/2010/main" val="42037582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7CB00D4-3850-4BC2-890C-112609B5F1D6}" type="slidenum">
              <a:rPr lang="en-US"/>
              <a:pPr>
                <a:defRPr/>
              </a:pPr>
              <a:t>‹#›</a:t>
            </a:fld>
            <a:endParaRPr lang="en-US"/>
          </a:p>
        </p:txBody>
      </p:sp>
    </p:spTree>
    <p:extLst>
      <p:ext uri="{BB962C8B-B14F-4D97-AF65-F5344CB8AC3E}">
        <p14:creationId xmlns:p14="http://schemas.microsoft.com/office/powerpoint/2010/main" val="12542859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CA"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2B355EA-35D2-4B6A-ADF7-CD796FF2D02B}" type="slidenum">
              <a:rPr lang="en-US"/>
              <a:pPr>
                <a:defRPr/>
              </a:pPr>
              <a:t>‹#›</a:t>
            </a:fld>
            <a:endParaRPr lang="en-US"/>
          </a:p>
        </p:txBody>
      </p:sp>
    </p:spTree>
    <p:extLst>
      <p:ext uri="{BB962C8B-B14F-4D97-AF65-F5344CB8AC3E}">
        <p14:creationId xmlns:p14="http://schemas.microsoft.com/office/powerpoint/2010/main" val="13063725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CA"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99DB4EB-DBFD-401C-8BA4-3E20E3163D82}" type="slidenum">
              <a:rPr lang="en-US"/>
              <a:pPr>
                <a:defRPr/>
              </a:pPr>
              <a:t>‹#›</a:t>
            </a:fld>
            <a:endParaRPr lang="en-US"/>
          </a:p>
        </p:txBody>
      </p:sp>
    </p:spTree>
    <p:extLst>
      <p:ext uri="{BB962C8B-B14F-4D97-AF65-F5344CB8AC3E}">
        <p14:creationId xmlns:p14="http://schemas.microsoft.com/office/powerpoint/2010/main" val="20205456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Content Placeholder 2"/>
          <p:cNvSpPr>
            <a:spLocks noGrp="1"/>
          </p:cNvSpPr>
          <p:nvPr>
            <p:ph idx="1"/>
          </p:nvPr>
        </p:nvSpPr>
        <p:spPr/>
        <p:txBody>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867EADB-7149-4CE5-B4FE-FBAC0F69B3F6}" type="slidenum">
              <a:rPr lang="en-US"/>
              <a:pPr>
                <a:defRPr/>
              </a:pPr>
              <a:t>‹#›</a:t>
            </a:fld>
            <a:endParaRPr lang="en-US"/>
          </a:p>
        </p:txBody>
      </p:sp>
    </p:spTree>
    <p:extLst>
      <p:ext uri="{BB962C8B-B14F-4D97-AF65-F5344CB8AC3E}">
        <p14:creationId xmlns:p14="http://schemas.microsoft.com/office/powerpoint/2010/main" val="22175141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CA"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CA"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FAB4070-6CB8-428F-8C6A-8300DD027E9E}" type="slidenum">
              <a:rPr lang="en-US"/>
              <a:pPr>
                <a:defRPr/>
              </a:pPr>
              <a:t>‹#›</a:t>
            </a:fld>
            <a:endParaRPr lang="en-US"/>
          </a:p>
        </p:txBody>
      </p:sp>
    </p:spTree>
    <p:extLst>
      <p:ext uri="{BB962C8B-B14F-4D97-AF65-F5344CB8AC3E}">
        <p14:creationId xmlns:p14="http://schemas.microsoft.com/office/powerpoint/2010/main" val="3954981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0932825-45CC-4E0D-9E88-E4A791FA7645}" type="slidenum">
              <a:rPr lang="en-US"/>
              <a:pPr>
                <a:defRPr/>
              </a:pPr>
              <a:t>‹#›</a:t>
            </a:fld>
            <a:endParaRPr lang="en-US"/>
          </a:p>
        </p:txBody>
      </p:sp>
    </p:spTree>
    <p:extLst>
      <p:ext uri="{BB962C8B-B14F-4D97-AF65-F5344CB8AC3E}">
        <p14:creationId xmlns:p14="http://schemas.microsoft.com/office/powerpoint/2010/main" val="20573810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CA"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DD33CBE0-D61C-48E0-83AC-A4F185EAAEA6}" type="slidenum">
              <a:rPr lang="en-US"/>
              <a:pPr>
                <a:defRPr/>
              </a:pPr>
              <a:t>‹#›</a:t>
            </a:fld>
            <a:endParaRPr lang="en-US"/>
          </a:p>
        </p:txBody>
      </p:sp>
    </p:spTree>
    <p:extLst>
      <p:ext uri="{BB962C8B-B14F-4D97-AF65-F5344CB8AC3E}">
        <p14:creationId xmlns:p14="http://schemas.microsoft.com/office/powerpoint/2010/main" val="35440158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23FC8BB-4B1A-4DD8-B8A2-F337EBAD6C08}" type="slidenum">
              <a:rPr lang="en-US"/>
              <a:pPr>
                <a:defRPr/>
              </a:pPr>
              <a:t>‹#›</a:t>
            </a:fld>
            <a:endParaRPr lang="en-US"/>
          </a:p>
        </p:txBody>
      </p:sp>
    </p:spTree>
    <p:extLst>
      <p:ext uri="{BB962C8B-B14F-4D97-AF65-F5344CB8AC3E}">
        <p14:creationId xmlns:p14="http://schemas.microsoft.com/office/powerpoint/2010/main" val="36267772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a:xfrm>
            <a:off x="6553200" y="6248400"/>
            <a:ext cx="2133600" cy="476250"/>
          </a:xfrm>
        </p:spPr>
        <p:txBody>
          <a:bodyPr/>
          <a:lstStyle>
            <a:lvl1pPr>
              <a:defRPr/>
            </a:lvl1pPr>
          </a:lstStyle>
          <a:p>
            <a:pPr>
              <a:defRPr/>
            </a:pPr>
            <a:fld id="{643B7F5E-519B-4949-A491-C6AAE6957B92}" type="slidenum">
              <a:rPr lang="en-US"/>
              <a:pPr>
                <a:defRPr/>
              </a:pPr>
              <a:t>‹#›</a:t>
            </a:fld>
            <a:endParaRPr lang="en-US"/>
          </a:p>
        </p:txBody>
      </p:sp>
    </p:spTree>
    <p:extLst>
      <p:ext uri="{BB962C8B-B14F-4D97-AF65-F5344CB8AC3E}">
        <p14:creationId xmlns:p14="http://schemas.microsoft.com/office/powerpoint/2010/main" val="21018209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CA"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0A6CE0F-97CA-4A9F-BE91-97D4CB8DF68A}" type="slidenum">
              <a:rPr lang="en-US"/>
              <a:pPr>
                <a:defRPr/>
              </a:pPr>
              <a:t>‹#›</a:t>
            </a:fld>
            <a:endParaRPr lang="en-US"/>
          </a:p>
        </p:txBody>
      </p:sp>
    </p:spTree>
    <p:extLst>
      <p:ext uri="{BB962C8B-B14F-4D97-AF65-F5344CB8AC3E}">
        <p14:creationId xmlns:p14="http://schemas.microsoft.com/office/powerpoint/2010/main" val="16397940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CA"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0330318-14EE-4EAD-AF18-FCFEBE3AB16C}" type="slidenum">
              <a:rPr lang="en-US"/>
              <a:pPr>
                <a:defRPr/>
              </a:pPr>
              <a:t>‹#›</a:t>
            </a:fld>
            <a:endParaRPr lang="en-US"/>
          </a:p>
        </p:txBody>
      </p:sp>
    </p:spTree>
    <p:extLst>
      <p:ext uri="{BB962C8B-B14F-4D97-AF65-F5344CB8AC3E}">
        <p14:creationId xmlns:p14="http://schemas.microsoft.com/office/powerpoint/2010/main" val="27531847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cs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cs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8229600" y="6245225"/>
            <a:ext cx="4572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cs typeface="Arial" charset="0"/>
              </a:defRPr>
            </a:lvl1pPr>
          </a:lstStyle>
          <a:p>
            <a:pPr>
              <a:defRPr/>
            </a:pPr>
            <a:fld id="{7C91DAC6-A90F-490B-852F-922E3A20630C}" type="slidenum">
              <a:rPr lang="en-US"/>
              <a:pPr>
                <a:defRPr/>
              </a:pPr>
              <a:t>‹#›</a:t>
            </a:fld>
            <a:endParaRPr lang="en-US"/>
          </a:p>
        </p:txBody>
      </p:sp>
      <p:pic>
        <p:nvPicPr>
          <p:cNvPr id="1031" name="Picture 4" descr="CAWST Colour - no text "/>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457200" y="5830888"/>
            <a:ext cx="1487488" cy="928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66" r:id="rId1"/>
    <p:sldLayoutId id="2147483756" r:id="rId2"/>
    <p:sldLayoutId id="2147483757" r:id="rId3"/>
    <p:sldLayoutId id="2147483758" r:id="rId4"/>
    <p:sldLayoutId id="2147483759" r:id="rId5"/>
    <p:sldLayoutId id="2147483760" r:id="rId6"/>
    <p:sldLayoutId id="2147483767" r:id="rId7"/>
    <p:sldLayoutId id="2147483761" r:id="rId8"/>
    <p:sldLayoutId id="2147483762" r:id="rId9"/>
    <p:sldLayoutId id="2147483763" r:id="rId10"/>
    <p:sldLayoutId id="2147483764" r:id="rId11"/>
    <p:sldLayoutId id="2147483765" r:id="rId12"/>
  </p:sldLayoutIdLst>
  <p:hf hdr="0" ftr="0" dt="0"/>
  <p:txStyles>
    <p:titleStyle>
      <a:lvl1pPr algn="ctr" rtl="0" eaLnBrk="0" fontAlgn="base" hangingPunct="0">
        <a:spcBef>
          <a:spcPct val="0"/>
        </a:spcBef>
        <a:spcAft>
          <a:spcPct val="0"/>
        </a:spcAft>
        <a:defRPr sz="4400">
          <a:solidFill>
            <a:schemeClr val="accent2"/>
          </a:solidFill>
          <a:latin typeface="+mj-lt"/>
          <a:ea typeface="+mj-ea"/>
          <a:cs typeface="+mj-cs"/>
        </a:defRPr>
      </a:lvl1pPr>
      <a:lvl2pPr algn="ctr" rtl="0" eaLnBrk="0" fontAlgn="base" hangingPunct="0">
        <a:spcBef>
          <a:spcPct val="0"/>
        </a:spcBef>
        <a:spcAft>
          <a:spcPct val="0"/>
        </a:spcAft>
        <a:defRPr sz="4400">
          <a:solidFill>
            <a:schemeClr val="accent2"/>
          </a:solidFill>
          <a:latin typeface="Arial" pitchFamily="-105" charset="0"/>
          <a:ea typeface="Arial" pitchFamily="-105" charset="0"/>
          <a:cs typeface="Arial" pitchFamily="-105" charset="0"/>
        </a:defRPr>
      </a:lvl2pPr>
      <a:lvl3pPr algn="ctr" rtl="0" eaLnBrk="0" fontAlgn="base" hangingPunct="0">
        <a:spcBef>
          <a:spcPct val="0"/>
        </a:spcBef>
        <a:spcAft>
          <a:spcPct val="0"/>
        </a:spcAft>
        <a:defRPr sz="4400">
          <a:solidFill>
            <a:schemeClr val="accent2"/>
          </a:solidFill>
          <a:latin typeface="Arial" pitchFamily="-105" charset="0"/>
          <a:ea typeface="Arial" pitchFamily="-105" charset="0"/>
          <a:cs typeface="Arial" pitchFamily="-105" charset="0"/>
        </a:defRPr>
      </a:lvl3pPr>
      <a:lvl4pPr algn="ctr" rtl="0" eaLnBrk="0" fontAlgn="base" hangingPunct="0">
        <a:spcBef>
          <a:spcPct val="0"/>
        </a:spcBef>
        <a:spcAft>
          <a:spcPct val="0"/>
        </a:spcAft>
        <a:defRPr sz="4400">
          <a:solidFill>
            <a:schemeClr val="accent2"/>
          </a:solidFill>
          <a:latin typeface="Arial" pitchFamily="-105" charset="0"/>
          <a:ea typeface="Arial" pitchFamily="-105" charset="0"/>
          <a:cs typeface="Arial" pitchFamily="-105" charset="0"/>
        </a:defRPr>
      </a:lvl4pPr>
      <a:lvl5pPr algn="ctr" rtl="0" eaLnBrk="0" fontAlgn="base" hangingPunct="0">
        <a:spcBef>
          <a:spcPct val="0"/>
        </a:spcBef>
        <a:spcAft>
          <a:spcPct val="0"/>
        </a:spcAft>
        <a:defRPr sz="4400">
          <a:solidFill>
            <a:schemeClr val="accent2"/>
          </a:solidFill>
          <a:latin typeface="Arial" pitchFamily="-105" charset="0"/>
          <a:ea typeface="Arial" pitchFamily="-105" charset="0"/>
          <a:cs typeface="Arial" pitchFamily="-105" charset="0"/>
        </a:defRPr>
      </a:lvl5pPr>
      <a:lvl6pPr marL="457200" algn="ctr" rtl="0" fontAlgn="base">
        <a:spcBef>
          <a:spcPct val="0"/>
        </a:spcBef>
        <a:spcAft>
          <a:spcPct val="0"/>
        </a:spcAft>
        <a:defRPr sz="4400">
          <a:solidFill>
            <a:schemeClr val="accent2"/>
          </a:solidFill>
          <a:latin typeface="Arial" pitchFamily="-105" charset="0"/>
          <a:ea typeface="Arial" pitchFamily="-105" charset="0"/>
          <a:cs typeface="Arial" pitchFamily="-105" charset="0"/>
        </a:defRPr>
      </a:lvl6pPr>
      <a:lvl7pPr marL="914400" algn="ctr" rtl="0" fontAlgn="base">
        <a:spcBef>
          <a:spcPct val="0"/>
        </a:spcBef>
        <a:spcAft>
          <a:spcPct val="0"/>
        </a:spcAft>
        <a:defRPr sz="4400">
          <a:solidFill>
            <a:schemeClr val="accent2"/>
          </a:solidFill>
          <a:latin typeface="Arial" pitchFamily="-105" charset="0"/>
          <a:ea typeface="Arial" pitchFamily="-105" charset="0"/>
          <a:cs typeface="Arial" pitchFamily="-105" charset="0"/>
        </a:defRPr>
      </a:lvl7pPr>
      <a:lvl8pPr marL="1371600" algn="ctr" rtl="0" fontAlgn="base">
        <a:spcBef>
          <a:spcPct val="0"/>
        </a:spcBef>
        <a:spcAft>
          <a:spcPct val="0"/>
        </a:spcAft>
        <a:defRPr sz="4400">
          <a:solidFill>
            <a:schemeClr val="accent2"/>
          </a:solidFill>
          <a:latin typeface="Arial" pitchFamily="-105" charset="0"/>
          <a:ea typeface="Arial" pitchFamily="-105" charset="0"/>
          <a:cs typeface="Arial" pitchFamily="-105" charset="0"/>
        </a:defRPr>
      </a:lvl8pPr>
      <a:lvl9pPr marL="1828800" algn="ctr" rtl="0" fontAlgn="base">
        <a:spcBef>
          <a:spcPct val="0"/>
        </a:spcBef>
        <a:spcAft>
          <a:spcPct val="0"/>
        </a:spcAft>
        <a:defRPr sz="4400">
          <a:solidFill>
            <a:schemeClr val="accent2"/>
          </a:solidFill>
          <a:latin typeface="Arial" pitchFamily="-105" charset="0"/>
          <a:ea typeface="Arial" pitchFamily="-105" charset="0"/>
          <a:cs typeface="Arial"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17.emf"/><Relationship Id="rId4" Type="http://schemas.openxmlformats.org/officeDocument/2006/relationships/oleObject" Target="../embeddings/oleObject1.bin"/></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image" Target="../media/image20.jpeg"/><Relationship Id="rId4" Type="http://schemas.openxmlformats.org/officeDocument/2006/relationships/image" Target="../media/image19.jpeg"/></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25.jpe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27.jpeg"/></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media/image30.wmf"/><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hyperlink" Target="http://www.cawst.org/resources" TargetMode="Externa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3.wmf"/><Relationship Id="rId2" Type="http://schemas.openxmlformats.org/officeDocument/2006/relationships/notesSlide" Target="../notesSlides/notesSlide16.xml"/><Relationship Id="rId1" Type="http://schemas.openxmlformats.org/officeDocument/2006/relationships/slideLayout" Target="../slideLayouts/slideLayout12.xml"/><Relationship Id="rId5" Type="http://schemas.openxmlformats.org/officeDocument/2006/relationships/image" Target="../media/image35.png"/><Relationship Id="rId4" Type="http://schemas.openxmlformats.org/officeDocument/2006/relationships/image" Target="../media/image34.jpeg"/></Relationships>
</file>

<file path=ppt/slides/_rels/slide21.xml.rels><?xml version="1.0" encoding="UTF-8" standalone="yes"?>
<Relationships xmlns="http://schemas.openxmlformats.org/package/2006/relationships"><Relationship Id="rId2" Type="http://schemas.openxmlformats.org/officeDocument/2006/relationships/image" Target="../media/image36.wmf"/><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7.w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http://wedc.lboro.ac.uk/resources/images/WEDC_PUBLICATIONS/Excreta_Disposal_in_Emergencies/KCH_TEC_Reinforced_concrete_latrine_slab_16_EDIE_2.jpg"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p:nvPr/>
        </p:nvPicPr>
        <p:blipFill>
          <a:blip r:embed="rId3">
            <a:extLst>
              <a:ext uri="{28A0092B-C50C-407E-A947-70E740481C1C}">
                <a14:useLocalDpi xmlns:a14="http://schemas.microsoft.com/office/drawing/2010/main" val="0"/>
              </a:ext>
            </a:extLst>
          </a:blip>
          <a:srcRect/>
          <a:stretch>
            <a:fillRect/>
          </a:stretch>
        </p:blipFill>
        <p:spPr bwMode="auto">
          <a:xfrm>
            <a:off x="2823497" y="0"/>
            <a:ext cx="3552825" cy="1002665"/>
          </a:xfrm>
          <a:prstGeom prst="rect">
            <a:avLst/>
          </a:prstGeom>
          <a:noFill/>
          <a:ln>
            <a:noFill/>
          </a:ln>
        </p:spPr>
      </p:pic>
      <p:sp>
        <p:nvSpPr>
          <p:cNvPr id="4" name="TextBox 3"/>
          <p:cNvSpPr txBox="1"/>
          <p:nvPr/>
        </p:nvSpPr>
        <p:spPr>
          <a:xfrm>
            <a:off x="671264" y="677882"/>
            <a:ext cx="8077200" cy="6093976"/>
          </a:xfrm>
          <a:prstGeom prst="rect">
            <a:avLst/>
          </a:prstGeom>
          <a:noFill/>
        </p:spPr>
        <p:txBody>
          <a:bodyPr wrap="square" rtlCol="0">
            <a:spAutoFit/>
          </a:bodyPr>
          <a:lstStyle/>
          <a:p>
            <a:endParaRPr lang="en-US" sz="1100" dirty="0"/>
          </a:p>
          <a:p>
            <a:pPr algn="ctr" rtl="0">
              <a:tabLst>
                <a:tab pos="1196975" algn="l"/>
              </a:tabLst>
            </a:pPr>
            <a:r>
              <a:rPr sz="1100" dirty="0"/>
              <a:t>424 Aviation Road NE</a:t>
            </a:r>
          </a:p>
          <a:p>
            <a:pPr algn="ctr" rtl="0">
              <a:tabLst>
                <a:tab pos="1196975" algn="l"/>
              </a:tabLst>
            </a:pPr>
            <a:r>
              <a:rPr sz="1100" dirty="0"/>
              <a:t>Calgary, Alberta, T2E 8H6, Canada</a:t>
            </a:r>
          </a:p>
          <a:p>
            <a:pPr algn="ctr" rtl="0">
              <a:tabLst>
                <a:tab pos="1196975" algn="l"/>
              </a:tabLst>
            </a:pPr>
            <a:r>
              <a:rPr sz="1100" dirty="0" err="1"/>
              <a:t>Tél</a:t>
            </a:r>
            <a:r>
              <a:rPr sz="1100" dirty="0"/>
              <a:t>. : + 1 (403) 243-3285, Fax : + 1 (403) 243-6199</a:t>
            </a:r>
          </a:p>
          <a:p>
            <a:pPr algn="ctr" rtl="0">
              <a:tabLst>
                <a:tab pos="1196975" algn="l"/>
              </a:tabLst>
            </a:pPr>
            <a:r>
              <a:rPr sz="1100" dirty="0" err="1"/>
              <a:t>Courriel</a:t>
            </a:r>
            <a:r>
              <a:rPr sz="1100" dirty="0"/>
              <a:t> : resources@cawst.org, Site Internet : www.cawst.org</a:t>
            </a:r>
          </a:p>
          <a:p>
            <a:pPr algn="ctr">
              <a:tabLst>
                <a:tab pos="1196975" algn="l"/>
              </a:tabLst>
            </a:pPr>
            <a:endParaRPr lang="en-US" sz="1100" dirty="0"/>
          </a:p>
          <a:p>
            <a:pPr rtl="0"/>
            <a:r>
              <a:rPr sz="800" dirty="0"/>
              <a:t>CAWST (Centre for Affordable Water and Sanitation Technology) </a:t>
            </a:r>
            <a:r>
              <a:rPr sz="800" dirty="0" err="1"/>
              <a:t>est</a:t>
            </a:r>
            <a:r>
              <a:rPr sz="800" dirty="0"/>
              <a:t> un </a:t>
            </a:r>
            <a:r>
              <a:rPr sz="800" dirty="0" err="1"/>
              <a:t>organisme</a:t>
            </a:r>
            <a:r>
              <a:rPr sz="800" dirty="0"/>
              <a:t> à but non </a:t>
            </a:r>
            <a:r>
              <a:rPr sz="800" dirty="0" err="1"/>
              <a:t>lucratif</a:t>
            </a:r>
            <a:r>
              <a:rPr sz="800" dirty="0"/>
              <a:t> qui propose des services de formation et de </a:t>
            </a:r>
            <a:r>
              <a:rPr sz="800" dirty="0" err="1"/>
              <a:t>conseil</a:t>
            </a:r>
            <a:r>
              <a:rPr sz="800" dirty="0"/>
              <a:t> aux </a:t>
            </a:r>
            <a:r>
              <a:rPr sz="800" dirty="0" err="1"/>
              <a:t>organisations</a:t>
            </a:r>
            <a:r>
              <a:rPr sz="800" dirty="0"/>
              <a:t> qui </a:t>
            </a:r>
            <a:r>
              <a:rPr sz="800" dirty="0" err="1"/>
              <a:t>travaillent</a:t>
            </a:r>
            <a:r>
              <a:rPr sz="800" dirty="0"/>
              <a:t> </a:t>
            </a:r>
            <a:r>
              <a:rPr sz="800" dirty="0" err="1"/>
              <a:t>directement</a:t>
            </a:r>
            <a:r>
              <a:rPr sz="800" dirty="0"/>
              <a:t> avec les populations des pays </a:t>
            </a:r>
            <a:r>
              <a:rPr sz="800" dirty="0" err="1"/>
              <a:t>en</a:t>
            </a:r>
            <a:r>
              <a:rPr sz="800" dirty="0"/>
              <a:t> </a:t>
            </a:r>
            <a:r>
              <a:rPr sz="800" dirty="0" err="1"/>
              <a:t>développement</a:t>
            </a:r>
            <a:r>
              <a:rPr sz="800" dirty="0"/>
              <a:t> </a:t>
            </a:r>
            <a:r>
              <a:rPr sz="800" dirty="0" err="1"/>
              <a:t>n'ayant</a:t>
            </a:r>
            <a:r>
              <a:rPr sz="800" dirty="0"/>
              <a:t> pas </a:t>
            </a:r>
            <a:r>
              <a:rPr sz="800" dirty="0" err="1"/>
              <a:t>accès</a:t>
            </a:r>
            <a:r>
              <a:rPr sz="800" dirty="0"/>
              <a:t> à </a:t>
            </a:r>
            <a:r>
              <a:rPr sz="800" dirty="0" err="1"/>
              <a:t>l'eau</a:t>
            </a:r>
            <a:r>
              <a:rPr sz="800" dirty="0"/>
              <a:t> potable et à un </a:t>
            </a:r>
            <a:r>
              <a:rPr sz="800" dirty="0" err="1"/>
              <a:t>assainissement</a:t>
            </a:r>
            <a:r>
              <a:rPr sz="800" dirty="0"/>
              <a:t> de base.</a:t>
            </a:r>
          </a:p>
          <a:p>
            <a:pPr rtl="0"/>
            <a:r>
              <a:rPr sz="800" dirty="0"/>
              <a:t> </a:t>
            </a:r>
          </a:p>
          <a:p>
            <a:pPr rtl="0"/>
            <a:r>
              <a:rPr sz="800" dirty="0" err="1"/>
              <a:t>L'une</a:t>
            </a:r>
            <a:r>
              <a:rPr sz="800" dirty="0"/>
              <a:t> des </a:t>
            </a:r>
            <a:r>
              <a:rPr sz="800" dirty="0" err="1"/>
              <a:t>stratégies</a:t>
            </a:r>
            <a:r>
              <a:rPr sz="800" dirty="0"/>
              <a:t> </a:t>
            </a:r>
            <a:r>
              <a:rPr sz="800" dirty="0" err="1"/>
              <a:t>fondamentales</a:t>
            </a:r>
            <a:r>
              <a:rPr sz="800" dirty="0"/>
              <a:t> de CAWST </a:t>
            </a:r>
            <a:r>
              <a:rPr sz="800" dirty="0" err="1"/>
              <a:t>est</a:t>
            </a:r>
            <a:r>
              <a:rPr sz="800" dirty="0"/>
              <a:t> de </a:t>
            </a:r>
            <a:r>
              <a:rPr sz="800" dirty="0" err="1"/>
              <a:t>rendre</a:t>
            </a:r>
            <a:r>
              <a:rPr sz="800" dirty="0"/>
              <a:t> les </a:t>
            </a:r>
            <a:r>
              <a:rPr sz="800" dirty="0" err="1"/>
              <a:t>connaissances</a:t>
            </a:r>
            <a:r>
              <a:rPr sz="800" dirty="0"/>
              <a:t> </a:t>
            </a:r>
            <a:r>
              <a:rPr sz="800" dirty="0" err="1"/>
              <a:t>dans</a:t>
            </a:r>
            <a:r>
              <a:rPr sz="800" dirty="0"/>
              <a:t> le </a:t>
            </a:r>
            <a:r>
              <a:rPr sz="800" dirty="0" err="1"/>
              <a:t>domaine</a:t>
            </a:r>
            <a:r>
              <a:rPr sz="800" dirty="0"/>
              <a:t> de </a:t>
            </a:r>
            <a:r>
              <a:rPr sz="800" dirty="0" err="1"/>
              <a:t>l'eau</a:t>
            </a:r>
            <a:r>
              <a:rPr sz="800" dirty="0"/>
              <a:t> </a:t>
            </a:r>
            <a:r>
              <a:rPr sz="800" dirty="0" err="1"/>
              <a:t>accessibles</a:t>
            </a:r>
            <a:r>
              <a:rPr sz="800" dirty="0"/>
              <a:t> à </a:t>
            </a:r>
            <a:r>
              <a:rPr sz="800" dirty="0" err="1"/>
              <a:t>tous</a:t>
            </a:r>
            <a:r>
              <a:rPr sz="800" dirty="0"/>
              <a:t>. </a:t>
            </a:r>
            <a:r>
              <a:rPr sz="800" dirty="0" err="1"/>
              <a:t>Ceci</a:t>
            </a:r>
            <a:r>
              <a:rPr sz="800" dirty="0"/>
              <a:t> </a:t>
            </a:r>
            <a:r>
              <a:rPr sz="800" dirty="0" err="1"/>
              <a:t>peut</a:t>
            </a:r>
            <a:r>
              <a:rPr sz="800" dirty="0"/>
              <a:t> </a:t>
            </a:r>
            <a:r>
              <a:rPr sz="800" dirty="0" err="1"/>
              <a:t>être</a:t>
            </a:r>
            <a:r>
              <a:rPr sz="800" dirty="0"/>
              <a:t> </a:t>
            </a:r>
            <a:r>
              <a:rPr sz="800" dirty="0" err="1"/>
              <a:t>réalisé</a:t>
            </a:r>
            <a:r>
              <a:rPr sz="800" dirty="0"/>
              <a:t>, </a:t>
            </a:r>
            <a:r>
              <a:rPr sz="800" dirty="0" err="1"/>
              <a:t>en</a:t>
            </a:r>
            <a:r>
              <a:rPr sz="800" dirty="0"/>
              <a:t> </a:t>
            </a:r>
            <a:r>
              <a:rPr sz="800" dirty="0" err="1"/>
              <a:t>partie</a:t>
            </a:r>
            <a:r>
              <a:rPr sz="800" dirty="0"/>
              <a:t>, par le </a:t>
            </a:r>
            <a:r>
              <a:rPr sz="800" dirty="0" err="1"/>
              <a:t>développement</a:t>
            </a:r>
            <a:r>
              <a:rPr sz="800" dirty="0"/>
              <a:t> et la distribution </a:t>
            </a:r>
            <a:r>
              <a:rPr sz="800" dirty="0" err="1"/>
              <a:t>gratuite</a:t>
            </a:r>
            <a:r>
              <a:rPr sz="800" dirty="0"/>
              <a:t> de supports </a:t>
            </a:r>
            <a:r>
              <a:rPr sz="800" dirty="0" err="1"/>
              <a:t>éducatifs</a:t>
            </a:r>
            <a:r>
              <a:rPr sz="800" dirty="0"/>
              <a:t> </a:t>
            </a:r>
            <a:r>
              <a:rPr sz="800" dirty="0" err="1"/>
              <a:t>dans</a:t>
            </a:r>
            <a:r>
              <a:rPr sz="800" dirty="0"/>
              <a:t> le but de </a:t>
            </a:r>
            <a:r>
              <a:rPr sz="800" dirty="0" err="1"/>
              <a:t>rendre</a:t>
            </a:r>
            <a:r>
              <a:rPr sz="800" dirty="0"/>
              <a:t> </a:t>
            </a:r>
            <a:r>
              <a:rPr sz="800" dirty="0" err="1"/>
              <a:t>l'information</a:t>
            </a:r>
            <a:r>
              <a:rPr sz="800" dirty="0"/>
              <a:t> </a:t>
            </a:r>
            <a:r>
              <a:rPr sz="800" dirty="0" err="1"/>
              <a:t>facilement</a:t>
            </a:r>
            <a:r>
              <a:rPr sz="800" dirty="0"/>
              <a:t> </a:t>
            </a:r>
            <a:r>
              <a:rPr sz="800" dirty="0" err="1"/>
              <a:t>disponible</a:t>
            </a:r>
            <a:r>
              <a:rPr sz="800" dirty="0"/>
              <a:t> à </a:t>
            </a:r>
            <a:r>
              <a:rPr sz="800" dirty="0" err="1"/>
              <a:t>ceux</a:t>
            </a:r>
            <a:r>
              <a:rPr sz="800" dirty="0"/>
              <a:t> qui </a:t>
            </a:r>
            <a:r>
              <a:rPr sz="800" dirty="0" err="1"/>
              <a:t>en</a:t>
            </a:r>
            <a:r>
              <a:rPr sz="800" dirty="0"/>
              <a:t> </a:t>
            </a:r>
            <a:r>
              <a:rPr sz="800" dirty="0" err="1"/>
              <a:t>ont</a:t>
            </a:r>
            <a:r>
              <a:rPr sz="800" dirty="0"/>
              <a:t> le plus </a:t>
            </a:r>
            <a:r>
              <a:rPr sz="800" dirty="0" err="1"/>
              <a:t>besoin</a:t>
            </a:r>
            <a:r>
              <a:rPr sz="800" dirty="0"/>
              <a:t>.</a:t>
            </a:r>
          </a:p>
          <a:p>
            <a:pPr rtl="0"/>
            <a:r>
              <a:rPr sz="800" dirty="0"/>
              <a:t> </a:t>
            </a:r>
          </a:p>
          <a:p>
            <a:pPr rtl="0"/>
            <a:r>
              <a:rPr sz="800" dirty="0"/>
              <a:t>Le </a:t>
            </a:r>
            <a:r>
              <a:rPr sz="800" dirty="0" err="1"/>
              <a:t>contenu</a:t>
            </a:r>
            <a:r>
              <a:rPr sz="800" dirty="0"/>
              <a:t> de </a:t>
            </a:r>
            <a:r>
              <a:rPr sz="800" dirty="0" err="1"/>
              <a:t>ce</a:t>
            </a:r>
            <a:r>
              <a:rPr sz="800" dirty="0"/>
              <a:t> document </a:t>
            </a:r>
            <a:r>
              <a:rPr sz="800" dirty="0" err="1"/>
              <a:t>est</a:t>
            </a:r>
            <a:r>
              <a:rPr sz="800" dirty="0"/>
              <a:t> </a:t>
            </a:r>
            <a:r>
              <a:rPr sz="800" dirty="0" err="1"/>
              <a:t>libre</a:t>
            </a:r>
            <a:r>
              <a:rPr sz="800" dirty="0"/>
              <a:t> et sous </a:t>
            </a:r>
            <a:r>
              <a:rPr sz="800" dirty="0" err="1"/>
              <a:t>licence</a:t>
            </a:r>
            <a:r>
              <a:rPr sz="800" dirty="0"/>
              <a:t> Creative Commons Attribution Works 3.0 </a:t>
            </a:r>
            <a:r>
              <a:rPr sz="800" dirty="0" err="1"/>
              <a:t>Unported</a:t>
            </a:r>
            <a:r>
              <a:rPr sz="800" dirty="0"/>
              <a:t>. Il </a:t>
            </a:r>
            <a:r>
              <a:rPr sz="800" dirty="0" err="1"/>
              <a:t>est</a:t>
            </a:r>
            <a:r>
              <a:rPr sz="800" dirty="0"/>
              <a:t> possible de consulter </a:t>
            </a:r>
            <a:r>
              <a:rPr sz="800" dirty="0" err="1"/>
              <a:t>une</a:t>
            </a:r>
            <a:r>
              <a:rPr sz="800" dirty="0"/>
              <a:t> </a:t>
            </a:r>
            <a:r>
              <a:rPr sz="800" dirty="0" err="1"/>
              <a:t>copie</a:t>
            </a:r>
            <a:r>
              <a:rPr sz="800" dirty="0"/>
              <a:t> de </a:t>
            </a:r>
            <a:r>
              <a:rPr sz="800" dirty="0" err="1"/>
              <a:t>cette</a:t>
            </a:r>
            <a:r>
              <a:rPr sz="800" dirty="0"/>
              <a:t> </a:t>
            </a:r>
            <a:r>
              <a:rPr sz="800" dirty="0" err="1"/>
              <a:t>autorisation</a:t>
            </a:r>
            <a:r>
              <a:rPr sz="800" dirty="0"/>
              <a:t> à </a:t>
            </a:r>
            <a:r>
              <a:rPr sz="800" dirty="0" err="1"/>
              <a:t>l'adresse</a:t>
            </a:r>
            <a:r>
              <a:rPr sz="800" dirty="0"/>
              <a:t> </a:t>
            </a:r>
            <a:r>
              <a:rPr sz="800" dirty="0" err="1"/>
              <a:t>suivante</a:t>
            </a:r>
            <a:r>
              <a:rPr sz="800" dirty="0"/>
              <a:t> : http://creativecommons.org/licenses/by/3.0, </a:t>
            </a:r>
            <a:r>
              <a:rPr sz="800" dirty="0" err="1"/>
              <a:t>ou</a:t>
            </a:r>
            <a:r>
              <a:rPr sz="800" dirty="0"/>
              <a:t> </a:t>
            </a:r>
            <a:r>
              <a:rPr sz="800" dirty="0" err="1"/>
              <a:t>en</a:t>
            </a:r>
            <a:r>
              <a:rPr sz="800" dirty="0"/>
              <a:t> </a:t>
            </a:r>
            <a:r>
              <a:rPr sz="800" dirty="0" err="1"/>
              <a:t>écrivant</a:t>
            </a:r>
            <a:r>
              <a:rPr sz="800" dirty="0"/>
              <a:t> à Creative Commons : 171 Second Street, Suite 300, San Francisco, California 94105, USA. </a:t>
            </a:r>
          </a:p>
          <a:p>
            <a:pPr rtl="0"/>
            <a:r>
              <a:rPr sz="900" dirty="0"/>
              <a:t> </a:t>
            </a:r>
          </a:p>
          <a:p>
            <a:pPr rtl="0"/>
            <a:r>
              <a:rPr sz="900" dirty="0"/>
              <a:t>		</a:t>
            </a:r>
            <a:r>
              <a:rPr sz="900" dirty="0" err="1"/>
              <a:t>Vous</a:t>
            </a:r>
            <a:r>
              <a:rPr sz="900" dirty="0"/>
              <a:t> </a:t>
            </a:r>
            <a:r>
              <a:rPr sz="900" dirty="0" err="1"/>
              <a:t>êtes</a:t>
            </a:r>
            <a:r>
              <a:rPr sz="900" dirty="0"/>
              <a:t> </a:t>
            </a:r>
            <a:r>
              <a:rPr sz="900" dirty="0" err="1"/>
              <a:t>libre</a:t>
            </a:r>
            <a:r>
              <a:rPr sz="900" dirty="0"/>
              <a:t> de :</a:t>
            </a:r>
          </a:p>
          <a:p>
            <a:pPr marL="2000250" lvl="4" indent="-171450" rtl="0">
              <a:buFont typeface="Arial" pitchFamily="34" charset="0"/>
              <a:buChar char="•"/>
            </a:pPr>
            <a:r>
              <a:rPr sz="900" dirty="0" err="1"/>
              <a:t>Partager</a:t>
            </a:r>
            <a:r>
              <a:rPr sz="900" dirty="0"/>
              <a:t> – copier, </a:t>
            </a:r>
            <a:r>
              <a:rPr sz="900" dirty="0" err="1"/>
              <a:t>distribuer</a:t>
            </a:r>
            <a:r>
              <a:rPr sz="900" dirty="0"/>
              <a:t> et </a:t>
            </a:r>
            <a:r>
              <a:rPr sz="900" dirty="0" err="1"/>
              <a:t>transmettre</a:t>
            </a:r>
            <a:r>
              <a:rPr sz="900" dirty="0"/>
              <a:t> </a:t>
            </a:r>
            <a:r>
              <a:rPr sz="900" dirty="0" err="1"/>
              <a:t>ce</a:t>
            </a:r>
            <a:r>
              <a:rPr sz="900" dirty="0"/>
              <a:t> document</a:t>
            </a:r>
          </a:p>
          <a:p>
            <a:pPr marL="2000250" lvl="4" indent="-171450" rtl="0">
              <a:buFont typeface="Arial" pitchFamily="34" charset="0"/>
              <a:buChar char="•"/>
            </a:pPr>
            <a:r>
              <a:rPr sz="900" dirty="0"/>
              <a:t>Modifier : adapter </a:t>
            </a:r>
            <a:r>
              <a:rPr sz="900" dirty="0" err="1"/>
              <a:t>ce</a:t>
            </a:r>
            <a:r>
              <a:rPr sz="900" dirty="0"/>
              <a:t> document</a:t>
            </a:r>
          </a:p>
          <a:p>
            <a:pPr rtl="0"/>
            <a:r>
              <a:rPr sz="900" dirty="0"/>
              <a:t> </a:t>
            </a:r>
          </a:p>
          <a:p>
            <a:pPr rtl="0"/>
            <a:r>
              <a:rPr sz="900" dirty="0"/>
              <a:t>		Aux conditions </a:t>
            </a:r>
            <a:r>
              <a:rPr sz="900" dirty="0" err="1"/>
              <a:t>suivantes</a:t>
            </a:r>
            <a:r>
              <a:rPr sz="900" dirty="0"/>
              <a:t> :</a:t>
            </a:r>
          </a:p>
          <a:p>
            <a:pPr marL="2000250" lvl="4" indent="-171450" rtl="0">
              <a:buFont typeface="Arial" pitchFamily="34" charset="0"/>
              <a:buChar char="•"/>
            </a:pPr>
            <a:r>
              <a:rPr sz="900" dirty="0" err="1"/>
              <a:t>d'en</a:t>
            </a:r>
            <a:r>
              <a:rPr sz="900" dirty="0"/>
              <a:t> </a:t>
            </a:r>
            <a:r>
              <a:rPr sz="900" dirty="0" err="1"/>
              <a:t>indiquer</a:t>
            </a:r>
            <a:r>
              <a:rPr sz="900" dirty="0"/>
              <a:t> </a:t>
            </a:r>
            <a:r>
              <a:rPr sz="900" dirty="0" err="1"/>
              <a:t>l'origine</a:t>
            </a:r>
            <a:r>
              <a:rPr sz="900" dirty="0"/>
              <a:t>. </a:t>
            </a:r>
            <a:r>
              <a:rPr sz="900" dirty="0" err="1"/>
              <a:t>Vous</a:t>
            </a:r>
            <a:r>
              <a:rPr sz="900" dirty="0"/>
              <a:t> </a:t>
            </a:r>
            <a:r>
              <a:rPr sz="900" dirty="0" err="1"/>
              <a:t>devez</a:t>
            </a:r>
            <a:r>
              <a:rPr sz="900" dirty="0"/>
              <a:t> </a:t>
            </a:r>
            <a:r>
              <a:rPr sz="900" dirty="0" err="1"/>
              <a:t>indiquer</a:t>
            </a:r>
            <a:r>
              <a:rPr sz="900" dirty="0"/>
              <a:t> que CAWST </a:t>
            </a:r>
            <a:r>
              <a:rPr sz="900" dirty="0" err="1"/>
              <a:t>est</a:t>
            </a:r>
            <a:r>
              <a:rPr sz="900" dirty="0"/>
              <a:t> </a:t>
            </a:r>
            <a:r>
              <a:rPr sz="900" dirty="0" err="1"/>
              <a:t>l'auteur</a:t>
            </a:r>
            <a:r>
              <a:rPr sz="900" dirty="0"/>
              <a:t> original de </a:t>
            </a:r>
            <a:r>
              <a:rPr sz="900" dirty="0" err="1"/>
              <a:t>ce</a:t>
            </a:r>
            <a:r>
              <a:rPr sz="900" dirty="0"/>
              <a:t> document. </a:t>
            </a:r>
            <a:r>
              <a:rPr sz="900" dirty="0" err="1"/>
              <a:t>Veuillez</a:t>
            </a:r>
            <a:r>
              <a:rPr sz="900" dirty="0"/>
              <a:t> </a:t>
            </a:r>
            <a:r>
              <a:rPr sz="900" dirty="0" err="1"/>
              <a:t>mentionner</a:t>
            </a:r>
            <a:r>
              <a:rPr sz="900" dirty="0"/>
              <a:t> </a:t>
            </a:r>
            <a:r>
              <a:rPr sz="900" dirty="0" err="1"/>
              <a:t>notre</a:t>
            </a:r>
            <a:r>
              <a:rPr sz="900" dirty="0"/>
              <a:t> site internet : www.cawst.org</a:t>
            </a:r>
          </a:p>
          <a:p>
            <a:pPr algn="ctr">
              <a:tabLst>
                <a:tab pos="1196975" algn="l"/>
              </a:tabLst>
            </a:pPr>
            <a:endParaRPr lang="en-US" sz="900" dirty="0" smtClean="0"/>
          </a:p>
          <a:p>
            <a:pPr rtl="0">
              <a:tabLst>
                <a:tab pos="1196975" algn="l"/>
              </a:tabLst>
            </a:pPr>
            <a:r>
              <a:rPr sz="800" dirty="0"/>
              <a:t>CAWST </a:t>
            </a:r>
            <a:r>
              <a:rPr sz="800" dirty="0" err="1"/>
              <a:t>publiera</a:t>
            </a:r>
            <a:r>
              <a:rPr sz="800" dirty="0"/>
              <a:t> </a:t>
            </a:r>
            <a:r>
              <a:rPr sz="800" dirty="0" err="1"/>
              <a:t>périodiquement</a:t>
            </a:r>
            <a:r>
              <a:rPr sz="800" dirty="0"/>
              <a:t> des </a:t>
            </a:r>
            <a:r>
              <a:rPr sz="800" dirty="0" err="1"/>
              <a:t>mises</a:t>
            </a:r>
            <a:r>
              <a:rPr sz="800" dirty="0"/>
              <a:t> à jour de </a:t>
            </a:r>
            <a:r>
              <a:rPr sz="800" dirty="0" err="1"/>
              <a:t>ce</a:t>
            </a:r>
            <a:r>
              <a:rPr sz="800" dirty="0"/>
              <a:t> document. Pour </a:t>
            </a:r>
            <a:r>
              <a:rPr sz="800" dirty="0" err="1"/>
              <a:t>cette</a:t>
            </a:r>
            <a:r>
              <a:rPr sz="800" dirty="0"/>
              <a:t> raison, nous ne </a:t>
            </a:r>
            <a:r>
              <a:rPr sz="800" dirty="0" err="1"/>
              <a:t>recommandons</a:t>
            </a:r>
            <a:r>
              <a:rPr sz="800" dirty="0"/>
              <a:t> pas que </a:t>
            </a:r>
            <a:r>
              <a:rPr sz="800" dirty="0" err="1"/>
              <a:t>vous</a:t>
            </a:r>
            <a:r>
              <a:rPr sz="800" dirty="0"/>
              <a:t> </a:t>
            </a:r>
            <a:r>
              <a:rPr sz="800" dirty="0" err="1"/>
              <a:t>proposiez</a:t>
            </a:r>
            <a:r>
              <a:rPr sz="800" dirty="0"/>
              <a:t> </a:t>
            </a:r>
            <a:r>
              <a:rPr sz="800" dirty="0" err="1"/>
              <a:t>ce</a:t>
            </a:r>
            <a:r>
              <a:rPr sz="800" dirty="0"/>
              <a:t> document </a:t>
            </a:r>
            <a:r>
              <a:rPr sz="800" dirty="0" err="1"/>
              <a:t>en</a:t>
            </a:r>
            <a:r>
              <a:rPr sz="800" dirty="0"/>
              <a:t> </a:t>
            </a:r>
            <a:r>
              <a:rPr sz="800" dirty="0" err="1"/>
              <a:t>téléchargement</a:t>
            </a:r>
            <a:r>
              <a:rPr sz="800" dirty="0"/>
              <a:t> sur </a:t>
            </a:r>
            <a:r>
              <a:rPr sz="800" dirty="0" err="1"/>
              <a:t>votre</a:t>
            </a:r>
            <a:r>
              <a:rPr sz="800" dirty="0"/>
              <a:t> site web.</a:t>
            </a:r>
          </a:p>
          <a:p>
            <a:pPr>
              <a:tabLst>
                <a:tab pos="1196975" algn="l"/>
              </a:tabLst>
            </a:pPr>
            <a:endParaRPr lang="en-US" sz="900" dirty="0"/>
          </a:p>
          <a:p>
            <a:pPr>
              <a:tabLst>
                <a:tab pos="1196975" algn="l"/>
              </a:tabLst>
            </a:pPr>
            <a:endParaRPr lang="en-US" sz="900" dirty="0" smtClean="0"/>
          </a:p>
          <a:p>
            <a:pPr>
              <a:tabLst>
                <a:tab pos="1196975" algn="l"/>
              </a:tabLst>
            </a:pPr>
            <a:endParaRPr lang="en-US" sz="900" dirty="0"/>
          </a:p>
          <a:p>
            <a:pPr>
              <a:tabLst>
                <a:tab pos="1196975" algn="l"/>
              </a:tabLst>
            </a:pPr>
            <a:endParaRPr lang="en-US" sz="900" dirty="0" smtClean="0"/>
          </a:p>
          <a:p>
            <a:pPr>
              <a:tabLst>
                <a:tab pos="1196975" algn="l"/>
              </a:tabLst>
            </a:pPr>
            <a:endParaRPr lang="en-US" sz="900" dirty="0"/>
          </a:p>
          <a:p>
            <a:pPr>
              <a:tabLst>
                <a:tab pos="1196975" algn="l"/>
              </a:tabLst>
            </a:pPr>
            <a:endParaRPr lang="en-US" sz="900" dirty="0" smtClean="0"/>
          </a:p>
          <a:p>
            <a:pPr>
              <a:tabLst>
                <a:tab pos="1196975" algn="l"/>
              </a:tabLst>
            </a:pPr>
            <a:endParaRPr lang="en-US" sz="900" dirty="0"/>
          </a:p>
          <a:p>
            <a:pPr>
              <a:tabLst>
                <a:tab pos="1196975" algn="l"/>
              </a:tabLst>
            </a:pPr>
            <a:endParaRPr lang="en-US" sz="900" dirty="0" smtClean="0"/>
          </a:p>
          <a:p>
            <a:pPr>
              <a:tabLst>
                <a:tab pos="1196975" algn="l"/>
              </a:tabLst>
            </a:pPr>
            <a:endParaRPr lang="en-US" sz="900" dirty="0"/>
          </a:p>
          <a:p>
            <a:pPr>
              <a:tabLst>
                <a:tab pos="1196975" algn="l"/>
              </a:tabLst>
            </a:pPr>
            <a:endParaRPr lang="en-US" sz="900" dirty="0" smtClean="0"/>
          </a:p>
          <a:p>
            <a:pPr>
              <a:tabLst>
                <a:tab pos="1196975" algn="l"/>
              </a:tabLst>
            </a:pPr>
            <a:endParaRPr lang="en-US" sz="900" dirty="0"/>
          </a:p>
          <a:p>
            <a:pPr>
              <a:tabLst>
                <a:tab pos="1196975" algn="l"/>
              </a:tabLst>
            </a:pPr>
            <a:endParaRPr lang="en-US" sz="900" dirty="0" smtClean="0"/>
          </a:p>
          <a:p>
            <a:pPr>
              <a:tabLst>
                <a:tab pos="1196975" algn="l"/>
              </a:tabLst>
            </a:pPr>
            <a:endParaRPr lang="en-US" sz="900" dirty="0"/>
          </a:p>
          <a:p>
            <a:pPr>
              <a:tabLst>
                <a:tab pos="1196975" algn="l"/>
              </a:tabLst>
            </a:pPr>
            <a:endParaRPr lang="en-US" sz="900" dirty="0" smtClean="0"/>
          </a:p>
          <a:p>
            <a:pPr>
              <a:tabLst>
                <a:tab pos="1196975" algn="l"/>
              </a:tabLst>
            </a:pPr>
            <a:endParaRPr lang="en-US" sz="900" dirty="0"/>
          </a:p>
          <a:p>
            <a:pPr rtl="0"/>
            <a:r>
              <a:rPr sz="800" b="1" dirty="0"/>
              <a:t>CAWST et </a:t>
            </a:r>
            <a:r>
              <a:rPr sz="800" b="1" dirty="0" err="1"/>
              <a:t>ses</a:t>
            </a:r>
            <a:r>
              <a:rPr sz="800" b="1" dirty="0"/>
              <a:t> </a:t>
            </a:r>
            <a:r>
              <a:rPr sz="800" b="1" dirty="0" err="1"/>
              <a:t>administrateurs</a:t>
            </a:r>
            <a:r>
              <a:rPr sz="800" b="1" dirty="0"/>
              <a:t>, </a:t>
            </a:r>
            <a:r>
              <a:rPr sz="800" b="1" dirty="0" err="1"/>
              <a:t>employés</a:t>
            </a:r>
            <a:r>
              <a:rPr sz="800" b="1" dirty="0"/>
              <a:t>, entrepreneurs et </a:t>
            </a:r>
            <a:r>
              <a:rPr sz="800" b="1" dirty="0" err="1"/>
              <a:t>bénévoles</a:t>
            </a:r>
            <a:r>
              <a:rPr sz="800" b="1" dirty="0"/>
              <a:t> </a:t>
            </a:r>
            <a:r>
              <a:rPr sz="800" b="1" dirty="0" err="1"/>
              <a:t>n'assument</a:t>
            </a:r>
            <a:r>
              <a:rPr sz="800" b="1" dirty="0"/>
              <a:t> </a:t>
            </a:r>
            <a:r>
              <a:rPr sz="800" b="1" dirty="0" err="1"/>
              <a:t>aucune</a:t>
            </a:r>
            <a:r>
              <a:rPr sz="800" b="1" dirty="0"/>
              <a:t> </a:t>
            </a:r>
            <a:r>
              <a:rPr sz="800" b="1" dirty="0" err="1"/>
              <a:t>responsabilité</a:t>
            </a:r>
            <a:r>
              <a:rPr sz="800" b="1" dirty="0"/>
              <a:t> et ne </a:t>
            </a:r>
            <a:r>
              <a:rPr sz="800" b="1" dirty="0" err="1"/>
              <a:t>donnent</a:t>
            </a:r>
            <a:r>
              <a:rPr sz="800" b="1" dirty="0"/>
              <a:t> </a:t>
            </a:r>
            <a:r>
              <a:rPr sz="800" b="1" dirty="0" err="1"/>
              <a:t>aucune</a:t>
            </a:r>
            <a:r>
              <a:rPr sz="800" b="1" dirty="0"/>
              <a:t> </a:t>
            </a:r>
            <a:r>
              <a:rPr sz="800" b="1" dirty="0" err="1"/>
              <a:t>garantie</a:t>
            </a:r>
            <a:r>
              <a:rPr sz="800" b="1" dirty="0"/>
              <a:t> </a:t>
            </a:r>
            <a:r>
              <a:rPr sz="800" b="1" dirty="0" err="1"/>
              <a:t>en</a:t>
            </a:r>
            <a:r>
              <a:rPr sz="800" b="1" dirty="0"/>
              <a:t> </a:t>
            </a:r>
            <a:r>
              <a:rPr sz="800" b="1" dirty="0" err="1"/>
              <a:t>ce</a:t>
            </a:r>
            <a:r>
              <a:rPr sz="800" b="1" dirty="0"/>
              <a:t> qui </a:t>
            </a:r>
            <a:r>
              <a:rPr sz="800" b="1" dirty="0" err="1"/>
              <a:t>concerne</a:t>
            </a:r>
            <a:r>
              <a:rPr sz="800" b="1" dirty="0"/>
              <a:t> les </a:t>
            </a:r>
            <a:r>
              <a:rPr sz="800" b="1" dirty="0" err="1"/>
              <a:t>résultats</a:t>
            </a:r>
            <a:r>
              <a:rPr sz="800" b="1" dirty="0"/>
              <a:t> qui </a:t>
            </a:r>
            <a:r>
              <a:rPr sz="800" b="1" dirty="0" err="1"/>
              <a:t>peuvent</a:t>
            </a:r>
            <a:r>
              <a:rPr sz="800" b="1" dirty="0"/>
              <a:t> </a:t>
            </a:r>
            <a:r>
              <a:rPr sz="800" b="1" dirty="0" err="1"/>
              <a:t>être</a:t>
            </a:r>
            <a:r>
              <a:rPr sz="800" b="1" dirty="0"/>
              <a:t> </a:t>
            </a:r>
            <a:r>
              <a:rPr sz="800" b="1" dirty="0" err="1"/>
              <a:t>obtenus</a:t>
            </a:r>
            <a:r>
              <a:rPr sz="800" b="1" dirty="0"/>
              <a:t> de </a:t>
            </a:r>
            <a:r>
              <a:rPr sz="800" b="1" dirty="0" err="1"/>
              <a:t>l'utilisation</a:t>
            </a:r>
            <a:r>
              <a:rPr sz="800" b="1" dirty="0"/>
              <a:t> des </a:t>
            </a:r>
            <a:r>
              <a:rPr sz="800" b="1" dirty="0" err="1"/>
              <a:t>informations</a:t>
            </a:r>
            <a:r>
              <a:rPr sz="800" b="1" dirty="0"/>
              <a:t> </a:t>
            </a:r>
            <a:r>
              <a:rPr sz="800" b="1" dirty="0" err="1"/>
              <a:t>fournies</a:t>
            </a:r>
            <a:r>
              <a:rPr sz="800" b="1" dirty="0"/>
              <a:t>.</a:t>
            </a:r>
          </a:p>
        </p:txBody>
      </p:sp>
      <p:pic>
        <p:nvPicPr>
          <p:cNvPr id="5" name="Picture 4"/>
          <p:cNvPicPr/>
          <p:nvPr/>
        </p:nvPicPr>
        <p:blipFill>
          <a:blip r:embed="rId4" cstate="print">
            <a:extLst>
              <a:ext uri="{28A0092B-C50C-407E-A947-70E740481C1C}">
                <a14:useLocalDpi xmlns:a14="http://schemas.microsoft.com/office/drawing/2010/main" val="0"/>
              </a:ext>
            </a:extLst>
          </a:blip>
          <a:stretch>
            <a:fillRect/>
          </a:stretch>
        </p:blipFill>
        <p:spPr>
          <a:xfrm>
            <a:off x="1171092" y="3111252"/>
            <a:ext cx="1080120" cy="288032"/>
          </a:xfrm>
          <a:prstGeom prst="rect">
            <a:avLst/>
          </a:prstGeom>
        </p:spPr>
      </p:pic>
      <p:pic>
        <p:nvPicPr>
          <p:cNvPr id="6" name="Picture 5"/>
          <p:cNvPicPr/>
          <p:nvPr/>
        </p:nvPicPr>
        <p:blipFill>
          <a:blip r:embed="rId5" cstate="print">
            <a:extLst>
              <a:ext uri="{28A0092B-C50C-407E-A947-70E740481C1C}">
                <a14:useLocalDpi xmlns:a14="http://schemas.microsoft.com/office/drawing/2010/main" val="0"/>
              </a:ext>
            </a:extLst>
          </a:blip>
          <a:stretch>
            <a:fillRect/>
          </a:stretch>
        </p:blipFill>
        <p:spPr>
          <a:xfrm>
            <a:off x="1243100" y="3544850"/>
            <a:ext cx="936104" cy="360040"/>
          </a:xfrm>
          <a:prstGeom prst="rect">
            <a:avLst/>
          </a:prstGeom>
        </p:spPr>
      </p:pic>
      <p:sp>
        <p:nvSpPr>
          <p:cNvPr id="3" name="TextBox 2"/>
          <p:cNvSpPr txBox="1"/>
          <p:nvPr/>
        </p:nvSpPr>
        <p:spPr>
          <a:xfrm>
            <a:off x="2045568" y="4305137"/>
            <a:ext cx="5328592" cy="1792798"/>
          </a:xfrm>
          <a:prstGeom prst="rect">
            <a:avLst/>
          </a:prstGeom>
          <a:noFill/>
          <a:ln w="15875">
            <a:solidFill>
              <a:schemeClr val="tx1"/>
            </a:solidFill>
          </a:ln>
        </p:spPr>
        <p:txBody>
          <a:bodyPr wrap="square" rtlCol="0">
            <a:spAutoFit/>
          </a:bodyPr>
          <a:lstStyle/>
          <a:p>
            <a:pPr rtl="0"/>
            <a:r>
              <a:rPr sz="1050" b="1" dirty="0"/>
              <a:t> </a:t>
            </a:r>
            <a:r>
              <a:rPr sz="1600" b="1" dirty="0"/>
              <a:t> </a:t>
            </a:r>
            <a:r>
              <a:rPr sz="1600" b="1" dirty="0" err="1"/>
              <a:t>Tenez-vous</a:t>
            </a:r>
            <a:r>
              <a:rPr sz="1600" b="1" dirty="0"/>
              <a:t> </a:t>
            </a:r>
            <a:r>
              <a:rPr sz="1600" b="1" dirty="0" err="1"/>
              <a:t>informé</a:t>
            </a:r>
            <a:r>
              <a:rPr sz="1600" b="1" dirty="0"/>
              <a:t> et </a:t>
            </a:r>
            <a:r>
              <a:rPr sz="1600" b="1" dirty="0" err="1"/>
              <a:t>bénéficiez</a:t>
            </a:r>
            <a:r>
              <a:rPr sz="1600" b="1" dirty="0"/>
              <a:t> de </a:t>
            </a:r>
            <a:r>
              <a:rPr sz="1600" b="1" dirty="0" err="1"/>
              <a:t>soutien</a:t>
            </a:r>
            <a:r>
              <a:rPr sz="1600" b="1" dirty="0"/>
              <a:t> :</a:t>
            </a:r>
          </a:p>
          <a:p>
            <a:pPr marL="3028950" lvl="6" indent="-285750" rtl="0">
              <a:buFont typeface="Arial" pitchFamily="34" charset="0"/>
              <a:buChar char="•"/>
            </a:pPr>
            <a:r>
              <a:rPr sz="1050" dirty="0" err="1"/>
              <a:t>Dernières</a:t>
            </a:r>
            <a:r>
              <a:rPr sz="1050" dirty="0"/>
              <a:t> </a:t>
            </a:r>
            <a:r>
              <a:rPr sz="1050" dirty="0" err="1"/>
              <a:t>mises</a:t>
            </a:r>
            <a:r>
              <a:rPr sz="1050" dirty="0"/>
              <a:t> à jour de document</a:t>
            </a:r>
          </a:p>
          <a:p>
            <a:pPr marL="3028950" lvl="6" indent="-285750" rtl="0">
              <a:buFont typeface="Arial" pitchFamily="34" charset="0"/>
              <a:buChar char="•"/>
            </a:pPr>
            <a:r>
              <a:rPr sz="1050" dirty="0" err="1"/>
              <a:t>Autres</a:t>
            </a:r>
            <a:r>
              <a:rPr sz="1050" dirty="0"/>
              <a:t> documents de formation</a:t>
            </a:r>
          </a:p>
          <a:p>
            <a:pPr marL="3028950" lvl="6" indent="-285750" rtl="0">
              <a:buFont typeface="Arial" pitchFamily="34" charset="0"/>
              <a:buChar char="•"/>
            </a:pPr>
            <a:r>
              <a:rPr sz="1050" dirty="0" err="1"/>
              <a:t>Soutien</a:t>
            </a:r>
            <a:r>
              <a:rPr sz="1050" dirty="0"/>
              <a:t> pour </a:t>
            </a:r>
            <a:r>
              <a:rPr sz="1050" dirty="0" err="1"/>
              <a:t>utiliser</a:t>
            </a:r>
            <a:r>
              <a:rPr sz="1050" dirty="0"/>
              <a:t> </a:t>
            </a:r>
            <a:r>
              <a:rPr sz="1050" dirty="0" err="1"/>
              <a:t>ce</a:t>
            </a:r>
            <a:r>
              <a:rPr sz="1050" dirty="0"/>
              <a:t> document </a:t>
            </a:r>
            <a:r>
              <a:rPr sz="1050" dirty="0" err="1"/>
              <a:t>dans</a:t>
            </a:r>
            <a:r>
              <a:rPr sz="1050" dirty="0"/>
              <a:t> </a:t>
            </a:r>
            <a:r>
              <a:rPr sz="1050" dirty="0" err="1"/>
              <a:t>votre</a:t>
            </a:r>
            <a:r>
              <a:rPr sz="1050" dirty="0"/>
              <a:t> travail</a:t>
            </a:r>
          </a:p>
          <a:p>
            <a:pPr rtl="0"/>
            <a:r>
              <a:rPr sz="1050" dirty="0"/>
              <a:t> </a:t>
            </a:r>
          </a:p>
          <a:p>
            <a:pPr rtl="0"/>
            <a:r>
              <a:rPr sz="1050" i="1" dirty="0"/>
              <a:t>CAWST </a:t>
            </a:r>
            <a:r>
              <a:rPr sz="1050" i="1" dirty="0" err="1"/>
              <a:t>fournit</a:t>
            </a:r>
            <a:r>
              <a:rPr sz="1050" i="1" dirty="0"/>
              <a:t> un </a:t>
            </a:r>
            <a:r>
              <a:rPr sz="1050" i="1" dirty="0" err="1"/>
              <a:t>tutorat</a:t>
            </a:r>
            <a:r>
              <a:rPr sz="1050" i="1" dirty="0"/>
              <a:t> </a:t>
            </a:r>
            <a:r>
              <a:rPr sz="1050" i="1" dirty="0" smtClean="0"/>
              <a:t>et</a:t>
            </a:r>
            <a:r>
              <a:rPr lang="en-CA" sz="1050" i="1" dirty="0" smtClean="0"/>
              <a:t> </a:t>
            </a:r>
            <a:r>
              <a:rPr sz="1050" i="1" dirty="0" smtClean="0"/>
              <a:t>un </a:t>
            </a:r>
            <a:endParaRPr lang="en-CA" sz="1050" i="1" dirty="0" smtClean="0"/>
          </a:p>
          <a:p>
            <a:pPr rtl="0"/>
            <a:r>
              <a:rPr sz="1050" i="1" dirty="0" err="1" smtClean="0"/>
              <a:t>accompagnement</a:t>
            </a:r>
            <a:r>
              <a:rPr sz="1050" i="1" dirty="0" smtClean="0"/>
              <a:t> </a:t>
            </a:r>
            <a:r>
              <a:rPr sz="1050" i="1" dirty="0" err="1"/>
              <a:t>lors</a:t>
            </a:r>
            <a:r>
              <a:rPr sz="1050" i="1" dirty="0"/>
              <a:t> de la </a:t>
            </a:r>
            <a:r>
              <a:rPr sz="1050" i="1" dirty="0" err="1"/>
              <a:t>mise</a:t>
            </a:r>
            <a:r>
              <a:rPr sz="1050" i="1" dirty="0"/>
              <a:t> </a:t>
            </a:r>
            <a:r>
              <a:rPr sz="1050" i="1" dirty="0" err="1"/>
              <a:t>en</a:t>
            </a:r>
            <a:r>
              <a:rPr sz="1050" i="1" dirty="0"/>
              <a:t> </a:t>
            </a:r>
            <a:endParaRPr lang="en-CA" sz="1050" i="1" dirty="0" smtClean="0"/>
          </a:p>
          <a:p>
            <a:pPr rtl="0"/>
            <a:r>
              <a:rPr sz="1050" i="1" dirty="0" err="1" smtClean="0"/>
              <a:t>œuvre</a:t>
            </a:r>
            <a:r>
              <a:rPr sz="1050" i="1" dirty="0" smtClean="0"/>
              <a:t> </a:t>
            </a:r>
            <a:r>
              <a:rPr sz="1050" i="1" dirty="0"/>
              <a:t>de </a:t>
            </a:r>
            <a:r>
              <a:rPr sz="1050" i="1" dirty="0" err="1"/>
              <a:t>ses</a:t>
            </a:r>
            <a:r>
              <a:rPr sz="1050" i="1" dirty="0"/>
              <a:t> </a:t>
            </a:r>
            <a:r>
              <a:rPr sz="1050" i="1" dirty="0" err="1" smtClean="0"/>
              <a:t>enseignements</a:t>
            </a:r>
            <a:r>
              <a:rPr lang="en-CA" sz="1050" i="1" dirty="0" smtClean="0"/>
              <a:t> </a:t>
            </a:r>
            <a:r>
              <a:rPr sz="1050" i="1" dirty="0" smtClean="0"/>
              <a:t>et </a:t>
            </a:r>
            <a:r>
              <a:rPr sz="1050" i="1" dirty="0"/>
              <a:t>de </a:t>
            </a:r>
            <a:r>
              <a:rPr sz="1050" i="1" dirty="0" err="1"/>
              <a:t>ses</a:t>
            </a:r>
            <a:r>
              <a:rPr sz="1050" i="1" dirty="0"/>
              <a:t> supports de formation.</a:t>
            </a:r>
          </a:p>
        </p:txBody>
      </p:sp>
      <p:pic>
        <p:nvPicPr>
          <p:cNvPr id="7"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43200" y="4629920"/>
            <a:ext cx="3287434" cy="1097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Slide Number Placeholder 8"/>
          <p:cNvSpPr>
            <a:spLocks noGrp="1"/>
          </p:cNvSpPr>
          <p:nvPr>
            <p:ph type="sldNum" sz="quarter" idx="12"/>
          </p:nvPr>
        </p:nvSpPr>
        <p:spPr/>
        <p:txBody>
          <a:bodyPr/>
          <a:lstStyle/>
          <a:p>
            <a:pPr algn="r" rtl="0"/>
            <a:fld id="{90C5138D-4C5F-48AF-A64F-FBCEEBACA0DF}" type="slidenum">
              <a:rPr/>
              <a:pPr algn="r" rtl="0"/>
              <a:t>1</a:t>
            </a:fld>
            <a:endParaRPr/>
          </a:p>
        </p:txBody>
      </p:sp>
    </p:spTree>
    <p:extLst>
      <p:ext uri="{BB962C8B-B14F-4D97-AF65-F5344CB8AC3E}">
        <p14:creationId xmlns:p14="http://schemas.microsoft.com/office/powerpoint/2010/main" val="130832437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76200" y="274638"/>
            <a:ext cx="8991600" cy="1143000"/>
          </a:xfrm>
        </p:spPr>
        <p:txBody>
          <a:bodyPr/>
          <a:lstStyle/>
          <a:p>
            <a:pPr rtl="0"/>
            <a:r>
              <a:rPr b="1"/>
              <a:t>Pourquoi utiliser des dalles en béton armé </a:t>
            </a:r>
            <a:r>
              <a:rPr/>
              <a:t>?</a:t>
            </a:r>
          </a:p>
        </p:txBody>
      </p:sp>
      <p:sp>
        <p:nvSpPr>
          <p:cNvPr id="4" name="Content Placeholder 3"/>
          <p:cNvSpPr txBox="1">
            <a:spLocks noGrp="1"/>
          </p:cNvSpPr>
          <p:nvPr>
            <p:ph idx="1"/>
          </p:nvPr>
        </p:nvSpPr>
        <p:spPr>
          <a:xfrm>
            <a:off x="457200" y="1828800"/>
            <a:ext cx="8229600" cy="3916363"/>
          </a:xfrm>
          <a:solidFill>
            <a:schemeClr val="bg1"/>
          </a:solidFill>
        </p:spPr>
        <p:txBody>
          <a:bodyPr rtlCol="0">
            <a:noAutofit/>
          </a:bodyPr>
          <a:lstStyle/>
          <a:p>
            <a:pPr marL="0" indent="0" algn="ctr" rtl="0">
              <a:buFontTx/>
              <a:buNone/>
              <a:defRPr/>
            </a:pPr>
            <a:r>
              <a:rPr sz="2800" b="1" u="sng" dirty="0" err="1"/>
              <a:t>Activité</a:t>
            </a:r>
            <a:r>
              <a:rPr sz="2800" b="1" u="sng" dirty="0"/>
              <a:t> – tension et compression </a:t>
            </a:r>
          </a:p>
          <a:p>
            <a:pPr>
              <a:buFontTx/>
              <a:buAutoNum type="arabicPeriod"/>
              <a:defRPr/>
            </a:pPr>
            <a:endParaRPr lang="en-US" sz="2800" dirty="0" smtClean="0"/>
          </a:p>
          <a:p>
            <a:pPr rtl="0">
              <a:buFontTx/>
              <a:buAutoNum type="arabicPeriod"/>
              <a:defRPr/>
            </a:pPr>
            <a:r>
              <a:rPr sz="2800" dirty="0" err="1"/>
              <a:t>Qu'est-ce</a:t>
            </a:r>
            <a:r>
              <a:rPr sz="2800" dirty="0"/>
              <a:t> que la compression ? </a:t>
            </a:r>
          </a:p>
          <a:p>
            <a:pPr>
              <a:buFontTx/>
              <a:buAutoNum type="arabicPeriod"/>
              <a:defRPr/>
            </a:pPr>
            <a:endParaRPr lang="en-US" sz="2800" dirty="0" smtClean="0"/>
          </a:p>
          <a:p>
            <a:pPr>
              <a:buFontTx/>
              <a:buAutoNum type="arabicPeriod"/>
              <a:defRPr/>
            </a:pPr>
            <a:endParaRPr lang="en-US" sz="2800" dirty="0" smtClean="0"/>
          </a:p>
          <a:p>
            <a:pPr rtl="0">
              <a:buFontTx/>
              <a:buAutoNum type="arabicPeriod"/>
              <a:defRPr/>
            </a:pPr>
            <a:r>
              <a:rPr sz="2800" dirty="0" err="1"/>
              <a:t>Qu'est-ce</a:t>
            </a:r>
            <a:r>
              <a:rPr sz="2800" dirty="0"/>
              <a:t> que la tension ? </a:t>
            </a:r>
          </a:p>
        </p:txBody>
      </p:sp>
      <p:pic>
        <p:nvPicPr>
          <p:cNvPr id="13316" name="Picture 2" descr="Illustration: hands linking at fingers, and pull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4753151"/>
            <a:ext cx="1981200" cy="1954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7" name="Picture 4" descr="Illustration: two pairs of hands, pressing against each oth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7400" y="2606851"/>
            <a:ext cx="1905000" cy="173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8"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rtl="0" eaLnBrk="1" hangingPunct="1">
              <a:spcBef>
                <a:spcPct val="0"/>
              </a:spcBef>
              <a:buFontTx/>
              <a:buNone/>
            </a:pPr>
            <a:fld id="{3906FDBD-87DE-4417-9D23-668683B1CF8F}" type="slidenum">
              <a:rPr sz="1400"/>
              <a:pPr rtl="0" eaLnBrk="1" hangingPunct="1">
                <a:spcBef>
                  <a:spcPct val="0"/>
                </a:spcBef>
                <a:buFontTx/>
                <a:buNone/>
              </a:pPr>
              <a:t>10</a:t>
            </a:fld>
            <a:endParaRPr sz="140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0" y="274638"/>
            <a:ext cx="9144000" cy="1143000"/>
          </a:xfrm>
        </p:spPr>
        <p:txBody>
          <a:bodyPr/>
          <a:lstStyle/>
          <a:p>
            <a:pPr rtl="0" eaLnBrk="1" hangingPunct="1"/>
            <a:r>
              <a:rPr b="1"/>
              <a:t>Pourquoi utiliser des dalles en béton armé ?</a:t>
            </a:r>
          </a:p>
        </p:txBody>
      </p:sp>
      <p:sp>
        <p:nvSpPr>
          <p:cNvPr id="14339" name="Rectangle 3"/>
          <p:cNvSpPr>
            <a:spLocks noGrp="1" noChangeArrowheads="1"/>
          </p:cNvSpPr>
          <p:nvPr>
            <p:ph type="body" idx="1"/>
          </p:nvPr>
        </p:nvSpPr>
        <p:spPr>
          <a:xfrm>
            <a:off x="457200" y="3505200"/>
            <a:ext cx="8077200" cy="2620963"/>
          </a:xfrm>
        </p:spPr>
        <p:txBody>
          <a:bodyPr/>
          <a:lstStyle/>
          <a:p>
            <a:pPr rtl="0" eaLnBrk="1" hangingPunct="1"/>
            <a:r>
              <a:rPr/>
              <a:t>Le béton est très résistant en compression, mais fragile en tension</a:t>
            </a:r>
          </a:p>
          <a:p>
            <a:pPr rtl="0" eaLnBrk="1" hangingPunct="1"/>
            <a:r>
              <a:rPr/>
              <a:t>Le béton armé est plus résistant à la tension</a:t>
            </a:r>
          </a:p>
          <a:p>
            <a:pPr lvl="1" eaLnBrk="1" hangingPunct="1"/>
            <a:endParaRPr lang="en-US" altLang="en-US" dirty="0" smtClean="0">
              <a:solidFill>
                <a:srgbClr val="FF0000"/>
              </a:solidFill>
            </a:endParaRPr>
          </a:p>
        </p:txBody>
      </p:sp>
      <p:sp>
        <p:nvSpPr>
          <p:cNvPr id="14340" name="Rectangle 6"/>
          <p:cNvSpPr>
            <a:spLocks noChangeArrowheads="1"/>
          </p:cNvSpPr>
          <p:nvPr/>
        </p:nvSpPr>
        <p:spPr bwMode="auto">
          <a:xfrm>
            <a:off x="0" y="248126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spcBef>
                <a:spcPct val="0"/>
              </a:spcBef>
              <a:buFontTx/>
              <a:buNone/>
            </a:pPr>
            <a:endParaRPr lang="en-US" altLang="en-US" sz="1800"/>
          </a:p>
        </p:txBody>
      </p:sp>
      <p:graphicFrame>
        <p:nvGraphicFramePr>
          <p:cNvPr id="14341" name="Object 2"/>
          <p:cNvGraphicFramePr>
            <a:graphicFrameLocks noChangeAspect="1"/>
          </p:cNvGraphicFramePr>
          <p:nvPr/>
        </p:nvGraphicFramePr>
        <p:xfrm>
          <a:off x="1600200" y="1447800"/>
          <a:ext cx="6000750" cy="1895475"/>
        </p:xfrm>
        <a:graphic>
          <a:graphicData uri="http://schemas.openxmlformats.org/presentationml/2006/ole">
            <mc:AlternateContent xmlns:mc="http://schemas.openxmlformats.org/markup-compatibility/2006">
              <mc:Choice xmlns:v="urn:schemas-microsoft-com:vml" Requires="v">
                <p:oleObj spid="_x0000_s14361" name="Picture" r:id="rId4" imgW="6442338" imgH="2028101" progId="Word.Picture.8">
                  <p:embed/>
                </p:oleObj>
              </mc:Choice>
              <mc:Fallback>
                <p:oleObj name="Picture" r:id="rId4" imgW="6442338" imgH="2028101" progId="Word.Picture.8">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00200" y="1447800"/>
                        <a:ext cx="6000750" cy="189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4342"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rtl="0" eaLnBrk="1" hangingPunct="1">
              <a:spcBef>
                <a:spcPct val="0"/>
              </a:spcBef>
              <a:buFontTx/>
              <a:buNone/>
            </a:pPr>
            <a:fld id="{7EBC59DB-D29D-4908-94CA-4422F9A05729}" type="slidenum">
              <a:rPr sz="1400"/>
              <a:pPr rtl="0" eaLnBrk="1" hangingPunct="1">
                <a:spcBef>
                  <a:spcPct val="0"/>
                </a:spcBef>
                <a:buFontTx/>
                <a:buNone/>
              </a:pPr>
              <a:t>11</a:t>
            </a:fld>
            <a:endParaRPr sz="140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p:txBody>
          <a:bodyPr/>
          <a:lstStyle/>
          <a:p>
            <a:pPr rtl="0"/>
            <a:r>
              <a:rPr b="1"/>
              <a:t>Pourquoi faire une dalle armée ?</a:t>
            </a:r>
          </a:p>
        </p:txBody>
      </p:sp>
      <p:sp>
        <p:nvSpPr>
          <p:cNvPr id="15363" name="Content Placeholder 2"/>
          <p:cNvSpPr>
            <a:spLocks noGrp="1"/>
          </p:cNvSpPr>
          <p:nvPr>
            <p:ph idx="1"/>
          </p:nvPr>
        </p:nvSpPr>
        <p:spPr>
          <a:xfrm>
            <a:off x="533400" y="1600200"/>
            <a:ext cx="8229600" cy="4525963"/>
          </a:xfrm>
        </p:spPr>
        <p:txBody>
          <a:bodyPr/>
          <a:lstStyle/>
          <a:p>
            <a:pPr marL="0" indent="0" rtl="0">
              <a:buFontTx/>
              <a:buNone/>
            </a:pPr>
            <a:r>
              <a:rPr b="1" u="sng"/>
              <a:t>Activité – Résistance d'une dalle armée </a:t>
            </a:r>
          </a:p>
          <a:p>
            <a:pPr marL="0" indent="0">
              <a:buFontTx/>
              <a:buNone/>
            </a:pPr>
            <a:endParaRPr lang="en-US" altLang="en-US" b="1" u="sng" smtClean="0"/>
          </a:p>
          <a:p>
            <a:pPr marL="0" indent="0">
              <a:buFontTx/>
              <a:buNone/>
            </a:pPr>
            <a:endParaRPr lang="en-US" altLang="en-US" b="1" u="sng" smtClean="0"/>
          </a:p>
          <a:p>
            <a:pPr marL="0" indent="0" rtl="0">
              <a:buFontTx/>
              <a:buNone/>
            </a:pPr>
            <a:r>
              <a:rPr/>
              <a:t>Quelle est la différence entre une dalle non armée et une dalle armée ?</a:t>
            </a:r>
          </a:p>
        </p:txBody>
      </p:sp>
      <p:sp>
        <p:nvSpPr>
          <p:cNvPr id="15364"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rtl="0" eaLnBrk="1" hangingPunct="1">
              <a:spcBef>
                <a:spcPct val="0"/>
              </a:spcBef>
              <a:buFontTx/>
              <a:buNone/>
            </a:pPr>
            <a:fld id="{3A16B422-3BAA-491E-B1B3-A18B2957D727}" type="slidenum">
              <a:rPr sz="1400"/>
              <a:pPr rtl="0" eaLnBrk="1" hangingPunct="1">
                <a:spcBef>
                  <a:spcPct val="0"/>
                </a:spcBef>
                <a:buFontTx/>
                <a:buNone/>
              </a:pPr>
              <a:t>12</a:t>
            </a:fld>
            <a:endParaRPr sz="140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0" y="0"/>
            <a:ext cx="9144000" cy="1096963"/>
          </a:xfrm>
        </p:spPr>
        <p:txBody>
          <a:bodyPr/>
          <a:lstStyle/>
          <a:p>
            <a:pPr rtl="0" eaLnBrk="1" hangingPunct="1"/>
            <a:r>
              <a:rPr b="1"/>
              <a:t>Dalles en dôme</a:t>
            </a:r>
          </a:p>
        </p:txBody>
      </p:sp>
      <p:sp>
        <p:nvSpPr>
          <p:cNvPr id="16387" name="Text Box 3"/>
          <p:cNvSpPr txBox="1">
            <a:spLocks noChangeArrowheads="1"/>
          </p:cNvSpPr>
          <p:nvPr/>
        </p:nvSpPr>
        <p:spPr bwMode="auto">
          <a:xfrm>
            <a:off x="304800" y="3962400"/>
            <a:ext cx="4953000"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lnSpc>
                <a:spcPct val="90000"/>
              </a:lnSpc>
            </a:pPr>
            <a:endParaRPr lang="en-US" altLang="en-US" sz="2400"/>
          </a:p>
        </p:txBody>
      </p:sp>
      <p:pic>
        <p:nvPicPr>
          <p:cNvPr id="16388" name="Picture 4" descr="New Picture (4)"/>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5437188" y="1295400"/>
            <a:ext cx="3473450" cy="5334000"/>
          </a:xfrm>
          <a:noFill/>
          <a:ln w="12700">
            <a:solidFill>
              <a:srgbClr val="000000"/>
            </a:solidFill>
          </a:ln>
        </p:spPr>
      </p:pic>
      <p:pic>
        <p:nvPicPr>
          <p:cNvPr id="16389" name="Picture 5" descr="sanplat round"/>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685800" y="914400"/>
            <a:ext cx="4419600" cy="2001838"/>
          </a:xfrm>
          <a:noFill/>
        </p:spPr>
      </p:pic>
      <p:pic>
        <p:nvPicPr>
          <p:cNvPr id="16390" name="Picture 6" descr="Dome slab kit component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0100" y="2950105"/>
            <a:ext cx="4191000" cy="3449638"/>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6391"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rtl="0" eaLnBrk="1" hangingPunct="1">
              <a:spcBef>
                <a:spcPct val="0"/>
              </a:spcBef>
              <a:buFontTx/>
              <a:buNone/>
            </a:pPr>
            <a:fld id="{84264F09-239B-475A-82F9-98FF9F1E34D9}" type="slidenum">
              <a:rPr sz="1400"/>
              <a:pPr rtl="0" eaLnBrk="1" hangingPunct="1">
                <a:spcBef>
                  <a:spcPct val="0"/>
                </a:spcBef>
                <a:buFontTx/>
                <a:buNone/>
              </a:pPr>
              <a:t>13</a:t>
            </a:fld>
            <a:endParaRPr sz="140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0" y="0"/>
            <a:ext cx="9144000" cy="1096963"/>
          </a:xfrm>
        </p:spPr>
        <p:txBody>
          <a:bodyPr/>
          <a:lstStyle/>
          <a:p>
            <a:pPr rtl="0" eaLnBrk="1" hangingPunct="1"/>
            <a:r>
              <a:rPr b="1"/>
              <a:t>Dalles en dôme</a:t>
            </a:r>
          </a:p>
        </p:txBody>
      </p:sp>
      <p:pic>
        <p:nvPicPr>
          <p:cNvPr id="17411" name="Picture 3" descr="edit Urbanizacao dome installed © P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4200" y="4710113"/>
            <a:ext cx="2743200" cy="186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2" name="Picture 4" descr="Dome slab finishe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57888" y="3971925"/>
            <a:ext cx="2805112" cy="265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3" name="Picture 6" descr="domed slab"/>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95400" y="1295400"/>
            <a:ext cx="3886200" cy="303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4" name="Picture 7" descr="edit Urbanizacao dome &amp; blocks © P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800" y="4708525"/>
            <a:ext cx="2743200" cy="188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5" name="Picture 9" descr="4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43600" y="1701800"/>
            <a:ext cx="2876550" cy="195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6"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rtl="0" eaLnBrk="1" hangingPunct="1">
              <a:spcBef>
                <a:spcPct val="0"/>
              </a:spcBef>
              <a:buFontTx/>
              <a:buNone/>
            </a:pPr>
            <a:fld id="{C02A2EE1-3FA6-495D-A944-D4A53FEEF68B}" type="slidenum">
              <a:rPr sz="1400"/>
              <a:pPr rtl="0" eaLnBrk="1" hangingPunct="1">
                <a:spcBef>
                  <a:spcPct val="0"/>
                </a:spcBef>
                <a:buFontTx/>
                <a:buNone/>
              </a:pPr>
              <a:t>14</a:t>
            </a:fld>
            <a:endParaRPr sz="140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lstStyle/>
          <a:p>
            <a:pPr rtl="0"/>
            <a:r>
              <a:rPr b="1"/>
              <a:t>Pourquoi un dôme est-il résistant ?</a:t>
            </a:r>
          </a:p>
        </p:txBody>
      </p:sp>
      <p:sp>
        <p:nvSpPr>
          <p:cNvPr id="18435" name="Content Placeholder 2"/>
          <p:cNvSpPr>
            <a:spLocks noGrp="1"/>
          </p:cNvSpPr>
          <p:nvPr>
            <p:ph sz="half" idx="1"/>
          </p:nvPr>
        </p:nvSpPr>
        <p:spPr>
          <a:xfrm>
            <a:off x="457200" y="1600200"/>
            <a:ext cx="8305800" cy="3962400"/>
          </a:xfrm>
        </p:spPr>
        <p:txBody>
          <a:bodyPr/>
          <a:lstStyle/>
          <a:p>
            <a:pPr marL="0" indent="0" algn="ctr" rtl="0">
              <a:buFontTx/>
              <a:buNone/>
            </a:pPr>
            <a:r>
              <a:rPr b="1" u="sng"/>
              <a:t>Activité – Résistance d'un dôme</a:t>
            </a:r>
          </a:p>
          <a:p>
            <a:pPr marL="0" indent="0" algn="ctr">
              <a:buFontTx/>
              <a:buNone/>
            </a:pPr>
            <a:endParaRPr lang="en-US" altLang="en-US" b="1" u="sng" smtClean="0"/>
          </a:p>
          <a:p>
            <a:pPr marL="0" indent="0">
              <a:buFontTx/>
              <a:buNone/>
            </a:pPr>
            <a:endParaRPr lang="en-US" altLang="en-US" smtClean="0"/>
          </a:p>
          <a:p>
            <a:pPr marL="0" indent="0" rtl="0">
              <a:buFontTx/>
              <a:buNone/>
            </a:pPr>
            <a:r>
              <a:rPr/>
              <a:t>Quelle est la différence entre une dalle plate non armée et une dalle en dôme ?</a:t>
            </a:r>
          </a:p>
        </p:txBody>
      </p:sp>
      <p:sp>
        <p:nvSpPr>
          <p:cNvPr id="18436"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rtl="0" eaLnBrk="1" hangingPunct="1">
              <a:spcBef>
                <a:spcPct val="0"/>
              </a:spcBef>
              <a:buFontTx/>
              <a:buNone/>
            </a:pPr>
            <a:fld id="{5DC21511-6480-47E0-9279-5D1F55438D49}" type="slidenum">
              <a:rPr sz="1400"/>
              <a:pPr rtl="0" eaLnBrk="1" hangingPunct="1">
                <a:spcBef>
                  <a:spcPct val="0"/>
                </a:spcBef>
                <a:buFontTx/>
                <a:buNone/>
              </a:pPr>
              <a:t>15</a:t>
            </a:fld>
            <a:endParaRPr sz="140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pPr rtl="0" eaLnBrk="1" hangingPunct="1"/>
            <a:r>
              <a:rPr b="1"/>
              <a:t>SanPlat ™</a:t>
            </a:r>
          </a:p>
        </p:txBody>
      </p:sp>
      <p:pic>
        <p:nvPicPr>
          <p:cNvPr id="19459" name="Picture 4" descr="sanplat 606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83200" y="1943100"/>
            <a:ext cx="3841750" cy="2667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9460" name="Rectangle 5"/>
          <p:cNvSpPr>
            <a:spLocks noChangeArrowheads="1"/>
          </p:cNvSpPr>
          <p:nvPr/>
        </p:nvSpPr>
        <p:spPr bwMode="auto">
          <a:xfrm>
            <a:off x="457200" y="5943600"/>
            <a:ext cx="6858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endParaRPr lang="en-US" altLang="en-US" sz="2400"/>
          </a:p>
        </p:txBody>
      </p:sp>
      <p:pic>
        <p:nvPicPr>
          <p:cNvPr id="19461"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8900" y="1371600"/>
            <a:ext cx="5080000" cy="381000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9462"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rtl="0" eaLnBrk="1" hangingPunct="1">
              <a:spcBef>
                <a:spcPct val="0"/>
              </a:spcBef>
              <a:buFontTx/>
              <a:buNone/>
            </a:pPr>
            <a:fld id="{5D72E57E-3D87-46B1-88AD-7C75F9796A58}" type="slidenum">
              <a:rPr sz="1400"/>
              <a:pPr rtl="0" eaLnBrk="1" hangingPunct="1">
                <a:spcBef>
                  <a:spcPct val="0"/>
                </a:spcBef>
                <a:buFontTx/>
                <a:buNone/>
              </a:pPr>
              <a:t>16</a:t>
            </a:fld>
            <a:endParaRPr sz="140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pPr rtl="0" eaLnBrk="1" hangingPunct="1"/>
            <a:r>
              <a:rPr b="1"/>
              <a:t>Dalle en bois</a:t>
            </a:r>
          </a:p>
        </p:txBody>
      </p:sp>
      <p:sp>
        <p:nvSpPr>
          <p:cNvPr id="30723" name="Rectangle 3"/>
          <p:cNvSpPr>
            <a:spLocks noGrp="1" noChangeArrowheads="1"/>
          </p:cNvSpPr>
          <p:nvPr>
            <p:ph type="body" idx="1"/>
          </p:nvPr>
        </p:nvSpPr>
        <p:spPr>
          <a:xfrm>
            <a:off x="457200" y="1417638"/>
            <a:ext cx="8382000" cy="2286000"/>
          </a:xfrm>
        </p:spPr>
        <p:txBody>
          <a:bodyPr/>
          <a:lstStyle/>
          <a:p>
            <a:pPr rtl="0" eaLnBrk="1" hangingPunct="1"/>
            <a:r>
              <a:rPr/>
              <a:t>Dalle en bois recouvrant la fosse</a:t>
            </a:r>
          </a:p>
        </p:txBody>
      </p:sp>
      <p:sp>
        <p:nvSpPr>
          <p:cNvPr id="30725" name="Rectangle 7"/>
          <p:cNvSpPr>
            <a:spLocks noChangeArrowheads="1"/>
          </p:cNvSpPr>
          <p:nvPr/>
        </p:nvSpPr>
        <p:spPr bwMode="auto">
          <a:xfrm>
            <a:off x="457200" y="3886200"/>
            <a:ext cx="47244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endParaRPr lang="en-US" altLang="en-US" sz="2800"/>
          </a:p>
        </p:txBody>
      </p:sp>
      <p:sp>
        <p:nvSpPr>
          <p:cNvPr id="30726"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rtl="0" eaLnBrk="1" hangingPunct="1">
              <a:spcBef>
                <a:spcPct val="0"/>
              </a:spcBef>
              <a:buFontTx/>
              <a:buNone/>
            </a:pPr>
            <a:fld id="{42755774-F7A2-4F15-B165-A0E507670FDD}" type="slidenum">
              <a:rPr sz="1400"/>
              <a:pPr rtl="0" eaLnBrk="1" hangingPunct="1">
                <a:spcBef>
                  <a:spcPct val="0"/>
                </a:spcBef>
                <a:buFontTx/>
                <a:buNone/>
              </a:pPr>
              <a:t>17</a:t>
            </a:fld>
            <a:endParaRPr sz="1400"/>
          </a:p>
        </p:txBody>
      </p:sp>
      <p:pic>
        <p:nvPicPr>
          <p:cNvPr id="12" name="Picture 11" descr="C:\Users\Sandy\Documents\_CAWST\Sanitation\Images\Latrine Design Construction (Marci)\WR19_S Asia (Small).png"/>
          <p:cNvPicPr>
            <a:picLocks noChangeAspect="1"/>
          </p:cNvPicPr>
          <p:nvPr/>
        </p:nvPicPr>
        <p:blipFill>
          <a:blip r:embed="rId3">
            <a:grayscl/>
            <a:extLst>
              <a:ext uri="{28A0092B-C50C-407E-A947-70E740481C1C}">
                <a14:useLocalDpi xmlns:a14="http://schemas.microsoft.com/office/drawing/2010/main"/>
              </a:ext>
            </a:extLst>
          </a:blip>
          <a:srcRect/>
          <a:stretch>
            <a:fillRect/>
          </a:stretch>
        </p:blipFill>
        <p:spPr bwMode="auto">
          <a:xfrm>
            <a:off x="3886200" y="2309019"/>
            <a:ext cx="4640838" cy="3154362"/>
          </a:xfrm>
          <a:prstGeom prst="rect">
            <a:avLst/>
          </a:prstGeom>
          <a:noFill/>
          <a:ln>
            <a:noFill/>
          </a:ln>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8843" y="2326482"/>
            <a:ext cx="2685714" cy="3285714"/>
          </a:xfrm>
          <a:prstGeom prst="rect">
            <a:avLst/>
          </a:prstGeom>
        </p:spPr>
      </p:pic>
    </p:spTree>
    <p:extLst>
      <p:ext uri="{BB962C8B-B14F-4D97-AF65-F5344CB8AC3E}">
        <p14:creationId xmlns:p14="http://schemas.microsoft.com/office/powerpoint/2010/main" val="348280721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pPr rtl="0" eaLnBrk="1" hangingPunct="1"/>
            <a:r>
              <a:rPr b="1"/>
              <a:t>Dalle en terre avec poteau</a:t>
            </a:r>
          </a:p>
        </p:txBody>
      </p:sp>
      <p:sp>
        <p:nvSpPr>
          <p:cNvPr id="30723" name="Rectangle 3"/>
          <p:cNvSpPr>
            <a:spLocks noGrp="1" noChangeArrowheads="1"/>
          </p:cNvSpPr>
          <p:nvPr>
            <p:ph type="body" idx="1"/>
          </p:nvPr>
        </p:nvSpPr>
        <p:spPr>
          <a:xfrm>
            <a:off x="457200" y="1219200"/>
            <a:ext cx="8382000" cy="2286000"/>
          </a:xfrm>
        </p:spPr>
        <p:txBody>
          <a:bodyPr/>
          <a:lstStyle/>
          <a:p>
            <a:pPr rtl="0" eaLnBrk="1" hangingPunct="1"/>
            <a:r>
              <a:rPr dirty="0" err="1"/>
              <a:t>Dalle</a:t>
            </a:r>
            <a:r>
              <a:rPr dirty="0"/>
              <a:t> </a:t>
            </a:r>
            <a:r>
              <a:rPr dirty="0" err="1"/>
              <a:t>en</a:t>
            </a:r>
            <a:r>
              <a:rPr dirty="0"/>
              <a:t> </a:t>
            </a:r>
            <a:r>
              <a:rPr dirty="0" err="1"/>
              <a:t>poteaux</a:t>
            </a:r>
            <a:r>
              <a:rPr dirty="0"/>
              <a:t> de bois </a:t>
            </a:r>
            <a:r>
              <a:rPr dirty="0" err="1"/>
              <a:t>ou</a:t>
            </a:r>
            <a:r>
              <a:rPr dirty="0"/>
              <a:t> </a:t>
            </a:r>
            <a:r>
              <a:rPr dirty="0" err="1"/>
              <a:t>en</a:t>
            </a:r>
            <a:r>
              <a:rPr dirty="0"/>
              <a:t> </a:t>
            </a:r>
            <a:r>
              <a:rPr dirty="0" err="1"/>
              <a:t>bambou</a:t>
            </a:r>
            <a:r>
              <a:rPr dirty="0"/>
              <a:t> </a:t>
            </a:r>
            <a:r>
              <a:rPr dirty="0" err="1"/>
              <a:t>recouvrant</a:t>
            </a:r>
            <a:r>
              <a:rPr dirty="0"/>
              <a:t> la fosse</a:t>
            </a:r>
          </a:p>
          <a:p>
            <a:pPr rtl="0" eaLnBrk="1" hangingPunct="1"/>
            <a:r>
              <a:rPr dirty="0" err="1"/>
              <a:t>Couverte</a:t>
            </a:r>
            <a:r>
              <a:rPr dirty="0"/>
              <a:t> de </a:t>
            </a:r>
            <a:r>
              <a:rPr dirty="0" err="1"/>
              <a:t>terre</a:t>
            </a:r>
            <a:r>
              <a:rPr dirty="0"/>
              <a:t> </a:t>
            </a:r>
            <a:r>
              <a:rPr dirty="0" err="1"/>
              <a:t>compactée</a:t>
            </a:r>
            <a:r>
              <a:rPr dirty="0"/>
              <a:t> </a:t>
            </a:r>
          </a:p>
          <a:p>
            <a:pPr rtl="0" eaLnBrk="1" hangingPunct="1"/>
            <a:r>
              <a:rPr dirty="0" err="1"/>
              <a:t>Peut</a:t>
            </a:r>
            <a:r>
              <a:rPr dirty="0"/>
              <a:t> </a:t>
            </a:r>
            <a:r>
              <a:rPr dirty="0" err="1"/>
              <a:t>être</a:t>
            </a:r>
            <a:r>
              <a:rPr dirty="0"/>
              <a:t> </a:t>
            </a:r>
            <a:r>
              <a:rPr dirty="0" err="1"/>
              <a:t>enduite</a:t>
            </a:r>
            <a:r>
              <a:rPr dirty="0"/>
              <a:t> avec des </a:t>
            </a:r>
            <a:r>
              <a:rPr dirty="0" err="1"/>
              <a:t>matériaux</a:t>
            </a:r>
            <a:r>
              <a:rPr dirty="0"/>
              <a:t> </a:t>
            </a:r>
            <a:r>
              <a:rPr dirty="0" err="1"/>
              <a:t>traditionnels</a:t>
            </a:r>
            <a:r>
              <a:rPr dirty="0"/>
              <a:t> </a:t>
            </a:r>
            <a:r>
              <a:rPr dirty="0" err="1"/>
              <a:t>ou</a:t>
            </a:r>
            <a:r>
              <a:rPr dirty="0"/>
              <a:t> un </a:t>
            </a:r>
            <a:r>
              <a:rPr dirty="0" err="1"/>
              <a:t>mortier</a:t>
            </a:r>
            <a:endParaRPr dirty="0"/>
          </a:p>
        </p:txBody>
      </p:sp>
      <p:grpSp>
        <p:nvGrpSpPr>
          <p:cNvPr id="30724" name="Group 4"/>
          <p:cNvGrpSpPr>
            <a:grpSpLocks/>
          </p:cNvGrpSpPr>
          <p:nvPr/>
        </p:nvGrpSpPr>
        <p:grpSpPr bwMode="auto">
          <a:xfrm>
            <a:off x="4419600" y="3886200"/>
            <a:ext cx="4275138" cy="2590800"/>
            <a:chOff x="3168" y="1248"/>
            <a:chExt cx="2165" cy="1354"/>
          </a:xfrm>
        </p:grpSpPr>
        <p:pic>
          <p:nvPicPr>
            <p:cNvPr id="3072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68" y="1248"/>
              <a:ext cx="2165" cy="1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8" name="Text Box 6"/>
            <p:cNvSpPr txBox="1">
              <a:spLocks noChangeArrowheads="1"/>
            </p:cNvSpPr>
            <p:nvPr/>
          </p:nvSpPr>
          <p:spPr bwMode="auto">
            <a:xfrm>
              <a:off x="3792" y="2448"/>
              <a:ext cx="912"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rtl="0" eaLnBrk="1" hangingPunct="1">
                <a:spcBef>
                  <a:spcPct val="50000"/>
                </a:spcBef>
                <a:buFontTx/>
                <a:buNone/>
              </a:pPr>
              <a:r>
                <a:rPr sz="1000"/>
                <a:t>© WEDC</a:t>
              </a:r>
            </a:p>
          </p:txBody>
        </p:sp>
      </p:grpSp>
      <p:sp>
        <p:nvSpPr>
          <p:cNvPr id="30725" name="Rectangle 7"/>
          <p:cNvSpPr>
            <a:spLocks noChangeArrowheads="1"/>
          </p:cNvSpPr>
          <p:nvPr/>
        </p:nvSpPr>
        <p:spPr bwMode="auto">
          <a:xfrm>
            <a:off x="457200" y="3886200"/>
            <a:ext cx="47244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endParaRPr lang="en-US" altLang="en-US" sz="2800"/>
          </a:p>
        </p:txBody>
      </p:sp>
      <p:sp>
        <p:nvSpPr>
          <p:cNvPr id="30726"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rtl="0" eaLnBrk="1" hangingPunct="1">
              <a:spcBef>
                <a:spcPct val="0"/>
              </a:spcBef>
              <a:buFontTx/>
              <a:buNone/>
            </a:pPr>
            <a:fld id="{42755774-F7A2-4F15-B165-A0E507670FDD}" type="slidenum">
              <a:rPr sz="1400"/>
              <a:pPr rtl="0" eaLnBrk="1" hangingPunct="1">
                <a:spcBef>
                  <a:spcPct val="0"/>
                </a:spcBef>
                <a:buFontTx/>
                <a:buNone/>
              </a:pPr>
              <a:t>18</a:t>
            </a:fld>
            <a:endParaRPr sz="1400"/>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71600" y="4094162"/>
            <a:ext cx="2410392" cy="1163638"/>
          </a:xfrm>
          <a:prstGeom prst="rect">
            <a:avLst/>
          </a:prstGeom>
        </p:spPr>
      </p:pic>
      <p:sp>
        <p:nvSpPr>
          <p:cNvPr id="10" name="Text Box 6"/>
          <p:cNvSpPr txBox="1">
            <a:spLocks noChangeArrowheads="1"/>
          </p:cNvSpPr>
          <p:nvPr/>
        </p:nvSpPr>
        <p:spPr bwMode="auto">
          <a:xfrm>
            <a:off x="1676351" y="5360987"/>
            <a:ext cx="1800890" cy="294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rtl="0" eaLnBrk="1" hangingPunct="1">
              <a:spcBef>
                <a:spcPct val="50000"/>
              </a:spcBef>
              <a:buFontTx/>
              <a:buNone/>
            </a:pPr>
            <a:r>
              <a:rPr sz="1000"/>
              <a:t>© WEDC</a:t>
            </a:r>
          </a:p>
        </p:txBody>
      </p:sp>
    </p:spTree>
    <p:extLst>
      <p:ext uri="{BB962C8B-B14F-4D97-AF65-F5344CB8AC3E}">
        <p14:creationId xmlns:p14="http://schemas.microsoft.com/office/powerpoint/2010/main" val="7810965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pPr rtl="0" eaLnBrk="1" hangingPunct="1"/>
            <a:r>
              <a:rPr b="1"/>
              <a:t>Dalles en terre avec poteau</a:t>
            </a:r>
          </a:p>
        </p:txBody>
      </p:sp>
      <p:sp>
        <p:nvSpPr>
          <p:cNvPr id="30723" name="Rectangle 3"/>
          <p:cNvSpPr>
            <a:spLocks noGrp="1" noChangeArrowheads="1"/>
          </p:cNvSpPr>
          <p:nvPr>
            <p:ph type="body" idx="1"/>
          </p:nvPr>
        </p:nvSpPr>
        <p:spPr>
          <a:xfrm>
            <a:off x="457200" y="1600200"/>
            <a:ext cx="4191000" cy="3733800"/>
          </a:xfrm>
        </p:spPr>
        <p:txBody>
          <a:bodyPr/>
          <a:lstStyle/>
          <a:p>
            <a:pPr rtl="0" eaLnBrk="1" hangingPunct="1"/>
            <a:r>
              <a:rPr/>
              <a:t>Une dalle SanPlat peut être utilisée sur une dalle en bois et en terre pour faire une surface sur laquelle s'accroupir qui soit douce et facile à nettoyer.</a:t>
            </a:r>
          </a:p>
        </p:txBody>
      </p:sp>
      <p:sp>
        <p:nvSpPr>
          <p:cNvPr id="30725" name="Rectangle 7"/>
          <p:cNvSpPr>
            <a:spLocks noChangeArrowheads="1"/>
          </p:cNvSpPr>
          <p:nvPr/>
        </p:nvSpPr>
        <p:spPr bwMode="auto">
          <a:xfrm>
            <a:off x="457200" y="3886200"/>
            <a:ext cx="47244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endParaRPr lang="en-US" altLang="en-US" sz="2800"/>
          </a:p>
        </p:txBody>
      </p:sp>
      <p:sp>
        <p:nvSpPr>
          <p:cNvPr id="30726"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rtl="0" eaLnBrk="1" hangingPunct="1">
              <a:spcBef>
                <a:spcPct val="0"/>
              </a:spcBef>
              <a:buFontTx/>
              <a:buNone/>
            </a:pPr>
            <a:fld id="{42755774-F7A2-4F15-B165-A0E507670FDD}" type="slidenum">
              <a:rPr sz="1400"/>
              <a:pPr rtl="0" eaLnBrk="1" hangingPunct="1">
                <a:spcBef>
                  <a:spcPct val="0"/>
                </a:spcBef>
                <a:buFontTx/>
                <a:buNone/>
              </a:pPr>
              <a:t>19</a:t>
            </a:fld>
            <a:endParaRPr sz="1400"/>
          </a:p>
        </p:txBody>
      </p:sp>
      <p:grpSp>
        <p:nvGrpSpPr>
          <p:cNvPr id="11" name="Group 10"/>
          <p:cNvGrpSpPr/>
          <p:nvPr/>
        </p:nvGrpSpPr>
        <p:grpSpPr>
          <a:xfrm>
            <a:off x="5334001" y="1583267"/>
            <a:ext cx="2785110" cy="4946354"/>
            <a:chOff x="-803909" y="4752975"/>
            <a:chExt cx="2785110" cy="4946354"/>
          </a:xfrm>
        </p:grpSpPr>
        <p:pic>
          <p:nvPicPr>
            <p:cNvPr id="12" name="Picture 11"/>
            <p:cNvPicPr>
              <a:picLocks noChangeAspect="1"/>
            </p:cNvPicPr>
            <p:nvPr/>
          </p:nvPicPr>
          <p:blipFill>
            <a:blip r:embed="rId3">
              <a:grayscl/>
              <a:extLst>
                <a:ext uri="{28A0092B-C50C-407E-A947-70E740481C1C}">
                  <a14:useLocalDpi xmlns:a14="http://schemas.microsoft.com/office/drawing/2010/main"/>
                </a:ext>
              </a:extLst>
            </a:blip>
            <a:srcRect/>
            <a:stretch>
              <a:fillRect/>
            </a:stretch>
          </p:blipFill>
          <p:spPr bwMode="auto">
            <a:xfrm>
              <a:off x="-803909" y="4752975"/>
              <a:ext cx="2785110" cy="4248912"/>
            </a:xfrm>
            <a:prstGeom prst="rect">
              <a:avLst/>
            </a:prstGeom>
            <a:noFill/>
            <a:ln>
              <a:noFill/>
            </a:ln>
          </p:spPr>
        </p:pic>
        <p:sp>
          <p:nvSpPr>
            <p:cNvPr id="13" name="Text Box 2"/>
            <p:cNvSpPr txBox="1">
              <a:spLocks noChangeArrowheads="1"/>
            </p:cNvSpPr>
            <p:nvPr/>
          </p:nvSpPr>
          <p:spPr bwMode="auto">
            <a:xfrm>
              <a:off x="-575310" y="9243716"/>
              <a:ext cx="2409825" cy="455613"/>
            </a:xfrm>
            <a:prstGeom prst="rect">
              <a:avLst/>
            </a:prstGeom>
            <a:solidFill>
              <a:srgbClr val="FFFFFF"/>
            </a:solidFill>
            <a:ln w="9525">
              <a:noFill/>
              <a:miter lim="800000"/>
              <a:headEnd/>
              <a:tailEnd/>
            </a:ln>
          </p:spPr>
          <p:txBody>
            <a:bodyPr rot="0" vert="horz" wrap="square" lIns="18000" tIns="18000" rIns="18000" bIns="18000" anchor="t" anchorCtr="0">
              <a:noAutofit/>
            </a:bodyPr>
            <a:lstStyle/>
            <a:p>
              <a:pPr algn="ctr" rtl="0">
                <a:spcAft>
                  <a:spcPts val="0"/>
                </a:spcAft>
              </a:pPr>
              <a:r>
                <a:rPr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Plateforme SanPlat placée sur une dalle en bois</a:t>
              </a:r>
            </a:p>
            <a:p>
              <a:pPr algn="ctr" rtl="0">
                <a:spcAft>
                  <a:spcPts val="0"/>
                </a:spcAft>
              </a:pPr>
              <a:r>
                <a:rPr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(Crédit : Shaw/WEDC, 2014)</a:t>
              </a:r>
            </a:p>
          </p:txBody>
        </p:sp>
      </p:grpSp>
    </p:spTree>
    <p:extLst>
      <p:ext uri="{BB962C8B-B14F-4D97-AF65-F5344CB8AC3E}">
        <p14:creationId xmlns:p14="http://schemas.microsoft.com/office/powerpoint/2010/main" val="367806723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04800" y="1371600"/>
            <a:ext cx="8610600" cy="2751522"/>
          </a:xfrm>
          <a:prstGeom prst="rect">
            <a:avLst/>
          </a:prstGeom>
        </p:spPr>
        <p:txBody>
          <a:bodyPr wrap="square">
            <a:spAutoFit/>
          </a:bodyPr>
          <a:lstStyle/>
          <a:p>
            <a:pPr algn="ctr" rtl="0">
              <a:spcBef>
                <a:spcPct val="20000"/>
              </a:spcBef>
              <a:defRPr/>
            </a:pPr>
            <a:r>
              <a:rPr sz="3200" kern="0">
                <a:solidFill>
                  <a:srgbClr val="000000"/>
                </a:solidFill>
                <a:latin typeface="Arial"/>
                <a:cs typeface="Arial"/>
              </a:rPr>
              <a:t>Cette présentation est conçue pour appuyer le plan de cours </a:t>
            </a:r>
            <a:r>
              <a:rPr sz="3200" kern="0">
                <a:latin typeface="Arial"/>
                <a:cs typeface="Arial"/>
              </a:rPr>
              <a:t>n°12</a:t>
            </a:r>
            <a:r>
              <a:rPr sz="3200" kern="0">
                <a:solidFill>
                  <a:srgbClr val="000000"/>
                </a:solidFill>
                <a:latin typeface="Arial"/>
                <a:cs typeface="Arial"/>
              </a:rPr>
              <a:t> : Conception des dalles du Manuel du formateur : conception </a:t>
            </a:r>
            <a:r>
              <a:rPr sz="3200" kern="0">
                <a:solidFill>
                  <a:srgbClr val="FF0000"/>
                </a:solidFill>
                <a:latin typeface="Arial"/>
                <a:cs typeface="Arial"/>
              </a:rPr>
              <a:t> </a:t>
            </a:r>
            <a:r>
              <a:rPr sz="3200" kern="0">
                <a:solidFill>
                  <a:srgbClr val="000000"/>
                </a:solidFill>
                <a:latin typeface="Arial"/>
                <a:cs typeface="Arial"/>
              </a:rPr>
              <a:t>et construction de latrines. </a:t>
            </a:r>
          </a:p>
          <a:p>
            <a:pPr>
              <a:spcBef>
                <a:spcPct val="20000"/>
              </a:spcBef>
              <a:defRPr/>
            </a:pPr>
            <a:endParaRPr lang="en-US" sz="3200" kern="0" dirty="0">
              <a:solidFill>
                <a:srgbClr val="000000"/>
              </a:solidFill>
              <a:latin typeface="Arial"/>
              <a:cs typeface="Arial"/>
            </a:endParaRPr>
          </a:p>
          <a:p>
            <a:pPr algn="ctr" rtl="0">
              <a:spcBef>
                <a:spcPct val="20000"/>
              </a:spcBef>
              <a:defRPr/>
            </a:pPr>
            <a:r>
              <a:rPr sz="3200" kern="0">
                <a:solidFill>
                  <a:srgbClr val="000000"/>
                </a:solidFill>
                <a:latin typeface="Arial"/>
                <a:cs typeface="Arial"/>
              </a:rPr>
              <a:t>Celui-ci est disponible sur : </a:t>
            </a:r>
            <a:r>
              <a:rPr sz="3200" kern="0">
                <a:solidFill>
                  <a:srgbClr val="000000"/>
                </a:solidFill>
                <a:latin typeface="Arial"/>
                <a:cs typeface="Arial"/>
                <a:hlinkClick r:id="rId2"/>
              </a:rPr>
              <a:t>www.cawst.org/resources</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457200" y="0"/>
            <a:ext cx="8229600" cy="1143000"/>
          </a:xfrm>
        </p:spPr>
        <p:txBody>
          <a:bodyPr/>
          <a:lstStyle/>
          <a:p>
            <a:pPr rtl="0" eaLnBrk="1" hangingPunct="1"/>
            <a:r>
              <a:rPr b="1" dirty="0" err="1"/>
              <a:t>Dalle</a:t>
            </a:r>
            <a:r>
              <a:rPr b="1" dirty="0"/>
              <a:t> </a:t>
            </a:r>
            <a:r>
              <a:rPr b="1" dirty="0" err="1"/>
              <a:t>en</a:t>
            </a:r>
            <a:r>
              <a:rPr b="1" dirty="0"/>
              <a:t> </a:t>
            </a:r>
            <a:r>
              <a:rPr b="1" dirty="0" err="1"/>
              <a:t>plastique</a:t>
            </a:r>
            <a:endParaRPr b="1" dirty="0"/>
          </a:p>
        </p:txBody>
      </p:sp>
      <p:sp>
        <p:nvSpPr>
          <p:cNvPr id="32771" name="Rectangle 3"/>
          <p:cNvSpPr>
            <a:spLocks noGrp="1" noChangeArrowheads="1"/>
          </p:cNvSpPr>
          <p:nvPr>
            <p:ph type="body" sz="half" idx="1"/>
          </p:nvPr>
        </p:nvSpPr>
        <p:spPr>
          <a:xfrm>
            <a:off x="304800" y="1027643"/>
            <a:ext cx="5305778" cy="2819400"/>
          </a:xfrm>
        </p:spPr>
        <p:txBody>
          <a:bodyPr/>
          <a:lstStyle/>
          <a:p>
            <a:pPr rtl="0" eaLnBrk="1" hangingPunct="1">
              <a:lnSpc>
                <a:spcPct val="80000"/>
              </a:lnSpc>
              <a:spcBef>
                <a:spcPct val="50000"/>
              </a:spcBef>
            </a:pPr>
            <a:r>
              <a:rPr sz="1900" dirty="0" smtClean="0"/>
              <a:t>Les </a:t>
            </a:r>
            <a:r>
              <a:rPr sz="1900" dirty="0" err="1" smtClean="0"/>
              <a:t>dalles</a:t>
            </a:r>
            <a:r>
              <a:rPr sz="1900" dirty="0" smtClean="0"/>
              <a:t> </a:t>
            </a:r>
            <a:r>
              <a:rPr sz="1900" dirty="0" err="1" smtClean="0"/>
              <a:t>en</a:t>
            </a:r>
            <a:r>
              <a:rPr sz="1900" dirty="0" smtClean="0"/>
              <a:t> </a:t>
            </a:r>
            <a:r>
              <a:rPr sz="1900" dirty="0" err="1" smtClean="0"/>
              <a:t>plastique</a:t>
            </a:r>
            <a:r>
              <a:rPr sz="1900" dirty="0" smtClean="0"/>
              <a:t> </a:t>
            </a:r>
            <a:r>
              <a:rPr sz="1900" dirty="0" err="1" smtClean="0"/>
              <a:t>sont</a:t>
            </a:r>
            <a:r>
              <a:rPr sz="1900" dirty="0" smtClean="0"/>
              <a:t> </a:t>
            </a:r>
            <a:r>
              <a:rPr sz="1900" dirty="0" err="1" smtClean="0"/>
              <a:t>couramment</a:t>
            </a:r>
            <a:r>
              <a:rPr sz="1900" dirty="0" smtClean="0"/>
              <a:t> </a:t>
            </a:r>
            <a:r>
              <a:rPr sz="1900" dirty="0" err="1" smtClean="0"/>
              <a:t>utilisées</a:t>
            </a:r>
            <a:r>
              <a:rPr sz="1900" dirty="0" smtClean="0"/>
              <a:t> </a:t>
            </a:r>
            <a:r>
              <a:rPr sz="1900" dirty="0" err="1" smtClean="0"/>
              <a:t>dans</a:t>
            </a:r>
            <a:r>
              <a:rPr sz="1900" dirty="0" smtClean="0"/>
              <a:t> les situations </a:t>
            </a:r>
            <a:r>
              <a:rPr sz="1900" dirty="0" err="1" smtClean="0"/>
              <a:t>d'urgence</a:t>
            </a:r>
            <a:endParaRPr sz="1900" dirty="0" smtClean="0"/>
          </a:p>
          <a:p>
            <a:pPr rtl="0" eaLnBrk="1" hangingPunct="1">
              <a:lnSpc>
                <a:spcPct val="80000"/>
              </a:lnSpc>
              <a:spcBef>
                <a:spcPct val="50000"/>
              </a:spcBef>
            </a:pPr>
            <a:r>
              <a:rPr sz="1900" dirty="0" err="1" smtClean="0"/>
              <a:t>Elles</a:t>
            </a:r>
            <a:r>
              <a:rPr sz="1900" dirty="0" smtClean="0"/>
              <a:t> </a:t>
            </a:r>
            <a:r>
              <a:rPr sz="1900" dirty="0" err="1" smtClean="0"/>
              <a:t>sont</a:t>
            </a:r>
            <a:r>
              <a:rPr sz="1900" dirty="0" smtClean="0"/>
              <a:t> </a:t>
            </a:r>
            <a:r>
              <a:rPr sz="1900" dirty="0" err="1" smtClean="0"/>
              <a:t>légères</a:t>
            </a:r>
            <a:r>
              <a:rPr sz="1900" dirty="0" smtClean="0"/>
              <a:t> et </a:t>
            </a:r>
            <a:r>
              <a:rPr sz="1900" dirty="0" err="1" smtClean="0"/>
              <a:t>faciles</a:t>
            </a:r>
            <a:r>
              <a:rPr sz="1900" dirty="0" smtClean="0"/>
              <a:t> à transporter</a:t>
            </a:r>
          </a:p>
          <a:p>
            <a:pPr rtl="0" eaLnBrk="1" hangingPunct="1">
              <a:lnSpc>
                <a:spcPct val="80000"/>
              </a:lnSpc>
              <a:spcBef>
                <a:spcPct val="50000"/>
              </a:spcBef>
            </a:pPr>
            <a:r>
              <a:rPr sz="1900" dirty="0" err="1" smtClean="0"/>
              <a:t>Faciles</a:t>
            </a:r>
            <a:r>
              <a:rPr sz="1900" dirty="0" smtClean="0"/>
              <a:t> à </a:t>
            </a:r>
            <a:r>
              <a:rPr sz="1900" dirty="0" err="1" smtClean="0"/>
              <a:t>nettoyer</a:t>
            </a:r>
            <a:endParaRPr sz="1900" dirty="0" smtClean="0"/>
          </a:p>
          <a:p>
            <a:pPr rtl="0" eaLnBrk="1" hangingPunct="1">
              <a:lnSpc>
                <a:spcPct val="80000"/>
              </a:lnSpc>
              <a:spcBef>
                <a:spcPct val="50000"/>
              </a:spcBef>
            </a:pPr>
            <a:r>
              <a:rPr sz="1900" dirty="0" smtClean="0"/>
              <a:t>Les petits </a:t>
            </a:r>
            <a:r>
              <a:rPr sz="1900" dirty="0" err="1" smtClean="0"/>
              <a:t>modèles</a:t>
            </a:r>
            <a:r>
              <a:rPr sz="1900" dirty="0" smtClean="0"/>
              <a:t> </a:t>
            </a:r>
            <a:r>
              <a:rPr sz="1900" dirty="0" err="1" smtClean="0"/>
              <a:t>ont</a:t>
            </a:r>
            <a:r>
              <a:rPr sz="1900" dirty="0" smtClean="0"/>
              <a:t> </a:t>
            </a:r>
            <a:r>
              <a:rPr sz="1900" dirty="0" err="1" smtClean="0"/>
              <a:t>besoin</a:t>
            </a:r>
            <a:r>
              <a:rPr sz="1900" dirty="0" smtClean="0"/>
              <a:t> </a:t>
            </a:r>
            <a:r>
              <a:rPr sz="1900" dirty="0" err="1" smtClean="0"/>
              <a:t>d'une</a:t>
            </a:r>
            <a:r>
              <a:rPr sz="1900" dirty="0" smtClean="0"/>
              <a:t> structure qui les </a:t>
            </a:r>
            <a:r>
              <a:rPr sz="1900" dirty="0" err="1" smtClean="0"/>
              <a:t>supporte</a:t>
            </a:r>
            <a:r>
              <a:rPr sz="1900" dirty="0" smtClean="0"/>
              <a:t> ; les grands </a:t>
            </a:r>
            <a:r>
              <a:rPr sz="1900" dirty="0" err="1" smtClean="0"/>
              <a:t>modèles</a:t>
            </a:r>
            <a:r>
              <a:rPr sz="1900" dirty="0" smtClean="0"/>
              <a:t> </a:t>
            </a:r>
            <a:r>
              <a:rPr sz="1900" dirty="0" err="1" smtClean="0"/>
              <a:t>recouvrent</a:t>
            </a:r>
            <a:r>
              <a:rPr sz="1900" dirty="0" smtClean="0"/>
              <a:t> la fosse</a:t>
            </a:r>
          </a:p>
          <a:p>
            <a:pPr rtl="0" eaLnBrk="1" hangingPunct="1">
              <a:lnSpc>
                <a:spcPct val="80000"/>
              </a:lnSpc>
              <a:spcBef>
                <a:spcPct val="50000"/>
              </a:spcBef>
            </a:pPr>
            <a:r>
              <a:rPr sz="1900" dirty="0" err="1" smtClean="0"/>
              <a:t>Elles</a:t>
            </a:r>
            <a:r>
              <a:rPr sz="1900" dirty="0" smtClean="0"/>
              <a:t> </a:t>
            </a:r>
            <a:r>
              <a:rPr sz="1900" dirty="0" err="1" smtClean="0"/>
              <a:t>sont</a:t>
            </a:r>
            <a:r>
              <a:rPr sz="1900" dirty="0" smtClean="0"/>
              <a:t> </a:t>
            </a:r>
            <a:r>
              <a:rPr sz="1900" dirty="0" err="1" smtClean="0"/>
              <a:t>réutilisables</a:t>
            </a:r>
            <a:r>
              <a:rPr sz="1900" dirty="0" smtClean="0"/>
              <a:t> et </a:t>
            </a:r>
            <a:r>
              <a:rPr sz="1900" dirty="0" err="1" smtClean="0"/>
              <a:t>peuvent</a:t>
            </a:r>
            <a:r>
              <a:rPr sz="1900" dirty="0" smtClean="0"/>
              <a:t> </a:t>
            </a:r>
            <a:r>
              <a:rPr sz="1900" dirty="0" err="1" smtClean="0"/>
              <a:t>durer</a:t>
            </a:r>
            <a:r>
              <a:rPr sz="1900" dirty="0" smtClean="0"/>
              <a:t> de </a:t>
            </a:r>
            <a:r>
              <a:rPr sz="1900" dirty="0" err="1" smtClean="0"/>
              <a:t>nombreuses</a:t>
            </a:r>
            <a:r>
              <a:rPr sz="1900" dirty="0" smtClean="0"/>
              <a:t> </a:t>
            </a:r>
            <a:r>
              <a:rPr sz="1900" dirty="0" err="1" smtClean="0"/>
              <a:t>années</a:t>
            </a:r>
            <a:endParaRPr sz="1900" dirty="0" smtClean="0"/>
          </a:p>
          <a:p>
            <a:pPr rtl="0" eaLnBrk="1" hangingPunct="1">
              <a:lnSpc>
                <a:spcPct val="80000"/>
              </a:lnSpc>
              <a:spcBef>
                <a:spcPct val="50000"/>
              </a:spcBef>
            </a:pPr>
            <a:r>
              <a:rPr sz="1900" dirty="0" err="1" smtClean="0"/>
              <a:t>Elles</a:t>
            </a:r>
            <a:r>
              <a:rPr sz="1900" dirty="0" smtClean="0"/>
              <a:t> ne </a:t>
            </a:r>
            <a:r>
              <a:rPr sz="1900" dirty="0" err="1" smtClean="0"/>
              <a:t>sont</a:t>
            </a:r>
            <a:r>
              <a:rPr sz="1900" dirty="0" smtClean="0"/>
              <a:t> pas </a:t>
            </a:r>
            <a:r>
              <a:rPr sz="1900" dirty="0" err="1" smtClean="0"/>
              <a:t>aussi</a:t>
            </a:r>
            <a:r>
              <a:rPr sz="1900" dirty="0" smtClean="0"/>
              <a:t> durables que le </a:t>
            </a:r>
            <a:r>
              <a:rPr sz="1900" dirty="0" err="1" smtClean="0"/>
              <a:t>béton</a:t>
            </a:r>
            <a:endParaRPr sz="1900" dirty="0"/>
          </a:p>
        </p:txBody>
      </p:sp>
      <p:pic>
        <p:nvPicPr>
          <p:cNvPr id="3277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98596" y="1624543"/>
            <a:ext cx="2979737" cy="222250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32773" name="Picture 5" descr="Plastic slab &amp; pour flus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4298950"/>
            <a:ext cx="3352800" cy="2319338"/>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32774" name="Picture 6" descr="prod_latrine"/>
          <p:cNvPicPr>
            <a:picLocks noChangeAspect="1" noChangeArrowheads="1"/>
          </p:cNvPicPr>
          <p:nvPr/>
        </p:nvPicPr>
        <p:blipFill>
          <a:blip r:embed="rId5">
            <a:extLst>
              <a:ext uri="{28A0092B-C50C-407E-A947-70E740481C1C}">
                <a14:useLocalDpi xmlns:a14="http://schemas.microsoft.com/office/drawing/2010/main" val="0"/>
              </a:ext>
            </a:extLst>
          </a:blip>
          <a:srcRect b="43860"/>
          <a:stretch>
            <a:fillRect/>
          </a:stretch>
        </p:blipFill>
        <p:spPr bwMode="auto">
          <a:xfrm>
            <a:off x="5354638" y="4287838"/>
            <a:ext cx="3484562" cy="2341562"/>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2775"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rtl="0" eaLnBrk="1" hangingPunct="1">
              <a:spcBef>
                <a:spcPct val="0"/>
              </a:spcBef>
              <a:buFontTx/>
              <a:buNone/>
            </a:pPr>
            <a:fld id="{D03778EF-2EBD-4BB5-AC05-04C2D697638E}" type="slidenum">
              <a:rPr sz="1400"/>
              <a:pPr rtl="0" eaLnBrk="1" hangingPunct="1">
                <a:spcBef>
                  <a:spcPct val="0"/>
                </a:spcBef>
                <a:buFontTx/>
                <a:buNone/>
              </a:pPr>
              <a:t>20</a:t>
            </a:fld>
            <a:endParaRPr sz="1400"/>
          </a:p>
        </p:txBody>
      </p:sp>
    </p:spTree>
    <p:extLst>
      <p:ext uri="{BB962C8B-B14F-4D97-AF65-F5344CB8AC3E}">
        <p14:creationId xmlns:p14="http://schemas.microsoft.com/office/powerpoint/2010/main" val="146573260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pPr rtl="0"/>
            <a:r>
              <a:rPr b="1"/>
              <a:t>Activité</a:t>
            </a:r>
          </a:p>
        </p:txBody>
      </p:sp>
      <p:sp>
        <p:nvSpPr>
          <p:cNvPr id="3" name="Text Placeholder 2"/>
          <p:cNvSpPr>
            <a:spLocks noGrp="1"/>
          </p:cNvSpPr>
          <p:nvPr>
            <p:ph type="body" sz="half" idx="1"/>
          </p:nvPr>
        </p:nvSpPr>
        <p:spPr>
          <a:xfrm>
            <a:off x="457200" y="1600200"/>
            <a:ext cx="8229600" cy="3352800"/>
          </a:xfrm>
        </p:spPr>
        <p:txBody>
          <a:bodyPr/>
          <a:lstStyle/>
          <a:p>
            <a:pPr rtl="0">
              <a:defRPr/>
            </a:pPr>
            <a:r>
              <a:rPr/>
              <a:t>Illustrer les critères clés de conception des dalles en dôme, des dalles en béton armé et des dalles SanPlat.</a:t>
            </a:r>
          </a:p>
          <a:p>
            <a:pPr>
              <a:defRPr/>
            </a:pPr>
            <a:endParaRPr lang="en-CA" dirty="0"/>
          </a:p>
          <a:p>
            <a:pPr marL="0" indent="0">
              <a:buFontTx/>
              <a:buNone/>
              <a:defRPr/>
            </a:pPr>
            <a:endParaRPr lang="en-CA" dirty="0" smtClean="0"/>
          </a:p>
          <a:p>
            <a:pPr>
              <a:defRPr/>
            </a:pPr>
            <a:endParaRPr lang="en-US" dirty="0"/>
          </a:p>
        </p:txBody>
      </p:sp>
      <p:pic>
        <p:nvPicPr>
          <p:cNvPr id="20484" name="Picture 3" descr="C:\Documents and Settings\tmeyers\Local Settings\Temporary Internet Files\Content.IE5\RB1MQF0B\MC900290697[1].wm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0" y="2971800"/>
            <a:ext cx="3060700" cy="3519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5"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rtl="0" eaLnBrk="1" hangingPunct="1">
              <a:spcBef>
                <a:spcPct val="0"/>
              </a:spcBef>
              <a:buFontTx/>
              <a:buNone/>
            </a:pPr>
            <a:fld id="{25A2E24D-2823-4C2B-AD93-338CFFF6B22A}" type="slidenum">
              <a:rPr sz="1400"/>
              <a:pPr rtl="0" eaLnBrk="1" hangingPunct="1">
                <a:spcBef>
                  <a:spcPct val="0"/>
                </a:spcBef>
                <a:buFontTx/>
                <a:buNone/>
              </a:pPr>
              <a:t>21</a:t>
            </a:fld>
            <a:endParaRPr sz="140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4"/>
          <p:cNvSpPr>
            <a:spLocks noGrp="1"/>
          </p:cNvSpPr>
          <p:nvPr>
            <p:ph type="title"/>
          </p:nvPr>
        </p:nvSpPr>
        <p:spPr>
          <a:xfrm>
            <a:off x="457200" y="0"/>
            <a:ext cx="8229600" cy="1143000"/>
          </a:xfrm>
        </p:spPr>
        <p:txBody>
          <a:bodyPr/>
          <a:lstStyle/>
          <a:p>
            <a:pPr rtl="0"/>
            <a:r>
              <a:rPr b="1" dirty="0" err="1"/>
              <a:t>Faites</a:t>
            </a:r>
            <a:r>
              <a:rPr b="1" dirty="0"/>
              <a:t> </a:t>
            </a:r>
            <a:r>
              <a:rPr b="1" dirty="0" err="1"/>
              <a:t>votre</a:t>
            </a:r>
            <a:r>
              <a:rPr b="1" dirty="0"/>
              <a:t> </a:t>
            </a:r>
            <a:r>
              <a:rPr b="1" dirty="0" err="1"/>
              <a:t>propre</a:t>
            </a:r>
            <a:r>
              <a:rPr b="1" dirty="0"/>
              <a:t> </a:t>
            </a:r>
            <a:r>
              <a:rPr b="1" dirty="0" err="1"/>
              <a:t>schéma</a:t>
            </a:r>
            <a:endParaRPr b="1" dirty="0"/>
          </a:p>
        </p:txBody>
      </p:sp>
      <p:sp>
        <p:nvSpPr>
          <p:cNvPr id="7" name="Content Placeholder 6"/>
          <p:cNvSpPr>
            <a:spLocks noGrp="1"/>
          </p:cNvSpPr>
          <p:nvPr>
            <p:ph idx="1"/>
          </p:nvPr>
        </p:nvSpPr>
        <p:spPr>
          <a:xfrm>
            <a:off x="460022" y="990600"/>
            <a:ext cx="8229600" cy="4525963"/>
          </a:xfrm>
        </p:spPr>
        <p:txBody>
          <a:bodyPr/>
          <a:lstStyle/>
          <a:p>
            <a:pPr marL="0" indent="0" rtl="0">
              <a:buFontTx/>
              <a:buNone/>
              <a:defRPr/>
            </a:pPr>
            <a:r>
              <a:rPr u="sng" dirty="0" err="1"/>
              <a:t>Dalle</a:t>
            </a:r>
            <a:r>
              <a:rPr u="sng" dirty="0"/>
              <a:t> </a:t>
            </a:r>
            <a:r>
              <a:rPr u="sng" dirty="0" err="1"/>
              <a:t>en</a:t>
            </a:r>
            <a:r>
              <a:rPr u="sng" dirty="0"/>
              <a:t> </a:t>
            </a:r>
            <a:r>
              <a:rPr u="sng" dirty="0" err="1"/>
              <a:t>béton</a:t>
            </a:r>
            <a:r>
              <a:rPr u="sng" dirty="0"/>
              <a:t> </a:t>
            </a:r>
            <a:r>
              <a:rPr u="sng" dirty="0" err="1"/>
              <a:t>armé</a:t>
            </a:r>
            <a:endParaRPr u="sng" dirty="0"/>
          </a:p>
          <a:p>
            <a:pPr rtl="0">
              <a:defRPr/>
            </a:pPr>
            <a:r>
              <a:rPr dirty="0" err="1"/>
              <a:t>Épaisseur</a:t>
            </a:r>
            <a:r>
              <a:rPr dirty="0"/>
              <a:t> : 65 – 80 mm</a:t>
            </a:r>
          </a:p>
          <a:p>
            <a:pPr rtl="0">
              <a:defRPr/>
            </a:pPr>
            <a:r>
              <a:rPr dirty="0" err="1"/>
              <a:t>Taille</a:t>
            </a:r>
            <a:r>
              <a:rPr dirty="0"/>
              <a:t> </a:t>
            </a:r>
            <a:r>
              <a:rPr dirty="0" err="1"/>
              <a:t>minimale</a:t>
            </a:r>
            <a:r>
              <a:rPr dirty="0"/>
              <a:t> : 1,1 m x 1,1 m</a:t>
            </a:r>
          </a:p>
          <a:p>
            <a:pPr rtl="0">
              <a:defRPr/>
            </a:pPr>
            <a:r>
              <a:rPr dirty="0"/>
              <a:t>La </a:t>
            </a:r>
            <a:r>
              <a:rPr dirty="0" err="1"/>
              <a:t>taille</a:t>
            </a:r>
            <a:r>
              <a:rPr dirty="0"/>
              <a:t> des armatures et </a:t>
            </a:r>
            <a:r>
              <a:rPr dirty="0" err="1"/>
              <a:t>leur</a:t>
            </a:r>
            <a:r>
              <a:rPr dirty="0"/>
              <a:t> </a:t>
            </a:r>
            <a:r>
              <a:rPr dirty="0" err="1"/>
              <a:t>espacement</a:t>
            </a:r>
            <a:r>
              <a:rPr dirty="0"/>
              <a:t> </a:t>
            </a:r>
            <a:r>
              <a:rPr dirty="0" err="1"/>
              <a:t>dépend</a:t>
            </a:r>
            <a:r>
              <a:rPr dirty="0"/>
              <a:t> de la </a:t>
            </a:r>
            <a:r>
              <a:rPr dirty="0" err="1"/>
              <a:t>portée</a:t>
            </a:r>
            <a:r>
              <a:rPr dirty="0"/>
              <a:t> : se </a:t>
            </a:r>
            <a:r>
              <a:rPr dirty="0" err="1"/>
              <a:t>référer</a:t>
            </a:r>
            <a:r>
              <a:rPr dirty="0"/>
              <a:t> au tableau </a:t>
            </a:r>
            <a:r>
              <a:rPr dirty="0" err="1"/>
              <a:t>dans</a:t>
            </a:r>
            <a:r>
              <a:rPr dirty="0"/>
              <a:t> le Manuel de construction de latrines</a:t>
            </a:r>
          </a:p>
          <a:p>
            <a:pPr rtl="0">
              <a:defRPr/>
            </a:pPr>
            <a:r>
              <a:rPr dirty="0"/>
              <a:t>Couverture de </a:t>
            </a:r>
            <a:r>
              <a:rPr dirty="0" err="1"/>
              <a:t>béton</a:t>
            </a:r>
            <a:r>
              <a:rPr dirty="0"/>
              <a:t> : 25 mm</a:t>
            </a:r>
          </a:p>
          <a:p>
            <a:pPr rtl="0">
              <a:defRPr/>
            </a:pPr>
            <a:r>
              <a:rPr dirty="0"/>
              <a:t>Mélange du </a:t>
            </a:r>
            <a:r>
              <a:rPr dirty="0" err="1"/>
              <a:t>béton</a:t>
            </a:r>
            <a:r>
              <a:rPr dirty="0"/>
              <a:t> : </a:t>
            </a:r>
            <a:r>
              <a:rPr dirty="0">
                <a:solidFill>
                  <a:srgbClr val="FF0000"/>
                </a:solidFill>
              </a:rPr>
              <a:t>1 volume de </a:t>
            </a:r>
            <a:r>
              <a:rPr dirty="0" err="1">
                <a:solidFill>
                  <a:srgbClr val="FF0000"/>
                </a:solidFill>
              </a:rPr>
              <a:t>ciment</a:t>
            </a:r>
            <a:r>
              <a:rPr dirty="0">
                <a:solidFill>
                  <a:srgbClr val="FF0000"/>
                </a:solidFill>
              </a:rPr>
              <a:t> ; 2 volumes de sable ; 4 volumes de </a:t>
            </a:r>
            <a:r>
              <a:rPr dirty="0" err="1">
                <a:solidFill>
                  <a:srgbClr val="FF0000"/>
                </a:solidFill>
              </a:rPr>
              <a:t>gravier</a:t>
            </a:r>
            <a:endParaRPr dirty="0">
              <a:solidFill>
                <a:srgbClr val="FF0000"/>
              </a:solidFill>
            </a:endParaRPr>
          </a:p>
          <a:p>
            <a:pPr>
              <a:defRPr/>
            </a:pPr>
            <a:endParaRPr lang="en-US" dirty="0"/>
          </a:p>
        </p:txBody>
      </p:sp>
      <p:sp>
        <p:nvSpPr>
          <p:cNvPr id="21508"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rtl="0" eaLnBrk="1" hangingPunct="1">
              <a:spcBef>
                <a:spcPct val="0"/>
              </a:spcBef>
              <a:buFontTx/>
              <a:buNone/>
            </a:pPr>
            <a:fld id="{A9BDEA24-F4BF-46A8-A6B7-6323F7CA35CA}" type="slidenum">
              <a:rPr sz="1400"/>
              <a:pPr rtl="0" eaLnBrk="1" hangingPunct="1">
                <a:spcBef>
                  <a:spcPct val="0"/>
                </a:spcBef>
                <a:buFontTx/>
                <a:buNone/>
              </a:pPr>
              <a:t>22</a:t>
            </a:fld>
            <a:endParaRPr sz="140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pPr rtl="0"/>
            <a:r>
              <a:rPr b="1"/>
              <a:t>Faites votre propre schéma</a:t>
            </a:r>
          </a:p>
        </p:txBody>
      </p:sp>
      <p:sp>
        <p:nvSpPr>
          <p:cNvPr id="3" name="Content Placeholder 2"/>
          <p:cNvSpPr>
            <a:spLocks noGrp="1"/>
          </p:cNvSpPr>
          <p:nvPr>
            <p:ph idx="1"/>
          </p:nvPr>
        </p:nvSpPr>
        <p:spPr/>
        <p:txBody>
          <a:bodyPr/>
          <a:lstStyle/>
          <a:p>
            <a:pPr marL="0" indent="0" rtl="0">
              <a:buFontTx/>
              <a:buNone/>
              <a:defRPr/>
            </a:pPr>
            <a:r>
              <a:rPr u="sng"/>
              <a:t>Dalle en dôme</a:t>
            </a:r>
          </a:p>
          <a:p>
            <a:pPr rtl="0">
              <a:defRPr/>
            </a:pPr>
            <a:r>
              <a:rPr/>
              <a:t>Épaisseur : 40 mm</a:t>
            </a:r>
          </a:p>
          <a:p>
            <a:pPr rtl="0">
              <a:defRPr/>
            </a:pPr>
            <a:r>
              <a:rPr/>
              <a:t>Hauteur au centre : 10 cm</a:t>
            </a:r>
          </a:p>
          <a:p>
            <a:pPr rtl="0">
              <a:defRPr/>
            </a:pPr>
            <a:r>
              <a:rPr/>
              <a:t>Diamètre : 1,1 m – 1,5 m</a:t>
            </a:r>
          </a:p>
          <a:p>
            <a:pPr rtl="0">
              <a:defRPr/>
            </a:pPr>
            <a:r>
              <a:rPr/>
              <a:t>Mélange du béton : </a:t>
            </a:r>
            <a:r>
              <a:rPr>
                <a:solidFill>
                  <a:srgbClr val="FF0000"/>
                </a:solidFill>
              </a:rPr>
              <a:t>1 volume de ciment ; 2 volumes de sable ; 3 volumes de gravier</a:t>
            </a:r>
          </a:p>
          <a:p>
            <a:pPr marL="0" indent="0">
              <a:buFontTx/>
              <a:buNone/>
              <a:defRPr/>
            </a:pPr>
            <a:endParaRPr lang="en-US" dirty="0" smtClean="0"/>
          </a:p>
          <a:p>
            <a:pPr>
              <a:defRPr/>
            </a:pPr>
            <a:endParaRPr lang="en-US" dirty="0"/>
          </a:p>
        </p:txBody>
      </p:sp>
      <p:sp>
        <p:nvSpPr>
          <p:cNvPr id="22532"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rtl="0" eaLnBrk="1" hangingPunct="1">
              <a:spcBef>
                <a:spcPct val="0"/>
              </a:spcBef>
              <a:buFontTx/>
              <a:buNone/>
            </a:pPr>
            <a:fld id="{AB9C16E4-F8A1-4619-BE97-7BC02711B219}" type="slidenum">
              <a:rPr sz="1400"/>
              <a:pPr rtl="0" eaLnBrk="1" hangingPunct="1">
                <a:spcBef>
                  <a:spcPct val="0"/>
                </a:spcBef>
                <a:buFontTx/>
                <a:buNone/>
              </a:pPr>
              <a:t>23</a:t>
            </a:fld>
            <a:endParaRPr sz="140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pPr rtl="0"/>
            <a:r>
              <a:rPr b="1"/>
              <a:t>Faites votre propre schéma</a:t>
            </a:r>
          </a:p>
        </p:txBody>
      </p:sp>
      <p:sp>
        <p:nvSpPr>
          <p:cNvPr id="3" name="Content Placeholder 2"/>
          <p:cNvSpPr>
            <a:spLocks noGrp="1"/>
          </p:cNvSpPr>
          <p:nvPr>
            <p:ph idx="1"/>
          </p:nvPr>
        </p:nvSpPr>
        <p:spPr/>
        <p:txBody>
          <a:bodyPr/>
          <a:lstStyle/>
          <a:p>
            <a:pPr marL="0" indent="0" rtl="0">
              <a:buFontTx/>
              <a:buNone/>
              <a:defRPr/>
            </a:pPr>
            <a:r>
              <a:rPr u="sng"/>
              <a:t>Plate-forme SanPlat</a:t>
            </a:r>
          </a:p>
          <a:p>
            <a:pPr rtl="0">
              <a:defRPr/>
            </a:pPr>
            <a:r>
              <a:rPr/>
              <a:t>60 cm par 60 cm</a:t>
            </a:r>
          </a:p>
          <a:p>
            <a:pPr rtl="0">
              <a:defRPr/>
            </a:pPr>
            <a:r>
              <a:rPr/>
              <a:t>Épaisseur : 65 mm</a:t>
            </a:r>
          </a:p>
          <a:p>
            <a:pPr rtl="0">
              <a:defRPr/>
            </a:pPr>
            <a:r>
              <a:rPr/>
              <a:t>Mélange du béton : </a:t>
            </a:r>
            <a:r>
              <a:rPr>
                <a:solidFill>
                  <a:srgbClr val="FF0000"/>
                </a:solidFill>
              </a:rPr>
              <a:t>1 volume de ciment ; 2 volumes de sable ; 3 volumes de gravier</a:t>
            </a:r>
          </a:p>
          <a:p>
            <a:pPr rtl="0">
              <a:defRPr/>
            </a:pPr>
            <a:r>
              <a:rPr/>
              <a:t>Surface très douce</a:t>
            </a:r>
          </a:p>
        </p:txBody>
      </p:sp>
      <p:sp>
        <p:nvSpPr>
          <p:cNvPr id="23556"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rtl="0" eaLnBrk="1" hangingPunct="1">
              <a:spcBef>
                <a:spcPct val="0"/>
              </a:spcBef>
              <a:buFontTx/>
              <a:buNone/>
            </a:pPr>
            <a:fld id="{6E8300E1-2791-4783-9C52-AC272F55F7C9}" type="slidenum">
              <a:rPr sz="1400"/>
              <a:pPr rtl="0" eaLnBrk="1" hangingPunct="1">
                <a:spcBef>
                  <a:spcPct val="0"/>
                </a:spcBef>
                <a:buFontTx/>
                <a:buNone/>
              </a:pPr>
              <a:t>24</a:t>
            </a:fld>
            <a:endParaRPr sz="140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pPr rtl="0"/>
            <a:r>
              <a:rPr b="1"/>
              <a:t>Discutez-en</a:t>
            </a:r>
          </a:p>
        </p:txBody>
      </p:sp>
      <p:sp>
        <p:nvSpPr>
          <p:cNvPr id="25603" name="Content Placeholder 2"/>
          <p:cNvSpPr>
            <a:spLocks noGrp="1"/>
          </p:cNvSpPr>
          <p:nvPr>
            <p:ph idx="1"/>
          </p:nvPr>
        </p:nvSpPr>
        <p:spPr/>
        <p:txBody>
          <a:bodyPr/>
          <a:lstStyle/>
          <a:p>
            <a:pPr rtl="0"/>
            <a:r>
              <a:rPr/>
              <a:t>En binômes, discutez des avantages et des inconvénients de chaque type de dalle.</a:t>
            </a:r>
          </a:p>
        </p:txBody>
      </p:sp>
      <p:sp>
        <p:nvSpPr>
          <p:cNvPr id="25604"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rtl="0" eaLnBrk="1" hangingPunct="1">
              <a:spcBef>
                <a:spcPct val="0"/>
              </a:spcBef>
              <a:buFontTx/>
              <a:buNone/>
            </a:pPr>
            <a:fld id="{5137417A-0D0B-4F6C-99BA-8A71CB1A4EF7}" type="slidenum">
              <a:rPr sz="1400"/>
              <a:pPr rtl="0" eaLnBrk="1" hangingPunct="1">
                <a:spcBef>
                  <a:spcPct val="0"/>
                </a:spcBef>
                <a:buFontTx/>
                <a:buNone/>
              </a:pPr>
              <a:t>25</a:t>
            </a:fld>
            <a:endParaRPr sz="1400"/>
          </a:p>
        </p:txBody>
      </p:sp>
      <p:pic>
        <p:nvPicPr>
          <p:cNvPr id="5" name="Picture 3" descr="C:\Documents and Settings\tmeyers\Local Settings\Temporary Internet Files\Content.IE5\310CDLPV\MC900304299[1].wm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13756" y="3124200"/>
            <a:ext cx="4916488" cy="233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pPr rtl="0" eaLnBrk="1" hangingPunct="1"/>
            <a:r>
              <a:rPr b="1"/>
              <a:t>Dalle en béton armé</a:t>
            </a:r>
          </a:p>
        </p:txBody>
      </p:sp>
      <p:graphicFrame>
        <p:nvGraphicFramePr>
          <p:cNvPr id="33833" name="Group 41"/>
          <p:cNvGraphicFramePr>
            <a:graphicFrameLocks noGrp="1"/>
          </p:cNvGraphicFramePr>
          <p:nvPr>
            <p:ph sz="half" idx="2"/>
            <p:extLst>
              <p:ext uri="{D42A27DB-BD31-4B8C-83A1-F6EECF244321}">
                <p14:modId xmlns:p14="http://schemas.microsoft.com/office/powerpoint/2010/main" val="739740130"/>
              </p:ext>
            </p:extLst>
          </p:nvPr>
        </p:nvGraphicFramePr>
        <p:xfrm>
          <a:off x="685800" y="1417638"/>
          <a:ext cx="7848600" cy="4660664"/>
        </p:xfrm>
        <a:graphic>
          <a:graphicData uri="http://schemas.openxmlformats.org/drawingml/2006/table">
            <a:tbl>
              <a:tblPr/>
              <a:tblGrid>
                <a:gridCol w="4038600"/>
                <a:gridCol w="3810000"/>
              </a:tblGrid>
              <a:tr h="60680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sz="2600" b="1" i="0" u="none" strike="noStrike" cap="none" normalizeH="0" baseline="0" dirty="0" err="1">
                          <a:ln>
                            <a:noFill/>
                          </a:ln>
                          <a:solidFill>
                            <a:schemeClr val="tx1"/>
                          </a:solidFill>
                          <a:effectLst/>
                          <a:latin typeface="Arial" charset="0"/>
                          <a:cs typeface="Arial" charset="0"/>
                        </a:rPr>
                        <a:t>Avantages</a:t>
                      </a:r>
                      <a:endParaRPr kumimoji="0" sz="2600" b="1" i="0" u="none" strike="noStrike" cap="none" normalizeH="0" baseline="0" dirty="0">
                        <a:ln>
                          <a:noFill/>
                        </a:ln>
                        <a:solidFill>
                          <a:schemeClr val="tx1"/>
                        </a:solidFill>
                        <a:effectLst/>
                        <a:latin typeface="Arial" charset="0"/>
                        <a:cs typeface="Arial" charset="0"/>
                      </a:endParaRPr>
                    </a:p>
                  </a:txBody>
                  <a:tcPr marT="45729" marB="4572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sz="2600" b="1" i="0" u="none" strike="noStrike" cap="none" normalizeH="0" baseline="0">
                          <a:ln>
                            <a:noFill/>
                          </a:ln>
                          <a:solidFill>
                            <a:schemeClr val="tx1"/>
                          </a:solidFill>
                          <a:effectLst/>
                          <a:latin typeface="Arial" charset="0"/>
                          <a:cs typeface="Arial" charset="0"/>
                        </a:rPr>
                        <a:t>Inconvénients</a:t>
                      </a:r>
                    </a:p>
                  </a:txBody>
                  <a:tcPr marT="45729" marB="4572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533104">
                <a:tc>
                  <a:txBody>
                    <a:bodyPr/>
                    <a:lstStyle/>
                    <a:p>
                      <a:pPr marL="285750" lvl="0" indent="-285750" rtl="0">
                        <a:buFont typeface="Arial" panose="020B0604020202020204" pitchFamily="34" charset="0"/>
                        <a:buChar char="•"/>
                      </a:pPr>
                      <a:r>
                        <a:rPr sz="2600" kern="1200" dirty="0" err="1">
                          <a:solidFill>
                            <a:schemeClr val="tx1"/>
                          </a:solidFill>
                          <a:effectLst/>
                          <a:latin typeface="+mn-lt"/>
                          <a:ea typeface="+mn-ea"/>
                          <a:cs typeface="+mn-cs"/>
                        </a:rPr>
                        <a:t>Possibilité</a:t>
                      </a:r>
                      <a:r>
                        <a:rPr sz="2600" kern="1200" dirty="0">
                          <a:solidFill>
                            <a:schemeClr val="tx1"/>
                          </a:solidFill>
                          <a:effectLst/>
                          <a:latin typeface="+mn-lt"/>
                          <a:ea typeface="+mn-ea"/>
                          <a:cs typeface="+mn-cs"/>
                        </a:rPr>
                        <a:t> </a:t>
                      </a:r>
                      <a:r>
                        <a:rPr sz="2600" kern="1200" dirty="0" err="1">
                          <a:solidFill>
                            <a:schemeClr val="tx1"/>
                          </a:solidFill>
                          <a:effectLst/>
                          <a:latin typeface="+mn-lt"/>
                          <a:ea typeface="+mn-ea"/>
                          <a:cs typeface="+mn-cs"/>
                        </a:rPr>
                        <a:t>d'utiliser</a:t>
                      </a:r>
                      <a:r>
                        <a:rPr sz="2600" kern="1200" dirty="0">
                          <a:solidFill>
                            <a:schemeClr val="tx1"/>
                          </a:solidFill>
                          <a:effectLst/>
                          <a:latin typeface="+mn-lt"/>
                          <a:ea typeface="+mn-ea"/>
                          <a:cs typeface="+mn-cs"/>
                        </a:rPr>
                        <a:t> des </a:t>
                      </a:r>
                      <a:r>
                        <a:rPr sz="2600" kern="1200" dirty="0" err="1">
                          <a:solidFill>
                            <a:schemeClr val="tx1"/>
                          </a:solidFill>
                          <a:effectLst/>
                          <a:latin typeface="+mn-lt"/>
                          <a:ea typeface="+mn-ea"/>
                          <a:cs typeface="+mn-cs"/>
                        </a:rPr>
                        <a:t>matériaux</a:t>
                      </a:r>
                      <a:r>
                        <a:rPr sz="2600" kern="1200" dirty="0">
                          <a:solidFill>
                            <a:schemeClr val="tx1"/>
                          </a:solidFill>
                          <a:effectLst/>
                          <a:latin typeface="+mn-lt"/>
                          <a:ea typeface="+mn-ea"/>
                          <a:cs typeface="+mn-cs"/>
                        </a:rPr>
                        <a:t> </a:t>
                      </a:r>
                      <a:r>
                        <a:rPr sz="2600" kern="1200" dirty="0" err="1">
                          <a:solidFill>
                            <a:schemeClr val="tx1"/>
                          </a:solidFill>
                          <a:effectLst/>
                          <a:latin typeface="+mn-lt"/>
                          <a:ea typeface="+mn-ea"/>
                          <a:cs typeface="+mn-cs"/>
                        </a:rPr>
                        <a:t>localement</a:t>
                      </a:r>
                      <a:r>
                        <a:rPr sz="2600" kern="1200" dirty="0">
                          <a:solidFill>
                            <a:schemeClr val="tx1"/>
                          </a:solidFill>
                          <a:effectLst/>
                          <a:latin typeface="+mn-lt"/>
                          <a:ea typeface="+mn-ea"/>
                          <a:cs typeface="+mn-cs"/>
                        </a:rPr>
                        <a:t> </a:t>
                      </a:r>
                      <a:r>
                        <a:rPr sz="2600" kern="1200" dirty="0" err="1">
                          <a:solidFill>
                            <a:schemeClr val="tx1"/>
                          </a:solidFill>
                          <a:effectLst/>
                          <a:latin typeface="+mn-lt"/>
                          <a:ea typeface="+mn-ea"/>
                          <a:cs typeface="+mn-cs"/>
                        </a:rPr>
                        <a:t>disponible</a:t>
                      </a:r>
                      <a:r>
                        <a:rPr sz="2600" kern="1200" baseline="0" dirty="0">
                          <a:solidFill>
                            <a:schemeClr val="tx1"/>
                          </a:solidFill>
                          <a:effectLst/>
                          <a:latin typeface="+mn-lt"/>
                          <a:ea typeface="+mn-ea"/>
                          <a:cs typeface="+mn-cs"/>
                        </a:rPr>
                        <a:t> </a:t>
                      </a:r>
                      <a:r>
                        <a:rPr sz="2600" kern="1200" dirty="0">
                          <a:solidFill>
                            <a:schemeClr val="tx1"/>
                          </a:solidFill>
                          <a:effectLst/>
                          <a:latin typeface="+mn-lt"/>
                          <a:ea typeface="+mn-ea"/>
                          <a:cs typeface="+mn-cs"/>
                        </a:rPr>
                        <a:t> </a:t>
                      </a:r>
                      <a:r>
                        <a:rPr sz="2600" kern="1200" dirty="0" err="1">
                          <a:solidFill>
                            <a:schemeClr val="tx1"/>
                          </a:solidFill>
                          <a:effectLst/>
                          <a:latin typeface="+mn-lt"/>
                          <a:ea typeface="+mn-ea"/>
                          <a:cs typeface="+mn-cs"/>
                        </a:rPr>
                        <a:t>tels</a:t>
                      </a:r>
                      <a:r>
                        <a:rPr sz="2600" kern="1200" dirty="0">
                          <a:solidFill>
                            <a:schemeClr val="tx1"/>
                          </a:solidFill>
                          <a:effectLst/>
                          <a:latin typeface="+mn-lt"/>
                          <a:ea typeface="+mn-ea"/>
                          <a:cs typeface="+mn-cs"/>
                        </a:rPr>
                        <a:t> que le </a:t>
                      </a:r>
                      <a:r>
                        <a:rPr sz="2600" kern="1200" dirty="0" err="1">
                          <a:solidFill>
                            <a:schemeClr val="tx1"/>
                          </a:solidFill>
                          <a:effectLst/>
                          <a:latin typeface="+mn-lt"/>
                          <a:ea typeface="+mn-ea"/>
                          <a:cs typeface="+mn-cs"/>
                        </a:rPr>
                        <a:t>ciment</a:t>
                      </a:r>
                      <a:r>
                        <a:rPr sz="2600" kern="1200" dirty="0">
                          <a:solidFill>
                            <a:schemeClr val="tx1"/>
                          </a:solidFill>
                          <a:effectLst/>
                          <a:latin typeface="+mn-lt"/>
                          <a:ea typeface="+mn-ea"/>
                          <a:cs typeface="+mn-cs"/>
                        </a:rPr>
                        <a:t>, le sable et les </a:t>
                      </a:r>
                      <a:r>
                        <a:rPr sz="2600" kern="1200" dirty="0" err="1">
                          <a:solidFill>
                            <a:schemeClr val="tx1"/>
                          </a:solidFill>
                          <a:effectLst/>
                          <a:latin typeface="+mn-lt"/>
                          <a:ea typeface="+mn-ea"/>
                          <a:cs typeface="+mn-cs"/>
                        </a:rPr>
                        <a:t>graviers</a:t>
                      </a:r>
                      <a:endParaRPr sz="2600" kern="1200" dirty="0">
                        <a:solidFill>
                          <a:schemeClr val="tx1"/>
                        </a:solidFill>
                        <a:effectLst/>
                        <a:latin typeface="+mn-lt"/>
                        <a:ea typeface="+mn-ea"/>
                        <a:cs typeface="+mn-cs"/>
                      </a:endParaRPr>
                    </a:p>
                    <a:p>
                      <a:pPr marL="285750" lvl="0" indent="-285750" rtl="0">
                        <a:buFont typeface="Arial" panose="020B0604020202020204" pitchFamily="34" charset="0"/>
                        <a:buChar char="•"/>
                      </a:pPr>
                      <a:r>
                        <a:rPr sz="2600" kern="1200" dirty="0" err="1">
                          <a:solidFill>
                            <a:schemeClr val="tx1"/>
                          </a:solidFill>
                          <a:effectLst/>
                          <a:latin typeface="+mn-lt"/>
                          <a:ea typeface="+mn-ea"/>
                          <a:cs typeface="+mn-cs"/>
                        </a:rPr>
                        <a:t>Réalisation</a:t>
                      </a:r>
                      <a:r>
                        <a:rPr sz="2600" kern="1200" dirty="0">
                          <a:solidFill>
                            <a:schemeClr val="tx1"/>
                          </a:solidFill>
                          <a:effectLst/>
                          <a:latin typeface="+mn-lt"/>
                          <a:ea typeface="+mn-ea"/>
                          <a:cs typeface="+mn-cs"/>
                        </a:rPr>
                        <a:t> possible sur place</a:t>
                      </a:r>
                    </a:p>
                    <a:p>
                      <a:pPr marL="285750" lvl="0" indent="-285750" rtl="0">
                        <a:buFont typeface="Arial" panose="020B0604020202020204" pitchFamily="34" charset="0"/>
                        <a:buChar char="•"/>
                      </a:pPr>
                      <a:r>
                        <a:rPr sz="2600" kern="1200" dirty="0" err="1">
                          <a:solidFill>
                            <a:schemeClr val="tx1"/>
                          </a:solidFill>
                          <a:effectLst/>
                          <a:latin typeface="+mn-lt"/>
                          <a:ea typeface="+mn-ea"/>
                          <a:cs typeface="+mn-cs"/>
                        </a:rPr>
                        <a:t>Très</a:t>
                      </a:r>
                      <a:r>
                        <a:rPr sz="2600" kern="1200" dirty="0">
                          <a:solidFill>
                            <a:schemeClr val="tx1"/>
                          </a:solidFill>
                          <a:effectLst/>
                          <a:latin typeface="+mn-lt"/>
                          <a:ea typeface="+mn-ea"/>
                          <a:cs typeface="+mn-cs"/>
                        </a:rPr>
                        <a:t> </a:t>
                      </a:r>
                      <a:r>
                        <a:rPr sz="2600" kern="1200" dirty="0" err="1">
                          <a:solidFill>
                            <a:schemeClr val="tx1"/>
                          </a:solidFill>
                          <a:effectLst/>
                          <a:latin typeface="+mn-lt"/>
                          <a:ea typeface="+mn-ea"/>
                          <a:cs typeface="+mn-cs"/>
                        </a:rPr>
                        <a:t>solide</a:t>
                      </a:r>
                      <a:endParaRPr sz="2600" kern="1200" dirty="0">
                        <a:solidFill>
                          <a:schemeClr val="tx1"/>
                        </a:solidFill>
                        <a:effectLst/>
                        <a:latin typeface="+mn-lt"/>
                        <a:ea typeface="+mn-ea"/>
                        <a:cs typeface="+mn-cs"/>
                      </a:endParaRPr>
                    </a:p>
                    <a:p>
                      <a:pPr marL="285750" lvl="0" indent="-285750" rtl="0">
                        <a:buFont typeface="Arial" panose="020B0604020202020204" pitchFamily="34" charset="0"/>
                        <a:buChar char="•"/>
                      </a:pPr>
                      <a:r>
                        <a:rPr sz="2600" kern="1200" dirty="0" err="1">
                          <a:solidFill>
                            <a:schemeClr val="tx1"/>
                          </a:solidFill>
                          <a:effectLst/>
                          <a:latin typeface="+mn-lt"/>
                          <a:ea typeface="+mn-ea"/>
                          <a:cs typeface="+mn-cs"/>
                        </a:rPr>
                        <a:t>Très</a:t>
                      </a:r>
                      <a:r>
                        <a:rPr sz="2600" kern="1200" dirty="0">
                          <a:solidFill>
                            <a:schemeClr val="tx1"/>
                          </a:solidFill>
                          <a:effectLst/>
                          <a:latin typeface="+mn-lt"/>
                          <a:ea typeface="+mn-ea"/>
                          <a:cs typeface="+mn-cs"/>
                        </a:rPr>
                        <a:t> durable</a:t>
                      </a:r>
                    </a:p>
                    <a:p>
                      <a:pPr marL="285750" indent="-285750" rtl="0">
                        <a:buFont typeface="Arial" panose="020B0604020202020204" pitchFamily="34" charset="0"/>
                        <a:buChar char="•"/>
                      </a:pPr>
                      <a:r>
                        <a:rPr sz="2600" kern="1200" dirty="0">
                          <a:solidFill>
                            <a:schemeClr val="tx1"/>
                          </a:solidFill>
                          <a:effectLst/>
                          <a:latin typeface="+mn-lt"/>
                          <a:ea typeface="+mn-ea"/>
                          <a:cs typeface="+mn-cs"/>
                        </a:rPr>
                        <a:t>Facile à </a:t>
                      </a:r>
                      <a:r>
                        <a:rPr sz="2600" kern="1200" dirty="0" err="1">
                          <a:solidFill>
                            <a:schemeClr val="tx1"/>
                          </a:solidFill>
                          <a:effectLst/>
                          <a:latin typeface="+mn-lt"/>
                          <a:ea typeface="+mn-ea"/>
                          <a:cs typeface="+mn-cs"/>
                        </a:rPr>
                        <a:t>nettoyer</a:t>
                      </a:r>
                      <a:endParaRPr sz="2600" kern="1200" dirty="0">
                        <a:solidFill>
                          <a:schemeClr val="tx1"/>
                        </a:solidFill>
                        <a:effectLst/>
                        <a:latin typeface="+mn-lt"/>
                        <a:ea typeface="+mn-ea"/>
                        <a:cs typeface="+mn-cs"/>
                      </a:endParaRPr>
                    </a:p>
                  </a:txBody>
                  <a:tcPr marT="45729" marB="4572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285750" marR="0" lvl="0" indent="-28575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pPr>
                      <a:r>
                        <a:rPr sz="2600" kern="1200" dirty="0">
                          <a:solidFill>
                            <a:schemeClr val="tx1"/>
                          </a:solidFill>
                          <a:effectLst/>
                          <a:latin typeface="+mn-lt"/>
                          <a:ea typeface="+mn-ea"/>
                          <a:cs typeface="+mn-cs"/>
                        </a:rPr>
                        <a:t>Prix </a:t>
                      </a:r>
                      <a:r>
                        <a:rPr sz="2600" kern="1200" dirty="0" err="1">
                          <a:solidFill>
                            <a:schemeClr val="tx1"/>
                          </a:solidFill>
                          <a:effectLst/>
                          <a:latin typeface="+mn-lt"/>
                          <a:ea typeface="+mn-ea"/>
                          <a:cs typeface="+mn-cs"/>
                        </a:rPr>
                        <a:t>relativement</a:t>
                      </a:r>
                      <a:r>
                        <a:rPr sz="2600" kern="1200" dirty="0">
                          <a:solidFill>
                            <a:schemeClr val="tx1"/>
                          </a:solidFill>
                          <a:effectLst/>
                          <a:latin typeface="+mn-lt"/>
                          <a:ea typeface="+mn-ea"/>
                          <a:cs typeface="+mn-cs"/>
                        </a:rPr>
                        <a:t> </a:t>
                      </a:r>
                      <a:r>
                        <a:rPr sz="2600" kern="1200" dirty="0" err="1">
                          <a:solidFill>
                            <a:schemeClr val="tx1"/>
                          </a:solidFill>
                          <a:effectLst/>
                          <a:latin typeface="+mn-lt"/>
                          <a:ea typeface="+mn-ea"/>
                          <a:cs typeface="+mn-cs"/>
                        </a:rPr>
                        <a:t>élevé</a:t>
                      </a:r>
                      <a:r>
                        <a:rPr sz="2600" kern="1200" dirty="0">
                          <a:solidFill>
                            <a:schemeClr val="tx1"/>
                          </a:solidFill>
                          <a:effectLst/>
                          <a:latin typeface="+mn-lt"/>
                          <a:ea typeface="+mn-ea"/>
                          <a:cs typeface="+mn-cs"/>
                        </a:rPr>
                        <a:t> </a:t>
                      </a:r>
                      <a:r>
                        <a:rPr sz="2600" kern="1200" dirty="0" err="1">
                          <a:solidFill>
                            <a:schemeClr val="tx1"/>
                          </a:solidFill>
                          <a:effectLst/>
                          <a:latin typeface="+mn-lt"/>
                          <a:ea typeface="+mn-ea"/>
                          <a:cs typeface="+mn-cs"/>
                        </a:rPr>
                        <a:t>en</a:t>
                      </a:r>
                      <a:r>
                        <a:rPr sz="2600" kern="1200" dirty="0">
                          <a:solidFill>
                            <a:schemeClr val="tx1"/>
                          </a:solidFill>
                          <a:effectLst/>
                          <a:latin typeface="+mn-lt"/>
                          <a:ea typeface="+mn-ea"/>
                          <a:cs typeface="+mn-cs"/>
                        </a:rPr>
                        <a:t> raison des armatures </a:t>
                      </a:r>
                      <a:r>
                        <a:rPr sz="2600" kern="1200" dirty="0" err="1">
                          <a:solidFill>
                            <a:schemeClr val="tx1"/>
                          </a:solidFill>
                          <a:effectLst/>
                          <a:latin typeface="+mn-lt"/>
                          <a:ea typeface="+mn-ea"/>
                          <a:cs typeface="+mn-cs"/>
                        </a:rPr>
                        <a:t>en</a:t>
                      </a:r>
                      <a:r>
                        <a:rPr sz="2600" kern="1200" dirty="0">
                          <a:solidFill>
                            <a:schemeClr val="tx1"/>
                          </a:solidFill>
                          <a:effectLst/>
                          <a:latin typeface="+mn-lt"/>
                          <a:ea typeface="+mn-ea"/>
                          <a:cs typeface="+mn-cs"/>
                        </a:rPr>
                        <a:t> </a:t>
                      </a:r>
                      <a:r>
                        <a:rPr sz="2600" kern="1200" dirty="0" err="1">
                          <a:solidFill>
                            <a:schemeClr val="tx1"/>
                          </a:solidFill>
                          <a:effectLst/>
                          <a:latin typeface="+mn-lt"/>
                          <a:ea typeface="+mn-ea"/>
                          <a:cs typeface="+mn-cs"/>
                        </a:rPr>
                        <a:t>acier</a:t>
                      </a:r>
                      <a:r>
                        <a:rPr sz="2600" kern="1200" dirty="0">
                          <a:solidFill>
                            <a:schemeClr val="tx1"/>
                          </a:solidFill>
                          <a:effectLst/>
                          <a:latin typeface="+mn-lt"/>
                          <a:ea typeface="+mn-ea"/>
                          <a:cs typeface="+mn-cs"/>
                        </a:rPr>
                        <a:t> </a:t>
                      </a:r>
                      <a:r>
                        <a:rPr sz="2600" kern="1200" dirty="0" err="1">
                          <a:solidFill>
                            <a:schemeClr val="tx1"/>
                          </a:solidFill>
                          <a:effectLst/>
                          <a:latin typeface="+mn-lt"/>
                          <a:ea typeface="+mn-ea"/>
                          <a:cs typeface="+mn-cs"/>
                        </a:rPr>
                        <a:t>nécessaires</a:t>
                      </a:r>
                      <a:endParaRPr sz="2600"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600" b="1" i="0" u="none" strike="noStrike" cap="none" normalizeH="0" baseline="0" dirty="0" smtClean="0">
                        <a:ln>
                          <a:noFill/>
                        </a:ln>
                        <a:solidFill>
                          <a:schemeClr val="tx1"/>
                        </a:solidFill>
                        <a:effectLst/>
                        <a:latin typeface="Arial" charset="0"/>
                        <a:cs typeface="Arial" charset="0"/>
                      </a:endParaRPr>
                    </a:p>
                  </a:txBody>
                  <a:tcPr marT="45729" marB="4572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26639"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rtl="0" eaLnBrk="1" hangingPunct="1">
              <a:spcBef>
                <a:spcPct val="0"/>
              </a:spcBef>
              <a:buFontTx/>
              <a:buNone/>
            </a:pPr>
            <a:fld id="{2375B78C-59A7-414F-B4E9-162463FD209C}" type="slidenum">
              <a:rPr sz="1400"/>
              <a:pPr rtl="0" eaLnBrk="1" hangingPunct="1">
                <a:spcBef>
                  <a:spcPct val="0"/>
                </a:spcBef>
                <a:buFontTx/>
                <a:buNone/>
              </a:pPr>
              <a:t>26</a:t>
            </a:fld>
            <a:endParaRPr sz="14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38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pPr rtl="0" eaLnBrk="1" hangingPunct="1"/>
            <a:r>
              <a:rPr b="1"/>
              <a:t>Dalles en dôme en béton</a:t>
            </a:r>
          </a:p>
        </p:txBody>
      </p:sp>
      <p:graphicFrame>
        <p:nvGraphicFramePr>
          <p:cNvPr id="38932" name="Group 20"/>
          <p:cNvGraphicFramePr>
            <a:graphicFrameLocks noGrp="1"/>
          </p:cNvGraphicFramePr>
          <p:nvPr>
            <p:ph sz="half" idx="2"/>
            <p:extLst>
              <p:ext uri="{D42A27DB-BD31-4B8C-83A1-F6EECF244321}">
                <p14:modId xmlns:p14="http://schemas.microsoft.com/office/powerpoint/2010/main" val="880092469"/>
              </p:ext>
            </p:extLst>
          </p:nvPr>
        </p:nvGraphicFramePr>
        <p:xfrm>
          <a:off x="762000" y="1417638"/>
          <a:ext cx="7772400" cy="4632988"/>
        </p:xfrm>
        <a:graphic>
          <a:graphicData uri="http://schemas.openxmlformats.org/drawingml/2006/table">
            <a:tbl>
              <a:tblPr/>
              <a:tblGrid>
                <a:gridCol w="3983134"/>
                <a:gridCol w="3789266"/>
              </a:tblGrid>
              <a:tr h="48921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sz="2800" b="1" i="0" u="none" strike="noStrike" cap="none" normalizeH="0" baseline="0" dirty="0" err="1">
                          <a:ln>
                            <a:noFill/>
                          </a:ln>
                          <a:solidFill>
                            <a:schemeClr val="tx1"/>
                          </a:solidFill>
                          <a:effectLst/>
                          <a:latin typeface="Arial" charset="0"/>
                          <a:cs typeface="Arial" charset="0"/>
                        </a:rPr>
                        <a:t>Avantages</a:t>
                      </a:r>
                      <a:endParaRPr kumimoji="0" sz="2800" b="1" i="0" u="none" strike="noStrike" cap="none" normalizeH="0" baseline="0" dirty="0">
                        <a:ln>
                          <a:noFill/>
                        </a:ln>
                        <a:solidFill>
                          <a:schemeClr val="tx1"/>
                        </a:solidFill>
                        <a:effectLst/>
                        <a:latin typeface="Arial" charset="0"/>
                        <a:cs typeface="Arial" charset="0"/>
                      </a:endParaRPr>
                    </a:p>
                  </a:txBody>
                  <a:tcPr marT="45727" marB="457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sz="2800" b="1" i="0" u="none" strike="noStrike" cap="none" normalizeH="0" baseline="0">
                          <a:ln>
                            <a:noFill/>
                          </a:ln>
                          <a:solidFill>
                            <a:schemeClr val="tx1"/>
                          </a:solidFill>
                          <a:effectLst/>
                          <a:latin typeface="Arial" charset="0"/>
                          <a:cs typeface="Arial" charset="0"/>
                        </a:rPr>
                        <a:t>Inconvénients</a:t>
                      </a:r>
                    </a:p>
                  </a:txBody>
                  <a:tcPr marT="45727" marB="457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884345">
                <a:tc>
                  <a:txBody>
                    <a:bodyPr/>
                    <a:lstStyle/>
                    <a:p>
                      <a:pPr marL="285750" lvl="0" indent="-285750" rtl="0">
                        <a:buFont typeface="Arial" panose="020B0604020202020204" pitchFamily="34" charset="0"/>
                        <a:buChar char="•"/>
                      </a:pPr>
                      <a:r>
                        <a:rPr sz="2200" kern="1200" dirty="0" err="1">
                          <a:solidFill>
                            <a:schemeClr val="tx1"/>
                          </a:solidFill>
                          <a:effectLst/>
                          <a:latin typeface="+mn-lt"/>
                          <a:ea typeface="+mn-ea"/>
                          <a:cs typeface="+mn-cs"/>
                        </a:rPr>
                        <a:t>Moins</a:t>
                      </a:r>
                      <a:r>
                        <a:rPr sz="2200" kern="1200" dirty="0">
                          <a:solidFill>
                            <a:schemeClr val="tx1"/>
                          </a:solidFill>
                          <a:effectLst/>
                          <a:latin typeface="+mn-lt"/>
                          <a:ea typeface="+mn-ea"/>
                          <a:cs typeface="+mn-cs"/>
                        </a:rPr>
                        <a:t> </a:t>
                      </a:r>
                      <a:r>
                        <a:rPr sz="2200" kern="1200" dirty="0" err="1">
                          <a:solidFill>
                            <a:schemeClr val="tx1"/>
                          </a:solidFill>
                          <a:effectLst/>
                          <a:latin typeface="+mn-lt"/>
                          <a:ea typeface="+mn-ea"/>
                          <a:cs typeface="+mn-cs"/>
                        </a:rPr>
                        <a:t>chères</a:t>
                      </a:r>
                      <a:r>
                        <a:rPr sz="2200" kern="1200" dirty="0">
                          <a:solidFill>
                            <a:schemeClr val="tx1"/>
                          </a:solidFill>
                          <a:effectLst/>
                          <a:latin typeface="+mn-lt"/>
                          <a:ea typeface="+mn-ea"/>
                          <a:cs typeface="+mn-cs"/>
                        </a:rPr>
                        <a:t> que les </a:t>
                      </a:r>
                      <a:r>
                        <a:rPr sz="2200" kern="1200" dirty="0" err="1">
                          <a:solidFill>
                            <a:schemeClr val="tx1"/>
                          </a:solidFill>
                          <a:effectLst/>
                          <a:latin typeface="+mn-lt"/>
                          <a:ea typeface="+mn-ea"/>
                          <a:cs typeface="+mn-cs"/>
                        </a:rPr>
                        <a:t>dalles</a:t>
                      </a:r>
                      <a:r>
                        <a:rPr sz="2200" kern="1200" dirty="0">
                          <a:solidFill>
                            <a:schemeClr val="tx1"/>
                          </a:solidFill>
                          <a:effectLst/>
                          <a:latin typeface="+mn-lt"/>
                          <a:ea typeface="+mn-ea"/>
                          <a:cs typeface="+mn-cs"/>
                        </a:rPr>
                        <a:t> de </a:t>
                      </a:r>
                      <a:r>
                        <a:rPr sz="2200" kern="1200" dirty="0" err="1">
                          <a:solidFill>
                            <a:schemeClr val="tx1"/>
                          </a:solidFill>
                          <a:effectLst/>
                          <a:latin typeface="+mn-lt"/>
                          <a:ea typeface="+mn-ea"/>
                          <a:cs typeface="+mn-cs"/>
                        </a:rPr>
                        <a:t>béton</a:t>
                      </a:r>
                      <a:r>
                        <a:rPr sz="2200" kern="1200" dirty="0">
                          <a:solidFill>
                            <a:schemeClr val="tx1"/>
                          </a:solidFill>
                          <a:effectLst/>
                          <a:latin typeface="+mn-lt"/>
                          <a:ea typeface="+mn-ea"/>
                          <a:cs typeface="+mn-cs"/>
                        </a:rPr>
                        <a:t> </a:t>
                      </a:r>
                      <a:r>
                        <a:rPr sz="2200" kern="1200" dirty="0" err="1">
                          <a:solidFill>
                            <a:schemeClr val="tx1"/>
                          </a:solidFill>
                          <a:effectLst/>
                          <a:latin typeface="+mn-lt"/>
                          <a:ea typeface="+mn-ea"/>
                          <a:cs typeface="+mn-cs"/>
                        </a:rPr>
                        <a:t>armé</a:t>
                      </a:r>
                      <a:r>
                        <a:rPr sz="2200" kern="1200" dirty="0">
                          <a:solidFill>
                            <a:schemeClr val="tx1"/>
                          </a:solidFill>
                          <a:effectLst/>
                          <a:latin typeface="+mn-lt"/>
                          <a:ea typeface="+mn-ea"/>
                          <a:cs typeface="+mn-cs"/>
                        </a:rPr>
                        <a:t> de </a:t>
                      </a:r>
                      <a:r>
                        <a:rPr sz="2200" kern="1200" dirty="0" err="1">
                          <a:solidFill>
                            <a:schemeClr val="tx1"/>
                          </a:solidFill>
                          <a:effectLst/>
                          <a:latin typeface="+mn-lt"/>
                          <a:ea typeface="+mn-ea"/>
                          <a:cs typeface="+mn-cs"/>
                        </a:rPr>
                        <a:t>même</a:t>
                      </a:r>
                      <a:r>
                        <a:rPr sz="2200" kern="1200" dirty="0">
                          <a:solidFill>
                            <a:schemeClr val="tx1"/>
                          </a:solidFill>
                          <a:effectLst/>
                          <a:latin typeface="+mn-lt"/>
                          <a:ea typeface="+mn-ea"/>
                          <a:cs typeface="+mn-cs"/>
                        </a:rPr>
                        <a:t> </a:t>
                      </a:r>
                      <a:r>
                        <a:rPr sz="2200" kern="1200" dirty="0" err="1">
                          <a:solidFill>
                            <a:schemeClr val="tx1"/>
                          </a:solidFill>
                          <a:effectLst/>
                          <a:latin typeface="+mn-lt"/>
                          <a:ea typeface="+mn-ea"/>
                          <a:cs typeface="+mn-cs"/>
                        </a:rPr>
                        <a:t>largeur</a:t>
                      </a:r>
                      <a:endParaRPr sz="2200" kern="1200" dirty="0">
                        <a:solidFill>
                          <a:schemeClr val="tx1"/>
                        </a:solidFill>
                        <a:effectLst/>
                        <a:latin typeface="+mn-lt"/>
                        <a:ea typeface="+mn-ea"/>
                        <a:cs typeface="+mn-cs"/>
                      </a:endParaRPr>
                    </a:p>
                    <a:p>
                      <a:pPr marL="285750" lvl="0" indent="-285750" rtl="0">
                        <a:buFont typeface="Arial" panose="020B0604020202020204" pitchFamily="34" charset="0"/>
                        <a:buChar char="•"/>
                      </a:pPr>
                      <a:r>
                        <a:rPr sz="2200" kern="1200" dirty="0">
                          <a:solidFill>
                            <a:schemeClr val="tx1"/>
                          </a:solidFill>
                          <a:effectLst/>
                          <a:latin typeface="+mn-lt"/>
                          <a:ea typeface="+mn-ea"/>
                          <a:cs typeface="+mn-cs"/>
                        </a:rPr>
                        <a:t>Fabrication possible avec des </a:t>
                      </a:r>
                      <a:r>
                        <a:rPr sz="2200" kern="1200" dirty="0" err="1">
                          <a:solidFill>
                            <a:schemeClr val="tx1"/>
                          </a:solidFill>
                          <a:effectLst/>
                          <a:latin typeface="+mn-lt"/>
                          <a:ea typeface="+mn-ea"/>
                          <a:cs typeface="+mn-cs"/>
                        </a:rPr>
                        <a:t>matériaux</a:t>
                      </a:r>
                      <a:r>
                        <a:rPr sz="2200" kern="1200" dirty="0">
                          <a:solidFill>
                            <a:schemeClr val="tx1"/>
                          </a:solidFill>
                          <a:effectLst/>
                          <a:latin typeface="+mn-lt"/>
                          <a:ea typeface="+mn-ea"/>
                          <a:cs typeface="+mn-cs"/>
                        </a:rPr>
                        <a:t> </a:t>
                      </a:r>
                      <a:r>
                        <a:rPr sz="2200" kern="1200" dirty="0" err="1">
                          <a:solidFill>
                            <a:schemeClr val="tx1"/>
                          </a:solidFill>
                          <a:effectLst/>
                          <a:latin typeface="+mn-lt"/>
                          <a:ea typeface="+mn-ea"/>
                          <a:cs typeface="+mn-cs"/>
                        </a:rPr>
                        <a:t>locaux</a:t>
                      </a:r>
                      <a:endParaRPr sz="2200" kern="1200" dirty="0">
                        <a:solidFill>
                          <a:schemeClr val="tx1"/>
                        </a:solidFill>
                        <a:effectLst/>
                        <a:latin typeface="+mn-lt"/>
                        <a:ea typeface="+mn-ea"/>
                        <a:cs typeface="+mn-cs"/>
                      </a:endParaRPr>
                    </a:p>
                    <a:p>
                      <a:pPr marL="285750" lvl="0" indent="-285750" rtl="0">
                        <a:buFont typeface="Arial" panose="020B0604020202020204" pitchFamily="34" charset="0"/>
                        <a:buChar char="•"/>
                      </a:pPr>
                      <a:r>
                        <a:rPr sz="2200" kern="1200" dirty="0" err="1">
                          <a:solidFill>
                            <a:schemeClr val="tx1"/>
                          </a:solidFill>
                          <a:effectLst/>
                          <a:latin typeface="+mn-lt"/>
                          <a:ea typeface="+mn-ea"/>
                          <a:cs typeface="+mn-cs"/>
                        </a:rPr>
                        <a:t>Réalisation</a:t>
                      </a:r>
                      <a:r>
                        <a:rPr sz="2200" kern="1200" dirty="0">
                          <a:solidFill>
                            <a:schemeClr val="tx1"/>
                          </a:solidFill>
                          <a:effectLst/>
                          <a:latin typeface="+mn-lt"/>
                          <a:ea typeface="+mn-ea"/>
                          <a:cs typeface="+mn-cs"/>
                        </a:rPr>
                        <a:t> possible sur place</a:t>
                      </a:r>
                    </a:p>
                    <a:p>
                      <a:pPr marL="285750" lvl="0" indent="-285750" rtl="0">
                        <a:buFont typeface="Arial" panose="020B0604020202020204" pitchFamily="34" charset="0"/>
                        <a:buChar char="•"/>
                      </a:pPr>
                      <a:r>
                        <a:rPr sz="2200" kern="1200" dirty="0" err="1">
                          <a:solidFill>
                            <a:schemeClr val="tx1"/>
                          </a:solidFill>
                          <a:effectLst/>
                          <a:latin typeface="+mn-lt"/>
                          <a:ea typeface="+mn-ea"/>
                          <a:cs typeface="+mn-cs"/>
                        </a:rPr>
                        <a:t>Solide</a:t>
                      </a:r>
                      <a:endParaRPr sz="2200" kern="1200" dirty="0">
                        <a:solidFill>
                          <a:schemeClr val="tx1"/>
                        </a:solidFill>
                        <a:effectLst/>
                        <a:latin typeface="+mn-lt"/>
                        <a:ea typeface="+mn-ea"/>
                        <a:cs typeface="+mn-cs"/>
                      </a:endParaRPr>
                    </a:p>
                    <a:p>
                      <a:pPr marL="285750" lvl="0" indent="-285750" rtl="0">
                        <a:buFont typeface="Arial" panose="020B0604020202020204" pitchFamily="34" charset="0"/>
                        <a:buChar char="•"/>
                      </a:pPr>
                      <a:r>
                        <a:rPr sz="2200" kern="1200" dirty="0">
                          <a:solidFill>
                            <a:schemeClr val="tx1"/>
                          </a:solidFill>
                          <a:effectLst/>
                          <a:latin typeface="+mn-lt"/>
                          <a:ea typeface="+mn-ea"/>
                          <a:cs typeface="+mn-cs"/>
                        </a:rPr>
                        <a:t>Barres de </a:t>
                      </a:r>
                      <a:r>
                        <a:rPr sz="2200" kern="1200" dirty="0" err="1">
                          <a:solidFill>
                            <a:schemeClr val="tx1"/>
                          </a:solidFill>
                          <a:effectLst/>
                          <a:latin typeface="+mn-lt"/>
                          <a:ea typeface="+mn-ea"/>
                          <a:cs typeface="+mn-cs"/>
                        </a:rPr>
                        <a:t>renfort</a:t>
                      </a:r>
                      <a:r>
                        <a:rPr sz="2200" kern="1200" dirty="0">
                          <a:solidFill>
                            <a:schemeClr val="tx1"/>
                          </a:solidFill>
                          <a:effectLst/>
                          <a:latin typeface="+mn-lt"/>
                          <a:ea typeface="+mn-ea"/>
                          <a:cs typeface="+mn-cs"/>
                        </a:rPr>
                        <a:t> </a:t>
                      </a:r>
                      <a:r>
                        <a:rPr sz="2200" kern="1200" dirty="0" err="1">
                          <a:solidFill>
                            <a:schemeClr val="tx1"/>
                          </a:solidFill>
                          <a:effectLst/>
                          <a:latin typeface="+mn-lt"/>
                          <a:ea typeface="+mn-ea"/>
                          <a:cs typeface="+mn-cs"/>
                        </a:rPr>
                        <a:t>en</a:t>
                      </a:r>
                      <a:r>
                        <a:rPr sz="2200" kern="1200" dirty="0">
                          <a:solidFill>
                            <a:schemeClr val="tx1"/>
                          </a:solidFill>
                          <a:effectLst/>
                          <a:latin typeface="+mn-lt"/>
                          <a:ea typeface="+mn-ea"/>
                          <a:cs typeface="+mn-cs"/>
                        </a:rPr>
                        <a:t> </a:t>
                      </a:r>
                      <a:r>
                        <a:rPr sz="2200" kern="1200" dirty="0" err="1">
                          <a:solidFill>
                            <a:schemeClr val="tx1"/>
                          </a:solidFill>
                          <a:effectLst/>
                          <a:latin typeface="+mn-lt"/>
                          <a:ea typeface="+mn-ea"/>
                          <a:cs typeface="+mn-cs"/>
                        </a:rPr>
                        <a:t>acier</a:t>
                      </a:r>
                      <a:r>
                        <a:rPr sz="2200" kern="1200" dirty="0">
                          <a:solidFill>
                            <a:schemeClr val="tx1"/>
                          </a:solidFill>
                          <a:effectLst/>
                          <a:latin typeface="+mn-lt"/>
                          <a:ea typeface="+mn-ea"/>
                          <a:cs typeface="+mn-cs"/>
                        </a:rPr>
                        <a:t> </a:t>
                      </a:r>
                      <a:r>
                        <a:rPr sz="2200" kern="1200" dirty="0" err="1">
                          <a:solidFill>
                            <a:schemeClr val="tx1"/>
                          </a:solidFill>
                          <a:effectLst/>
                          <a:latin typeface="+mn-lt"/>
                          <a:ea typeface="+mn-ea"/>
                          <a:cs typeface="+mn-cs"/>
                        </a:rPr>
                        <a:t>inutiles</a:t>
                      </a:r>
                      <a:endParaRPr sz="2200" kern="1200" dirty="0">
                        <a:solidFill>
                          <a:schemeClr val="tx1"/>
                        </a:solidFill>
                        <a:effectLst/>
                        <a:latin typeface="+mn-lt"/>
                        <a:ea typeface="+mn-ea"/>
                        <a:cs typeface="+mn-cs"/>
                      </a:endParaRPr>
                    </a:p>
                    <a:p>
                      <a:pPr marL="285750" indent="-285750" rtl="0">
                        <a:buFont typeface="Arial" panose="020B0604020202020204" pitchFamily="34" charset="0"/>
                        <a:buChar char="•"/>
                      </a:pPr>
                      <a:r>
                        <a:rPr sz="2200" kern="1200" dirty="0" err="1">
                          <a:solidFill>
                            <a:schemeClr val="tx1"/>
                          </a:solidFill>
                          <a:effectLst/>
                          <a:latin typeface="+mn-lt"/>
                          <a:ea typeface="+mn-ea"/>
                          <a:cs typeface="+mn-cs"/>
                        </a:rPr>
                        <a:t>Relativement</a:t>
                      </a:r>
                      <a:r>
                        <a:rPr sz="2200" kern="1200" dirty="0">
                          <a:solidFill>
                            <a:schemeClr val="tx1"/>
                          </a:solidFill>
                          <a:effectLst/>
                          <a:latin typeface="+mn-lt"/>
                          <a:ea typeface="+mn-ea"/>
                          <a:cs typeface="+mn-cs"/>
                        </a:rPr>
                        <a:t> facile à </a:t>
                      </a:r>
                      <a:r>
                        <a:rPr sz="2200" kern="1200" dirty="0" err="1">
                          <a:solidFill>
                            <a:schemeClr val="tx1"/>
                          </a:solidFill>
                          <a:effectLst/>
                          <a:latin typeface="+mn-lt"/>
                          <a:ea typeface="+mn-ea"/>
                          <a:cs typeface="+mn-cs"/>
                        </a:rPr>
                        <a:t>nettoyer</a:t>
                      </a:r>
                      <a:endParaRPr sz="2200" kern="1200" dirty="0">
                        <a:solidFill>
                          <a:schemeClr val="tx1"/>
                        </a:solidFill>
                        <a:effectLst/>
                        <a:latin typeface="+mn-lt"/>
                        <a:ea typeface="+mn-ea"/>
                        <a:cs typeface="+mn-cs"/>
                      </a:endParaRPr>
                    </a:p>
                  </a:txBody>
                  <a:tcPr marT="45727" marB="457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lvl="0" rtl="0"/>
                      <a:r>
                        <a:rPr sz="2200" kern="1200" dirty="0">
                          <a:solidFill>
                            <a:schemeClr val="tx1"/>
                          </a:solidFill>
                          <a:effectLst/>
                          <a:latin typeface="+mn-lt"/>
                          <a:ea typeface="+mn-ea"/>
                          <a:cs typeface="+mn-cs"/>
                        </a:rPr>
                        <a:t>Il </a:t>
                      </a:r>
                      <a:r>
                        <a:rPr sz="2200" kern="1200" dirty="0" err="1">
                          <a:solidFill>
                            <a:schemeClr val="tx1"/>
                          </a:solidFill>
                          <a:effectLst/>
                          <a:latin typeface="+mn-lt"/>
                          <a:ea typeface="+mn-ea"/>
                          <a:cs typeface="+mn-cs"/>
                        </a:rPr>
                        <a:t>est</a:t>
                      </a:r>
                      <a:r>
                        <a:rPr sz="2200" kern="1200" dirty="0">
                          <a:solidFill>
                            <a:schemeClr val="tx1"/>
                          </a:solidFill>
                          <a:effectLst/>
                          <a:latin typeface="+mn-lt"/>
                          <a:ea typeface="+mn-ea"/>
                          <a:cs typeface="+mn-cs"/>
                        </a:rPr>
                        <a:t> difficile de </a:t>
                      </a:r>
                      <a:r>
                        <a:rPr sz="2200" kern="1200" dirty="0" err="1">
                          <a:solidFill>
                            <a:schemeClr val="tx1"/>
                          </a:solidFill>
                          <a:effectLst/>
                          <a:latin typeface="+mn-lt"/>
                          <a:ea typeface="+mn-ea"/>
                          <a:cs typeface="+mn-cs"/>
                        </a:rPr>
                        <a:t>garder</a:t>
                      </a:r>
                      <a:r>
                        <a:rPr sz="2200" kern="1200" dirty="0">
                          <a:solidFill>
                            <a:schemeClr val="tx1"/>
                          </a:solidFill>
                          <a:effectLst/>
                          <a:latin typeface="+mn-lt"/>
                          <a:ea typeface="+mn-ea"/>
                          <a:cs typeface="+mn-cs"/>
                        </a:rPr>
                        <a:t> le sol de la </a:t>
                      </a:r>
                      <a:r>
                        <a:rPr sz="2200" kern="1200" dirty="0" err="1">
                          <a:solidFill>
                            <a:schemeClr val="tx1"/>
                          </a:solidFill>
                          <a:effectLst/>
                          <a:latin typeface="+mn-lt"/>
                          <a:ea typeface="+mn-ea"/>
                          <a:cs typeface="+mn-cs"/>
                        </a:rPr>
                        <a:t>dalle</a:t>
                      </a:r>
                      <a:r>
                        <a:rPr sz="2200" kern="1200" dirty="0">
                          <a:solidFill>
                            <a:schemeClr val="tx1"/>
                          </a:solidFill>
                          <a:effectLst/>
                          <a:latin typeface="+mn-lt"/>
                          <a:ea typeface="+mn-ea"/>
                          <a:cs typeface="+mn-cs"/>
                        </a:rPr>
                        <a:t> </a:t>
                      </a:r>
                      <a:r>
                        <a:rPr sz="2200" kern="1200" dirty="0" err="1">
                          <a:solidFill>
                            <a:schemeClr val="tx1"/>
                          </a:solidFill>
                          <a:effectLst/>
                          <a:latin typeface="+mn-lt"/>
                          <a:ea typeface="+mn-ea"/>
                          <a:cs typeface="+mn-cs"/>
                        </a:rPr>
                        <a:t>en</a:t>
                      </a:r>
                      <a:r>
                        <a:rPr sz="2200" kern="1200" dirty="0">
                          <a:solidFill>
                            <a:schemeClr val="tx1"/>
                          </a:solidFill>
                          <a:effectLst/>
                          <a:latin typeface="+mn-lt"/>
                          <a:ea typeface="+mn-ea"/>
                          <a:cs typeface="+mn-cs"/>
                        </a:rPr>
                        <a:t> </a:t>
                      </a:r>
                      <a:r>
                        <a:rPr sz="2200" kern="1200" dirty="0" err="1">
                          <a:solidFill>
                            <a:schemeClr val="tx1"/>
                          </a:solidFill>
                          <a:effectLst/>
                          <a:latin typeface="+mn-lt"/>
                          <a:ea typeface="+mn-ea"/>
                          <a:cs typeface="+mn-cs"/>
                        </a:rPr>
                        <a:t>dôme</a:t>
                      </a:r>
                      <a:r>
                        <a:rPr sz="2200" kern="1200" dirty="0">
                          <a:solidFill>
                            <a:schemeClr val="tx1"/>
                          </a:solidFill>
                          <a:effectLst/>
                          <a:latin typeface="+mn-lt"/>
                          <a:ea typeface="+mn-ea"/>
                          <a:cs typeface="+mn-cs"/>
                        </a:rPr>
                        <a:t> </a:t>
                      </a:r>
                      <a:r>
                        <a:rPr sz="2200" kern="1200" dirty="0" err="1">
                          <a:solidFill>
                            <a:schemeClr val="tx1"/>
                          </a:solidFill>
                          <a:effectLst/>
                          <a:latin typeface="+mn-lt"/>
                          <a:ea typeface="+mn-ea"/>
                          <a:cs typeface="+mn-cs"/>
                        </a:rPr>
                        <a:t>propre</a:t>
                      </a:r>
                      <a:endParaRPr sz="2200" kern="1200" dirty="0">
                        <a:solidFill>
                          <a:schemeClr val="tx1"/>
                        </a:solidFill>
                        <a:effectLst/>
                        <a:latin typeface="+mn-lt"/>
                        <a:ea typeface="+mn-ea"/>
                        <a:cs typeface="+mn-cs"/>
                      </a:endParaRPr>
                    </a:p>
                    <a:p>
                      <a:pPr lvl="0" rtl="0"/>
                      <a:r>
                        <a:rPr sz="2200" kern="1200" dirty="0">
                          <a:solidFill>
                            <a:schemeClr val="tx1"/>
                          </a:solidFill>
                          <a:effectLst/>
                          <a:latin typeface="+mn-lt"/>
                          <a:ea typeface="+mn-ea"/>
                          <a:cs typeface="+mn-cs"/>
                        </a:rPr>
                        <a:t>Les </a:t>
                      </a:r>
                      <a:r>
                        <a:rPr sz="2200" kern="1200" dirty="0" err="1">
                          <a:solidFill>
                            <a:schemeClr val="tx1"/>
                          </a:solidFill>
                          <a:effectLst/>
                          <a:latin typeface="+mn-lt"/>
                          <a:ea typeface="+mn-ea"/>
                          <a:cs typeface="+mn-cs"/>
                        </a:rPr>
                        <a:t>déversements</a:t>
                      </a:r>
                      <a:r>
                        <a:rPr sz="2200" kern="1200" dirty="0">
                          <a:solidFill>
                            <a:schemeClr val="tx1"/>
                          </a:solidFill>
                          <a:effectLst/>
                          <a:latin typeface="+mn-lt"/>
                          <a:ea typeface="+mn-ea"/>
                          <a:cs typeface="+mn-cs"/>
                        </a:rPr>
                        <a:t> </a:t>
                      </a:r>
                      <a:r>
                        <a:rPr sz="2200" kern="1200" dirty="0" err="1">
                          <a:solidFill>
                            <a:schemeClr val="tx1"/>
                          </a:solidFill>
                          <a:effectLst/>
                          <a:latin typeface="+mn-lt"/>
                          <a:ea typeface="+mn-ea"/>
                          <a:cs typeface="+mn-cs"/>
                        </a:rPr>
                        <a:t>coulent</a:t>
                      </a:r>
                      <a:r>
                        <a:rPr sz="2200" kern="1200" dirty="0">
                          <a:solidFill>
                            <a:schemeClr val="tx1"/>
                          </a:solidFill>
                          <a:effectLst/>
                          <a:latin typeface="+mn-lt"/>
                          <a:ea typeface="+mn-ea"/>
                          <a:cs typeface="+mn-cs"/>
                        </a:rPr>
                        <a:t> </a:t>
                      </a:r>
                      <a:r>
                        <a:rPr sz="2200" kern="1200" dirty="0" err="1">
                          <a:solidFill>
                            <a:schemeClr val="tx1"/>
                          </a:solidFill>
                          <a:effectLst/>
                          <a:latin typeface="+mn-lt"/>
                          <a:ea typeface="+mn-ea"/>
                          <a:cs typeface="+mn-cs"/>
                        </a:rPr>
                        <a:t>vers</a:t>
                      </a:r>
                      <a:r>
                        <a:rPr sz="2200" kern="1200" dirty="0">
                          <a:solidFill>
                            <a:schemeClr val="tx1"/>
                          </a:solidFill>
                          <a:effectLst/>
                          <a:latin typeface="+mn-lt"/>
                          <a:ea typeface="+mn-ea"/>
                          <a:cs typeface="+mn-cs"/>
                        </a:rPr>
                        <a:t> </a:t>
                      </a:r>
                      <a:r>
                        <a:rPr sz="2200" kern="1200" dirty="0" err="1">
                          <a:solidFill>
                            <a:schemeClr val="tx1"/>
                          </a:solidFill>
                          <a:effectLst/>
                          <a:latin typeface="+mn-lt"/>
                          <a:ea typeface="+mn-ea"/>
                          <a:cs typeface="+mn-cs"/>
                        </a:rPr>
                        <a:t>l’extérieur</a:t>
                      </a:r>
                      <a:r>
                        <a:rPr sz="2200" kern="1200" dirty="0">
                          <a:solidFill>
                            <a:schemeClr val="tx1"/>
                          </a:solidFill>
                          <a:effectLst/>
                          <a:latin typeface="+mn-lt"/>
                          <a:ea typeface="+mn-ea"/>
                          <a:cs typeface="+mn-cs"/>
                        </a:rPr>
                        <a:t> de la </a:t>
                      </a:r>
                      <a:r>
                        <a:rPr sz="2200" kern="1200" dirty="0" err="1">
                          <a:solidFill>
                            <a:schemeClr val="tx1"/>
                          </a:solidFill>
                          <a:effectLst/>
                          <a:latin typeface="+mn-lt"/>
                          <a:ea typeface="+mn-ea"/>
                          <a:cs typeface="+mn-cs"/>
                        </a:rPr>
                        <a:t>dalle</a:t>
                      </a:r>
                      <a:r>
                        <a:rPr sz="2200" kern="1200" dirty="0">
                          <a:solidFill>
                            <a:schemeClr val="tx1"/>
                          </a:solidFill>
                          <a:effectLst/>
                          <a:latin typeface="+mn-lt"/>
                          <a:ea typeface="+mn-ea"/>
                          <a:cs typeface="+mn-cs"/>
                        </a:rPr>
                        <a:t> à </a:t>
                      </a:r>
                      <a:r>
                        <a:rPr sz="2200" kern="1200" dirty="0" err="1">
                          <a:solidFill>
                            <a:schemeClr val="tx1"/>
                          </a:solidFill>
                          <a:effectLst/>
                          <a:latin typeface="+mn-lt"/>
                          <a:ea typeface="+mn-ea"/>
                          <a:cs typeface="+mn-cs"/>
                        </a:rPr>
                        <a:t>partir</a:t>
                      </a:r>
                      <a:r>
                        <a:rPr sz="2200" kern="1200" dirty="0">
                          <a:solidFill>
                            <a:schemeClr val="tx1"/>
                          </a:solidFill>
                          <a:effectLst/>
                          <a:latin typeface="+mn-lt"/>
                          <a:ea typeface="+mn-ea"/>
                          <a:cs typeface="+mn-cs"/>
                        </a:rPr>
                        <a:t> du </a:t>
                      </a:r>
                      <a:r>
                        <a:rPr sz="2200" kern="1200" dirty="0" err="1">
                          <a:solidFill>
                            <a:schemeClr val="tx1"/>
                          </a:solidFill>
                          <a:effectLst/>
                          <a:latin typeface="+mn-lt"/>
                          <a:ea typeface="+mn-ea"/>
                          <a:cs typeface="+mn-cs"/>
                        </a:rPr>
                        <a:t>trou</a:t>
                      </a:r>
                      <a:r>
                        <a:rPr sz="2200" kern="1200" dirty="0">
                          <a:solidFill>
                            <a:schemeClr val="tx1"/>
                          </a:solidFill>
                          <a:effectLst/>
                          <a:latin typeface="+mn-lt"/>
                          <a:ea typeface="+mn-ea"/>
                          <a:cs typeface="+mn-cs"/>
                        </a:rPr>
                        <a:t>.</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Arial" charset="0"/>
                        <a:cs typeface="Arial" charset="0"/>
                      </a:endParaRPr>
                    </a:p>
                    <a:p>
                      <a:pPr marL="0" marR="0" lvl="0" indent="0" algn="l" defTabSz="914400" rtl="0" eaLnBrk="1" fontAlgn="base" latinLnBrk="0" hangingPunct="1">
                        <a:lnSpc>
                          <a:spcPct val="100000"/>
                        </a:lnSpc>
                        <a:spcBef>
                          <a:spcPct val="20000"/>
                        </a:spcBef>
                        <a:spcAft>
                          <a:spcPct val="0"/>
                        </a:spcAft>
                        <a:buClrTx/>
                        <a:buSzTx/>
                        <a:buFontTx/>
                        <a:buChar char="•"/>
                        <a:tabLst/>
                      </a:pPr>
                      <a:endParaRPr kumimoji="0" lang="en-US" sz="2400" b="0" i="0" u="none" strike="noStrike" cap="none" normalizeH="0" baseline="0" dirty="0" smtClean="0">
                        <a:ln>
                          <a:noFill/>
                        </a:ln>
                        <a:solidFill>
                          <a:schemeClr val="tx1"/>
                        </a:solidFill>
                        <a:effectLst/>
                        <a:latin typeface="Arial" charset="0"/>
                        <a:cs typeface="Arial" charset="0"/>
                      </a:endParaRPr>
                    </a:p>
                    <a:p>
                      <a:pPr marL="457200" marR="0" lvl="1" indent="0" algn="l" defTabSz="914400" rtl="0" eaLnBrk="1" fontAlgn="base" latinLnBrk="0" hangingPunct="1">
                        <a:lnSpc>
                          <a:spcPct val="100000"/>
                        </a:lnSpc>
                        <a:spcBef>
                          <a:spcPct val="20000"/>
                        </a:spcBef>
                        <a:spcAft>
                          <a:spcPct val="0"/>
                        </a:spcAft>
                        <a:buClrTx/>
                        <a:buSzTx/>
                        <a:buFontTx/>
                        <a:buChar char="•"/>
                        <a:tabLst/>
                      </a:pPr>
                      <a:endParaRPr kumimoji="0" lang="en-US" sz="2400" b="0" i="0" u="none" strike="noStrike" cap="none" normalizeH="0" baseline="0" dirty="0" smtClean="0">
                        <a:ln>
                          <a:noFill/>
                        </a:ln>
                        <a:solidFill>
                          <a:schemeClr val="tx1"/>
                        </a:solidFill>
                        <a:effectLst/>
                        <a:latin typeface="Arial" charset="0"/>
                        <a:cs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1" i="0" u="none" strike="noStrike" cap="none" normalizeH="0" baseline="0" dirty="0" smtClean="0">
                        <a:ln>
                          <a:noFill/>
                        </a:ln>
                        <a:solidFill>
                          <a:schemeClr val="tx1"/>
                        </a:solidFill>
                        <a:effectLst/>
                        <a:latin typeface="Arial" charset="0"/>
                        <a:cs typeface="Arial" charset="0"/>
                      </a:endParaRPr>
                    </a:p>
                  </a:txBody>
                  <a:tcPr marT="45727" marB="457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27663"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rtl="0" eaLnBrk="1" hangingPunct="1">
              <a:spcBef>
                <a:spcPct val="0"/>
              </a:spcBef>
              <a:buFontTx/>
              <a:buNone/>
            </a:pPr>
            <a:fld id="{2F247820-B69C-4DB2-AFA3-C4D41B163E05}" type="slidenum">
              <a:rPr sz="1400"/>
              <a:pPr rtl="0" eaLnBrk="1" hangingPunct="1">
                <a:spcBef>
                  <a:spcPct val="0"/>
                </a:spcBef>
                <a:buFontTx/>
                <a:buNone/>
              </a:pPr>
              <a:t>27</a:t>
            </a:fld>
            <a:endParaRPr sz="14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89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pPr rtl="0" eaLnBrk="1" hangingPunct="1"/>
            <a:r>
              <a:rPr b="1"/>
              <a:t>Plate-forme SanPlat</a:t>
            </a:r>
          </a:p>
        </p:txBody>
      </p:sp>
      <p:graphicFrame>
        <p:nvGraphicFramePr>
          <p:cNvPr id="38932" name="Group 20"/>
          <p:cNvGraphicFramePr>
            <a:graphicFrameLocks noGrp="1"/>
          </p:cNvGraphicFramePr>
          <p:nvPr>
            <p:ph sz="half" idx="2"/>
            <p:extLst>
              <p:ext uri="{D42A27DB-BD31-4B8C-83A1-F6EECF244321}">
                <p14:modId xmlns:p14="http://schemas.microsoft.com/office/powerpoint/2010/main" val="507803273"/>
              </p:ext>
            </p:extLst>
          </p:nvPr>
        </p:nvGraphicFramePr>
        <p:xfrm>
          <a:off x="609600" y="1443038"/>
          <a:ext cx="7772400" cy="4535372"/>
        </p:xfrm>
        <a:graphic>
          <a:graphicData uri="http://schemas.openxmlformats.org/drawingml/2006/table">
            <a:tbl>
              <a:tblPr/>
              <a:tblGrid>
                <a:gridCol w="4172552"/>
                <a:gridCol w="3599848"/>
              </a:tblGrid>
              <a:tr h="51813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sz="2800" b="1" i="0" u="none" strike="noStrike" cap="none" normalizeH="0" baseline="0" dirty="0" err="1">
                          <a:ln>
                            <a:noFill/>
                          </a:ln>
                          <a:solidFill>
                            <a:schemeClr val="tx1"/>
                          </a:solidFill>
                          <a:effectLst/>
                          <a:latin typeface="Arial" charset="0"/>
                          <a:cs typeface="Arial" charset="0"/>
                        </a:rPr>
                        <a:t>Avantages</a:t>
                      </a:r>
                      <a:endParaRPr kumimoji="0" sz="2800" b="1" i="0" u="none" strike="noStrike" cap="none" normalizeH="0" baseline="0" dirty="0">
                        <a:ln>
                          <a:noFill/>
                        </a:ln>
                        <a:solidFill>
                          <a:schemeClr val="tx1"/>
                        </a:solidFill>
                        <a:effectLst/>
                        <a:latin typeface="Arial" charset="0"/>
                        <a:cs typeface="Arial" charset="0"/>
                      </a:endParaRPr>
                    </a:p>
                  </a:txBody>
                  <a:tcPr marT="45707" marB="4570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sz="2800" b="1" i="0" u="none" strike="noStrike" cap="none" normalizeH="0" baseline="0">
                          <a:ln>
                            <a:noFill/>
                          </a:ln>
                          <a:solidFill>
                            <a:schemeClr val="tx1"/>
                          </a:solidFill>
                          <a:effectLst/>
                          <a:latin typeface="Arial" charset="0"/>
                          <a:cs typeface="Arial" charset="0"/>
                        </a:rPr>
                        <a:t>Inconvénients</a:t>
                      </a:r>
                    </a:p>
                  </a:txBody>
                  <a:tcPr marT="45707" marB="4570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056791">
                <a:tc>
                  <a:txBody>
                    <a:bodyPr/>
                    <a:lstStyle/>
                    <a:p>
                      <a:pPr marL="342900" marR="0" lvl="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pPr>
                      <a:r>
                        <a:rPr kumimoji="0" sz="2200" b="0" i="0" u="none" strike="noStrike" cap="none" normalizeH="0" baseline="0" dirty="0" err="1">
                          <a:ln>
                            <a:noFill/>
                          </a:ln>
                          <a:solidFill>
                            <a:schemeClr val="tx1"/>
                          </a:solidFill>
                          <a:effectLst/>
                          <a:latin typeface="Arial" charset="0"/>
                          <a:cs typeface="Arial" charset="0"/>
                        </a:rPr>
                        <a:t>Une</a:t>
                      </a:r>
                      <a:r>
                        <a:rPr kumimoji="0" sz="2200" b="0" i="0" u="none" strike="noStrike" cap="none" normalizeH="0" baseline="0" dirty="0">
                          <a:ln>
                            <a:noFill/>
                          </a:ln>
                          <a:solidFill>
                            <a:schemeClr val="tx1"/>
                          </a:solidFill>
                          <a:effectLst/>
                          <a:latin typeface="Arial" charset="0"/>
                          <a:cs typeface="Arial" charset="0"/>
                        </a:rPr>
                        <a:t> </a:t>
                      </a:r>
                      <a:r>
                        <a:rPr kumimoji="0" sz="2200" b="0" i="0" u="none" strike="noStrike" cap="none" normalizeH="0" baseline="0" dirty="0" err="1">
                          <a:ln>
                            <a:noFill/>
                          </a:ln>
                          <a:solidFill>
                            <a:schemeClr val="tx1"/>
                          </a:solidFill>
                          <a:effectLst/>
                          <a:latin typeface="Arial" charset="0"/>
                          <a:cs typeface="Arial" charset="0"/>
                        </a:rPr>
                        <a:t>plateforme</a:t>
                      </a:r>
                      <a:r>
                        <a:rPr kumimoji="0" sz="2200" b="0" i="0" u="none" strike="noStrike" cap="none" normalizeH="0" baseline="0" dirty="0">
                          <a:ln>
                            <a:noFill/>
                          </a:ln>
                          <a:solidFill>
                            <a:schemeClr val="tx1"/>
                          </a:solidFill>
                          <a:effectLst/>
                          <a:latin typeface="Arial" charset="0"/>
                          <a:cs typeface="Arial" charset="0"/>
                        </a:rPr>
                        <a:t> </a:t>
                      </a:r>
                      <a:r>
                        <a:rPr kumimoji="0" sz="2200" b="0" i="0" u="none" strike="noStrike" cap="none" normalizeH="0" baseline="0" dirty="0" err="1">
                          <a:ln>
                            <a:noFill/>
                          </a:ln>
                          <a:solidFill>
                            <a:schemeClr val="tx1"/>
                          </a:solidFill>
                          <a:effectLst/>
                          <a:latin typeface="Arial" charset="0"/>
                          <a:cs typeface="Arial" charset="0"/>
                        </a:rPr>
                        <a:t>SanPlat</a:t>
                      </a:r>
                      <a:r>
                        <a:rPr kumimoji="0" sz="2200" b="0" i="0" u="none" strike="noStrike" cap="none" normalizeH="0" baseline="0" dirty="0">
                          <a:ln>
                            <a:noFill/>
                          </a:ln>
                          <a:solidFill>
                            <a:schemeClr val="tx1"/>
                          </a:solidFill>
                          <a:effectLst/>
                          <a:latin typeface="Arial" charset="0"/>
                          <a:cs typeface="Arial" charset="0"/>
                        </a:rPr>
                        <a:t> a pour </a:t>
                      </a:r>
                      <a:r>
                        <a:rPr kumimoji="0" sz="2200" b="0" i="0" u="none" strike="noStrike" cap="none" normalizeH="0" baseline="0" dirty="0" err="1">
                          <a:ln>
                            <a:noFill/>
                          </a:ln>
                          <a:solidFill>
                            <a:schemeClr val="tx1"/>
                          </a:solidFill>
                          <a:effectLst/>
                          <a:latin typeface="Arial" charset="0"/>
                          <a:cs typeface="Arial" charset="0"/>
                        </a:rPr>
                        <a:t>avantage</a:t>
                      </a:r>
                      <a:r>
                        <a:rPr kumimoji="0" sz="2200" b="0" i="0" u="none" strike="noStrike" cap="none" normalizeH="0" baseline="0" dirty="0">
                          <a:ln>
                            <a:noFill/>
                          </a:ln>
                          <a:solidFill>
                            <a:schemeClr val="tx1"/>
                          </a:solidFill>
                          <a:effectLst/>
                          <a:latin typeface="Arial" charset="0"/>
                          <a:cs typeface="Arial" charset="0"/>
                        </a:rPr>
                        <a:t> </a:t>
                      </a:r>
                      <a:r>
                        <a:rPr kumimoji="0" sz="2200" b="0" i="0" u="none" strike="noStrike" cap="none" normalizeH="0" baseline="0" dirty="0" err="1">
                          <a:ln>
                            <a:noFill/>
                          </a:ln>
                          <a:solidFill>
                            <a:schemeClr val="tx1"/>
                          </a:solidFill>
                          <a:effectLst/>
                          <a:latin typeface="Arial" charset="0"/>
                          <a:cs typeface="Arial" charset="0"/>
                        </a:rPr>
                        <a:t>d'offrir</a:t>
                      </a:r>
                      <a:r>
                        <a:rPr kumimoji="0" sz="2200" b="0" i="0" u="none" strike="noStrike" cap="none" normalizeH="0" baseline="0" dirty="0">
                          <a:ln>
                            <a:noFill/>
                          </a:ln>
                          <a:solidFill>
                            <a:schemeClr val="tx1"/>
                          </a:solidFill>
                          <a:effectLst/>
                          <a:latin typeface="Arial" charset="0"/>
                          <a:cs typeface="Arial" charset="0"/>
                        </a:rPr>
                        <a:t> </a:t>
                      </a:r>
                      <a:r>
                        <a:rPr kumimoji="0" sz="2200" b="0" i="0" u="none" strike="noStrike" cap="none" normalizeH="0" baseline="0" dirty="0" err="1">
                          <a:ln>
                            <a:noFill/>
                          </a:ln>
                          <a:solidFill>
                            <a:schemeClr val="tx1"/>
                          </a:solidFill>
                          <a:effectLst/>
                          <a:latin typeface="Arial" charset="0"/>
                          <a:cs typeface="Arial" charset="0"/>
                        </a:rPr>
                        <a:t>une</a:t>
                      </a:r>
                      <a:r>
                        <a:rPr kumimoji="0" sz="2200" b="0" i="0" u="none" strike="noStrike" cap="none" normalizeH="0" baseline="0" dirty="0">
                          <a:ln>
                            <a:noFill/>
                          </a:ln>
                          <a:solidFill>
                            <a:schemeClr val="tx1"/>
                          </a:solidFill>
                          <a:effectLst/>
                          <a:latin typeface="Arial" charset="0"/>
                          <a:cs typeface="Arial" charset="0"/>
                        </a:rPr>
                        <a:t> </a:t>
                      </a:r>
                      <a:r>
                        <a:rPr kumimoji="0" sz="2200" b="0" i="0" u="none" strike="noStrike" cap="none" normalizeH="0" baseline="0" dirty="0" err="1">
                          <a:ln>
                            <a:noFill/>
                          </a:ln>
                          <a:solidFill>
                            <a:schemeClr val="tx1"/>
                          </a:solidFill>
                          <a:effectLst/>
                          <a:latin typeface="Arial" charset="0"/>
                          <a:cs typeface="Arial" charset="0"/>
                        </a:rPr>
                        <a:t>finition</a:t>
                      </a:r>
                      <a:r>
                        <a:rPr kumimoji="0" sz="2200" b="0" i="0" u="none" strike="noStrike" cap="none" normalizeH="0" baseline="0" dirty="0">
                          <a:ln>
                            <a:noFill/>
                          </a:ln>
                          <a:solidFill>
                            <a:schemeClr val="tx1"/>
                          </a:solidFill>
                          <a:effectLst/>
                          <a:latin typeface="Arial" charset="0"/>
                          <a:cs typeface="Arial" charset="0"/>
                        </a:rPr>
                        <a:t> </a:t>
                      </a:r>
                      <a:r>
                        <a:rPr kumimoji="0" sz="2200" b="0" i="0" u="none" strike="noStrike" cap="none" normalizeH="0" baseline="0" dirty="0" err="1">
                          <a:ln>
                            <a:noFill/>
                          </a:ln>
                          <a:solidFill>
                            <a:schemeClr val="tx1"/>
                          </a:solidFill>
                          <a:effectLst/>
                          <a:latin typeface="Arial" charset="0"/>
                          <a:cs typeface="Arial" charset="0"/>
                        </a:rPr>
                        <a:t>lisse</a:t>
                      </a:r>
                      <a:r>
                        <a:rPr kumimoji="0" sz="2200" b="0" i="0" u="none" strike="noStrike" cap="none" normalizeH="0" baseline="0" dirty="0">
                          <a:ln>
                            <a:noFill/>
                          </a:ln>
                          <a:solidFill>
                            <a:schemeClr val="tx1"/>
                          </a:solidFill>
                          <a:effectLst/>
                          <a:latin typeface="Arial" charset="0"/>
                          <a:cs typeface="Arial" charset="0"/>
                        </a:rPr>
                        <a:t> et facile à </a:t>
                      </a:r>
                      <a:r>
                        <a:rPr kumimoji="0" sz="2200" b="0" i="0" u="none" strike="noStrike" cap="none" normalizeH="0" baseline="0" dirty="0" err="1">
                          <a:ln>
                            <a:noFill/>
                          </a:ln>
                          <a:solidFill>
                            <a:schemeClr val="tx1"/>
                          </a:solidFill>
                          <a:effectLst/>
                          <a:latin typeface="Arial" charset="0"/>
                          <a:cs typeface="Arial" charset="0"/>
                        </a:rPr>
                        <a:t>nettoyer</a:t>
                      </a:r>
                      <a:r>
                        <a:rPr kumimoji="0" sz="2200" b="0" i="0" u="none" strike="noStrike" cap="none" normalizeH="0" baseline="0" dirty="0">
                          <a:ln>
                            <a:noFill/>
                          </a:ln>
                          <a:solidFill>
                            <a:schemeClr val="tx1"/>
                          </a:solidFill>
                          <a:effectLst/>
                          <a:latin typeface="Arial" charset="0"/>
                          <a:cs typeface="Arial" charset="0"/>
                        </a:rPr>
                        <a:t>.</a:t>
                      </a:r>
                    </a:p>
                    <a:p>
                      <a:pPr marL="342900" marR="0" lvl="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pPr>
                      <a:r>
                        <a:rPr kumimoji="0" sz="2200" b="0" i="0" u="none" strike="noStrike" cap="none" normalizeH="0" baseline="0" dirty="0" err="1">
                          <a:ln>
                            <a:noFill/>
                          </a:ln>
                          <a:solidFill>
                            <a:schemeClr val="tx1"/>
                          </a:solidFill>
                          <a:effectLst/>
                          <a:latin typeface="Arial" charset="0"/>
                          <a:cs typeface="Arial" charset="0"/>
                        </a:rPr>
                        <a:t>Relativement</a:t>
                      </a:r>
                      <a:r>
                        <a:rPr kumimoji="0" sz="2200" b="0" i="0" u="none" strike="noStrike" cap="none" normalizeH="0" baseline="0" dirty="0">
                          <a:ln>
                            <a:noFill/>
                          </a:ln>
                          <a:solidFill>
                            <a:schemeClr val="tx1"/>
                          </a:solidFill>
                          <a:effectLst/>
                          <a:latin typeface="Arial" charset="0"/>
                          <a:cs typeface="Arial" charset="0"/>
                        </a:rPr>
                        <a:t> durable</a:t>
                      </a:r>
                    </a:p>
                    <a:p>
                      <a:pPr marL="342900" marR="0" lvl="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pPr>
                      <a:r>
                        <a:rPr sz="2200" kern="1200" dirty="0">
                          <a:solidFill>
                            <a:schemeClr val="tx1"/>
                          </a:solidFill>
                          <a:effectLst/>
                          <a:latin typeface="+mn-lt"/>
                          <a:ea typeface="+mn-ea"/>
                          <a:cs typeface="+mn-cs"/>
                        </a:rPr>
                        <a:t>Pour les </a:t>
                      </a:r>
                      <a:r>
                        <a:rPr sz="2200" kern="1200" dirty="0" err="1">
                          <a:solidFill>
                            <a:schemeClr val="tx1"/>
                          </a:solidFill>
                          <a:effectLst/>
                          <a:latin typeface="+mn-lt"/>
                          <a:ea typeface="+mn-ea"/>
                          <a:cs typeface="+mn-cs"/>
                        </a:rPr>
                        <a:t>personnes</a:t>
                      </a:r>
                      <a:r>
                        <a:rPr sz="2200" kern="1200" dirty="0">
                          <a:solidFill>
                            <a:schemeClr val="tx1"/>
                          </a:solidFill>
                          <a:effectLst/>
                          <a:latin typeface="+mn-lt"/>
                          <a:ea typeface="+mn-ea"/>
                          <a:cs typeface="+mn-cs"/>
                        </a:rPr>
                        <a:t> qui ne </a:t>
                      </a:r>
                      <a:r>
                        <a:rPr sz="2200" kern="1200" dirty="0" err="1">
                          <a:solidFill>
                            <a:schemeClr val="tx1"/>
                          </a:solidFill>
                          <a:effectLst/>
                          <a:latin typeface="+mn-lt"/>
                          <a:ea typeface="+mn-ea"/>
                          <a:cs typeface="+mn-cs"/>
                        </a:rPr>
                        <a:t>peuvent</a:t>
                      </a:r>
                      <a:r>
                        <a:rPr sz="2200" kern="1200" dirty="0">
                          <a:solidFill>
                            <a:schemeClr val="tx1"/>
                          </a:solidFill>
                          <a:effectLst/>
                          <a:latin typeface="+mn-lt"/>
                          <a:ea typeface="+mn-ea"/>
                          <a:cs typeface="+mn-cs"/>
                        </a:rPr>
                        <a:t> se </a:t>
                      </a:r>
                      <a:r>
                        <a:rPr sz="2200" kern="1200" dirty="0" err="1">
                          <a:solidFill>
                            <a:schemeClr val="tx1"/>
                          </a:solidFill>
                          <a:effectLst/>
                          <a:latin typeface="+mn-lt"/>
                          <a:ea typeface="+mn-ea"/>
                          <a:cs typeface="+mn-cs"/>
                        </a:rPr>
                        <a:t>permettre</a:t>
                      </a:r>
                      <a:r>
                        <a:rPr sz="2200" kern="1200" dirty="0">
                          <a:solidFill>
                            <a:schemeClr val="tx1"/>
                          </a:solidFill>
                          <a:effectLst/>
                          <a:latin typeface="+mn-lt"/>
                          <a:ea typeface="+mn-ea"/>
                          <a:cs typeface="+mn-cs"/>
                        </a:rPr>
                        <a:t> </a:t>
                      </a:r>
                      <a:r>
                        <a:rPr sz="2200" kern="1200" dirty="0" err="1">
                          <a:solidFill>
                            <a:schemeClr val="tx1"/>
                          </a:solidFill>
                          <a:effectLst/>
                          <a:latin typeface="+mn-lt"/>
                          <a:ea typeface="+mn-ea"/>
                          <a:cs typeface="+mn-cs"/>
                        </a:rPr>
                        <a:t>l'achat</a:t>
                      </a:r>
                      <a:r>
                        <a:rPr sz="2200" kern="1200" dirty="0">
                          <a:solidFill>
                            <a:schemeClr val="tx1"/>
                          </a:solidFill>
                          <a:effectLst/>
                          <a:latin typeface="+mn-lt"/>
                          <a:ea typeface="+mn-ea"/>
                          <a:cs typeface="+mn-cs"/>
                        </a:rPr>
                        <a:t> </a:t>
                      </a:r>
                      <a:r>
                        <a:rPr sz="2200" kern="1200" dirty="0" err="1">
                          <a:solidFill>
                            <a:schemeClr val="tx1"/>
                          </a:solidFill>
                          <a:effectLst/>
                          <a:latin typeface="+mn-lt"/>
                          <a:ea typeface="+mn-ea"/>
                          <a:cs typeface="+mn-cs"/>
                        </a:rPr>
                        <a:t>d'une</a:t>
                      </a:r>
                      <a:r>
                        <a:rPr sz="2200" kern="1200" dirty="0">
                          <a:solidFill>
                            <a:schemeClr val="tx1"/>
                          </a:solidFill>
                          <a:effectLst/>
                          <a:latin typeface="+mn-lt"/>
                          <a:ea typeface="+mn-ea"/>
                          <a:cs typeface="+mn-cs"/>
                        </a:rPr>
                        <a:t> </a:t>
                      </a:r>
                      <a:r>
                        <a:rPr sz="2200" kern="1200" dirty="0" err="1">
                          <a:solidFill>
                            <a:schemeClr val="tx1"/>
                          </a:solidFill>
                          <a:effectLst/>
                          <a:latin typeface="+mn-lt"/>
                          <a:ea typeface="+mn-ea"/>
                          <a:cs typeface="+mn-cs"/>
                        </a:rPr>
                        <a:t>dalle</a:t>
                      </a:r>
                      <a:r>
                        <a:rPr sz="2200" kern="1200" dirty="0">
                          <a:solidFill>
                            <a:schemeClr val="tx1"/>
                          </a:solidFill>
                          <a:effectLst/>
                          <a:latin typeface="+mn-lt"/>
                          <a:ea typeface="+mn-ea"/>
                          <a:cs typeface="+mn-cs"/>
                        </a:rPr>
                        <a:t> </a:t>
                      </a:r>
                      <a:r>
                        <a:rPr sz="2200" kern="1200" dirty="0" err="1">
                          <a:solidFill>
                            <a:schemeClr val="tx1"/>
                          </a:solidFill>
                          <a:effectLst/>
                          <a:latin typeface="+mn-lt"/>
                          <a:ea typeface="+mn-ea"/>
                          <a:cs typeface="+mn-cs"/>
                        </a:rPr>
                        <a:t>en</a:t>
                      </a:r>
                      <a:r>
                        <a:rPr sz="2200" kern="1200" dirty="0">
                          <a:solidFill>
                            <a:schemeClr val="tx1"/>
                          </a:solidFill>
                          <a:effectLst/>
                          <a:latin typeface="+mn-lt"/>
                          <a:ea typeface="+mn-ea"/>
                          <a:cs typeface="+mn-cs"/>
                        </a:rPr>
                        <a:t> </a:t>
                      </a:r>
                      <a:r>
                        <a:rPr sz="2200" kern="1200" dirty="0" err="1">
                          <a:solidFill>
                            <a:schemeClr val="tx1"/>
                          </a:solidFill>
                          <a:effectLst/>
                          <a:latin typeface="+mn-lt"/>
                          <a:ea typeface="+mn-ea"/>
                          <a:cs typeface="+mn-cs"/>
                        </a:rPr>
                        <a:t>béton</a:t>
                      </a:r>
                      <a:r>
                        <a:rPr sz="2200" kern="1200" dirty="0">
                          <a:solidFill>
                            <a:schemeClr val="tx1"/>
                          </a:solidFill>
                          <a:effectLst/>
                          <a:latin typeface="+mn-lt"/>
                          <a:ea typeface="+mn-ea"/>
                          <a:cs typeface="+mn-cs"/>
                        </a:rPr>
                        <a:t>, la </a:t>
                      </a:r>
                      <a:r>
                        <a:rPr sz="2200" kern="1200" dirty="0" err="1">
                          <a:solidFill>
                            <a:schemeClr val="tx1"/>
                          </a:solidFill>
                          <a:effectLst/>
                          <a:latin typeface="+mn-lt"/>
                          <a:ea typeface="+mn-ea"/>
                          <a:cs typeface="+mn-cs"/>
                        </a:rPr>
                        <a:t>plateforme</a:t>
                      </a:r>
                      <a:r>
                        <a:rPr sz="2200" kern="1200" dirty="0">
                          <a:solidFill>
                            <a:schemeClr val="tx1"/>
                          </a:solidFill>
                          <a:effectLst/>
                          <a:latin typeface="+mn-lt"/>
                          <a:ea typeface="+mn-ea"/>
                          <a:cs typeface="+mn-cs"/>
                        </a:rPr>
                        <a:t> </a:t>
                      </a:r>
                      <a:r>
                        <a:rPr sz="2200" kern="1200" dirty="0" err="1">
                          <a:solidFill>
                            <a:schemeClr val="tx1"/>
                          </a:solidFill>
                          <a:effectLst/>
                          <a:latin typeface="+mn-lt"/>
                          <a:ea typeface="+mn-ea"/>
                          <a:cs typeface="+mn-cs"/>
                        </a:rPr>
                        <a:t>SanPlat</a:t>
                      </a:r>
                      <a:r>
                        <a:rPr sz="2200" kern="1200" dirty="0">
                          <a:solidFill>
                            <a:schemeClr val="tx1"/>
                          </a:solidFill>
                          <a:effectLst/>
                          <a:latin typeface="+mn-lt"/>
                          <a:ea typeface="+mn-ea"/>
                          <a:cs typeface="+mn-cs"/>
                        </a:rPr>
                        <a:t> </a:t>
                      </a:r>
                      <a:r>
                        <a:rPr sz="2200" kern="1200" dirty="0" err="1">
                          <a:solidFill>
                            <a:schemeClr val="tx1"/>
                          </a:solidFill>
                          <a:effectLst/>
                          <a:latin typeface="+mn-lt"/>
                          <a:ea typeface="+mn-ea"/>
                          <a:cs typeface="+mn-cs"/>
                        </a:rPr>
                        <a:t>est</a:t>
                      </a:r>
                      <a:r>
                        <a:rPr sz="2200" kern="1200" dirty="0">
                          <a:solidFill>
                            <a:schemeClr val="tx1"/>
                          </a:solidFill>
                          <a:effectLst/>
                          <a:latin typeface="+mn-lt"/>
                          <a:ea typeface="+mn-ea"/>
                          <a:cs typeface="+mn-cs"/>
                        </a:rPr>
                        <a:t> </a:t>
                      </a:r>
                      <a:r>
                        <a:rPr sz="2200" kern="1200" dirty="0" err="1">
                          <a:solidFill>
                            <a:schemeClr val="tx1"/>
                          </a:solidFill>
                          <a:effectLst/>
                          <a:latin typeface="+mn-lt"/>
                          <a:ea typeface="+mn-ea"/>
                          <a:cs typeface="+mn-cs"/>
                        </a:rPr>
                        <a:t>une</a:t>
                      </a:r>
                      <a:r>
                        <a:rPr sz="2200" kern="1200" dirty="0">
                          <a:solidFill>
                            <a:schemeClr val="tx1"/>
                          </a:solidFill>
                          <a:effectLst/>
                          <a:latin typeface="+mn-lt"/>
                          <a:ea typeface="+mn-ea"/>
                          <a:cs typeface="+mn-cs"/>
                        </a:rPr>
                        <a:t> bonne alternative.</a:t>
                      </a:r>
                    </a:p>
                    <a:p>
                      <a:pPr marL="457200" marR="0" lvl="1" indent="0" algn="l" defTabSz="914400" rtl="0" eaLnBrk="1" fontAlgn="base" latinLnBrk="0" hangingPunct="1">
                        <a:lnSpc>
                          <a:spcPct val="100000"/>
                        </a:lnSpc>
                        <a:spcBef>
                          <a:spcPct val="20000"/>
                        </a:spcBef>
                        <a:spcAft>
                          <a:spcPct val="0"/>
                        </a:spcAft>
                        <a:buClrTx/>
                        <a:buSzTx/>
                        <a:buFontTx/>
                        <a:buChar char="•"/>
                        <a:tabLst/>
                      </a:pPr>
                      <a:endParaRPr kumimoji="0" lang="en-US" sz="2400" b="0" i="0" u="none" strike="noStrike" cap="none" normalizeH="0" baseline="0" dirty="0" smtClean="0">
                        <a:ln>
                          <a:noFill/>
                        </a:ln>
                        <a:solidFill>
                          <a:schemeClr val="tx1"/>
                        </a:solidFill>
                        <a:effectLst/>
                        <a:latin typeface="Arial" charset="0"/>
                        <a:cs typeface="Arial" charset="0"/>
                      </a:endParaRPr>
                    </a:p>
                  </a:txBody>
                  <a:tcPr marT="45707" marB="4570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pPr>
                      <a:r>
                        <a:rPr kumimoji="0" sz="2400" b="0" i="0" u="none" strike="noStrike" cap="none" normalizeH="0" baseline="0" dirty="0" err="1">
                          <a:ln>
                            <a:noFill/>
                          </a:ln>
                          <a:solidFill>
                            <a:schemeClr val="tx1"/>
                          </a:solidFill>
                          <a:effectLst/>
                          <a:latin typeface="Arial" charset="0"/>
                          <a:cs typeface="Arial" charset="0"/>
                        </a:rPr>
                        <a:t>Nécessite</a:t>
                      </a:r>
                      <a:r>
                        <a:rPr kumimoji="0" sz="2400" b="0" i="0" u="none" strike="noStrike" cap="none" normalizeH="0" baseline="0" dirty="0">
                          <a:ln>
                            <a:noFill/>
                          </a:ln>
                          <a:solidFill>
                            <a:schemeClr val="tx1"/>
                          </a:solidFill>
                          <a:effectLst/>
                          <a:latin typeface="Arial" charset="0"/>
                          <a:cs typeface="Arial" charset="0"/>
                        </a:rPr>
                        <a:t> </a:t>
                      </a:r>
                      <a:r>
                        <a:rPr kumimoji="0" sz="2400" b="0" i="0" u="none" strike="noStrike" cap="none" normalizeH="0" baseline="0" dirty="0" err="1">
                          <a:ln>
                            <a:noFill/>
                          </a:ln>
                          <a:solidFill>
                            <a:schemeClr val="tx1"/>
                          </a:solidFill>
                          <a:effectLst/>
                          <a:latin typeface="Arial" charset="0"/>
                          <a:cs typeface="Arial" charset="0"/>
                        </a:rPr>
                        <a:t>une</a:t>
                      </a:r>
                      <a:r>
                        <a:rPr kumimoji="0" sz="2400" b="0" i="0" u="none" strike="noStrike" cap="none" normalizeH="0" baseline="0" dirty="0">
                          <a:ln>
                            <a:noFill/>
                          </a:ln>
                          <a:solidFill>
                            <a:schemeClr val="tx1"/>
                          </a:solidFill>
                          <a:effectLst/>
                          <a:latin typeface="Arial" charset="0"/>
                          <a:cs typeface="Arial" charset="0"/>
                        </a:rPr>
                        <a:t> </a:t>
                      </a:r>
                      <a:r>
                        <a:rPr kumimoji="0" sz="2400" b="0" i="0" u="none" strike="noStrike" cap="none" normalizeH="0" baseline="0" dirty="0" err="1">
                          <a:ln>
                            <a:noFill/>
                          </a:ln>
                          <a:solidFill>
                            <a:schemeClr val="tx1"/>
                          </a:solidFill>
                          <a:effectLst/>
                          <a:latin typeface="Arial" charset="0"/>
                          <a:cs typeface="Arial" charset="0"/>
                        </a:rPr>
                        <a:t>dalle</a:t>
                      </a:r>
                      <a:r>
                        <a:rPr kumimoji="0" sz="2400" b="0" i="0" u="none" strike="noStrike" cap="none" normalizeH="0" baseline="0" dirty="0">
                          <a:ln>
                            <a:noFill/>
                          </a:ln>
                          <a:solidFill>
                            <a:schemeClr val="tx1"/>
                          </a:solidFill>
                          <a:effectLst/>
                          <a:latin typeface="Arial" charset="0"/>
                          <a:cs typeface="Arial" charset="0"/>
                        </a:rPr>
                        <a:t> de support</a:t>
                      </a:r>
                    </a:p>
                    <a:p>
                      <a:pPr marL="285750" marR="0" lvl="0" indent="-28575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pPr>
                      <a:endParaRPr kumimoji="0" lang="en-US" sz="2400" b="0" i="0" u="none" strike="noStrike" cap="none" normalizeH="0" baseline="0" dirty="0" smtClean="0">
                        <a:ln>
                          <a:noFill/>
                        </a:ln>
                        <a:solidFill>
                          <a:schemeClr val="tx1"/>
                        </a:solidFill>
                        <a:effectLst/>
                        <a:latin typeface="Arial" charset="0"/>
                        <a:cs typeface="Arial" charset="0"/>
                      </a:endParaRPr>
                    </a:p>
                    <a:p>
                      <a:pPr marL="0" marR="0" lvl="0" indent="0" algn="l" defTabSz="914400" rtl="0" eaLnBrk="1" fontAlgn="base" latinLnBrk="0" hangingPunct="1">
                        <a:lnSpc>
                          <a:spcPct val="100000"/>
                        </a:lnSpc>
                        <a:spcBef>
                          <a:spcPct val="20000"/>
                        </a:spcBef>
                        <a:spcAft>
                          <a:spcPct val="0"/>
                        </a:spcAft>
                        <a:buClrTx/>
                        <a:buSzTx/>
                        <a:buFontTx/>
                        <a:buChar char="•"/>
                        <a:tabLst/>
                      </a:pPr>
                      <a:endParaRPr kumimoji="0" lang="en-US" sz="2400" b="0" i="0" u="none" strike="noStrike" cap="none" normalizeH="0" baseline="0" dirty="0" smtClean="0">
                        <a:ln>
                          <a:noFill/>
                        </a:ln>
                        <a:solidFill>
                          <a:schemeClr val="tx1"/>
                        </a:solidFill>
                        <a:effectLst/>
                        <a:latin typeface="Arial" charset="0"/>
                        <a:cs typeface="Arial" charset="0"/>
                      </a:endParaRPr>
                    </a:p>
                    <a:p>
                      <a:pPr marL="457200" marR="0" lvl="1" indent="0" algn="l" defTabSz="914400" rtl="0" eaLnBrk="1" fontAlgn="base" latinLnBrk="0" hangingPunct="1">
                        <a:lnSpc>
                          <a:spcPct val="100000"/>
                        </a:lnSpc>
                        <a:spcBef>
                          <a:spcPct val="20000"/>
                        </a:spcBef>
                        <a:spcAft>
                          <a:spcPct val="0"/>
                        </a:spcAft>
                        <a:buClrTx/>
                        <a:buSzTx/>
                        <a:buFontTx/>
                        <a:buChar char="•"/>
                        <a:tabLst/>
                      </a:pPr>
                      <a:endParaRPr kumimoji="0" lang="en-US" sz="2400" b="0" i="0" u="none" strike="noStrike" cap="none" normalizeH="0" baseline="0" dirty="0" smtClean="0">
                        <a:ln>
                          <a:noFill/>
                        </a:ln>
                        <a:solidFill>
                          <a:schemeClr val="tx1"/>
                        </a:solidFill>
                        <a:effectLst/>
                        <a:latin typeface="Arial" charset="0"/>
                        <a:cs typeface="Arial" charset="0"/>
                      </a:endParaRPr>
                    </a:p>
                    <a:p>
                      <a:pPr marL="285750" marR="0" lvl="0" indent="-28575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pPr>
                      <a:endParaRPr kumimoji="0" lang="en-US" sz="2400" b="1" i="0" u="none" strike="noStrike" cap="none" normalizeH="0" baseline="0" dirty="0" smtClean="0">
                        <a:ln>
                          <a:noFill/>
                        </a:ln>
                        <a:solidFill>
                          <a:schemeClr val="tx1"/>
                        </a:solidFill>
                        <a:effectLst/>
                        <a:latin typeface="Arial" charset="0"/>
                        <a:cs typeface="Arial" charset="0"/>
                      </a:endParaRPr>
                    </a:p>
                  </a:txBody>
                  <a:tcPr marT="45707" marB="4570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28687"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rtl="0" eaLnBrk="1" hangingPunct="1">
              <a:spcBef>
                <a:spcPct val="0"/>
              </a:spcBef>
              <a:buFontTx/>
              <a:buNone/>
            </a:pPr>
            <a:fld id="{524D9A54-46DB-4D66-84BE-8FE267BB5AE2}" type="slidenum">
              <a:rPr sz="1400"/>
              <a:pPr rtl="0" eaLnBrk="1" hangingPunct="1">
                <a:spcBef>
                  <a:spcPct val="0"/>
                </a:spcBef>
                <a:buFontTx/>
                <a:buNone/>
              </a:pPr>
              <a:t>28</a:t>
            </a:fld>
            <a:endParaRPr sz="14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89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pPr rtl="0" eaLnBrk="1" hangingPunct="1"/>
            <a:r>
              <a:rPr b="1"/>
              <a:t>Dalle en bois</a:t>
            </a:r>
          </a:p>
        </p:txBody>
      </p:sp>
      <p:graphicFrame>
        <p:nvGraphicFramePr>
          <p:cNvPr id="30741" name="Group 21"/>
          <p:cNvGraphicFramePr>
            <a:graphicFrameLocks noGrp="1"/>
          </p:cNvGraphicFramePr>
          <p:nvPr>
            <p:ph sz="half" idx="2"/>
            <p:extLst>
              <p:ext uri="{D42A27DB-BD31-4B8C-83A1-F6EECF244321}">
                <p14:modId xmlns:p14="http://schemas.microsoft.com/office/powerpoint/2010/main" val="2808758391"/>
              </p:ext>
            </p:extLst>
          </p:nvPr>
        </p:nvGraphicFramePr>
        <p:xfrm>
          <a:off x="762000" y="1600200"/>
          <a:ext cx="7467600" cy="4054037"/>
        </p:xfrm>
        <a:graphic>
          <a:graphicData uri="http://schemas.openxmlformats.org/drawingml/2006/table">
            <a:tbl>
              <a:tblPr/>
              <a:tblGrid>
                <a:gridCol w="3733800"/>
                <a:gridCol w="3733800"/>
              </a:tblGrid>
              <a:tr h="60977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sz="2800" b="1" i="0" u="none" strike="noStrike" cap="none" normalizeH="0" baseline="0" dirty="0" err="1">
                          <a:ln>
                            <a:noFill/>
                          </a:ln>
                          <a:solidFill>
                            <a:schemeClr val="tx1"/>
                          </a:solidFill>
                          <a:effectLst/>
                          <a:latin typeface="Arial" charset="0"/>
                          <a:cs typeface="Arial" charset="0"/>
                        </a:rPr>
                        <a:t>Avantages</a:t>
                      </a:r>
                      <a:endParaRPr kumimoji="0" sz="2800" b="1" i="0" u="none" strike="noStrike" cap="none" normalizeH="0" baseline="0" dirty="0">
                        <a:ln>
                          <a:noFill/>
                        </a:ln>
                        <a:solidFill>
                          <a:schemeClr val="tx1"/>
                        </a:solidFill>
                        <a:effectLst/>
                        <a:latin typeface="Arial" charset="0"/>
                        <a:cs typeface="Arial" charset="0"/>
                      </a:endParaRPr>
                    </a:p>
                  </a:txBody>
                  <a:tcPr marT="45733" marB="4573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sz="2800" b="1" i="0" u="none" strike="noStrike" cap="none" normalizeH="0" baseline="0">
                          <a:ln>
                            <a:noFill/>
                          </a:ln>
                          <a:solidFill>
                            <a:schemeClr val="tx1"/>
                          </a:solidFill>
                          <a:effectLst/>
                          <a:latin typeface="Arial" charset="0"/>
                          <a:cs typeface="Arial" charset="0"/>
                        </a:rPr>
                        <a:t>Inconvénients</a:t>
                      </a:r>
                    </a:p>
                  </a:txBody>
                  <a:tcPr marT="45733" marB="4573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884192">
                <a:tc>
                  <a:txBody>
                    <a:bodyPr/>
                    <a:lstStyle/>
                    <a:p>
                      <a:pPr marL="285750" lvl="0" indent="-285750" rtl="0">
                        <a:buFont typeface="Arial" panose="020B0604020202020204" pitchFamily="34" charset="0"/>
                        <a:buChar char="•"/>
                      </a:pPr>
                      <a:r>
                        <a:rPr sz="2200" kern="1200" dirty="0">
                          <a:solidFill>
                            <a:schemeClr val="tx1"/>
                          </a:solidFill>
                          <a:effectLst/>
                          <a:latin typeface="+mn-lt"/>
                          <a:ea typeface="+mn-ea"/>
                          <a:cs typeface="+mn-cs"/>
                        </a:rPr>
                        <a:t>Facile à </a:t>
                      </a:r>
                      <a:r>
                        <a:rPr sz="2200" kern="1200" dirty="0" err="1">
                          <a:solidFill>
                            <a:schemeClr val="tx1"/>
                          </a:solidFill>
                          <a:effectLst/>
                          <a:latin typeface="+mn-lt"/>
                          <a:ea typeface="+mn-ea"/>
                          <a:cs typeface="+mn-cs"/>
                        </a:rPr>
                        <a:t>construire</a:t>
                      </a:r>
                      <a:endParaRPr sz="2200" kern="1200" dirty="0">
                        <a:solidFill>
                          <a:schemeClr val="tx1"/>
                        </a:solidFill>
                        <a:effectLst/>
                        <a:latin typeface="+mn-lt"/>
                        <a:ea typeface="+mn-ea"/>
                        <a:cs typeface="+mn-cs"/>
                      </a:endParaRPr>
                    </a:p>
                    <a:p>
                      <a:pPr marL="285750" lvl="0" indent="-285750" rtl="0">
                        <a:buFont typeface="Arial" panose="020B0604020202020204" pitchFamily="34" charset="0"/>
                        <a:buChar char="•"/>
                      </a:pPr>
                      <a:r>
                        <a:rPr sz="2200" kern="1200" dirty="0">
                          <a:solidFill>
                            <a:schemeClr val="tx1"/>
                          </a:solidFill>
                          <a:effectLst/>
                          <a:latin typeface="+mn-lt"/>
                          <a:ea typeface="+mn-ea"/>
                          <a:cs typeface="+mn-cs"/>
                        </a:rPr>
                        <a:t>Fabrication possible avec des </a:t>
                      </a:r>
                      <a:r>
                        <a:rPr sz="2200" kern="1200" dirty="0" err="1">
                          <a:solidFill>
                            <a:schemeClr val="tx1"/>
                          </a:solidFill>
                          <a:effectLst/>
                          <a:latin typeface="+mn-lt"/>
                          <a:ea typeface="+mn-ea"/>
                          <a:cs typeface="+mn-cs"/>
                        </a:rPr>
                        <a:t>matériaux</a:t>
                      </a:r>
                      <a:r>
                        <a:rPr sz="2200" kern="1200" dirty="0">
                          <a:solidFill>
                            <a:schemeClr val="tx1"/>
                          </a:solidFill>
                          <a:effectLst/>
                          <a:latin typeface="+mn-lt"/>
                          <a:ea typeface="+mn-ea"/>
                          <a:cs typeface="+mn-cs"/>
                        </a:rPr>
                        <a:t> </a:t>
                      </a:r>
                      <a:r>
                        <a:rPr sz="2200" kern="1200" dirty="0" err="1">
                          <a:solidFill>
                            <a:schemeClr val="tx1"/>
                          </a:solidFill>
                          <a:effectLst/>
                          <a:latin typeface="+mn-lt"/>
                          <a:ea typeface="+mn-ea"/>
                          <a:cs typeface="+mn-cs"/>
                        </a:rPr>
                        <a:t>locaux</a:t>
                      </a:r>
                      <a:endParaRPr sz="2200" kern="1200" dirty="0">
                        <a:solidFill>
                          <a:schemeClr val="tx1"/>
                        </a:solidFill>
                        <a:effectLst/>
                        <a:latin typeface="+mn-lt"/>
                        <a:ea typeface="+mn-ea"/>
                        <a:cs typeface="+mn-cs"/>
                      </a:endParaRPr>
                    </a:p>
                    <a:p>
                      <a:pPr marL="285750" lvl="0" indent="-285750" rtl="0">
                        <a:buFont typeface="Arial" panose="020B0604020202020204" pitchFamily="34" charset="0"/>
                        <a:buChar char="•"/>
                      </a:pPr>
                      <a:r>
                        <a:rPr sz="2200" kern="1200" dirty="0" err="1">
                          <a:solidFill>
                            <a:schemeClr val="tx1"/>
                          </a:solidFill>
                          <a:effectLst/>
                          <a:latin typeface="+mn-lt"/>
                          <a:ea typeface="+mn-ea"/>
                          <a:cs typeface="+mn-cs"/>
                        </a:rPr>
                        <a:t>Réalisation</a:t>
                      </a:r>
                      <a:r>
                        <a:rPr sz="2200" kern="1200" dirty="0">
                          <a:solidFill>
                            <a:schemeClr val="tx1"/>
                          </a:solidFill>
                          <a:effectLst/>
                          <a:latin typeface="+mn-lt"/>
                          <a:ea typeface="+mn-ea"/>
                          <a:cs typeface="+mn-cs"/>
                        </a:rPr>
                        <a:t> possible sur place</a:t>
                      </a:r>
                    </a:p>
                    <a:p>
                      <a:pPr marL="285750" lvl="0" indent="-285750" rtl="0">
                        <a:buFont typeface="Arial" panose="020B0604020202020204" pitchFamily="34" charset="0"/>
                        <a:buChar char="•"/>
                      </a:pPr>
                      <a:r>
                        <a:rPr sz="2200" kern="1200" dirty="0" err="1">
                          <a:solidFill>
                            <a:schemeClr val="tx1"/>
                          </a:solidFill>
                          <a:effectLst/>
                          <a:latin typeface="+mn-lt"/>
                          <a:ea typeface="+mn-ea"/>
                          <a:cs typeface="+mn-cs"/>
                        </a:rPr>
                        <a:t>Amélioration</a:t>
                      </a:r>
                      <a:r>
                        <a:rPr sz="2200" kern="1200" dirty="0">
                          <a:solidFill>
                            <a:schemeClr val="tx1"/>
                          </a:solidFill>
                          <a:effectLst/>
                          <a:latin typeface="+mn-lt"/>
                          <a:ea typeface="+mn-ea"/>
                          <a:cs typeface="+mn-cs"/>
                        </a:rPr>
                        <a:t> possible </a:t>
                      </a:r>
                      <a:r>
                        <a:rPr sz="2200" kern="1200" dirty="0" err="1">
                          <a:solidFill>
                            <a:schemeClr val="tx1"/>
                          </a:solidFill>
                          <a:effectLst/>
                          <a:latin typeface="+mn-lt"/>
                          <a:ea typeface="+mn-ea"/>
                          <a:cs typeface="+mn-cs"/>
                        </a:rPr>
                        <a:t>en</a:t>
                      </a:r>
                      <a:r>
                        <a:rPr sz="2200" kern="1200" dirty="0">
                          <a:solidFill>
                            <a:schemeClr val="tx1"/>
                          </a:solidFill>
                          <a:effectLst/>
                          <a:latin typeface="+mn-lt"/>
                          <a:ea typeface="+mn-ea"/>
                          <a:cs typeface="+mn-cs"/>
                        </a:rPr>
                        <a:t> </a:t>
                      </a:r>
                      <a:r>
                        <a:rPr sz="2200" kern="1200" dirty="0" err="1">
                          <a:solidFill>
                            <a:schemeClr val="tx1"/>
                          </a:solidFill>
                          <a:effectLst/>
                          <a:latin typeface="+mn-lt"/>
                          <a:ea typeface="+mn-ea"/>
                          <a:cs typeface="+mn-cs"/>
                        </a:rPr>
                        <a:t>maçonnant</a:t>
                      </a:r>
                      <a:r>
                        <a:rPr sz="2200" kern="1200" dirty="0">
                          <a:solidFill>
                            <a:schemeClr val="tx1"/>
                          </a:solidFill>
                          <a:effectLst/>
                          <a:latin typeface="+mn-lt"/>
                          <a:ea typeface="+mn-ea"/>
                          <a:cs typeface="+mn-cs"/>
                        </a:rPr>
                        <a:t> le sol </a:t>
                      </a:r>
                      <a:r>
                        <a:rPr sz="2200" kern="1200" dirty="0" err="1">
                          <a:solidFill>
                            <a:schemeClr val="tx1"/>
                          </a:solidFill>
                          <a:effectLst/>
                          <a:latin typeface="+mn-lt"/>
                          <a:ea typeface="+mn-ea"/>
                          <a:cs typeface="+mn-cs"/>
                        </a:rPr>
                        <a:t>ou</a:t>
                      </a:r>
                      <a:r>
                        <a:rPr sz="2200" kern="1200" dirty="0">
                          <a:solidFill>
                            <a:schemeClr val="tx1"/>
                          </a:solidFill>
                          <a:effectLst/>
                          <a:latin typeface="+mn-lt"/>
                          <a:ea typeface="+mn-ea"/>
                          <a:cs typeface="+mn-cs"/>
                        </a:rPr>
                        <a:t> </a:t>
                      </a:r>
                      <a:r>
                        <a:rPr sz="2200" kern="1200" dirty="0" err="1">
                          <a:solidFill>
                            <a:schemeClr val="tx1"/>
                          </a:solidFill>
                          <a:effectLst/>
                          <a:latin typeface="+mn-lt"/>
                          <a:ea typeface="+mn-ea"/>
                          <a:cs typeface="+mn-cs"/>
                        </a:rPr>
                        <a:t>en</a:t>
                      </a:r>
                      <a:r>
                        <a:rPr sz="2200" kern="1200" dirty="0">
                          <a:solidFill>
                            <a:schemeClr val="tx1"/>
                          </a:solidFill>
                          <a:effectLst/>
                          <a:latin typeface="+mn-lt"/>
                          <a:ea typeface="+mn-ea"/>
                          <a:cs typeface="+mn-cs"/>
                        </a:rPr>
                        <a:t> </a:t>
                      </a:r>
                      <a:r>
                        <a:rPr sz="2200" kern="1200" dirty="0" err="1">
                          <a:solidFill>
                            <a:schemeClr val="tx1"/>
                          </a:solidFill>
                          <a:effectLst/>
                          <a:latin typeface="+mn-lt"/>
                          <a:ea typeface="+mn-ea"/>
                          <a:cs typeface="+mn-cs"/>
                        </a:rPr>
                        <a:t>installant</a:t>
                      </a:r>
                      <a:r>
                        <a:rPr sz="2200" kern="1200" dirty="0">
                          <a:solidFill>
                            <a:schemeClr val="tx1"/>
                          </a:solidFill>
                          <a:effectLst/>
                          <a:latin typeface="+mn-lt"/>
                          <a:ea typeface="+mn-ea"/>
                          <a:cs typeface="+mn-cs"/>
                        </a:rPr>
                        <a:t> </a:t>
                      </a:r>
                      <a:r>
                        <a:rPr sz="2200" kern="1200" dirty="0" err="1">
                          <a:solidFill>
                            <a:schemeClr val="tx1"/>
                          </a:solidFill>
                          <a:effectLst/>
                          <a:latin typeface="+mn-lt"/>
                          <a:ea typeface="+mn-ea"/>
                          <a:cs typeface="+mn-cs"/>
                        </a:rPr>
                        <a:t>une</a:t>
                      </a:r>
                      <a:r>
                        <a:rPr sz="2200" kern="1200" dirty="0">
                          <a:solidFill>
                            <a:schemeClr val="tx1"/>
                          </a:solidFill>
                          <a:effectLst/>
                          <a:latin typeface="+mn-lt"/>
                          <a:ea typeface="+mn-ea"/>
                          <a:cs typeface="+mn-cs"/>
                        </a:rPr>
                        <a:t> </a:t>
                      </a:r>
                      <a:r>
                        <a:rPr sz="2200" kern="1200" dirty="0" err="1">
                          <a:solidFill>
                            <a:schemeClr val="tx1"/>
                          </a:solidFill>
                          <a:effectLst/>
                          <a:latin typeface="+mn-lt"/>
                          <a:ea typeface="+mn-ea"/>
                          <a:cs typeface="+mn-cs"/>
                        </a:rPr>
                        <a:t>plateforme</a:t>
                      </a:r>
                      <a:r>
                        <a:rPr sz="2200" kern="1200" dirty="0">
                          <a:solidFill>
                            <a:schemeClr val="tx1"/>
                          </a:solidFill>
                          <a:effectLst/>
                          <a:latin typeface="+mn-lt"/>
                          <a:ea typeface="+mn-ea"/>
                          <a:cs typeface="+mn-cs"/>
                        </a:rPr>
                        <a:t> </a:t>
                      </a:r>
                      <a:r>
                        <a:rPr sz="2200" kern="1200" dirty="0" err="1">
                          <a:solidFill>
                            <a:schemeClr val="tx1"/>
                          </a:solidFill>
                          <a:effectLst/>
                          <a:latin typeface="+mn-lt"/>
                          <a:ea typeface="+mn-ea"/>
                          <a:cs typeface="+mn-cs"/>
                        </a:rPr>
                        <a:t>SanPlat</a:t>
                      </a:r>
                      <a:endParaRPr sz="2200" kern="1200" dirty="0">
                        <a:solidFill>
                          <a:schemeClr val="tx1"/>
                        </a:solidFill>
                        <a:effectLst/>
                        <a:latin typeface="+mn-lt"/>
                        <a:ea typeface="+mn-ea"/>
                        <a:cs typeface="+mn-cs"/>
                      </a:endParaRPr>
                    </a:p>
                    <a:p>
                      <a:pPr marL="285750" indent="-285750" rtl="0">
                        <a:buFont typeface="Arial" panose="020B0604020202020204" pitchFamily="34" charset="0"/>
                        <a:buChar char="•"/>
                      </a:pPr>
                      <a:r>
                        <a:rPr sz="2200" kern="1200" dirty="0" err="1">
                          <a:solidFill>
                            <a:schemeClr val="tx1"/>
                          </a:solidFill>
                          <a:effectLst/>
                          <a:latin typeface="+mn-lt"/>
                          <a:ea typeface="+mn-ea"/>
                          <a:cs typeface="+mn-cs"/>
                        </a:rPr>
                        <a:t>Faible</a:t>
                      </a:r>
                      <a:r>
                        <a:rPr sz="2200" kern="1200" dirty="0">
                          <a:solidFill>
                            <a:schemeClr val="tx1"/>
                          </a:solidFill>
                          <a:effectLst/>
                          <a:latin typeface="+mn-lt"/>
                          <a:ea typeface="+mn-ea"/>
                          <a:cs typeface="+mn-cs"/>
                        </a:rPr>
                        <a:t> </a:t>
                      </a:r>
                      <a:r>
                        <a:rPr sz="2200" kern="1200" dirty="0" err="1">
                          <a:solidFill>
                            <a:schemeClr val="tx1"/>
                          </a:solidFill>
                          <a:effectLst/>
                          <a:latin typeface="+mn-lt"/>
                          <a:ea typeface="+mn-ea"/>
                          <a:cs typeface="+mn-cs"/>
                        </a:rPr>
                        <a:t>coût</a:t>
                      </a:r>
                      <a:r>
                        <a:rPr sz="2200" kern="1200" dirty="0">
                          <a:solidFill>
                            <a:schemeClr val="tx1"/>
                          </a:solidFill>
                          <a:effectLst/>
                          <a:latin typeface="+mn-lt"/>
                          <a:ea typeface="+mn-ea"/>
                          <a:cs typeface="+mn-cs"/>
                        </a:rPr>
                        <a:t> </a:t>
                      </a:r>
                    </a:p>
                  </a:txBody>
                  <a:tcPr marT="45733" marB="4573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285750" lvl="0" indent="-285750" rtl="0">
                        <a:buFont typeface="Arial" panose="020B0604020202020204" pitchFamily="34" charset="0"/>
                        <a:buChar char="•"/>
                      </a:pPr>
                      <a:r>
                        <a:rPr sz="2200" kern="1200" dirty="0" err="1">
                          <a:solidFill>
                            <a:schemeClr val="tx1"/>
                          </a:solidFill>
                          <a:effectLst/>
                          <a:latin typeface="+mn-lt"/>
                          <a:ea typeface="+mn-ea"/>
                          <a:cs typeface="+mn-cs"/>
                        </a:rPr>
                        <a:t>Durée</a:t>
                      </a:r>
                      <a:r>
                        <a:rPr sz="2200" kern="1200" dirty="0">
                          <a:solidFill>
                            <a:schemeClr val="tx1"/>
                          </a:solidFill>
                          <a:effectLst/>
                          <a:latin typeface="+mn-lt"/>
                          <a:ea typeface="+mn-ea"/>
                          <a:cs typeface="+mn-cs"/>
                        </a:rPr>
                        <a:t> de vie </a:t>
                      </a:r>
                      <a:r>
                        <a:rPr sz="2200" kern="1200" dirty="0" err="1">
                          <a:solidFill>
                            <a:schemeClr val="tx1"/>
                          </a:solidFill>
                          <a:effectLst/>
                          <a:latin typeface="+mn-lt"/>
                          <a:ea typeface="+mn-ea"/>
                          <a:cs typeface="+mn-cs"/>
                        </a:rPr>
                        <a:t>limitée</a:t>
                      </a:r>
                      <a:r>
                        <a:rPr sz="2200" kern="1200" dirty="0">
                          <a:solidFill>
                            <a:schemeClr val="tx1"/>
                          </a:solidFill>
                          <a:effectLst/>
                          <a:latin typeface="+mn-lt"/>
                          <a:ea typeface="+mn-ea"/>
                          <a:cs typeface="+mn-cs"/>
                        </a:rPr>
                        <a:t> – le bois </a:t>
                      </a:r>
                      <a:r>
                        <a:rPr sz="2200" kern="1200" dirty="0" err="1">
                          <a:solidFill>
                            <a:schemeClr val="tx1"/>
                          </a:solidFill>
                          <a:effectLst/>
                          <a:latin typeface="+mn-lt"/>
                          <a:ea typeface="+mn-ea"/>
                          <a:cs typeface="+mn-cs"/>
                        </a:rPr>
                        <a:t>finit</a:t>
                      </a:r>
                      <a:r>
                        <a:rPr sz="2200" kern="1200" dirty="0">
                          <a:solidFill>
                            <a:schemeClr val="tx1"/>
                          </a:solidFill>
                          <a:effectLst/>
                          <a:latin typeface="+mn-lt"/>
                          <a:ea typeface="+mn-ea"/>
                          <a:cs typeface="+mn-cs"/>
                        </a:rPr>
                        <a:t> par </a:t>
                      </a:r>
                      <a:r>
                        <a:rPr sz="2200" kern="1200" dirty="0" err="1">
                          <a:solidFill>
                            <a:schemeClr val="tx1"/>
                          </a:solidFill>
                          <a:effectLst/>
                          <a:latin typeface="+mn-lt"/>
                          <a:ea typeface="+mn-ea"/>
                          <a:cs typeface="+mn-cs"/>
                        </a:rPr>
                        <a:t>pourrir</a:t>
                      </a:r>
                      <a:r>
                        <a:rPr sz="2200" kern="1200" dirty="0">
                          <a:solidFill>
                            <a:schemeClr val="tx1"/>
                          </a:solidFill>
                          <a:effectLst/>
                          <a:latin typeface="+mn-lt"/>
                          <a:ea typeface="+mn-ea"/>
                          <a:cs typeface="+mn-cs"/>
                        </a:rPr>
                        <a:t> (le bois </a:t>
                      </a:r>
                      <a:r>
                        <a:rPr sz="2200" kern="1200" dirty="0" err="1">
                          <a:solidFill>
                            <a:schemeClr val="tx1"/>
                          </a:solidFill>
                          <a:effectLst/>
                          <a:latin typeface="+mn-lt"/>
                          <a:ea typeface="+mn-ea"/>
                          <a:cs typeface="+mn-cs"/>
                        </a:rPr>
                        <a:t>doit</a:t>
                      </a:r>
                      <a:r>
                        <a:rPr sz="2200" kern="1200" dirty="0">
                          <a:solidFill>
                            <a:schemeClr val="tx1"/>
                          </a:solidFill>
                          <a:effectLst/>
                          <a:latin typeface="+mn-lt"/>
                          <a:ea typeface="+mn-ea"/>
                          <a:cs typeface="+mn-cs"/>
                        </a:rPr>
                        <a:t> </a:t>
                      </a:r>
                      <a:r>
                        <a:rPr sz="2200" kern="1200" dirty="0" err="1">
                          <a:solidFill>
                            <a:schemeClr val="tx1"/>
                          </a:solidFill>
                          <a:effectLst/>
                          <a:latin typeface="+mn-lt"/>
                          <a:ea typeface="+mn-ea"/>
                          <a:cs typeface="+mn-cs"/>
                        </a:rPr>
                        <a:t>être</a:t>
                      </a:r>
                      <a:r>
                        <a:rPr sz="2200" kern="1200" dirty="0">
                          <a:solidFill>
                            <a:schemeClr val="tx1"/>
                          </a:solidFill>
                          <a:effectLst/>
                          <a:latin typeface="+mn-lt"/>
                          <a:ea typeface="+mn-ea"/>
                          <a:cs typeface="+mn-cs"/>
                        </a:rPr>
                        <a:t> </a:t>
                      </a:r>
                      <a:r>
                        <a:rPr sz="2200" kern="1200" dirty="0" err="1">
                          <a:solidFill>
                            <a:schemeClr val="tx1"/>
                          </a:solidFill>
                          <a:effectLst/>
                          <a:latin typeface="+mn-lt"/>
                          <a:ea typeface="+mn-ea"/>
                          <a:cs typeface="+mn-cs"/>
                        </a:rPr>
                        <a:t>traité</a:t>
                      </a:r>
                      <a:r>
                        <a:rPr sz="2200" kern="1200" dirty="0">
                          <a:solidFill>
                            <a:schemeClr val="tx1"/>
                          </a:solidFill>
                          <a:effectLst/>
                          <a:latin typeface="+mn-lt"/>
                          <a:ea typeface="+mn-ea"/>
                          <a:cs typeface="+mn-cs"/>
                        </a:rPr>
                        <a:t> pour </a:t>
                      </a:r>
                      <a:r>
                        <a:rPr sz="2200" kern="1200" dirty="0" err="1">
                          <a:solidFill>
                            <a:schemeClr val="tx1"/>
                          </a:solidFill>
                          <a:effectLst/>
                          <a:latin typeface="+mn-lt"/>
                          <a:ea typeface="+mn-ea"/>
                          <a:cs typeface="+mn-cs"/>
                        </a:rPr>
                        <a:t>ralentir</a:t>
                      </a:r>
                      <a:r>
                        <a:rPr sz="2200" kern="1200" dirty="0">
                          <a:solidFill>
                            <a:schemeClr val="tx1"/>
                          </a:solidFill>
                          <a:effectLst/>
                          <a:latin typeface="+mn-lt"/>
                          <a:ea typeface="+mn-ea"/>
                          <a:cs typeface="+mn-cs"/>
                        </a:rPr>
                        <a:t> </a:t>
                      </a:r>
                      <a:r>
                        <a:rPr sz="2200" kern="1200" dirty="0" err="1">
                          <a:solidFill>
                            <a:schemeClr val="tx1"/>
                          </a:solidFill>
                          <a:effectLst/>
                          <a:latin typeface="+mn-lt"/>
                          <a:ea typeface="+mn-ea"/>
                          <a:cs typeface="+mn-cs"/>
                        </a:rPr>
                        <a:t>ce</a:t>
                      </a:r>
                      <a:r>
                        <a:rPr sz="2200" kern="1200" dirty="0">
                          <a:solidFill>
                            <a:schemeClr val="tx1"/>
                          </a:solidFill>
                          <a:effectLst/>
                          <a:latin typeface="+mn-lt"/>
                          <a:ea typeface="+mn-ea"/>
                          <a:cs typeface="+mn-cs"/>
                        </a:rPr>
                        <a:t> </a:t>
                      </a:r>
                      <a:r>
                        <a:rPr sz="2200" kern="1200" dirty="0" err="1">
                          <a:solidFill>
                            <a:schemeClr val="tx1"/>
                          </a:solidFill>
                          <a:effectLst/>
                          <a:latin typeface="+mn-lt"/>
                          <a:ea typeface="+mn-ea"/>
                          <a:cs typeface="+mn-cs"/>
                        </a:rPr>
                        <a:t>phénomène</a:t>
                      </a:r>
                      <a:r>
                        <a:rPr sz="2200" kern="1200" dirty="0">
                          <a:solidFill>
                            <a:schemeClr val="tx1"/>
                          </a:solidFill>
                          <a:effectLst/>
                          <a:latin typeface="+mn-lt"/>
                          <a:ea typeface="+mn-ea"/>
                          <a:cs typeface="+mn-cs"/>
                        </a:rPr>
                        <a:t> et limiter les </a:t>
                      </a:r>
                      <a:r>
                        <a:rPr sz="2200" kern="1200" dirty="0" err="1">
                          <a:solidFill>
                            <a:schemeClr val="tx1"/>
                          </a:solidFill>
                          <a:effectLst/>
                          <a:latin typeface="+mn-lt"/>
                          <a:ea typeface="+mn-ea"/>
                          <a:cs typeface="+mn-cs"/>
                        </a:rPr>
                        <a:t>dégâts</a:t>
                      </a:r>
                      <a:r>
                        <a:rPr sz="2200" kern="1200" dirty="0">
                          <a:solidFill>
                            <a:schemeClr val="tx1"/>
                          </a:solidFill>
                          <a:effectLst/>
                          <a:latin typeface="+mn-lt"/>
                          <a:ea typeface="+mn-ea"/>
                          <a:cs typeface="+mn-cs"/>
                        </a:rPr>
                        <a:t> </a:t>
                      </a:r>
                      <a:r>
                        <a:rPr sz="2200" kern="1200" dirty="0" err="1">
                          <a:solidFill>
                            <a:schemeClr val="tx1"/>
                          </a:solidFill>
                          <a:effectLst/>
                          <a:latin typeface="+mn-lt"/>
                          <a:ea typeface="+mn-ea"/>
                          <a:cs typeface="+mn-cs"/>
                        </a:rPr>
                        <a:t>faits</a:t>
                      </a:r>
                      <a:r>
                        <a:rPr sz="2200" kern="1200" dirty="0">
                          <a:solidFill>
                            <a:schemeClr val="tx1"/>
                          </a:solidFill>
                          <a:effectLst/>
                          <a:latin typeface="+mn-lt"/>
                          <a:ea typeface="+mn-ea"/>
                          <a:cs typeface="+mn-cs"/>
                        </a:rPr>
                        <a:t> par les </a:t>
                      </a:r>
                      <a:r>
                        <a:rPr sz="2200" kern="1200" dirty="0" err="1">
                          <a:solidFill>
                            <a:schemeClr val="tx1"/>
                          </a:solidFill>
                          <a:effectLst/>
                          <a:latin typeface="+mn-lt"/>
                          <a:ea typeface="+mn-ea"/>
                          <a:cs typeface="+mn-cs"/>
                        </a:rPr>
                        <a:t>insectes</a:t>
                      </a:r>
                      <a:r>
                        <a:rPr sz="2200" kern="1200" dirty="0">
                          <a:solidFill>
                            <a:schemeClr val="tx1"/>
                          </a:solidFill>
                          <a:effectLst/>
                          <a:latin typeface="+mn-lt"/>
                          <a:ea typeface="+mn-ea"/>
                          <a:cs typeface="+mn-cs"/>
                        </a:rPr>
                        <a:t>)</a:t>
                      </a:r>
                    </a:p>
                    <a:p>
                      <a:pPr marL="285750" indent="-285750" rtl="0">
                        <a:buFont typeface="Arial" panose="020B0604020202020204" pitchFamily="34" charset="0"/>
                        <a:buChar char="•"/>
                      </a:pPr>
                      <a:r>
                        <a:rPr sz="2200" kern="1200" dirty="0">
                          <a:solidFill>
                            <a:schemeClr val="tx1"/>
                          </a:solidFill>
                          <a:effectLst/>
                          <a:latin typeface="+mn-lt"/>
                          <a:ea typeface="+mn-ea"/>
                          <a:cs typeface="+mn-cs"/>
                        </a:rPr>
                        <a:t>Il </a:t>
                      </a:r>
                      <a:r>
                        <a:rPr sz="2200" kern="1200" dirty="0" err="1">
                          <a:solidFill>
                            <a:schemeClr val="tx1"/>
                          </a:solidFill>
                          <a:effectLst/>
                          <a:latin typeface="+mn-lt"/>
                          <a:ea typeface="+mn-ea"/>
                          <a:cs typeface="+mn-cs"/>
                        </a:rPr>
                        <a:t>est</a:t>
                      </a:r>
                      <a:r>
                        <a:rPr sz="2200" kern="1200" dirty="0">
                          <a:solidFill>
                            <a:schemeClr val="tx1"/>
                          </a:solidFill>
                          <a:effectLst/>
                          <a:latin typeface="+mn-lt"/>
                          <a:ea typeface="+mn-ea"/>
                          <a:cs typeface="+mn-cs"/>
                        </a:rPr>
                        <a:t> difficile de </a:t>
                      </a:r>
                      <a:r>
                        <a:rPr sz="2200" kern="1200" dirty="0" err="1">
                          <a:solidFill>
                            <a:schemeClr val="tx1"/>
                          </a:solidFill>
                          <a:effectLst/>
                          <a:latin typeface="+mn-lt"/>
                          <a:ea typeface="+mn-ea"/>
                          <a:cs typeface="+mn-cs"/>
                        </a:rPr>
                        <a:t>garder</a:t>
                      </a:r>
                      <a:r>
                        <a:rPr sz="2200" kern="1200" dirty="0">
                          <a:solidFill>
                            <a:schemeClr val="tx1"/>
                          </a:solidFill>
                          <a:effectLst/>
                          <a:latin typeface="+mn-lt"/>
                          <a:ea typeface="+mn-ea"/>
                          <a:cs typeface="+mn-cs"/>
                        </a:rPr>
                        <a:t> le sol de la </a:t>
                      </a:r>
                      <a:r>
                        <a:rPr sz="2200" kern="1200" dirty="0" err="1">
                          <a:solidFill>
                            <a:schemeClr val="tx1"/>
                          </a:solidFill>
                          <a:effectLst/>
                          <a:latin typeface="+mn-lt"/>
                          <a:ea typeface="+mn-ea"/>
                          <a:cs typeface="+mn-cs"/>
                        </a:rPr>
                        <a:t>dalle</a:t>
                      </a:r>
                      <a:r>
                        <a:rPr sz="2200" kern="1200" dirty="0">
                          <a:solidFill>
                            <a:schemeClr val="tx1"/>
                          </a:solidFill>
                          <a:effectLst/>
                          <a:latin typeface="+mn-lt"/>
                          <a:ea typeface="+mn-ea"/>
                          <a:cs typeface="+mn-cs"/>
                        </a:rPr>
                        <a:t> </a:t>
                      </a:r>
                      <a:r>
                        <a:rPr sz="2200" kern="1200" dirty="0" err="1">
                          <a:solidFill>
                            <a:schemeClr val="tx1"/>
                          </a:solidFill>
                          <a:effectLst/>
                          <a:latin typeface="+mn-lt"/>
                          <a:ea typeface="+mn-ea"/>
                          <a:cs typeface="+mn-cs"/>
                        </a:rPr>
                        <a:t>en</a:t>
                      </a:r>
                      <a:r>
                        <a:rPr sz="2200" kern="1200" dirty="0">
                          <a:solidFill>
                            <a:schemeClr val="tx1"/>
                          </a:solidFill>
                          <a:effectLst/>
                          <a:latin typeface="+mn-lt"/>
                          <a:ea typeface="+mn-ea"/>
                          <a:cs typeface="+mn-cs"/>
                        </a:rPr>
                        <a:t> bois </a:t>
                      </a:r>
                      <a:r>
                        <a:rPr sz="2200" kern="1200" dirty="0" err="1">
                          <a:solidFill>
                            <a:schemeClr val="tx1"/>
                          </a:solidFill>
                          <a:effectLst/>
                          <a:latin typeface="+mn-lt"/>
                          <a:ea typeface="+mn-ea"/>
                          <a:cs typeface="+mn-cs"/>
                        </a:rPr>
                        <a:t>propre</a:t>
                      </a:r>
                      <a:r>
                        <a:rPr sz="2200" kern="1200" dirty="0">
                          <a:solidFill>
                            <a:schemeClr val="tx1"/>
                          </a:solidFill>
                          <a:effectLst/>
                          <a:latin typeface="+mn-lt"/>
                          <a:ea typeface="+mn-ea"/>
                          <a:cs typeface="+mn-cs"/>
                        </a:rPr>
                        <a:t> </a:t>
                      </a:r>
                    </a:p>
                  </a:txBody>
                  <a:tcPr marT="45733" marB="4573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31759"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rtl="0" eaLnBrk="1" hangingPunct="1">
              <a:spcBef>
                <a:spcPct val="0"/>
              </a:spcBef>
              <a:buFontTx/>
              <a:buNone/>
            </a:pPr>
            <a:fld id="{162F0279-990D-41B5-AF72-86752750201D}" type="slidenum">
              <a:rPr sz="1400"/>
              <a:pPr rtl="0" eaLnBrk="1" hangingPunct="1">
                <a:spcBef>
                  <a:spcPct val="0"/>
                </a:spcBef>
                <a:buFontTx/>
                <a:buNone/>
              </a:pPr>
              <a:t>29</a:t>
            </a:fld>
            <a:endParaRPr sz="1400"/>
          </a:p>
        </p:txBody>
      </p:sp>
    </p:spTree>
    <p:extLst>
      <p:ext uri="{BB962C8B-B14F-4D97-AF65-F5344CB8AC3E}">
        <p14:creationId xmlns:p14="http://schemas.microsoft.com/office/powerpoint/2010/main" val="42484489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07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ctrTitle"/>
          </p:nvPr>
        </p:nvSpPr>
        <p:spPr/>
        <p:txBody>
          <a:bodyPr/>
          <a:lstStyle/>
          <a:p>
            <a:pPr rtl="0" eaLnBrk="1" hangingPunct="1"/>
            <a:r>
              <a:rPr b="1"/>
              <a:t>Conception des dalles</a:t>
            </a:r>
          </a:p>
        </p:txBody>
      </p:sp>
      <p:pic>
        <p:nvPicPr>
          <p:cNvPr id="6147" name="Picture 4" descr="CAWST Colou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4724400"/>
            <a:ext cx="7391400" cy="195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pPr rtl="0" eaLnBrk="1" hangingPunct="1"/>
            <a:r>
              <a:rPr b="1"/>
              <a:t>Dalle en terre avec poteau</a:t>
            </a:r>
          </a:p>
        </p:txBody>
      </p:sp>
      <p:graphicFrame>
        <p:nvGraphicFramePr>
          <p:cNvPr id="30741" name="Group 21"/>
          <p:cNvGraphicFramePr>
            <a:graphicFrameLocks noGrp="1"/>
          </p:cNvGraphicFramePr>
          <p:nvPr>
            <p:ph sz="half" idx="2"/>
            <p:extLst>
              <p:ext uri="{D42A27DB-BD31-4B8C-83A1-F6EECF244321}">
                <p14:modId xmlns:p14="http://schemas.microsoft.com/office/powerpoint/2010/main" val="789407066"/>
              </p:ext>
            </p:extLst>
          </p:nvPr>
        </p:nvGraphicFramePr>
        <p:xfrm>
          <a:off x="762000" y="1600200"/>
          <a:ext cx="7467600" cy="4389317"/>
        </p:xfrm>
        <a:graphic>
          <a:graphicData uri="http://schemas.openxmlformats.org/drawingml/2006/table">
            <a:tbl>
              <a:tblPr/>
              <a:tblGrid>
                <a:gridCol w="3733800"/>
                <a:gridCol w="3733800"/>
              </a:tblGrid>
              <a:tr h="60977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sz="2800" b="1" i="0" u="none" strike="noStrike" cap="none" normalizeH="0" baseline="0" dirty="0" err="1">
                          <a:ln>
                            <a:noFill/>
                          </a:ln>
                          <a:solidFill>
                            <a:schemeClr val="tx1"/>
                          </a:solidFill>
                          <a:effectLst/>
                          <a:latin typeface="Arial" charset="0"/>
                          <a:cs typeface="Arial" charset="0"/>
                        </a:rPr>
                        <a:t>Avantages</a:t>
                      </a:r>
                      <a:endParaRPr kumimoji="0" sz="2800" b="1" i="0" u="none" strike="noStrike" cap="none" normalizeH="0" baseline="0" dirty="0">
                        <a:ln>
                          <a:noFill/>
                        </a:ln>
                        <a:solidFill>
                          <a:schemeClr val="tx1"/>
                        </a:solidFill>
                        <a:effectLst/>
                        <a:latin typeface="Arial" charset="0"/>
                        <a:cs typeface="Arial" charset="0"/>
                      </a:endParaRPr>
                    </a:p>
                  </a:txBody>
                  <a:tcPr marT="45733" marB="4573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sz="2800" b="1" i="0" u="none" strike="noStrike" cap="none" normalizeH="0" baseline="0">
                          <a:ln>
                            <a:noFill/>
                          </a:ln>
                          <a:solidFill>
                            <a:schemeClr val="tx1"/>
                          </a:solidFill>
                          <a:effectLst/>
                          <a:latin typeface="Arial" charset="0"/>
                          <a:cs typeface="Arial" charset="0"/>
                        </a:rPr>
                        <a:t>Inconvénients</a:t>
                      </a:r>
                    </a:p>
                  </a:txBody>
                  <a:tcPr marT="45733" marB="4573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884192">
                <a:tc>
                  <a:txBody>
                    <a:bodyPr/>
                    <a:lstStyle/>
                    <a:p>
                      <a:pPr marL="285750" lvl="0" indent="-285750" rtl="0">
                        <a:buFont typeface="Arial" panose="020B0604020202020204" pitchFamily="34" charset="0"/>
                        <a:buChar char="•"/>
                      </a:pPr>
                      <a:r>
                        <a:rPr sz="2200" kern="1200" dirty="0">
                          <a:solidFill>
                            <a:schemeClr val="tx1"/>
                          </a:solidFill>
                          <a:effectLst/>
                          <a:latin typeface="+mn-lt"/>
                          <a:ea typeface="+mn-ea"/>
                          <a:cs typeface="+mn-cs"/>
                        </a:rPr>
                        <a:t>Facile à </a:t>
                      </a:r>
                      <a:r>
                        <a:rPr sz="2200" kern="1200" dirty="0" err="1">
                          <a:solidFill>
                            <a:schemeClr val="tx1"/>
                          </a:solidFill>
                          <a:effectLst/>
                          <a:latin typeface="+mn-lt"/>
                          <a:ea typeface="+mn-ea"/>
                          <a:cs typeface="+mn-cs"/>
                        </a:rPr>
                        <a:t>construire</a:t>
                      </a:r>
                      <a:endParaRPr sz="2200" kern="1200" dirty="0">
                        <a:solidFill>
                          <a:schemeClr val="tx1"/>
                        </a:solidFill>
                        <a:effectLst/>
                        <a:latin typeface="+mn-lt"/>
                        <a:ea typeface="+mn-ea"/>
                        <a:cs typeface="+mn-cs"/>
                      </a:endParaRPr>
                    </a:p>
                    <a:p>
                      <a:pPr marL="285750" lvl="0" indent="-285750" rtl="0">
                        <a:buFont typeface="Arial" panose="020B0604020202020204" pitchFamily="34" charset="0"/>
                        <a:buChar char="•"/>
                      </a:pPr>
                      <a:r>
                        <a:rPr sz="2200" kern="1200" dirty="0">
                          <a:solidFill>
                            <a:schemeClr val="tx1"/>
                          </a:solidFill>
                          <a:effectLst/>
                          <a:latin typeface="+mn-lt"/>
                          <a:ea typeface="+mn-ea"/>
                          <a:cs typeface="+mn-cs"/>
                        </a:rPr>
                        <a:t>Fabrication possible avec des </a:t>
                      </a:r>
                      <a:r>
                        <a:rPr sz="2200" kern="1200" dirty="0" err="1">
                          <a:solidFill>
                            <a:schemeClr val="tx1"/>
                          </a:solidFill>
                          <a:effectLst/>
                          <a:latin typeface="+mn-lt"/>
                          <a:ea typeface="+mn-ea"/>
                          <a:cs typeface="+mn-cs"/>
                        </a:rPr>
                        <a:t>matériaux</a:t>
                      </a:r>
                      <a:r>
                        <a:rPr sz="2200" kern="1200" dirty="0">
                          <a:solidFill>
                            <a:schemeClr val="tx1"/>
                          </a:solidFill>
                          <a:effectLst/>
                          <a:latin typeface="+mn-lt"/>
                          <a:ea typeface="+mn-ea"/>
                          <a:cs typeface="+mn-cs"/>
                        </a:rPr>
                        <a:t> </a:t>
                      </a:r>
                      <a:r>
                        <a:rPr sz="2200" kern="1200" dirty="0" err="1">
                          <a:solidFill>
                            <a:schemeClr val="tx1"/>
                          </a:solidFill>
                          <a:effectLst/>
                          <a:latin typeface="+mn-lt"/>
                          <a:ea typeface="+mn-ea"/>
                          <a:cs typeface="+mn-cs"/>
                        </a:rPr>
                        <a:t>locaux</a:t>
                      </a:r>
                      <a:endParaRPr sz="2200" kern="1200" dirty="0">
                        <a:solidFill>
                          <a:schemeClr val="tx1"/>
                        </a:solidFill>
                        <a:effectLst/>
                        <a:latin typeface="+mn-lt"/>
                        <a:ea typeface="+mn-ea"/>
                        <a:cs typeface="+mn-cs"/>
                      </a:endParaRPr>
                    </a:p>
                    <a:p>
                      <a:pPr marL="285750" lvl="0" indent="-285750" rtl="0">
                        <a:buFont typeface="Arial" panose="020B0604020202020204" pitchFamily="34" charset="0"/>
                        <a:buChar char="•"/>
                      </a:pPr>
                      <a:r>
                        <a:rPr sz="2200" kern="1200" dirty="0" err="1">
                          <a:solidFill>
                            <a:schemeClr val="tx1"/>
                          </a:solidFill>
                          <a:effectLst/>
                          <a:latin typeface="+mn-lt"/>
                          <a:ea typeface="+mn-ea"/>
                          <a:cs typeface="+mn-cs"/>
                        </a:rPr>
                        <a:t>Réalisation</a:t>
                      </a:r>
                      <a:r>
                        <a:rPr sz="2200" kern="1200" dirty="0">
                          <a:solidFill>
                            <a:schemeClr val="tx1"/>
                          </a:solidFill>
                          <a:effectLst/>
                          <a:latin typeface="+mn-lt"/>
                          <a:ea typeface="+mn-ea"/>
                          <a:cs typeface="+mn-cs"/>
                        </a:rPr>
                        <a:t> possible sur place</a:t>
                      </a:r>
                    </a:p>
                    <a:p>
                      <a:pPr marL="285750" lvl="0" indent="-285750" rtl="0">
                        <a:buFont typeface="Arial" panose="020B0604020202020204" pitchFamily="34" charset="0"/>
                        <a:buChar char="•"/>
                      </a:pPr>
                      <a:r>
                        <a:rPr sz="2200" kern="1200" dirty="0" err="1">
                          <a:solidFill>
                            <a:schemeClr val="tx1"/>
                          </a:solidFill>
                          <a:effectLst/>
                          <a:latin typeface="+mn-lt"/>
                          <a:ea typeface="+mn-ea"/>
                          <a:cs typeface="+mn-cs"/>
                        </a:rPr>
                        <a:t>Amélioration</a:t>
                      </a:r>
                      <a:r>
                        <a:rPr sz="2200" kern="1200" dirty="0">
                          <a:solidFill>
                            <a:schemeClr val="tx1"/>
                          </a:solidFill>
                          <a:effectLst/>
                          <a:latin typeface="+mn-lt"/>
                          <a:ea typeface="+mn-ea"/>
                          <a:cs typeface="+mn-cs"/>
                        </a:rPr>
                        <a:t> possible </a:t>
                      </a:r>
                      <a:r>
                        <a:rPr sz="2200" kern="1200" dirty="0" err="1">
                          <a:solidFill>
                            <a:schemeClr val="tx1"/>
                          </a:solidFill>
                          <a:effectLst/>
                          <a:latin typeface="+mn-lt"/>
                          <a:ea typeface="+mn-ea"/>
                          <a:cs typeface="+mn-cs"/>
                        </a:rPr>
                        <a:t>en</a:t>
                      </a:r>
                      <a:r>
                        <a:rPr sz="2200" kern="1200" dirty="0">
                          <a:solidFill>
                            <a:schemeClr val="tx1"/>
                          </a:solidFill>
                          <a:effectLst/>
                          <a:latin typeface="+mn-lt"/>
                          <a:ea typeface="+mn-ea"/>
                          <a:cs typeface="+mn-cs"/>
                        </a:rPr>
                        <a:t> </a:t>
                      </a:r>
                      <a:r>
                        <a:rPr sz="2200" kern="1200" dirty="0" err="1">
                          <a:solidFill>
                            <a:schemeClr val="tx1"/>
                          </a:solidFill>
                          <a:effectLst/>
                          <a:latin typeface="+mn-lt"/>
                          <a:ea typeface="+mn-ea"/>
                          <a:cs typeface="+mn-cs"/>
                        </a:rPr>
                        <a:t>plâtrant</a:t>
                      </a:r>
                      <a:r>
                        <a:rPr sz="2200" kern="1200" dirty="0">
                          <a:solidFill>
                            <a:schemeClr val="tx1"/>
                          </a:solidFill>
                          <a:effectLst/>
                          <a:latin typeface="+mn-lt"/>
                          <a:ea typeface="+mn-ea"/>
                          <a:cs typeface="+mn-cs"/>
                        </a:rPr>
                        <a:t> le sol </a:t>
                      </a:r>
                      <a:r>
                        <a:rPr sz="2200" kern="1200" dirty="0" err="1">
                          <a:solidFill>
                            <a:schemeClr val="tx1"/>
                          </a:solidFill>
                          <a:effectLst/>
                          <a:latin typeface="+mn-lt"/>
                          <a:ea typeface="+mn-ea"/>
                          <a:cs typeface="+mn-cs"/>
                        </a:rPr>
                        <a:t>ou</a:t>
                      </a:r>
                      <a:r>
                        <a:rPr sz="2200" kern="1200" dirty="0">
                          <a:solidFill>
                            <a:schemeClr val="tx1"/>
                          </a:solidFill>
                          <a:effectLst/>
                          <a:latin typeface="+mn-lt"/>
                          <a:ea typeface="+mn-ea"/>
                          <a:cs typeface="+mn-cs"/>
                        </a:rPr>
                        <a:t> </a:t>
                      </a:r>
                      <a:r>
                        <a:rPr sz="2200" kern="1200" dirty="0" err="1">
                          <a:solidFill>
                            <a:schemeClr val="tx1"/>
                          </a:solidFill>
                          <a:effectLst/>
                          <a:latin typeface="+mn-lt"/>
                          <a:ea typeface="+mn-ea"/>
                          <a:cs typeface="+mn-cs"/>
                        </a:rPr>
                        <a:t>en</a:t>
                      </a:r>
                      <a:r>
                        <a:rPr sz="2200" kern="1200" dirty="0">
                          <a:solidFill>
                            <a:schemeClr val="tx1"/>
                          </a:solidFill>
                          <a:effectLst/>
                          <a:latin typeface="+mn-lt"/>
                          <a:ea typeface="+mn-ea"/>
                          <a:cs typeface="+mn-cs"/>
                        </a:rPr>
                        <a:t> installation </a:t>
                      </a:r>
                      <a:r>
                        <a:rPr sz="2200" kern="1200" dirty="0" err="1">
                          <a:solidFill>
                            <a:schemeClr val="tx1"/>
                          </a:solidFill>
                          <a:effectLst/>
                          <a:latin typeface="+mn-lt"/>
                          <a:ea typeface="+mn-ea"/>
                          <a:cs typeface="+mn-cs"/>
                        </a:rPr>
                        <a:t>une</a:t>
                      </a:r>
                      <a:r>
                        <a:rPr sz="2200" kern="1200" dirty="0">
                          <a:solidFill>
                            <a:schemeClr val="tx1"/>
                          </a:solidFill>
                          <a:effectLst/>
                          <a:latin typeface="+mn-lt"/>
                          <a:ea typeface="+mn-ea"/>
                          <a:cs typeface="+mn-cs"/>
                        </a:rPr>
                        <a:t> </a:t>
                      </a:r>
                      <a:r>
                        <a:rPr sz="2200" kern="1200" dirty="0" err="1">
                          <a:solidFill>
                            <a:schemeClr val="tx1"/>
                          </a:solidFill>
                          <a:effectLst/>
                          <a:latin typeface="+mn-lt"/>
                          <a:ea typeface="+mn-ea"/>
                          <a:cs typeface="+mn-cs"/>
                        </a:rPr>
                        <a:t>plateforme</a:t>
                      </a:r>
                      <a:r>
                        <a:rPr sz="2200" kern="1200" dirty="0">
                          <a:solidFill>
                            <a:schemeClr val="tx1"/>
                          </a:solidFill>
                          <a:effectLst/>
                          <a:latin typeface="+mn-lt"/>
                          <a:ea typeface="+mn-ea"/>
                          <a:cs typeface="+mn-cs"/>
                        </a:rPr>
                        <a:t> </a:t>
                      </a:r>
                      <a:r>
                        <a:rPr sz="2200" kern="1200" dirty="0" err="1">
                          <a:solidFill>
                            <a:schemeClr val="tx1"/>
                          </a:solidFill>
                          <a:effectLst/>
                          <a:latin typeface="+mn-lt"/>
                          <a:ea typeface="+mn-ea"/>
                          <a:cs typeface="+mn-cs"/>
                        </a:rPr>
                        <a:t>SanPlat</a:t>
                      </a:r>
                      <a:endParaRPr sz="2200" kern="1200" dirty="0">
                        <a:solidFill>
                          <a:schemeClr val="tx1"/>
                        </a:solidFill>
                        <a:effectLst/>
                        <a:latin typeface="+mn-lt"/>
                        <a:ea typeface="+mn-ea"/>
                        <a:cs typeface="+mn-cs"/>
                      </a:endParaRPr>
                    </a:p>
                    <a:p>
                      <a:pPr marL="285750" indent="-285750" rtl="0">
                        <a:buFont typeface="Arial" panose="020B0604020202020204" pitchFamily="34" charset="0"/>
                        <a:buChar char="•"/>
                      </a:pPr>
                      <a:r>
                        <a:rPr sz="2200" kern="1200" dirty="0" err="1">
                          <a:solidFill>
                            <a:schemeClr val="tx1"/>
                          </a:solidFill>
                          <a:effectLst/>
                          <a:latin typeface="+mn-lt"/>
                          <a:ea typeface="+mn-ea"/>
                          <a:cs typeface="+mn-cs"/>
                        </a:rPr>
                        <a:t>Faible</a:t>
                      </a:r>
                      <a:r>
                        <a:rPr sz="2200" kern="1200" dirty="0">
                          <a:solidFill>
                            <a:schemeClr val="tx1"/>
                          </a:solidFill>
                          <a:effectLst/>
                          <a:latin typeface="+mn-lt"/>
                          <a:ea typeface="+mn-ea"/>
                          <a:cs typeface="+mn-cs"/>
                        </a:rPr>
                        <a:t> </a:t>
                      </a:r>
                      <a:r>
                        <a:rPr sz="2200" kern="1200" dirty="0" err="1">
                          <a:solidFill>
                            <a:schemeClr val="tx1"/>
                          </a:solidFill>
                          <a:effectLst/>
                          <a:latin typeface="+mn-lt"/>
                          <a:ea typeface="+mn-ea"/>
                          <a:cs typeface="+mn-cs"/>
                        </a:rPr>
                        <a:t>coût</a:t>
                      </a:r>
                      <a:r>
                        <a:rPr sz="2200" kern="1200" dirty="0">
                          <a:solidFill>
                            <a:schemeClr val="tx1"/>
                          </a:solidFill>
                          <a:effectLst/>
                          <a:latin typeface="+mn-lt"/>
                          <a:ea typeface="+mn-ea"/>
                          <a:cs typeface="+mn-cs"/>
                        </a:rPr>
                        <a:t> </a:t>
                      </a:r>
                    </a:p>
                  </a:txBody>
                  <a:tcPr marT="45733" marB="4573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285750" lvl="0" indent="-285750" rtl="0">
                        <a:buFont typeface="Arial" panose="020B0604020202020204" pitchFamily="34" charset="0"/>
                        <a:buChar char="•"/>
                      </a:pPr>
                      <a:r>
                        <a:rPr sz="2200" kern="1200" dirty="0" err="1">
                          <a:solidFill>
                            <a:schemeClr val="tx1"/>
                          </a:solidFill>
                          <a:effectLst/>
                          <a:latin typeface="+mn-lt"/>
                          <a:ea typeface="+mn-ea"/>
                          <a:cs typeface="+mn-cs"/>
                        </a:rPr>
                        <a:t>Durée</a:t>
                      </a:r>
                      <a:r>
                        <a:rPr sz="2200" kern="1200" dirty="0">
                          <a:solidFill>
                            <a:schemeClr val="tx1"/>
                          </a:solidFill>
                          <a:effectLst/>
                          <a:latin typeface="+mn-lt"/>
                          <a:ea typeface="+mn-ea"/>
                          <a:cs typeface="+mn-cs"/>
                        </a:rPr>
                        <a:t> de vie </a:t>
                      </a:r>
                      <a:r>
                        <a:rPr sz="2200" kern="1200" dirty="0" err="1">
                          <a:solidFill>
                            <a:schemeClr val="tx1"/>
                          </a:solidFill>
                          <a:effectLst/>
                          <a:latin typeface="+mn-lt"/>
                          <a:ea typeface="+mn-ea"/>
                          <a:cs typeface="+mn-cs"/>
                        </a:rPr>
                        <a:t>limitée</a:t>
                      </a:r>
                      <a:r>
                        <a:rPr sz="2200" kern="1200" dirty="0">
                          <a:solidFill>
                            <a:schemeClr val="tx1"/>
                          </a:solidFill>
                          <a:effectLst/>
                          <a:latin typeface="+mn-lt"/>
                          <a:ea typeface="+mn-ea"/>
                          <a:cs typeface="+mn-cs"/>
                        </a:rPr>
                        <a:t> – les </a:t>
                      </a:r>
                      <a:r>
                        <a:rPr sz="2200" kern="1200" dirty="0" err="1">
                          <a:solidFill>
                            <a:schemeClr val="tx1"/>
                          </a:solidFill>
                          <a:effectLst/>
                          <a:latin typeface="+mn-lt"/>
                          <a:ea typeface="+mn-ea"/>
                          <a:cs typeface="+mn-cs"/>
                        </a:rPr>
                        <a:t>poteaux</a:t>
                      </a:r>
                      <a:r>
                        <a:rPr sz="2200" kern="1200" dirty="0">
                          <a:solidFill>
                            <a:schemeClr val="tx1"/>
                          </a:solidFill>
                          <a:effectLst/>
                          <a:latin typeface="+mn-lt"/>
                          <a:ea typeface="+mn-ea"/>
                          <a:cs typeface="+mn-cs"/>
                        </a:rPr>
                        <a:t> </a:t>
                      </a:r>
                      <a:r>
                        <a:rPr sz="2200" kern="1200" dirty="0" err="1">
                          <a:solidFill>
                            <a:schemeClr val="tx1"/>
                          </a:solidFill>
                          <a:effectLst/>
                          <a:latin typeface="+mn-lt"/>
                          <a:ea typeface="+mn-ea"/>
                          <a:cs typeface="+mn-cs"/>
                        </a:rPr>
                        <a:t>finissent</a:t>
                      </a:r>
                      <a:r>
                        <a:rPr sz="2200" kern="1200" dirty="0">
                          <a:solidFill>
                            <a:schemeClr val="tx1"/>
                          </a:solidFill>
                          <a:effectLst/>
                          <a:latin typeface="+mn-lt"/>
                          <a:ea typeface="+mn-ea"/>
                          <a:cs typeface="+mn-cs"/>
                        </a:rPr>
                        <a:t> par </a:t>
                      </a:r>
                      <a:r>
                        <a:rPr sz="2200" kern="1200" dirty="0" err="1">
                          <a:solidFill>
                            <a:schemeClr val="tx1"/>
                          </a:solidFill>
                          <a:effectLst/>
                          <a:latin typeface="+mn-lt"/>
                          <a:ea typeface="+mn-ea"/>
                          <a:cs typeface="+mn-cs"/>
                        </a:rPr>
                        <a:t>pourrir</a:t>
                      </a:r>
                      <a:r>
                        <a:rPr sz="2200" kern="1200" dirty="0">
                          <a:solidFill>
                            <a:schemeClr val="tx1"/>
                          </a:solidFill>
                          <a:effectLst/>
                          <a:latin typeface="+mn-lt"/>
                          <a:ea typeface="+mn-ea"/>
                          <a:cs typeface="+mn-cs"/>
                        </a:rPr>
                        <a:t> (le bois et le </a:t>
                      </a:r>
                      <a:r>
                        <a:rPr sz="2200" kern="1200" dirty="0" err="1">
                          <a:solidFill>
                            <a:schemeClr val="tx1"/>
                          </a:solidFill>
                          <a:effectLst/>
                          <a:latin typeface="+mn-lt"/>
                          <a:ea typeface="+mn-ea"/>
                          <a:cs typeface="+mn-cs"/>
                        </a:rPr>
                        <a:t>bambou</a:t>
                      </a:r>
                      <a:r>
                        <a:rPr sz="2200" kern="1200" dirty="0">
                          <a:solidFill>
                            <a:schemeClr val="tx1"/>
                          </a:solidFill>
                          <a:effectLst/>
                          <a:latin typeface="+mn-lt"/>
                          <a:ea typeface="+mn-ea"/>
                          <a:cs typeface="+mn-cs"/>
                        </a:rPr>
                        <a:t> </a:t>
                      </a:r>
                      <a:r>
                        <a:rPr sz="2200" kern="1200" dirty="0" err="1">
                          <a:solidFill>
                            <a:schemeClr val="tx1"/>
                          </a:solidFill>
                          <a:effectLst/>
                          <a:latin typeface="+mn-lt"/>
                          <a:ea typeface="+mn-ea"/>
                          <a:cs typeface="+mn-cs"/>
                        </a:rPr>
                        <a:t>doivent</a:t>
                      </a:r>
                      <a:r>
                        <a:rPr sz="2200" kern="1200" dirty="0">
                          <a:solidFill>
                            <a:schemeClr val="tx1"/>
                          </a:solidFill>
                          <a:effectLst/>
                          <a:latin typeface="+mn-lt"/>
                          <a:ea typeface="+mn-ea"/>
                          <a:cs typeface="+mn-cs"/>
                        </a:rPr>
                        <a:t> </a:t>
                      </a:r>
                      <a:r>
                        <a:rPr sz="2200" kern="1200" dirty="0" err="1">
                          <a:solidFill>
                            <a:schemeClr val="tx1"/>
                          </a:solidFill>
                          <a:effectLst/>
                          <a:latin typeface="+mn-lt"/>
                          <a:ea typeface="+mn-ea"/>
                          <a:cs typeface="+mn-cs"/>
                        </a:rPr>
                        <a:t>être</a:t>
                      </a:r>
                      <a:r>
                        <a:rPr sz="2200" kern="1200" dirty="0">
                          <a:solidFill>
                            <a:schemeClr val="tx1"/>
                          </a:solidFill>
                          <a:effectLst/>
                          <a:latin typeface="+mn-lt"/>
                          <a:ea typeface="+mn-ea"/>
                          <a:cs typeface="+mn-cs"/>
                        </a:rPr>
                        <a:t> </a:t>
                      </a:r>
                      <a:r>
                        <a:rPr sz="2200" kern="1200" dirty="0" err="1">
                          <a:solidFill>
                            <a:schemeClr val="tx1"/>
                          </a:solidFill>
                          <a:effectLst/>
                          <a:latin typeface="+mn-lt"/>
                          <a:ea typeface="+mn-ea"/>
                          <a:cs typeface="+mn-cs"/>
                        </a:rPr>
                        <a:t>traités</a:t>
                      </a:r>
                      <a:r>
                        <a:rPr sz="2200" kern="1200" dirty="0">
                          <a:solidFill>
                            <a:schemeClr val="tx1"/>
                          </a:solidFill>
                          <a:effectLst/>
                          <a:latin typeface="+mn-lt"/>
                          <a:ea typeface="+mn-ea"/>
                          <a:cs typeface="+mn-cs"/>
                        </a:rPr>
                        <a:t> pour </a:t>
                      </a:r>
                      <a:r>
                        <a:rPr sz="2200" kern="1200" dirty="0" err="1">
                          <a:solidFill>
                            <a:schemeClr val="tx1"/>
                          </a:solidFill>
                          <a:effectLst/>
                          <a:latin typeface="+mn-lt"/>
                          <a:ea typeface="+mn-ea"/>
                          <a:cs typeface="+mn-cs"/>
                        </a:rPr>
                        <a:t>ralentir</a:t>
                      </a:r>
                      <a:r>
                        <a:rPr sz="2200" kern="1200" dirty="0">
                          <a:solidFill>
                            <a:schemeClr val="tx1"/>
                          </a:solidFill>
                          <a:effectLst/>
                          <a:latin typeface="+mn-lt"/>
                          <a:ea typeface="+mn-ea"/>
                          <a:cs typeface="+mn-cs"/>
                        </a:rPr>
                        <a:t> </a:t>
                      </a:r>
                      <a:r>
                        <a:rPr sz="2200" kern="1200" dirty="0" err="1">
                          <a:solidFill>
                            <a:schemeClr val="tx1"/>
                          </a:solidFill>
                          <a:effectLst/>
                          <a:latin typeface="+mn-lt"/>
                          <a:ea typeface="+mn-ea"/>
                          <a:cs typeface="+mn-cs"/>
                        </a:rPr>
                        <a:t>ce</a:t>
                      </a:r>
                      <a:r>
                        <a:rPr sz="2200" kern="1200" dirty="0">
                          <a:solidFill>
                            <a:schemeClr val="tx1"/>
                          </a:solidFill>
                          <a:effectLst/>
                          <a:latin typeface="+mn-lt"/>
                          <a:ea typeface="+mn-ea"/>
                          <a:cs typeface="+mn-cs"/>
                        </a:rPr>
                        <a:t> </a:t>
                      </a:r>
                      <a:r>
                        <a:rPr sz="2200" kern="1200" dirty="0" err="1">
                          <a:solidFill>
                            <a:schemeClr val="tx1"/>
                          </a:solidFill>
                          <a:effectLst/>
                          <a:latin typeface="+mn-lt"/>
                          <a:ea typeface="+mn-ea"/>
                          <a:cs typeface="+mn-cs"/>
                        </a:rPr>
                        <a:t>phénomène</a:t>
                      </a:r>
                      <a:r>
                        <a:rPr sz="2200" kern="1200" dirty="0">
                          <a:solidFill>
                            <a:schemeClr val="tx1"/>
                          </a:solidFill>
                          <a:effectLst/>
                          <a:latin typeface="+mn-lt"/>
                          <a:ea typeface="+mn-ea"/>
                          <a:cs typeface="+mn-cs"/>
                        </a:rPr>
                        <a:t> et limiter les </a:t>
                      </a:r>
                      <a:r>
                        <a:rPr sz="2200" kern="1200" dirty="0" err="1">
                          <a:solidFill>
                            <a:schemeClr val="tx1"/>
                          </a:solidFill>
                          <a:effectLst/>
                          <a:latin typeface="+mn-lt"/>
                          <a:ea typeface="+mn-ea"/>
                          <a:cs typeface="+mn-cs"/>
                        </a:rPr>
                        <a:t>dégâts</a:t>
                      </a:r>
                      <a:r>
                        <a:rPr sz="2200" kern="1200" dirty="0">
                          <a:solidFill>
                            <a:schemeClr val="tx1"/>
                          </a:solidFill>
                          <a:effectLst/>
                          <a:latin typeface="+mn-lt"/>
                          <a:ea typeface="+mn-ea"/>
                          <a:cs typeface="+mn-cs"/>
                        </a:rPr>
                        <a:t> </a:t>
                      </a:r>
                      <a:r>
                        <a:rPr sz="2200" kern="1200" dirty="0" err="1">
                          <a:solidFill>
                            <a:schemeClr val="tx1"/>
                          </a:solidFill>
                          <a:effectLst/>
                          <a:latin typeface="+mn-lt"/>
                          <a:ea typeface="+mn-ea"/>
                          <a:cs typeface="+mn-cs"/>
                        </a:rPr>
                        <a:t>faits</a:t>
                      </a:r>
                      <a:r>
                        <a:rPr sz="2200" kern="1200" dirty="0">
                          <a:solidFill>
                            <a:schemeClr val="tx1"/>
                          </a:solidFill>
                          <a:effectLst/>
                          <a:latin typeface="+mn-lt"/>
                          <a:ea typeface="+mn-ea"/>
                          <a:cs typeface="+mn-cs"/>
                        </a:rPr>
                        <a:t> par les </a:t>
                      </a:r>
                      <a:r>
                        <a:rPr sz="2200" kern="1200" dirty="0" err="1">
                          <a:solidFill>
                            <a:schemeClr val="tx1"/>
                          </a:solidFill>
                          <a:effectLst/>
                          <a:latin typeface="+mn-lt"/>
                          <a:ea typeface="+mn-ea"/>
                          <a:cs typeface="+mn-cs"/>
                        </a:rPr>
                        <a:t>insectes</a:t>
                      </a:r>
                      <a:r>
                        <a:rPr sz="2200" kern="1200" dirty="0">
                          <a:solidFill>
                            <a:schemeClr val="tx1"/>
                          </a:solidFill>
                          <a:effectLst/>
                          <a:latin typeface="+mn-lt"/>
                          <a:ea typeface="+mn-ea"/>
                          <a:cs typeface="+mn-cs"/>
                        </a:rPr>
                        <a:t>)</a:t>
                      </a:r>
                    </a:p>
                    <a:p>
                      <a:pPr marL="285750" indent="-285750" rtl="0">
                        <a:buFont typeface="Arial" panose="020B0604020202020204" pitchFamily="34" charset="0"/>
                        <a:buChar char="•"/>
                      </a:pPr>
                      <a:r>
                        <a:rPr sz="2200" kern="1200" dirty="0">
                          <a:solidFill>
                            <a:schemeClr val="tx1"/>
                          </a:solidFill>
                          <a:effectLst/>
                          <a:latin typeface="+mn-lt"/>
                          <a:ea typeface="+mn-ea"/>
                          <a:cs typeface="+mn-cs"/>
                        </a:rPr>
                        <a:t>Il </a:t>
                      </a:r>
                      <a:r>
                        <a:rPr sz="2200" kern="1200" dirty="0" err="1">
                          <a:solidFill>
                            <a:schemeClr val="tx1"/>
                          </a:solidFill>
                          <a:effectLst/>
                          <a:latin typeface="+mn-lt"/>
                          <a:ea typeface="+mn-ea"/>
                          <a:cs typeface="+mn-cs"/>
                        </a:rPr>
                        <a:t>est</a:t>
                      </a:r>
                      <a:r>
                        <a:rPr sz="2200" kern="1200" dirty="0">
                          <a:solidFill>
                            <a:schemeClr val="tx1"/>
                          </a:solidFill>
                          <a:effectLst/>
                          <a:latin typeface="+mn-lt"/>
                          <a:ea typeface="+mn-ea"/>
                          <a:cs typeface="+mn-cs"/>
                        </a:rPr>
                        <a:t> difficile de </a:t>
                      </a:r>
                      <a:r>
                        <a:rPr sz="2200" kern="1200" dirty="0" err="1">
                          <a:solidFill>
                            <a:schemeClr val="tx1"/>
                          </a:solidFill>
                          <a:effectLst/>
                          <a:latin typeface="+mn-lt"/>
                          <a:ea typeface="+mn-ea"/>
                          <a:cs typeface="+mn-cs"/>
                        </a:rPr>
                        <a:t>nettoyer</a:t>
                      </a:r>
                      <a:r>
                        <a:rPr sz="2200" kern="1200" dirty="0">
                          <a:solidFill>
                            <a:schemeClr val="tx1"/>
                          </a:solidFill>
                          <a:effectLst/>
                          <a:latin typeface="+mn-lt"/>
                          <a:ea typeface="+mn-ea"/>
                          <a:cs typeface="+mn-cs"/>
                        </a:rPr>
                        <a:t> un sol </a:t>
                      </a:r>
                      <a:r>
                        <a:rPr sz="2200" kern="1200" dirty="0" err="1">
                          <a:solidFill>
                            <a:schemeClr val="tx1"/>
                          </a:solidFill>
                          <a:effectLst/>
                          <a:latin typeface="+mn-lt"/>
                          <a:ea typeface="+mn-ea"/>
                          <a:cs typeface="+mn-cs"/>
                        </a:rPr>
                        <a:t>en</a:t>
                      </a:r>
                      <a:r>
                        <a:rPr sz="2200" kern="1200" dirty="0">
                          <a:solidFill>
                            <a:schemeClr val="tx1"/>
                          </a:solidFill>
                          <a:effectLst/>
                          <a:latin typeface="+mn-lt"/>
                          <a:ea typeface="+mn-ea"/>
                          <a:cs typeface="+mn-cs"/>
                        </a:rPr>
                        <a:t> </a:t>
                      </a:r>
                      <a:r>
                        <a:rPr sz="2200" kern="1200" dirty="0" err="1">
                          <a:solidFill>
                            <a:schemeClr val="tx1"/>
                          </a:solidFill>
                          <a:effectLst/>
                          <a:latin typeface="+mn-lt"/>
                          <a:ea typeface="+mn-ea"/>
                          <a:cs typeface="+mn-cs"/>
                        </a:rPr>
                        <a:t>argile</a:t>
                      </a:r>
                      <a:r>
                        <a:rPr sz="2200" kern="1200" dirty="0">
                          <a:solidFill>
                            <a:schemeClr val="tx1"/>
                          </a:solidFill>
                          <a:effectLst/>
                          <a:latin typeface="+mn-lt"/>
                          <a:ea typeface="+mn-ea"/>
                          <a:cs typeface="+mn-cs"/>
                        </a:rPr>
                        <a:t> </a:t>
                      </a:r>
                      <a:r>
                        <a:rPr sz="2200" kern="1200" dirty="0" err="1">
                          <a:solidFill>
                            <a:schemeClr val="tx1"/>
                          </a:solidFill>
                          <a:effectLst/>
                          <a:latin typeface="+mn-lt"/>
                          <a:ea typeface="+mn-ea"/>
                          <a:cs typeface="+mn-cs"/>
                        </a:rPr>
                        <a:t>ou</a:t>
                      </a:r>
                      <a:r>
                        <a:rPr sz="2200" kern="1200" dirty="0">
                          <a:solidFill>
                            <a:schemeClr val="tx1"/>
                          </a:solidFill>
                          <a:effectLst/>
                          <a:latin typeface="+mn-lt"/>
                          <a:ea typeface="+mn-ea"/>
                          <a:cs typeface="+mn-cs"/>
                        </a:rPr>
                        <a:t> </a:t>
                      </a:r>
                      <a:r>
                        <a:rPr sz="2200" kern="1200" dirty="0" err="1">
                          <a:solidFill>
                            <a:schemeClr val="tx1"/>
                          </a:solidFill>
                          <a:effectLst/>
                          <a:latin typeface="+mn-lt"/>
                          <a:ea typeface="+mn-ea"/>
                          <a:cs typeface="+mn-cs"/>
                        </a:rPr>
                        <a:t>en</a:t>
                      </a:r>
                      <a:r>
                        <a:rPr sz="2200" kern="1200" dirty="0">
                          <a:solidFill>
                            <a:schemeClr val="tx1"/>
                          </a:solidFill>
                          <a:effectLst/>
                          <a:latin typeface="+mn-lt"/>
                          <a:ea typeface="+mn-ea"/>
                          <a:cs typeface="+mn-cs"/>
                        </a:rPr>
                        <a:t> </a:t>
                      </a:r>
                      <a:r>
                        <a:rPr sz="2200" kern="1200" dirty="0" err="1">
                          <a:solidFill>
                            <a:schemeClr val="tx1"/>
                          </a:solidFill>
                          <a:effectLst/>
                          <a:latin typeface="+mn-lt"/>
                          <a:ea typeface="+mn-ea"/>
                          <a:cs typeface="+mn-cs"/>
                        </a:rPr>
                        <a:t>terre</a:t>
                      </a:r>
                      <a:r>
                        <a:rPr sz="2200" kern="1200" dirty="0">
                          <a:solidFill>
                            <a:schemeClr val="tx1"/>
                          </a:solidFill>
                          <a:effectLst/>
                          <a:latin typeface="+mn-lt"/>
                          <a:ea typeface="+mn-ea"/>
                          <a:cs typeface="+mn-cs"/>
                        </a:rPr>
                        <a:t> </a:t>
                      </a:r>
                    </a:p>
                  </a:txBody>
                  <a:tcPr marT="45733" marB="4573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31759"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rtl="0" eaLnBrk="1" hangingPunct="1">
              <a:spcBef>
                <a:spcPct val="0"/>
              </a:spcBef>
              <a:buFontTx/>
              <a:buNone/>
            </a:pPr>
            <a:fld id="{162F0279-990D-41B5-AF72-86752750201D}" type="slidenum">
              <a:rPr sz="1400"/>
              <a:pPr rtl="0" eaLnBrk="1" hangingPunct="1">
                <a:spcBef>
                  <a:spcPct val="0"/>
                </a:spcBef>
                <a:buFontTx/>
                <a:buNone/>
              </a:pPr>
              <a:t>30</a:t>
            </a:fld>
            <a:endParaRPr sz="14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07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pPr rtl="0" eaLnBrk="1" hangingPunct="1"/>
            <a:r>
              <a:rPr b="1"/>
              <a:t>Dalle en plastique</a:t>
            </a:r>
          </a:p>
        </p:txBody>
      </p:sp>
      <p:graphicFrame>
        <p:nvGraphicFramePr>
          <p:cNvPr id="30741" name="Group 21"/>
          <p:cNvGraphicFramePr>
            <a:graphicFrameLocks noGrp="1"/>
          </p:cNvGraphicFramePr>
          <p:nvPr>
            <p:ph sz="half" idx="2"/>
            <p:extLst>
              <p:ext uri="{D42A27DB-BD31-4B8C-83A1-F6EECF244321}">
                <p14:modId xmlns:p14="http://schemas.microsoft.com/office/powerpoint/2010/main" val="1791543535"/>
              </p:ext>
            </p:extLst>
          </p:nvPr>
        </p:nvGraphicFramePr>
        <p:xfrm>
          <a:off x="838200" y="1600200"/>
          <a:ext cx="7391400" cy="4651262"/>
        </p:xfrm>
        <a:graphic>
          <a:graphicData uri="http://schemas.openxmlformats.org/drawingml/2006/table">
            <a:tbl>
              <a:tblPr/>
              <a:tblGrid>
                <a:gridCol w="3695700"/>
                <a:gridCol w="3695700"/>
              </a:tblGrid>
              <a:tr h="60961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sz="2800" b="1" i="0" u="none" strike="noStrike" cap="none" normalizeH="0" baseline="0">
                          <a:ln>
                            <a:noFill/>
                          </a:ln>
                          <a:solidFill>
                            <a:schemeClr val="tx1"/>
                          </a:solidFill>
                          <a:effectLst/>
                          <a:latin typeface="Arial" charset="0"/>
                          <a:cs typeface="Arial" charset="0"/>
                        </a:rPr>
                        <a:t>Avantages</a:t>
                      </a:r>
                    </a:p>
                  </a:txBody>
                  <a:tcPr marT="45721" marB="4572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sz="2800" b="1" i="0" u="none" strike="noStrike" cap="none" normalizeH="0" baseline="0">
                          <a:ln>
                            <a:noFill/>
                          </a:ln>
                          <a:solidFill>
                            <a:schemeClr val="tx1"/>
                          </a:solidFill>
                          <a:effectLst/>
                          <a:latin typeface="Arial" charset="0"/>
                          <a:cs typeface="Arial" charset="0"/>
                        </a:rPr>
                        <a:t>Inconvénients</a:t>
                      </a:r>
                    </a:p>
                  </a:txBody>
                  <a:tcPr marT="45721" marB="4572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554276">
                <a:tc>
                  <a:txBody>
                    <a:bodyPr/>
                    <a:lstStyle/>
                    <a:p>
                      <a:pPr marL="342900" marR="0" lvl="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pPr>
                      <a:r>
                        <a:rPr kumimoji="0" sz="2400" b="0" i="0" u="none" strike="noStrike" cap="none" normalizeH="0" baseline="0">
                          <a:ln>
                            <a:noFill/>
                          </a:ln>
                          <a:solidFill>
                            <a:schemeClr val="tx1"/>
                          </a:solidFill>
                          <a:effectLst/>
                          <a:latin typeface="Arial" charset="0"/>
                          <a:cs typeface="Arial" charset="0"/>
                        </a:rPr>
                        <a:t>Très facile à nettoyer</a:t>
                      </a:r>
                    </a:p>
                    <a:p>
                      <a:pPr marL="342900" marR="0" lvl="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pPr>
                      <a:r>
                        <a:rPr kumimoji="0" sz="2400" b="0" i="0" u="none" strike="noStrike" cap="none" normalizeH="0" baseline="0">
                          <a:ln>
                            <a:noFill/>
                          </a:ln>
                          <a:solidFill>
                            <a:schemeClr val="tx1"/>
                          </a:solidFill>
                          <a:effectLst/>
                          <a:latin typeface="Arial" charset="0"/>
                          <a:cs typeface="Arial" charset="0"/>
                        </a:rPr>
                        <a:t>Durable</a:t>
                      </a:r>
                    </a:p>
                    <a:p>
                      <a:pPr marL="342900" marR="0" lvl="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pPr>
                      <a:r>
                        <a:rPr kumimoji="0" sz="2400" b="0" i="0" u="none" strike="noStrike" cap="none" normalizeH="0" baseline="0">
                          <a:ln>
                            <a:noFill/>
                          </a:ln>
                          <a:solidFill>
                            <a:schemeClr val="tx1"/>
                          </a:solidFill>
                          <a:effectLst/>
                          <a:latin typeface="Arial" charset="0"/>
                          <a:cs typeface="Arial" charset="0"/>
                        </a:rPr>
                        <a:t>Légère et facile à transporter</a:t>
                      </a:r>
                    </a:p>
                    <a:p>
                      <a:pPr marL="342900" marR="0" lvl="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pPr>
                      <a:r>
                        <a:rPr kumimoji="0" sz="2400" b="0" i="0" u="none" strike="noStrike" cap="none" normalizeH="0" baseline="0">
                          <a:ln>
                            <a:noFill/>
                          </a:ln>
                          <a:solidFill>
                            <a:schemeClr val="tx1"/>
                          </a:solidFill>
                          <a:effectLst/>
                          <a:latin typeface="Arial" charset="0"/>
                          <a:cs typeface="Arial" charset="0"/>
                        </a:rPr>
                        <a:t>Bonne option pour les situations d’urgence</a:t>
                      </a:r>
                    </a:p>
                  </a:txBody>
                  <a:tcPr marT="45721" marB="4572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pPr>
                      <a:r>
                        <a:rPr kumimoji="0" sz="2400" b="0" i="0" u="none" strike="noStrike" cap="none" normalizeH="0" baseline="0">
                          <a:ln>
                            <a:noFill/>
                          </a:ln>
                          <a:solidFill>
                            <a:schemeClr val="tx1"/>
                          </a:solidFill>
                          <a:effectLst/>
                          <a:latin typeface="Arial" charset="0"/>
                          <a:cs typeface="Arial" charset="0"/>
                        </a:rPr>
                        <a:t>Prix relativement élevé si importée</a:t>
                      </a:r>
                    </a:p>
                    <a:p>
                      <a:pPr marL="342900" marR="0" lvl="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pPr>
                      <a:r>
                        <a:rPr kumimoji="0" sz="2400" b="0" i="0" u="none" strike="noStrike" cap="none" normalizeH="0" baseline="0">
                          <a:ln>
                            <a:noFill/>
                          </a:ln>
                          <a:solidFill>
                            <a:schemeClr val="tx1"/>
                          </a:solidFill>
                          <a:effectLst/>
                          <a:latin typeface="Arial" charset="0"/>
                          <a:cs typeface="Arial" charset="0"/>
                        </a:rPr>
                        <a:t>Les petites dalles requièrent une dalle de support pour plus de résistance</a:t>
                      </a:r>
                    </a:p>
                    <a:p>
                      <a:pPr marL="342900" marR="0" lvl="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pPr>
                      <a:r>
                        <a:rPr kumimoji="0" sz="2400" b="0" i="0" u="none" strike="noStrike" cap="none" normalizeH="0" baseline="0">
                          <a:ln>
                            <a:noFill/>
                          </a:ln>
                          <a:solidFill>
                            <a:schemeClr val="tx1"/>
                          </a:solidFill>
                          <a:effectLst/>
                          <a:latin typeface="Arial" charset="0"/>
                          <a:cs typeface="Arial" charset="0"/>
                        </a:rPr>
                        <a:t>Facile à voler</a:t>
                      </a:r>
                    </a:p>
                    <a:p>
                      <a:pPr marL="342900" marR="0" lvl="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pPr>
                      <a:r>
                        <a:rPr kumimoji="0" sz="2400" b="0" i="0" u="none" strike="noStrike" cap="none" normalizeH="0" baseline="0">
                          <a:ln>
                            <a:noFill/>
                          </a:ln>
                          <a:solidFill>
                            <a:schemeClr val="tx1"/>
                          </a:solidFill>
                          <a:effectLst/>
                          <a:latin typeface="Arial" charset="0"/>
                          <a:cs typeface="Arial" charset="0"/>
                        </a:rPr>
                        <a:t>Pas aussi durables que le béton</a:t>
                      </a:r>
                    </a:p>
                    <a:p>
                      <a:pPr marL="457200" marR="0" lvl="0" indent="-4572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pPr>
                      <a:endParaRPr kumimoji="0" lang="en-US" sz="2400" b="1" i="0" u="none" strike="noStrike" cap="none" normalizeH="0" baseline="0" dirty="0" smtClean="0">
                        <a:ln>
                          <a:noFill/>
                        </a:ln>
                        <a:solidFill>
                          <a:schemeClr val="tx1"/>
                        </a:solidFill>
                        <a:effectLst/>
                        <a:latin typeface="Arial" charset="0"/>
                        <a:cs typeface="Arial" charset="0"/>
                      </a:endParaRPr>
                    </a:p>
                  </a:txBody>
                  <a:tcPr marT="45721" marB="4572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33807"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rtl="0" eaLnBrk="1" hangingPunct="1">
              <a:spcBef>
                <a:spcPct val="0"/>
              </a:spcBef>
              <a:buFontTx/>
              <a:buNone/>
            </a:pPr>
            <a:fld id="{F43DADFF-BB9D-4076-B104-C1F978592597}" type="slidenum">
              <a:rPr sz="1400"/>
              <a:pPr rtl="0" eaLnBrk="1" hangingPunct="1">
                <a:spcBef>
                  <a:spcPct val="0"/>
                </a:spcBef>
                <a:buFontTx/>
                <a:buNone/>
              </a:pPr>
              <a:t>31</a:t>
            </a:fld>
            <a:endParaRPr sz="14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07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pPr rtl="0" eaLnBrk="1" hangingPunct="1"/>
            <a:r>
              <a:rPr b="1">
                <a:solidFill>
                  <a:schemeClr val="accent2"/>
                </a:solidFill>
              </a:rPr>
              <a:t> Révision</a:t>
            </a:r>
          </a:p>
        </p:txBody>
      </p:sp>
      <p:sp>
        <p:nvSpPr>
          <p:cNvPr id="14339" name="Rectangle 3"/>
          <p:cNvSpPr>
            <a:spLocks noGrp="1" noChangeArrowheads="1"/>
          </p:cNvSpPr>
          <p:nvPr>
            <p:ph type="body" idx="1"/>
          </p:nvPr>
        </p:nvSpPr>
        <p:spPr/>
        <p:txBody>
          <a:bodyPr/>
          <a:lstStyle/>
          <a:p>
            <a:pPr rtl="0" eaLnBrk="1" hangingPunct="1"/>
            <a:r>
              <a:rPr/>
              <a:t>Comment la dalle et les toilettes fonctionnent-elles ensemble ?</a:t>
            </a:r>
          </a:p>
          <a:p>
            <a:pPr marL="0" indent="0" eaLnBrk="1" hangingPunct="1">
              <a:buNone/>
            </a:pPr>
            <a:endParaRPr lang="en-US" dirty="0" smtClean="0"/>
          </a:p>
        </p:txBody>
      </p:sp>
    </p:spTree>
    <p:extLst>
      <p:ext uri="{BB962C8B-B14F-4D97-AF65-F5344CB8AC3E}">
        <p14:creationId xmlns:p14="http://schemas.microsoft.com/office/powerpoint/2010/main" val="2539632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33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9"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pPr rtl="0" eaLnBrk="1" hangingPunct="1"/>
            <a:r>
              <a:rPr b="1"/>
              <a:t>Résultats d'apprentissage</a:t>
            </a:r>
          </a:p>
        </p:txBody>
      </p:sp>
      <p:sp>
        <p:nvSpPr>
          <p:cNvPr id="7171" name="Rectangle 3"/>
          <p:cNvSpPr>
            <a:spLocks noGrp="1" noChangeArrowheads="1"/>
          </p:cNvSpPr>
          <p:nvPr>
            <p:ph type="body" idx="1"/>
          </p:nvPr>
        </p:nvSpPr>
        <p:spPr/>
        <p:txBody>
          <a:bodyPr/>
          <a:lstStyle/>
          <a:p>
            <a:pPr marL="609600" indent="-609600" rtl="0" eaLnBrk="1" hangingPunct="1">
              <a:spcAft>
                <a:spcPts val="600"/>
              </a:spcAft>
              <a:buFontTx/>
              <a:buAutoNum type="arabicPeriod"/>
            </a:pPr>
            <a:r>
              <a:rPr/>
              <a:t>Décrire les différentes conceptions et les différents matériaux d'une dalle de latrine.</a:t>
            </a:r>
          </a:p>
          <a:p>
            <a:pPr marL="609600" indent="-609600" rtl="0" eaLnBrk="1" hangingPunct="1">
              <a:spcAft>
                <a:spcPts val="600"/>
              </a:spcAft>
              <a:buFontTx/>
              <a:buAutoNum type="arabicPeriod"/>
            </a:pPr>
            <a:r>
              <a:rPr/>
              <a:t>Discuter des avantages et des inconvénients des différents types de dalles de latrine.</a:t>
            </a:r>
          </a:p>
          <a:p>
            <a:pPr marL="609600" indent="-609600" eaLnBrk="1" hangingPunct="1">
              <a:spcAft>
                <a:spcPts val="600"/>
              </a:spcAft>
              <a:buFontTx/>
              <a:buAutoNum type="arabicPeriod"/>
            </a:pPr>
            <a:endParaRPr lang="en-CA" altLang="en-US" dirty="0" smtClean="0"/>
          </a:p>
          <a:p>
            <a:pPr marL="609600" indent="-609600" eaLnBrk="1" hangingPunct="1">
              <a:buFontTx/>
              <a:buAutoNum type="arabicPeriod"/>
            </a:pPr>
            <a:endParaRPr lang="en-US" altLang="en-US" dirty="0" smtClean="0"/>
          </a:p>
        </p:txBody>
      </p:sp>
      <p:sp>
        <p:nvSpPr>
          <p:cNvPr id="7172"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rtl="0" eaLnBrk="1" hangingPunct="1">
              <a:spcBef>
                <a:spcPct val="0"/>
              </a:spcBef>
              <a:buFontTx/>
              <a:buNone/>
            </a:pPr>
            <a:fld id="{4E2B6388-7397-4DD5-A9B2-42568D61197E}" type="slidenum">
              <a:rPr sz="1400"/>
              <a:pPr rtl="0" eaLnBrk="1" hangingPunct="1">
                <a:spcBef>
                  <a:spcPct val="0"/>
                </a:spcBef>
                <a:buFontTx/>
                <a:buNone/>
              </a:pPr>
              <a:t>4</a:t>
            </a:fld>
            <a:endParaRPr sz="140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rtl="0" eaLnBrk="1" hangingPunct="1"/>
            <a:r>
              <a:rPr b="1"/>
              <a:t>Dalles</a:t>
            </a:r>
          </a:p>
        </p:txBody>
      </p:sp>
      <p:sp>
        <p:nvSpPr>
          <p:cNvPr id="8195"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rtl="0" eaLnBrk="1" hangingPunct="1">
              <a:spcBef>
                <a:spcPct val="0"/>
              </a:spcBef>
              <a:buFontTx/>
              <a:buNone/>
            </a:pPr>
            <a:fld id="{1C9FBF55-41C5-4E1E-8DAC-0823FBC046AE}" type="slidenum">
              <a:rPr sz="1400"/>
              <a:pPr rtl="0" eaLnBrk="1" hangingPunct="1">
                <a:spcBef>
                  <a:spcPct val="0"/>
                </a:spcBef>
                <a:buFontTx/>
                <a:buNone/>
              </a:pPr>
              <a:t>5</a:t>
            </a:fld>
            <a:endParaRPr sz="1400"/>
          </a:p>
        </p:txBody>
      </p:sp>
      <p:pic>
        <p:nvPicPr>
          <p:cNvPr id="8196" name="Picture 5" descr="E:\Sanitation\AAB-Maasai village, Tanzania_ewbrwanda.wikispaces.com.b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3263" y="601663"/>
            <a:ext cx="2949575" cy="22161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8197" name="Rectangle 2"/>
          <p:cNvSpPr>
            <a:spLocks noChangeArrowheads="1"/>
          </p:cNvSpPr>
          <p:nvPr/>
        </p:nvSpPr>
        <p:spPr bwMode="auto">
          <a:xfrm>
            <a:off x="627787" y="2921000"/>
            <a:ext cx="310052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rtl="0" eaLnBrk="1" hangingPunct="1">
              <a:spcBef>
                <a:spcPct val="0"/>
              </a:spcBef>
              <a:buFontTx/>
              <a:buNone/>
            </a:pPr>
            <a:r>
              <a:rPr sz="1800"/>
              <a:t>Dalle en bois</a:t>
            </a:r>
          </a:p>
          <a:p>
            <a:pPr algn="ctr" rtl="0" eaLnBrk="1" hangingPunct="1">
              <a:spcBef>
                <a:spcPct val="0"/>
              </a:spcBef>
              <a:buFontTx/>
              <a:buNone/>
            </a:pPr>
            <a:r>
              <a:rPr sz="1400"/>
              <a:t>(Crédit : ewbrwanda.wikispaces.com)</a:t>
            </a:r>
          </a:p>
        </p:txBody>
      </p:sp>
      <p:pic>
        <p:nvPicPr>
          <p:cNvPr id="8198" name="Picture 6" descr="E:\Sanitation\thegambiaorbust.blogspot.com-2009_09_01.bm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69744" y="195481"/>
            <a:ext cx="2286000" cy="3048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8199" name="Rectangle 3"/>
          <p:cNvSpPr>
            <a:spLocks noChangeArrowheads="1"/>
          </p:cNvSpPr>
          <p:nvPr/>
        </p:nvSpPr>
        <p:spPr bwMode="auto">
          <a:xfrm>
            <a:off x="5049468" y="3243481"/>
            <a:ext cx="332655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rtl="0" eaLnBrk="1" hangingPunct="1">
              <a:spcBef>
                <a:spcPct val="0"/>
              </a:spcBef>
              <a:buFontTx/>
              <a:buNone/>
            </a:pPr>
            <a:r>
              <a:rPr sz="1800"/>
              <a:t>Dalle en béton et SanPlat</a:t>
            </a:r>
          </a:p>
          <a:p>
            <a:pPr algn="ctr" rtl="0" eaLnBrk="1" hangingPunct="1">
              <a:spcBef>
                <a:spcPct val="0"/>
              </a:spcBef>
              <a:buFontTx/>
              <a:buNone/>
            </a:pPr>
            <a:r>
              <a:rPr sz="1400"/>
              <a:t>(Crédit : thegambiaorbust.blogspot.com)</a:t>
            </a:r>
          </a:p>
        </p:txBody>
      </p:sp>
      <p:pic>
        <p:nvPicPr>
          <p:cNvPr id="8200" name="Picture 7" descr="E:\Sanitation\Wood Slab_thegreenbackpack.blogspot.com-201_07_0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35050" y="3598863"/>
            <a:ext cx="2286000" cy="17145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8201" name="Rectangle 10"/>
          <p:cNvSpPr>
            <a:spLocks noChangeArrowheads="1"/>
          </p:cNvSpPr>
          <p:nvPr/>
        </p:nvSpPr>
        <p:spPr bwMode="auto">
          <a:xfrm>
            <a:off x="340821" y="5257800"/>
            <a:ext cx="351570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rtl="0" eaLnBrk="1" hangingPunct="1">
              <a:spcBef>
                <a:spcPct val="0"/>
              </a:spcBef>
              <a:buFontTx/>
              <a:buNone/>
            </a:pPr>
            <a:r>
              <a:rPr sz="1800"/>
              <a:t>Dalle en bois</a:t>
            </a:r>
          </a:p>
          <a:p>
            <a:pPr algn="ctr" rtl="0" eaLnBrk="1" hangingPunct="1">
              <a:spcBef>
                <a:spcPct val="0"/>
              </a:spcBef>
              <a:buFontTx/>
              <a:buNone/>
            </a:pPr>
            <a:r>
              <a:rPr sz="1400"/>
              <a:t>(Crédit : thegreenbackpack.blogspot.com)</a:t>
            </a:r>
          </a:p>
        </p:txBody>
      </p:sp>
      <p:pic>
        <p:nvPicPr>
          <p:cNvPr id="8202"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62575" y="3898900"/>
            <a:ext cx="2940050" cy="220503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203" name="Rectangle 12"/>
          <p:cNvSpPr>
            <a:spLocks noChangeArrowheads="1"/>
          </p:cNvSpPr>
          <p:nvPr/>
        </p:nvSpPr>
        <p:spPr bwMode="auto">
          <a:xfrm>
            <a:off x="5391838" y="6096000"/>
            <a:ext cx="264181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rtl="0" eaLnBrk="1" hangingPunct="1">
              <a:spcBef>
                <a:spcPct val="0"/>
              </a:spcBef>
              <a:buFontTx/>
              <a:buNone/>
            </a:pPr>
            <a:r>
              <a:rPr sz="1800"/>
              <a:t>Dalles en dôme en béton</a:t>
            </a:r>
          </a:p>
          <a:p>
            <a:pPr algn="ctr" rtl="0" eaLnBrk="1" hangingPunct="1">
              <a:spcBef>
                <a:spcPct val="0"/>
              </a:spcBef>
              <a:buFontTx/>
              <a:buNone/>
            </a:pPr>
            <a:r>
              <a:rPr sz="1400"/>
              <a:t>(Crédit : www.totallandcare.org)</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448235" y="-8467"/>
            <a:ext cx="8229600" cy="1143000"/>
          </a:xfrm>
        </p:spPr>
        <p:txBody>
          <a:bodyPr/>
          <a:lstStyle/>
          <a:p>
            <a:pPr rtl="0" eaLnBrk="1" hangingPunct="1"/>
            <a:r>
              <a:rPr b="1" dirty="0" err="1" smtClean="0"/>
              <a:t>Dalles</a:t>
            </a:r>
            <a:endParaRPr b="1" dirty="0"/>
          </a:p>
        </p:txBody>
      </p:sp>
      <p:sp>
        <p:nvSpPr>
          <p:cNvPr id="17411" name="Rectangle 3"/>
          <p:cNvSpPr>
            <a:spLocks noGrp="1" noChangeArrowheads="1"/>
          </p:cNvSpPr>
          <p:nvPr>
            <p:ph type="body" idx="1"/>
          </p:nvPr>
        </p:nvSpPr>
        <p:spPr>
          <a:xfrm>
            <a:off x="457200" y="990600"/>
            <a:ext cx="6402919" cy="3505200"/>
          </a:xfrm>
        </p:spPr>
        <p:txBody>
          <a:bodyPr/>
          <a:lstStyle/>
          <a:p>
            <a:pPr rtl="0" eaLnBrk="1" hangingPunct="1">
              <a:lnSpc>
                <a:spcPct val="115000"/>
              </a:lnSpc>
            </a:pPr>
            <a:r>
              <a:rPr sz="2800" dirty="0" err="1" smtClean="0"/>
              <a:t>Pourquoi</a:t>
            </a:r>
            <a:r>
              <a:rPr sz="2800" dirty="0" smtClean="0"/>
              <a:t> </a:t>
            </a:r>
            <a:r>
              <a:rPr sz="2800" dirty="0" err="1" smtClean="0"/>
              <a:t>avons</a:t>
            </a:r>
            <a:r>
              <a:rPr sz="2800" dirty="0" smtClean="0"/>
              <a:t>-nous </a:t>
            </a:r>
            <a:r>
              <a:rPr sz="2800" dirty="0" err="1" smtClean="0"/>
              <a:t>besoin</a:t>
            </a:r>
            <a:r>
              <a:rPr sz="2800" dirty="0" smtClean="0"/>
              <a:t> </a:t>
            </a:r>
            <a:r>
              <a:rPr sz="2800" dirty="0" err="1" smtClean="0"/>
              <a:t>d'une</a:t>
            </a:r>
            <a:r>
              <a:rPr sz="2800" dirty="0" smtClean="0"/>
              <a:t> </a:t>
            </a:r>
            <a:r>
              <a:rPr sz="2800" dirty="0" err="1" smtClean="0"/>
              <a:t>dalle</a:t>
            </a:r>
            <a:r>
              <a:rPr sz="2800" dirty="0" smtClean="0"/>
              <a:t> de latrine ? </a:t>
            </a:r>
          </a:p>
          <a:p>
            <a:pPr lvl="1" rtl="0" eaLnBrk="1" hangingPunct="1">
              <a:lnSpc>
                <a:spcPct val="115000"/>
              </a:lnSpc>
              <a:buFontTx/>
              <a:buChar char="-"/>
            </a:pPr>
            <a:r>
              <a:rPr sz="2400" i="1" dirty="0" err="1" smtClean="0"/>
              <a:t>C'est</a:t>
            </a:r>
            <a:r>
              <a:rPr sz="2400" i="1" dirty="0" smtClean="0"/>
              <a:t> la </a:t>
            </a:r>
            <a:r>
              <a:rPr sz="2400" i="1" dirty="0" err="1" smtClean="0"/>
              <a:t>définition</a:t>
            </a:r>
            <a:r>
              <a:rPr sz="2400" i="1" dirty="0" smtClean="0"/>
              <a:t> d'un </a:t>
            </a:r>
            <a:r>
              <a:rPr sz="2400" i="1" dirty="0" err="1" smtClean="0"/>
              <a:t>assainissement</a:t>
            </a:r>
            <a:r>
              <a:rPr sz="2400" i="1" dirty="0" smtClean="0"/>
              <a:t> </a:t>
            </a:r>
            <a:r>
              <a:rPr sz="2400" i="1" dirty="0" err="1" smtClean="0"/>
              <a:t>amélioré</a:t>
            </a:r>
            <a:endParaRPr sz="2400" i="1" dirty="0" smtClean="0"/>
          </a:p>
          <a:p>
            <a:pPr lvl="1" rtl="0" eaLnBrk="1" hangingPunct="1">
              <a:lnSpc>
                <a:spcPct val="115000"/>
              </a:lnSpc>
              <a:buFontTx/>
              <a:buChar char="-"/>
            </a:pPr>
            <a:r>
              <a:rPr sz="2400" i="1" dirty="0" smtClean="0"/>
              <a:t>Pour la </a:t>
            </a:r>
            <a:r>
              <a:rPr sz="2400" i="1" dirty="0" err="1" smtClean="0"/>
              <a:t>sécurité</a:t>
            </a:r>
            <a:r>
              <a:rPr sz="2400" i="1" dirty="0" smtClean="0"/>
              <a:t> des </a:t>
            </a:r>
            <a:r>
              <a:rPr sz="2400" i="1" dirty="0" err="1" smtClean="0"/>
              <a:t>utilisateurs</a:t>
            </a:r>
            <a:endParaRPr sz="2400" i="1" dirty="0" smtClean="0"/>
          </a:p>
          <a:p>
            <a:pPr lvl="1" rtl="0" eaLnBrk="1" hangingPunct="1">
              <a:lnSpc>
                <a:spcPct val="115000"/>
              </a:lnSpc>
              <a:buFontTx/>
              <a:buChar char="-"/>
            </a:pPr>
            <a:r>
              <a:rPr sz="2400" i="1" dirty="0" smtClean="0"/>
              <a:t>Elle </a:t>
            </a:r>
            <a:r>
              <a:rPr sz="2400" i="1" dirty="0" err="1" smtClean="0"/>
              <a:t>sert</a:t>
            </a:r>
            <a:r>
              <a:rPr sz="2400" i="1" dirty="0" smtClean="0"/>
              <a:t> de </a:t>
            </a:r>
            <a:r>
              <a:rPr sz="2400" i="1" dirty="0" err="1" smtClean="0"/>
              <a:t>barrière</a:t>
            </a:r>
            <a:r>
              <a:rPr sz="2400" i="1" dirty="0" smtClean="0"/>
              <a:t> entre les excreta et les </a:t>
            </a:r>
            <a:r>
              <a:rPr sz="2400" i="1" dirty="0" err="1" smtClean="0"/>
              <a:t>utilisateurs</a:t>
            </a:r>
            <a:endParaRPr sz="2400" i="1" dirty="0" smtClean="0"/>
          </a:p>
        </p:txBody>
      </p:sp>
      <p:sp>
        <p:nvSpPr>
          <p:cNvPr id="9220"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rtl="0" eaLnBrk="1" hangingPunct="1">
              <a:spcBef>
                <a:spcPct val="0"/>
              </a:spcBef>
              <a:buFontTx/>
              <a:buNone/>
            </a:pPr>
            <a:fld id="{4AC507D1-840A-448D-90DE-17001C705AA5}" type="slidenum">
              <a:rPr sz="1400"/>
              <a:pPr rtl="0" eaLnBrk="1" hangingPunct="1">
                <a:spcBef>
                  <a:spcPct val="0"/>
                </a:spcBef>
                <a:buFontTx/>
                <a:buNone/>
              </a:pPr>
              <a:t>6</a:t>
            </a:fld>
            <a:endParaRPr sz="140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60119" y="1219200"/>
            <a:ext cx="1817716" cy="2438400"/>
          </a:xfrm>
          <a:prstGeom prst="rect">
            <a:avLst/>
          </a:prstGeom>
        </p:spPr>
      </p:pic>
      <p:sp>
        <p:nvSpPr>
          <p:cNvPr id="2" name="TextBox 1"/>
          <p:cNvSpPr txBox="1"/>
          <p:nvPr/>
        </p:nvSpPr>
        <p:spPr>
          <a:xfrm>
            <a:off x="448235" y="4191000"/>
            <a:ext cx="8162365" cy="1785104"/>
          </a:xfrm>
          <a:prstGeom prst="rect">
            <a:avLst/>
          </a:prstGeom>
          <a:noFill/>
        </p:spPr>
        <p:txBody>
          <a:bodyPr wrap="square" rtlCol="0">
            <a:spAutoFit/>
          </a:bodyPr>
          <a:lstStyle/>
          <a:p>
            <a:pPr marL="457200" indent="-457200">
              <a:lnSpc>
                <a:spcPct val="115000"/>
              </a:lnSpc>
              <a:buFont typeface="Arial" panose="020B0604020202020204" pitchFamily="34" charset="0"/>
              <a:buChar char="•"/>
            </a:pPr>
            <a:r>
              <a:rPr lang="fr-FR" sz="2800" dirty="0"/>
              <a:t>Quelles sont les caractéristiques d'une bonne dalle ?</a:t>
            </a:r>
          </a:p>
          <a:p>
            <a:pPr lvl="1">
              <a:lnSpc>
                <a:spcPct val="115000"/>
              </a:lnSpc>
            </a:pPr>
            <a:r>
              <a:rPr lang="fr-FR" sz="2400" i="1" dirty="0"/>
              <a:t>Résistante, durable, lisse, facile à nettoyer, abordable</a:t>
            </a:r>
          </a:p>
          <a:p>
            <a:endParaRPr lang="en-CA"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7411">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411">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41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457200" y="0"/>
            <a:ext cx="8229600" cy="1143000"/>
          </a:xfrm>
        </p:spPr>
        <p:txBody>
          <a:bodyPr/>
          <a:lstStyle/>
          <a:p>
            <a:pPr rtl="0" eaLnBrk="1" hangingPunct="1"/>
            <a:r>
              <a:rPr b="1"/>
              <a:t>Types de dalles</a:t>
            </a:r>
          </a:p>
        </p:txBody>
      </p:sp>
      <p:sp>
        <p:nvSpPr>
          <p:cNvPr id="10243" name="Rectangle 3"/>
          <p:cNvSpPr>
            <a:spLocks noGrp="1" noChangeArrowheads="1"/>
          </p:cNvSpPr>
          <p:nvPr>
            <p:ph type="body" idx="1"/>
          </p:nvPr>
        </p:nvSpPr>
        <p:spPr>
          <a:xfrm>
            <a:off x="457200" y="1248615"/>
            <a:ext cx="8229600" cy="4525963"/>
          </a:xfrm>
        </p:spPr>
        <p:txBody>
          <a:bodyPr/>
          <a:lstStyle/>
          <a:p>
            <a:pPr rtl="0" eaLnBrk="1" hangingPunct="1"/>
            <a:r>
              <a:rPr/>
              <a:t>Dalle en béton armé</a:t>
            </a:r>
          </a:p>
          <a:p>
            <a:pPr rtl="0" eaLnBrk="1" hangingPunct="1"/>
            <a:r>
              <a:rPr/>
              <a:t>Dalle en dôme</a:t>
            </a:r>
          </a:p>
          <a:p>
            <a:pPr rtl="0" eaLnBrk="1" hangingPunct="1"/>
            <a:r>
              <a:rPr/>
              <a:t>Dalle en bois</a:t>
            </a:r>
          </a:p>
          <a:p>
            <a:pPr rtl="0" eaLnBrk="1" hangingPunct="1"/>
            <a:r>
              <a:rPr/>
              <a:t>Dalle en terre avec poteau </a:t>
            </a:r>
          </a:p>
          <a:p>
            <a:pPr rtl="0" eaLnBrk="1" hangingPunct="1"/>
            <a:r>
              <a:rPr/>
              <a:t>Dalle en plastique</a:t>
            </a:r>
          </a:p>
          <a:p>
            <a:pPr marL="0" indent="0" eaLnBrk="1" hangingPunct="1">
              <a:buNone/>
            </a:pPr>
            <a:endParaRPr lang="en-US" altLang="en-US" dirty="0" smtClean="0"/>
          </a:p>
          <a:p>
            <a:pPr marL="0" indent="0" rtl="0" eaLnBrk="1" hangingPunct="1">
              <a:buNone/>
            </a:pPr>
            <a:r>
              <a:rPr/>
              <a:t>A placer sur la dalle : </a:t>
            </a:r>
          </a:p>
          <a:p>
            <a:pPr rtl="0" eaLnBrk="1" hangingPunct="1"/>
            <a:r>
              <a:rPr/>
              <a:t>Plateforme d'assainissement (SanPlat)</a:t>
            </a:r>
          </a:p>
        </p:txBody>
      </p:sp>
      <p:sp>
        <p:nvSpPr>
          <p:cNvPr id="10244"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rtl="0" eaLnBrk="1" hangingPunct="1">
              <a:spcBef>
                <a:spcPct val="0"/>
              </a:spcBef>
              <a:buFontTx/>
              <a:buNone/>
            </a:pPr>
            <a:fld id="{8382F3A3-55F8-4187-811D-CD61D576D81A}" type="slidenum">
              <a:rPr sz="1400"/>
              <a:pPr rtl="0" eaLnBrk="1" hangingPunct="1">
                <a:spcBef>
                  <a:spcPct val="0"/>
                </a:spcBef>
                <a:buFontTx/>
                <a:buNone/>
              </a:pPr>
              <a:t>7</a:t>
            </a:fld>
            <a:endParaRPr sz="140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5"/>
          <p:cNvSpPr>
            <a:spLocks noChangeArrowheads="1"/>
          </p:cNvSpPr>
          <p:nvPr/>
        </p:nvSpPr>
        <p:spPr bwMode="auto">
          <a:xfrm>
            <a:off x="7239000" y="5486400"/>
            <a:ext cx="1905000" cy="1219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spcBef>
                <a:spcPct val="0"/>
              </a:spcBef>
              <a:buFontTx/>
              <a:buNone/>
            </a:pPr>
            <a:endParaRPr lang="en-US" altLang="en-US" sz="1800"/>
          </a:p>
        </p:txBody>
      </p:sp>
      <p:sp>
        <p:nvSpPr>
          <p:cNvPr id="11267" name="Rectangle 2"/>
          <p:cNvSpPr>
            <a:spLocks noGrp="1" noChangeArrowheads="1"/>
          </p:cNvSpPr>
          <p:nvPr>
            <p:ph type="title"/>
          </p:nvPr>
        </p:nvSpPr>
        <p:spPr/>
        <p:txBody>
          <a:bodyPr/>
          <a:lstStyle/>
          <a:p>
            <a:pPr rtl="0" eaLnBrk="1" hangingPunct="1"/>
            <a:r>
              <a:rPr b="1"/>
              <a:t>Dalle en béton armé</a:t>
            </a:r>
          </a:p>
        </p:txBody>
      </p:sp>
      <p:pic>
        <p:nvPicPr>
          <p:cNvPr id="11269" name="Picture 4" descr="IMG_115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219200"/>
            <a:ext cx="7162800" cy="537210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1270"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rtl="0" eaLnBrk="1" hangingPunct="1">
              <a:spcBef>
                <a:spcPct val="0"/>
              </a:spcBef>
              <a:buFontTx/>
              <a:buNone/>
            </a:pPr>
            <a:fld id="{8844E443-A0F1-477D-803B-A244C2F64364}" type="slidenum">
              <a:rPr sz="1400"/>
              <a:pPr rtl="0" eaLnBrk="1" hangingPunct="1">
                <a:spcBef>
                  <a:spcPct val="0"/>
                </a:spcBef>
                <a:buFontTx/>
                <a:buNone/>
              </a:pPr>
              <a:t>8</a:t>
            </a:fld>
            <a:endParaRPr sz="140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pPr rtl="0" eaLnBrk="1" hangingPunct="1"/>
            <a:r>
              <a:rPr b="1"/>
              <a:t>Dalles en béton armé</a:t>
            </a:r>
          </a:p>
        </p:txBody>
      </p:sp>
      <p:grpSp>
        <p:nvGrpSpPr>
          <p:cNvPr id="12291" name="Group 3"/>
          <p:cNvGrpSpPr>
            <a:grpSpLocks/>
          </p:cNvGrpSpPr>
          <p:nvPr/>
        </p:nvGrpSpPr>
        <p:grpSpPr bwMode="auto">
          <a:xfrm>
            <a:off x="3743325" y="1143000"/>
            <a:ext cx="5281613" cy="4524375"/>
            <a:chOff x="0" y="0"/>
            <a:chExt cx="3011850" cy="2774950"/>
          </a:xfrm>
        </p:grpSpPr>
        <p:grpSp>
          <p:nvGrpSpPr>
            <p:cNvPr id="12294" name="Group 4"/>
            <p:cNvGrpSpPr>
              <a:grpSpLocks/>
            </p:cNvGrpSpPr>
            <p:nvPr/>
          </p:nvGrpSpPr>
          <p:grpSpPr bwMode="auto">
            <a:xfrm>
              <a:off x="329610" y="0"/>
              <a:ext cx="2682240" cy="2774950"/>
              <a:chOff x="3834" y="10365"/>
              <a:chExt cx="4224" cy="4370"/>
            </a:xfrm>
          </p:grpSpPr>
          <p:grpSp>
            <p:nvGrpSpPr>
              <p:cNvPr id="12296" name="Group 6"/>
              <p:cNvGrpSpPr>
                <a:grpSpLocks/>
              </p:cNvGrpSpPr>
              <p:nvPr/>
            </p:nvGrpSpPr>
            <p:grpSpPr bwMode="auto">
              <a:xfrm>
                <a:off x="3834" y="10365"/>
                <a:ext cx="4224" cy="4370"/>
                <a:chOff x="3834" y="10365"/>
                <a:chExt cx="4224" cy="4370"/>
              </a:xfrm>
            </p:grpSpPr>
            <p:pic>
              <p:nvPicPr>
                <p:cNvPr id="12298" name="Picture 8" descr="http://wedc.lboro.ac.uk/resources/images/WEDC_PUBLICATIONS/Excreta_Disposal_in_Emergencies/KCH_TEC_Reinforced_concrete_latrine_slab_16_EDIE_2.jpg"/>
                <p:cNvPicPr>
                  <a:picLocks noChangeAspect="1" noChangeArrowheads="1"/>
                </p:cNvPicPr>
                <p:nvPr/>
              </p:nvPicPr>
              <p:blipFill>
                <a:blip r:embed="rId3" r:link="rId4">
                  <a:extLst>
                    <a:ext uri="{28A0092B-C50C-407E-A947-70E740481C1C}">
                      <a14:useLocalDpi xmlns:a14="http://schemas.microsoft.com/office/drawing/2010/main" val="0"/>
                    </a:ext>
                  </a:extLst>
                </a:blip>
                <a:srcRect l="7693" t="5814" r="41385" b="59715"/>
                <a:stretch>
                  <a:fillRect/>
                </a:stretch>
              </p:blipFill>
              <p:spPr bwMode="auto">
                <a:xfrm>
                  <a:off x="4056" y="10365"/>
                  <a:ext cx="4002" cy="4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299" name="Group 9"/>
                <p:cNvGrpSpPr>
                  <a:grpSpLocks/>
                </p:cNvGrpSpPr>
                <p:nvPr/>
              </p:nvGrpSpPr>
              <p:grpSpPr bwMode="auto">
                <a:xfrm>
                  <a:off x="3834" y="10834"/>
                  <a:ext cx="2512" cy="3901"/>
                  <a:chOff x="1959" y="2813"/>
                  <a:chExt cx="2512" cy="3901"/>
                </a:xfrm>
              </p:grpSpPr>
              <p:sp>
                <p:nvSpPr>
                  <p:cNvPr id="12300" name="Rectangle 10"/>
                  <p:cNvSpPr>
                    <a:spLocks noChangeArrowheads="1"/>
                  </p:cNvSpPr>
                  <p:nvPr/>
                </p:nvSpPr>
                <p:spPr bwMode="auto">
                  <a:xfrm>
                    <a:off x="1959" y="3165"/>
                    <a:ext cx="603" cy="354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spcBef>
                        <a:spcPct val="0"/>
                      </a:spcBef>
                      <a:buFontTx/>
                      <a:buNone/>
                    </a:pPr>
                    <a:endParaRPr lang="en-US" altLang="en-US" sz="1800"/>
                  </a:p>
                </p:txBody>
              </p:sp>
              <p:sp>
                <p:nvSpPr>
                  <p:cNvPr id="12301" name="Rectangle 11"/>
                  <p:cNvSpPr>
                    <a:spLocks noChangeArrowheads="1"/>
                  </p:cNvSpPr>
                  <p:nvPr/>
                </p:nvSpPr>
                <p:spPr bwMode="auto">
                  <a:xfrm>
                    <a:off x="3516" y="2813"/>
                    <a:ext cx="955" cy="35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spcBef>
                        <a:spcPct val="0"/>
                      </a:spcBef>
                      <a:buFontTx/>
                      <a:buNone/>
                    </a:pPr>
                    <a:endParaRPr lang="en-US" altLang="en-US" sz="1800"/>
                  </a:p>
                </p:txBody>
              </p:sp>
            </p:grpSp>
          </p:grpSp>
          <p:sp>
            <p:nvSpPr>
              <p:cNvPr id="12297" name="Rectangle 7"/>
              <p:cNvSpPr>
                <a:spLocks noChangeArrowheads="1"/>
              </p:cNvSpPr>
              <p:nvPr/>
            </p:nvSpPr>
            <p:spPr bwMode="auto">
              <a:xfrm>
                <a:off x="6882" y="10365"/>
                <a:ext cx="1176" cy="61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spcBef>
                    <a:spcPct val="0"/>
                  </a:spcBef>
                  <a:buFontTx/>
                  <a:buNone/>
                </a:pPr>
                <a:endParaRPr lang="en-US" altLang="en-US" sz="1800"/>
              </a:p>
            </p:txBody>
          </p:sp>
        </p:grpSp>
        <p:sp>
          <p:nvSpPr>
            <p:cNvPr id="12295" name="Text Box 2"/>
            <p:cNvSpPr txBox="1">
              <a:spLocks noChangeArrowheads="1"/>
            </p:cNvSpPr>
            <p:nvPr/>
          </p:nvSpPr>
          <p:spPr bwMode="auto">
            <a:xfrm>
              <a:off x="0" y="10632"/>
              <a:ext cx="1870637" cy="29781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r" rtl="0" eaLnBrk="1" hangingPunct="1">
                <a:spcBef>
                  <a:spcPct val="0"/>
                </a:spcBef>
                <a:buFontTx/>
                <a:buNone/>
              </a:pPr>
              <a:r>
                <a:rPr sz="2000">
                  <a:solidFill>
                    <a:srgbClr val="000000"/>
                  </a:solidFill>
                  <a:cs typeface="Times New Roman" pitchFamily="18" charset="0"/>
                </a:rPr>
                <a:t>Barres d'armature en acier</a:t>
              </a:r>
            </a:p>
          </p:txBody>
        </p:sp>
      </p:grpSp>
      <p:pic>
        <p:nvPicPr>
          <p:cNvPr id="12292" name="Picture 1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1922463"/>
            <a:ext cx="4992688" cy="3744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3"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rtl="0" eaLnBrk="1" hangingPunct="1">
              <a:spcBef>
                <a:spcPct val="0"/>
              </a:spcBef>
              <a:buFontTx/>
              <a:buNone/>
            </a:pPr>
            <a:fld id="{057AF7D5-7AA4-4686-B6A7-F304C86E0C46}" type="slidenum">
              <a:rPr sz="1400"/>
              <a:pPr rtl="0" eaLnBrk="1" hangingPunct="1">
                <a:spcBef>
                  <a:spcPct val="0"/>
                </a:spcBef>
                <a:buFontTx/>
                <a:buNone/>
              </a:pPr>
              <a:t>9</a:t>
            </a:fld>
            <a:endParaRPr sz="140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1069</TotalTime>
  <Words>2194</Words>
  <Application>Microsoft Office PowerPoint</Application>
  <PresentationFormat>On-screen Show (4:3)</PresentationFormat>
  <Paragraphs>313</Paragraphs>
  <Slides>32</Slides>
  <Notes>21</Notes>
  <HiddenSlides>0</HiddenSlides>
  <MMClips>0</MMClips>
  <ScaleCrop>false</ScaleCrop>
  <HeadingPairs>
    <vt:vector size="8" baseType="variant">
      <vt:variant>
        <vt:lpstr>Fonts Used</vt:lpstr>
      </vt:variant>
      <vt:variant>
        <vt:i4>2</vt:i4>
      </vt:variant>
      <vt:variant>
        <vt:lpstr>Theme</vt:lpstr>
      </vt:variant>
      <vt:variant>
        <vt:i4>1</vt:i4>
      </vt:variant>
      <vt:variant>
        <vt:lpstr>Embedded OLE Servers</vt:lpstr>
      </vt:variant>
      <vt:variant>
        <vt:i4>1</vt:i4>
      </vt:variant>
      <vt:variant>
        <vt:lpstr>Slide Titles</vt:lpstr>
      </vt:variant>
      <vt:variant>
        <vt:i4>32</vt:i4>
      </vt:variant>
    </vt:vector>
  </HeadingPairs>
  <TitlesOfParts>
    <vt:vector size="36" baseType="lpstr">
      <vt:lpstr>Arial</vt:lpstr>
      <vt:lpstr>Times New Roman</vt:lpstr>
      <vt:lpstr>Default Design</vt:lpstr>
      <vt:lpstr>Picture</vt:lpstr>
      <vt:lpstr>PowerPoint Presentation</vt:lpstr>
      <vt:lpstr>PowerPoint Presentation</vt:lpstr>
      <vt:lpstr>Conception des dalles</vt:lpstr>
      <vt:lpstr>Résultats d'apprentissage</vt:lpstr>
      <vt:lpstr>Dalles</vt:lpstr>
      <vt:lpstr>Dalles</vt:lpstr>
      <vt:lpstr>Types de dalles</vt:lpstr>
      <vt:lpstr>Dalle en béton armé</vt:lpstr>
      <vt:lpstr>Dalles en béton armé</vt:lpstr>
      <vt:lpstr>Pourquoi utiliser des dalles en béton armé ?</vt:lpstr>
      <vt:lpstr>Pourquoi utiliser des dalles en béton armé ?</vt:lpstr>
      <vt:lpstr>Pourquoi faire une dalle armée ?</vt:lpstr>
      <vt:lpstr>Dalles en dôme</vt:lpstr>
      <vt:lpstr>Dalles en dôme</vt:lpstr>
      <vt:lpstr>Pourquoi un dôme est-il résistant ?</vt:lpstr>
      <vt:lpstr>SanPlat ™</vt:lpstr>
      <vt:lpstr>Dalle en bois</vt:lpstr>
      <vt:lpstr>Dalle en terre avec poteau</vt:lpstr>
      <vt:lpstr>Dalles en terre avec poteau</vt:lpstr>
      <vt:lpstr>Dalle en plastique</vt:lpstr>
      <vt:lpstr>Activité</vt:lpstr>
      <vt:lpstr>Faites votre propre schéma</vt:lpstr>
      <vt:lpstr>Faites votre propre schéma</vt:lpstr>
      <vt:lpstr>Faites votre propre schéma</vt:lpstr>
      <vt:lpstr>Discutez-en</vt:lpstr>
      <vt:lpstr>Dalle en béton armé</vt:lpstr>
      <vt:lpstr>Dalles en dôme en béton</vt:lpstr>
      <vt:lpstr>Plate-forme SanPlat</vt:lpstr>
      <vt:lpstr>Dalle en bois</vt:lpstr>
      <vt:lpstr>Dalle en terre avec poteau</vt:lpstr>
      <vt:lpstr>Dalle en plastique</vt:lpstr>
      <vt:lpstr> Révision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Laura Schuelert</dc:creator>
  <cp:lastModifiedBy>Andrea Roach</cp:lastModifiedBy>
  <cp:revision>55</cp:revision>
  <cp:lastPrinted>1601-01-01T00:00:00Z</cp:lastPrinted>
  <dcterms:created xsi:type="dcterms:W3CDTF">2010-05-28T22:07:35Z</dcterms:created>
  <dcterms:modified xsi:type="dcterms:W3CDTF">2015-11-30T02:53:11Z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1</vt:i4>
  </property>
</Properties>
</file>