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320" r:id="rId2"/>
    <p:sldId id="319" r:id="rId3"/>
    <p:sldId id="314" r:id="rId4"/>
    <p:sldId id="315" r:id="rId5"/>
    <p:sldId id="309" r:id="rId6"/>
    <p:sldId id="311" r:id="rId7"/>
    <p:sldId id="318" r:id="rId8"/>
    <p:sldId id="308" r:id="rId9"/>
    <p:sldId id="312" r:id="rId10"/>
    <p:sldId id="271" r:id="rId11"/>
    <p:sldId id="276" r:id="rId12"/>
    <p:sldId id="279" r:id="rId13"/>
    <p:sldId id="284" r:id="rId14"/>
    <p:sldId id="266" r:id="rId15"/>
    <p:sldId id="285" r:id="rId16"/>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8" autoAdjust="0"/>
    <p:restoredTop sz="71454" autoAdjust="0"/>
  </p:normalViewPr>
  <p:slideViewPr>
    <p:cSldViewPr>
      <p:cViewPr varScale="1">
        <p:scale>
          <a:sx n="63" d="100"/>
          <a:sy n="63" d="100"/>
        </p:scale>
        <p:origin x="195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CA"/>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CA"/>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CA"/>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0EA45063-CF30-4056-BD38-5ABA6EB494E3}" type="slidenum">
              <a:rPr lang="en-CA"/>
              <a:pPr>
                <a:defRPr/>
              </a:pPr>
              <a:t>‹#›</a:t>
            </a:fld>
            <a:endParaRPr lang="en-CA"/>
          </a:p>
        </p:txBody>
      </p:sp>
    </p:spTree>
    <p:extLst>
      <p:ext uri="{BB962C8B-B14F-4D97-AF65-F5344CB8AC3E}">
        <p14:creationId xmlns:p14="http://schemas.microsoft.com/office/powerpoint/2010/main" val="4291769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83C8DC47-A447-435D-B31E-09F486250D12}" type="slidenum">
              <a:rPr/>
              <a:t>1</a:t>
            </a:fld>
            <a:endParaRPr/>
          </a:p>
        </p:txBody>
      </p:sp>
    </p:spTree>
    <p:extLst>
      <p:ext uri="{BB962C8B-B14F-4D97-AF65-F5344CB8AC3E}">
        <p14:creationId xmlns:p14="http://schemas.microsoft.com/office/powerpoint/2010/main" val="4012722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4358FB0-F686-4231-B229-72B3EA22371C}" type="slidenum">
              <a:rPr/>
              <a:pPr rtl="0" eaLnBrk="1" hangingPunct="1"/>
              <a:t>12</a:t>
            </a:fld>
            <a:endParaRPr/>
          </a:p>
        </p:txBody>
      </p:sp>
      <p:sp>
        <p:nvSpPr>
          <p:cNvPr id="26627"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pPr rtl="0" eaLnBrk="1" hangingPunct="1">
              <a:defRPr/>
            </a:pPr>
            <a:r>
              <a:rPr/>
              <a:t>El desarrollo del conocimiento y de las habilidades humanas es parte de la formación de capacidades necesarias para la implementación. El objetivo final de los proyectos de saneamiento ambiental debe ser el de desarrollar la capacidad de las poblaciones locales para que puedan satisfacer sus propias necesidades.</a:t>
            </a:r>
          </a:p>
          <a:p>
            <a:pPr rtl="0" eaLnBrk="1" hangingPunct="1">
              <a:defRPr/>
            </a:pPr>
            <a:r>
              <a:rPr/>
              <a:t> </a:t>
            </a:r>
          </a:p>
          <a:p>
            <a:pPr rtl="0" eaLnBrk="1" hangingPunct="1">
              <a:defRPr/>
            </a:pPr>
            <a:r>
              <a:rPr/>
              <a:t>Se necesita una variedad de funciones para implementar </a:t>
            </a:r>
            <a:r>
              <a:rPr baseline="0"/>
              <a:t>proyectos de saneamiento</a:t>
            </a:r>
            <a:r>
              <a:rPr/>
              <a:t> ambiental. Los siguientes roles podrían estar a cargo de una o varias organizaciones:</a:t>
            </a:r>
          </a:p>
          <a:p>
            <a:pPr rtl="0" eaLnBrk="1" hangingPunct="1">
              <a:defRPr/>
            </a:pPr>
            <a:r>
              <a:rPr/>
              <a:t> </a:t>
            </a:r>
          </a:p>
          <a:p>
            <a:pPr marL="171450" indent="-171450" rtl="0" eaLnBrk="1" hangingPunct="1">
              <a:buFont typeface="Arial" pitchFamily="34" charset="0"/>
              <a:buChar char="•"/>
              <a:defRPr/>
            </a:pPr>
            <a:r>
              <a:rPr b="1"/>
              <a:t>Implementadores de proyecto:</a:t>
            </a:r>
            <a:r>
              <a:rPr/>
              <a:t> persona u organización que planifica e implementa un</a:t>
            </a:r>
            <a:r>
              <a:rPr baseline="0"/>
              <a:t>proyecto de saneamiento ambiental</a:t>
            </a:r>
            <a:r>
              <a:rPr/>
              <a:t>. </a:t>
            </a:r>
          </a:p>
          <a:p>
            <a:pPr marL="171450" indent="-171450" rtl="0" eaLnBrk="1" hangingPunct="1">
              <a:buFont typeface="Arial" pitchFamily="34" charset="0"/>
              <a:buChar char="•"/>
              <a:defRPr/>
            </a:pPr>
            <a:r>
              <a:rPr b="1"/>
              <a:t>Promotores de salud comunitaria:</a:t>
            </a:r>
            <a:r>
              <a:rPr/>
              <a:t> concientizan y educan a las familias sobre necesidades de saneamiento </a:t>
            </a:r>
            <a:r>
              <a:rPr baseline="0"/>
              <a:t> </a:t>
            </a:r>
            <a:r>
              <a:rPr/>
              <a:t>ambiental. </a:t>
            </a:r>
          </a:p>
          <a:p>
            <a:pPr marL="171450" indent="-171450" rtl="0" eaLnBrk="1" hangingPunct="1">
              <a:buFont typeface="Arial" pitchFamily="34" charset="0"/>
              <a:buChar char="•"/>
              <a:defRPr/>
            </a:pPr>
            <a:r>
              <a:rPr b="1"/>
              <a:t>Fabricantes del producto:</a:t>
            </a:r>
            <a:r>
              <a:rPr/>
              <a:t> construyen y distribuyen los productos de </a:t>
            </a:r>
            <a:r>
              <a:rPr baseline="0"/>
              <a:t> </a:t>
            </a:r>
            <a:r>
              <a:rPr/>
              <a:t>saneamiento (por ejemplo, letrinas, toallas sanitarias</a:t>
            </a:r>
            <a:r>
              <a:rPr baseline="0"/>
              <a:t> para higiene menstrual, grifos caseros "tippy taps")</a:t>
            </a:r>
            <a:r>
              <a:rPr/>
              <a:t>.</a:t>
            </a:r>
          </a:p>
          <a:p>
            <a:pPr marL="171450" indent="-171450" rtl="0" eaLnBrk="1" hangingPunct="1">
              <a:buFont typeface="Arial" pitchFamily="34" charset="0"/>
              <a:buChar char="•"/>
              <a:defRPr/>
            </a:pPr>
            <a:r>
              <a:rPr b="1"/>
              <a:t>Capacitadores: </a:t>
            </a:r>
            <a:r>
              <a:rPr/>
              <a:t>proporcionan capacitación y asesoría para ayudar a los implementadores.</a:t>
            </a:r>
          </a:p>
          <a:p>
            <a:pPr marL="171450" indent="-171450" rtl="0" eaLnBrk="1" hangingPunct="1">
              <a:buFont typeface="Arial" pitchFamily="34" charset="0"/>
              <a:buChar char="•"/>
              <a:defRPr/>
            </a:pPr>
            <a:r>
              <a:rPr b="1"/>
              <a:t>Otros actores: donadores, gobiernos, universidades e instituciones educativas</a:t>
            </a:r>
          </a:p>
          <a:p>
            <a:pPr rtl="0" eaLnBrk="1" hangingPunct="1">
              <a:defRPr/>
            </a:pPr>
            <a:r>
              <a:rPr/>
              <a:t> </a:t>
            </a:r>
          </a:p>
        </p:txBody>
      </p:sp>
    </p:spTree>
    <p:extLst>
      <p:ext uri="{BB962C8B-B14F-4D97-AF65-F5344CB8AC3E}">
        <p14:creationId xmlns:p14="http://schemas.microsoft.com/office/powerpoint/2010/main" val="1084411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E1F5C34-A862-4859-BD48-8583A2D2E478}" type="slidenum">
              <a:rPr/>
              <a:pPr rtl="0" eaLnBrk="1" hangingPunct="1"/>
              <a:t>13</a:t>
            </a:fld>
            <a:endParaRPr/>
          </a:p>
        </p:txBody>
      </p:sp>
      <p:sp>
        <p:nvSpPr>
          <p:cNvPr id="27651"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pPr rtl="0" eaLnBrk="1" hangingPunct="1">
              <a:defRPr/>
            </a:pPr>
            <a:r>
              <a:rPr b="1"/>
              <a:t>Por qué: </a:t>
            </a:r>
            <a:r>
              <a:rPr/>
              <a:t> el financiamiento a largo plazo asegura la adopción a largo plazo</a:t>
            </a:r>
          </a:p>
          <a:p>
            <a:pPr eaLnBrk="1" hangingPunct="1">
              <a:defRPr/>
            </a:pPr>
            <a:endParaRPr lang="en-US" dirty="0" smtClean="0"/>
          </a:p>
          <a:p>
            <a:pPr rtl="0" eaLnBrk="1" hangingPunct="1">
              <a:defRPr/>
            </a:pPr>
            <a:r>
              <a:rPr b="1"/>
              <a:t>Cómo:</a:t>
            </a:r>
          </a:p>
          <a:p>
            <a:pPr marL="171450" indent="-171450" rtl="0" eaLnBrk="1" hangingPunct="1">
              <a:buFont typeface="Arial" pitchFamily="34" charset="0"/>
              <a:buChar char="•"/>
              <a:defRPr/>
            </a:pPr>
            <a:r>
              <a:rPr/>
              <a:t>Determinar los costos del producto que incluyen la planificación, la promoción, la fabricación y la distribución del producto, monitoreo y evaluación</a:t>
            </a:r>
          </a:p>
          <a:p>
            <a:pPr marL="171450" indent="-171450" rtl="0" eaLnBrk="1" hangingPunct="1">
              <a:buFont typeface="Arial" pitchFamily="34" charset="0"/>
              <a:buChar char="•"/>
              <a:defRPr/>
            </a:pPr>
            <a:r>
              <a:rPr/>
              <a:t>Determinar cuánto pueden y están dispuestas a pagar las personas</a:t>
            </a:r>
          </a:p>
          <a:p>
            <a:pPr marL="171450" indent="-171450" rtl="0" eaLnBrk="1" hangingPunct="1">
              <a:buFont typeface="Arial" pitchFamily="34" charset="0"/>
              <a:buChar char="•"/>
              <a:defRPr/>
            </a:pPr>
            <a:r>
              <a:rPr/>
              <a:t>Determinar la brecha entre eso y los costos reales</a:t>
            </a:r>
          </a:p>
          <a:p>
            <a:pPr marL="171450" indent="-171450" rtl="0" eaLnBrk="1" hangingPunct="1">
              <a:buFont typeface="Arial" pitchFamily="34" charset="0"/>
              <a:buChar char="•"/>
              <a:defRPr/>
            </a:pPr>
            <a:r>
              <a:rPr/>
              <a:t>Desarrollar una estrategia para permitir el acceso sostenido al financiamiento, se pueden utilizar diferentes financiadores para cubrir los diferentes costos</a:t>
            </a:r>
          </a:p>
          <a:p>
            <a:pPr marL="171450" indent="-171450" eaLnBrk="1" hangingPunct="1">
              <a:buFont typeface="Arial" pitchFamily="34" charset="0"/>
              <a:buChar char="•"/>
              <a:defRPr/>
            </a:pPr>
            <a:endParaRPr lang="en-US" dirty="0" smtClean="0"/>
          </a:p>
          <a:p>
            <a:pPr rtl="0" eaLnBrk="1" hangingPunct="1">
              <a:buFont typeface="Arial" pitchFamily="34" charset="0"/>
              <a:buNone/>
              <a:defRPr/>
            </a:pPr>
            <a:r>
              <a:rPr b="1"/>
              <a:t>Estudio de caso: </a:t>
            </a:r>
            <a:r>
              <a:rPr b="0"/>
              <a:t>SCOPE y WASTE, India</a:t>
            </a:r>
          </a:p>
          <a:p>
            <a:pPr eaLnBrk="1" hangingPunct="1">
              <a:buFont typeface="Arial" pitchFamily="34" charset="0"/>
              <a:buNone/>
              <a:defRPr/>
            </a:pPr>
            <a:endParaRPr lang="en-US" dirty="0" smtClean="0"/>
          </a:p>
          <a:p>
            <a:pPr rtl="0" eaLnBrk="1" hangingPunct="1">
              <a:buFont typeface="Arial" pitchFamily="34" charset="0"/>
              <a:buNone/>
              <a:defRPr/>
            </a:pPr>
            <a:r>
              <a:rPr b="1"/>
              <a:t>Puntos clave:</a:t>
            </a:r>
          </a:p>
          <a:p>
            <a:pPr marL="171450" indent="-171450" eaLnBrk="1" hangingPunct="1">
              <a:buFont typeface="Arial" pitchFamily="34" charset="0"/>
              <a:buChar char="•"/>
              <a:defRPr/>
            </a:pPr>
            <a:endParaRPr lang="en-US" b="0" dirty="0" smtClean="0"/>
          </a:p>
          <a:p>
            <a:pPr marL="171450" indent="-171450" rtl="0" eaLnBrk="1" hangingPunct="1">
              <a:buFont typeface="Arial" pitchFamily="34" charset="0"/>
              <a:buChar char="•"/>
              <a:defRPr/>
            </a:pPr>
            <a:r>
              <a:rPr b="0"/>
              <a:t>¡Imagínese que le paguen por hacer pipí! Esto es exactamente lo que sucede si visitas el complejo de baños comunitarios en Saliyar Street en Musiri, una ciudad de alrededor de 30.000 personas en el estado Tamil Nadu del sur de India. Un pipí vale 10 paisas – un décimo de rupia. Eso no es mucho, se necesitarían alrededor de 450 visitas para ganar un dólar. Sin embargo, para evitar el mal uso, el cuidador da una "tarjeta de usuario" especial y le hace una marca. Recibe el pago a fin de mes pero solamente por dos visitas al día.</a:t>
            </a:r>
          </a:p>
          <a:p>
            <a:pPr marL="171450" indent="-171450" eaLnBrk="1" hangingPunct="1">
              <a:buFont typeface="Arial" pitchFamily="34" charset="0"/>
              <a:buChar char="•"/>
              <a:defRPr/>
            </a:pPr>
            <a:endParaRPr lang="en-CA" b="0" dirty="0" smtClean="0"/>
          </a:p>
          <a:p>
            <a:pPr marL="171450" indent="-171450" rtl="0" eaLnBrk="1" hangingPunct="1">
              <a:buFont typeface="Arial" pitchFamily="34" charset="0"/>
              <a:buChar char="•"/>
              <a:defRPr/>
            </a:pPr>
            <a:r>
              <a:rPr b="0"/>
              <a:t>No sólo el sistema de pago es inusual. Los inodoros separan las heces y la orina, que se recolectan por separado. Las heces se compostan en una cámara abajo debajo de la losa y producen alrededor de 1 tonelada de abono cada 6 meses. Se recolectan alrededor de 250 litros de orina por semana. Se diluye y se usa para fertilizar arroz, banana y caña de azúcar que crecen cerca.</a:t>
            </a:r>
          </a:p>
          <a:p>
            <a:pPr marL="0" indent="0" eaLnBrk="1" hangingPunct="1">
              <a:buFont typeface="Arial" pitchFamily="34" charset="0"/>
              <a:buNone/>
              <a:defRPr/>
            </a:pPr>
            <a:endParaRPr lang="en-CA" b="0" dirty="0" smtClean="0"/>
          </a:p>
          <a:p>
            <a:pPr marL="171450" indent="-171450" rtl="0" eaLnBrk="1" hangingPunct="1">
              <a:buFont typeface="Arial" pitchFamily="34" charset="0"/>
              <a:buChar char="•"/>
              <a:defRPr/>
            </a:pPr>
            <a:r>
              <a:rPr b="0"/>
              <a:t>Society for Community Organisation and People’s Education (SCOPE), una ONG local, construyó el complejo de baños comunitarios en 2006. Lo usan alrededor de 200 familias que solían defecar al aire libre. Además, los baños se diseñaron para niños, personas discapacitadas y mayores.</a:t>
            </a:r>
          </a:p>
          <a:p>
            <a:pPr marL="171450" indent="-171450" eaLnBrk="1" hangingPunct="1">
              <a:buFont typeface="Arial" pitchFamily="34" charset="0"/>
              <a:buChar char="•"/>
              <a:defRPr/>
            </a:pPr>
            <a:endParaRPr lang="en-CA" b="0" dirty="0" smtClean="0"/>
          </a:p>
          <a:p>
            <a:pPr marL="171450" indent="-171450" rtl="0" eaLnBrk="1" hangingPunct="1">
              <a:buFont typeface="Arial" pitchFamily="34" charset="0"/>
              <a:buChar char="•"/>
              <a:defRPr/>
            </a:pPr>
            <a:r>
              <a:rPr b="0"/>
              <a:t>La administración de la ciudad de Musiri otorgó la tierra. El costo total para construir los baños fue de INR 850.000 (alrededor de US$18.000).</a:t>
            </a:r>
          </a:p>
          <a:p>
            <a:pPr marL="171450" indent="-171450" eaLnBrk="1" hangingPunct="1">
              <a:buFont typeface="Arial" pitchFamily="34" charset="0"/>
              <a:buChar char="•"/>
              <a:defRPr/>
            </a:pPr>
            <a:endParaRPr lang="en-CA" b="0" dirty="0" smtClean="0"/>
          </a:p>
          <a:p>
            <a:pPr marL="171450" indent="-171450" rtl="0" eaLnBrk="1" hangingPunct="1">
              <a:buFont typeface="Arial" pitchFamily="34" charset="0"/>
              <a:buChar char="•"/>
              <a:defRPr/>
            </a:pPr>
            <a:r>
              <a:rPr b="0"/>
              <a:t>Después de un período de prueba, la ciudad de Musiri entregó la administración a SCOPE.</a:t>
            </a:r>
          </a:p>
          <a:p>
            <a:pPr marL="171450" indent="-171450" eaLnBrk="1" hangingPunct="1">
              <a:buFont typeface="Arial" pitchFamily="34" charset="0"/>
              <a:buChar char="•"/>
              <a:defRPr/>
            </a:pPr>
            <a:endParaRPr lang="en-CA" b="0" dirty="0" smtClean="0"/>
          </a:p>
          <a:p>
            <a:pPr marL="171450" indent="-171450" rtl="0" eaLnBrk="1" hangingPunct="1">
              <a:buFont typeface="Arial" pitchFamily="34" charset="0"/>
              <a:buChar char="•"/>
              <a:defRPr/>
            </a:pPr>
            <a:r>
              <a:rPr b="0"/>
              <a:t>El funcionamiento y el mantenimiento anual cuesta alrededor de INR 120.000 por año (alrededor de US$2,700). Esto cubre los gastos como el salario del cuidador, cenizas de madera, solución de limpieza biológica para las tuberías, electricidad y pago a los usuarios. La mayoría de los gastos es para salarios y cenizas. El pago a los usuarios representa menos del 10% del total. </a:t>
            </a:r>
          </a:p>
          <a:p>
            <a:pPr marL="171450" indent="-171450" eaLnBrk="1" hangingPunct="1">
              <a:buFont typeface="Arial" pitchFamily="34" charset="0"/>
              <a:buChar char="•"/>
              <a:defRPr/>
            </a:pPr>
            <a:endParaRPr lang="en-CA" b="0" dirty="0" smtClean="0"/>
          </a:p>
          <a:p>
            <a:pPr marL="171450" indent="-171450" rtl="0" eaLnBrk="1" hangingPunct="1">
              <a:buFont typeface="Arial" pitchFamily="34" charset="0"/>
              <a:buChar char="•"/>
              <a:defRPr/>
            </a:pPr>
            <a:r>
              <a:rPr b="0"/>
              <a:t>Parte de los costos de funcionamiento y mantenimiento se pagan de la venta de orina y abono. El ingreso de la venta de orina, abono y bananas y guayabas que crecen alrededor del complejo de baños es alrededor de US$800, lo que deja un déficit de US$1,900. La administración de la ciudad de Musiri paga la mayoría de esto, mientras que SCOPE cubre el 10% restante. Estos cálculos no incluyen los INR 38,400 (US$850) que la ciudad espera ahorrar porque ya no tiene que eliminar las</a:t>
            </a:r>
            <a:r>
              <a:rPr b="0" baseline="0"/>
              <a:t> </a:t>
            </a:r>
            <a:r>
              <a:rPr b="0"/>
              <a:t>aguas residuales de las fosas sépticas de los baños convencionales.</a:t>
            </a:r>
          </a:p>
          <a:p>
            <a:pPr eaLnBrk="1" hangingPunct="1">
              <a:buFont typeface="Arial" pitchFamily="34" charset="0"/>
              <a:buNone/>
              <a:defRPr/>
            </a:pPr>
            <a:endParaRPr lang="en-US" b="1" dirty="0" smtClean="0"/>
          </a:p>
          <a:p>
            <a:pPr eaLnBrk="1" hangingPunct="1">
              <a:buFont typeface="Arial" pitchFamily="34" charset="0"/>
              <a:buNone/>
              <a:defRPr/>
            </a:pPr>
            <a:endParaRPr lang="en-US" dirty="0" smtClean="0"/>
          </a:p>
        </p:txBody>
      </p:sp>
    </p:spTree>
    <p:extLst>
      <p:ext uri="{BB962C8B-B14F-4D97-AF65-F5344CB8AC3E}">
        <p14:creationId xmlns:p14="http://schemas.microsoft.com/office/powerpoint/2010/main" val="1415798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B4739B5-1473-4D03-8356-5A9592213168}" type="slidenum">
              <a:rPr/>
              <a:pPr rtl="0" eaLnBrk="1" hangingPunct="1"/>
              <a:t>14</a:t>
            </a:fld>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79595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DA78214-2ABB-4689-8684-000677789091}" type="slidenum">
              <a:rPr/>
              <a:pPr rtl="0" eaLnBrk="1" hangingPunct="1"/>
              <a:t>15</a:t>
            </a:fld>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buFontTx/>
              <a:buChar char="•"/>
            </a:pPr>
            <a:r>
              <a:rPr/>
              <a:t>  Pídales que en parejas comenten un aspecto del marco de implementación que fuera nuevo para ellos o les pareció interesante y por qué. </a:t>
            </a:r>
          </a:p>
          <a:p>
            <a:pPr>
              <a:buFontTx/>
              <a:buChar char="•"/>
            </a:pPr>
            <a:endParaRPr lang="en-CA" dirty="0" smtClean="0"/>
          </a:p>
          <a:p>
            <a:pPr rtl="0">
              <a:buFontTx/>
              <a:buChar char="•"/>
            </a:pPr>
            <a:r>
              <a:rPr/>
              <a:t>  Resumen de los mensajes clave: el enfoque que utiliza un implementador debe estar bien pensado. La implementación del proyecto es un proceso complejo en el cual la efectividad de una estrategia particular puede depender en gran medida de las otras decisiones que se tomen. A veces, las estrategias escogidas por los implementadores se puede complementar y reforzar mutuamente, lo que produce un proyecto muy efectivo. Otras veces, las estrategias escogidas se pueden contradecir o cancelar mutuamente, lo que da lugar a una implementación ineficaz. </a:t>
            </a:r>
          </a:p>
          <a:p>
            <a:pPr eaLnBrk="1" hangingPunct="1"/>
            <a:endParaRPr lang="en-GB" dirty="0" smtClean="0"/>
          </a:p>
          <a:p>
            <a:pPr eaLnBrk="1" hangingPunct="1"/>
            <a:endParaRPr lang="en-GB" dirty="0" smtClean="0"/>
          </a:p>
        </p:txBody>
      </p:sp>
    </p:spTree>
    <p:extLst>
      <p:ext uri="{BB962C8B-B14F-4D97-AF65-F5344CB8AC3E}">
        <p14:creationId xmlns:p14="http://schemas.microsoft.com/office/powerpoint/2010/main" val="233217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9" charset="-128"/>
            </a:endParaRPr>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82FE2FC-93B6-43E0-B185-BECBC3D315DF}" type="slidenum">
              <a:rPr/>
              <a:pPr rtl="0" eaLnBrk="1" hangingPunct="1"/>
              <a:t>3</a:t>
            </a:fld>
            <a:endParaRPr/>
          </a:p>
        </p:txBody>
      </p:sp>
    </p:spTree>
    <p:extLst>
      <p:ext uri="{BB962C8B-B14F-4D97-AF65-F5344CB8AC3E}">
        <p14:creationId xmlns:p14="http://schemas.microsoft.com/office/powerpoint/2010/main" val="192796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a:t>¡Destaque que la letrina</a:t>
            </a:r>
            <a:r>
              <a:rPr baseline="0"/>
              <a:t> se está usando para almacenamiento</a:t>
            </a:r>
            <a:r>
              <a:rPr/>
              <a:t>! ¿Por qué sucede esto?</a:t>
            </a:r>
          </a:p>
          <a:p>
            <a:endParaRPr lang="en-US" dirty="0" smtClean="0"/>
          </a:p>
          <a:p>
            <a:pPr rtl="0"/>
            <a:r>
              <a:rPr/>
              <a:t>Foto de la revista Maclean (29 de novie</a:t>
            </a:r>
            <a:r>
              <a:rPr baseline="0"/>
              <a:t>mbre de 2010)</a:t>
            </a:r>
            <a:r>
              <a:rPr/>
              <a:t>: </a:t>
            </a:r>
          </a:p>
          <a:p>
            <a:endParaRPr lang="en-CA" dirty="0" smtClean="0"/>
          </a:p>
          <a:p>
            <a:pPr marL="171450" indent="-171450" rtl="0">
              <a:buFont typeface="Arial" panose="020B0604020202020204" pitchFamily="34" charset="0"/>
              <a:buChar char="•"/>
            </a:pPr>
            <a:r>
              <a:rPr/>
              <a:t>Durban, Sudáfrica, instaló baños en los jardines de 90.000 hogares en 2002 luego de un brote de cólera provocado por la falta de saneamiento adecuado. </a:t>
            </a:r>
          </a:p>
          <a:p>
            <a:pPr marL="171450" indent="-171450">
              <a:buFont typeface="Arial" panose="020B0604020202020204" pitchFamily="34" charset="0"/>
              <a:buChar char="•"/>
            </a:pPr>
            <a:endParaRPr lang="en-CA" dirty="0" smtClean="0"/>
          </a:p>
          <a:p>
            <a:pPr marL="171450" indent="-171450" rtl="0">
              <a:buFont typeface="Arial" panose="020B0604020202020204" pitchFamily="34" charset="0"/>
              <a:buChar char="•"/>
            </a:pPr>
            <a:r>
              <a:rPr/>
              <a:t>Tan pronto como se instalaron las letrinas, los residentes comenzaron a convertirlas en chozas, salas de estar y garajes o las derrumbaron.  Algunos creían que el contacto cercano con los residuos traería desgracia, otros simplemente lo vieron como una oportunidad de usar los materiales o como un anexo para sus casas. </a:t>
            </a:r>
          </a:p>
          <a:p>
            <a:pPr marL="171450" indent="-171450">
              <a:buFont typeface="Arial" panose="020B0604020202020204" pitchFamily="34" charset="0"/>
              <a:buChar char="•"/>
            </a:pPr>
            <a:endParaRPr lang="en-CA" dirty="0" smtClean="0"/>
          </a:p>
          <a:p>
            <a:pPr marL="171450" indent="-171450" rtl="0">
              <a:buFont typeface="Arial" panose="020B0604020202020204" pitchFamily="34" charset="0"/>
              <a:buChar char="•"/>
            </a:pPr>
            <a:r>
              <a:rPr/>
              <a:t>Es necesario crear la demanda de agua y saneamiento para que las personas quieran y valoren la tecnología. De esta forma se garantiza el uso adecuado a largo plazo.</a:t>
            </a:r>
          </a:p>
          <a:p>
            <a:endParaRPr lang="en-CA" dirty="0" smtClean="0"/>
          </a:p>
          <a:p>
            <a:endParaRPr lang="en-US" dirty="0" smtClean="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80A8C32-5047-4E54-8EE3-2D3AB5BFF1DE}" type="slidenum">
              <a:rPr/>
              <a:pPr rtl="0" eaLnBrk="1" hangingPunct="1"/>
              <a:t>5</a:t>
            </a:fld>
            <a:endParaRPr/>
          </a:p>
        </p:txBody>
      </p:sp>
    </p:spTree>
    <p:extLst>
      <p:ext uri="{BB962C8B-B14F-4D97-AF65-F5344CB8AC3E}">
        <p14:creationId xmlns:p14="http://schemas.microsoft.com/office/powerpoint/2010/main" val="107410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p:txBody>
          <a:bodyPr/>
          <a:lstStyle/>
          <a:p>
            <a:pPr marL="171450" indent="-171450" rtl="0">
              <a:spcBef>
                <a:spcPct val="0"/>
              </a:spcBef>
              <a:buFont typeface="Arial" pitchFamily="34" charset="0"/>
              <a:buChar char="•"/>
              <a:defRPr/>
            </a:pPr>
            <a:r>
              <a:rPr sz="1100" b="1"/>
              <a:t>Los implementadores incluyen: </a:t>
            </a:r>
            <a:r>
              <a:rPr sz="1100"/>
              <a:t>empresarios locales, clubes de servicio, ONG locales, ONG nacionales, empresas privadas, ONG internacionales, gobiernos y organizaciones multilaterales</a:t>
            </a:r>
          </a:p>
          <a:p>
            <a:pPr marL="171450" indent="-171450" rtl="0">
              <a:spcBef>
                <a:spcPct val="0"/>
              </a:spcBef>
              <a:buFont typeface="Arial" pitchFamily="34" charset="0"/>
              <a:buChar char="•"/>
              <a:defRPr/>
            </a:pPr>
            <a:r>
              <a:rPr sz="900" b="1"/>
              <a:t>Las opciones de tecnología incluyen: </a:t>
            </a:r>
            <a:r>
              <a:rPr sz="900" b="0"/>
              <a:t>diferentes</a:t>
            </a:r>
            <a:r>
              <a:rPr sz="900" b="0" baseline="0"/>
              <a:t> tecnologías para cada función de la cadena de saneamiento, diferentes prácticas de gestión de residuos, diferentes métodos de control de vectores, diferentes tecnologías de tratamiento de aguas residuales</a:t>
            </a:r>
          </a:p>
          <a:p>
            <a:pPr marL="171450" indent="-171450" rtl="0">
              <a:spcBef>
                <a:spcPct val="0"/>
              </a:spcBef>
              <a:buFont typeface="Arial" pitchFamily="34" charset="0"/>
              <a:buChar char="•"/>
              <a:defRPr/>
            </a:pPr>
            <a:r>
              <a:rPr sz="1100" b="1"/>
              <a:t>Los métodos de implementación incluyen: </a:t>
            </a:r>
            <a:r>
              <a:rPr sz="1100" b="0"/>
              <a:t>saneamiento total liderado por la comunidad, saneamiento social liderado por la escuela, marketing</a:t>
            </a:r>
            <a:r>
              <a:rPr sz="1100" b="0" baseline="0"/>
              <a:t> social, promoción del saneamiento, c</a:t>
            </a:r>
            <a:r>
              <a:rPr sz="1100"/>
              <a:t>onstrucción comunitaria, distribución gratuita, subsidios completos, enfoques comerciales, enfoques empresariales, microcrédito, grupos de mujeres, escuelas</a:t>
            </a:r>
          </a:p>
          <a:p>
            <a:pPr marL="171450" indent="-171450" rtl="0">
              <a:spcBef>
                <a:spcPct val="0"/>
              </a:spcBef>
              <a:buFont typeface="Arial" pitchFamily="34" charset="0"/>
              <a:buChar char="•"/>
              <a:defRPr/>
            </a:pPr>
            <a:r>
              <a:rPr sz="1100" b="1"/>
              <a:t>Los objetivos incluyen: </a:t>
            </a:r>
            <a:r>
              <a:rPr sz="1100"/>
              <a:t>respuesta de emergencia, desarrollo a largo plazo, salud, desarrollo económico, empoderamiento de la mujer</a:t>
            </a:r>
          </a:p>
          <a:p>
            <a:pPr>
              <a:spcBef>
                <a:spcPct val="0"/>
              </a:spcBef>
              <a:buFont typeface="Arial" pitchFamily="34" charset="0"/>
              <a:buNone/>
              <a:defRPr/>
            </a:pPr>
            <a:endParaRPr lang="en-US" dirty="0" smtClean="0">
              <a:solidFill>
                <a:srgbClr val="FF0000"/>
              </a:solidFill>
            </a:endParaRPr>
          </a:p>
          <a:p>
            <a:pPr rtl="0">
              <a:spcBef>
                <a:spcPct val="0"/>
              </a:spcBef>
              <a:buFont typeface="Arial" pitchFamily="34" charset="0"/>
              <a:buNone/>
              <a:defRPr/>
            </a:pPr>
            <a:r>
              <a:rPr>
                <a:solidFill>
                  <a:srgbClr val="FF0000"/>
                </a:solidFill>
              </a:rPr>
              <a:t>Una revisión de los distintos programas de implementación en todo el mundo muestra que no hay un enfoque único para el saneamiento ambiental perlo los </a:t>
            </a:r>
            <a:r>
              <a:rPr baseline="0">
                <a:solidFill>
                  <a:srgbClr val="FF0000"/>
                </a:solidFill>
              </a:rPr>
              <a:t>proyectos sostenible abordan componentes comunes.</a:t>
            </a:r>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C4113C0-A19A-424C-9798-8488988DEE72}" type="slidenum">
              <a:rPr>
                <a:latin typeface="Calibri" pitchFamily="34" charset="0"/>
              </a:rPr>
              <a:pPr rtl="0" eaLnBrk="1" hangingPunct="1"/>
              <a:t>6</a:t>
            </a:fld>
            <a:endParaRPr>
              <a:latin typeface="Calibri" pitchFamily="34" charset="0"/>
            </a:endParaRPr>
          </a:p>
        </p:txBody>
      </p:sp>
    </p:spTree>
    <p:extLst>
      <p:ext uri="{BB962C8B-B14F-4D97-AF65-F5344CB8AC3E}">
        <p14:creationId xmlns:p14="http://schemas.microsoft.com/office/powerpoint/2010/main" val="2291366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dirty="0" err="1"/>
              <a:t>Opcional</a:t>
            </a:r>
            <a:r>
              <a:rPr dirty="0"/>
              <a:t>: </a:t>
            </a:r>
            <a:r>
              <a:rPr dirty="0" err="1"/>
              <a:t>muestre</a:t>
            </a:r>
            <a:r>
              <a:rPr baseline="0" dirty="0"/>
              <a:t> </a:t>
            </a:r>
            <a:r>
              <a:rPr baseline="0" dirty="0" err="1"/>
              <a:t>esta</a:t>
            </a:r>
            <a:r>
              <a:rPr baseline="0" dirty="0"/>
              <a:t> </a:t>
            </a:r>
            <a:r>
              <a:rPr baseline="0" dirty="0" err="1"/>
              <a:t>diapositiva</a:t>
            </a:r>
            <a:r>
              <a:rPr baseline="0" dirty="0"/>
              <a:t> para la </a:t>
            </a:r>
            <a:r>
              <a:rPr baseline="0" dirty="0" err="1"/>
              <a:t>actividad</a:t>
            </a:r>
            <a:r>
              <a:rPr baseline="0" dirty="0"/>
              <a:t> de </a:t>
            </a:r>
            <a:r>
              <a:rPr baseline="0" dirty="0" err="1"/>
              <a:t>introducción</a:t>
            </a:r>
            <a:r>
              <a:rPr baseline="0" dirty="0"/>
              <a:t>.</a:t>
            </a:r>
          </a:p>
          <a:p>
            <a:endParaRPr lang="en-CA" baseline="0" dirty="0" smtClean="0"/>
          </a:p>
          <a:p>
            <a:pPr marL="228600" indent="-228600" rtl="0">
              <a:buFont typeface="+mj-lt"/>
              <a:buAutoNum type="arabicPeriod"/>
            </a:pPr>
            <a:r>
              <a:rPr dirty="0" err="1"/>
              <a:t>Divida</a:t>
            </a:r>
            <a:r>
              <a:rPr dirty="0"/>
              <a:t> a los </a:t>
            </a:r>
            <a:r>
              <a:rPr dirty="0" err="1"/>
              <a:t>participantes</a:t>
            </a:r>
            <a:r>
              <a:rPr dirty="0"/>
              <a:t> </a:t>
            </a:r>
            <a:r>
              <a:rPr dirty="0" err="1"/>
              <a:t>en</a:t>
            </a:r>
            <a:r>
              <a:rPr dirty="0"/>
              <a:t> </a:t>
            </a:r>
            <a:r>
              <a:rPr dirty="0" err="1"/>
              <a:t>grupos</a:t>
            </a:r>
            <a:r>
              <a:rPr dirty="0"/>
              <a:t> de 3 a 4 personas.</a:t>
            </a:r>
          </a:p>
          <a:p>
            <a:pPr marL="228600" indent="-228600" rtl="0">
              <a:buFont typeface="+mj-lt"/>
              <a:buAutoNum type="arabicPeriod"/>
            </a:pPr>
            <a:r>
              <a:rPr dirty="0" err="1"/>
              <a:t>Entregue</a:t>
            </a:r>
            <a:r>
              <a:rPr dirty="0"/>
              <a:t> </a:t>
            </a:r>
            <a:r>
              <a:rPr dirty="0" err="1"/>
              <a:t>las</a:t>
            </a:r>
            <a:r>
              <a:rPr dirty="0"/>
              <a:t> </a:t>
            </a:r>
            <a:r>
              <a:rPr dirty="0" err="1"/>
              <a:t>hojas</a:t>
            </a:r>
            <a:r>
              <a:rPr dirty="0"/>
              <a:t> con el </a:t>
            </a:r>
            <a:r>
              <a:rPr dirty="0" err="1"/>
              <a:t>diagrama</a:t>
            </a:r>
            <a:r>
              <a:rPr dirty="0"/>
              <a:t> </a:t>
            </a:r>
            <a:r>
              <a:rPr dirty="0" err="1"/>
              <a:t>en</a:t>
            </a:r>
            <a:r>
              <a:rPr dirty="0"/>
              <a:t> </a:t>
            </a:r>
            <a:r>
              <a:rPr dirty="0" err="1"/>
              <a:t>blanco</a:t>
            </a:r>
            <a:r>
              <a:rPr dirty="0"/>
              <a:t> y dele a </a:t>
            </a:r>
            <a:r>
              <a:rPr dirty="0" err="1"/>
              <a:t>cada</a:t>
            </a:r>
            <a:r>
              <a:rPr dirty="0"/>
              <a:t> </a:t>
            </a:r>
            <a:r>
              <a:rPr dirty="0" err="1"/>
              <a:t>grupo</a:t>
            </a:r>
            <a:r>
              <a:rPr dirty="0"/>
              <a:t> los 5 </a:t>
            </a:r>
            <a:r>
              <a:rPr dirty="0" err="1"/>
              <a:t>componentes</a:t>
            </a:r>
            <a:r>
              <a:rPr dirty="0"/>
              <a:t> </a:t>
            </a:r>
            <a:r>
              <a:rPr dirty="0" err="1"/>
              <a:t>escritos</a:t>
            </a:r>
            <a:r>
              <a:rPr dirty="0"/>
              <a:t> </a:t>
            </a:r>
            <a:r>
              <a:rPr dirty="0" err="1"/>
              <a:t>en</a:t>
            </a:r>
            <a:r>
              <a:rPr dirty="0"/>
              <a:t> </a:t>
            </a:r>
            <a:r>
              <a:rPr dirty="0" err="1"/>
              <a:t>trozos</a:t>
            </a:r>
            <a:r>
              <a:rPr dirty="0"/>
              <a:t> de </a:t>
            </a:r>
            <a:r>
              <a:rPr dirty="0" err="1"/>
              <a:t>papel</a:t>
            </a:r>
            <a:r>
              <a:rPr dirty="0"/>
              <a:t>. </a:t>
            </a:r>
          </a:p>
          <a:p>
            <a:pPr marL="228600" indent="-228600" rtl="0">
              <a:buFont typeface="+mj-lt"/>
              <a:buAutoNum type="arabicPeriod"/>
            </a:pPr>
            <a:r>
              <a:rPr dirty="0" err="1"/>
              <a:t>Pida</a:t>
            </a:r>
            <a:r>
              <a:rPr dirty="0"/>
              <a:t> a los </a:t>
            </a:r>
            <a:r>
              <a:rPr dirty="0" err="1"/>
              <a:t>grupos</a:t>
            </a:r>
            <a:r>
              <a:rPr dirty="0"/>
              <a:t> </a:t>
            </a:r>
            <a:r>
              <a:rPr dirty="0" err="1"/>
              <a:t>que</a:t>
            </a:r>
            <a:r>
              <a:rPr dirty="0"/>
              <a:t> </a:t>
            </a:r>
            <a:r>
              <a:rPr dirty="0" err="1"/>
              <a:t>ubiquen</a:t>
            </a:r>
            <a:r>
              <a:rPr dirty="0"/>
              <a:t> los </a:t>
            </a:r>
            <a:r>
              <a:rPr dirty="0" err="1"/>
              <a:t>componentes</a:t>
            </a:r>
            <a:r>
              <a:rPr dirty="0"/>
              <a:t> </a:t>
            </a:r>
            <a:r>
              <a:rPr dirty="0" err="1"/>
              <a:t>en</a:t>
            </a:r>
            <a:r>
              <a:rPr dirty="0"/>
              <a:t> el </a:t>
            </a:r>
            <a:r>
              <a:rPr dirty="0" err="1"/>
              <a:t>diagrama</a:t>
            </a:r>
            <a:r>
              <a:rPr dirty="0"/>
              <a:t> y </a:t>
            </a:r>
            <a:r>
              <a:rPr dirty="0" err="1"/>
              <a:t>expliquen</a:t>
            </a:r>
            <a:r>
              <a:rPr dirty="0"/>
              <a:t> </a:t>
            </a:r>
            <a:r>
              <a:rPr dirty="0" err="1"/>
              <a:t>por</a:t>
            </a:r>
            <a:r>
              <a:rPr dirty="0"/>
              <a:t> </a:t>
            </a:r>
            <a:r>
              <a:rPr dirty="0" err="1"/>
              <a:t>qué</a:t>
            </a:r>
            <a:r>
              <a:rPr dirty="0"/>
              <a:t> los </a:t>
            </a:r>
            <a:r>
              <a:rPr dirty="0" err="1"/>
              <a:t>han</a:t>
            </a:r>
            <a:r>
              <a:rPr dirty="0"/>
              <a:t> </a:t>
            </a:r>
            <a:r>
              <a:rPr dirty="0" err="1"/>
              <a:t>situado</a:t>
            </a:r>
            <a:r>
              <a:rPr dirty="0"/>
              <a:t> </a:t>
            </a:r>
            <a:r>
              <a:rPr dirty="0" err="1"/>
              <a:t>en</a:t>
            </a:r>
            <a:r>
              <a:rPr dirty="0"/>
              <a:t> </a:t>
            </a:r>
            <a:r>
              <a:rPr dirty="0" err="1"/>
              <a:t>esos</a:t>
            </a:r>
            <a:r>
              <a:rPr dirty="0"/>
              <a:t> </a:t>
            </a:r>
            <a:r>
              <a:rPr dirty="0" err="1"/>
              <a:t>lugares</a:t>
            </a:r>
            <a:r>
              <a:rPr dirty="0"/>
              <a:t>. </a:t>
            </a:r>
          </a:p>
          <a:p>
            <a:pPr marL="228600" indent="-228600" rtl="0">
              <a:buFont typeface="+mj-lt"/>
              <a:buAutoNum type="arabicPeriod"/>
            </a:pPr>
            <a:r>
              <a:rPr dirty="0" err="1"/>
              <a:t>Después</a:t>
            </a:r>
            <a:r>
              <a:rPr dirty="0"/>
              <a:t> de 5 </a:t>
            </a:r>
            <a:r>
              <a:rPr dirty="0" err="1"/>
              <a:t>minutos</a:t>
            </a:r>
            <a:r>
              <a:rPr dirty="0"/>
              <a:t>, </a:t>
            </a:r>
            <a:r>
              <a:rPr dirty="0" err="1"/>
              <a:t>muestre</a:t>
            </a:r>
            <a:r>
              <a:rPr dirty="0"/>
              <a:t> el </a:t>
            </a:r>
            <a:r>
              <a:rPr dirty="0" err="1"/>
              <a:t>diagrama</a:t>
            </a:r>
            <a:r>
              <a:rPr dirty="0"/>
              <a:t> del </a:t>
            </a:r>
            <a:r>
              <a:rPr dirty="0" err="1"/>
              <a:t>marco</a:t>
            </a:r>
            <a:r>
              <a:rPr dirty="0"/>
              <a:t> de </a:t>
            </a:r>
            <a:r>
              <a:rPr dirty="0" err="1"/>
              <a:t>implementación</a:t>
            </a:r>
            <a:r>
              <a:rPr dirty="0"/>
              <a:t> </a:t>
            </a:r>
            <a:r>
              <a:rPr dirty="0" err="1"/>
              <a:t>en</a:t>
            </a:r>
            <a:r>
              <a:rPr dirty="0"/>
              <a:t> la </a:t>
            </a:r>
            <a:r>
              <a:rPr dirty="0" err="1"/>
              <a:t>siguiente</a:t>
            </a:r>
            <a:r>
              <a:rPr dirty="0"/>
              <a:t> </a:t>
            </a:r>
            <a:r>
              <a:rPr dirty="0" err="1"/>
              <a:t>diapositiva</a:t>
            </a:r>
            <a:r>
              <a:rPr dirty="0"/>
              <a:t>. </a:t>
            </a:r>
            <a:r>
              <a:rPr dirty="0" err="1"/>
              <a:t>Pida</a:t>
            </a:r>
            <a:r>
              <a:rPr dirty="0"/>
              <a:t> a los </a:t>
            </a:r>
            <a:r>
              <a:rPr dirty="0" err="1"/>
              <a:t>grupos</a:t>
            </a:r>
            <a:r>
              <a:rPr dirty="0"/>
              <a:t> </a:t>
            </a:r>
            <a:r>
              <a:rPr dirty="0" err="1"/>
              <a:t>que</a:t>
            </a:r>
            <a:r>
              <a:rPr dirty="0"/>
              <a:t> </a:t>
            </a:r>
            <a:r>
              <a:rPr dirty="0" err="1"/>
              <a:t>comparen</a:t>
            </a:r>
            <a:r>
              <a:rPr dirty="0"/>
              <a:t> </a:t>
            </a:r>
            <a:r>
              <a:rPr dirty="0" err="1"/>
              <a:t>sus</a:t>
            </a:r>
            <a:r>
              <a:rPr dirty="0"/>
              <a:t> </a:t>
            </a:r>
            <a:r>
              <a:rPr dirty="0" err="1"/>
              <a:t>diagramas</a:t>
            </a:r>
            <a:r>
              <a:rPr dirty="0"/>
              <a:t> con el del PowerPoint.</a:t>
            </a:r>
          </a:p>
          <a:p>
            <a:endParaRPr lang="en-CA" dirty="0"/>
          </a:p>
        </p:txBody>
      </p:sp>
      <p:sp>
        <p:nvSpPr>
          <p:cNvPr id="4" name="Slide Number Placeholder 3"/>
          <p:cNvSpPr>
            <a:spLocks noGrp="1"/>
          </p:cNvSpPr>
          <p:nvPr>
            <p:ph type="sldNum" sz="quarter" idx="10"/>
          </p:nvPr>
        </p:nvSpPr>
        <p:spPr/>
        <p:txBody>
          <a:bodyPr/>
          <a:lstStyle/>
          <a:p>
            <a:pPr rtl="0">
              <a:defRPr/>
            </a:pPr>
            <a:fld id="{0EA45063-CF30-4056-BD38-5ABA6EB494E3}" type="slidenum">
              <a:rPr/>
              <a:pPr rtl="0">
                <a:defRPr/>
              </a:pPr>
              <a:t>7</a:t>
            </a:fld>
            <a:endParaRPr/>
          </a:p>
        </p:txBody>
      </p:sp>
    </p:spTree>
    <p:extLst>
      <p:ext uri="{BB962C8B-B14F-4D97-AF65-F5344CB8AC3E}">
        <p14:creationId xmlns:p14="http://schemas.microsoft.com/office/powerpoint/2010/main" val="83371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0E6E2FE-00E3-4E3C-87C4-3D35CE42039E}" type="slidenum">
              <a:rPr/>
              <a:pPr rtl="0" eaLnBrk="1" hangingPunct="1"/>
              <a:t>8</a:t>
            </a:fld>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t>Si bien hay una gran variedad de organizaciones implementadoras que usan distintos enfoques, muchos de los programas más exitosos tuvieron en cuenta y abordaron cuidadosamente los siguientes componentes:</a:t>
            </a:r>
          </a:p>
          <a:p>
            <a:pPr eaLnBrk="1" hangingPunct="1"/>
            <a:endParaRPr lang="en-US" dirty="0" smtClean="0"/>
          </a:p>
          <a:p>
            <a:pPr rtl="0" eaLnBrk="1" hangingPunct="1"/>
            <a:r>
              <a:rPr/>
              <a:t>1. Creación de demanda de saneamiento</a:t>
            </a:r>
            <a:r>
              <a:rPr baseline="0"/>
              <a:t> ambiental  </a:t>
            </a:r>
          </a:p>
          <a:p>
            <a:pPr rtl="0" eaLnBrk="1" hangingPunct="1"/>
            <a:r>
              <a:rPr/>
              <a:t>2. Suministro de los productos y servicios necesarios para cubrir esa demanda</a:t>
            </a:r>
          </a:p>
          <a:p>
            <a:pPr rtl="0" eaLnBrk="1" hangingPunct="1"/>
            <a:r>
              <a:rPr/>
              <a:t>3. Monitoreo y mejora continua de la implementación del programa</a:t>
            </a:r>
          </a:p>
          <a:p>
            <a:pPr eaLnBrk="1" hangingPunct="1"/>
            <a:endParaRPr lang="en-US" dirty="0" smtClean="0"/>
          </a:p>
          <a:p>
            <a:pPr rtl="0" eaLnBrk="1" hangingPunct="1"/>
            <a:r>
              <a:rPr/>
              <a:t>El marco también integra dos componentes de apoyo esenciales para la planificación e implementación exitosa de los elementos del proyecto:</a:t>
            </a:r>
          </a:p>
          <a:p>
            <a:pPr rtl="0" eaLnBrk="1" hangingPunct="1"/>
            <a:r>
              <a:rPr/>
              <a:t>4. Creación de capacidad humana</a:t>
            </a:r>
          </a:p>
          <a:p>
            <a:pPr rtl="0" eaLnBrk="1" hangingPunct="1"/>
            <a:r>
              <a:rPr/>
              <a:t>5. Garantía de la financiación continuada del proyecto </a:t>
            </a:r>
          </a:p>
          <a:p>
            <a:pPr eaLnBrk="1" hangingPunct="1"/>
            <a:endParaRPr lang="en-US" dirty="0" smtClean="0"/>
          </a:p>
        </p:txBody>
      </p:sp>
    </p:spTree>
    <p:extLst>
      <p:ext uri="{BB962C8B-B14F-4D97-AF65-F5344CB8AC3E}">
        <p14:creationId xmlns:p14="http://schemas.microsoft.com/office/powerpoint/2010/main" val="3300206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p:txBody>
          <a:bodyPr/>
          <a:lstStyle/>
          <a:p>
            <a:pPr rtl="0">
              <a:spcBef>
                <a:spcPct val="0"/>
              </a:spcBef>
              <a:defRPr/>
            </a:pPr>
            <a:r>
              <a:rPr b="1"/>
              <a:t>Por qué:</a:t>
            </a:r>
            <a:r>
              <a:rPr/>
              <a:t> esencial para la adopción de un comportamiento nuevo a largo plazo.</a:t>
            </a:r>
          </a:p>
          <a:p>
            <a:pPr>
              <a:spcBef>
                <a:spcPct val="0"/>
              </a:spcBef>
              <a:defRPr/>
            </a:pPr>
            <a:endParaRPr lang="en-US" dirty="0" smtClean="0"/>
          </a:p>
          <a:p>
            <a:pPr rtl="0">
              <a:spcBef>
                <a:spcPct val="0"/>
              </a:spcBef>
              <a:defRPr/>
            </a:pPr>
            <a:r>
              <a:rPr/>
              <a:t>Varios proyectos de saneamiento ambiental fallaron porque dependían de los suministros. Por ejemplo, las personas usan letrinas que realmente quieren usar (depende de la demanda). La demanda se crea sólo cuando las personas tienen la motivación, la oportunidad y la habilidad de invertir en saneamiento que se adapta a sus necesidades y aspiraciones.</a:t>
            </a:r>
          </a:p>
          <a:p>
            <a:pPr>
              <a:spcBef>
                <a:spcPct val="0"/>
              </a:spcBef>
              <a:defRPr/>
            </a:pPr>
            <a:endParaRPr lang="en-US" dirty="0" smtClean="0"/>
          </a:p>
          <a:p>
            <a:pPr rtl="0">
              <a:spcBef>
                <a:spcPct val="0"/>
              </a:spcBef>
              <a:defRPr/>
            </a:pPr>
            <a:r>
              <a:rPr/>
              <a:t>En última instancia,</a:t>
            </a:r>
            <a:r>
              <a:rPr baseline="0"/>
              <a:t> </a:t>
            </a:r>
            <a:r>
              <a:rPr/>
              <a:t>todos los proyectos quieren generar un cambio: un aumento en el número de personas que tiene mejoras en el </a:t>
            </a:r>
            <a:r>
              <a:rPr baseline="0"/>
              <a:t>saneamiento ambiental</a:t>
            </a:r>
            <a:r>
              <a:rPr/>
              <a:t>. Para que algo cambie, uno tiene que hacer las cosas de manera distinta, como usar una letrina. Cambiar el comportamiento de las personas y luego crear la demanda de</a:t>
            </a:r>
            <a:r>
              <a:rPr baseline="0"/>
              <a:t> saneamiento</a:t>
            </a:r>
            <a:r>
              <a:rPr/>
              <a:t> ambiental, es un desafío importante para los implementadores. Requiere tiempo, una inversión sostenida y una variedad de estrategias. </a:t>
            </a:r>
          </a:p>
          <a:p>
            <a:pPr>
              <a:spcBef>
                <a:spcPct val="0"/>
              </a:spcBef>
              <a:defRPr/>
            </a:pPr>
            <a:endParaRPr lang="en-US" dirty="0" smtClean="0"/>
          </a:p>
          <a:p>
            <a:pPr rtl="0">
              <a:spcBef>
                <a:spcPct val="0"/>
              </a:spcBef>
              <a:defRPr/>
            </a:pPr>
            <a:r>
              <a:rPr b="1"/>
              <a:t>Estudio de caso: </a:t>
            </a:r>
            <a:r>
              <a:rPr/>
              <a:t>Nuru International, Kenia</a:t>
            </a:r>
          </a:p>
          <a:p>
            <a:pPr>
              <a:spcBef>
                <a:spcPct val="0"/>
              </a:spcBef>
              <a:defRPr/>
            </a:pPr>
            <a:endParaRPr lang="en-US" b="1" dirty="0" smtClean="0"/>
          </a:p>
          <a:p>
            <a:pPr rtl="0">
              <a:spcBef>
                <a:spcPct val="0"/>
              </a:spcBef>
              <a:defRPr/>
            </a:pPr>
            <a:r>
              <a:rPr b="1"/>
              <a:t>Puntos clave: </a:t>
            </a:r>
          </a:p>
          <a:p>
            <a:pPr>
              <a:spcBef>
                <a:spcPct val="0"/>
              </a:spcBef>
              <a:defRPr/>
            </a:pPr>
            <a:endParaRPr lang="en-US" b="1" dirty="0" smtClean="0"/>
          </a:p>
          <a:p>
            <a:pPr marL="171450" indent="-171450" rtl="0">
              <a:spcBef>
                <a:spcPct val="0"/>
              </a:spcBef>
              <a:buFont typeface="Arial" pitchFamily="34" charset="0"/>
              <a:buChar char="•"/>
              <a:defRPr/>
            </a:pPr>
            <a:r>
              <a:rPr/>
              <a:t>Nuru International participó en el taller de Introducción al saneamiento a bajo costo de CAWST en Kenia. Durante este taller, Nuru descubrió la importancia de crear la demanda para lograr el cambio de comportamiento como parte de una iniciativa de saneamiento exitosa. </a:t>
            </a:r>
          </a:p>
          <a:p>
            <a:pPr marL="171450" indent="-171450">
              <a:spcBef>
                <a:spcPct val="0"/>
              </a:spcBef>
              <a:buFont typeface="Arial" pitchFamily="34" charset="0"/>
              <a:buChar char="•"/>
              <a:defRPr/>
            </a:pPr>
            <a:endParaRPr lang="en-CA" dirty="0" smtClean="0"/>
          </a:p>
          <a:p>
            <a:pPr marL="171450" indent="-171450" rtl="0">
              <a:spcBef>
                <a:spcPct val="0"/>
              </a:spcBef>
              <a:buFont typeface="Arial" pitchFamily="34" charset="0"/>
              <a:buChar char="•"/>
              <a:defRPr/>
            </a:pPr>
            <a:r>
              <a:rPr/>
              <a:t>Nuru desarrolló una losa para letrina de alta calidad y bajo costo conocida como NuChoo (Choo significa baño en swahili). Sus objetivos eran incrementar el uso de la letrina a través de la venta de este producto, generar ventas para ayudar a que Nuru sea más autosuficiente y contribuir a un ambiente que permita una mejor salud.</a:t>
            </a:r>
          </a:p>
          <a:p>
            <a:pPr marL="171450" indent="-171450">
              <a:spcBef>
                <a:spcPct val="0"/>
              </a:spcBef>
              <a:buFont typeface="Arial" pitchFamily="34" charset="0"/>
              <a:buChar char="•"/>
              <a:defRPr/>
            </a:pPr>
            <a:endParaRPr lang="en-CA" dirty="0" smtClean="0"/>
          </a:p>
          <a:p>
            <a:pPr marL="171450" indent="-171450" rtl="0">
              <a:spcBef>
                <a:spcPct val="0"/>
              </a:spcBef>
              <a:buFont typeface="Arial" pitchFamily="34" charset="0"/>
              <a:buChar char="•"/>
              <a:defRPr/>
            </a:pPr>
            <a:r>
              <a:rPr/>
              <a:t>Para lograr estos objetivos Nuru desarrolló un plan de marketing social. Comenzaron su proyecto con un objetivo muy claro. Llevaron a cabo una investigación exhaustiva para poder comprender plenamente las necesidades, las barreras y los motivadores del público objetivo así como también qué medios se podrían utilizar para acceder a este público. En este caso, el público objetivo eran hombre rurales, que eran los que tomaban las decisiones de la familia. Se aseguraron de evitar hacer suposiciones sobre su público objetivo y se centraron en los hechos. Este parte del proceso los ayudó a diseñar mensajes claves sobre el producto que específicamente abordaba las necesidades, las barreras y los motivadores de su público objetivo. Los mensajes eran sobre la asequibilidad, el ahorro, la seguridad, la durabilidad y la conveniencia de adquirir el producto. Nuru creía en la “regla de siete” –que las personas tienen que escuchar un mensaje por lo menos siete veces antes de tomar medidas– así que optaron por centrar sus esfuerzos en un área específica para tener las mayores posibilidades que las personas escuchen el mensaje varias veces a través de diversos canales.</a:t>
            </a:r>
          </a:p>
          <a:p>
            <a:pPr marL="171450" indent="-171450">
              <a:spcBef>
                <a:spcPct val="0"/>
              </a:spcBef>
              <a:buFont typeface="Arial" pitchFamily="34" charset="0"/>
              <a:buChar char="•"/>
              <a:defRPr/>
            </a:pPr>
            <a:endParaRPr lang="en-CA" dirty="0" smtClean="0"/>
          </a:p>
          <a:p>
            <a:pPr marL="171450" indent="-171450" rtl="0">
              <a:spcBef>
                <a:spcPct val="0"/>
              </a:spcBef>
              <a:buFont typeface="Arial" pitchFamily="34" charset="0"/>
              <a:buChar char="•"/>
              <a:defRPr/>
            </a:pPr>
            <a:r>
              <a:rPr/>
              <a:t>Armados con una amplia variedad de materiales marca NuChoo, que incluía afiches, camisetas e ¡incluso papel higiénico! El equipo de marketing social de Nuru armó un puesto NuChoo en los días en los que el mercado está más concurrido y en los eventos agrícolas. En estos eventos, pudieron atraer grupos de 200 personas. El equipo usó mucha creatividad durante estas promociones y creó una sensación de diversión al realizar competencias de baile sobre una losa de letrina que no solo atraía la atención de las personas sino que ¡también demostraba la durabilidad de la losa! </a:t>
            </a:r>
          </a:p>
          <a:p>
            <a:pPr marL="171450" indent="-171450">
              <a:spcBef>
                <a:spcPct val="0"/>
              </a:spcBef>
              <a:buFont typeface="Arial" pitchFamily="34" charset="0"/>
              <a:buChar char="•"/>
              <a:defRPr/>
            </a:pPr>
            <a:endParaRPr lang="en-CA" dirty="0" smtClean="0"/>
          </a:p>
          <a:p>
            <a:pPr marL="171450" indent="-171450" rtl="0">
              <a:spcBef>
                <a:spcPct val="0"/>
              </a:spcBef>
              <a:buFont typeface="Arial" pitchFamily="34" charset="0"/>
              <a:buChar char="•"/>
              <a:defRPr/>
            </a:pPr>
            <a:r>
              <a:rPr/>
              <a:t>Nuru se dio cuenta que otra forma de llegar a su público objetivo es a través de sus hijos, por lo que desarrollaron una lámina para colorear con el número de teléfono de NuChoo bien visible como parte de la imagen. (Se estableció este número de teléfono para que sea sencillo que el público objetivo acceda a la información sobre el producto). El equipo de educación de Nuru los distribuyó a los niños en la escuela al final de las sesiones de divulgación y los niños se los llevaron a casa a sus padres. Desde esta distribución Nuru notó un aumento en las consultas de NuChoo, lo que confirmó que los niños pueden ser una gran influencia en el cambio de comportamiento.</a:t>
            </a:r>
          </a:p>
          <a:p>
            <a:pPr marL="171450" indent="-171450">
              <a:spcBef>
                <a:spcPct val="0"/>
              </a:spcBef>
              <a:buFont typeface="Arial" pitchFamily="34" charset="0"/>
              <a:buChar char="•"/>
              <a:defRPr/>
            </a:pPr>
            <a:endParaRPr lang="en-CA" dirty="0" smtClean="0"/>
          </a:p>
          <a:p>
            <a:pPr marL="171450" indent="-171450" rtl="0">
              <a:spcBef>
                <a:spcPct val="0"/>
              </a:spcBef>
              <a:buFont typeface="Arial" pitchFamily="34" charset="0"/>
              <a:buChar char="•"/>
              <a:defRPr/>
            </a:pPr>
            <a:r>
              <a:rPr/>
              <a:t>En poco más de tres semanas, el equipo de marketing social de Nuru fue capaz de difundir el mensaje de NuChoo a más de 1.500 personas a través de una variedad de canales. Asistieron a más de 30 eventos y el número de clientes interesados y las ventas aumentaron en forma significativa. </a:t>
            </a:r>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5FD7AA0-3B75-4736-96E0-1BB48855E029}" type="slidenum">
              <a:rPr>
                <a:latin typeface="Calibri" pitchFamily="34" charset="0"/>
              </a:rPr>
              <a:pPr rtl="0" eaLnBrk="1" hangingPunct="1"/>
              <a:t>9</a:t>
            </a:fld>
            <a:endParaRPr>
              <a:latin typeface="Calibri" pitchFamily="34" charset="0"/>
            </a:endParaRPr>
          </a:p>
        </p:txBody>
      </p:sp>
    </p:spTree>
    <p:extLst>
      <p:ext uri="{BB962C8B-B14F-4D97-AF65-F5344CB8AC3E}">
        <p14:creationId xmlns:p14="http://schemas.microsoft.com/office/powerpoint/2010/main" val="4021416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8DBA0E3-349A-4A63-B148-809A34969003}" type="slidenum">
              <a:rPr/>
              <a:pPr rtl="0" eaLnBrk="1" hangingPunct="1"/>
              <a:t>10</a:t>
            </a:fld>
            <a:endParaRPr/>
          </a:p>
        </p:txBody>
      </p:sp>
      <p:sp>
        <p:nvSpPr>
          <p:cNvPr id="245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p:txBody>
          <a:bodyPr/>
          <a:lstStyle/>
          <a:p>
            <a:pPr rtl="0" eaLnBrk="1" hangingPunct="1">
              <a:defRPr/>
            </a:pPr>
            <a:r>
              <a:rPr b="1"/>
              <a:t>Por qué: </a:t>
            </a:r>
          </a:p>
          <a:p>
            <a:pPr marL="171450" indent="-171450" rtl="0" eaLnBrk="1" hangingPunct="1">
              <a:buFont typeface="Arial" pitchFamily="34" charset="0"/>
              <a:buChar char="•"/>
              <a:defRPr/>
            </a:pPr>
            <a:r>
              <a:rPr/>
              <a:t>Los hogares necesitan tanto el equipo del producto y los servicios de ayuda del "software” para garantizar que su uso sea adecuado y sistemático a largo plazo. Las personas necesitan tener un centro de contacto para recurrir al servicio de seguimiento, comprar repuestos o realizar consultas. </a:t>
            </a:r>
          </a:p>
          <a:p>
            <a:pPr marL="171450" indent="-171450" rtl="0" eaLnBrk="1" hangingPunct="1">
              <a:buFont typeface="Arial" pitchFamily="34" charset="0"/>
              <a:buChar char="•"/>
              <a:defRPr/>
            </a:pPr>
            <a:r>
              <a:rPr/>
              <a:t>Eso requiere mucho más esfuerzo en el área de servicios que el realizado tradicionalmente en el sector de agua y saneamiento. </a:t>
            </a:r>
          </a:p>
          <a:p>
            <a:pPr rtl="0" eaLnBrk="1" hangingPunct="1">
              <a:defRPr/>
            </a:pPr>
            <a:r>
              <a:rPr/>
              <a:t> </a:t>
            </a:r>
          </a:p>
          <a:p>
            <a:pPr rtl="0" eaLnBrk="1" hangingPunct="1">
              <a:defRPr/>
            </a:pPr>
            <a:r>
              <a:rPr b="1"/>
              <a:t>Cómo: </a:t>
            </a:r>
          </a:p>
          <a:p>
            <a:pPr marL="171450" indent="-171450" rtl="0" eaLnBrk="1" hangingPunct="1">
              <a:buFont typeface="Arial" pitchFamily="34" charset="0"/>
              <a:buChar char="•"/>
              <a:defRPr/>
            </a:pPr>
            <a:r>
              <a:rPr/>
              <a:t>Determinar la demanda de bienes duraderos, insumos y servicios</a:t>
            </a:r>
          </a:p>
          <a:p>
            <a:pPr marL="171450" indent="-171450" rtl="0" eaLnBrk="1" hangingPunct="1">
              <a:buFont typeface="Arial" pitchFamily="34" charset="0"/>
              <a:buChar char="•"/>
              <a:defRPr/>
            </a:pPr>
            <a:r>
              <a:rPr/>
              <a:t>Trabajar sobre sistemas y redes existentes que se puedan utilizar  </a:t>
            </a:r>
          </a:p>
          <a:p>
            <a:pPr marL="171450" indent="-171450" rtl="0" eaLnBrk="1" hangingPunct="1">
              <a:buFont typeface="Arial" pitchFamily="34" charset="0"/>
              <a:buChar char="•"/>
              <a:defRPr/>
            </a:pPr>
            <a:r>
              <a:rPr/>
              <a:t>Establecer sistemas nuevos, si fuera necesario</a:t>
            </a:r>
          </a:p>
          <a:p>
            <a:pPr marL="171450" indent="-171450" rtl="0" eaLnBrk="1" hangingPunct="1">
              <a:buFont typeface="Arial" pitchFamily="34" charset="0"/>
              <a:buChar char="•"/>
              <a:defRPr/>
            </a:pPr>
            <a:r>
              <a:rPr/>
              <a:t>Muchas organizaciones elijen hacer un pequeño proyecto de prueba para establecer los procesos, aprender de la experiencia y asegurarse de la calidad de los productos y el servicio antes de expandir el programa. </a:t>
            </a:r>
          </a:p>
          <a:p>
            <a:pPr eaLnBrk="1" hangingPunct="1">
              <a:defRPr/>
            </a:pPr>
            <a:endParaRPr lang="en-US" b="1" dirty="0" smtClean="0"/>
          </a:p>
          <a:p>
            <a:pPr rtl="0" eaLnBrk="1" hangingPunct="1">
              <a:defRPr/>
            </a:pPr>
            <a:r>
              <a:rPr b="1"/>
              <a:t>Estudio de caso </a:t>
            </a:r>
            <a:r>
              <a:rPr b="0"/>
              <a:t>Aguatuya, Cochabamba, Bolivia</a:t>
            </a:r>
          </a:p>
          <a:p>
            <a:pPr eaLnBrk="1" hangingPunct="1">
              <a:defRPr/>
            </a:pPr>
            <a:endParaRPr lang="en-US" dirty="0" smtClean="0"/>
          </a:p>
          <a:p>
            <a:pPr rtl="0" eaLnBrk="1" hangingPunct="1">
              <a:defRPr/>
            </a:pPr>
            <a:r>
              <a:rPr b="1"/>
              <a:t>Puntos clave: </a:t>
            </a:r>
          </a:p>
          <a:p>
            <a:pPr eaLnBrk="1" hangingPunct="1">
              <a:defRPr/>
            </a:pPr>
            <a:endParaRPr lang="en-CA" b="1" dirty="0" smtClean="0"/>
          </a:p>
          <a:p>
            <a:pPr marL="171450" indent="-171450" rtl="0" eaLnBrk="1" hangingPunct="1">
              <a:buFont typeface="Arial" pitchFamily="34" charset="0"/>
              <a:buChar char="•"/>
              <a:defRPr/>
            </a:pPr>
            <a:r>
              <a:rPr b="0"/>
              <a:t>Proyecto piloto en tres comunidades, se construyeron 47 letrinas</a:t>
            </a:r>
            <a:r>
              <a:rPr b="0" baseline="0"/>
              <a:t> </a:t>
            </a:r>
          </a:p>
          <a:p>
            <a:pPr marL="171450" indent="-171450" rtl="0" eaLnBrk="1" hangingPunct="1">
              <a:buFont typeface="Arial" pitchFamily="34" charset="0"/>
              <a:buChar char="•"/>
              <a:defRPr/>
            </a:pPr>
            <a:r>
              <a:rPr b="0"/>
              <a:t>Se proporcionaron dos opciones a los hogares</a:t>
            </a:r>
            <a:r>
              <a:rPr b="0" baseline="0"/>
              <a:t>: </a:t>
            </a:r>
            <a:r>
              <a:rPr b="0"/>
              <a:t>letrina de</a:t>
            </a:r>
            <a:r>
              <a:rPr b="0" baseline="0"/>
              <a:t> compostaje con desvío de orina o letrina con arrastre hidráulico, la mayoría de los hogares eligió la letrina de compostaje</a:t>
            </a:r>
          </a:p>
          <a:p>
            <a:pPr marL="171450" indent="-171450" rtl="0" eaLnBrk="1" hangingPunct="1">
              <a:buFont typeface="Arial" pitchFamily="34" charset="0"/>
              <a:buChar char="•"/>
              <a:defRPr/>
            </a:pPr>
            <a:r>
              <a:rPr b="0" baseline="0"/>
              <a:t>Los hogares contribuyeron con el 10% del costo total, recibieron el apoyo económico del gobierno local y UN-HABITAT</a:t>
            </a:r>
          </a:p>
          <a:p>
            <a:pPr marL="171450" indent="-171450" rtl="0" eaLnBrk="1" hangingPunct="1">
              <a:buFont typeface="Arial" pitchFamily="34" charset="0"/>
              <a:buChar char="•"/>
              <a:defRPr/>
            </a:pPr>
            <a:r>
              <a:rPr b="0" baseline="0"/>
              <a:t>La ONG construyó las letrinas para el hogar y, en algunas comunidades, las personas contribuyeron con los materiales y la mano de obra</a:t>
            </a:r>
          </a:p>
          <a:p>
            <a:pPr marL="171450" indent="-171450" rtl="0" eaLnBrk="1" hangingPunct="1">
              <a:buFont typeface="Arial" pitchFamily="34" charset="0"/>
              <a:buChar char="•"/>
              <a:defRPr/>
            </a:pPr>
            <a:r>
              <a:rPr b="0" baseline="0"/>
              <a:t>El diseño incluía una estación de lavado de manos, área para bañarse, recolección de aguas grises y negras</a:t>
            </a:r>
          </a:p>
          <a:p>
            <a:pPr marL="171450" indent="-171450" rtl="0" eaLnBrk="1" hangingPunct="1">
              <a:buFont typeface="Arial" pitchFamily="34" charset="0"/>
              <a:buChar char="•"/>
              <a:defRPr/>
            </a:pPr>
            <a:r>
              <a:rPr b="0" baseline="0"/>
              <a:t>Las personas recibieron educación y desarrollaron capacidades para saber usar y mantener las letrinas en forma adecuada</a:t>
            </a:r>
          </a:p>
          <a:p>
            <a:pPr marL="171450" indent="-171450" rtl="0" eaLnBrk="1" hangingPunct="1">
              <a:buFont typeface="Arial" pitchFamily="34" charset="0"/>
              <a:buChar char="•"/>
              <a:defRPr/>
            </a:pPr>
            <a:r>
              <a:rPr b="0" baseline="0"/>
              <a:t>El 80% de las personas seguía usando las letrinas al final del proyecto, las principales razones mencionadas fueron confort y necesidad</a:t>
            </a:r>
          </a:p>
          <a:p>
            <a:pPr marL="171450" indent="-171450" rtl="0" eaLnBrk="1" hangingPunct="1">
              <a:buFont typeface="Arial" pitchFamily="34" charset="0"/>
              <a:buChar char="•"/>
              <a:defRPr/>
            </a:pPr>
            <a:r>
              <a:rPr b="0" baseline="0"/>
              <a:t>Se siguen realizando visitas de seguimiento y educando a las personas sobre el uso y el mantenimiento adecuados</a:t>
            </a:r>
          </a:p>
          <a:p>
            <a:pPr marL="0" indent="0" eaLnBrk="1" hangingPunct="1">
              <a:buFont typeface="Arial" pitchFamily="34" charset="0"/>
              <a:buNone/>
              <a:defRPr/>
            </a:pPr>
            <a:endParaRPr lang="en-CA" b="0" baseline="0" dirty="0" smtClean="0"/>
          </a:p>
          <a:p>
            <a:pPr marL="0" indent="0" rtl="0" eaLnBrk="1" hangingPunct="1">
              <a:buFont typeface="Arial" pitchFamily="34" charset="0"/>
              <a:buNone/>
              <a:defRPr/>
            </a:pPr>
            <a:r>
              <a:rPr b="0" baseline="0"/>
              <a:t>Para letrinas de compostaje:</a:t>
            </a:r>
          </a:p>
          <a:p>
            <a:pPr marL="171450" indent="-171450" rtl="0" eaLnBrk="1" hangingPunct="1">
              <a:buFont typeface="Arial" pitchFamily="34" charset="0"/>
              <a:buChar char="•"/>
              <a:defRPr/>
            </a:pPr>
            <a:r>
              <a:rPr b="0" baseline="0"/>
              <a:t>La orina se recolecta en los hogares y se usa en sus propios jardines</a:t>
            </a:r>
          </a:p>
          <a:p>
            <a:pPr marL="171450" indent="-171450" rtl="0" eaLnBrk="1" hangingPunct="1">
              <a:buFont typeface="Arial" pitchFamily="34" charset="0"/>
              <a:buChar char="•"/>
              <a:defRPr/>
            </a:pPr>
            <a:r>
              <a:rPr b="0" baseline="0"/>
              <a:t>Las heces se almacenan en un tambor de 100 L, todas las semanas una empresa local las recolecta y las transporta a una ubicación central donde se compostan, los domicilios tienen que pagar un pequeño cargo todos los meses por el servicio de recolección</a:t>
            </a:r>
          </a:p>
          <a:p>
            <a:pPr marL="171450" indent="-171450" rtl="0" eaLnBrk="1" hangingPunct="1">
              <a:buFont typeface="Arial" pitchFamily="34" charset="0"/>
              <a:buChar char="•"/>
              <a:defRPr/>
            </a:pPr>
            <a:r>
              <a:rPr b="0" baseline="0"/>
              <a:t>Desafío: a veces el servicio no vaciaba las letrinas lo suficientemente rápido y los moradores tenían que vaciar y transportar las heces por su cuenta a la ubicación central</a:t>
            </a:r>
          </a:p>
          <a:p>
            <a:pPr marL="171450" indent="-171450" rtl="0" eaLnBrk="1" hangingPunct="1">
              <a:buFont typeface="Arial" pitchFamily="34" charset="0"/>
              <a:buChar char="•"/>
              <a:defRPr/>
            </a:pPr>
            <a:r>
              <a:rPr b="0" baseline="0"/>
              <a:t>Desafío: tratar de vender el abono como producto comercial</a:t>
            </a:r>
          </a:p>
          <a:p>
            <a:pPr marL="171450" indent="-171450" eaLnBrk="1" hangingPunct="1">
              <a:buFont typeface="Arial" pitchFamily="34" charset="0"/>
              <a:buChar char="•"/>
              <a:defRPr/>
            </a:pPr>
            <a:endParaRPr lang="en-CA" b="0" baseline="0" dirty="0" smtClean="0"/>
          </a:p>
          <a:p>
            <a:pPr marL="0" indent="0" rtl="0" eaLnBrk="1" hangingPunct="1">
              <a:buFont typeface="Arial" pitchFamily="34" charset="0"/>
              <a:buNone/>
              <a:defRPr/>
            </a:pPr>
            <a:r>
              <a:rPr b="0" baseline="0"/>
              <a:t>Para letrinas con arrastre hidráulico:</a:t>
            </a:r>
          </a:p>
          <a:p>
            <a:pPr marL="171450" indent="-171450" rtl="0" eaLnBrk="1" hangingPunct="1">
              <a:buFont typeface="Arial" pitchFamily="34" charset="0"/>
              <a:buChar char="•"/>
              <a:defRPr/>
            </a:pPr>
            <a:r>
              <a:rPr b="0"/>
              <a:t>Se construyeron algunas</a:t>
            </a:r>
            <a:r>
              <a:rPr b="0" baseline="0"/>
              <a:t>, la organización aún no ha resuelto cómo van a vaciarlas y cómo se van a tratar, usar y eliminar los excrementos</a:t>
            </a:r>
          </a:p>
          <a:p>
            <a:pPr marL="171450" indent="-171450" eaLnBrk="1" hangingPunct="1">
              <a:buFont typeface="Arial" pitchFamily="34" charset="0"/>
              <a:buChar char="•"/>
              <a:defRPr/>
            </a:pPr>
            <a:endParaRPr lang="en-US" b="0" dirty="0" smtClean="0"/>
          </a:p>
          <a:p>
            <a:pPr marL="171450" indent="-171450" eaLnBrk="1" hangingPunct="1">
              <a:buFont typeface="Arial" pitchFamily="34" charset="0"/>
              <a:buChar char="•"/>
              <a:defRPr/>
            </a:pPr>
            <a:endParaRPr lang="en-CA" dirty="0" smtClean="0"/>
          </a:p>
          <a:p>
            <a:pPr eaLnBrk="1" hangingPunct="1">
              <a:defRPr/>
            </a:pPr>
            <a:endParaRPr lang="en-CA" dirty="0" smtClean="0"/>
          </a:p>
        </p:txBody>
      </p:sp>
    </p:spTree>
    <p:extLst>
      <p:ext uri="{BB962C8B-B14F-4D97-AF65-F5344CB8AC3E}">
        <p14:creationId xmlns:p14="http://schemas.microsoft.com/office/powerpoint/2010/main" val="4042591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D467A3E-EF87-411A-9548-3F28EA8305AA}" type="slidenum">
              <a:rPr/>
              <a:pPr rtl="0" eaLnBrk="1" hangingPunct="1"/>
              <a:t>11</a:t>
            </a:fld>
            <a:endParaRPr/>
          </a:p>
        </p:txBody>
      </p:sp>
      <p:sp>
        <p:nvSpPr>
          <p:cNvPr id="256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p:txBody>
          <a:bodyPr/>
          <a:lstStyle/>
          <a:p>
            <a:pPr rtl="0" eaLnBrk="1" hangingPunct="1">
              <a:defRPr/>
            </a:pPr>
            <a:r>
              <a:rPr b="1"/>
              <a:t>Por qué: </a:t>
            </a:r>
            <a:r>
              <a:rPr/>
              <a:t>es necesario producir un círculo de retroalimentación para la mejora continua del proyecto. Es importante medir el impacto del éxito, especialmente antes de ampliar el programa.</a:t>
            </a:r>
          </a:p>
          <a:p>
            <a:pPr eaLnBrk="1" hangingPunct="1">
              <a:defRPr/>
            </a:pPr>
            <a:endParaRPr lang="en-US" dirty="0" smtClean="0"/>
          </a:p>
          <a:p>
            <a:pPr rtl="0" eaLnBrk="1" hangingPunct="1">
              <a:defRPr/>
            </a:pPr>
            <a:r>
              <a:rPr b="1"/>
              <a:t>Cómo: </a:t>
            </a:r>
          </a:p>
          <a:p>
            <a:pPr marL="171450" indent="-171450" rtl="0" eaLnBrk="1" hangingPunct="1">
              <a:buFont typeface="Arial" pitchFamily="34" charset="0"/>
              <a:buChar char="•"/>
              <a:defRPr/>
            </a:pPr>
            <a:r>
              <a:rPr/>
              <a:t>Monitorear el proceso, el producto y el impacto</a:t>
            </a:r>
          </a:p>
          <a:p>
            <a:pPr marL="171450" indent="-171450" rtl="0" eaLnBrk="1" hangingPunct="1">
              <a:buFont typeface="Arial" pitchFamily="34" charset="0"/>
              <a:buChar char="•"/>
              <a:defRPr/>
            </a:pPr>
            <a:r>
              <a:rPr/>
              <a:t>Garantizar que la información recopilada se procese y conduzca al cambio</a:t>
            </a:r>
          </a:p>
          <a:p>
            <a:pPr eaLnBrk="1" hangingPunct="1">
              <a:defRPr/>
            </a:pPr>
            <a:endParaRPr lang="en-US" dirty="0" smtClean="0"/>
          </a:p>
          <a:p>
            <a:pPr rtl="0" eaLnBrk="1" hangingPunct="1">
              <a:defRPr/>
            </a:pPr>
            <a:r>
              <a:rPr b="1"/>
              <a:t>Estudio de caso: </a:t>
            </a:r>
            <a:r>
              <a:rPr/>
              <a:t>SOIL, Haití</a:t>
            </a:r>
          </a:p>
          <a:p>
            <a:pPr eaLnBrk="1" hangingPunct="1">
              <a:defRPr/>
            </a:pPr>
            <a:endParaRPr lang="en-US" dirty="0" smtClean="0"/>
          </a:p>
          <a:p>
            <a:pPr rtl="0" eaLnBrk="1" hangingPunct="1">
              <a:defRPr/>
            </a:pPr>
            <a:r>
              <a:rPr b="1"/>
              <a:t>Puntos</a:t>
            </a:r>
            <a:r>
              <a:rPr b="1" baseline="0"/>
              <a:t> clave: </a:t>
            </a:r>
          </a:p>
          <a:p>
            <a:pPr eaLnBrk="1" hangingPunct="1">
              <a:defRPr/>
            </a:pPr>
            <a:endParaRPr lang="en-US" dirty="0" smtClean="0"/>
          </a:p>
          <a:p>
            <a:pPr marL="171450" indent="-171450" rtl="0" eaLnBrk="1" hangingPunct="1">
              <a:buFont typeface="Arial" panose="020B0604020202020204" pitchFamily="34" charset="0"/>
              <a:buChar char="•"/>
              <a:defRPr/>
            </a:pPr>
            <a:r>
              <a:rPr/>
              <a:t>Sustainable Organic Integrated Livelihoods (SOIL) se fundó en 2006 con el objetivo de transformar residuos en recursos en Haití. De 2006 a 2009, SOIL trabajó en el norte de Haití en la promoción de enfoques integrados para los problemas de pobreza, salud pública deficiente, productividad agrícola y destrucción ambiental. El principal objetivo de SOIL ha sido facilitar la prioridad de saneamiento ecológico (ecosaneamiento) identificada por la comunidad, donde los residuos humanos se convierten en fertilizante valioso. Tras el terremoto de enero de 2010, SOIL expandió las actividades de saneamiento a Puerto Príncipe para responder a las necesidades de saneamiento de los afectados.</a:t>
            </a:r>
          </a:p>
          <a:p>
            <a:pPr marL="171450" indent="-171450" eaLnBrk="1" hangingPunct="1">
              <a:buFont typeface="Arial" panose="020B0604020202020204" pitchFamily="34" charset="0"/>
              <a:buChar char="•"/>
              <a:defRPr/>
            </a:pPr>
            <a:endParaRPr lang="en-CA" dirty="0" smtClean="0"/>
          </a:p>
          <a:p>
            <a:pPr marL="171450" indent="-171450" rtl="0" eaLnBrk="1" hangingPunct="1">
              <a:buFont typeface="Arial" panose="020B0604020202020204" pitchFamily="34" charset="0"/>
              <a:buChar char="•"/>
              <a:defRPr/>
            </a:pPr>
            <a:r>
              <a:rPr/>
              <a:t>Desde 2011, el trabajo de SOIL incluye:</a:t>
            </a:r>
          </a:p>
          <a:p>
            <a:pPr marL="171450" indent="-171450" eaLnBrk="1" hangingPunct="1">
              <a:buFont typeface="Arial" panose="020B0604020202020204" pitchFamily="34" charset="0"/>
              <a:buChar char="•"/>
              <a:defRPr/>
            </a:pPr>
            <a:endParaRPr lang="en-CA" dirty="0" smtClean="0"/>
          </a:p>
          <a:p>
            <a:pPr marL="628650" lvl="1" indent="-171450" rtl="0" eaLnBrk="1" hangingPunct="1">
              <a:buFont typeface="Arial" panose="020B0604020202020204" pitchFamily="34" charset="0"/>
              <a:buChar char="•"/>
              <a:defRPr/>
            </a:pPr>
            <a:r>
              <a:rPr/>
              <a:t>Construcción de más de 250 baños públicos de ecosaneamiento en áreas rurales y urbanas y en campos de personas desplazadas internamente en Puerto Príncipe</a:t>
            </a:r>
          </a:p>
          <a:p>
            <a:pPr marL="628650" lvl="1" indent="-171450" rtl="0" eaLnBrk="1" hangingPunct="1">
              <a:buFont typeface="Arial" panose="020B0604020202020204" pitchFamily="34" charset="0"/>
              <a:buChar char="•"/>
              <a:defRPr/>
            </a:pPr>
            <a:r>
              <a:rPr/>
              <a:t>Conversión de inodoros portátiles en inodoros con desvío de orina</a:t>
            </a:r>
          </a:p>
          <a:p>
            <a:pPr marL="628650" lvl="1" indent="-171450" rtl="0" eaLnBrk="1" hangingPunct="1">
              <a:buFont typeface="Arial" panose="020B0604020202020204" pitchFamily="34" charset="0"/>
              <a:buChar char="•"/>
              <a:defRPr/>
            </a:pPr>
            <a:r>
              <a:rPr/>
              <a:t>Establecimiento de 5 sitios de compostaje en Puerto Príncipe y el norte de Haití, el más grande puede tratar los residuos de más de 30.000 personas</a:t>
            </a:r>
          </a:p>
          <a:p>
            <a:pPr marL="628650" lvl="1" indent="-171450" rtl="0" eaLnBrk="1" hangingPunct="1">
              <a:buFont typeface="Arial" panose="020B0604020202020204" pitchFamily="34" charset="0"/>
              <a:buChar char="•"/>
              <a:defRPr/>
            </a:pPr>
            <a:r>
              <a:rPr/>
              <a:t>Producción de más de 150.000 galones (568 m3) de abono proveniente residuos humanos.</a:t>
            </a:r>
          </a:p>
          <a:p>
            <a:pPr marL="0" indent="0">
              <a:buFont typeface="Arial" pitchFamily="34" charset="0"/>
              <a:buNone/>
              <a:defRPr/>
            </a:pPr>
            <a:endParaRPr lang="en-CA" dirty="0" smtClean="0"/>
          </a:p>
          <a:p>
            <a:pPr marL="171450" indent="-171450" rtl="0">
              <a:buFont typeface="Arial" pitchFamily="34" charset="0"/>
              <a:buChar char="•"/>
              <a:defRPr/>
            </a:pPr>
            <a:r>
              <a:rPr/>
              <a:t>SOIL</a:t>
            </a:r>
            <a:r>
              <a:rPr baseline="0"/>
              <a:t> ha implementado </a:t>
            </a:r>
            <a:r>
              <a:rPr/>
              <a:t>el monitoreo y la evaluación regulares o "supervisión"</a:t>
            </a:r>
            <a:r>
              <a:rPr baseline="0"/>
              <a:t> de sus baños públicos</a:t>
            </a:r>
            <a:r>
              <a:rPr/>
              <a:t> </a:t>
            </a:r>
          </a:p>
          <a:p>
            <a:pPr marL="171450" indent="-171450">
              <a:buFont typeface="Arial" pitchFamily="34" charset="0"/>
              <a:buChar char="•"/>
              <a:defRPr/>
            </a:pPr>
            <a:endParaRPr lang="en-CA" dirty="0" smtClean="0"/>
          </a:p>
          <a:p>
            <a:pPr marL="171450" indent="-171450" rtl="0">
              <a:buFont typeface="Arial" pitchFamily="34" charset="0"/>
              <a:buChar char="•"/>
              <a:defRPr/>
            </a:pPr>
            <a:r>
              <a:rPr/>
              <a:t>La supervisión comprende:</a:t>
            </a:r>
          </a:p>
          <a:p>
            <a:pPr marL="628650" lvl="1" indent="-171450" rtl="0">
              <a:buFont typeface="Arial" pitchFamily="34" charset="0"/>
              <a:buChar char="•"/>
              <a:defRPr/>
            </a:pPr>
            <a:r>
              <a:rPr/>
              <a:t>Identificación de problemas con el equipo y programación de reparaciones</a:t>
            </a:r>
          </a:p>
          <a:p>
            <a:pPr marL="628650" lvl="1" indent="-171450" rtl="0">
              <a:buFont typeface="Arial" pitchFamily="34" charset="0"/>
              <a:buChar char="•"/>
              <a:defRPr/>
            </a:pPr>
            <a:r>
              <a:rPr/>
              <a:t>Apoyo y aliento a los operadores de sanitarios</a:t>
            </a:r>
          </a:p>
          <a:p>
            <a:pPr marL="628650" lvl="1" indent="-171450" rtl="0">
              <a:buFont typeface="Arial" pitchFamily="34" charset="0"/>
              <a:buChar char="•"/>
              <a:defRPr/>
            </a:pPr>
            <a:r>
              <a:rPr/>
              <a:t>Recepción de retroalimentación de los operadores, especialmente en lo relacionado con posibles mejoras al equipo y al software</a:t>
            </a:r>
          </a:p>
          <a:p>
            <a:pPr marL="628650" lvl="1" indent="-171450" rtl="0">
              <a:buFont typeface="Arial" pitchFamily="34" charset="0"/>
              <a:buChar char="•"/>
              <a:defRPr/>
            </a:pPr>
            <a:r>
              <a:rPr/>
              <a:t>Recepción de retroalimentación de los usuarios, especialmente en lo relacionado con posibles mejoras al equipo y al software</a:t>
            </a:r>
          </a:p>
          <a:p>
            <a:pPr marL="171450" indent="-171450">
              <a:buFont typeface="Arial" pitchFamily="34" charset="0"/>
              <a:buChar char="•"/>
              <a:defRPr/>
            </a:pPr>
            <a:endParaRPr lang="en-CA" dirty="0" smtClean="0"/>
          </a:p>
          <a:p>
            <a:pPr marL="171450" indent="-171450" rtl="0">
              <a:buFont typeface="Arial" pitchFamily="34" charset="0"/>
              <a:buChar char="•"/>
              <a:defRPr/>
            </a:pPr>
            <a:r>
              <a:rPr/>
              <a:t>En el caso de que los baños estén administrados por operadores a largo plazo, es necesario el monitoreo de rutina para garantizar que el operador se tome en serio sus responsabilidades y el baño siga limpio y en funcionamiento. En entornos urbanos como Puerto Príncipe, SOIL descubrió que visitar cada lugar y hablar con el encargado del baño un mínimo de dos veces por semana tenía un fuerte impacto en la limpieza y usabilidad de los baños. Los supervisores tienen que trabajar con una lista de verificación de requisitos identificados con anterioridad para que cada baño funcione adecuadamente. </a:t>
            </a:r>
          </a:p>
          <a:p>
            <a:pPr marL="171450" indent="-171450">
              <a:buFont typeface="Arial" pitchFamily="34" charset="0"/>
              <a:buChar char="•"/>
              <a:defRPr/>
            </a:pPr>
            <a:endParaRPr lang="en-CA" dirty="0" smtClean="0"/>
          </a:p>
          <a:p>
            <a:pPr marL="171450" indent="-171450" rtl="0">
              <a:buFont typeface="Arial" pitchFamily="34" charset="0"/>
              <a:buChar char="•"/>
              <a:defRPr/>
            </a:pPr>
            <a:r>
              <a:rPr/>
              <a:t>Todas las semanas, los supervisores envían un informe por cada baño. El informe proporciona:</a:t>
            </a:r>
          </a:p>
          <a:p>
            <a:pPr marL="628650" lvl="1" indent="-171450" rtl="0">
              <a:buFont typeface="Arial" pitchFamily="34" charset="0"/>
              <a:buChar char="•"/>
              <a:defRPr/>
            </a:pPr>
            <a:r>
              <a:rPr/>
              <a:t>Un registro histórico del uso, los problemas y el mantenimiento del baño</a:t>
            </a:r>
          </a:p>
          <a:p>
            <a:pPr marL="628650" lvl="1" indent="-171450" rtl="0">
              <a:buFont typeface="Arial" pitchFamily="34" charset="0"/>
              <a:buChar char="•"/>
              <a:defRPr/>
            </a:pPr>
            <a:r>
              <a:rPr/>
              <a:t>Un documento de trabajo para facilitar las conversaciones con todo el equipo (lo que incluye ingenieros, animadores, administradores, supervisores y oficiales de enlace comunitarios)</a:t>
            </a:r>
          </a:p>
          <a:p>
            <a:pPr marL="628650" lvl="1" indent="-171450" rtl="0">
              <a:buFont typeface="Arial" pitchFamily="34" charset="0"/>
              <a:buChar char="•"/>
              <a:defRPr/>
            </a:pPr>
            <a:r>
              <a:rPr/>
              <a:t>Una herramienta utilizada para conversar durante la comunicación con el representante de cada sitio durante el pago y la entrega de materiales de limpieza</a:t>
            </a:r>
          </a:p>
          <a:p>
            <a:pPr marL="171450" indent="-171450">
              <a:buFont typeface="Arial" pitchFamily="34" charset="0"/>
              <a:buChar char="•"/>
              <a:defRPr/>
            </a:pPr>
            <a:endParaRPr lang="en-CA" dirty="0" smtClean="0"/>
          </a:p>
          <a:p>
            <a:pPr marL="171450" indent="-171450" rtl="0">
              <a:buFont typeface="Arial" pitchFamily="34" charset="0"/>
              <a:buChar char="•"/>
              <a:defRPr/>
            </a:pPr>
            <a:r>
              <a:rPr/>
              <a:t>Si bien la comunidad debería supervisar a los operadores de sanitarios y verificar las reparaciones por su cuenta, los informes de monitoreo son un método de hacer responsable a la comunidad/comité y mostrar el compromiso de la organización para el éxito del proyecto.</a:t>
            </a:r>
          </a:p>
          <a:p>
            <a:pPr marL="0" indent="0">
              <a:buFont typeface="Arial" pitchFamily="34" charset="0"/>
              <a:buNone/>
              <a:defRPr/>
            </a:pPr>
            <a:endParaRPr lang="en-CA" dirty="0" smtClean="0"/>
          </a:p>
        </p:txBody>
      </p:sp>
    </p:spTree>
    <p:extLst>
      <p:ext uri="{BB962C8B-B14F-4D97-AF65-F5344CB8AC3E}">
        <p14:creationId xmlns:p14="http://schemas.microsoft.com/office/powerpoint/2010/main" val="3752111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5C2380DE-40C4-4849-9A33-11F541CEE5EA}" type="slidenum">
              <a:rPr lang="en-CA"/>
              <a:pPr>
                <a:defRPr/>
              </a:pPr>
              <a:t>‹#›</a:t>
            </a:fld>
            <a:endParaRPr lang="en-CA"/>
          </a:p>
        </p:txBody>
      </p:sp>
    </p:spTree>
    <p:extLst>
      <p:ext uri="{BB962C8B-B14F-4D97-AF65-F5344CB8AC3E}">
        <p14:creationId xmlns:p14="http://schemas.microsoft.com/office/powerpoint/2010/main" val="112611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E1A24ED4-77B3-42F4-8F79-41890EE8FA42}" type="slidenum">
              <a:rPr lang="en-CA"/>
              <a:pPr>
                <a:defRPr/>
              </a:pPr>
              <a:t>‹#›</a:t>
            </a:fld>
            <a:endParaRPr lang="en-CA"/>
          </a:p>
        </p:txBody>
      </p:sp>
    </p:spTree>
    <p:extLst>
      <p:ext uri="{BB962C8B-B14F-4D97-AF65-F5344CB8AC3E}">
        <p14:creationId xmlns:p14="http://schemas.microsoft.com/office/powerpoint/2010/main" val="247800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26166C40-1FD2-49B6-9420-DC57FA475C9A}" type="slidenum">
              <a:rPr lang="en-CA"/>
              <a:pPr>
                <a:defRPr/>
              </a:pPr>
              <a:t>‹#›</a:t>
            </a:fld>
            <a:endParaRPr lang="en-CA"/>
          </a:p>
        </p:txBody>
      </p:sp>
    </p:spTree>
    <p:extLst>
      <p:ext uri="{BB962C8B-B14F-4D97-AF65-F5344CB8AC3E}">
        <p14:creationId xmlns:p14="http://schemas.microsoft.com/office/powerpoint/2010/main" val="360824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8043C2CC-6A5E-400D-BDC6-DE3946E7ACFD}" type="slidenum">
              <a:rPr lang="en-CA"/>
              <a:pPr>
                <a:defRPr/>
              </a:pPr>
              <a:t>‹#›</a:t>
            </a:fld>
            <a:endParaRPr lang="en-CA"/>
          </a:p>
        </p:txBody>
      </p:sp>
    </p:spTree>
    <p:extLst>
      <p:ext uri="{BB962C8B-B14F-4D97-AF65-F5344CB8AC3E}">
        <p14:creationId xmlns:p14="http://schemas.microsoft.com/office/powerpoint/2010/main" val="101675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2728BA18-C603-4D81-9CD8-62067D6D7360}" type="slidenum">
              <a:rPr lang="en-CA"/>
              <a:pPr>
                <a:defRPr/>
              </a:pPr>
              <a:t>‹#›</a:t>
            </a:fld>
            <a:endParaRPr lang="en-CA"/>
          </a:p>
        </p:txBody>
      </p:sp>
    </p:spTree>
    <p:extLst>
      <p:ext uri="{BB962C8B-B14F-4D97-AF65-F5344CB8AC3E}">
        <p14:creationId xmlns:p14="http://schemas.microsoft.com/office/powerpoint/2010/main" val="173742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FF74DFE2-2115-4E2D-9F45-99E1A52B96B3}" type="slidenum">
              <a:rPr lang="en-CA"/>
              <a:pPr>
                <a:defRPr/>
              </a:pPr>
              <a:t>‹#›</a:t>
            </a:fld>
            <a:endParaRPr lang="en-CA"/>
          </a:p>
        </p:txBody>
      </p:sp>
    </p:spTree>
    <p:extLst>
      <p:ext uri="{BB962C8B-B14F-4D97-AF65-F5344CB8AC3E}">
        <p14:creationId xmlns:p14="http://schemas.microsoft.com/office/powerpoint/2010/main" val="3013239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2AFF5356-E80F-455A-8151-9CFC27A54B08}" type="slidenum">
              <a:rPr lang="en-CA"/>
              <a:pPr>
                <a:defRPr/>
              </a:pPr>
              <a:t>‹#›</a:t>
            </a:fld>
            <a:endParaRPr lang="en-CA"/>
          </a:p>
        </p:txBody>
      </p:sp>
    </p:spTree>
    <p:extLst>
      <p:ext uri="{BB962C8B-B14F-4D97-AF65-F5344CB8AC3E}">
        <p14:creationId xmlns:p14="http://schemas.microsoft.com/office/powerpoint/2010/main" val="211391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8FB25627-BD89-4862-8B1B-D90D4BFD7D7D}" type="slidenum">
              <a:rPr lang="en-CA"/>
              <a:pPr>
                <a:defRPr/>
              </a:pPr>
              <a:t>‹#›</a:t>
            </a:fld>
            <a:endParaRPr lang="en-CA"/>
          </a:p>
        </p:txBody>
      </p:sp>
    </p:spTree>
    <p:extLst>
      <p:ext uri="{BB962C8B-B14F-4D97-AF65-F5344CB8AC3E}">
        <p14:creationId xmlns:p14="http://schemas.microsoft.com/office/powerpoint/2010/main" val="176779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086CEE02-5D25-461E-934F-B8AE21719529}" type="slidenum">
              <a:rPr lang="en-CA"/>
              <a:pPr>
                <a:defRPr/>
              </a:pPr>
              <a:t>‹#›</a:t>
            </a:fld>
            <a:endParaRPr lang="en-CA"/>
          </a:p>
        </p:txBody>
      </p:sp>
    </p:spTree>
    <p:extLst>
      <p:ext uri="{BB962C8B-B14F-4D97-AF65-F5344CB8AC3E}">
        <p14:creationId xmlns:p14="http://schemas.microsoft.com/office/powerpoint/2010/main" val="331515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62F230C3-9B6A-403D-AD54-2A27BD6D7499}" type="slidenum">
              <a:rPr lang="en-CA"/>
              <a:pPr>
                <a:defRPr/>
              </a:pPr>
              <a:t>‹#›</a:t>
            </a:fld>
            <a:endParaRPr lang="en-CA"/>
          </a:p>
        </p:txBody>
      </p:sp>
    </p:spTree>
    <p:extLst>
      <p:ext uri="{BB962C8B-B14F-4D97-AF65-F5344CB8AC3E}">
        <p14:creationId xmlns:p14="http://schemas.microsoft.com/office/powerpoint/2010/main" val="3634989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Month-Year</a:t>
            </a: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231EEDB9-F1DE-49AF-A451-4E1C67B459F5}" type="slidenum">
              <a:rPr lang="en-CA"/>
              <a:pPr>
                <a:defRPr/>
              </a:pPr>
              <a:t>‹#›</a:t>
            </a:fld>
            <a:endParaRPr lang="en-CA"/>
          </a:p>
        </p:txBody>
      </p:sp>
    </p:spTree>
    <p:extLst>
      <p:ext uri="{BB962C8B-B14F-4D97-AF65-F5344CB8AC3E}">
        <p14:creationId xmlns:p14="http://schemas.microsoft.com/office/powerpoint/2010/main" val="476384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r>
              <a:rPr lang="en-US"/>
              <a:t>Month-Year</a:t>
            </a: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FE125448-BB1E-4EFB-B728-B240E81824D4}"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cawst.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232475"/>
          </a:xfrm>
          <a:prstGeom prst="rect">
            <a:avLst/>
          </a:prstGeom>
          <a:noFill/>
        </p:spPr>
        <p:txBody>
          <a:bodyPr wrap="square" rtlCol="0">
            <a:spAutoFit/>
          </a:bodyPr>
          <a:lstStyle/>
          <a:p>
            <a:endParaRPr lang="es-SV" sz="1100" dirty="0" smtClean="0"/>
          </a:p>
          <a:p>
            <a:pPr algn="ctr" rtl="0">
              <a:tabLst>
                <a:tab pos="1196975" algn="l"/>
              </a:tabLst>
            </a:pPr>
            <a:r>
              <a:rPr lang="es-SV" sz="1100" dirty="0" smtClean="0"/>
              <a:t>12, 2916 – </a:t>
            </a:r>
            <a:r>
              <a:rPr lang="es-SV" sz="1100" dirty="0" err="1" smtClean="0"/>
              <a:t>5</a:t>
            </a:r>
            <a:r>
              <a:rPr lang="es-SV" sz="1100" baseline="30000" dirty="0" err="1" smtClean="0"/>
              <a:t>th</a:t>
            </a:r>
            <a:r>
              <a:rPr lang="es-SV" sz="1100" dirty="0" smtClean="0"/>
              <a:t> </a:t>
            </a:r>
            <a:r>
              <a:rPr lang="es-SV" sz="1100" dirty="0" err="1" smtClean="0"/>
              <a:t>Avenue</a:t>
            </a:r>
            <a:endParaRPr lang="es-SV" sz="1100" dirty="0" smtClean="0"/>
          </a:p>
          <a:p>
            <a:pPr algn="ctr" rtl="0">
              <a:tabLst>
                <a:tab pos="1196975" algn="l"/>
              </a:tabLst>
            </a:pPr>
            <a:r>
              <a:rPr lang="es-SV" sz="1100" dirty="0" smtClean="0"/>
              <a:t>Calgary, Alberta, </a:t>
            </a:r>
            <a:r>
              <a:rPr lang="es-SV" sz="1100" dirty="0" err="1" smtClean="0"/>
              <a:t>T2A</a:t>
            </a:r>
            <a:r>
              <a:rPr lang="es-SV" sz="1100" dirty="0" smtClean="0"/>
              <a:t> </a:t>
            </a:r>
            <a:r>
              <a:rPr lang="es-SV" sz="1100" dirty="0" err="1" smtClean="0"/>
              <a:t>6K4</a:t>
            </a:r>
            <a:r>
              <a:rPr lang="es-SV" sz="1100" dirty="0" smtClean="0"/>
              <a:t>, Canadá</a:t>
            </a:r>
          </a:p>
          <a:p>
            <a:pPr algn="ctr" rtl="0">
              <a:tabLst>
                <a:tab pos="1196975" algn="l"/>
              </a:tabLst>
            </a:pPr>
            <a:r>
              <a:rPr lang="es-SV" sz="1100" dirty="0" smtClean="0"/>
              <a:t>Teléfono: + 1 (403) 243-3285, fax: + 1 (403) 243-6199</a:t>
            </a:r>
          </a:p>
          <a:p>
            <a:pPr algn="ctr" rtl="0">
              <a:tabLst>
                <a:tab pos="1196975" algn="l"/>
              </a:tabLst>
            </a:pPr>
            <a:r>
              <a:rPr lang="es-SV" sz="1100" dirty="0" smtClean="0">
                <a:hlinkClick r:id="rId4"/>
              </a:rPr>
              <a:t>Correo electrónico: cawst@cawst.org, sitio web: </a:t>
            </a:r>
            <a:r>
              <a:rPr lang="es-SV" sz="1100" dirty="0" smtClean="0"/>
              <a:t>www.cawst.org</a:t>
            </a:r>
          </a:p>
          <a:p>
            <a:pPr algn="ctr">
              <a:tabLst>
                <a:tab pos="1196975" algn="l"/>
              </a:tabLst>
            </a:pPr>
            <a:endParaRPr lang="es-SV" sz="1100" dirty="0" smtClean="0"/>
          </a:p>
          <a:p>
            <a:pPr rtl="0"/>
            <a:r>
              <a:rPr lang="es-SV" sz="850" dirty="0" smtClean="0"/>
              <a:t>El Centro de Tecnologías Asequibles de Agua y Saneamiento (CAWST, por su sigla en inglés) es una organización sin fines de lucro con base en Calgary que proporciona capacitación y consultoría a organizaciones que trabajan directamente con poblaciones en países en desarrollo que carecen de acceso al agua limpia y al saneamiento básico.</a:t>
            </a:r>
          </a:p>
          <a:p>
            <a:pPr rtl="0"/>
            <a:r>
              <a:rPr lang="es-SV" sz="850" dirty="0" smtClean="0"/>
              <a:t> </a:t>
            </a:r>
          </a:p>
          <a:p>
            <a:pPr rtl="0"/>
            <a:r>
              <a:rPr lang="es-SV" sz="850" dirty="0" smtClean="0"/>
              <a:t>Una de las principales estrategias de CAWST es hacer del conocimiento sobre agua un saber popular. Eso se logra, en parte, mediante el desarrollo y la distribución gratuita de materiales educativos con la intención de aumentar la disponibilidad de información para los que más lo necesitan.</a:t>
            </a:r>
          </a:p>
          <a:p>
            <a:pPr rtl="0"/>
            <a:r>
              <a:rPr lang="es-SV" sz="850" dirty="0" smtClean="0"/>
              <a:t> </a:t>
            </a:r>
          </a:p>
          <a:p>
            <a:pPr rtl="0"/>
            <a:r>
              <a:rPr lang="es-SV" sz="850" dirty="0" smtClean="0"/>
              <a:t>Este documento es de contenido abierto y está elaborado bajo la licencia genérica Creative Commons Atribución 3.0. Para ver una copia de esa licencia, visite la página http://creativecommons.org/licenses/by/3.0/deed.es o envíe una carta a Creative Commons, 171 </a:t>
            </a:r>
            <a:r>
              <a:rPr lang="es-SV" sz="850" dirty="0" err="1" smtClean="0"/>
              <a:t>Second</a:t>
            </a:r>
            <a:r>
              <a:rPr lang="es-SV" sz="850" dirty="0" smtClean="0"/>
              <a:t> Street, Suite 300, San Francisco, California 94105, Estados Unidos. </a:t>
            </a:r>
          </a:p>
          <a:p>
            <a:pPr rtl="0"/>
            <a:r>
              <a:rPr lang="es-SV" sz="850" dirty="0" smtClean="0"/>
              <a:t> </a:t>
            </a:r>
          </a:p>
          <a:p>
            <a:pPr rtl="0"/>
            <a:r>
              <a:rPr lang="es-SV" sz="850" dirty="0" smtClean="0"/>
              <a:t>		Usted es libre de:</a:t>
            </a:r>
          </a:p>
          <a:p>
            <a:pPr marL="2000250" lvl="4" indent="-171450" rtl="0">
              <a:buFont typeface="Arial" pitchFamily="34" charset="0"/>
              <a:buChar char="•"/>
            </a:pPr>
            <a:r>
              <a:rPr lang="es-SV" sz="850" dirty="0" smtClean="0"/>
              <a:t>Compartir – copiar, distribuir y difundir este documento.</a:t>
            </a:r>
          </a:p>
          <a:p>
            <a:pPr marL="2000250" lvl="4" indent="-171450" rtl="0">
              <a:buFont typeface="Arial" pitchFamily="34" charset="0"/>
              <a:buChar char="•"/>
            </a:pPr>
            <a:r>
              <a:rPr lang="es-SV" sz="850" dirty="0" smtClean="0"/>
              <a:t>Editar – adaptar este documento.</a:t>
            </a:r>
          </a:p>
          <a:p>
            <a:pPr rtl="0"/>
            <a:r>
              <a:rPr lang="es-SV" sz="850" dirty="0" smtClean="0"/>
              <a:t> </a:t>
            </a:r>
          </a:p>
          <a:p>
            <a:pPr rtl="0"/>
            <a:r>
              <a:rPr lang="es-SV" sz="850" dirty="0" smtClean="0"/>
              <a:t>		Bajo las siguientes condiciones:</a:t>
            </a:r>
          </a:p>
          <a:p>
            <a:pPr marL="2000250" lvl="4" indent="-171450" rtl="0">
              <a:buFont typeface="Arial" pitchFamily="34" charset="0"/>
              <a:buChar char="•"/>
            </a:pPr>
            <a:r>
              <a:rPr lang="es-SV" sz="850" dirty="0" smtClean="0"/>
              <a:t>Atribución. Deberá atribuírsele a CAWST el crédito de ser la fuente original del documento. Por favor, incluya la dirección a nuestro sitio web: www.cawst.org.</a:t>
            </a:r>
          </a:p>
          <a:p>
            <a:pPr algn="ctr">
              <a:tabLst>
                <a:tab pos="1196975" algn="l"/>
              </a:tabLst>
            </a:pPr>
            <a:endParaRPr lang="es-SV" sz="700" dirty="0" smtClean="0"/>
          </a:p>
          <a:p>
            <a:pPr rtl="0">
              <a:tabLst>
                <a:tab pos="1196975" algn="l"/>
              </a:tabLst>
            </a:pPr>
            <a:r>
              <a:rPr lang="es-SV" sz="850" dirty="0" smtClean="0"/>
              <a:t>CAWST actualizará este documento periódicamente. Por ese motivo, no se recomienda que lo almacene para descargarlo desde su sitio web.</a:t>
            </a:r>
          </a:p>
          <a:p>
            <a:pPr>
              <a:tabLst>
                <a:tab pos="1196975" algn="l"/>
              </a:tabLst>
            </a:pPr>
            <a:endParaRPr lang="es-SV" sz="85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1050" dirty="0" smtClean="0"/>
          </a:p>
          <a:p>
            <a:pPr>
              <a:tabLst>
                <a:tab pos="1196975" algn="l"/>
              </a:tabLst>
            </a:pPr>
            <a:endParaRPr lang="es-SV" sz="900" dirty="0" smtClean="0"/>
          </a:p>
          <a:p>
            <a:pPr>
              <a:tabLst>
                <a:tab pos="1196975" algn="l"/>
              </a:tabLst>
            </a:pPr>
            <a:endParaRPr lang="es-SV" sz="12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rtl="0"/>
            <a:r>
              <a:rPr lang="es-SV" sz="900" b="1" dirty="0" smtClean="0"/>
              <a:t> </a:t>
            </a:r>
            <a:r>
              <a:rPr lang="es-SV" sz="900" dirty="0" smtClean="0"/>
              <a:t>CAWST y sus directores, empleados, contratistas y voluntarios no asumen ninguna responsabilidad ni dan ninguna garantía respecto de los resultados que puedan obtenerse a partir del uso de la información proporcionada.</a:t>
            </a:r>
            <a:endParaRPr lang="es-SV" sz="900" dirty="0"/>
          </a:p>
        </p:txBody>
      </p:sp>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6"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1547664" y="4305137"/>
            <a:ext cx="6408712" cy="2062103"/>
          </a:xfrm>
          <a:prstGeom prst="rect">
            <a:avLst/>
          </a:prstGeom>
          <a:noFill/>
          <a:ln w="15875">
            <a:solidFill>
              <a:schemeClr val="tx1"/>
            </a:solidFill>
          </a:ln>
        </p:spPr>
        <p:txBody>
          <a:bodyPr wrap="square" rtlCol="0">
            <a:spAutoFit/>
          </a:bodyPr>
          <a:lstStyle/>
          <a:p>
            <a:pPr rtl="0"/>
            <a:r>
              <a:rPr b="1" dirty="0"/>
              <a:t> </a:t>
            </a:r>
            <a:r>
              <a:rPr sz="1100" b="1" dirty="0"/>
              <a:t> </a:t>
            </a:r>
            <a:r>
              <a:rPr sz="1100" b="1" dirty="0" err="1"/>
              <a:t>Manténgase</a:t>
            </a:r>
            <a:r>
              <a:rPr sz="1100" b="1" dirty="0"/>
              <a:t> </a:t>
            </a:r>
            <a:r>
              <a:rPr sz="1100" b="1" dirty="0" err="1"/>
              <a:t>actualizado</a:t>
            </a:r>
            <a:r>
              <a:rPr sz="1100" b="1" dirty="0"/>
              <a:t> y </a:t>
            </a:r>
            <a:r>
              <a:rPr sz="1100" b="1" dirty="0" err="1"/>
              <a:t>obtenga</a:t>
            </a:r>
            <a:r>
              <a:rPr sz="1100" b="1" dirty="0"/>
              <a:t> </a:t>
            </a:r>
            <a:r>
              <a:rPr sz="1100" b="1" dirty="0" err="1"/>
              <a:t>apoyo</a:t>
            </a:r>
            <a:r>
              <a:rPr sz="1100" b="1" dirty="0"/>
              <a:t>:</a:t>
            </a:r>
          </a:p>
          <a:p>
            <a:pPr marL="3028950" lvl="6" indent="-285750" rtl="0">
              <a:buFont typeface="Arial" pitchFamily="34" charset="0"/>
              <a:buChar char="•"/>
            </a:pPr>
            <a:r>
              <a:rPr sz="1100" dirty="0" err="1"/>
              <a:t>Últimas</a:t>
            </a:r>
            <a:r>
              <a:rPr sz="1100" dirty="0"/>
              <a:t> </a:t>
            </a:r>
            <a:r>
              <a:rPr sz="1100" dirty="0" err="1"/>
              <a:t>actualizaciones</a:t>
            </a:r>
            <a:r>
              <a:rPr sz="1100" dirty="0"/>
              <a:t> de </a:t>
            </a:r>
            <a:r>
              <a:rPr sz="1100" dirty="0" err="1"/>
              <a:t>este</a:t>
            </a:r>
            <a:r>
              <a:rPr sz="1100" dirty="0"/>
              <a:t> </a:t>
            </a:r>
            <a:r>
              <a:rPr sz="1100" dirty="0" err="1"/>
              <a:t>documento</a:t>
            </a:r>
            <a:r>
              <a:rPr sz="1100" dirty="0"/>
              <a:t>.</a:t>
            </a:r>
          </a:p>
          <a:p>
            <a:pPr marL="3028950" lvl="6" indent="-285750" rtl="0">
              <a:buFont typeface="Arial" pitchFamily="34" charset="0"/>
              <a:buChar char="•"/>
            </a:pPr>
            <a:r>
              <a:rPr sz="1100" dirty="0" err="1"/>
              <a:t>Otros</a:t>
            </a:r>
            <a:r>
              <a:rPr sz="1100" dirty="0"/>
              <a:t> </a:t>
            </a:r>
            <a:r>
              <a:rPr sz="1100" dirty="0" err="1"/>
              <a:t>talleres</a:t>
            </a:r>
            <a:r>
              <a:rPr sz="1100" dirty="0"/>
              <a:t> y </a:t>
            </a:r>
            <a:r>
              <a:rPr sz="1100" dirty="0" err="1"/>
              <a:t>recursos</a:t>
            </a:r>
            <a:r>
              <a:rPr sz="1100" dirty="0"/>
              <a:t> de </a:t>
            </a:r>
            <a:r>
              <a:rPr sz="1100" dirty="0" err="1"/>
              <a:t>capacitación</a:t>
            </a:r>
            <a:r>
              <a:rPr sz="1100" dirty="0"/>
              <a:t> </a:t>
            </a:r>
            <a:r>
              <a:rPr sz="1100" dirty="0" err="1"/>
              <a:t>relacionados</a:t>
            </a:r>
            <a:r>
              <a:rPr sz="1100" dirty="0"/>
              <a:t>.</a:t>
            </a:r>
          </a:p>
          <a:p>
            <a:pPr marL="3028950" lvl="6" indent="-285750" rtl="0">
              <a:buFont typeface="Arial" pitchFamily="34" charset="0"/>
              <a:buChar char="•"/>
            </a:pPr>
            <a:r>
              <a:rPr sz="1100" dirty="0" err="1"/>
              <a:t>Apoyo</a:t>
            </a:r>
            <a:r>
              <a:rPr sz="1100" dirty="0"/>
              <a:t> </a:t>
            </a:r>
            <a:r>
              <a:rPr sz="1100" dirty="0" err="1"/>
              <a:t>sobre</a:t>
            </a:r>
            <a:r>
              <a:rPr sz="1100" dirty="0"/>
              <a:t> el </a:t>
            </a:r>
            <a:r>
              <a:rPr sz="1100" dirty="0" err="1"/>
              <a:t>uso</a:t>
            </a:r>
            <a:r>
              <a:rPr sz="1100" dirty="0"/>
              <a:t> de </a:t>
            </a:r>
            <a:r>
              <a:rPr sz="1100" dirty="0" err="1"/>
              <a:t>este</a:t>
            </a:r>
            <a:r>
              <a:rPr sz="1100" dirty="0"/>
              <a:t> </a:t>
            </a:r>
            <a:r>
              <a:rPr sz="1100" dirty="0" err="1"/>
              <a:t>documento</a:t>
            </a:r>
            <a:r>
              <a:rPr sz="1100" dirty="0"/>
              <a:t> para </a:t>
            </a:r>
            <a:r>
              <a:rPr sz="1100" dirty="0" err="1"/>
              <a:t>su</a:t>
            </a:r>
            <a:r>
              <a:rPr sz="1100" dirty="0"/>
              <a:t> </a:t>
            </a:r>
            <a:r>
              <a:rPr sz="1100" dirty="0" err="1"/>
              <a:t>trabajo</a:t>
            </a:r>
            <a:r>
              <a:rPr sz="1100" dirty="0"/>
              <a:t>.</a:t>
            </a:r>
          </a:p>
          <a:p>
            <a:pPr rtl="0"/>
            <a:r>
              <a:rPr sz="1100" dirty="0"/>
              <a:t> </a:t>
            </a:r>
          </a:p>
          <a:p>
            <a:pPr rtl="0"/>
            <a:endParaRPr lang="en-GB" sz="1100" i="1" dirty="0" smtClean="0"/>
          </a:p>
          <a:p>
            <a:pPr rtl="0"/>
            <a:r>
              <a:rPr sz="1100" i="1" dirty="0" smtClean="0"/>
              <a:t>CAWST </a:t>
            </a:r>
            <a:r>
              <a:rPr sz="1100" i="1" dirty="0" err="1"/>
              <a:t>provee</a:t>
            </a:r>
            <a:r>
              <a:rPr sz="1100" i="1" dirty="0"/>
              <a:t> </a:t>
            </a:r>
            <a:r>
              <a:rPr sz="1100" i="1" dirty="0" err="1"/>
              <a:t>mentoría</a:t>
            </a:r>
            <a:r>
              <a:rPr sz="1100" i="1" dirty="0"/>
              <a:t> y</a:t>
            </a:r>
          </a:p>
          <a:p>
            <a:pPr rtl="0"/>
            <a:r>
              <a:rPr sz="1100" i="1" dirty="0" err="1"/>
              <a:t>asesoramiento</a:t>
            </a:r>
            <a:r>
              <a:rPr sz="1100" i="1" dirty="0"/>
              <a:t> </a:t>
            </a:r>
            <a:r>
              <a:rPr sz="1100" i="1" dirty="0" err="1"/>
              <a:t>sobre</a:t>
            </a:r>
            <a:r>
              <a:rPr sz="1100" i="1" dirty="0"/>
              <a:t> el </a:t>
            </a:r>
            <a:r>
              <a:rPr sz="1100" i="1" dirty="0" err="1"/>
              <a:t>uso</a:t>
            </a:r>
            <a:r>
              <a:rPr sz="1100" i="1" dirty="0"/>
              <a:t> de </a:t>
            </a:r>
            <a:r>
              <a:rPr sz="1100" i="1" dirty="0" err="1"/>
              <a:t>sus</a:t>
            </a:r>
            <a:r>
              <a:rPr sz="1100" i="1" dirty="0"/>
              <a:t> </a:t>
            </a:r>
            <a:r>
              <a:rPr sz="1100" i="1" dirty="0" err="1"/>
              <a:t>materiales</a:t>
            </a:r>
            <a:endParaRPr sz="1100" i="1" dirty="0"/>
          </a:p>
          <a:p>
            <a:pPr rtl="0"/>
            <a:r>
              <a:rPr sz="1100" i="1" dirty="0"/>
              <a:t>de </a:t>
            </a:r>
            <a:r>
              <a:rPr sz="1100" i="1" dirty="0" err="1"/>
              <a:t>capacitación</a:t>
            </a:r>
            <a:r>
              <a:rPr sz="1100" i="1" dirty="0"/>
              <a:t>.</a:t>
            </a: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6" y="4635863"/>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580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37205"/>
            <a:ext cx="9144000" cy="1143000"/>
          </a:xfrm>
        </p:spPr>
        <p:txBody>
          <a:bodyPr/>
          <a:lstStyle/>
          <a:p>
            <a:pPr rtl="0" eaLnBrk="1" hangingPunct="1"/>
            <a:r>
              <a:rPr b="1">
                <a:solidFill>
                  <a:schemeClr val="accent2"/>
                </a:solidFill>
              </a:rPr>
              <a:t>Suministro de productos y servicios</a:t>
            </a:r>
          </a:p>
        </p:txBody>
      </p:sp>
      <p:pic>
        <p:nvPicPr>
          <p:cNvPr id="9"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572000" y="1336317"/>
            <a:ext cx="3672408" cy="4900996"/>
          </a:xfrm>
          <a:prstGeom prst="rect">
            <a:avLst/>
          </a:prstGeom>
          <a:ln>
            <a:solidFill>
              <a:schemeClr val="tx1"/>
            </a:solidFill>
          </a:ln>
        </p:spPr>
      </p:pic>
      <p:sp>
        <p:nvSpPr>
          <p:cNvPr id="5" name="TextBox 3"/>
          <p:cNvSpPr txBox="1">
            <a:spLocks noChangeArrowheads="1"/>
          </p:cNvSpPr>
          <p:nvPr/>
        </p:nvSpPr>
        <p:spPr bwMode="auto">
          <a:xfrm>
            <a:off x="1547664" y="6308725"/>
            <a:ext cx="69851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Construcción de letrinas de compostaje, Bolivia </a:t>
            </a:r>
            <a:r>
              <a:rPr/>
              <a:t>(Fuente: Aguatuya)</a:t>
            </a:r>
          </a:p>
        </p:txBody>
      </p:sp>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3499" y="1378441"/>
            <a:ext cx="3166930" cy="2194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3499" y="3845327"/>
            <a:ext cx="3166930" cy="23649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0" y="4616"/>
            <a:ext cx="9144000" cy="1143000"/>
          </a:xfrm>
        </p:spPr>
        <p:txBody>
          <a:bodyPr/>
          <a:lstStyle/>
          <a:p>
            <a:pPr rtl="0" eaLnBrk="1" hangingPunct="1"/>
            <a:r>
              <a:rPr b="1">
                <a:solidFill>
                  <a:schemeClr val="accent2"/>
                </a:solidFill>
              </a:rPr>
              <a:t>Evaluación y mejoras</a:t>
            </a:r>
          </a:p>
        </p:txBody>
      </p:sp>
      <p:pic>
        <p:nvPicPr>
          <p:cNvPr id="12"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012451" y="1304656"/>
            <a:ext cx="4572396" cy="4797968"/>
          </a:xfrm>
          <a:prstGeom prst="rect">
            <a:avLst/>
          </a:prstGeom>
          <a:ln>
            <a:solidFill>
              <a:schemeClr val="tx1"/>
            </a:solidFill>
          </a:ln>
        </p:spPr>
      </p:pic>
      <p:sp>
        <p:nvSpPr>
          <p:cNvPr id="13" name="TextBox 7"/>
          <p:cNvSpPr txBox="1">
            <a:spLocks noChangeArrowheads="1"/>
          </p:cNvSpPr>
          <p:nvPr/>
        </p:nvSpPr>
        <p:spPr bwMode="auto">
          <a:xfrm>
            <a:off x="2195736" y="6274234"/>
            <a:ext cx="7327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Monitoreo de letrinas públicas, Haití </a:t>
            </a:r>
            <a:r>
              <a:rPr/>
              <a:t>(Fuente: SOIL)</a:t>
            </a:r>
          </a:p>
        </p:txBody>
      </p:sp>
      <p:pic>
        <p:nvPicPr>
          <p:cNvPr id="14" name="Picture 4" descr="C:\Users\Nick\Documents\My Dropbox\SOIL\4 Photos\Compost Toilet Overview\CIMG2275.JPG"/>
          <p:cNvPicPr>
            <a:picLocks noChangeAspect="1" noChangeArrowheads="1"/>
          </p:cNvPicPr>
          <p:nvPr/>
        </p:nvPicPr>
        <p:blipFill>
          <a:blip r:embed="rId5" cstate="print"/>
          <a:srcRect/>
          <a:stretch>
            <a:fillRect/>
          </a:stretch>
        </p:blipFill>
        <p:spPr bwMode="auto">
          <a:xfrm>
            <a:off x="6157922" y="1332088"/>
            <a:ext cx="1832248" cy="2817150"/>
          </a:xfrm>
          <a:prstGeom prst="rect">
            <a:avLst/>
          </a:prstGeom>
          <a:noFill/>
          <a:ln>
            <a:solidFill>
              <a:schemeClr val="tx1"/>
            </a:solidFill>
          </a:ln>
        </p:spPr>
      </p:pic>
      <p:pic>
        <p:nvPicPr>
          <p:cNvPr id="3" name="Picture 2"/>
          <p:cNvPicPr>
            <a:picLocks noChangeAspect="1"/>
          </p:cNvPicPr>
          <p:nvPr/>
        </p:nvPicPr>
        <p:blipFill>
          <a:blip r:embed="rId6"/>
          <a:stretch>
            <a:fillRect/>
          </a:stretch>
        </p:blipFill>
        <p:spPr>
          <a:xfrm>
            <a:off x="5904150" y="4320848"/>
            <a:ext cx="2339791" cy="1878272"/>
          </a:xfrm>
          <a:prstGeom prst="rect">
            <a:avLst/>
          </a:prstGeom>
          <a:ln>
            <a:solidFill>
              <a:schemeClr val="tx1"/>
            </a:solidFill>
          </a:ln>
        </p:spPr>
      </p:pic>
      <p:sp>
        <p:nvSpPr>
          <p:cNvPr id="4" name="Curved Left Arrow 3"/>
          <p:cNvSpPr/>
          <p:nvPr/>
        </p:nvSpPr>
        <p:spPr>
          <a:xfrm>
            <a:off x="8328313" y="3438585"/>
            <a:ext cx="630584" cy="14213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95288" y="-27735"/>
            <a:ext cx="8229600" cy="1143000"/>
          </a:xfrm>
        </p:spPr>
        <p:txBody>
          <a:bodyPr/>
          <a:lstStyle/>
          <a:p>
            <a:pPr rtl="0" eaLnBrk="1" hangingPunct="1"/>
            <a:r>
              <a:rPr b="1">
                <a:solidFill>
                  <a:schemeClr val="accent2"/>
                </a:solidFill>
              </a:rPr>
              <a:t>Creación de capacidad</a:t>
            </a:r>
          </a:p>
        </p:txBody>
      </p:sp>
      <p:sp>
        <p:nvSpPr>
          <p:cNvPr id="12292" name="Rectangle 3"/>
          <p:cNvSpPr>
            <a:spLocks noGrp="1" noChangeArrowheads="1"/>
          </p:cNvSpPr>
          <p:nvPr>
            <p:ph type="body" idx="1"/>
          </p:nvPr>
        </p:nvSpPr>
        <p:spPr>
          <a:xfrm>
            <a:off x="395320" y="829885"/>
            <a:ext cx="5184824" cy="4924425"/>
          </a:xfrm>
        </p:spPr>
        <p:txBody>
          <a:bodyPr/>
          <a:lstStyle/>
          <a:p>
            <a:pPr rtl="0" eaLnBrk="1" hangingPunct="1"/>
            <a:r>
              <a:rPr sz="2800" dirty="0" err="1"/>
              <a:t>Desarrollar</a:t>
            </a:r>
            <a:r>
              <a:rPr sz="2800" dirty="0"/>
              <a:t> la </a:t>
            </a:r>
            <a:r>
              <a:rPr sz="2800" dirty="0" err="1"/>
              <a:t>capacidad</a:t>
            </a:r>
            <a:r>
              <a:rPr sz="2800" dirty="0"/>
              <a:t> de la </a:t>
            </a:r>
            <a:r>
              <a:rPr sz="2800" dirty="0" err="1"/>
              <a:t>población</a:t>
            </a:r>
            <a:r>
              <a:rPr sz="2800" dirty="0"/>
              <a:t> local para </a:t>
            </a:r>
            <a:r>
              <a:rPr sz="2800" dirty="0" err="1"/>
              <a:t>satisfacer</a:t>
            </a:r>
            <a:r>
              <a:rPr sz="2800" dirty="0"/>
              <a:t> </a:t>
            </a:r>
            <a:r>
              <a:rPr sz="2800" dirty="0" err="1"/>
              <a:t>sus</a:t>
            </a:r>
            <a:r>
              <a:rPr sz="2800" dirty="0"/>
              <a:t> </a:t>
            </a:r>
            <a:r>
              <a:rPr sz="2800" dirty="0" err="1"/>
              <a:t>propias</a:t>
            </a:r>
            <a:r>
              <a:rPr sz="2800" dirty="0"/>
              <a:t> </a:t>
            </a:r>
            <a:r>
              <a:rPr sz="2800" dirty="0" err="1"/>
              <a:t>necesidades</a:t>
            </a:r>
            <a:endParaRPr sz="2800" dirty="0"/>
          </a:p>
          <a:p>
            <a:pPr rtl="0" eaLnBrk="1" hangingPunct="1"/>
            <a:r>
              <a:rPr sz="2800" dirty="0" err="1"/>
              <a:t>Varios</a:t>
            </a:r>
            <a:r>
              <a:rPr sz="2800" dirty="0"/>
              <a:t> roles:</a:t>
            </a:r>
          </a:p>
          <a:p>
            <a:pPr lvl="1" eaLnBrk="1" hangingPunct="1"/>
            <a:endParaRPr lang="en-US" dirty="0" smtClean="0"/>
          </a:p>
        </p:txBody>
      </p:sp>
      <p:sp>
        <p:nvSpPr>
          <p:cNvPr id="12294" name="Text Box 6"/>
          <p:cNvSpPr txBox="1">
            <a:spLocks noChangeArrowheads="1"/>
          </p:cNvSpPr>
          <p:nvPr/>
        </p:nvSpPr>
        <p:spPr bwMode="auto">
          <a:xfrm>
            <a:off x="305416" y="2963084"/>
            <a:ext cx="5111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rtl="0" eaLnBrk="1" hangingPunct="1">
              <a:buFontTx/>
              <a:buChar char="-"/>
            </a:pPr>
            <a:r>
              <a:rPr sz="2400"/>
              <a:t>Implementador del proyecto</a:t>
            </a:r>
          </a:p>
          <a:p>
            <a:pPr lvl="1" rtl="0" eaLnBrk="1" hangingPunct="1">
              <a:buFontTx/>
              <a:buChar char="-"/>
            </a:pPr>
            <a:r>
              <a:rPr sz="2400"/>
              <a:t>Promotores de la salud comunitaria</a:t>
            </a:r>
          </a:p>
          <a:p>
            <a:pPr lvl="1" rtl="0" eaLnBrk="1" hangingPunct="1">
              <a:buFontTx/>
              <a:buChar char="-"/>
            </a:pPr>
            <a:r>
              <a:rPr sz="2400"/>
              <a:t>Fabricante del producto</a:t>
            </a:r>
          </a:p>
          <a:p>
            <a:pPr lvl="1" rtl="0" eaLnBrk="1" hangingPunct="1">
              <a:buFontTx/>
              <a:buChar char="-"/>
            </a:pPr>
            <a:r>
              <a:rPr sz="2400"/>
              <a:t>Capacitador</a:t>
            </a:r>
          </a:p>
          <a:p>
            <a:pPr lvl="1" rtl="0" eaLnBrk="1" hangingPunct="1">
              <a:buFontTx/>
              <a:buChar char="-"/>
            </a:pPr>
            <a:r>
              <a:rPr sz="2400"/>
              <a:t>Otros actores (donantes, gobiernos, investigadores)</a:t>
            </a:r>
          </a:p>
        </p:txBody>
      </p:sp>
      <p:sp>
        <p:nvSpPr>
          <p:cNvPr id="12296" name="TextBox 7"/>
          <p:cNvSpPr txBox="1">
            <a:spLocks noChangeArrowheads="1"/>
          </p:cNvSpPr>
          <p:nvPr/>
        </p:nvSpPr>
        <p:spPr bwMode="auto">
          <a:xfrm>
            <a:off x="2699792" y="6072992"/>
            <a:ext cx="7327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dirty="0" err="1"/>
              <a:t>Capacitación</a:t>
            </a:r>
            <a:r>
              <a:rPr b="1" dirty="0"/>
              <a:t> de CAWST </a:t>
            </a:r>
            <a:r>
              <a:rPr b="1" dirty="0" err="1"/>
              <a:t>sobre</a:t>
            </a:r>
            <a:r>
              <a:rPr b="1" dirty="0"/>
              <a:t> </a:t>
            </a:r>
            <a:r>
              <a:rPr b="1" dirty="0" err="1"/>
              <a:t>cómo</a:t>
            </a:r>
            <a:r>
              <a:rPr b="1" dirty="0"/>
              <a:t> </a:t>
            </a:r>
            <a:r>
              <a:rPr b="1" dirty="0" err="1"/>
              <a:t>construir</a:t>
            </a:r>
            <a:r>
              <a:rPr b="1" dirty="0"/>
              <a:t> </a:t>
            </a:r>
            <a:r>
              <a:rPr b="1" dirty="0" err="1"/>
              <a:t>una</a:t>
            </a:r>
            <a:r>
              <a:rPr b="1" dirty="0"/>
              <a:t> </a:t>
            </a:r>
            <a:r>
              <a:rPr b="1" dirty="0" err="1"/>
              <a:t>losa</a:t>
            </a:r>
            <a:r>
              <a:rPr b="1" dirty="0"/>
              <a:t> de </a:t>
            </a:r>
            <a:r>
              <a:rPr b="1" dirty="0" err="1"/>
              <a:t>letrina</a:t>
            </a:r>
            <a:r>
              <a:rPr b="1" dirty="0"/>
              <a:t>, India</a:t>
            </a:r>
          </a:p>
        </p:txBody>
      </p:sp>
      <p:pic>
        <p:nvPicPr>
          <p:cNvPr id="9"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1696359"/>
            <a:ext cx="3326741" cy="4320077"/>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54025" y="4763"/>
            <a:ext cx="8229600" cy="1143000"/>
          </a:xfrm>
        </p:spPr>
        <p:txBody>
          <a:bodyPr/>
          <a:lstStyle/>
          <a:p>
            <a:pPr rtl="0" eaLnBrk="1" hangingPunct="1"/>
            <a:r>
              <a:rPr b="1">
                <a:solidFill>
                  <a:schemeClr val="accent2"/>
                </a:solidFill>
              </a:rPr>
              <a:t>Financiamiento del proyecto</a:t>
            </a:r>
          </a:p>
        </p:txBody>
      </p:sp>
      <p:sp>
        <p:nvSpPr>
          <p:cNvPr id="13317" name="TextBox 7"/>
          <p:cNvSpPr txBox="1">
            <a:spLocks noChangeArrowheads="1"/>
          </p:cNvSpPr>
          <p:nvPr/>
        </p:nvSpPr>
        <p:spPr bwMode="auto">
          <a:xfrm>
            <a:off x="1636588" y="5793385"/>
            <a:ext cx="7327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Recibir pago por hacer pipí, India </a:t>
            </a:r>
            <a:r>
              <a:rPr/>
              <a:t>(Fuente: SCOPE y WASTE)</a:t>
            </a:r>
          </a:p>
        </p:txBody>
      </p:sp>
      <p:pic>
        <p:nvPicPr>
          <p:cNvPr id="7"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602272" y="1245170"/>
            <a:ext cx="5933105" cy="4423223"/>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457200" y="-5135"/>
            <a:ext cx="8229600" cy="1143000"/>
          </a:xfrm>
        </p:spPr>
        <p:txBody>
          <a:bodyPr/>
          <a:lstStyle/>
          <a:p>
            <a:pPr rtl="0" eaLnBrk="1" hangingPunct="1"/>
            <a:r>
              <a:rPr b="1">
                <a:solidFill>
                  <a:schemeClr val="accent2"/>
                </a:solidFill>
              </a:rPr>
              <a:t>Reunir todo</a:t>
            </a:r>
          </a:p>
        </p:txBody>
      </p:sp>
      <p:sp>
        <p:nvSpPr>
          <p:cNvPr id="6" name="Oval 5"/>
          <p:cNvSpPr/>
          <p:nvPr/>
        </p:nvSpPr>
        <p:spPr>
          <a:xfrm rot="21409150">
            <a:off x="1600200" y="680665"/>
            <a:ext cx="6019800" cy="61722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rtl="0"/>
            <a:r>
              <a:rPr sz="1600">
                <a:solidFill>
                  <a:schemeClr val="tx1"/>
                </a:solidFill>
              </a:rPr>
              <a:t>Financiamiento del programa</a:t>
            </a:r>
          </a:p>
        </p:txBody>
      </p:sp>
      <p:sp>
        <p:nvSpPr>
          <p:cNvPr id="7" name="Oval 6"/>
          <p:cNvSpPr/>
          <p:nvPr/>
        </p:nvSpPr>
        <p:spPr>
          <a:xfrm>
            <a:off x="3581400" y="1976065"/>
            <a:ext cx="1981200" cy="1905000"/>
          </a:xfrm>
          <a:prstGeom prst="ellipse">
            <a:avLst/>
          </a:prstGeom>
          <a:solidFill>
            <a:srgbClr val="DEF2D8">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dirty="0" err="1">
                <a:solidFill>
                  <a:schemeClr val="tx1"/>
                </a:solidFill>
              </a:rPr>
              <a:t>Creación</a:t>
            </a:r>
            <a:r>
              <a:rPr sz="1600" dirty="0">
                <a:solidFill>
                  <a:schemeClr val="tx1"/>
                </a:solidFill>
              </a:rPr>
              <a:t> de </a:t>
            </a:r>
            <a:r>
              <a:rPr sz="1600" dirty="0" err="1">
                <a:solidFill>
                  <a:schemeClr val="tx1"/>
                </a:solidFill>
              </a:rPr>
              <a:t>demanda</a:t>
            </a:r>
            <a:endParaRPr sz="1600" dirty="0">
              <a:solidFill>
                <a:schemeClr val="tx1"/>
              </a:solidFill>
            </a:endParaRPr>
          </a:p>
        </p:txBody>
      </p:sp>
      <p:sp>
        <p:nvSpPr>
          <p:cNvPr id="8" name="Oval 7"/>
          <p:cNvSpPr/>
          <p:nvPr/>
        </p:nvSpPr>
        <p:spPr>
          <a:xfrm>
            <a:off x="4419600" y="3195265"/>
            <a:ext cx="1981200" cy="1905000"/>
          </a:xfrm>
          <a:prstGeom prst="ellipse">
            <a:avLst/>
          </a:prstGeom>
          <a:solidFill>
            <a:srgbClr val="A2B9D4">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a:solidFill>
                  <a:schemeClr val="tx1"/>
                </a:solidFill>
              </a:rPr>
              <a:t>Monitoreo</a:t>
            </a:r>
          </a:p>
          <a:p>
            <a:pPr algn="ctr" rtl="0"/>
            <a:r>
              <a:rPr sz="1600">
                <a:solidFill>
                  <a:schemeClr val="tx1"/>
                </a:solidFill>
              </a:rPr>
              <a:t>y</a:t>
            </a:r>
            <a:r>
              <a:rPr lang="en-US" sz="1600" dirty="0" smtClean="0">
                <a:solidFill>
                  <a:schemeClr val="tx1"/>
                </a:solidFill>
              </a:rPr>
              <a:t/>
            </a:r>
            <a:br>
              <a:rPr lang="en-US" sz="1600" dirty="0" smtClean="0">
                <a:solidFill>
                  <a:schemeClr val="tx1"/>
                </a:solidFill>
              </a:rPr>
            </a:br>
            <a:r>
              <a:rPr sz="1600">
                <a:solidFill>
                  <a:schemeClr val="tx1"/>
                </a:solidFill>
              </a:rPr>
              <a:t>mejora</a:t>
            </a:r>
          </a:p>
        </p:txBody>
      </p:sp>
      <p:sp>
        <p:nvSpPr>
          <p:cNvPr id="9" name="Oval 8"/>
          <p:cNvSpPr/>
          <p:nvPr/>
        </p:nvSpPr>
        <p:spPr>
          <a:xfrm>
            <a:off x="2819400" y="3195265"/>
            <a:ext cx="1981200" cy="1905000"/>
          </a:xfrm>
          <a:prstGeom prst="ellipse">
            <a:avLst/>
          </a:prstGeom>
          <a:solidFill>
            <a:srgbClr val="E2C8F6">
              <a:alpha val="4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a:solidFill>
                  <a:schemeClr val="tx1"/>
                </a:solidFill>
              </a:rPr>
              <a:t>Provisión de</a:t>
            </a:r>
            <a:r>
              <a:rPr lang="en-US" sz="1600" dirty="0" smtClean="0">
                <a:solidFill>
                  <a:schemeClr val="tx1"/>
                </a:solidFill>
              </a:rPr>
              <a:t/>
            </a:r>
            <a:br>
              <a:rPr lang="en-US" sz="1600" dirty="0" smtClean="0">
                <a:solidFill>
                  <a:schemeClr val="tx1"/>
                </a:solidFill>
              </a:rPr>
            </a:br>
            <a:r>
              <a:rPr sz="1600">
                <a:solidFill>
                  <a:schemeClr val="tx1"/>
                </a:solidFill>
              </a:rPr>
              <a:t>productos y servicios</a:t>
            </a:r>
          </a:p>
        </p:txBody>
      </p:sp>
      <p:sp>
        <p:nvSpPr>
          <p:cNvPr id="10" name="Oval 9"/>
          <p:cNvSpPr/>
          <p:nvPr/>
        </p:nvSpPr>
        <p:spPr>
          <a:xfrm>
            <a:off x="2590800" y="1823665"/>
            <a:ext cx="4038600" cy="3886200"/>
          </a:xfrm>
          <a:prstGeom prst="ellipse">
            <a:avLst/>
          </a:prstGeom>
          <a:noFill/>
          <a:ln>
            <a:solidFill>
              <a:srgbClr val="A6C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Oval 10"/>
          <p:cNvSpPr/>
          <p:nvPr/>
        </p:nvSpPr>
        <p:spPr>
          <a:xfrm>
            <a:off x="1524000" y="680666"/>
            <a:ext cx="6172199" cy="61721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rtl="0"/>
            <a:r>
              <a:rPr>
                <a:solidFill>
                  <a:schemeClr val="tx1"/>
                </a:solidFill>
              </a:rPr>
              <a:t>Creación de capacidades</a:t>
            </a:r>
          </a:p>
        </p:txBody>
      </p:sp>
      <p:pic>
        <p:nvPicPr>
          <p:cNvPr id="12"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rtl="0" eaLnBrk="1" hangingPunct="1"/>
            <a:r>
              <a:rPr b="1">
                <a:solidFill>
                  <a:schemeClr val="accent2"/>
                </a:solidFill>
              </a:rPr>
              <a:t>Revisión</a:t>
            </a:r>
          </a:p>
        </p:txBody>
      </p:sp>
      <p:sp>
        <p:nvSpPr>
          <p:cNvPr id="15364" name="Rectangle 3"/>
          <p:cNvSpPr>
            <a:spLocks noGrp="1" noChangeArrowheads="1"/>
          </p:cNvSpPr>
          <p:nvPr>
            <p:ph type="body" idx="1"/>
          </p:nvPr>
        </p:nvSpPr>
        <p:spPr>
          <a:xfrm>
            <a:off x="457200" y="1600200"/>
            <a:ext cx="8229600" cy="4924425"/>
          </a:xfrm>
        </p:spPr>
        <p:txBody>
          <a:bodyPr/>
          <a:lstStyle/>
          <a:p>
            <a:pPr rtl="0" eaLnBrk="1" hangingPunct="1"/>
            <a:r>
              <a:rPr/>
              <a:t>¿Cuál es el aspecto del marco que es nuevo o interesante para usted?</a:t>
            </a:r>
          </a:p>
          <a:p>
            <a:pPr eaLnBrk="1" hangingPunct="1"/>
            <a:endParaRPr lang="en-US" smtClean="0"/>
          </a:p>
        </p:txBody>
      </p:sp>
      <p:pic>
        <p:nvPicPr>
          <p:cNvPr id="6"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8888" y="1484313"/>
            <a:ext cx="6481762" cy="4228850"/>
          </a:xfrm>
          <a:prstGeom prst="rect">
            <a:avLst/>
          </a:prstGeom>
        </p:spPr>
        <p:txBody>
          <a:bodyPr>
            <a:spAutoFit/>
          </a:bodyPr>
          <a:lstStyle/>
          <a:p>
            <a:pPr algn="ctr" rtl="0">
              <a:spcBef>
                <a:spcPct val="20000"/>
              </a:spcBef>
              <a:defRPr/>
            </a:pPr>
            <a:r>
              <a:rPr sz="3200" kern="0">
                <a:solidFill>
                  <a:srgbClr val="000000"/>
                </a:solidFill>
                <a:latin typeface="Arial"/>
                <a:ea typeface="+mn-ea"/>
                <a:cs typeface="Arial"/>
              </a:rPr>
              <a:t>Esta presentación se utiliza con el plan de lección </a:t>
            </a:r>
            <a:r>
              <a:rPr sz="3200" kern="0">
                <a:latin typeface="Arial"/>
                <a:cs typeface="Arial"/>
              </a:rPr>
              <a:t>9</a:t>
            </a:r>
            <a:r>
              <a:rPr sz="3200" kern="0">
                <a:solidFill>
                  <a:srgbClr val="000000"/>
                </a:solidFill>
                <a:latin typeface="Arial"/>
                <a:ea typeface="+mn-ea"/>
                <a:cs typeface="Arial"/>
              </a:rPr>
              <a:t>: Marco del proyecto en el manual del capacitador Introducción al saneamiento ambiental. </a:t>
            </a:r>
          </a:p>
          <a:p>
            <a:pPr>
              <a:spcBef>
                <a:spcPct val="20000"/>
              </a:spcBef>
              <a:defRPr/>
            </a:pPr>
            <a:endParaRPr lang="en-US" sz="3200" kern="0" dirty="0">
              <a:solidFill>
                <a:srgbClr val="000000"/>
              </a:solidFill>
              <a:latin typeface="Arial"/>
              <a:ea typeface="+mn-ea"/>
              <a:cs typeface="Arial"/>
            </a:endParaRPr>
          </a:p>
          <a:p>
            <a:pPr algn="ctr" rtl="0">
              <a:spcBef>
                <a:spcPct val="20000"/>
              </a:spcBef>
              <a:defRPr/>
            </a:pPr>
            <a:r>
              <a:rPr sz="3200" kern="0">
                <a:solidFill>
                  <a:srgbClr val="000000"/>
                </a:solidFill>
                <a:latin typeface="Arial"/>
                <a:ea typeface="+mn-ea"/>
                <a:cs typeface="Arial"/>
              </a:rPr>
              <a:t>Disponible en </a:t>
            </a:r>
            <a:r>
              <a:rPr sz="3200" kern="0">
                <a:solidFill>
                  <a:srgbClr val="000000"/>
                </a:solidFill>
                <a:latin typeface="Arial"/>
                <a:ea typeface="+mn-ea"/>
                <a:cs typeface="Arial"/>
                <a:hlinkClick r:id="rId2"/>
              </a:rPr>
              <a:t>www.cawst.org/resources</a:t>
            </a:r>
          </a:p>
        </p:txBody>
      </p:sp>
      <p:pic>
        <p:nvPicPr>
          <p:cNvPr id="1433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712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1725613"/>
            <a:ext cx="7772400" cy="1779587"/>
          </a:xfrm>
        </p:spPr>
        <p:txBody>
          <a:bodyPr/>
          <a:lstStyle/>
          <a:p>
            <a:pPr rtl="0" eaLnBrk="1" hangingPunct="1"/>
            <a:r>
              <a:rPr b="1">
                <a:solidFill>
                  <a:schemeClr val="accent2"/>
                </a:solidFill>
              </a:rPr>
              <a:t>Marco del proyecto</a:t>
            </a:r>
          </a:p>
        </p:txBody>
      </p:sp>
      <p:pic>
        <p:nvPicPr>
          <p:cNvPr id="3075" name="Picture 4" descr="CAWST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rtl="0"/>
            <a:r>
              <a:rPr b="1">
                <a:solidFill>
                  <a:schemeClr val="accent2"/>
                </a:solidFill>
              </a:rPr>
              <a:t>Resultados del aprendizaje</a:t>
            </a:r>
          </a:p>
        </p:txBody>
      </p:sp>
      <p:sp>
        <p:nvSpPr>
          <p:cNvPr id="3" name="Content Placeholder 2"/>
          <p:cNvSpPr>
            <a:spLocks noGrp="1"/>
          </p:cNvSpPr>
          <p:nvPr>
            <p:ph idx="1"/>
          </p:nvPr>
        </p:nvSpPr>
        <p:spPr/>
        <p:txBody>
          <a:bodyPr/>
          <a:lstStyle/>
          <a:p>
            <a:pPr marL="514350" indent="-514350" rtl="0">
              <a:buFontTx/>
              <a:buAutoNum type="arabicPeriod"/>
            </a:pPr>
            <a:r>
              <a:rPr/>
              <a:t>Hablar sobre el propósito del marco del proyecto.</a:t>
            </a:r>
          </a:p>
          <a:p>
            <a:pPr marL="514350" indent="-514350" rtl="0">
              <a:buFontTx/>
              <a:buAutoNum type="arabicPeriod"/>
            </a:pPr>
            <a:r>
              <a:rPr/>
              <a:t>Describir los cinco componentes del marco del proyecto. </a:t>
            </a:r>
          </a:p>
          <a:p>
            <a:pPr marL="514350" indent="-514350">
              <a:buFontTx/>
              <a:buNone/>
            </a:pPr>
            <a:endParaRPr lang="en-CA" dirty="0" smtClean="0"/>
          </a:p>
        </p:txBody>
      </p:sp>
      <p:pic>
        <p:nvPicPr>
          <p:cNvPr id="6" name="Picture 5"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rtl="0" fontAlgn="auto">
              <a:spcAft>
                <a:spcPts val="0"/>
              </a:spcAft>
              <a:defRPr/>
            </a:pPr>
            <a:r>
              <a:rPr b="1">
                <a:solidFill>
                  <a:schemeClr val="accent2"/>
                </a:solidFill>
              </a:rPr>
              <a:t>¿Por qué algunos proyectos </a:t>
            </a:r>
            <a:r>
              <a:rPr lang="en-US" b="1" dirty="0" smtClean="0">
                <a:solidFill>
                  <a:schemeClr val="accent2"/>
                </a:solidFill>
              </a:rPr>
              <a:t/>
            </a:r>
            <a:br>
              <a:rPr lang="en-US" b="1" dirty="0" smtClean="0">
                <a:solidFill>
                  <a:schemeClr val="accent2"/>
                </a:solidFill>
              </a:rPr>
            </a:br>
            <a:r>
              <a:rPr b="1">
                <a:solidFill>
                  <a:schemeClr val="accent2"/>
                </a:solidFill>
              </a:rPr>
              <a:t>no logran alcanzar su potencial?</a:t>
            </a:r>
          </a:p>
        </p:txBody>
      </p:sp>
      <p:pic>
        <p:nvPicPr>
          <p:cNvPr id="5"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523433"/>
            <a:ext cx="3570537" cy="52179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1"/>
          <p:cNvSpPr txBox="1">
            <a:spLocks noChangeArrowheads="1"/>
          </p:cNvSpPr>
          <p:nvPr/>
        </p:nvSpPr>
        <p:spPr bwMode="auto">
          <a:xfrm>
            <a:off x="6372017" y="6315180"/>
            <a:ext cx="41830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400"/>
              <a:t>(Fuente: Maclean’s, 2010)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1143000"/>
          </a:xfrm>
        </p:spPr>
        <p:txBody>
          <a:bodyPr/>
          <a:lstStyle/>
          <a:p>
            <a:pPr rtl="0"/>
            <a:r>
              <a:rPr b="1">
                <a:solidFill>
                  <a:schemeClr val="accent2"/>
                </a:solidFill>
              </a:rPr>
              <a:t>¿Qué aprendimos?</a:t>
            </a:r>
          </a:p>
        </p:txBody>
      </p:sp>
      <p:sp>
        <p:nvSpPr>
          <p:cNvPr id="7171" name="Content Placeholder 2"/>
          <p:cNvSpPr>
            <a:spLocks noGrp="1"/>
          </p:cNvSpPr>
          <p:nvPr>
            <p:ph idx="1"/>
          </p:nvPr>
        </p:nvSpPr>
        <p:spPr>
          <a:xfrm>
            <a:off x="228600" y="1114832"/>
            <a:ext cx="8686800" cy="4525963"/>
          </a:xfrm>
        </p:spPr>
        <p:txBody>
          <a:bodyPr/>
          <a:lstStyle/>
          <a:p>
            <a:pPr rtl="0"/>
            <a:r>
              <a:rPr dirty="0" err="1"/>
              <a:t>Proyectos</a:t>
            </a:r>
            <a:r>
              <a:rPr dirty="0"/>
              <a:t> de </a:t>
            </a:r>
            <a:r>
              <a:rPr dirty="0" err="1"/>
              <a:t>saneamiento</a:t>
            </a:r>
            <a:r>
              <a:rPr dirty="0"/>
              <a:t> </a:t>
            </a:r>
            <a:r>
              <a:rPr dirty="0" err="1"/>
              <a:t>ambiental</a:t>
            </a:r>
            <a:r>
              <a:rPr dirty="0"/>
              <a:t>:</a:t>
            </a:r>
          </a:p>
          <a:p>
            <a:pPr lvl="1" rtl="0"/>
            <a:r>
              <a:rPr dirty="0"/>
              <a:t>Se </a:t>
            </a:r>
            <a:r>
              <a:rPr dirty="0" err="1"/>
              <a:t>llevan</a:t>
            </a:r>
            <a:r>
              <a:rPr dirty="0"/>
              <a:t> a </a:t>
            </a:r>
            <a:r>
              <a:rPr dirty="0" err="1"/>
              <a:t>cabo</a:t>
            </a:r>
            <a:r>
              <a:rPr dirty="0"/>
              <a:t> </a:t>
            </a:r>
            <a:r>
              <a:rPr dirty="0" err="1"/>
              <a:t>por</a:t>
            </a:r>
            <a:r>
              <a:rPr dirty="0"/>
              <a:t> </a:t>
            </a:r>
            <a:r>
              <a:rPr dirty="0" err="1"/>
              <a:t>una</a:t>
            </a:r>
            <a:r>
              <a:rPr dirty="0"/>
              <a:t> </a:t>
            </a:r>
            <a:r>
              <a:rPr dirty="0" err="1"/>
              <a:t>amplia</a:t>
            </a:r>
            <a:r>
              <a:rPr dirty="0"/>
              <a:t> </a:t>
            </a:r>
            <a:r>
              <a:rPr dirty="0" err="1"/>
              <a:t>variedad</a:t>
            </a:r>
            <a:r>
              <a:rPr dirty="0"/>
              <a:t> de </a:t>
            </a:r>
            <a:r>
              <a:rPr dirty="0" err="1"/>
              <a:t>implementadores</a:t>
            </a:r>
            <a:endParaRPr dirty="0"/>
          </a:p>
          <a:p>
            <a:pPr lvl="1" rtl="0"/>
            <a:r>
              <a:rPr dirty="0" err="1"/>
              <a:t>Utilizan</a:t>
            </a:r>
            <a:r>
              <a:rPr dirty="0"/>
              <a:t> </a:t>
            </a:r>
            <a:r>
              <a:rPr dirty="0" err="1"/>
              <a:t>diferentes</a:t>
            </a:r>
            <a:r>
              <a:rPr dirty="0"/>
              <a:t> </a:t>
            </a:r>
            <a:r>
              <a:rPr dirty="0" err="1"/>
              <a:t>opciones</a:t>
            </a:r>
            <a:r>
              <a:rPr dirty="0"/>
              <a:t> de </a:t>
            </a:r>
            <a:r>
              <a:rPr dirty="0" err="1"/>
              <a:t>tecnología</a:t>
            </a:r>
            <a:r>
              <a:rPr dirty="0"/>
              <a:t> </a:t>
            </a:r>
          </a:p>
          <a:p>
            <a:pPr lvl="1" rtl="0"/>
            <a:r>
              <a:rPr dirty="0" err="1"/>
              <a:t>Utilizan</a:t>
            </a:r>
            <a:r>
              <a:rPr dirty="0"/>
              <a:t> </a:t>
            </a:r>
            <a:r>
              <a:rPr dirty="0" err="1"/>
              <a:t>diferentes</a:t>
            </a:r>
            <a:r>
              <a:rPr dirty="0"/>
              <a:t> </a:t>
            </a:r>
            <a:r>
              <a:rPr dirty="0" err="1"/>
              <a:t>enfoques</a:t>
            </a:r>
            <a:r>
              <a:rPr dirty="0"/>
              <a:t> de </a:t>
            </a:r>
            <a:r>
              <a:rPr dirty="0" err="1"/>
              <a:t>implementación</a:t>
            </a:r>
            <a:endParaRPr dirty="0"/>
          </a:p>
          <a:p>
            <a:pPr lvl="1" rtl="0"/>
            <a:r>
              <a:rPr dirty="0"/>
              <a:t>Hay </a:t>
            </a:r>
            <a:r>
              <a:rPr dirty="0" err="1"/>
              <a:t>una</a:t>
            </a:r>
            <a:r>
              <a:rPr dirty="0"/>
              <a:t> </a:t>
            </a:r>
            <a:r>
              <a:rPr dirty="0" err="1"/>
              <a:t>diversa</a:t>
            </a:r>
            <a:r>
              <a:rPr dirty="0"/>
              <a:t> </a:t>
            </a:r>
            <a:r>
              <a:rPr dirty="0" err="1"/>
              <a:t>gama</a:t>
            </a:r>
            <a:r>
              <a:rPr dirty="0"/>
              <a:t> de </a:t>
            </a:r>
            <a:r>
              <a:rPr dirty="0" err="1"/>
              <a:t>objetivos</a:t>
            </a:r>
            <a:r>
              <a:rPr dirty="0"/>
              <a:t> </a:t>
            </a:r>
            <a:r>
              <a:rPr dirty="0" err="1"/>
              <a:t>generales</a:t>
            </a:r>
            <a:endParaRPr dirty="0"/>
          </a:p>
          <a:p>
            <a:pPr rtl="0"/>
            <a:r>
              <a:rPr b="1" dirty="0"/>
              <a:t>No hay un </a:t>
            </a:r>
            <a:r>
              <a:rPr b="1" dirty="0" err="1"/>
              <a:t>modelo</a:t>
            </a:r>
            <a:r>
              <a:rPr b="1" dirty="0"/>
              <a:t> de </a:t>
            </a:r>
            <a:r>
              <a:rPr b="1" dirty="0" err="1"/>
              <a:t>implementación</a:t>
            </a:r>
            <a:r>
              <a:rPr b="1" dirty="0"/>
              <a:t> </a:t>
            </a:r>
            <a:r>
              <a:rPr b="1" dirty="0" err="1"/>
              <a:t>estándar</a:t>
            </a:r>
            <a:r>
              <a:rPr b="1" dirty="0"/>
              <a:t> </a:t>
            </a:r>
            <a:r>
              <a:rPr b="1" dirty="0" err="1"/>
              <a:t>pero</a:t>
            </a:r>
            <a:r>
              <a:rPr b="1" dirty="0"/>
              <a:t> los </a:t>
            </a:r>
            <a:r>
              <a:rPr b="1" dirty="0" err="1"/>
              <a:t>proyectos</a:t>
            </a:r>
            <a:r>
              <a:rPr b="1" dirty="0"/>
              <a:t> de </a:t>
            </a:r>
            <a:r>
              <a:rPr b="1" dirty="0" err="1"/>
              <a:t>saneamiento</a:t>
            </a:r>
            <a:r>
              <a:rPr b="1" dirty="0"/>
              <a:t> </a:t>
            </a:r>
            <a:r>
              <a:rPr b="1" dirty="0" err="1"/>
              <a:t>exitosos</a:t>
            </a:r>
            <a:r>
              <a:rPr b="1" dirty="0"/>
              <a:t> </a:t>
            </a:r>
            <a:r>
              <a:rPr b="1" dirty="0" err="1"/>
              <a:t>abordan</a:t>
            </a:r>
            <a:r>
              <a:rPr b="1" dirty="0"/>
              <a:t> </a:t>
            </a:r>
            <a:r>
              <a:rPr b="1" dirty="0" err="1"/>
              <a:t>componentes</a:t>
            </a:r>
            <a:r>
              <a:rPr b="1" dirty="0"/>
              <a:t> </a:t>
            </a:r>
            <a:r>
              <a:rPr b="1" dirty="0" err="1"/>
              <a:t>comunes</a:t>
            </a:r>
            <a:endParaRPr b="1" dirty="0"/>
          </a:p>
        </p:txBody>
      </p:sp>
      <p:pic>
        <p:nvPicPr>
          <p:cNvPr id="6"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N:\Education Program Development\Templates\Image - Project Implementation Framework_BL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996727"/>
            <a:ext cx="7962900" cy="5972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a:xfrm>
            <a:off x="457200" y="274638"/>
            <a:ext cx="8229600" cy="1143000"/>
          </a:xfrm>
        </p:spPr>
        <p:txBody>
          <a:bodyPr/>
          <a:lstStyle/>
          <a:p>
            <a:pPr rtl="0" eaLnBrk="1" hangingPunct="1"/>
            <a:r>
              <a:rPr b="1">
                <a:solidFill>
                  <a:schemeClr val="accent2"/>
                </a:solidFill>
              </a:rPr>
              <a:t>Marco del proyecto</a:t>
            </a:r>
          </a:p>
        </p:txBody>
      </p:sp>
    </p:spTree>
    <p:extLst>
      <p:ext uri="{BB962C8B-B14F-4D97-AF65-F5344CB8AC3E}">
        <p14:creationId xmlns:p14="http://schemas.microsoft.com/office/powerpoint/2010/main" val="3617054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rtl="0" eaLnBrk="1" hangingPunct="1"/>
            <a:r>
              <a:rPr b="1">
                <a:solidFill>
                  <a:schemeClr val="accent2"/>
                </a:solidFill>
              </a:rPr>
              <a:t>Marco del proyecto</a:t>
            </a:r>
          </a:p>
        </p:txBody>
      </p:sp>
      <p:pic>
        <p:nvPicPr>
          <p:cNvPr id="12"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rot="5400000">
            <a:off x="990600" y="152400"/>
            <a:ext cx="6019800" cy="6172201"/>
          </a:xfrm>
          <a:prstGeom prst="ellipse">
            <a:avLst/>
          </a:prstGeom>
          <a:noFill/>
          <a:ln w="25400" cap="flat" cmpd="sng" algn="ctr">
            <a:noFill/>
            <a:prstDash val="solid"/>
          </a:ln>
          <a:effectLst/>
        </p:spPr>
        <p:txBody>
          <a:bodyPr rtlCol="0"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black"/>
                </a:solidFill>
                <a:effectLst/>
                <a:uLnTx/>
                <a:uFillTx/>
                <a:latin typeface="Calibri"/>
                <a:ea typeface="+mn-ea"/>
                <a:cs typeface="+mn-cs"/>
              </a:rPr>
              <a:t>Financiamiento</a:t>
            </a:r>
            <a:r>
              <a:rPr kumimoji="0" lang="en-US" sz="1600" b="0" i="0" u="none" strike="noStrike" kern="0" cap="none" spc="0" normalizeH="0" baseline="0" noProof="0" dirty="0" smtClean="0">
                <a:ln>
                  <a:noFill/>
                </a:ln>
                <a:solidFill>
                  <a:prstClr val="black"/>
                </a:solidFill>
                <a:effectLst/>
                <a:uLnTx/>
                <a:uFillTx/>
                <a:latin typeface="Calibri"/>
                <a:ea typeface="+mn-ea"/>
                <a:cs typeface="+mn-cs"/>
              </a:rPr>
              <a:t> del </a:t>
            </a:r>
            <a:r>
              <a:rPr kumimoji="0" lang="en-US" sz="1600" b="0" i="0" u="none" strike="noStrike" kern="0" cap="none" spc="0" normalizeH="0" baseline="0" noProof="0" dirty="0" err="1" smtClean="0">
                <a:ln>
                  <a:noFill/>
                </a:ln>
                <a:solidFill>
                  <a:prstClr val="black"/>
                </a:solidFill>
                <a:effectLst/>
                <a:uLnTx/>
                <a:uFillTx/>
                <a:latin typeface="Calibri"/>
                <a:ea typeface="+mn-ea"/>
                <a:cs typeface="+mn-cs"/>
              </a:rPr>
              <a:t>programa</a:t>
            </a:r>
            <a:endParaRPr kumimoji="0" lang="en-CA" sz="16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 name="Oval 6"/>
          <p:cNvSpPr/>
          <p:nvPr/>
        </p:nvSpPr>
        <p:spPr>
          <a:xfrm>
            <a:off x="2971800" y="1447800"/>
            <a:ext cx="1981200" cy="1905000"/>
          </a:xfrm>
          <a:prstGeom prst="ellipse">
            <a:avLst/>
          </a:prstGeom>
          <a:solidFill>
            <a:srgbClr val="9BBB59">
              <a:lumMod val="60000"/>
              <a:lumOff val="40000"/>
              <a:alpha val="50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black"/>
                </a:solidFill>
                <a:effectLst/>
                <a:uLnTx/>
                <a:uFillTx/>
                <a:latin typeface="Calibri"/>
                <a:ea typeface="+mn-ea"/>
                <a:cs typeface="+mn-cs"/>
              </a:rPr>
              <a:t>Creación</a:t>
            </a:r>
            <a:r>
              <a:rPr kumimoji="0" lang="en-US" sz="1600" b="0" i="0" u="none" strike="noStrike" kern="0" cap="none" spc="0" normalizeH="0" baseline="0" noProof="0" dirty="0" smtClean="0">
                <a:ln>
                  <a:noFill/>
                </a:ln>
                <a:solidFill>
                  <a:prstClr val="black"/>
                </a:solidFill>
                <a:effectLst/>
                <a:uLnTx/>
                <a:uFillTx/>
                <a:latin typeface="Calibri"/>
                <a:ea typeface="+mn-ea"/>
                <a:cs typeface="+mn-cs"/>
              </a:rPr>
              <a:t> de </a:t>
            </a:r>
            <a:r>
              <a:rPr kumimoji="0" lang="en-US" sz="1600" b="0" i="0" u="none" strike="noStrike" kern="0" cap="none" spc="0" normalizeH="0" baseline="0" noProof="0" dirty="0" err="1" smtClean="0">
                <a:ln>
                  <a:noFill/>
                </a:ln>
                <a:solidFill>
                  <a:prstClr val="black"/>
                </a:solidFill>
                <a:effectLst/>
                <a:uLnTx/>
                <a:uFillTx/>
                <a:latin typeface="Calibri"/>
                <a:ea typeface="+mn-ea"/>
                <a:cs typeface="+mn-cs"/>
              </a:rPr>
              <a:t>demanda</a:t>
            </a:r>
            <a:endParaRPr kumimoji="0" lang="en-CA" sz="16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 name="Oval 7"/>
          <p:cNvSpPr/>
          <p:nvPr/>
        </p:nvSpPr>
        <p:spPr>
          <a:xfrm>
            <a:off x="3810000" y="2667000"/>
            <a:ext cx="1981200" cy="1905000"/>
          </a:xfrm>
          <a:prstGeom prst="ellipse">
            <a:avLst/>
          </a:prstGeom>
          <a:solidFill>
            <a:srgbClr val="4BACC6">
              <a:lumMod val="60000"/>
              <a:lumOff val="40000"/>
              <a:alpha val="50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black"/>
                </a:solidFill>
                <a:effectLst/>
                <a:uLnTx/>
                <a:uFillTx/>
                <a:latin typeface="Calibri"/>
                <a:ea typeface="+mn-ea"/>
                <a:cs typeface="+mn-cs"/>
              </a:rPr>
              <a:t>Monitoreo</a:t>
            </a:r>
            <a:r>
              <a:rPr kumimoji="0" lang="en-US" sz="1600" b="0" i="0" u="none" strike="noStrike" kern="0" cap="none" spc="0" normalizeH="0" baseline="0" noProof="0" dirty="0" smtClean="0">
                <a:ln>
                  <a:noFill/>
                </a:ln>
                <a:solidFill>
                  <a:prstClr val="black"/>
                </a:solidFill>
                <a:effectLst/>
                <a:uLnTx/>
                <a:uFillTx/>
                <a:latin typeface="Calibri"/>
                <a:ea typeface="+mn-ea"/>
                <a:cs typeface="+mn-cs"/>
              </a:rPr>
              <a:t> y </a:t>
            </a:r>
            <a:r>
              <a:rPr kumimoji="0" lang="en-US" sz="1600" b="0" i="0" u="none" strike="noStrike" kern="0" cap="none" spc="0" normalizeH="0" baseline="0" noProof="0" dirty="0" err="1" smtClean="0">
                <a:ln>
                  <a:noFill/>
                </a:ln>
                <a:solidFill>
                  <a:prstClr val="black"/>
                </a:solidFill>
                <a:effectLst/>
                <a:uLnTx/>
                <a:uFillTx/>
                <a:latin typeface="Calibri"/>
                <a:ea typeface="+mn-ea"/>
                <a:cs typeface="+mn-cs"/>
              </a:rPr>
              <a:t>mejora</a:t>
            </a:r>
            <a:endParaRPr kumimoji="0" lang="en-CA" sz="16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 name="Oval 8"/>
          <p:cNvSpPr/>
          <p:nvPr/>
        </p:nvSpPr>
        <p:spPr>
          <a:xfrm>
            <a:off x="2209800" y="2667000"/>
            <a:ext cx="1981200" cy="1905000"/>
          </a:xfrm>
          <a:prstGeom prst="ellipse">
            <a:avLst/>
          </a:prstGeom>
          <a:solidFill>
            <a:srgbClr val="8064A2">
              <a:lumMod val="60000"/>
              <a:lumOff val="40000"/>
              <a:alpha val="50000"/>
            </a:srgb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black"/>
                </a:solidFill>
                <a:effectLst/>
                <a:uLnTx/>
                <a:uFillTx/>
                <a:latin typeface="Calibri"/>
                <a:ea typeface="+mn-ea"/>
                <a:cs typeface="+mn-cs"/>
              </a:rPr>
              <a:t>Suministro</a:t>
            </a:r>
            <a:r>
              <a:rPr kumimoji="0" lang="en-US" sz="1600" b="0" i="0" u="none" strike="noStrike" kern="0" cap="none" spc="0" normalizeH="0" baseline="0" noProof="0" dirty="0" smtClean="0">
                <a:ln>
                  <a:noFill/>
                </a:ln>
                <a:solidFill>
                  <a:prstClr val="black"/>
                </a:solidFill>
                <a:effectLst/>
                <a:uLnTx/>
                <a:uFillTx/>
                <a:latin typeface="Calibri"/>
                <a:ea typeface="+mn-ea"/>
                <a:cs typeface="+mn-cs"/>
              </a:rPr>
              <a:t> de </a:t>
            </a:r>
            <a:r>
              <a:rPr kumimoji="0" lang="en-US" sz="1600" b="0" i="0" u="none" strike="noStrike" kern="0" cap="none" spc="0" normalizeH="0" baseline="0" noProof="0" dirty="0" err="1" smtClean="0">
                <a:ln>
                  <a:noFill/>
                </a:ln>
                <a:solidFill>
                  <a:prstClr val="black"/>
                </a:solidFill>
                <a:effectLst/>
                <a:uLnTx/>
                <a:uFillTx/>
                <a:latin typeface="Calibri"/>
                <a:ea typeface="+mn-ea"/>
                <a:cs typeface="+mn-cs"/>
              </a:rPr>
              <a:t>productos</a:t>
            </a:r>
            <a:r>
              <a:rPr kumimoji="0" lang="en-US" sz="1600" b="0" i="0" u="none" strike="noStrike" kern="0" cap="none" spc="0" normalizeH="0" baseline="0" noProof="0" dirty="0" smtClean="0">
                <a:ln>
                  <a:noFill/>
                </a:ln>
                <a:solidFill>
                  <a:prstClr val="black"/>
                </a:solidFill>
                <a:effectLst/>
                <a:uLnTx/>
                <a:uFillTx/>
                <a:latin typeface="Calibri"/>
                <a:ea typeface="+mn-ea"/>
                <a:cs typeface="+mn-cs"/>
              </a:rPr>
              <a:t> y </a:t>
            </a:r>
            <a:r>
              <a:rPr kumimoji="0" lang="en-US" sz="1600" b="0" i="0" u="none" strike="noStrike" kern="0" cap="none" spc="0" normalizeH="0" baseline="0" noProof="0" dirty="0" err="1" smtClean="0">
                <a:ln>
                  <a:noFill/>
                </a:ln>
                <a:solidFill>
                  <a:prstClr val="black"/>
                </a:solidFill>
                <a:effectLst/>
                <a:uLnTx/>
                <a:uFillTx/>
                <a:latin typeface="Calibri"/>
                <a:ea typeface="+mn-ea"/>
                <a:cs typeface="+mn-cs"/>
              </a:rPr>
              <a:t>servicios</a:t>
            </a:r>
            <a:endParaRPr kumimoji="0" lang="en-CA" sz="16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0" name="Oval 9"/>
          <p:cNvSpPr/>
          <p:nvPr/>
        </p:nvSpPr>
        <p:spPr>
          <a:xfrm>
            <a:off x="1981200" y="1295400"/>
            <a:ext cx="4038600" cy="3886200"/>
          </a:xfrm>
          <a:prstGeom prst="ellipse">
            <a:avLst/>
          </a:prstGeom>
          <a:noFill/>
          <a:ln w="25400" cap="flat" cmpd="sng" algn="ctr">
            <a:solidFill>
              <a:srgbClr val="1F497D">
                <a:lumMod val="20000"/>
                <a:lumOff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 name="Oval 10"/>
          <p:cNvSpPr/>
          <p:nvPr/>
        </p:nvSpPr>
        <p:spPr>
          <a:xfrm rot="16200000">
            <a:off x="914400" y="152401"/>
            <a:ext cx="6172199" cy="6172199"/>
          </a:xfrm>
          <a:prstGeom prst="ellipse">
            <a:avLst/>
          </a:prstGeom>
          <a:noFill/>
          <a:ln w="25400" cap="flat" cmpd="sng" algn="ctr">
            <a:noFill/>
            <a:prstDash val="solid"/>
          </a:ln>
          <a:effectLst/>
        </p:spPr>
        <p:txBody>
          <a:bodyPr rtlCol="0"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Construcción</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 de la </a:t>
            </a: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capacidad</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 </a:t>
            </a: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humana</a:t>
            </a:r>
            <a:endParaRPr kumimoji="0" lang="en-CA" sz="1800" b="0" i="0" u="none" strike="noStrike" kern="0" cap="none" spc="0" normalizeH="0" baseline="0" noProof="0" dirty="0" smtClean="0">
              <a:ln>
                <a:noFill/>
              </a:ln>
              <a:solidFill>
                <a:prstClr val="black"/>
              </a:solidFill>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304" y="0"/>
            <a:ext cx="9144000" cy="1143000"/>
          </a:xfrm>
        </p:spPr>
        <p:txBody>
          <a:bodyPr/>
          <a:lstStyle/>
          <a:p>
            <a:pPr rtl="0"/>
            <a:r>
              <a:rPr b="1">
                <a:solidFill>
                  <a:schemeClr val="accent2"/>
                </a:solidFill>
              </a:rPr>
              <a:t>Creación de demanda</a:t>
            </a:r>
          </a:p>
        </p:txBody>
      </p:sp>
      <p:sp>
        <p:nvSpPr>
          <p:cNvPr id="9220" name="TextBox 3"/>
          <p:cNvSpPr txBox="1">
            <a:spLocks noChangeArrowheads="1"/>
          </p:cNvSpPr>
          <p:nvPr/>
        </p:nvSpPr>
        <p:spPr bwMode="auto">
          <a:xfrm>
            <a:off x="994164" y="6308725"/>
            <a:ext cx="79703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b="1"/>
              <a:t>Afiche de marketing social para letrinas, Kenia </a:t>
            </a:r>
            <a:r>
              <a:rPr/>
              <a:t>(Fuente: Nuru International)</a:t>
            </a:r>
          </a:p>
        </p:txBody>
      </p:sp>
      <p:pic>
        <p:nvPicPr>
          <p:cNvPr id="7"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94163"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804" y="1244305"/>
            <a:ext cx="3528392" cy="4993007"/>
          </a:xfrm>
          <a:prstGeom prst="rect">
            <a:avLst/>
          </a:prstGeom>
          <a:ln>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2060</TotalTime>
  <Words>3038</Words>
  <Application>Microsoft Office PowerPoint</Application>
  <PresentationFormat>On-screen Show (4:3)</PresentationFormat>
  <Paragraphs>263</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ＭＳ Ｐゴシック</vt:lpstr>
      <vt:lpstr>Arial</vt:lpstr>
      <vt:lpstr>Calibri</vt:lpstr>
      <vt:lpstr>Default Design</vt:lpstr>
      <vt:lpstr>PowerPoint Presentation</vt:lpstr>
      <vt:lpstr>PowerPoint Presentation</vt:lpstr>
      <vt:lpstr>Marco del proyecto</vt:lpstr>
      <vt:lpstr>Resultados del aprendizaje</vt:lpstr>
      <vt:lpstr>¿Por qué algunos proyectos  no logran alcanzar su potencial?</vt:lpstr>
      <vt:lpstr>¿Qué aprendimos?</vt:lpstr>
      <vt:lpstr>Marco del proyecto</vt:lpstr>
      <vt:lpstr>Marco del proyecto</vt:lpstr>
      <vt:lpstr>Creación de demanda</vt:lpstr>
      <vt:lpstr>Suministro de productos y servicios</vt:lpstr>
      <vt:lpstr>Evaluación y mejoras</vt:lpstr>
      <vt:lpstr>Creación de capacidad</vt:lpstr>
      <vt:lpstr>Financiamiento del proyecto</vt:lpstr>
      <vt:lpstr>Reunir todo</vt:lpstr>
      <vt:lpstr>Revisión</vt:lpstr>
    </vt:vector>
  </TitlesOfParts>
  <Company>CAWST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Household Water Treatment and Safe Storage Workshop</dc:title>
  <dc:creator>CAWST</dc:creator>
  <cp:lastModifiedBy>Andrea Roach</cp:lastModifiedBy>
  <cp:revision>157</cp:revision>
  <dcterms:created xsi:type="dcterms:W3CDTF">2009-05-30T22:06:59Z</dcterms:created>
  <dcterms:modified xsi:type="dcterms:W3CDTF">2014-12-11T05:36:38Z</dcterms:modified>
</cp:coreProperties>
</file>