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2"/>
  </p:notesMasterIdLst>
  <p:handoutMasterIdLst>
    <p:handoutMasterId r:id="rId13"/>
  </p:handoutMasterIdLst>
  <p:sldIdLst>
    <p:sldId id="395" r:id="rId2"/>
    <p:sldId id="381" r:id="rId3"/>
    <p:sldId id="371" r:id="rId4"/>
    <p:sldId id="380" r:id="rId5"/>
    <p:sldId id="388" r:id="rId6"/>
    <p:sldId id="390" r:id="rId7"/>
    <p:sldId id="391" r:id="rId8"/>
    <p:sldId id="393" r:id="rId9"/>
    <p:sldId id="392" r:id="rId10"/>
    <p:sldId id="39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  <a:srgbClr val="24A4D6"/>
    <a:srgbClr val="38C6F4"/>
    <a:srgbClr val="018795"/>
    <a:srgbClr val="01BBCF"/>
    <a:srgbClr val="01DAF1"/>
    <a:srgbClr val="00FFFF"/>
    <a:srgbClr val="00D2CD"/>
    <a:srgbClr val="00A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3" autoAdjust="0"/>
    <p:restoredTop sz="87816" autoAdjust="0"/>
  </p:normalViewPr>
  <p:slideViewPr>
    <p:cSldViewPr snapToGrid="0">
      <p:cViewPr varScale="1">
        <p:scale>
          <a:sx n="97" d="100"/>
          <a:sy n="97" d="100"/>
        </p:scale>
        <p:origin x="18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85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15995214-BC83-564E-BF57-E1651F5388A7}" type="datetimeFigureOut">
              <a:rPr lang="en-US"/>
              <a:pPr>
                <a:defRPr/>
              </a:pPr>
              <a:t>8/8/2016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C2173794-5B20-E24C-A332-70A5FF976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85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95A3583-3D31-B448-955A-A61B88DAB2C6}" type="datetimeFigureOut">
              <a:rPr lang="en-US"/>
              <a:pPr>
                <a:defRPr/>
              </a:pPr>
              <a:t>8/8/2016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50910F0-1EA9-DB47-AEE4-177CBEED2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1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C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Cleaning and disinfecting containers at X-runner in Peru.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0910F0-1EA9-DB47-AEE4-177CBEED2EE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800" b="0" dirty="0" smtClean="0">
                <a:solidFill>
                  <a:schemeClr val="bg1"/>
                </a:solidFill>
              </a:rPr>
              <a:t>Worker wearing protective equipment </a:t>
            </a:r>
            <a:r>
              <a:rPr kumimoji="0" lang="en-C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at X-runner in Peru.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0910F0-1EA9-DB47-AEE4-177CBEED2EE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800" b="0" dirty="0" smtClean="0">
                <a:solidFill>
                  <a:schemeClr val="bg1"/>
                </a:solidFill>
              </a:rPr>
              <a:t>Safety poster </a:t>
            </a:r>
            <a:r>
              <a:rPr kumimoji="0" lang="en-C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at X-runner in Peru.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0910F0-1EA9-DB47-AEE4-177CBEED2EE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800" b="0" dirty="0" smtClean="0">
                <a:solidFill>
                  <a:schemeClr val="bg1"/>
                </a:solidFill>
              </a:rPr>
              <a:t>Training by</a:t>
            </a:r>
            <a:r>
              <a:rPr lang="en-CA" sz="1800" b="0" baseline="0" dirty="0" smtClean="0">
                <a:solidFill>
                  <a:schemeClr val="bg1"/>
                </a:solidFill>
              </a:rPr>
              <a:t> SOIL, Haiti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0910F0-1EA9-DB47-AEE4-177CBEED2EE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800" b="0" dirty="0" smtClean="0">
                <a:solidFill>
                  <a:schemeClr val="bg1"/>
                </a:solidFill>
              </a:rPr>
              <a:t>Fence</a:t>
            </a:r>
            <a:r>
              <a:rPr lang="en-CA" sz="1800" b="0" baseline="0" dirty="0" smtClean="0">
                <a:solidFill>
                  <a:schemeClr val="bg1"/>
                </a:solidFill>
              </a:rPr>
              <a:t> to restrict access at SOIL composting site, Haiti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0910F0-1EA9-DB47-AEE4-177CBEED2EE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>
          <a:xfrm>
            <a:off x="1497013" y="3890963"/>
            <a:ext cx="0" cy="320675"/>
          </a:xfrm>
          <a:prstGeom prst="line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808075" y="3267680"/>
            <a:ext cx="4514009" cy="571539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808075" y="2426677"/>
            <a:ext cx="4514009" cy="8216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570790" y="3891150"/>
            <a:ext cx="1492559" cy="288709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 smtClean="0"/>
              <a:t>DEC 10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802246" y="3888430"/>
            <a:ext cx="739122" cy="288709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 smtClean="0"/>
              <a:t>2015</a:t>
            </a:r>
          </a:p>
        </p:txBody>
      </p:sp>
      <p:pic>
        <p:nvPicPr>
          <p:cNvPr id="8" name="Picture 7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908" y="4526230"/>
            <a:ext cx="2756877" cy="193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1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19548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19548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9548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19548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088729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088729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6088729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6088729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806022F9-A567-1447-9040-125492F64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0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79082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70205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70205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62123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53246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53246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4706030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617260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617260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853659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64889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64889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6024F21-0231-5D49-A5CB-8E1A3FA61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05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723900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723900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7"/>
            <a:ext cx="7585491" cy="102425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819775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819775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271838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271838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06AB8FFC-F7AC-2E44-A853-100CEFBAC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787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647952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647952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478361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478361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56315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56315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1078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1078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F040B77-2632-D940-A787-F9932E6D7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896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Single Porto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657601" y="2082800"/>
            <a:ext cx="4778828" cy="2945974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710785" y="1707299"/>
            <a:ext cx="2499141" cy="3657827"/>
          </a:xfrm>
        </p:spPr>
        <p:txBody>
          <a:bodyPr rtlCol="0">
            <a:normAutofit/>
          </a:bodyPr>
          <a:lstStyle>
            <a:lvl1pPr>
              <a:defRPr sz="12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657601" y="1707296"/>
            <a:ext cx="2390775" cy="375504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20D58915-6786-DD43-AE48-D189400C2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376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tra - Full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271AD-3E44-B34A-BFE3-F02C18C79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84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Full Image Back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1204232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1204232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300107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300107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752171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752171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60155-2CA0-8E49-85F7-A330F9110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36538" y="1360488"/>
            <a:ext cx="8278812" cy="4700587"/>
          </a:xfrm>
        </p:spPr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  <a:lvl2pPr>
              <a:defRPr>
                <a:solidFill>
                  <a:srgbClr val="5C5C5C"/>
                </a:solidFill>
              </a:defRPr>
            </a:lvl2pPr>
            <a:lvl3pPr>
              <a:defRPr>
                <a:solidFill>
                  <a:srgbClr val="5C5C5C"/>
                </a:solidFill>
              </a:defRPr>
            </a:lvl3pPr>
            <a:lvl4pPr>
              <a:defRPr>
                <a:solidFill>
                  <a:srgbClr val="5C5C5C"/>
                </a:solidFill>
              </a:defRPr>
            </a:lvl4pPr>
            <a:lvl5pPr>
              <a:defRPr>
                <a:solidFill>
                  <a:srgbClr val="5C5C5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8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6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"/>
          <p:cNvSpPr txBox="1">
            <a:spLocks/>
          </p:cNvSpPr>
          <p:nvPr userDrawn="1"/>
        </p:nvSpPr>
        <p:spPr bwMode="auto">
          <a:xfrm>
            <a:off x="233188" y="6076165"/>
            <a:ext cx="8374005" cy="22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/>
              <a:t>Source: </a:t>
            </a:r>
            <a:r>
              <a:rPr lang="en-US" i="1" dirty="0" smtClean="0"/>
              <a:t>Source of Image</a:t>
            </a:r>
            <a:endParaRPr lang="en-US" i="1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>
                <a:solidFill>
                  <a:srgbClr val="5C5C5C"/>
                </a:solidFill>
                <a:latin typeface="Lato" charset="0"/>
              </a:defRPr>
            </a:lvl1pPr>
          </a:lstStyle>
          <a:p>
            <a:pPr>
              <a:defRPr/>
            </a:pPr>
            <a:fld id="{03EAF2E3-88B6-F341-875C-312C1CE63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1219200"/>
            <a:ext cx="9144000" cy="4851400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4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>
            <a:spLocks noEditPoints="1"/>
          </p:cNvSpPr>
          <p:nvPr userDrawn="1"/>
        </p:nvSpPr>
        <p:spPr bwMode="auto">
          <a:xfrm>
            <a:off x="1091088" y="2768087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33"/>
          <p:cNvSpPr>
            <a:spLocks noEditPoints="1"/>
          </p:cNvSpPr>
          <p:nvPr userDrawn="1"/>
        </p:nvSpPr>
        <p:spPr bwMode="auto">
          <a:xfrm>
            <a:off x="1091088" y="3114675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1090654" y="3442208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4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7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8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0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1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2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3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4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55" name="Freeform 28"/>
          <p:cNvSpPr>
            <a:spLocks noEditPoints="1"/>
          </p:cNvSpPr>
          <p:nvPr userDrawn="1"/>
        </p:nvSpPr>
        <p:spPr bwMode="auto">
          <a:xfrm>
            <a:off x="1091088" y="2127250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6" name="Freeform 55"/>
          <p:cNvSpPr>
            <a:spLocks noEditPoints="1"/>
          </p:cNvSpPr>
          <p:nvPr userDrawn="1"/>
        </p:nvSpPr>
        <p:spPr bwMode="auto">
          <a:xfrm>
            <a:off x="5177715" y="2779811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7" name="Freeform 56"/>
          <p:cNvSpPr>
            <a:spLocks noEditPoints="1"/>
          </p:cNvSpPr>
          <p:nvPr userDrawn="1"/>
        </p:nvSpPr>
        <p:spPr bwMode="auto">
          <a:xfrm>
            <a:off x="5177715" y="3126399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5177281" y="3453932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59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0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2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3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4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5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6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7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8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9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0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1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2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3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4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5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6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77" name="Freeform 28"/>
          <p:cNvSpPr>
            <a:spLocks noEditPoints="1"/>
          </p:cNvSpPr>
          <p:nvPr userDrawn="1"/>
        </p:nvSpPr>
        <p:spPr bwMode="auto">
          <a:xfrm>
            <a:off x="5177715" y="2138974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 userDrawn="1"/>
        </p:nvSpPr>
        <p:spPr>
          <a:xfrm>
            <a:off x="1419701" y="1985963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cawst@cawst.org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www.cawst.org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 userDrawn="1"/>
        </p:nvSpPr>
        <p:spPr>
          <a:xfrm>
            <a:off x="5502302" y="1995859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Überlandstrasse</a:t>
            </a: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133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CH-8600 </a:t>
            </a:r>
            <a:r>
              <a:rPr lang="en-US" sz="1400" kern="1200" dirty="0" err="1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Dübendorf</a:t>
            </a: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, Switzerland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+41 (0)58 765 55 11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info@sandec.ch</a:t>
            </a:r>
            <a:endParaRPr lang="en-US" sz="1400" kern="1200" dirty="0" smtClean="0">
              <a:solidFill>
                <a:srgbClr val="5C5C5C"/>
              </a:solidFill>
              <a:latin typeface="Lato" panose="020F0502020204030203" pitchFamily="34" charset="0"/>
              <a:ea typeface="ＭＳ Ｐゴシック" charset="0"/>
              <a:cs typeface="ＭＳ Ｐゴシック" charset="0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www.sandec.ch</a:t>
            </a:r>
            <a:endParaRPr lang="en-US" sz="1400" kern="1200" dirty="0">
              <a:solidFill>
                <a:srgbClr val="5C5C5C"/>
              </a:solidFill>
              <a:latin typeface="Lato" panose="020F0502020204030203" pitchFamily="34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0" name="Picture 79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64" y="4526230"/>
            <a:ext cx="2756877" cy="193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7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66062" y="2033349"/>
            <a:ext cx="2755442" cy="3795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66062" y="1680515"/>
            <a:ext cx="2755442" cy="35283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1C213E7D-6793-C448-B3CD-97E4EB790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05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233362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152400" y="6400800"/>
            <a:ext cx="2495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d-ID" sz="1000" b="1" dirty="0" smtClean="0">
                <a:solidFill>
                  <a:srgbClr val="FFFFFF"/>
                </a:solidFill>
                <a:latin typeface="Calibri"/>
                <a:cs typeface="Calibri"/>
              </a:rPr>
              <a:t>FOOTER</a:t>
            </a:r>
            <a:r>
              <a:rPr lang="id-ID" sz="1000" dirty="0" smtClean="0">
                <a:solidFill>
                  <a:srgbClr val="FFFFFF"/>
                </a:solidFill>
                <a:latin typeface="Calibri"/>
                <a:cs typeface="Calibri"/>
              </a:rPr>
              <a:t> – text can go here</a:t>
            </a:r>
            <a:endParaRPr lang="en-US"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1"/>
            <a:ext cx="4561116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617029" y="3120764"/>
            <a:ext cx="2819399" cy="2929822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617029" y="2106192"/>
            <a:ext cx="2819399" cy="410414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170714" y="1254369"/>
            <a:ext cx="3265712" cy="708970"/>
          </a:xfrm>
        </p:spPr>
        <p:txBody>
          <a:bodyPr>
            <a:noAutofit/>
          </a:bodyPr>
          <a:lstStyle>
            <a:lvl1pPr marL="0" indent="0" algn="r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70714" y="433517"/>
            <a:ext cx="3265712" cy="820852"/>
          </a:xfrm>
        </p:spPr>
        <p:txBody>
          <a:bodyPr>
            <a:noAutofit/>
          </a:bodyPr>
          <a:lstStyle>
            <a:lvl1pPr marL="0" indent="0" algn="r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B3E7572A-DB1E-0B48-A9AF-75AB48B0A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0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948573"/>
            <a:ext cx="2819399" cy="219689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3223792"/>
            <a:ext cx="2819399" cy="410414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19" y="433517"/>
            <a:ext cx="397262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F53AF1-74B3-4345-A76A-13EC16334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8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275726"/>
            <a:ext cx="2819399" cy="2847845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2106192"/>
            <a:ext cx="2819399" cy="1014572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20" y="433517"/>
            <a:ext cx="386928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4DA3-1F57-D94D-8D4E-09AB88B86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44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CAF25AA-D4E7-BC44-A370-B527EEEB3E73}" type="datetimeFigureOut">
              <a:rPr lang="en-US"/>
              <a:pPr>
                <a:defRPr/>
              </a:pPr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82C11889-A0B8-1A4E-90C6-60AEB58153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81013"/>
            <a:ext cx="85725" cy="593725"/>
          </a:xfrm>
          <a:prstGeom prst="rect">
            <a:avLst/>
          </a:prstGeom>
          <a:solidFill>
            <a:srgbClr val="38C6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82" r:id="rId2"/>
    <p:sldLayoutId id="2147484368" r:id="rId3"/>
    <p:sldLayoutId id="2147484379" r:id="rId4"/>
    <p:sldLayoutId id="2147484380" r:id="rId5"/>
    <p:sldLayoutId id="2147484367" r:id="rId6"/>
    <p:sldLayoutId id="2147484369" r:id="rId7"/>
    <p:sldLayoutId id="2147484370" r:id="rId8"/>
    <p:sldLayoutId id="2147484371" r:id="rId9"/>
    <p:sldLayoutId id="2147484372" r:id="rId10"/>
    <p:sldLayoutId id="2147484373" r:id="rId11"/>
    <p:sldLayoutId id="2147484374" r:id="rId12"/>
    <p:sldLayoutId id="2147484375" r:id="rId13"/>
    <p:sldLayoutId id="2147484376" r:id="rId14"/>
    <p:sldLayoutId id="2147484323" r:id="rId15"/>
    <p:sldLayoutId id="2147484377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cawst.org/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://creativecommons.org/licenses/by/4.0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://www.sandec.ch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wst.org/resources" TargetMode="External"/><Relationship Id="rId3" Type="http://schemas.openxmlformats.org/officeDocument/2006/relationships/hyperlink" Target="http://www.cawst.org/" TargetMode="External"/><Relationship Id="rId7" Type="http://schemas.openxmlformats.org/officeDocument/2006/relationships/image" Target="../media/image2.jpeg"/><Relationship Id="rId2" Type="http://schemas.openxmlformats.org/officeDocument/2006/relationships/hyperlink" Target="mailto:support@cawst.org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.png"/><Relationship Id="rId5" Type="http://schemas.openxmlformats.org/officeDocument/2006/relationships/hyperlink" Target="http://www.sandec.ch/" TargetMode="External"/><Relationship Id="rId4" Type="http://schemas.openxmlformats.org/officeDocument/2006/relationships/hyperlink" Target="mailto:info@sandec.ch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dec.ch" TargetMode="External"/><Relationship Id="rId2" Type="http://schemas.openxmlformats.org/officeDocument/2006/relationships/hyperlink" Target="http://www.cawst.org/resources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1" y="250635"/>
            <a:ext cx="3512920" cy="99824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Creative Commons 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License</a:t>
            </a:r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8514" y="1054135"/>
            <a:ext cx="8142939" cy="5369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This </a:t>
            </a: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document is open content and licensed under the Creative Commons </a:t>
            </a:r>
            <a: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/>
            </a:r>
            <a:b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</a:br>
            <a: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Attribution </a:t>
            </a: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Works 4.0 International License. </a:t>
            </a:r>
            <a: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/>
            </a:r>
            <a:b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</a:br>
            <a: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To </a:t>
            </a: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view a copy of this license, visit </a:t>
            </a:r>
            <a:r>
              <a:rPr lang="en-US" sz="1400" dirty="0">
                <a:solidFill>
                  <a:srgbClr val="24A4D6"/>
                </a:solidFill>
                <a:latin typeface="Lato" panose="020F0502020204030203" pitchFamily="34" charset="0"/>
                <a:ea typeface="+mn-ea"/>
                <a:cs typeface="+mn-cs"/>
                <a:hlinkClick r:id="rId2"/>
              </a:rPr>
              <a:t>http://</a:t>
            </a:r>
            <a:r>
              <a:rPr lang="en-US" sz="1400" dirty="0" smtClean="0">
                <a:solidFill>
                  <a:srgbClr val="24A4D6"/>
                </a:solidFill>
                <a:latin typeface="Lato" panose="020F0502020204030203" pitchFamily="34" charset="0"/>
                <a:ea typeface="+mn-ea"/>
                <a:cs typeface="+mn-cs"/>
                <a:hlinkClick r:id="rId2"/>
              </a:rPr>
              <a:t>creativecommons.org/licenses/by/4.0</a:t>
            </a:r>
            <a:endParaRPr lang="en-US" sz="1400" dirty="0">
              <a:solidFill>
                <a:srgbClr val="24A4D6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lvl="3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2"/>
                </a:solidFill>
                <a:latin typeface="Lato" panose="020F0502020204030203" pitchFamily="34" charset="0"/>
              </a:rPr>
              <a:t/>
            </a:r>
            <a:br>
              <a:rPr lang="en-US" sz="1400" dirty="0" smtClean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lang="en-US" sz="1400" dirty="0" smtClean="0">
                <a:solidFill>
                  <a:schemeClr val="bg2"/>
                </a:solidFill>
                <a:latin typeface="Lato" panose="020F0502020204030203" pitchFamily="34" charset="0"/>
              </a:rPr>
              <a:t>You </a:t>
            </a:r>
            <a:r>
              <a:rPr lang="en-US" sz="1400" dirty="0">
                <a:solidFill>
                  <a:schemeClr val="bg2"/>
                </a:solidFill>
                <a:latin typeface="Lato" panose="020F0502020204030203" pitchFamily="34" charset="0"/>
              </a:rPr>
              <a:t>are free </a:t>
            </a:r>
            <a:r>
              <a:rPr lang="en-US" sz="1400" dirty="0" smtClean="0">
                <a:solidFill>
                  <a:schemeClr val="bg2"/>
                </a:solidFill>
                <a:latin typeface="Lato" panose="020F0502020204030203" pitchFamily="34" charset="0"/>
              </a:rPr>
              <a:t>to:</a:t>
            </a:r>
            <a:br>
              <a:rPr lang="en-US" sz="1400" dirty="0" smtClean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lang="en-CA" sz="1600" b="1" dirty="0" smtClean="0">
                <a:solidFill>
                  <a:schemeClr val="bg2"/>
                </a:solidFill>
                <a:latin typeface="Lato" panose="020F0502020204030203" pitchFamily="34" charset="0"/>
              </a:rPr>
              <a:t>Share </a:t>
            </a:r>
            <a:r>
              <a:rPr lang="en-CA" sz="1400" dirty="0" smtClean="0">
                <a:solidFill>
                  <a:schemeClr val="bg2"/>
                </a:solidFill>
                <a:latin typeface="Lato" panose="020F0502020204030203" pitchFamily="34" charset="0"/>
              </a:rPr>
              <a:t>– Copy </a:t>
            </a:r>
            <a:r>
              <a:rPr lang="en-CA" sz="1400" dirty="0">
                <a:solidFill>
                  <a:schemeClr val="bg2"/>
                </a:solidFill>
                <a:latin typeface="Lato" panose="020F0502020204030203" pitchFamily="34" charset="0"/>
              </a:rPr>
              <a:t>and redistribute the material in any medium or </a:t>
            </a:r>
            <a:r>
              <a:rPr lang="en-CA" sz="1400" dirty="0" smtClean="0">
                <a:solidFill>
                  <a:schemeClr val="bg2"/>
                </a:solidFill>
                <a:latin typeface="Lato" panose="020F0502020204030203" pitchFamily="34" charset="0"/>
              </a:rPr>
              <a:t>format</a:t>
            </a:r>
            <a:br>
              <a:rPr lang="en-CA" sz="1400" dirty="0" smtClean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lang="en-CA" sz="1600" b="1" dirty="0" smtClean="0">
                <a:solidFill>
                  <a:schemeClr val="bg2"/>
                </a:solidFill>
                <a:latin typeface="Lato" panose="020F0502020204030203" pitchFamily="34" charset="0"/>
              </a:rPr>
              <a:t>Remix</a:t>
            </a:r>
            <a:r>
              <a:rPr lang="en-CA" sz="1400" dirty="0" smtClean="0">
                <a:solidFill>
                  <a:schemeClr val="bg2"/>
                </a:solidFill>
                <a:latin typeface="Lato" panose="020F0502020204030203" pitchFamily="34" charset="0"/>
              </a:rPr>
              <a:t> </a:t>
            </a:r>
            <a:r>
              <a:rPr lang="en-CA" sz="1400" dirty="0">
                <a:solidFill>
                  <a:schemeClr val="bg2"/>
                </a:solidFill>
                <a:latin typeface="Lato" panose="020F0502020204030203" pitchFamily="34" charset="0"/>
              </a:rPr>
              <a:t>– Remix, transform, and build upon the material for any purpose, even </a:t>
            </a:r>
            <a:r>
              <a:rPr lang="en-CA" sz="1400" dirty="0" smtClean="0">
                <a:solidFill>
                  <a:schemeClr val="bg2"/>
                </a:solidFill>
                <a:latin typeface="Lato" panose="020F0502020204030203" pitchFamily="34" charset="0"/>
              </a:rPr>
              <a:t>commercially</a:t>
            </a:r>
            <a:br>
              <a:rPr lang="en-CA" sz="1400" dirty="0" smtClean="0">
                <a:solidFill>
                  <a:schemeClr val="bg2"/>
                </a:solidFill>
                <a:latin typeface="Lato" panose="020F0502020204030203" pitchFamily="34" charset="0"/>
              </a:rPr>
            </a:br>
            <a:endParaRPr lang="en-US" sz="1400" dirty="0" smtClean="0">
              <a:solidFill>
                <a:schemeClr val="bg1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Under </a:t>
            </a: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the following conditions:</a:t>
            </a:r>
          </a:p>
          <a:p>
            <a:pPr marL="0" lvl="4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Attribution</a:t>
            </a:r>
            <a:r>
              <a:rPr lang="en-CA" sz="14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– You must give appropriate credit to </a:t>
            </a:r>
            <a:r>
              <a:rPr lang="en-CA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CAWST and Eawag-Sandec, </a:t>
            </a:r>
            <a:r>
              <a:rPr lang="en-CA" sz="14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provide a link to the license, and indicate if changes were made. You may do so in any reasonable manner, but not in any way that suggests that </a:t>
            </a:r>
            <a:r>
              <a:rPr lang="en-CA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CAWST and Eawag-Sandec </a:t>
            </a:r>
            <a:r>
              <a:rPr lang="en-CA" sz="14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endorses you or your use. Please include our website: </a:t>
            </a:r>
            <a:r>
              <a:rPr lang="en-CA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  <a:hlinkClick r:id="rId3"/>
              </a:rPr>
              <a:t>www.cawst.org</a:t>
            </a:r>
            <a:r>
              <a:rPr lang="en-CA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and </a:t>
            </a:r>
            <a:r>
              <a:rPr lang="en-CA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  <a:hlinkClick r:id="rId4"/>
              </a:rPr>
              <a:t>www.sandec.ch</a:t>
            </a:r>
            <a:r>
              <a:rPr lang="en-CA" sz="14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.</a:t>
            </a:r>
            <a:endParaRPr lang="en-US" sz="1400" dirty="0">
              <a:solidFill>
                <a:schemeClr val="bg1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marL="0" lvl="4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CAWST and Eawag-Sandec will </a:t>
            </a: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produce updated versions of this document periodically. For this reason, we do not recommend hosting this document to download from your </a:t>
            </a:r>
            <a:r>
              <a:rPr lang="en-US" sz="1400" dirty="0" smtClean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website.</a:t>
            </a:r>
          </a:p>
          <a:p>
            <a:pPr marL="0" lvl="4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CAWST and Eawag-Sandec </a:t>
            </a:r>
            <a:r>
              <a:rPr lang="en-US" sz="14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its directors, employees, contractors, and volunteers do not assume any responsibility </a:t>
            </a:r>
            <a:r>
              <a:rPr lang="en-US" sz="1400" dirty="0" smtClean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for, </a:t>
            </a:r>
            <a:r>
              <a:rPr lang="en-US" sz="14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and make no warranty with respect </a:t>
            </a:r>
            <a:r>
              <a:rPr lang="en-US" sz="1400" dirty="0" smtClean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to, </a:t>
            </a:r>
            <a:r>
              <a:rPr lang="en-US" sz="14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the results that may be obtained from the use of the information provided</a:t>
            </a:r>
            <a:r>
              <a:rPr lang="en-US" sz="1400" dirty="0" smtClean="0">
                <a:solidFill>
                  <a:srgbClr val="000000"/>
                </a:solidFill>
                <a:latin typeface="Lato"/>
                <a:ea typeface="+mn-ea"/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latin typeface="Lato"/>
              <a:ea typeface="+mn-ea"/>
              <a:cs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3407" y="2127921"/>
            <a:ext cx="986155" cy="835092"/>
            <a:chOff x="329372" y="2666906"/>
            <a:chExt cx="986155" cy="835092"/>
          </a:xfrm>
        </p:grpSpPr>
        <p:pic>
          <p:nvPicPr>
            <p:cNvPr id="17" name="Picture 16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042" y="3254348"/>
              <a:ext cx="959485" cy="247650"/>
            </a:xfrm>
            <a:prstGeom prst="rect">
              <a:avLst/>
            </a:prstGeom>
            <a:noFill/>
          </p:spPr>
        </p:pic>
        <p:pic>
          <p:nvPicPr>
            <p:cNvPr id="18" name="Picture 17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372" y="2666906"/>
              <a:ext cx="986155" cy="352425"/>
            </a:xfrm>
            <a:prstGeom prst="rect">
              <a:avLst/>
            </a:prstGeom>
            <a:noFill/>
          </p:spPr>
        </p:pic>
      </p:grpSp>
      <p:pic>
        <p:nvPicPr>
          <p:cNvPr id="19" name="Picture 18" descr="N:\Communications\Communications Tools\Logos &amp; Graphics\Logos\+ CAWST\cawst_logo_full--docx_header--colour.pn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1" y="109255"/>
            <a:ext cx="2431415" cy="9448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9116046" y="4343803"/>
            <a:ext cx="140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262" y="277487"/>
            <a:ext cx="1762584" cy="1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2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93271AD-3E44-B34A-BFE3-F02C18C7988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2" name="Text Placeholder 2"/>
          <p:cNvSpPr txBox="1">
            <a:spLocks/>
          </p:cNvSpPr>
          <p:nvPr/>
        </p:nvSpPr>
        <p:spPr>
          <a:xfrm>
            <a:off x="236120" y="433517"/>
            <a:ext cx="7593431" cy="410414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400" b="1" smtClean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How we can support you!</a:t>
            </a:r>
            <a:endParaRPr lang="en-CA" sz="2400" b="1" dirty="0">
              <a:solidFill>
                <a:srgbClr val="5C5C5C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6120" y="961497"/>
            <a:ext cx="4038999" cy="830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rgbClr val="5C5C5C"/>
                </a:solidFill>
                <a:latin typeface="Lato"/>
                <a:cs typeface="Arial" charset="0"/>
              </a:rPr>
              <a:t>Contact CAWST and Eawag-Sandec for support on using and adapting our education and training resources for your work</a:t>
            </a:r>
            <a:r>
              <a:rPr lang="en-US" sz="1600" i="1" kern="0" dirty="0" smtClean="0">
                <a:solidFill>
                  <a:srgbClr val="5C5C5C"/>
                </a:solidFill>
                <a:latin typeface="Lato"/>
                <a:cs typeface="Arial" charset="0"/>
              </a:rPr>
              <a:t>. </a:t>
            </a:r>
          </a:p>
        </p:txBody>
      </p:sp>
      <p:sp>
        <p:nvSpPr>
          <p:cNvPr id="30" name="Freeform 29"/>
          <p:cNvSpPr>
            <a:spLocks noEditPoints="1"/>
          </p:cNvSpPr>
          <p:nvPr/>
        </p:nvSpPr>
        <p:spPr bwMode="auto">
          <a:xfrm>
            <a:off x="999647" y="3173039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Freeform 30"/>
          <p:cNvSpPr>
            <a:spLocks noEditPoints="1"/>
          </p:cNvSpPr>
          <p:nvPr/>
        </p:nvSpPr>
        <p:spPr bwMode="auto">
          <a:xfrm>
            <a:off x="999647" y="3519627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999213" y="3847160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35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6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0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2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3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4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5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6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7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8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9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0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1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2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53" name="Freeform 28"/>
          <p:cNvSpPr>
            <a:spLocks noEditPoints="1"/>
          </p:cNvSpPr>
          <p:nvPr/>
        </p:nvSpPr>
        <p:spPr bwMode="auto">
          <a:xfrm>
            <a:off x="999647" y="2532202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4" name="Freeform 53"/>
          <p:cNvSpPr>
            <a:spLocks noEditPoints="1"/>
          </p:cNvSpPr>
          <p:nvPr/>
        </p:nvSpPr>
        <p:spPr bwMode="auto">
          <a:xfrm>
            <a:off x="5086274" y="3184763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5" name="Freeform 54"/>
          <p:cNvSpPr>
            <a:spLocks noEditPoints="1"/>
          </p:cNvSpPr>
          <p:nvPr/>
        </p:nvSpPr>
        <p:spPr bwMode="auto">
          <a:xfrm>
            <a:off x="5086274" y="3531351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5085840" y="3858884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8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1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0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75" name="Freeform 28"/>
          <p:cNvSpPr>
            <a:spLocks noEditPoints="1"/>
          </p:cNvSpPr>
          <p:nvPr/>
        </p:nvSpPr>
        <p:spPr bwMode="auto">
          <a:xfrm>
            <a:off x="5086274" y="2543926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328260" y="2390915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  <a:hlinkClick r:id="rId2"/>
              </a:rPr>
              <a:t>support@cawst.org</a:t>
            </a: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  <a:hlinkClick r:id="rId3"/>
              </a:rPr>
              <a:t>www.cawst.org</a:t>
            </a:r>
            <a:r>
              <a:rPr lang="en-US" sz="1400" dirty="0" smtClean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410861" y="2400811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Überlandstrasse</a:t>
            </a: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133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CH-8600 </a:t>
            </a:r>
            <a:r>
              <a:rPr lang="en-US" sz="1400" kern="1200" dirty="0" err="1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Dübendorf</a:t>
            </a: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, Switzerland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+41 (0)58 765 55 11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  <a:hlinkClick r:id="rId4"/>
              </a:rPr>
              <a:t>info@sandec.ch</a:t>
            </a: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  <a:hlinkClick r:id="rId5"/>
              </a:rPr>
              <a:t>www.sandec.ch</a:t>
            </a:r>
            <a:r>
              <a:rPr lang="en-US" sz="1400" kern="1200" dirty="0" smtClean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</a:t>
            </a:r>
            <a:endParaRPr lang="en-US" sz="1400" kern="1200" dirty="0">
              <a:solidFill>
                <a:srgbClr val="5C5C5C"/>
              </a:solidFill>
              <a:latin typeface="Lato" panose="020F0502020204030203" pitchFamily="34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8" name="Picture 77" descr="cawst_logo--high_res_full_name--colour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64" y="4526230"/>
            <a:ext cx="2756877" cy="1930254"/>
          </a:xfrm>
          <a:prstGeom prst="rect">
            <a:avLst/>
          </a:prstGeom>
        </p:spPr>
      </p:pic>
      <p:sp>
        <p:nvSpPr>
          <p:cNvPr id="80" name="Rectangle 79"/>
          <p:cNvSpPr/>
          <p:nvPr/>
        </p:nvSpPr>
        <p:spPr>
          <a:xfrm>
            <a:off x="4588099" y="956120"/>
            <a:ext cx="43620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rgbClr val="5C5C5C"/>
                </a:solidFill>
                <a:latin typeface="Lato"/>
                <a:cs typeface="Arial" charset="0"/>
              </a:rPr>
              <a:t>Visit </a:t>
            </a:r>
            <a:r>
              <a:rPr lang="en-US" sz="1600" kern="0" dirty="0">
                <a:solidFill>
                  <a:srgbClr val="5C5C5C"/>
                </a:solidFill>
                <a:latin typeface="Lato"/>
                <a:cs typeface="Arial" charset="0"/>
                <a:hlinkClick r:id="rId8"/>
              </a:rPr>
              <a:t>www.cawst.org/resources</a:t>
            </a:r>
            <a:r>
              <a:rPr lang="en-US" sz="1600"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lang="en-US" sz="1600" kern="0" dirty="0" smtClean="0">
                <a:solidFill>
                  <a:srgbClr val="5C5C5C"/>
                </a:solidFill>
                <a:latin typeface="Lato"/>
                <a:cs typeface="Arial" charset="0"/>
              </a:rPr>
              <a:t>and </a:t>
            </a:r>
            <a:r>
              <a:rPr lang="en-US" sz="1600" kern="0" dirty="0" smtClean="0">
                <a:solidFill>
                  <a:srgbClr val="5C5C5C"/>
                </a:solidFill>
                <a:latin typeface="Lato"/>
                <a:cs typeface="Arial" charset="0"/>
                <a:hlinkClick r:id="rId5"/>
              </a:rPr>
              <a:t>www.sandec.ch</a:t>
            </a:r>
            <a:r>
              <a:rPr lang="en-US" sz="1600" kern="0" dirty="0" smtClean="0">
                <a:solidFill>
                  <a:srgbClr val="5C5C5C"/>
                </a:solidFill>
                <a:latin typeface="Lato"/>
                <a:cs typeface="Arial" charset="0"/>
              </a:rPr>
              <a:t> for</a:t>
            </a:r>
            <a:r>
              <a:rPr lang="en-US" sz="1600" kern="0" dirty="0">
                <a:solidFill>
                  <a:srgbClr val="5C5C5C"/>
                </a:solidFill>
                <a:latin typeface="Lato"/>
                <a:cs typeface="Arial" charset="0"/>
              </a:rPr>
              <a:t>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600" kern="0" dirty="0">
                <a:solidFill>
                  <a:srgbClr val="5C5C5C"/>
                </a:solidFill>
                <a:latin typeface="Lato"/>
                <a:cs typeface="Arial" charset="0"/>
              </a:rPr>
              <a:t>Latest updates to this document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600" kern="0" dirty="0">
                <a:solidFill>
                  <a:srgbClr val="5C5C5C"/>
                </a:solidFill>
                <a:latin typeface="Lato"/>
                <a:cs typeface="Arial" charset="0"/>
              </a:rPr>
              <a:t>Other workshop &amp; training related </a:t>
            </a:r>
            <a:r>
              <a:rPr lang="en-US" sz="1600" kern="0" dirty="0" smtClean="0">
                <a:solidFill>
                  <a:srgbClr val="5C5C5C"/>
                </a:solidFill>
                <a:latin typeface="Lato"/>
                <a:cs typeface="Arial" charset="0"/>
              </a:rPr>
              <a:t>resources</a:t>
            </a:r>
            <a:endParaRPr lang="en-US" sz="1600" kern="0" dirty="0">
              <a:solidFill>
                <a:srgbClr val="5C5C5C"/>
              </a:solidFill>
              <a:latin typeface="Lato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4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93271AD-3E44-B34A-BFE3-F02C18C7988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0" name="Text Placeholder 2"/>
          <p:cNvSpPr txBox="1">
            <a:spLocks/>
          </p:cNvSpPr>
          <p:nvPr/>
        </p:nvSpPr>
        <p:spPr>
          <a:xfrm>
            <a:off x="808075" y="2374414"/>
            <a:ext cx="7446577" cy="135834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This presentation is used with Lesson Plan </a:t>
            </a:r>
            <a:r>
              <a:rPr lang="en-US" b="1" dirty="0" smtClean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Risk </a:t>
            </a:r>
            <a:r>
              <a:rPr lang="en-US"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Management in the </a:t>
            </a:r>
            <a:br>
              <a:rPr lang="en-US"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</a:br>
            <a:r>
              <a:rPr lang="en-US" b="1" dirty="0" smtClean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Introduction to Faecal </a:t>
            </a:r>
            <a:r>
              <a:rPr lang="en-US"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Sludge Management Trainer Manual</a:t>
            </a:r>
          </a:p>
        </p:txBody>
      </p:sp>
      <p:sp>
        <p:nvSpPr>
          <p:cNvPr id="31" name="Text Placeholder 2"/>
          <p:cNvSpPr txBox="1">
            <a:spLocks/>
          </p:cNvSpPr>
          <p:nvPr/>
        </p:nvSpPr>
        <p:spPr>
          <a:xfrm>
            <a:off x="810163" y="4230351"/>
            <a:ext cx="7446577" cy="642274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Available at </a:t>
            </a:r>
            <a:r>
              <a:rPr lang="en-US" sz="2400" dirty="0" smtClean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  <a:hlinkClick r:id="rId2"/>
              </a:rPr>
              <a:t>www.cawst.org/resources</a:t>
            </a:r>
            <a:r>
              <a:rPr lang="en-US" sz="2400" dirty="0" smtClean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and </a:t>
            </a:r>
            <a:r>
              <a:rPr lang="en-US" sz="2400" dirty="0" smtClean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  <a:hlinkClick r:id="rId3"/>
              </a:rPr>
              <a:t>www.sandec.ch</a:t>
            </a:r>
            <a:r>
              <a:rPr lang="en-US" sz="2400" dirty="0" smtClean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  <a:endParaRPr lang="en-US" sz="2400" dirty="0">
              <a:solidFill>
                <a:srgbClr val="FF0000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2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08075" y="2725142"/>
            <a:ext cx="4514009" cy="807197"/>
          </a:xfrm>
        </p:spPr>
        <p:txBody>
          <a:bodyPr/>
          <a:lstStyle/>
          <a:p>
            <a:r>
              <a:rPr lang="en-US" sz="2800" dirty="0" smtClean="0"/>
              <a:t>Risk Management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 smtClean="0"/>
              <a:t>MAY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/>
            <a:r>
              <a:rPr lang="en-US" dirty="0"/>
              <a:t>Discuss the risks of </a:t>
            </a:r>
            <a:r>
              <a:rPr lang="en-US" dirty="0" smtClean="0"/>
              <a:t>faecal </a:t>
            </a:r>
            <a:r>
              <a:rPr lang="en-US" dirty="0"/>
              <a:t>sludge management in relation to public health.</a:t>
            </a:r>
          </a:p>
          <a:p>
            <a:pPr lvl="0"/>
            <a:r>
              <a:rPr lang="en-US" dirty="0"/>
              <a:t>Identify ways to reduce the risks of </a:t>
            </a:r>
            <a:r>
              <a:rPr lang="en-US" dirty="0" smtClean="0"/>
              <a:t>faecal </a:t>
            </a:r>
            <a:r>
              <a:rPr lang="en-US" dirty="0"/>
              <a:t>sludge management.</a:t>
            </a:r>
          </a:p>
          <a:p>
            <a:pPr lvl="0"/>
            <a:r>
              <a:rPr lang="en-US" dirty="0"/>
              <a:t>Explain the importance of using multiple barriers for risk reduction.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r>
              <a:rPr lang="en-US" dirty="0" smtClean="0"/>
              <a:t>X-Runner, Peru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r>
              <a:rPr lang="en-US" dirty="0"/>
              <a:t>Examples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dirty="0"/>
              <a:t>of B</a:t>
            </a:r>
            <a:r>
              <a:rPr lang="en-US" dirty="0" smtClean="0"/>
              <a:t>arriers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Credit: CAWST</a:t>
            </a:r>
            <a:endParaRPr lang="en-US" dirty="0"/>
          </a:p>
        </p:txBody>
      </p:sp>
      <p:pic>
        <p:nvPicPr>
          <p:cNvPr id="7" name="Picture 2" descr="C:\Users\sphilippe\Downloads\washing&amp;disinfecting are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37" y="1141010"/>
            <a:ext cx="6639999" cy="4979999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4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r>
              <a:rPr lang="en-US" dirty="0" smtClean="0"/>
              <a:t>X-Runner, Peru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r>
              <a:rPr lang="en-US" dirty="0"/>
              <a:t>Examples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dirty="0"/>
              <a:t>of B</a:t>
            </a:r>
            <a:r>
              <a:rPr lang="en-US" dirty="0" smtClean="0"/>
              <a:t>arriers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Credit: CAWST</a:t>
            </a:r>
            <a:endParaRPr lang="en-US" dirty="0"/>
          </a:p>
        </p:txBody>
      </p:sp>
      <p:pic>
        <p:nvPicPr>
          <p:cNvPr id="7" name="Picture 2" descr="C:\Users\sphilippe\Downloads\safety clothin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05000" y="1787042"/>
            <a:ext cx="5120640" cy="384048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08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r>
              <a:rPr lang="en-US" dirty="0" smtClean="0"/>
              <a:t>X-Runner, Peru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r>
              <a:rPr lang="en-US" dirty="0"/>
              <a:t>Examples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dirty="0"/>
              <a:t>of B</a:t>
            </a:r>
            <a:r>
              <a:rPr lang="en-US" dirty="0" smtClean="0"/>
              <a:t>arriers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Credit: CAWST</a:t>
            </a:r>
            <a:endParaRPr lang="en-US" dirty="0"/>
          </a:p>
        </p:txBody>
      </p:sp>
      <p:pic>
        <p:nvPicPr>
          <p:cNvPr id="8" name="Picture 2" descr="C:\Users\sphilippe\Downloads\safety rule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38014" y="1747411"/>
            <a:ext cx="4998156" cy="374904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39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r>
              <a:rPr lang="en-US" dirty="0" smtClean="0"/>
              <a:t>SOIL, Haiti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r>
              <a:rPr lang="en-US" dirty="0"/>
              <a:t>Examples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dirty="0"/>
              <a:t>of B</a:t>
            </a:r>
            <a:r>
              <a:rPr lang="en-US" dirty="0" smtClean="0"/>
              <a:t>arriers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Credit: SOIL</a:t>
            </a:r>
            <a:endParaRPr lang="en-US" dirty="0"/>
          </a:p>
        </p:txBody>
      </p:sp>
      <p:pic>
        <p:nvPicPr>
          <p:cNvPr id="7" name="Picture 2" descr="C:\Users\sphilippe\Downloads\12226153694_f1b1a3bf3a_k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358" y="1288829"/>
            <a:ext cx="6275601" cy="468525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46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r>
              <a:rPr lang="en-US" dirty="0" smtClean="0"/>
              <a:t>SOIL, Haiti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r>
              <a:rPr lang="en-US" dirty="0"/>
              <a:t>Examples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dirty="0"/>
              <a:t>of B</a:t>
            </a:r>
            <a:r>
              <a:rPr lang="en-US" dirty="0" smtClean="0"/>
              <a:t>arriers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BE3C77-D24E-DE4A-823C-96A11F01572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Credit: SOIL</a:t>
            </a:r>
            <a:endParaRPr lang="en-US" dirty="0"/>
          </a:p>
        </p:txBody>
      </p:sp>
      <p:pic>
        <p:nvPicPr>
          <p:cNvPr id="9" name="Picture 2" descr="C:\Users\sphilippe\Downloads\9601752552_a46ddaa7f4_k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280" y="1261110"/>
            <a:ext cx="6283960" cy="471297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30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D_CAWST_EAWAG_PowerPoint_Template--Mar_2016">
  <a:themeElements>
    <a:clrScheme name="Custom 2">
      <a:dk1>
        <a:srgbClr val="FFFFFF"/>
      </a:dk1>
      <a:lt1>
        <a:srgbClr val="262626"/>
      </a:lt1>
      <a:dk2>
        <a:srgbClr val="FFFFFF"/>
      </a:dk2>
      <a:lt2>
        <a:srgbClr val="262626"/>
      </a:lt2>
      <a:accent1>
        <a:srgbClr val="24DFF0"/>
      </a:accent1>
      <a:accent2>
        <a:srgbClr val="24D3EB"/>
      </a:accent2>
      <a:accent3>
        <a:srgbClr val="24C7E6"/>
      </a:accent3>
      <a:accent4>
        <a:srgbClr val="24BCE0"/>
      </a:accent4>
      <a:accent5>
        <a:srgbClr val="24B0DB"/>
      </a:accent5>
      <a:accent6>
        <a:srgbClr val="24A4D6"/>
      </a:accent6>
      <a:hlink>
        <a:srgbClr val="666666"/>
      </a:hlink>
      <a:folHlink>
        <a:srgbClr val="80008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D_CAWST_EAWAG_PowerPoint_Template--Mar_2016" id="{14586954-EBD6-904D-A702-6E78179BB560}" vid="{11CA6406-58C8-834B-AD34-74064201EE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EPD_CAWST_EAWAG_PowerPoint_Template--Mar_2016</Template>
  <TotalTime>53</TotalTime>
  <Words>246</Words>
  <Application>Microsoft Office PowerPoint</Application>
  <PresentationFormat>On-screen Show (4:3)</PresentationFormat>
  <Paragraphs>66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Lato</vt:lpstr>
      <vt:lpstr>EPD_CAWST_EAWAG_PowerPoint_Template--Mar_2016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FSM_LP 4_Risk Management</dc:title>
  <dc:creator>Sterenn Philippe</dc:creator>
  <cp:lastModifiedBy>Melinda Foran</cp:lastModifiedBy>
  <cp:revision>8</cp:revision>
  <dcterms:created xsi:type="dcterms:W3CDTF">2016-03-18T11:11:00Z</dcterms:created>
  <dcterms:modified xsi:type="dcterms:W3CDTF">2016-08-08T14:50:27Z</dcterms:modified>
</cp:coreProperties>
</file>