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63" r:id="rId3"/>
    <p:sldId id="309" r:id="rId4"/>
    <p:sldId id="321" r:id="rId5"/>
    <p:sldId id="352" r:id="rId6"/>
    <p:sldId id="353" r:id="rId7"/>
    <p:sldId id="355" r:id="rId8"/>
    <p:sldId id="357" r:id="rId9"/>
    <p:sldId id="358" r:id="rId10"/>
    <p:sldId id="350" r:id="rId11"/>
    <p:sldId id="30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6F4"/>
    <a:srgbClr val="0C7B58"/>
    <a:srgbClr val="FEC441"/>
    <a:srgbClr val="025479"/>
    <a:srgbClr val="2A95B9"/>
    <a:srgbClr val="F1512A"/>
    <a:srgbClr val="EF5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 autoAdjust="0"/>
    <p:restoredTop sz="78503" autoAdjust="0"/>
  </p:normalViewPr>
  <p:slideViewPr>
    <p:cSldViewPr snapToGrid="0" snapToObjects="1">
      <p:cViewPr varScale="1">
        <p:scale>
          <a:sx n="33" d="100"/>
          <a:sy n="33" d="100"/>
        </p:scale>
        <p:origin x="10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1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D9EA6-D1FA-AB46-909D-D3AD7FCF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7448-AB70-B245-8C29-A6CE0229F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212D-D8F0-0746-9311-6D3C2C559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BCE4-DDA7-4441-A225-AF5DA0E01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EwzDydciW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meo.com/57944525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Cette vidéo est aussi disponible en ligne sur </a:t>
            </a:r>
            <a:r>
              <a:rPr lang="fr-FR" sz="2400" u="sng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www.youtube.com/watch?v=gEwzDydciWc</a:t>
            </a: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ou </a:t>
            </a:r>
            <a:r>
              <a:rPr lang="fr-FR" sz="2400" u="sng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https://vimeo.com/579445250</a:t>
            </a: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0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 milieu de culture est de la « nourriture  », qui permet aux bactéries de se développer.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-FR"/>
              <a:t>Il existe de nombreux types de milieux de culture</a:t>
            </a:r>
            <a:r>
              <a:rPr lang="fr-FR" baseline="0"/>
              <a:t> permettant la multiplication de E. coli. Ils dépendent du pays et de la disponibilité. Les milieux présentés ne sont que des exemples.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582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FR"/>
              <a:t>Voir le Manuel du formateur pour obtenir des instructions</a:t>
            </a:r>
          </a:p>
        </p:txBody>
      </p:sp>
    </p:spTree>
    <p:extLst>
      <p:ext uri="{BB962C8B-B14F-4D97-AF65-F5344CB8AC3E}">
        <p14:creationId xmlns:p14="http://schemas.microsoft.com/office/powerpoint/2010/main" val="302706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S'il y a trop de milieu de culture, le papier filtre risque de coller au sommet de la boîte de Pétri.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737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Voir le Manuel du formateur </a:t>
            </a:r>
            <a:r>
              <a:rPr lang="fr-FR" baseline="0"/>
              <a:t> pour les activités de révision.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476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7DFE1-8EA6-964E-A1CE-D998785FC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07"/>
            <a:ext cx="24457827" cy="13755867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8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40714"/>
            <a:ext cx="24457827" cy="13755867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66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64A0C-DD17-D541-954D-28F9CD90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9F26F8-C4FD-C64D-AA84-6885E714EDCA}"/>
              </a:ext>
            </a:extLst>
          </p:cNvPr>
          <p:cNvSpPr/>
          <p:nvPr userDrawn="1"/>
        </p:nvSpPr>
        <p:spPr>
          <a:xfrm rot="10800000">
            <a:off x="1158239" y="1485020"/>
            <a:ext cx="167246" cy="1095620"/>
          </a:xfrm>
          <a:prstGeom prst="rect">
            <a:avLst/>
          </a:prstGeom>
          <a:solidFill>
            <a:srgbClr val="37C6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2621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WS.jpg">
            <a:extLst>
              <a:ext uri="{FF2B5EF4-FFF2-40B4-BE49-F238E27FC236}">
                <a16:creationId xmlns:a16="http://schemas.microsoft.com/office/drawing/2014/main" id="{61281518-7C57-3D4B-ABAD-9A7411CE8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1" y="-502783"/>
            <a:ext cx="24350177" cy="13696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8111C-BE46-F142-B264-6B56AA3A104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rgbClr val="0254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" y="-19935"/>
            <a:ext cx="24454878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2" r:id="rId9"/>
    <p:sldLayoutId id="2147483664" r:id="rId10"/>
    <p:sldLayoutId id="2147483663" r:id="rId11"/>
    <p:sldLayoutId id="2147483661" r:id="rId12"/>
    <p:sldLayoutId id="2147483660" r:id="rId13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55C37-E75E-CA49-8445-57978332CD6A}"/>
              </a:ext>
            </a:extLst>
          </p:cNvPr>
          <p:cNvSpPr/>
          <p:nvPr/>
        </p:nvSpPr>
        <p:spPr>
          <a:xfrm>
            <a:off x="2667000" y="9316747"/>
            <a:ext cx="12192000" cy="896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2021</a:t>
            </a:r>
            <a:r>
              <a:rPr lang="fr-FR" sz="4000"/>
              <a:t> | </a:t>
            </a: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NOVEMBRE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D8A7E-FE77-2EA0-8749-214D8819463C}"/>
              </a:ext>
            </a:extLst>
          </p:cNvPr>
          <p:cNvSpPr txBox="1"/>
          <p:nvPr/>
        </p:nvSpPr>
        <p:spPr>
          <a:xfrm>
            <a:off x="2714624" y="5092832"/>
            <a:ext cx="2149792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DÉCOMPTE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COLONIES</a:t>
            </a:r>
            <a:r>
              <a:rPr lang="en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6800" b="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7354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82950-3135-FC4B-9A20-EB358D79F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D14C3D-24CA-B949-8822-181B62BF5C19}"/>
              </a:ext>
            </a:extLst>
          </p:cNvPr>
          <p:cNvSpPr/>
          <p:nvPr/>
        </p:nvSpPr>
        <p:spPr>
          <a:xfrm>
            <a:off x="4840941" y="7132006"/>
            <a:ext cx="14271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Révision avec le Mot dans un chapeau 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/>
            <a:r>
              <a:rPr lang="fr-FR" sz="48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Discussion portant sur les résultats les plus surprenants de l'activité de groupe Comptage des colonies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46369-1A78-2AF7-01EA-809742735EED}"/>
              </a:ext>
            </a:extLst>
          </p:cNvPr>
          <p:cNvSpPr txBox="1"/>
          <p:nvPr/>
        </p:nvSpPr>
        <p:spPr>
          <a:xfrm>
            <a:off x="0" y="3561347"/>
            <a:ext cx="24384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RÉVISION</a:t>
            </a:r>
            <a:r>
              <a:rPr lang="en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9470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FFA78F-1352-BB4A-A09F-96AE96F56D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1833" y="12868851"/>
            <a:ext cx="389529" cy="410369"/>
          </a:xfrm>
        </p:spPr>
        <p:txBody>
          <a:bodyPr/>
          <a:lstStyle/>
          <a:p>
            <a:pPr rtl="0"/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EC274-3751-2F4D-9EFE-14D65186292B}"/>
              </a:ext>
            </a:extLst>
          </p:cNvPr>
          <p:cNvSpPr/>
          <p:nvPr/>
        </p:nvSpPr>
        <p:spPr>
          <a:xfrm>
            <a:off x="2379591" y="2921836"/>
            <a:ext cx="3619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fr-FR" sz="5400">
                <a:solidFill>
                  <a:srgbClr val="37C6F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Merci 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D2C03-FABD-3046-99BD-9C20E6642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3" y="6027413"/>
            <a:ext cx="5613992" cy="1962172"/>
          </a:xfrm>
          <a:prstGeom prst="rect">
            <a:avLst/>
          </a:prstGeom>
        </p:spPr>
      </p:pic>
      <p:pic>
        <p:nvPicPr>
          <p:cNvPr id="21" name="Google Shape;356;p38">
            <a:extLst>
              <a:ext uri="{FF2B5EF4-FFF2-40B4-BE49-F238E27FC236}">
                <a16:creationId xmlns:a16="http://schemas.microsoft.com/office/drawing/2014/main" id="{DBA9E4D8-8C1B-67C5-C915-874602C6AA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591" y="6678612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7;p38">
            <a:extLst>
              <a:ext uri="{FF2B5EF4-FFF2-40B4-BE49-F238E27FC236}">
                <a16:creationId xmlns:a16="http://schemas.microsoft.com/office/drawing/2014/main" id="{273801D8-A87E-CC7D-1A6A-BD73A0025A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591" y="5245074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8;p38">
            <a:extLst>
              <a:ext uri="{FF2B5EF4-FFF2-40B4-BE49-F238E27FC236}">
                <a16:creationId xmlns:a16="http://schemas.microsoft.com/office/drawing/2014/main" id="{5FEF3F12-9F94-82D0-A950-BACD03FF57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9591" y="5955194"/>
            <a:ext cx="779100" cy="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59;p38">
            <a:extLst>
              <a:ext uri="{FF2B5EF4-FFF2-40B4-BE49-F238E27FC236}">
                <a16:creationId xmlns:a16="http://schemas.microsoft.com/office/drawing/2014/main" id="{6ED203C0-1ED9-7289-A753-71CCDE6CBC69}"/>
              </a:ext>
            </a:extLst>
          </p:cNvPr>
          <p:cNvSpPr txBox="1"/>
          <p:nvPr/>
        </p:nvSpPr>
        <p:spPr>
          <a:xfrm>
            <a:off x="3158691" y="6088485"/>
            <a:ext cx="432663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+1 403 243 3285</a:t>
            </a:r>
          </a:p>
        </p:txBody>
      </p:sp>
      <p:sp>
        <p:nvSpPr>
          <p:cNvPr id="25" name="Google Shape;360;p38">
            <a:extLst>
              <a:ext uri="{FF2B5EF4-FFF2-40B4-BE49-F238E27FC236}">
                <a16:creationId xmlns:a16="http://schemas.microsoft.com/office/drawing/2014/main" id="{5CF9B2A6-A2CB-6E34-3503-BBE668DB5FB8}"/>
              </a:ext>
            </a:extLst>
          </p:cNvPr>
          <p:cNvSpPr txBox="1"/>
          <p:nvPr/>
        </p:nvSpPr>
        <p:spPr>
          <a:xfrm>
            <a:off x="3158691" y="5338545"/>
            <a:ext cx="5347356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Calgary. Alberta. Canada</a:t>
            </a:r>
          </a:p>
        </p:txBody>
      </p:sp>
      <p:sp>
        <p:nvSpPr>
          <p:cNvPr id="26" name="Google Shape;361;p38">
            <a:extLst>
              <a:ext uri="{FF2B5EF4-FFF2-40B4-BE49-F238E27FC236}">
                <a16:creationId xmlns:a16="http://schemas.microsoft.com/office/drawing/2014/main" id="{0C97EDF8-F076-7A29-2FF9-6A392CC45B94}"/>
              </a:ext>
            </a:extLst>
          </p:cNvPr>
          <p:cNvSpPr txBox="1"/>
          <p:nvPr/>
        </p:nvSpPr>
        <p:spPr>
          <a:xfrm>
            <a:off x="3158691" y="6786033"/>
            <a:ext cx="390132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cawst@cawst.org</a:t>
            </a:r>
          </a:p>
        </p:txBody>
      </p:sp>
      <p:pic>
        <p:nvPicPr>
          <p:cNvPr id="27" name="Google Shape;363;p38">
            <a:extLst>
              <a:ext uri="{FF2B5EF4-FFF2-40B4-BE49-F238E27FC236}">
                <a16:creationId xmlns:a16="http://schemas.microsoft.com/office/drawing/2014/main" id="{0FBA9B6B-9372-8F9C-8F82-0C549D7558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41" y="7516012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4;p38">
            <a:extLst>
              <a:ext uri="{FF2B5EF4-FFF2-40B4-BE49-F238E27FC236}">
                <a16:creationId xmlns:a16="http://schemas.microsoft.com/office/drawing/2014/main" id="{BE713003-A3DB-DFE4-3E11-B6771E3E2E0D}"/>
              </a:ext>
            </a:extLst>
          </p:cNvPr>
          <p:cNvSpPr txBox="1"/>
          <p:nvPr/>
        </p:nvSpPr>
        <p:spPr>
          <a:xfrm>
            <a:off x="3158691" y="7445252"/>
            <a:ext cx="2840802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cawst.org</a:t>
            </a:r>
          </a:p>
        </p:txBody>
      </p:sp>
    </p:spTree>
    <p:extLst>
      <p:ext uri="{BB962C8B-B14F-4D97-AF65-F5344CB8AC3E}">
        <p14:creationId xmlns:p14="http://schemas.microsoft.com/office/powerpoint/2010/main" val="118431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4474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Introduction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4B183-F8CF-0540-B416-A47949B6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47988" y="0"/>
            <a:ext cx="1113357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BCFE6-600A-0749-B737-B98EF4D595A4}"/>
              </a:ext>
            </a:extLst>
          </p:cNvPr>
          <p:cNvSpPr/>
          <p:nvPr/>
        </p:nvSpPr>
        <p:spPr>
          <a:xfrm>
            <a:off x="13245548" y="12313459"/>
            <a:ext cx="11138451" cy="738664"/>
          </a:xfrm>
          <a:prstGeom prst="rect">
            <a:avLst/>
          </a:prstGeom>
          <a:solidFill>
            <a:srgbClr val="37C6F4"/>
          </a:solidFill>
        </p:spPr>
        <p:txBody>
          <a:bodyPr wrap="square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fr-FR" sz="2800" b="0" i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bibliothèque de contenu Articulate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CE5E8-A58C-5047-AC15-AD9204066452}"/>
              </a:ext>
            </a:extLst>
          </p:cNvPr>
          <p:cNvSpPr/>
          <p:nvPr/>
        </p:nvSpPr>
        <p:spPr>
          <a:xfrm>
            <a:off x="2038350" y="3915860"/>
            <a:ext cx="8431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Qu'est-ce qu'une colonie ?</a:t>
            </a:r>
          </a:p>
        </p:txBody>
      </p:sp>
    </p:spTree>
    <p:extLst>
      <p:ext uri="{BB962C8B-B14F-4D97-AF65-F5344CB8AC3E}">
        <p14:creationId xmlns:p14="http://schemas.microsoft.com/office/powerpoint/2010/main" val="11969292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FF456-C497-714A-BB18-D2C2C37F174D}"/>
              </a:ext>
            </a:extLst>
          </p:cNvPr>
          <p:cNvSpPr/>
          <p:nvPr/>
        </p:nvSpPr>
        <p:spPr>
          <a:xfrm>
            <a:off x="3562126" y="6581122"/>
            <a:ext cx="15831659" cy="352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 rtl="0" fontAlgn="base">
              <a:lnSpc>
                <a:spcPct val="150000"/>
              </a:lnSpc>
              <a:buFont typeface="+mj-lt"/>
              <a:buAutoNum type="arabicPeriod"/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Expliquer l'importance associée au décompte des colonies pour l'AQEB</a:t>
            </a:r>
          </a:p>
          <a:p>
            <a:pPr marL="914400" indent="-914400" algn="l" rtl="0" fontAlgn="base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Discuter des facteurs essentiels du décompte des colonies</a:t>
            </a:r>
          </a:p>
          <a:p>
            <a:pPr marL="914400" indent="-914400" algn="l" rtl="0" fontAlgn="base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Appliquer des techniques appropriées de comptage des colonies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EC1CC-CAB9-78A7-E9A8-DF8E00CB252E}"/>
              </a:ext>
            </a:extLst>
          </p:cNvPr>
          <p:cNvSpPr txBox="1"/>
          <p:nvPr/>
        </p:nvSpPr>
        <p:spPr>
          <a:xfrm>
            <a:off x="-130630" y="3007350"/>
            <a:ext cx="22717125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RÉSULTATS</a:t>
            </a:r>
            <a:b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D’APPRENTISSAGE</a:t>
            </a:r>
            <a:r>
              <a:rPr lang="en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123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8" y="1617673"/>
            <a:ext cx="18604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Comment se forme une colonie bactérienne (vidéo)</a:t>
            </a:r>
          </a:p>
        </p:txBody>
      </p:sp>
      <p:pic>
        <p:nvPicPr>
          <p:cNvPr id="6" name="Bacteria Growt[2].mp4">
            <a:hlinkClick r:id="" action="ppaction://media"/>
            <a:extLst>
              <a:ext uri="{FF2B5EF4-FFF2-40B4-BE49-F238E27FC236}">
                <a16:creationId xmlns:a16="http://schemas.microsoft.com/office/drawing/2014/main" id="{437DD191-0E72-944D-A003-BC7694A9A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272" y="3317357"/>
            <a:ext cx="11199628" cy="8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14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Milieu de culture</a:t>
            </a:r>
          </a:p>
        </p:txBody>
      </p:sp>
      <p:pic>
        <p:nvPicPr>
          <p:cNvPr id="2050" name="Picture 2" descr="https://lh3.googleusercontent.com/TORxhpTl2SDajo-BEBemKv41m3sYbQ7fT3B-7ZtZhAJkWnAVsDlaYeRqzhuo6kH-_4yK-FzH4YWSBUVwAPfok9aW_Y4actlVv7ShzO_uIyQMqRPalAvCHSEgFpmdL0xDRt7W6klu">
            <a:extLst>
              <a:ext uri="{FF2B5EF4-FFF2-40B4-BE49-F238E27FC236}">
                <a16:creationId xmlns:a16="http://schemas.microsoft.com/office/drawing/2014/main" id="{E814BA83-1785-5144-821B-57A9BFB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90" y="3529851"/>
            <a:ext cx="4596367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5.googleusercontent.com/yl2mmZsTtMR3tnw9Bsg_--llfFFJs62WnKdJn4tQ7PmDkQUsSSTKJ9uhLQWf2-1SheBb2m_J2Fdays9FiINzbEK5BGznhEeNi3Hqm4n8Wee5gYyk45M9JoWIf6fb5itiVgI48-IB">
            <a:extLst>
              <a:ext uri="{FF2B5EF4-FFF2-40B4-BE49-F238E27FC236}">
                <a16:creationId xmlns:a16="http://schemas.microsoft.com/office/drawing/2014/main" id="{64DA1C2E-A5A9-5D40-9A30-85D43060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401" y="3529850"/>
            <a:ext cx="4543072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jUW8wedy0F544qRENKVq-0G2tAbH26d6RKb9FwGz9onHB1oIeKVAfCL02t5R0sKqF7hUgEAV_4w0V4-2xZhkCbVj_HjuueXcM7-TITKnl6efIjzssJkrQuBY_BjpvnYkDPCzy9hw">
            <a:extLst>
              <a:ext uri="{FF2B5EF4-FFF2-40B4-BE49-F238E27FC236}">
                <a16:creationId xmlns:a16="http://schemas.microsoft.com/office/drawing/2014/main" id="{BCF39895-09F6-A449-9982-52F24387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441" y="3529849"/>
            <a:ext cx="4624703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87A490-6D79-9540-BB54-58FF5B723E2B}"/>
              </a:ext>
            </a:extLst>
          </p:cNvPr>
          <p:cNvSpPr/>
          <p:nvPr/>
        </p:nvSpPr>
        <p:spPr>
          <a:xfrm>
            <a:off x="2378590" y="8727951"/>
            <a:ext cx="4962736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fr-FR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m-ColiBlue24</a:t>
            </a:r>
          </a:p>
          <a:p>
            <a:pPr algn="l">
              <a:spcAft>
                <a:spcPts val="400"/>
              </a:spcAft>
            </a:pPr>
            <a:endParaRPr lang="en-CA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Milieu : liquide bleu clair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 : points bleu foncé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Coralliformes : points rouges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Coliformes totaux = </a:t>
            </a: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points bleus + rouges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79C61-9A9B-F949-9136-880C62E7E262}"/>
              </a:ext>
            </a:extLst>
          </p:cNvPr>
          <p:cNvSpPr/>
          <p:nvPr/>
        </p:nvSpPr>
        <p:spPr>
          <a:xfrm>
            <a:off x="8916401" y="8727951"/>
            <a:ext cx="6497770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fr-FR" sz="3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Coliscan</a:t>
            </a:r>
            <a:endParaRPr lang="fr-FR" sz="3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spcAft>
                <a:spcPts val="400"/>
              </a:spcAft>
            </a:pPr>
            <a:endParaRPr lang="en-CA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Milieu : liquide translucide jaune pâle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 : points bleu foncé - violet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Coliformes :  points roses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Coliformes totaux </a:t>
            </a: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 points bleu foncé/violets + roses/rouges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5D6CF-A03E-DD41-BC1F-974E6AF0E14C}"/>
              </a:ext>
            </a:extLst>
          </p:cNvPr>
          <p:cNvSpPr/>
          <p:nvPr/>
        </p:nvSpPr>
        <p:spPr>
          <a:xfrm>
            <a:off x="17059441" y="8727951"/>
            <a:ext cx="6497770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400"/>
              </a:spcAft>
            </a:pPr>
            <a:r>
              <a:rPr lang="fr-FR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MLSB</a:t>
            </a:r>
          </a:p>
          <a:p>
            <a:pPr algn="l">
              <a:spcAft>
                <a:spcPts val="400"/>
              </a:spcAft>
            </a:pPr>
            <a:endParaRPr lang="en-CA" sz="32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Milieu : liquide orange/rouge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 : points jaunes à 44 °C</a:t>
            </a:r>
          </a:p>
          <a:p>
            <a:pPr marL="457200" indent="-457200" algn="l" rtl="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Coliformes généraux : </a:t>
            </a: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points jaunes à 37 °C</a:t>
            </a:r>
          </a:p>
        </p:txBody>
      </p:sp>
    </p:spTree>
    <p:extLst>
      <p:ext uri="{BB962C8B-B14F-4D97-AF65-F5344CB8AC3E}">
        <p14:creationId xmlns:p14="http://schemas.microsoft.com/office/powerpoint/2010/main" val="23099179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175298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Technique de comptage des colonies (vidéo)</a:t>
            </a:r>
          </a:p>
        </p:txBody>
      </p:sp>
      <p:pic>
        <p:nvPicPr>
          <p:cNvPr id="3" name="Colony Counting Technique Video">
            <a:hlinkClick r:id="" action="ppaction://media"/>
            <a:extLst>
              <a:ext uri="{FF2B5EF4-FFF2-40B4-BE49-F238E27FC236}">
                <a16:creationId xmlns:a16="http://schemas.microsoft.com/office/drawing/2014/main" id="{1588491C-12D5-CD4F-8659-3F9452C29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885" y="3332162"/>
            <a:ext cx="11316406" cy="84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58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5952565" y="7544341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6000" b="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Exercice de comptage des colonies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A5A0A-46E6-3724-3DC2-711CD63EEF91}"/>
              </a:ext>
            </a:extLst>
          </p:cNvPr>
          <p:cNvSpPr txBox="1"/>
          <p:nvPr/>
        </p:nvSpPr>
        <p:spPr>
          <a:xfrm>
            <a:off x="-228600" y="3007350"/>
            <a:ext cx="24612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GROUPE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67816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6143951" y="7544341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6000" b="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Démonstration et pratique de décompte de colonies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A3D00-2489-F36B-8892-06903D7BA3D8}"/>
              </a:ext>
            </a:extLst>
          </p:cNvPr>
          <p:cNvSpPr txBox="1"/>
          <p:nvPr/>
        </p:nvSpPr>
        <p:spPr>
          <a:xfrm>
            <a:off x="-228600" y="3007350"/>
            <a:ext cx="24612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GROUPE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273161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314BC5-4E69-D64B-B625-8A1AB452A4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C3761-5F41-7B42-9CD1-966B8DD73C41}"/>
              </a:ext>
            </a:extLst>
          </p:cNvPr>
          <p:cNvSpPr/>
          <p:nvPr/>
        </p:nvSpPr>
        <p:spPr>
          <a:xfrm>
            <a:off x="2038349" y="1617673"/>
            <a:ext cx="12974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Conseils pour la résolution des problèmes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5E194-1BEB-DC42-BC8C-108CE502B3CE}"/>
              </a:ext>
            </a:extLst>
          </p:cNvPr>
          <p:cNvSpPr/>
          <p:nvPr/>
        </p:nvSpPr>
        <p:spPr>
          <a:xfrm>
            <a:off x="2038349" y="3610733"/>
            <a:ext cx="12192000" cy="5775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 algn="l" rtl="0" fontAlgn="base"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non-coliformes (colonies claires) attestent d'une contamination par des sources non fécales</a:t>
            </a:r>
          </a:p>
          <a:p>
            <a:pPr marL="685800" indent="-685800" algn="l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Contamination secondaire</a:t>
            </a:r>
          </a:p>
          <a:p>
            <a:pPr marL="685800" indent="-685800" algn="l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Trop ou trop peu de milieu de culture</a:t>
            </a:r>
          </a:p>
          <a:p>
            <a:pPr marL="685800" indent="-685800" algn="l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Poches d'air sous le filtre</a:t>
            </a:r>
          </a:p>
          <a:p>
            <a:pPr marL="685800" indent="-685800" algn="l" rtl="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Lorsqu'il y a plus de 200 colonies, on considère qu'elles sont trop nombreuses pour être comptées (TNTC)</a:t>
            </a:r>
          </a:p>
        </p:txBody>
      </p:sp>
      <p:pic>
        <p:nvPicPr>
          <p:cNvPr id="3074" name="Picture 2" descr="https://lh3.googleusercontent.com/UvmVv3aCx-p_bxIArFXFwLwcgnu7GvJlIyRDAqttXTAa0V0Lxzrhk7U-7xrpjj-fSNwUZwgXQC0APtWNLvD6YEv9XEu1HrCDKunVw0UPYhD5cFnJoRE-tnQEbkmNulz4_rlbY3n1">
            <a:extLst>
              <a:ext uri="{FF2B5EF4-FFF2-40B4-BE49-F238E27FC236}">
                <a16:creationId xmlns:a16="http://schemas.microsoft.com/office/drawing/2014/main" id="{313B2D43-C069-8846-BE53-E6673EC4B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25518"/>
          <a:stretch/>
        </p:blipFill>
        <p:spPr bwMode="auto">
          <a:xfrm>
            <a:off x="14389395" y="904"/>
            <a:ext cx="9994605" cy="137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84B988-1DE4-B847-A84E-F2B082727CA6}"/>
              </a:ext>
            </a:extLst>
          </p:cNvPr>
          <p:cNvSpPr/>
          <p:nvPr/>
        </p:nvSpPr>
        <p:spPr>
          <a:xfrm>
            <a:off x="14389395" y="12313459"/>
            <a:ext cx="9994604" cy="738664"/>
          </a:xfrm>
          <a:prstGeom prst="rect">
            <a:avLst/>
          </a:prstGeom>
          <a:solidFill>
            <a:srgbClr val="37C6F4"/>
          </a:solidFill>
        </p:spPr>
        <p:txBody>
          <a:bodyPr wrap="square" anchor="ctr">
            <a:spAutoFit/>
          </a:bodyPr>
          <a:lstStyle/>
          <a:p>
            <a:pPr rtl="0">
              <a:lnSpc>
                <a:spcPct val="150000"/>
              </a:lnSpc>
            </a:pPr>
            <a:r>
              <a:rPr lang="fr-FR" sz="2800" b="0" i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CAWST</a:t>
            </a:r>
          </a:p>
        </p:txBody>
      </p:sp>
    </p:spTree>
    <p:extLst>
      <p:ext uri="{BB962C8B-B14F-4D97-AF65-F5344CB8AC3E}">
        <p14:creationId xmlns:p14="http://schemas.microsoft.com/office/powerpoint/2010/main" val="30501769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14727</TotalTime>
  <Words>397</Words>
  <Application>Microsoft Office PowerPoint</Application>
  <PresentationFormat>Custom</PresentationFormat>
  <Paragraphs>70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Helvetica Neue Light</vt:lpstr>
      <vt:lpstr>Helvetica Neue Medium</vt:lpstr>
      <vt:lpstr>Lato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Adele Woolsey</cp:lastModifiedBy>
  <cp:revision>122</cp:revision>
  <dcterms:modified xsi:type="dcterms:W3CDTF">2022-10-27T16:16:31Z</dcterms:modified>
</cp:coreProperties>
</file>