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3" r:id="rId3"/>
    <p:sldId id="262" r:id="rId4"/>
    <p:sldId id="309" r:id="rId5"/>
    <p:sldId id="320" r:id="rId6"/>
    <p:sldId id="321" r:id="rId7"/>
    <p:sldId id="312" r:id="rId8"/>
    <p:sldId id="315" r:id="rId9"/>
    <p:sldId id="322" r:id="rId10"/>
    <p:sldId id="319" r:id="rId11"/>
    <p:sldId id="307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12A"/>
    <a:srgbClr val="EF512A"/>
    <a:srgbClr val="025479"/>
    <a:srgbClr val="37C6F4"/>
    <a:srgbClr val="2A95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50" autoAdjust="0"/>
    <p:restoredTop sz="83810" autoAdjust="0"/>
  </p:normalViewPr>
  <p:slideViewPr>
    <p:cSldViewPr snapToGrid="0" snapToObjects="1">
      <p:cViewPr varScale="1">
        <p:scale>
          <a:sx n="45" d="100"/>
          <a:sy n="45" d="100"/>
        </p:scale>
        <p:origin x="248" y="5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41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79-4271-BCAE-3DDF11B8BC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79-4271-BCAE-3DDF11B8BC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B79-4271-BCAE-3DDF11B8BCAC}"/>
              </c:ext>
            </c:extLst>
          </c:dPt>
          <c:cat>
            <c:strRef>
              <c:f>Sheet1!$A$2:$A$5</c:f>
              <c:strCache>
                <c:ptCount val="3"/>
                <c:pt idx="0">
                  <c:v>Microbiologique</c:v>
                </c:pt>
                <c:pt idx="1">
                  <c:v>, Chimique</c:v>
                </c:pt>
                <c:pt idx="2">
                  <c:v>Acceptabilité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33.299999999999997</c:v>
                </c:pt>
                <c:pt idx="1">
                  <c:v>33.299999999999997</c:v>
                </c:pt>
                <c:pt idx="2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79-4271-BCAE-3DDF11B8B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CD9EA6-D1FA-AB46-909D-D3AD7FCFC5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0E7448-AB70-B245-8C29-A6CE0229FA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0212D-D8F0-0746-9311-6D3C2C5595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0BCE4-DDA7-4441-A225-AF5DA0E0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39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72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5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07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Voir Manuel du formateur</a:t>
            </a:r>
            <a:r>
              <a:rPr lang="fr-FR" baseline="0"/>
              <a:t> pour l'activité sur la consommation de l'eau</a:t>
            </a:r>
          </a:p>
        </p:txBody>
      </p:sp>
    </p:spTree>
    <p:extLst>
      <p:ext uri="{BB962C8B-B14F-4D97-AF65-F5344CB8AC3E}">
        <p14:creationId xmlns:p14="http://schemas.microsoft.com/office/powerpoint/2010/main" val="1411156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49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45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21"/>
          </p:nvPr>
        </p:nvSpPr>
        <p:spPr>
          <a:xfrm>
            <a:off x="3124200" y="-38100"/>
            <a:ext cx="18135600" cy="1209669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CFC0DF-FDE6-1E40-974B-57768878EC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-45721"/>
            <a:ext cx="24457829" cy="13765882"/>
          </a:xfrm>
          <a:prstGeom prst="rect">
            <a:avLst/>
          </a:prstGeom>
        </p:spPr>
      </p:pic>
      <p:sp>
        <p:nvSpPr>
          <p:cNvPr id="8" name="Slide Number">
            <a:extLst>
              <a:ext uri="{FF2B5EF4-FFF2-40B4-BE49-F238E27FC236}">
                <a16:creationId xmlns:a16="http://schemas.microsoft.com/office/drawing/2014/main" id="{C8B11991-BF55-8647-A11C-E480E72776D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64927" y="12761275"/>
            <a:ext cx="503343" cy="533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800" b="0" i="0">
                <a:solidFill>
                  <a:srgbClr val="025479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  <a:sym typeface="Helvetica Neue Light"/>
              </a:defRPr>
            </a:lvl1pPr>
          </a:lstStyle>
          <a:p>
            <a:fld id="{86CB4B4D-7CA3-9044-876B-883B54F8677D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E4BFE0-2A60-374D-8DA3-5CA0305A9A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9909" y="12368463"/>
            <a:ext cx="524193" cy="73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32864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CFC0DF-FDE6-1E40-974B-57768878EC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-45721"/>
            <a:ext cx="24457829" cy="13765882"/>
          </a:xfrm>
          <a:prstGeom prst="rect">
            <a:avLst/>
          </a:prstGeom>
        </p:spPr>
      </p:pic>
      <p:sp>
        <p:nvSpPr>
          <p:cNvPr id="8" name="Slide Number">
            <a:extLst>
              <a:ext uri="{FF2B5EF4-FFF2-40B4-BE49-F238E27FC236}">
                <a16:creationId xmlns:a16="http://schemas.microsoft.com/office/drawing/2014/main" id="{C8B11991-BF55-8647-A11C-E480E72776D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64927" y="12761275"/>
            <a:ext cx="503343" cy="533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800" b="0" i="0">
                <a:solidFill>
                  <a:srgbClr val="025479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  <a:sym typeface="Helvetica Neue Light"/>
              </a:defRPr>
            </a:lvl1pPr>
          </a:lstStyle>
          <a:p>
            <a:fld id="{86CB4B4D-7CA3-9044-876B-883B54F8677D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E4BFE0-2A60-374D-8DA3-5CA0305A9A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9909" y="12368463"/>
            <a:ext cx="524193" cy="73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38669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">
            <a:extLst>
              <a:ext uri="{FF2B5EF4-FFF2-40B4-BE49-F238E27FC236}">
                <a16:creationId xmlns:a16="http://schemas.microsoft.com/office/drawing/2014/main" id="{C8B11991-BF55-8647-A11C-E480E72776D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64927" y="12761275"/>
            <a:ext cx="503343" cy="533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800" b="0" i="0">
                <a:solidFill>
                  <a:srgbClr val="025479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  <a:sym typeface="Helvetica Neue Light"/>
              </a:defRPr>
            </a:lvl1pPr>
          </a:lstStyle>
          <a:p>
            <a:fld id="{86CB4B4D-7CA3-9044-876B-883B54F8677D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364A0C-DD17-D541-954D-28F9CD909B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9909" y="12368463"/>
            <a:ext cx="524193" cy="7309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B9F26F8-C4FD-C64D-AA84-6885E714EDCA}"/>
              </a:ext>
            </a:extLst>
          </p:cNvPr>
          <p:cNvSpPr/>
          <p:nvPr userDrawn="1"/>
        </p:nvSpPr>
        <p:spPr>
          <a:xfrm rot="10800000">
            <a:off x="1158239" y="1485020"/>
            <a:ext cx="167246" cy="1095620"/>
          </a:xfrm>
          <a:prstGeom prst="rect">
            <a:avLst/>
          </a:prstGeom>
          <a:solidFill>
            <a:srgbClr val="F1512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80262135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WS.jpg">
            <a:extLst>
              <a:ext uri="{FF2B5EF4-FFF2-40B4-BE49-F238E27FC236}">
                <a16:creationId xmlns:a16="http://schemas.microsoft.com/office/drawing/2014/main" id="{61281518-7C57-3D4B-ABAD-9A7411CE81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910" y="-502783"/>
            <a:ext cx="24350180" cy="136969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21"/>
          </p:nvPr>
        </p:nvSpPr>
        <p:spPr>
          <a:xfrm>
            <a:off x="7950200" y="1104900"/>
            <a:ext cx="17259302" cy="11506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C8111C-BE46-F142-B264-6B56AA3A104A}"/>
              </a:ext>
            </a:extLst>
          </p:cNvPr>
          <p:cNvSpPr/>
          <p:nvPr userDrawn="1"/>
        </p:nvSpPr>
        <p:spPr>
          <a:xfrm>
            <a:off x="0" y="0"/>
            <a:ext cx="24383999" cy="13716000"/>
          </a:xfrm>
          <a:prstGeom prst="rect">
            <a:avLst/>
          </a:prstGeom>
          <a:solidFill>
            <a:srgbClr val="02547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CFC0DF-FDE6-1E40-974B-57768878EC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-41545"/>
            <a:ext cx="24457830" cy="13757529"/>
          </a:xfrm>
          <a:prstGeom prst="rect">
            <a:avLst/>
          </a:prstGeom>
        </p:spPr>
      </p:pic>
      <p:sp>
        <p:nvSpPr>
          <p:cNvPr id="8" name="Slide Number">
            <a:extLst>
              <a:ext uri="{FF2B5EF4-FFF2-40B4-BE49-F238E27FC236}">
                <a16:creationId xmlns:a16="http://schemas.microsoft.com/office/drawing/2014/main" id="{C8B11991-BF55-8647-A11C-E480E72776D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64927" y="12761275"/>
            <a:ext cx="503343" cy="533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800" b="0" i="0">
                <a:solidFill>
                  <a:srgbClr val="025479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  <a:sym typeface="Helvetica Neue Light"/>
              </a:defRPr>
            </a:lvl1pPr>
          </a:lstStyle>
          <a:p>
            <a:fld id="{86CB4B4D-7CA3-9044-876B-883B54F8677D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E4BFE0-2A60-374D-8DA3-5CA0305A9A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9909" y="12368463"/>
            <a:ext cx="524193" cy="73091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CFC0DF-FDE6-1E40-974B-57768878EC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-45721"/>
            <a:ext cx="24457830" cy="13765882"/>
          </a:xfrm>
          <a:prstGeom prst="rect">
            <a:avLst/>
          </a:prstGeom>
        </p:spPr>
      </p:pic>
      <p:sp>
        <p:nvSpPr>
          <p:cNvPr id="8" name="Slide Number">
            <a:extLst>
              <a:ext uri="{FF2B5EF4-FFF2-40B4-BE49-F238E27FC236}">
                <a16:creationId xmlns:a16="http://schemas.microsoft.com/office/drawing/2014/main" id="{C8B11991-BF55-8647-A11C-E480E72776DC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864927" y="12761275"/>
            <a:ext cx="503343" cy="533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800" b="0" i="0">
                <a:solidFill>
                  <a:srgbClr val="025479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  <a:sym typeface="Helvetica Neue Light"/>
              </a:defRPr>
            </a:lvl1pPr>
          </a:lstStyle>
          <a:p>
            <a:fld id="{86CB4B4D-7CA3-9044-876B-883B54F8677D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E4BFE0-2A60-374D-8DA3-5CA0305A9A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9909" y="12368463"/>
            <a:ext cx="524193" cy="73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1410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9" r:id="rId8"/>
    <p:sldLayoutId id="2147483662" r:id="rId9"/>
    <p:sldLayoutId id="2147483664" r:id="rId10"/>
    <p:sldLayoutId id="2147483663" r:id="rId11"/>
    <p:sldLayoutId id="2147483661" r:id="rId12"/>
    <p:sldLayoutId id="2147483660" r:id="rId13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emf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D55C37-E75E-CA49-8445-57978332CD6A}"/>
              </a:ext>
            </a:extLst>
          </p:cNvPr>
          <p:cNvSpPr/>
          <p:nvPr/>
        </p:nvSpPr>
        <p:spPr>
          <a:xfrm>
            <a:off x="2667000" y="9316747"/>
            <a:ext cx="12192000" cy="8963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fr-FR" sz="4000">
                <a:solidFill>
                  <a:srgbClr val="5C5C5C"/>
                </a:solidFill>
                <a:latin typeface="Lato" panose="020F0502020204030203" pitchFamily="34" charset="0"/>
              </a:rPr>
              <a:t>2020</a:t>
            </a:r>
            <a:r>
              <a:rPr lang="fr-FR" sz="4000"/>
              <a:t> | </a:t>
            </a:r>
            <a:r>
              <a:rPr lang="fr-FR" sz="4000">
                <a:solidFill>
                  <a:srgbClr val="5C5C5C"/>
                </a:solidFill>
                <a:latin typeface="Lato" panose="020F0502020204030203" pitchFamily="34" charset="0"/>
              </a:rPr>
              <a:t>JUILLET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5711CD-0076-755E-4779-05FB8F549F5A}"/>
              </a:ext>
            </a:extLst>
          </p:cNvPr>
          <p:cNvSpPr txBox="1"/>
          <p:nvPr/>
        </p:nvSpPr>
        <p:spPr>
          <a:xfrm>
            <a:off x="2714624" y="5040580"/>
            <a:ext cx="21497925" cy="21954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CA" sz="6800" b="0" spc="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EAU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CA" sz="6800" b="0" spc="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POTABLE</a:t>
            </a:r>
            <a:r>
              <a:rPr lang="en-CA" sz="6800" b="0" spc="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kumimoji="0" lang="en-US" sz="6800" b="0" u="none" strike="noStrike" cap="none" spc="60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8735479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A052EB-69DB-6A4F-A6F4-BC51D6595C5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rtl="0"/>
            <a:fld id="{86CB4B4D-7CA3-9044-876B-883B54F8677D}" type="slidenum">
              <a:rPr/>
              <a:pPr/>
              <a:t>10</a:t>
            </a:fld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182708-06C9-3348-A31B-A188E5E54A26}"/>
              </a:ext>
            </a:extLst>
          </p:cNvPr>
          <p:cNvSpPr/>
          <p:nvPr/>
        </p:nvSpPr>
        <p:spPr>
          <a:xfrm>
            <a:off x="2924174" y="7533422"/>
            <a:ext cx="174669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4800" b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Complétez la phrase dans vos cahiers.</a:t>
            </a:r>
          </a:p>
          <a:p>
            <a:pPr algn="l" rtl="0"/>
            <a:br>
              <a:rPr lang="en-CA" sz="4800" dirty="0">
                <a:solidFill>
                  <a:schemeClr val="tx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</a:br>
            <a:r>
              <a:rPr lang="fr-FR" sz="4800">
                <a:solidFill>
                  <a:schemeClr val="tx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« Pour moi, l'eau potable, c'est... »</a:t>
            </a:r>
          </a:p>
          <a:p>
            <a:pPr algn="l"/>
            <a:br>
              <a:rPr lang="en-CA" sz="48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endParaRPr lang="en-CA" sz="48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59E010-7DDA-354D-F107-D1D76B51188C}"/>
              </a:ext>
            </a:extLst>
          </p:cNvPr>
          <p:cNvSpPr txBox="1"/>
          <p:nvPr/>
        </p:nvSpPr>
        <p:spPr>
          <a:xfrm>
            <a:off x="0" y="3561347"/>
            <a:ext cx="24384000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CA" sz="7200" spc="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RÉVISION</a:t>
            </a:r>
            <a:r>
              <a:rPr lang="en-CA" sz="7200" spc="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kumimoji="0" lang="en-US" sz="7200" u="none" strike="noStrike" cap="none" spc="60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3857101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FFA78F-1352-BB4A-A09F-96AE96F56D7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21833" y="12868851"/>
            <a:ext cx="389529" cy="410369"/>
          </a:xfrm>
        </p:spPr>
        <p:txBody>
          <a:bodyPr/>
          <a:lstStyle/>
          <a:p>
            <a:pPr rtl="0"/>
            <a:fld id="{86CB4B4D-7CA3-9044-876B-883B54F8677D}" type="slidenum">
              <a:rPr/>
              <a:pPr/>
              <a:t>11</a:t>
            </a:fld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7EC274-3751-2F4D-9EFE-14D65186292B}"/>
              </a:ext>
            </a:extLst>
          </p:cNvPr>
          <p:cNvSpPr/>
          <p:nvPr/>
        </p:nvSpPr>
        <p:spPr>
          <a:xfrm>
            <a:off x="2379591" y="2921836"/>
            <a:ext cx="36199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fr-FR" sz="5400">
                <a:solidFill>
                  <a:srgbClr val="F1512A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Merci 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E5D622-329A-384A-8A10-D92C48F4DF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591" y="6678612"/>
            <a:ext cx="779100" cy="779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81755A-8A05-B143-A8FB-535D4DF883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591" y="5245074"/>
            <a:ext cx="779100" cy="779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80B8B5-54FA-0F40-9B3A-EA195D93C6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591" y="5955194"/>
            <a:ext cx="779100" cy="7791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A54D40F-9F60-EB4C-A8ED-46C13FA9221C}"/>
              </a:ext>
            </a:extLst>
          </p:cNvPr>
          <p:cNvSpPr txBox="1"/>
          <p:nvPr/>
        </p:nvSpPr>
        <p:spPr>
          <a:xfrm>
            <a:off x="3158691" y="6088485"/>
            <a:ext cx="3088987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b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+</a:t>
            </a:r>
            <a:r>
              <a:rPr kumimoji="0" lang="fr-FR" sz="3000" b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1 403 243 3285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D5865B-9C47-8A4F-82B6-87A1A65357B3}"/>
              </a:ext>
            </a:extLst>
          </p:cNvPr>
          <p:cNvSpPr txBox="1"/>
          <p:nvPr/>
        </p:nvSpPr>
        <p:spPr>
          <a:xfrm>
            <a:off x="3158691" y="5338545"/>
            <a:ext cx="4440318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b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Calgary. Alberta. Canada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C51F07-D853-D54D-A291-32D5B390A34F}"/>
              </a:ext>
            </a:extLst>
          </p:cNvPr>
          <p:cNvSpPr txBox="1"/>
          <p:nvPr/>
        </p:nvSpPr>
        <p:spPr>
          <a:xfrm>
            <a:off x="3158691" y="6786033"/>
            <a:ext cx="303929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000" b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cawst@cawst.org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CED2C03-FABD-3046-99BD-9C20E664285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5163" y="6027413"/>
            <a:ext cx="5613992" cy="19621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9742825-95E3-E141-A050-C529E17B05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141" y="7516012"/>
            <a:ext cx="508000" cy="5080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5FF1F1F-9946-4C49-8BDD-FAB39B38433D}"/>
              </a:ext>
            </a:extLst>
          </p:cNvPr>
          <p:cNvSpPr txBox="1"/>
          <p:nvPr/>
        </p:nvSpPr>
        <p:spPr>
          <a:xfrm>
            <a:off x="3158691" y="7445252"/>
            <a:ext cx="1734449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000" b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cawst.org</a:t>
            </a:r>
          </a:p>
        </p:txBody>
      </p:sp>
    </p:spTree>
    <p:extLst>
      <p:ext uri="{BB962C8B-B14F-4D97-AF65-F5344CB8AC3E}">
        <p14:creationId xmlns:p14="http://schemas.microsoft.com/office/powerpoint/2010/main" val="118431654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433B9-82A7-184B-950E-2C5E17BA3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rtl="0"/>
            <a:fld id="{86CB4B4D-7CA3-9044-876B-883B54F8677D}" type="slidenum">
              <a:rPr/>
              <a:pPr/>
              <a:t>2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A1CC38-475E-7B4E-83F5-9218BCF47B2F}"/>
              </a:ext>
            </a:extLst>
          </p:cNvPr>
          <p:cNvSpPr/>
          <p:nvPr/>
        </p:nvSpPr>
        <p:spPr>
          <a:xfrm>
            <a:off x="2038350" y="1617673"/>
            <a:ext cx="1219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fr-FR" sz="6000">
                <a:solidFill>
                  <a:schemeClr val="tx2"/>
                </a:solidFill>
                <a:latin typeface="Lato" panose="020F0502020204030203" pitchFamily="34" charset="0"/>
              </a:rPr>
              <a:t>Introduction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71E58E-3895-FF4B-A3FF-CC24A3808DCA}"/>
              </a:ext>
            </a:extLst>
          </p:cNvPr>
          <p:cNvSpPr/>
          <p:nvPr/>
        </p:nvSpPr>
        <p:spPr>
          <a:xfrm>
            <a:off x="2038350" y="3556665"/>
            <a:ext cx="187642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4800" b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Dans lequel des deux verres figurant sur l'image préférez-vous boire ?</a:t>
            </a:r>
          </a:p>
          <a:p>
            <a:pPr algn="l"/>
            <a:br>
              <a:rPr lang="en-CA" sz="48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endParaRPr lang="en-CA" sz="48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C651D6-EC35-774D-B39C-EC45AAFE5E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724" y="5332858"/>
            <a:ext cx="10105832" cy="673722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75722D4-AE11-994A-ADB8-1BDCC84BC2D8}"/>
              </a:ext>
            </a:extLst>
          </p:cNvPr>
          <p:cNvSpPr/>
          <p:nvPr/>
        </p:nvSpPr>
        <p:spPr>
          <a:xfrm>
            <a:off x="6240724" y="12061258"/>
            <a:ext cx="10105832" cy="523220"/>
          </a:xfrm>
          <a:prstGeom prst="rect">
            <a:avLst/>
          </a:prstGeom>
          <a:solidFill>
            <a:srgbClr val="F1512A"/>
          </a:solidFill>
        </p:spPr>
        <p:txBody>
          <a:bodyPr wrap="square" anchor="ctr">
            <a:spAutoFit/>
          </a:bodyPr>
          <a:lstStyle/>
          <a:p>
            <a:pPr rtl="0"/>
            <a:r>
              <a:rPr lang="fr-FR" sz="2800" b="0" i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Source : CAWST</a:t>
            </a:r>
          </a:p>
        </p:txBody>
      </p:sp>
    </p:spTree>
    <p:extLst>
      <p:ext uri="{BB962C8B-B14F-4D97-AF65-F5344CB8AC3E}">
        <p14:creationId xmlns:p14="http://schemas.microsoft.com/office/powerpoint/2010/main" val="11969292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990068-5E20-A840-9AFC-A005F1231144}"/>
              </a:ext>
            </a:extLst>
          </p:cNvPr>
          <p:cNvSpPr/>
          <p:nvPr/>
        </p:nvSpPr>
        <p:spPr>
          <a:xfrm>
            <a:off x="2924174" y="7430830"/>
            <a:ext cx="18107025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l" rtl="0" fontAlgn="base">
              <a:spcAft>
                <a:spcPts val="600"/>
              </a:spcAft>
              <a:buFont typeface="+mj-lt"/>
              <a:buAutoNum type="arabicPeriod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Décrire les caractéristiques d’une eau potable</a:t>
            </a:r>
          </a:p>
          <a:p>
            <a:pPr marL="914400" indent="-914400" algn="l" rtl="0" fontAlgn="base">
              <a:spcAft>
                <a:spcPts val="600"/>
              </a:spcAft>
              <a:buFont typeface="+mj-lt"/>
              <a:buAutoNum type="arabicPeriod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Définir ce qu'est une eau potable</a:t>
            </a:r>
          </a:p>
          <a:p>
            <a:pPr marL="914400" indent="-914400" algn="l" rtl="0" fontAlgn="base">
              <a:spcAft>
                <a:spcPts val="600"/>
              </a:spcAft>
              <a:buFont typeface="+mj-lt"/>
              <a:buAutoNum type="arabicPeriod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Expliquer comment l’eau est contaminée</a:t>
            </a:r>
          </a:p>
          <a:p>
            <a:pPr marL="914400" indent="-914400" algn="l" rtl="0" fontAlgn="base">
              <a:spcAft>
                <a:spcPts val="600"/>
              </a:spcAft>
              <a:buFont typeface="+mj-lt"/>
              <a:buAutoNum type="arabicPeriod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Expliquer la pertinence des directives et des normes sur la qualité de l’eau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8118E5-A74E-2B64-D93F-B0E5F778E2B9}"/>
              </a:ext>
            </a:extLst>
          </p:cNvPr>
          <p:cNvSpPr txBox="1"/>
          <p:nvPr/>
        </p:nvSpPr>
        <p:spPr>
          <a:xfrm>
            <a:off x="0" y="3068905"/>
            <a:ext cx="22717125" cy="21954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6800" b="1" i="0" u="none" strike="noStrike" kern="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RÉSULTATS</a:t>
            </a:r>
            <a:br>
              <a:rPr kumimoji="0" lang="fr-CA" sz="6800" b="1" i="0" u="none" strike="noStrike" kern="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</a:br>
            <a:r>
              <a:rPr kumimoji="0" lang="fr-CA" sz="6800" b="1" i="0" u="none" strike="noStrike" kern="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D’APPRENTISSAGE</a:t>
            </a:r>
            <a:r>
              <a:rPr kumimoji="0" lang="en-CA" sz="6800" b="1" i="0" u="none" strike="noStrike" kern="0" cap="none" spc="6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Helvetica Neue"/>
              </a:rPr>
              <a:t> </a:t>
            </a:r>
            <a:endParaRPr kumimoji="0" lang="en-US" sz="6800" b="1" i="0" u="none" strike="noStrike" kern="0" cap="none" spc="6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2380716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433B9-82A7-184B-950E-2C5E17BA3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rtl="0"/>
            <a:fld id="{86CB4B4D-7CA3-9044-876B-883B54F8677D}" type="slidenum">
              <a:rPr/>
              <a:pPr/>
              <a:t>4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A1CC38-475E-7B4E-83F5-9218BCF47B2F}"/>
              </a:ext>
            </a:extLst>
          </p:cNvPr>
          <p:cNvSpPr/>
          <p:nvPr/>
        </p:nvSpPr>
        <p:spPr>
          <a:xfrm>
            <a:off x="2038350" y="1617673"/>
            <a:ext cx="1219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fr-FR" sz="6000">
                <a:solidFill>
                  <a:schemeClr val="tx1"/>
                </a:solidFill>
                <a:latin typeface="Lato" panose="020F0502020204030203" pitchFamily="34" charset="0"/>
              </a:rPr>
              <a:t>Les caractéristiques d'une eau potable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71E58E-3895-FF4B-A3FF-CC24A3808DCA}"/>
              </a:ext>
            </a:extLst>
          </p:cNvPr>
          <p:cNvSpPr/>
          <p:nvPr/>
        </p:nvSpPr>
        <p:spPr>
          <a:xfrm>
            <a:off x="2038350" y="3556665"/>
            <a:ext cx="7267015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Claire</a:t>
            </a:r>
          </a:p>
          <a:p>
            <a:pPr marL="685800" indent="-685800"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Sans agent pathogène</a:t>
            </a:r>
          </a:p>
          <a:p>
            <a:pPr marL="685800" indent="-685800"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Faibles concentrations en produits chimiques toxiques</a:t>
            </a:r>
          </a:p>
          <a:p>
            <a:pPr marL="685800" indent="-685800" algn="l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Insipide, inodore et incolore</a:t>
            </a:r>
            <a:br>
              <a:rPr lang="en-CA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fr-FR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(à des fins esthétiques)</a:t>
            </a:r>
            <a:br>
              <a:rPr lang="en-CA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CA" sz="4800" b="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050" name="Picture 2" descr="https://lh5.googleusercontent.com/sdrNsamW8idQsg6qaAq0Sjt7trVMNR-9EH5uzZPEnWjFD3lu6eJGMux_iHQLh4t2u2COu16na0NJ1gCHnvYAs_nn67qtbkNpDIclB3j38PfO2p4NFqpLmSHuPn4IK5W4hjVgaOQ">
            <a:extLst>
              <a:ext uri="{FF2B5EF4-FFF2-40B4-BE49-F238E27FC236}">
                <a16:creationId xmlns:a16="http://schemas.microsoft.com/office/drawing/2014/main" id="{31B13D1E-E497-A748-AE9C-ACF73F3364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" r="2022"/>
          <a:stretch/>
        </p:blipFill>
        <p:spPr bwMode="auto">
          <a:xfrm>
            <a:off x="12192000" y="0"/>
            <a:ext cx="10275075" cy="1600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1233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C5F3DB-2597-7A4A-BE84-54E6445AFE88}"/>
              </a:ext>
            </a:extLst>
          </p:cNvPr>
          <p:cNvSpPr/>
          <p:nvPr/>
        </p:nvSpPr>
        <p:spPr>
          <a:xfrm>
            <a:off x="6096000" y="3199539"/>
            <a:ext cx="11976847" cy="10259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lang="fr-FR" sz="6000" b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« Une eau potable ne présente aucun risque significatif pour la santé au cours d'une vie de consommation, y compris lors des différentes fragilités qui peuvent exister dans les différentes étapes d'une vie »</a:t>
            </a:r>
          </a:p>
          <a:p>
            <a:pPr>
              <a:spcBef>
                <a:spcPts val="1000"/>
              </a:spcBef>
            </a:pPr>
            <a:br>
              <a:rPr lang="en-CA" sz="6000" b="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endParaRPr lang="en-CA" sz="6000" b="0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rtl="0">
              <a:spcBef>
                <a:spcPts val="1000"/>
              </a:spcBef>
            </a:pPr>
            <a:r>
              <a:rPr lang="fr-FR" sz="3600" spc="60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ORGANISATION MONDIALE DE LA SANTE.</a:t>
            </a:r>
          </a:p>
          <a:p>
            <a:br>
              <a:rPr lang="en-CA" sz="6000" b="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endParaRPr lang="en-CA" sz="6000" b="0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541938-1FDB-3944-81C9-15FD77C2AEB9}"/>
              </a:ext>
            </a:extLst>
          </p:cNvPr>
          <p:cNvSpPr/>
          <p:nvPr/>
        </p:nvSpPr>
        <p:spPr>
          <a:xfrm>
            <a:off x="10255623" y="9843247"/>
            <a:ext cx="3657600" cy="45719"/>
          </a:xfrm>
          <a:prstGeom prst="rect">
            <a:avLst/>
          </a:prstGeom>
          <a:solidFill>
            <a:srgbClr val="F1512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5021792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433B9-82A7-184B-950E-2C5E17BA3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rtl="0"/>
            <a:fld id="{86CB4B4D-7CA3-9044-876B-883B54F8677D}" type="slidenum">
              <a:rPr/>
              <a:pPr/>
              <a:t>6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A1CC38-475E-7B4E-83F5-9218BCF47B2F}"/>
              </a:ext>
            </a:extLst>
          </p:cNvPr>
          <p:cNvSpPr/>
          <p:nvPr/>
        </p:nvSpPr>
        <p:spPr>
          <a:xfrm>
            <a:off x="2038349" y="1617673"/>
            <a:ext cx="182485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6000">
                <a:solidFill>
                  <a:schemeClr val="tx2"/>
                </a:solidFill>
                <a:latin typeface="Lato" panose="020F0502020204030203" pitchFamily="34" charset="0"/>
              </a:rPr>
              <a:t>Signification de la définition d'une eau potable donnée par l'OMS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71E58E-3895-FF4B-A3FF-CC24A3808DCA}"/>
              </a:ext>
            </a:extLst>
          </p:cNvPr>
          <p:cNvSpPr/>
          <p:nvPr/>
        </p:nvSpPr>
        <p:spPr>
          <a:xfrm>
            <a:off x="2038350" y="3556665"/>
            <a:ext cx="182485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l" rtl="0" fontAlgn="base">
              <a:buFont typeface="Arial" panose="020B0604020202020204" pitchFamily="34" charset="0"/>
              <a:buChar char="•"/>
            </a:pPr>
            <a:r>
              <a:rPr lang="fr-FR" sz="4800" b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Une eau potable ne rendra les gens malades à aucun moment de leur vie, y compris lorsqu’ils sont jeunes, vieux ou malades. </a:t>
            </a:r>
          </a:p>
          <a:p>
            <a:pPr marL="685800" indent="-685800" algn="l" fontAlgn="base">
              <a:buFont typeface="Arial" panose="020B0604020202020204" pitchFamily="34" charset="0"/>
              <a:buChar char="•"/>
            </a:pPr>
            <a:endParaRPr lang="en-CA" sz="4800" b="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685800" indent="-685800" algn="l" rtl="0" fontAlgn="base">
              <a:buFont typeface="Arial" panose="020B0604020202020204" pitchFamily="34" charset="0"/>
              <a:buChar char="•"/>
            </a:pPr>
            <a:r>
              <a:rPr lang="fr-FR" sz="4800" b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Une eau potable est adaptée à l’ensemble de nos besoins personnels, notamment à la boisson, la cuisine et la lessive. </a:t>
            </a:r>
          </a:p>
          <a:p>
            <a:pPr algn="l"/>
            <a:br>
              <a:rPr lang="en-CA" sz="4800" b="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br>
              <a:rPr lang="en-CA" sz="48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endParaRPr lang="en-CA" sz="48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21410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04FC10C-86B1-944B-9013-FFE7BD14D347}"/>
              </a:ext>
            </a:extLst>
          </p:cNvPr>
          <p:cNvSpPr/>
          <p:nvPr/>
        </p:nvSpPr>
        <p:spPr>
          <a:xfrm>
            <a:off x="2924174" y="7533422"/>
            <a:ext cx="174669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lang="fr-FR" sz="4800" b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Comment l'eau peut-elle être contaminée ?</a:t>
            </a:r>
          </a:p>
          <a:p>
            <a:br>
              <a:rPr lang="en-CA" sz="48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endParaRPr lang="en-CA" sz="48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0F272C-29CD-BD48-8E9E-B8A8F6B73FB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rtl="0"/>
            <a:fld id="{86CB4B4D-7CA3-9044-876B-883B54F8677D}" type="slidenum">
              <a:rPr/>
              <a:pPr/>
              <a:t>7</a:t>
            </a:fld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A77777-42AA-3012-03AD-BB920AB9D5A2}"/>
              </a:ext>
            </a:extLst>
          </p:cNvPr>
          <p:cNvSpPr txBox="1"/>
          <p:nvPr/>
        </p:nvSpPr>
        <p:spPr>
          <a:xfrm>
            <a:off x="-228600" y="3007350"/>
            <a:ext cx="24612600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CA" sz="7200" u="none" strike="noStrike" spc="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ACTIVITÉ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CA" sz="7200" u="none" strike="noStrike" spc="6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 GROUPE</a:t>
            </a:r>
            <a:endParaRPr kumimoji="0" lang="en-US" sz="7200" u="none" strike="noStrike" cap="none" spc="60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1172093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433B9-82A7-184B-950E-2C5E17BA3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rtl="0"/>
            <a:fld id="{86CB4B4D-7CA3-9044-876B-883B54F8677D}" type="slidenum">
              <a:rPr/>
              <a:pPr/>
              <a:t>8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A1CC38-475E-7B4E-83F5-9218BCF47B2F}"/>
              </a:ext>
            </a:extLst>
          </p:cNvPr>
          <p:cNvSpPr/>
          <p:nvPr/>
        </p:nvSpPr>
        <p:spPr>
          <a:xfrm>
            <a:off x="2038350" y="1617673"/>
            <a:ext cx="1219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fr-FR" sz="60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Catégories de contamination</a:t>
            </a:r>
          </a:p>
        </p:txBody>
      </p:sp>
      <p:graphicFrame>
        <p:nvGraphicFramePr>
          <p:cNvPr id="6" name="Google Shape;262;p8"/>
          <p:cNvGraphicFramePr/>
          <p:nvPr>
            <p:extLst>
              <p:ext uri="{D42A27DB-BD31-4B8C-83A1-F6EECF244321}">
                <p14:modId xmlns:p14="http://schemas.microsoft.com/office/powerpoint/2010/main" val="837136903"/>
              </p:ext>
            </p:extLst>
          </p:nvPr>
        </p:nvGraphicFramePr>
        <p:xfrm>
          <a:off x="3239449" y="3250556"/>
          <a:ext cx="18790920" cy="9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Google Shape;263;p8"/>
          <p:cNvSpPr txBox="1"/>
          <p:nvPr/>
        </p:nvSpPr>
        <p:spPr>
          <a:xfrm>
            <a:off x="12634909" y="6647706"/>
            <a:ext cx="4776791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defTabSz="914400" rtl="0" hangingPunct="1">
              <a:buClr>
                <a:srgbClr val="000000"/>
              </a:buClr>
              <a:buFont typeface="Arial"/>
              <a:buNone/>
            </a:pPr>
            <a:r>
              <a:rPr lang="fr-FR" sz="4800" b="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Microbiologique</a:t>
            </a:r>
          </a:p>
        </p:txBody>
      </p:sp>
      <p:sp>
        <p:nvSpPr>
          <p:cNvPr id="8" name="Google Shape;264;p8"/>
          <p:cNvSpPr txBox="1"/>
          <p:nvPr/>
        </p:nvSpPr>
        <p:spPr>
          <a:xfrm>
            <a:off x="8601507" y="6647706"/>
            <a:ext cx="378010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defTabSz="914400" rtl="0" hangingPunct="1">
              <a:buClr>
                <a:srgbClr val="000000"/>
              </a:buClr>
              <a:buFont typeface="Arial"/>
              <a:buNone/>
            </a:pPr>
            <a:r>
              <a:rPr lang="fr-FR" sz="4800" b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Acceptabilité</a:t>
            </a:r>
          </a:p>
        </p:txBody>
      </p:sp>
      <p:sp>
        <p:nvSpPr>
          <p:cNvPr id="10" name="Google Shape;265;p8"/>
          <p:cNvSpPr txBox="1"/>
          <p:nvPr/>
        </p:nvSpPr>
        <p:spPr>
          <a:xfrm>
            <a:off x="11292838" y="9587493"/>
            <a:ext cx="293751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defTabSz="914400" rtl="0" hangingPunct="1">
              <a:buClr>
                <a:srgbClr val="000000"/>
              </a:buClr>
              <a:buFont typeface="Arial"/>
              <a:buNone/>
            </a:pPr>
            <a:r>
              <a:rPr lang="fr-FR" sz="4800" b="0" dirty="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Chimique</a:t>
            </a:r>
          </a:p>
        </p:txBody>
      </p:sp>
    </p:spTree>
    <p:extLst>
      <p:ext uri="{BB962C8B-B14F-4D97-AF65-F5344CB8AC3E}">
        <p14:creationId xmlns:p14="http://schemas.microsoft.com/office/powerpoint/2010/main" val="26857020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433B9-82A7-184B-950E-2C5E17BA3DF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rtl="0"/>
            <a:fld id="{86CB4B4D-7CA3-9044-876B-883B54F8677D}" type="slidenum">
              <a:rPr/>
              <a:pPr/>
              <a:t>9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A1CC38-475E-7B4E-83F5-9218BCF47B2F}"/>
              </a:ext>
            </a:extLst>
          </p:cNvPr>
          <p:cNvSpPr/>
          <p:nvPr/>
        </p:nvSpPr>
        <p:spPr>
          <a:xfrm>
            <a:off x="2038350" y="1617673"/>
            <a:ext cx="1219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fr-FR" sz="60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Directives et normes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7818C3-BAD4-C642-8A5E-1560300EDEDE}"/>
              </a:ext>
            </a:extLst>
          </p:cNvPr>
          <p:cNvSpPr/>
          <p:nvPr/>
        </p:nvSpPr>
        <p:spPr>
          <a:xfrm>
            <a:off x="2038350" y="3556665"/>
            <a:ext cx="178445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l" rtl="0" fontAlgn="base">
              <a:buFont typeface="Arial" panose="020B0604020202020204" pitchFamily="34" charset="0"/>
              <a:buChar char="•"/>
            </a:pPr>
            <a:r>
              <a:rPr lang="fr-FR" sz="4800" b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Les directives sont une recommandation </a:t>
            </a:r>
          </a:p>
          <a:p>
            <a:pPr marL="685800" indent="-685800" algn="l" fontAlgn="base">
              <a:buFont typeface="Arial" panose="020B0604020202020204" pitchFamily="34" charset="0"/>
              <a:buChar char="•"/>
            </a:pPr>
            <a:endParaRPr lang="en-CA" sz="4800" b="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685800" indent="-685800" algn="l" rtl="0" fontAlgn="base">
              <a:buFont typeface="Arial" panose="020B0604020202020204" pitchFamily="34" charset="0"/>
              <a:buChar char="•"/>
            </a:pPr>
            <a:r>
              <a:rPr lang="fr-FR" sz="4800" b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Les normes sont des prescriptions obligatoires, exécutoires</a:t>
            </a:r>
          </a:p>
          <a:p>
            <a:pPr algn="l"/>
            <a:br>
              <a:rPr lang="en-CA" sz="4800" b="0" dirty="0">
                <a:solidFill>
                  <a:schemeClr val="tx1"/>
                </a:solidFill>
              </a:rPr>
            </a:br>
            <a:br>
              <a:rPr lang="en-CA" sz="4800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endParaRPr lang="en-CA" sz="4800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7353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AWST">
    <a:dk1>
      <a:srgbClr val="5C5C5C"/>
    </a:dk1>
    <a:lt1>
      <a:srgbClr val="FFFFFF"/>
    </a:lt1>
    <a:dk2>
      <a:srgbClr val="5C5C5C"/>
    </a:dk2>
    <a:lt2>
      <a:srgbClr val="FFFFFF"/>
    </a:lt2>
    <a:accent1>
      <a:srgbClr val="005478"/>
    </a:accent1>
    <a:accent2>
      <a:srgbClr val="B959A2"/>
    </a:accent2>
    <a:accent3>
      <a:srgbClr val="EB553D"/>
    </a:accent3>
    <a:accent4>
      <a:srgbClr val="F68D36"/>
    </a:accent4>
    <a:accent5>
      <a:srgbClr val="FEC441"/>
    </a:accent5>
    <a:accent6>
      <a:srgbClr val="B0A154"/>
    </a:accent6>
    <a:hlink>
      <a:srgbClr val="60BCE0"/>
    </a:hlink>
    <a:folHlink>
      <a:srgbClr val="60BCE0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13869</TotalTime>
  <Words>278</Words>
  <Application>Microsoft Macintosh PowerPoint</Application>
  <PresentationFormat>Custom</PresentationFormat>
  <Paragraphs>57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Helvetica Neue</vt:lpstr>
      <vt:lpstr>Helvetica Neue Light</vt:lpstr>
      <vt:lpstr>Helvetica Neue Medium</vt:lpstr>
      <vt:lpstr>Lato</vt:lpstr>
      <vt:lpstr>Lato Heavy</vt:lpstr>
      <vt:lpstr>Lato Light</vt:lpstr>
      <vt:lpstr>Lato Medium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Adele Woolsey</dc:creator>
  <cp:lastModifiedBy>Mike Grant</cp:lastModifiedBy>
  <cp:revision>87</cp:revision>
  <dcterms:modified xsi:type="dcterms:W3CDTF">2022-10-26T17:05:16Z</dcterms:modified>
</cp:coreProperties>
</file>