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comments/comment1.xml" ContentType="application/vnd.openxmlformats-officedocument.presentationml.comments+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Lst>
  <p:notesMasterIdLst>
    <p:notesMasterId r:id="rId24"/>
  </p:notesMasterIdLst>
  <p:handoutMasterIdLst>
    <p:handoutMasterId r:id="rId25"/>
  </p:handoutMasterIdLst>
  <p:sldIdLst>
    <p:sldId id="256" r:id="rId2"/>
    <p:sldId id="282" r:id="rId3"/>
    <p:sldId id="295" r:id="rId4"/>
    <p:sldId id="258" r:id="rId5"/>
    <p:sldId id="259" r:id="rId6"/>
    <p:sldId id="298" r:id="rId7"/>
    <p:sldId id="297" r:id="rId8"/>
    <p:sldId id="299" r:id="rId9"/>
    <p:sldId id="261" r:id="rId10"/>
    <p:sldId id="262" r:id="rId11"/>
    <p:sldId id="264" r:id="rId12"/>
    <p:sldId id="263" r:id="rId13"/>
    <p:sldId id="265" r:id="rId14"/>
    <p:sldId id="266" r:id="rId15"/>
    <p:sldId id="267" r:id="rId16"/>
    <p:sldId id="268" r:id="rId17"/>
    <p:sldId id="269" r:id="rId18"/>
    <p:sldId id="270" r:id="rId19"/>
    <p:sldId id="271" r:id="rId20"/>
    <p:sldId id="286" r:id="rId21"/>
    <p:sldId id="287" r:id="rId22"/>
    <p:sldId id="288" r:id="rId23"/>
  </p:sldIdLst>
  <p:sldSz cx="9144000" cy="5143500" type="screen16x9"/>
  <p:notesSz cx="6858000" cy="9144000"/>
  <p:embeddedFontLst>
    <p:embeddedFont>
      <p:font typeface="Lato" panose="020F0502020204030203" pitchFamily="34" charset="0"/>
      <p:regular r:id="rId26"/>
      <p:bold r:id="rId27"/>
      <p:italic r:id="rId28"/>
      <p:boldItalic r:id="rId29"/>
    </p:embeddedFont>
    <p:embeddedFont>
      <p:font typeface="Lato Black" panose="020F0A02020204030203" pitchFamily="34" charset="0"/>
      <p:bold r:id="rId30"/>
      <p:italic r:id="rId31"/>
      <p:boldItalic r:id="rId32"/>
    </p:embeddedFont>
    <p:embeddedFont>
      <p:font typeface="Lato Semibold" panose="020F0702020204030203" pitchFamily="34" charset="0"/>
      <p:regular r:id="rId33"/>
      <p:bold r:id="rId34"/>
      <p:italic r:id="rId35"/>
      <p:boldItalic r:id="rId36"/>
    </p:embeddedFont>
  </p:embeddedFontLst>
  <p:custDataLst>
    <p:tags r:id="rId37"/>
  </p:custDataLst>
  <p:defaultTextStyle>
    <a:defPPr marR="0" lvl="0" algn="l" rtl="0">
      <a:lnSpc>
        <a:spcPct val="100000"/>
      </a:lnSpc>
      <a:spcBef>
        <a:spcPts val="0"/>
      </a:spcBef>
      <a:spcAft>
        <a:spcPts val="0"/>
      </a:spcAft>
      <a:defRPr lang="pt-P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8" userDrawn="1">
          <p15:clr>
            <a:srgbClr val="747775"/>
          </p15:clr>
        </p15:guide>
        <p15:guide id="2" pos="385" userDrawn="1">
          <p15:clr>
            <a:srgbClr val="747775"/>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ryn Meyers" initials="" lastIdx="9" clrIdx="0"/>
  <p:cmAuthor id="1" name="Taryn Meyers" initials="TM" lastIdx="12" clrIdx="1">
    <p:extLst>
      <p:ext uri="{19B8F6BF-5375-455C-9EA6-DF929625EA0E}">
        <p15:presenceInfo xmlns:p15="http://schemas.microsoft.com/office/powerpoint/2012/main" userId="S::TMeyers@cawst.org::f1d967bf-7cac-414a-add6-2787d6b4e2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5B8"/>
    <a:srgbClr val="DD8CD4"/>
    <a:srgbClr val="DDAEDB"/>
    <a:srgbClr val="95509A"/>
    <a:srgbClr val="4CCCC7"/>
    <a:srgbClr val="FFC000"/>
    <a:srgbClr val="0E2841"/>
    <a:srgbClr val="4D95D9"/>
    <a:srgbClr val="DDEB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887F9F-E079-4C3E-A3A4-CAFB640BD649}">
  <a:tblStyle styleId="{A4887F9F-E079-4C3E-A3A4-CAFB640BD64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3793B9-BAEF-4013-B154-BBA535D95A37}"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0"/>
    <p:restoredTop sz="95521" autoAdjust="0"/>
  </p:normalViewPr>
  <p:slideViewPr>
    <p:cSldViewPr snapToGrid="0">
      <p:cViewPr varScale="1">
        <p:scale>
          <a:sx n="139" d="100"/>
          <a:sy n="139" d="100"/>
        </p:scale>
        <p:origin x="1062" y="126"/>
      </p:cViewPr>
      <p:guideLst>
        <p:guide orient="horz" pos="418"/>
        <p:guide pos="385"/>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6-03-03T21:02:40.110" idx="7">
    <p:pos x="5537" y="98"/>
    <p:text>Intermittent supply isn't mentioned here but you mention it on the slide with the picture of the little girl below (slide 14 right now)</p:text>
  </p:cm>
  <p:cm authorId="1" dt="2026-03-06T14:18:15.823" idx="9">
    <p:pos x="5537" y="234"/>
    <p:text>Can we put the little number 1 tag on this too. The tags correspond to the publication we are talking about.</p:text>
    <p:extLst>
      <p:ext uri="{C676402C-5697-4E1C-873F-D02D1690AC5C}">
        <p15:threadingInfo xmlns:p15="http://schemas.microsoft.com/office/powerpoint/2012/main" timeZoneBias="420">
          <p15:parentCm authorId="0" idx="7"/>
        </p15:threadingInfo>
      </p:ext>
    </p:extLst>
  </p:cm>
  <p:cm authorId="1" dt="2026-03-06T14:18:56.297" idx="10">
    <p:pos x="5537" y="370"/>
    <p:text>Please put a thumbnail of the front cover of the compendium</p:text>
    <p:extLst>
      <p:ext uri="{C676402C-5697-4E1C-873F-D02D1690AC5C}">
        <p15:threadingInfo xmlns:p15="http://schemas.microsoft.com/office/powerpoint/2012/main" timeZoneBias="420">
          <p15:parentCm authorId="0" idx="7"/>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D7775D-9043-90F5-B5FD-FEC417EAE6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a:extLst>
              <a:ext uri="{FF2B5EF4-FFF2-40B4-BE49-F238E27FC236}">
                <a16:creationId xmlns:a16="http://schemas.microsoft.com/office/drawing/2014/main" id="{68E12C27-50D9-B275-5552-F32889AB2B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D470647-0AA3-524A-8FF7-4992173B0B61}" type="datetimeFigureOut">
              <a:rPr lang="en-US" smtClean="0"/>
              <a:t>5/11/2026</a:t>
            </a:fld>
            <a:endParaRPr lang="en-US"/>
          </a:p>
        </p:txBody>
      </p:sp>
      <p:sp>
        <p:nvSpPr>
          <p:cNvPr id="4" name="Footer Placeholder 3">
            <a:extLst>
              <a:ext uri="{FF2B5EF4-FFF2-40B4-BE49-F238E27FC236}">
                <a16:creationId xmlns:a16="http://schemas.microsoft.com/office/drawing/2014/main" id="{6F7C50FC-E6DB-9EBA-30E9-D6124C802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a:extLst>
              <a:ext uri="{FF2B5EF4-FFF2-40B4-BE49-F238E27FC236}">
                <a16:creationId xmlns:a16="http://schemas.microsoft.com/office/drawing/2014/main" id="{B66D3688-6C46-BD80-F35E-34F126FD07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970963A-E3D5-9C48-81E5-ACC1EB17E124}" type="slidenum">
              <a:rPr lang="en-US" smtClean="0"/>
              <a:t>‹#›</a:t>
            </a:fld>
            <a:endParaRPr lang="en-US"/>
          </a:p>
        </p:txBody>
      </p:sp>
    </p:spTree>
    <p:extLst>
      <p:ext uri="{BB962C8B-B14F-4D97-AF65-F5344CB8AC3E}">
        <p14:creationId xmlns:p14="http://schemas.microsoft.com/office/powerpoint/2010/main" val="3882112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rtl="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unwater.org/publications/progress-household-drinking-water-sanitation-and-hygiene-2000-2024-special-focu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who.int/publications/i/item/978924007561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b70c0f4f86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3b70c0f4f86_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1200"/>
              </a:spcAft>
              <a:buSzPts val="11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cb8afe8588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cb8afe8588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0" lvl="0" indent="0" algn="l" rtl="0">
              <a:spcBef>
                <a:spcPts val="800"/>
              </a:spcBef>
              <a:spcAft>
                <a:spcPts val="0"/>
              </a:spcAft>
              <a:buNone/>
            </a:pPr>
            <a:r>
              <a:rPr lang="pt"/>
              <a:t>On this slide you can see that as you reach upper-middle income and high income countries the graphs start to look very blue, showing that the risk of drinking faecal contamination is much lower. </a:t>
            </a:r>
          </a:p>
          <a:p>
            <a:pPr marL="0" lvl="0" indent="0" algn="l" rtl="0">
              <a:spcBef>
                <a:spcPts val="800"/>
              </a:spcBef>
              <a:spcAft>
                <a:spcPts val="0"/>
              </a:spcAft>
              <a:buNone/>
            </a:pPr>
            <a:r>
              <a:rPr lang="pt"/>
              <a:t>This leads us to discuss the other two reports that are saying similar things.</a:t>
            </a:r>
            <a:endParaRPr dirty="0"/>
          </a:p>
        </p:txBody>
      </p:sp>
      <p:sp>
        <p:nvSpPr>
          <p:cNvPr id="347" name="Google Shape;347;g3cb8afe8588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bee8a6b775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bee8a6b775_0_79: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dirty="0">
              <a:solidFill>
                <a:srgbClr val="FF0000"/>
              </a:solidFill>
            </a:endParaRPr>
          </a:p>
        </p:txBody>
      </p:sp>
      <p:sp>
        <p:nvSpPr>
          <p:cNvPr id="375" name="Google Shape;375;g3bee8a6b775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ccb979280b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ccb979280b_0_62: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171450" lvl="0" indent="-171450" algn="l" rtl="0">
              <a:spcBef>
                <a:spcPts val="0"/>
              </a:spcBef>
              <a:spcAft>
                <a:spcPts val="0"/>
              </a:spcAft>
            </a:pPr>
            <a:r>
              <a:rPr lang="pt"/>
              <a:t>These publications clearly show that recontamination is happening in all kinds of different water systems and it is a big problem that needs to be addressed. </a:t>
            </a:r>
          </a:p>
          <a:p>
            <a:pPr marL="171450" lvl="0" indent="-171450" algn="l" rtl="0">
              <a:spcBef>
                <a:spcPts val="0"/>
              </a:spcBef>
              <a:spcAft>
                <a:spcPts val="0"/>
              </a:spcAft>
            </a:pPr>
            <a:r>
              <a:rPr lang="pt"/>
              <a:t>Behaviours during transport, storage and handling are critical places where support and follow up are needed which are context specific.</a:t>
            </a:r>
          </a:p>
          <a:p>
            <a:pPr marL="0" lvl="0" indent="0" algn="l" rtl="0">
              <a:spcBef>
                <a:spcPts val="0"/>
              </a:spcBef>
              <a:spcAft>
                <a:spcPts val="0"/>
              </a:spcAft>
              <a:buNone/>
            </a:pPr>
            <a:endParaRPr lang="en" dirty="0"/>
          </a:p>
          <a:p>
            <a:pPr marL="0" lvl="0" indent="0" algn="l" rtl="0">
              <a:spcBef>
                <a:spcPts val="0"/>
              </a:spcBef>
              <a:spcAft>
                <a:spcPts val="0"/>
              </a:spcAft>
              <a:buNone/>
            </a:pPr>
            <a:r>
              <a:rPr lang="pt"/>
              <a:t>These papers do contain some info on how effective HWTS is. That is covered in the whitepaper, not here.</a:t>
            </a:r>
            <a:endParaRPr dirty="0">
              <a:solidFill>
                <a:srgbClr val="FF0000"/>
              </a:solidFill>
            </a:endParaRPr>
          </a:p>
        </p:txBody>
      </p:sp>
      <p:sp>
        <p:nvSpPr>
          <p:cNvPr id="363" name="Google Shape;363;g3ccb979280b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bee8a6b775_0_357: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171450" lvl="0" indent="-171450" algn="l" rtl="0">
              <a:spcBef>
                <a:spcPts val="0"/>
              </a:spcBef>
              <a:spcAft>
                <a:spcPts val="0"/>
              </a:spcAft>
            </a:pPr>
            <a:r>
              <a:rPr lang="pt"/>
              <a:t>If you follow along with global publications you might know this one as the GLAAS report. </a:t>
            </a:r>
          </a:p>
          <a:p>
            <a:pPr marL="171450" lvl="0" indent="-171450" algn="l" rtl="0">
              <a:spcBef>
                <a:spcPts val="0"/>
              </a:spcBef>
              <a:spcAft>
                <a:spcPts val="0"/>
              </a:spcAft>
            </a:pPr>
            <a:r>
              <a:rPr lang="pt"/>
              <a:t>This graph is showing the connection between policy and action broken down by key populations who need support.</a:t>
            </a:r>
          </a:p>
          <a:p>
            <a:pPr marL="171450" lvl="0" indent="-171450" algn="l" rtl="0">
              <a:spcBef>
                <a:spcPts val="0"/>
              </a:spcBef>
              <a:spcAft>
                <a:spcPts val="0"/>
              </a:spcAft>
            </a:pPr>
            <a:r>
              <a:rPr lang="pt"/>
              <a:t>This is showing that people with the greatest needs are not getting the investments directed to them. HWTS can reach them</a:t>
            </a:r>
          </a:p>
          <a:p>
            <a:pPr marL="171450" lvl="0" indent="-171450" algn="l" rtl="0">
              <a:spcBef>
                <a:spcPts val="0"/>
              </a:spcBef>
              <a:spcAft>
                <a:spcPts val="0"/>
              </a:spcAft>
            </a:pPr>
            <a:r>
              <a:rPr lang="pt"/>
              <a:t>This aligns with what we saw in the Progress on household drinking, water and sanitation report showing that with the current mainstream global approaches we are not getting to those most in need</a:t>
            </a:r>
            <a:endParaRPr dirty="0"/>
          </a:p>
        </p:txBody>
      </p:sp>
      <p:sp>
        <p:nvSpPr>
          <p:cNvPr id="385" name="Google Shape;385;g3bee8a6b775_0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ccb979280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ccb979280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bee8a6b775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3bee8a6b775_0_89: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171450" lvl="0" indent="-171450" algn="l" rtl="0">
              <a:spcBef>
                <a:spcPts val="0"/>
              </a:spcBef>
              <a:spcAft>
                <a:spcPts val="0"/>
              </a:spcAft>
              <a:buFontTx/>
              <a:buChar char="-"/>
            </a:pPr>
            <a:r>
              <a:rPr lang="pt"/>
              <a:t>A new compendium was published that provides an overview of drinking-water systems and technologies and their cross-cutting issues.  </a:t>
            </a:r>
          </a:p>
          <a:p>
            <a:pPr marL="171450" lvl="0" indent="-171450" algn="l" rtl="0">
              <a:spcBef>
                <a:spcPts val="0"/>
              </a:spcBef>
              <a:spcAft>
                <a:spcPts val="0"/>
              </a:spcAft>
              <a:buFontTx/>
              <a:buChar char="-"/>
            </a:pPr>
            <a:r>
              <a:rPr lang="pt"/>
              <a:t>Household water treatment and safe storage have specifically been included and recommended in this publication. </a:t>
            </a:r>
          </a:p>
          <a:p>
            <a:pPr marL="171450" lvl="0" indent="-171450" algn="l" rtl="0">
              <a:spcBef>
                <a:spcPts val="0"/>
              </a:spcBef>
              <a:spcAft>
                <a:spcPts val="0"/>
              </a:spcAft>
              <a:buFontTx/>
              <a:buChar char="-"/>
            </a:pPr>
            <a:r>
              <a:rPr lang="pt"/>
              <a:t>Along with these recommended uses of household water treatment, the compendium also notes that in piped systems, intermittent supply, poor operation and maintenance and poor household hygiene are identified as contamination risks. And while that is not new information, the inclusion of household water treatment in the compendium is also providing an option that people may look at to solve those challenges.</a:t>
            </a:r>
            <a:endParaRPr dirty="0"/>
          </a:p>
        </p:txBody>
      </p:sp>
      <p:sp>
        <p:nvSpPr>
          <p:cNvPr id="401" name="Google Shape;401;g3bee8a6b775_0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cd016feb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cd016feb2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r>
              <a:rPr lang="pt"/>
              <a:t>I want to show you specifically what is included in the compendium for household water treatment technologies.</a:t>
            </a:r>
          </a:p>
        </p:txBody>
      </p:sp>
      <p:sp>
        <p:nvSpPr>
          <p:cNvPr id="409" name="Google Shape;409;g3cd016feb2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dirty="0"/>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bee8a6b775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bee8a6b775_0_103: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r>
              <a:rPr lang="pt"/>
              <a:t>It’s good they are recognizing the importance of transportation and handling in water quality, not just source protection. The Household practices SI form has one question on HWTS. It would take a high level of knowledge and interpretation for an enumerator to answer that one question. Therefore CAWST thinks more detailed SI forms are needed for specific technologies.</a:t>
            </a:r>
            <a:endParaRPr dirty="0"/>
          </a:p>
        </p:txBody>
      </p:sp>
      <p:sp>
        <p:nvSpPr>
          <p:cNvPr id="427" name="Google Shape;427;g3bee8a6b775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ccb979280b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3ccb979280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lnSpc>
                <a:spcPct val="140000"/>
              </a:lnSpc>
              <a:spcAft>
                <a:spcPts val="1200"/>
              </a:spcAft>
              <a:buNone/>
            </a:pPr>
            <a:r>
              <a:rPr lang="pt" sz="1100" b="1">
                <a:solidFill>
                  <a:srgbClr val="666666"/>
                </a:solidFill>
                <a:latin typeface="Lato" panose="020F0502020204030203" pitchFamily="34" charset="77"/>
                <a:sym typeface="Lato"/>
              </a:rPr>
              <a:t>Of particular note:</a:t>
            </a:r>
          </a:p>
          <a:p>
            <a:pPr marL="452120" lvl="0" indent="-285750" algn="l" rtl="0">
              <a:lnSpc>
                <a:spcPts val="1780"/>
              </a:lnSpc>
              <a:buClr>
                <a:schemeClr val="tx1">
                  <a:lumMod val="65000"/>
                  <a:lumOff val="35000"/>
                </a:schemeClr>
              </a:buClr>
              <a:buSzPct val="120000"/>
              <a:buFont typeface="Arial" panose="020B0604020202020204" pitchFamily="34" charset="0"/>
              <a:buChar char="•"/>
            </a:pPr>
            <a:r>
              <a:rPr lang="pt">
                <a:solidFill>
                  <a:srgbClr val="666666"/>
                </a:solidFill>
                <a:latin typeface="Lato"/>
                <a:ea typeface="Lato"/>
                <a:cs typeface="Lato"/>
                <a:sym typeface="Lato"/>
              </a:rPr>
              <a:t>Intermittent supply and poor household practices are risks to water quality - Compendium</a:t>
            </a:r>
          </a:p>
          <a:p>
            <a:pPr marL="452120" lvl="0" indent="-285750" algn="l" rtl="0">
              <a:lnSpc>
                <a:spcPts val="1780"/>
              </a:lnSpc>
              <a:buClr>
                <a:schemeClr val="tx1">
                  <a:lumMod val="65000"/>
                  <a:lumOff val="35000"/>
                </a:schemeClr>
              </a:buClr>
              <a:buSzPct val="120000"/>
              <a:buFont typeface="Arial" panose="020B0604020202020204" pitchFamily="34" charset="0"/>
              <a:buChar char="•"/>
            </a:pPr>
            <a:r>
              <a:rPr lang="pt">
                <a:solidFill>
                  <a:srgbClr val="666666"/>
                </a:solidFill>
                <a:latin typeface="Lato"/>
                <a:ea typeface="Lato"/>
                <a:cs typeface="Lato"/>
                <a:sym typeface="Lato"/>
              </a:rPr>
              <a:t>Contamination often increases from source to point of consumption - Integrating Water Quality into Household Surveys - </a:t>
            </a:r>
            <a:r>
              <a:rPr lang="pt" sz="1050" i="1">
                <a:solidFill>
                  <a:srgbClr val="666666"/>
                </a:solidFill>
                <a:latin typeface="Lato"/>
                <a:ea typeface="Lato"/>
                <a:cs typeface="Lato"/>
                <a:sym typeface="Lato"/>
              </a:rPr>
              <a:t>WHO 2020</a:t>
            </a:r>
          </a:p>
          <a:p>
            <a:pPr marL="452120" lvl="0" indent="-285750" algn="l" rtl="0">
              <a:lnSpc>
                <a:spcPts val="1780"/>
              </a:lnSpc>
              <a:buClr>
                <a:schemeClr val="tx1">
                  <a:lumMod val="65000"/>
                  <a:lumOff val="35000"/>
                </a:schemeClr>
              </a:buClr>
              <a:buSzPct val="120000"/>
              <a:buFont typeface="Arial" panose="020B0604020202020204" pitchFamily="34" charset="0"/>
              <a:buChar char="•"/>
            </a:pPr>
            <a:r>
              <a:rPr lang="pt">
                <a:solidFill>
                  <a:srgbClr val="666666"/>
                </a:solidFill>
                <a:latin typeface="Lato"/>
                <a:ea typeface="Lato"/>
                <a:cs typeface="Lato"/>
                <a:sym typeface="Lato"/>
              </a:rPr>
              <a:t>In 27 countries, point of use contamination ranged 19 % to 99 % higher than point of collection - </a:t>
            </a:r>
            <a:r>
              <a:rPr lang="pt" sz="1050" i="1">
                <a:solidFill>
                  <a:srgbClr val="666666"/>
                </a:solidFill>
                <a:latin typeface="Lato"/>
                <a:ea typeface="Lato"/>
                <a:cs typeface="Lato"/>
                <a:sym typeface="Lato"/>
              </a:rPr>
              <a:t>Bain et al., 2021</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490914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rtl="0">
              <a:spcBef>
                <a:spcPts val="1200"/>
              </a:spcBef>
              <a:spcAft>
                <a:spcPts val="1200"/>
              </a:spcAft>
            </a:pPr>
            <a:r>
              <a:rPr lang="pt" sz="1100" b="0" i="0" u="none" strike="noStrike">
                <a:solidFill>
                  <a:srgbClr val="000000"/>
                </a:solidFill>
                <a:effectLst/>
                <a:latin typeface="Lato" panose="020F0502020204030203" pitchFamily="34" charset="77"/>
              </a:rPr>
              <a:t>We need to start addressing water quality in a serious way as a sector</a:t>
            </a:r>
          </a:p>
          <a:p>
            <a:pPr rtl="0">
              <a:spcBef>
                <a:spcPts val="1200"/>
              </a:spcBef>
              <a:spcAft>
                <a:spcPts val="1200"/>
              </a:spcAft>
            </a:pPr>
            <a:r>
              <a:rPr lang="pt" sz="1100" b="0" i="0" u="none" strike="noStrike">
                <a:solidFill>
                  <a:srgbClr val="000000"/>
                </a:solidFill>
                <a:effectLst/>
                <a:latin typeface="Lato" panose="020F0502020204030203" pitchFamily="34" charset="77"/>
              </a:rPr>
              <a:t>We need to start including a range of options in our systems and household water treatment is part of those options. It plays an important role and is backed by decades of research and implementation. The compendium is an extremely valuable resource for governments and implementers to rely on to decide what their system will look like. </a:t>
            </a:r>
          </a:p>
          <a:p>
            <a:pPr rtl="0">
              <a:spcBef>
                <a:spcPts val="1200"/>
              </a:spcBef>
              <a:spcAft>
                <a:spcPts val="1200"/>
              </a:spcAft>
            </a:pPr>
            <a:r>
              <a:rPr lang="pt" sz="1100" b="0" i="0" u="none" strike="noStrike">
                <a:solidFill>
                  <a:srgbClr val="000000"/>
                </a:solidFill>
                <a:effectLst/>
                <a:latin typeface="Lato" panose="020F0502020204030203" pitchFamily="34" charset="77"/>
              </a:rPr>
              <a:t>We especially need to look at affordability of safe water in order to scale quickly. Another report (that we didn’t include in this presentation) from the World Bank in 2024 said that to meet SDG 6 the world would have to nearly double current public funding levels to at least 131 billion dollars annually. I don’t see this happening anytime soon, so we need to change our approaches to do more with the money that is available to reach everyone.</a:t>
            </a:r>
          </a:p>
          <a:p>
            <a:pPr rtl="0">
              <a:spcBef>
                <a:spcPts val="1200"/>
              </a:spcBef>
              <a:spcAft>
                <a:spcPts val="1200"/>
              </a:spcAft>
            </a:pPr>
            <a:r>
              <a:rPr lang="pt" sz="1100" b="0" i="0" u="none" strike="noStrike">
                <a:solidFill>
                  <a:srgbClr val="000000"/>
                </a:solidFill>
                <a:effectLst/>
                <a:latin typeface="Lato" panose="020F0502020204030203" pitchFamily="34" charset="77"/>
              </a:rPr>
              <a:t>And given the high rates of recontamination around transport and handling, capacity development is a non-negotiable, no matter what your system looks like.</a:t>
            </a:r>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Tree>
    <p:extLst>
      <p:ext uri="{BB962C8B-B14F-4D97-AF65-F5344CB8AC3E}">
        <p14:creationId xmlns:p14="http://schemas.microsoft.com/office/powerpoint/2010/main" val="1804294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rtl="0">
              <a:spcBef>
                <a:spcPts val="1200"/>
              </a:spcBef>
              <a:spcAft>
                <a:spcPts val="1200"/>
              </a:spcAft>
            </a:pPr>
            <a:r>
              <a:rPr lang="pt" sz="1100" b="1" i="0" u="none" strike="noStrike">
                <a:solidFill>
                  <a:srgbClr val="000000"/>
                </a:solidFill>
                <a:effectLst/>
                <a:latin typeface="Lato" panose="020F0502020204030203" pitchFamily="34" charset="77"/>
              </a:rPr>
              <a:t>These are opportunities for the whole network. CAWST will support you by providing resources.</a:t>
            </a:r>
            <a:endParaRPr lang="en-CA" b="0" dirty="0">
              <a:effectLst/>
            </a:endParaRPr>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extLst>
      <p:ext uri="{BB962C8B-B14F-4D97-AF65-F5344CB8AC3E}">
        <p14:creationId xmlns:p14="http://schemas.microsoft.com/office/powerpoint/2010/main" val="1474672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rtl="0">
              <a:spcBef>
                <a:spcPts val="1200"/>
              </a:spcBef>
              <a:spcAft>
                <a:spcPts val="1200"/>
              </a:spcAft>
            </a:pPr>
            <a:r>
              <a:rPr lang="pt" sz="1100" b="1" i="0" u="none" strike="noStrike">
                <a:solidFill>
                  <a:srgbClr val="000000"/>
                </a:solidFill>
                <a:effectLst/>
                <a:latin typeface="Lato" panose="020F0502020204030203" pitchFamily="34" charset="77"/>
              </a:rPr>
              <a:t>These are opportunities for the whole network. CAWST will support you by providing resources.</a:t>
            </a:r>
            <a:endParaRPr lang="en-CA" b="0" dirty="0">
              <a:effectLst/>
            </a:endParaRPr>
          </a:p>
          <a:p>
            <a:pPr rtl="0" fontAlgn="base">
              <a:spcBef>
                <a:spcPts val="1200"/>
              </a:spcBef>
              <a:spcAft>
                <a:spcPts val="0"/>
              </a:spcAft>
              <a:buFont typeface="Arial" panose="020B0604020202020204" pitchFamily="34" charset="0"/>
              <a:buChar char="•"/>
            </a:pPr>
            <a:r>
              <a:rPr lang="pt" sz="1100" b="0" i="0" u="none" strike="noStrike">
                <a:solidFill>
                  <a:srgbClr val="000000"/>
                </a:solidFill>
                <a:effectLst/>
                <a:latin typeface="Lato" panose="020F0502020204030203" pitchFamily="34" charset="77"/>
              </a:rPr>
              <a:t>Billions of people worldwide lack access to clean water and adequate sanitation</a:t>
            </a:r>
          </a:p>
          <a:p>
            <a:pPr marL="742950" lvl="1" indent="-285750" rtl="0" fontAlgn="base">
              <a:spcBef>
                <a:spcPts val="0"/>
              </a:spcBef>
              <a:spcAft>
                <a:spcPts val="0"/>
              </a:spcAft>
              <a:buFont typeface="Arial" panose="020B0604020202020204" pitchFamily="34" charset="0"/>
              <a:buChar char="•"/>
            </a:pPr>
            <a:r>
              <a:rPr lang="pt" sz="1100" b="0" i="0" u="none" strike="noStrike">
                <a:solidFill>
                  <a:srgbClr val="000000"/>
                </a:solidFill>
                <a:effectLst/>
                <a:latin typeface="Lato" panose="020F0502020204030203" pitchFamily="34" charset="77"/>
              </a:rPr>
              <a:t>2.1 billion still live without safely managed drinking water, including 106 million people who drink surface water. (</a:t>
            </a:r>
            <a:r>
              <a:rPr lang="pt" sz="1100" b="0" i="0" u="sng" strike="noStrike">
                <a:solidFill>
                  <a:srgbClr val="00A7D7"/>
                </a:solidFill>
                <a:effectLst/>
                <a:latin typeface="Lato" panose="020F0502020204030203" pitchFamily="34" charset="77"/>
                <a:hlinkClick r:id="rId3"/>
              </a:rPr>
              <a:t>WHO/UNICEF, 2025</a:t>
            </a:r>
            <a:r>
              <a:rPr lang="pt" sz="1100" b="0" i="0" u="none" strike="noStrike">
                <a:solidFill>
                  <a:srgbClr val="000000"/>
                </a:solidFill>
                <a:effectLst/>
                <a:latin typeface="Lato" panose="020F0502020204030203" pitchFamily="34" charset="77"/>
              </a:rPr>
              <a:t>) </a:t>
            </a:r>
          </a:p>
          <a:p>
            <a:pPr marL="742950" lvl="1" indent="-285750" rtl="0" fontAlgn="base">
              <a:spcBef>
                <a:spcPts val="0"/>
              </a:spcBef>
              <a:spcAft>
                <a:spcPts val="0"/>
              </a:spcAft>
              <a:buFont typeface="Arial" panose="020B0604020202020204" pitchFamily="34" charset="0"/>
              <a:buChar char="•"/>
            </a:pPr>
            <a:r>
              <a:rPr lang="pt" sz="1100" b="0" i="0" u="none" strike="noStrike">
                <a:solidFill>
                  <a:srgbClr val="000000"/>
                </a:solidFill>
                <a:effectLst/>
                <a:latin typeface="Lato" panose="020F0502020204030203" pitchFamily="34" charset="77"/>
              </a:rPr>
              <a:t>3.4 billion people still live without safely managed sanitation, including 354 million who practise open defecation. (</a:t>
            </a:r>
            <a:r>
              <a:rPr lang="pt" sz="1100" b="0" i="0" u="sng" strike="noStrike">
                <a:solidFill>
                  <a:srgbClr val="00A7D7"/>
                </a:solidFill>
                <a:effectLst/>
                <a:latin typeface="Lato" panose="020F0502020204030203" pitchFamily="34" charset="77"/>
                <a:hlinkClick r:id="rId3"/>
              </a:rPr>
              <a:t>WHO/UNICEF, 2025</a:t>
            </a:r>
            <a:r>
              <a:rPr lang="pt" sz="1100" b="0" i="0" u="none" strike="noStrike">
                <a:solidFill>
                  <a:srgbClr val="000000"/>
                </a:solidFill>
                <a:effectLst/>
                <a:latin typeface="Lato" panose="020F0502020204030203" pitchFamily="34" charset="77"/>
              </a:rPr>
              <a:t>)</a:t>
            </a:r>
          </a:p>
          <a:p>
            <a:pPr marL="742950" lvl="1" indent="-285750" rtl="0" fontAlgn="base">
              <a:spcBef>
                <a:spcPts val="0"/>
              </a:spcBef>
              <a:spcAft>
                <a:spcPts val="0"/>
              </a:spcAft>
              <a:buFont typeface="Arial" panose="020B0604020202020204" pitchFamily="34" charset="0"/>
              <a:buChar char="•"/>
            </a:pPr>
            <a:r>
              <a:rPr lang="pt" sz="1100" b="0" i="0" u="none" strike="noStrike">
                <a:solidFill>
                  <a:srgbClr val="000000"/>
                </a:solidFill>
                <a:effectLst/>
                <a:latin typeface="Lato" panose="020F0502020204030203" pitchFamily="34" charset="77"/>
              </a:rPr>
              <a:t>1.7 billion still lack basic hygiene services, including 611 million with no facility at all. (</a:t>
            </a:r>
            <a:r>
              <a:rPr lang="pt" sz="1100" b="0" i="0" u="sng" strike="noStrike">
                <a:solidFill>
                  <a:srgbClr val="00A7D7"/>
                </a:solidFill>
                <a:effectLst/>
                <a:latin typeface="Lato" panose="020F0502020204030203" pitchFamily="34" charset="77"/>
                <a:hlinkClick r:id="rId3"/>
              </a:rPr>
              <a:t>WHO/UNICEF, 2025</a:t>
            </a:r>
            <a:r>
              <a:rPr lang="pt" sz="1100" b="0" i="0" u="none" strike="noStrike">
                <a:solidFill>
                  <a:srgbClr val="000000"/>
                </a:solidFill>
                <a:effectLst/>
                <a:latin typeface="Lato" panose="020F0502020204030203" pitchFamily="34" charset="77"/>
              </a:rPr>
              <a:t>)</a:t>
            </a:r>
          </a:p>
          <a:p>
            <a:pPr rtl="0" fontAlgn="base">
              <a:spcBef>
                <a:spcPts val="0"/>
              </a:spcBef>
              <a:spcAft>
                <a:spcPts val="0"/>
              </a:spcAft>
              <a:buFont typeface="Arial" panose="020B0604020202020204" pitchFamily="34" charset="0"/>
              <a:buChar char="•"/>
            </a:pPr>
            <a:r>
              <a:rPr lang="pt" sz="1100" b="0" i="0" u="none" strike="noStrike">
                <a:solidFill>
                  <a:srgbClr val="000000"/>
                </a:solidFill>
                <a:effectLst/>
                <a:latin typeface="Lato" panose="020F0502020204030203" pitchFamily="34" charset="77"/>
              </a:rPr>
              <a:t>Children who are repeatedly sick fall behind in school and suffer long-term developmental setbacks</a:t>
            </a:r>
          </a:p>
          <a:p>
            <a:pPr marL="742950" lvl="1" indent="-285750" rtl="0" fontAlgn="base">
              <a:spcBef>
                <a:spcPts val="0"/>
              </a:spcBef>
              <a:spcAft>
                <a:spcPts val="0"/>
              </a:spcAft>
              <a:buFont typeface="Arial" panose="020B0604020202020204" pitchFamily="34" charset="0"/>
              <a:buChar char="•"/>
            </a:pPr>
            <a:r>
              <a:rPr lang="pt" sz="1100" b="0" i="0" u="none" strike="noStrike">
                <a:solidFill>
                  <a:srgbClr val="000000"/>
                </a:solidFill>
                <a:effectLst/>
                <a:latin typeface="Lato" panose="020F0502020204030203" pitchFamily="34" charset="77"/>
              </a:rPr>
              <a:t>Unsafe water, sanitation and hygiene are responsible for the deaths of around 1,000 children under 5 every day. (</a:t>
            </a:r>
            <a:r>
              <a:rPr lang="pt" sz="1100" b="0" i="0" u="sng" strike="noStrike">
                <a:solidFill>
                  <a:srgbClr val="00A7D7"/>
                </a:solidFill>
                <a:effectLst/>
                <a:latin typeface="Lato" panose="020F0502020204030203" pitchFamily="34" charset="77"/>
                <a:hlinkClick r:id="rId4"/>
              </a:rPr>
              <a:t>WHO, 2023</a:t>
            </a:r>
            <a:r>
              <a:rPr lang="pt" sz="1100" b="0" i="0" u="none" strike="noStrike">
                <a:solidFill>
                  <a:srgbClr val="000000"/>
                </a:solidFill>
                <a:effectLst/>
                <a:latin typeface="Lato" panose="020F0502020204030203" pitchFamily="34" charset="77"/>
              </a:rPr>
              <a:t>)</a:t>
            </a:r>
          </a:p>
          <a:p>
            <a:pPr rtl="0" fontAlgn="base">
              <a:spcBef>
                <a:spcPts val="0"/>
              </a:spcBef>
              <a:spcAft>
                <a:spcPts val="1200"/>
              </a:spcAft>
              <a:buFont typeface="Arial" panose="020B0604020202020204" pitchFamily="34" charset="0"/>
              <a:buChar char="•"/>
            </a:pPr>
            <a:r>
              <a:rPr lang="pt" sz="1100" b="0" i="0" u="none" strike="noStrike">
                <a:solidFill>
                  <a:srgbClr val="000000"/>
                </a:solidFill>
                <a:effectLst/>
                <a:latin typeface="Lato" panose="020F0502020204030203" pitchFamily="34" charset="77"/>
              </a:rPr>
              <a:t>To achieve SDG 6 – water and sanitation for all by 2030 – will require an eight-fold increase in current global rates of progress on drinking water, a six-fold increase for sanitation, and a two-fold increase for hygiene. (</a:t>
            </a:r>
            <a:r>
              <a:rPr lang="pt" sz="1100" b="0" i="0" u="sng" strike="noStrike">
                <a:solidFill>
                  <a:srgbClr val="00A7D7"/>
                </a:solidFill>
                <a:effectLst/>
                <a:latin typeface="Lato" panose="020F0502020204030203" pitchFamily="34" charset="77"/>
                <a:hlinkClick r:id="rId3"/>
              </a:rPr>
              <a:t>WHO/UNICEF, 2025</a:t>
            </a:r>
            <a:r>
              <a:rPr lang="pt" sz="1100" b="0" i="0" u="none" strike="noStrike">
                <a:solidFill>
                  <a:srgbClr val="000000"/>
                </a:solidFill>
                <a:effectLst/>
                <a:latin typeface="Lato" panose="020F0502020204030203" pitchFamily="34" charset="77"/>
              </a:rPr>
              <a:t>)</a:t>
            </a:r>
          </a:p>
          <a:p>
            <a:pPr rtl="0">
              <a:spcBef>
                <a:spcPts val="1200"/>
              </a:spcBef>
              <a:spcAft>
                <a:spcPts val="1200"/>
              </a:spcAft>
            </a:pPr>
            <a:r>
              <a:rPr lang="pt" sz="1100" b="0" i="0" u="none" strike="noStrike">
                <a:solidFill>
                  <a:srgbClr val="000000"/>
                </a:solidFill>
                <a:effectLst/>
                <a:latin typeface="Lato" panose="020F0502020204030203" pitchFamily="34" charset="77"/>
              </a:rPr>
              <a:t>But what's particularly troubling is the water-poverty cycle. Without safe water, children can't attend school because they're sick or spending hours fetching water. Parents can't work. Health systems are overwhelmed. And entire communities remain trapped in poverty.</a:t>
            </a:r>
            <a:endParaRPr lang="en-CA" b="0" dirty="0">
              <a:effectLst/>
            </a:endParaRPr>
          </a:p>
          <a:p>
            <a:pPr rtl="0">
              <a:spcBef>
                <a:spcPts val="1200"/>
              </a:spcBef>
              <a:spcAft>
                <a:spcPts val="1200"/>
              </a:spcAft>
            </a:pPr>
            <a:r>
              <a:rPr lang="pt" sz="1100" b="0" i="0" u="none" strike="noStrike">
                <a:solidFill>
                  <a:srgbClr val="000000"/>
                </a:solidFill>
                <a:effectLst/>
                <a:latin typeface="Lato" panose="020F0502020204030203" pitchFamily="34" charset="77"/>
              </a:rPr>
              <a:t>The UN's Sustainable Development Goal 6 aims to ensure clean water and sanitation for all by 2030. But current progress rates would need to increase 8 times—eight times—to meet that goal. Traditional approaches simply cannot scale fast enough.</a:t>
            </a:r>
            <a:endParaRPr lang="en-CA" b="0" dirty="0">
              <a:effectLst/>
            </a:endParaRPr>
          </a:p>
          <a:p>
            <a:pPr rtl="0">
              <a:spcBef>
                <a:spcPts val="1200"/>
              </a:spcBef>
              <a:spcAft>
                <a:spcPts val="1200"/>
              </a:spcAft>
            </a:pPr>
            <a:r>
              <a:rPr lang="pt" sz="1100" b="0" i="0" u="none" strike="noStrike">
                <a:solidFill>
                  <a:srgbClr val="000000"/>
                </a:solidFill>
                <a:effectLst/>
                <a:latin typeface="Lato" panose="020F0502020204030203" pitchFamily="34" charset="77"/>
              </a:rPr>
              <a:t>This is why we need a fundamentally different model.</a:t>
            </a:r>
            <a:endParaRPr lang="en-CA" b="0" dirty="0">
              <a:effectLst/>
            </a:endParaRPr>
          </a:p>
          <a:p>
            <a:pPr rtl="0"/>
            <a:br>
              <a:rPr lang="en-CA" b="0" dirty="0">
                <a:effectLst/>
              </a:rPr>
            </a:br>
            <a:endParaRPr dirty="0"/>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extLst>
      <p:ext uri="{BB962C8B-B14F-4D97-AF65-F5344CB8AC3E}">
        <p14:creationId xmlns:p14="http://schemas.microsoft.com/office/powerpoint/2010/main" val="262575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r>
              <a:rPr lang="pt"/>
              <a:t>We have done a great job globally at getting people water that is closer to home.  </a:t>
            </a:r>
          </a:p>
          <a:p>
            <a:pPr rtl="0"/>
            <a:r>
              <a:rPr lang="pt"/>
              <a:t>Latin America is particularly impressive with being on track to reach everyone by 2030. </a:t>
            </a:r>
          </a:p>
          <a:p>
            <a:pPr rtl="0"/>
            <a:r>
              <a:rPr lang="pt"/>
              <a:t>This shows that as a global community, focused on a goal, we can achieve meaningful progress</a:t>
            </a:r>
          </a:p>
          <a:p>
            <a:pPr rtl="0"/>
            <a:r>
              <a:rPr lang="pt"/>
              <a:t>Let’s turn our attention to what’s next in water. How do we get everyone </a:t>
            </a:r>
            <a:r>
              <a:rPr lang="pt" b="1"/>
              <a:t>safely managed water? </a:t>
            </a:r>
            <a:r>
              <a:rPr lang="pt" b="0"/>
              <a:t>how can we unlock human potential and opportunity because people can be certain their water won’t make them sick.</a:t>
            </a:r>
            <a:endParaRPr lang="en-US" dirty="0"/>
          </a:p>
        </p:txBody>
      </p:sp>
    </p:spTree>
    <p:extLst>
      <p:ext uri="{BB962C8B-B14F-4D97-AF65-F5344CB8AC3E}">
        <p14:creationId xmlns:p14="http://schemas.microsoft.com/office/powerpoint/2010/main" val="12252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bee8a6b7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bee8a6b775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342900" lvl="0" indent="-241300" algn="l" rtl="0">
              <a:lnSpc>
                <a:spcPct val="100000"/>
              </a:lnSpc>
              <a:spcBef>
                <a:spcPts val="0"/>
              </a:spcBef>
              <a:spcAft>
                <a:spcPts val="0"/>
              </a:spcAft>
              <a:buClr>
                <a:srgbClr val="005478"/>
              </a:buClr>
              <a:buSzPts val="1200"/>
              <a:buFont typeface="Lato"/>
              <a:buChar char="•"/>
            </a:pPr>
            <a:r>
              <a:rPr lang="pt" sz="1200">
                <a:solidFill>
                  <a:srgbClr val="005478"/>
                </a:solidFill>
                <a:latin typeface="Lato"/>
                <a:ea typeface="Lato"/>
                <a:cs typeface="Lato"/>
                <a:sym typeface="Lato"/>
              </a:rPr>
              <a:t>This is where we are at right now with safely managed water globally. </a:t>
            </a:r>
          </a:p>
          <a:p>
            <a:pPr marL="342900" lvl="0" indent="-241300" algn="l" rtl="0">
              <a:lnSpc>
                <a:spcPct val="100000"/>
              </a:lnSpc>
              <a:spcBef>
                <a:spcPts val="0"/>
              </a:spcBef>
              <a:spcAft>
                <a:spcPts val="0"/>
              </a:spcAft>
              <a:buClr>
                <a:srgbClr val="005478"/>
              </a:buClr>
              <a:buSzPts val="1200"/>
              <a:buFont typeface="Lato"/>
              <a:buChar char="•"/>
            </a:pPr>
            <a:r>
              <a:rPr lang="pt" sz="1200">
                <a:solidFill>
                  <a:srgbClr val="005478"/>
                </a:solidFill>
                <a:latin typeface="Lato"/>
                <a:ea typeface="Lato"/>
                <a:cs typeface="Lato"/>
                <a:sym typeface="Lato"/>
              </a:rPr>
              <a:t>1 in 4 people are still without safe water and our progress has only been a 6% gain since 2015.  This rate of progress doesn’t get us near where where we need to be by 2030. </a:t>
            </a:r>
          </a:p>
          <a:p>
            <a:pPr marL="342900" lvl="0" indent="-241300" algn="l" rtl="0">
              <a:lnSpc>
                <a:spcPct val="100000"/>
              </a:lnSpc>
              <a:spcBef>
                <a:spcPts val="0"/>
              </a:spcBef>
              <a:spcAft>
                <a:spcPts val="0"/>
              </a:spcAft>
              <a:buClr>
                <a:srgbClr val="005478"/>
              </a:buClr>
              <a:buSzPts val="1200"/>
              <a:buFont typeface="Lato"/>
              <a:buChar char="•"/>
            </a:pPr>
            <a:r>
              <a:rPr lang="pt" sz="1200">
                <a:solidFill>
                  <a:srgbClr val="005478"/>
                </a:solidFill>
                <a:latin typeface="Lato"/>
                <a:ea typeface="Lato"/>
                <a:cs typeface="Lato"/>
                <a:sym typeface="Lato"/>
              </a:rPr>
              <a:t>The need to go 8x faster is a global average, some parts of the world and especially areas that least developed  or fragile need to go way faster than that.  </a:t>
            </a:r>
          </a:p>
          <a:p>
            <a:pPr marL="342900" lvl="0" indent="-241300" algn="l" rtl="0">
              <a:lnSpc>
                <a:spcPct val="100000"/>
              </a:lnSpc>
              <a:spcBef>
                <a:spcPts val="0"/>
              </a:spcBef>
              <a:spcAft>
                <a:spcPts val="0"/>
              </a:spcAft>
              <a:buClr>
                <a:srgbClr val="005478"/>
              </a:buClr>
              <a:buSzPts val="1200"/>
              <a:buFont typeface="Lato"/>
              <a:buChar char="•"/>
            </a:pPr>
            <a:r>
              <a:rPr lang="pt" sz="1200">
                <a:solidFill>
                  <a:srgbClr val="005478"/>
                </a:solidFill>
                <a:latin typeface="Lato"/>
                <a:ea typeface="Lato"/>
                <a:cs typeface="Lato"/>
                <a:sym typeface="Lato"/>
              </a:rPr>
              <a:t>For least developed countries current safely managed coverage is at 37% and only grew by 4% since 2015 and in fragile contexts there is only 45% coverage and that grew by only 2% since 2015. </a:t>
            </a:r>
          </a:p>
          <a:p>
            <a:pPr marL="342900" lvl="0" indent="-241300" algn="l" rtl="0">
              <a:lnSpc>
                <a:spcPct val="100000"/>
              </a:lnSpc>
              <a:spcBef>
                <a:spcPts val="0"/>
              </a:spcBef>
              <a:spcAft>
                <a:spcPts val="0"/>
              </a:spcAft>
              <a:buClr>
                <a:srgbClr val="005478"/>
              </a:buClr>
              <a:buSzPts val="1200"/>
              <a:buFont typeface="Lato"/>
              <a:buChar char="•"/>
            </a:pPr>
            <a:endParaRPr lang="en"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endParaRPr lang="en"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r>
              <a:rPr lang="pt" sz="1200">
                <a:solidFill>
                  <a:srgbClr val="005478"/>
                </a:solidFill>
                <a:latin typeface="Lato"/>
                <a:ea typeface="Lato"/>
                <a:cs typeface="Lato"/>
                <a:sym typeface="Lato"/>
              </a:rPr>
              <a:t>961 million people have gained access to safely managed drinking water since 2015, from 68% to 74% coverage</a:t>
            </a:r>
            <a:endParaRPr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r>
              <a:rPr lang="pt" sz="1200">
                <a:solidFill>
                  <a:srgbClr val="005478"/>
                </a:solidFill>
                <a:latin typeface="Lato"/>
                <a:ea typeface="Lato"/>
                <a:cs typeface="Lato"/>
                <a:sym typeface="Lato"/>
              </a:rPr>
              <a:t>At current rates, the world will only reach 77% coverage by 2030, leaving around 2 billion people without safely managed services</a:t>
            </a:r>
            <a:endParaRPr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r>
              <a:rPr lang="pt" sz="1200">
                <a:solidFill>
                  <a:srgbClr val="005478"/>
                </a:solidFill>
                <a:latin typeface="Lato"/>
                <a:ea typeface="Lato"/>
                <a:cs typeface="Lato"/>
                <a:sym typeface="Lato"/>
              </a:rPr>
              <a:t>The rate of progress would need to increase 8 times to reach universal coverage by 2030</a:t>
            </a:r>
            <a:endParaRPr sz="1200" dirty="0"/>
          </a:p>
        </p:txBody>
      </p:sp>
      <p:sp>
        <p:nvSpPr>
          <p:cNvPr id="291" name="Google Shape;291;g3bee8a6b77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ccb979280b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ccb979280b_0_46: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342900" lvl="0" indent="-241300" algn="l" rtl="0">
              <a:lnSpc>
                <a:spcPct val="100000"/>
              </a:lnSpc>
              <a:spcBef>
                <a:spcPts val="0"/>
              </a:spcBef>
              <a:spcAft>
                <a:spcPts val="0"/>
              </a:spcAft>
              <a:buClr>
                <a:srgbClr val="005478"/>
              </a:buClr>
              <a:buSzPts val="1200"/>
              <a:buFont typeface="Lato"/>
              <a:buChar char="•"/>
            </a:pPr>
            <a:r>
              <a:rPr lang="pt" sz="1200"/>
              <a:t>Looking at this a little bit more closely, there are 31 high-income countries who have achieved universal coverage of safe water and 10 others on track. </a:t>
            </a:r>
          </a:p>
          <a:p>
            <a:pPr marL="342900" lvl="0" indent="-241300" algn="l" rtl="0">
              <a:lnSpc>
                <a:spcPct val="100000"/>
              </a:lnSpc>
              <a:spcBef>
                <a:spcPts val="0"/>
              </a:spcBef>
              <a:spcAft>
                <a:spcPts val="0"/>
              </a:spcAft>
              <a:buClr>
                <a:srgbClr val="005478"/>
              </a:buClr>
              <a:buSzPts val="1200"/>
              <a:buFont typeface="Lato"/>
              <a:buChar char="•"/>
            </a:pPr>
            <a:r>
              <a:rPr lang="pt" sz="1200"/>
              <a:t>Only 1 upper-middle income country is on track </a:t>
            </a:r>
          </a:p>
          <a:p>
            <a:pPr marL="342900" lvl="0" indent="-241300" algn="l" rtl="0">
              <a:lnSpc>
                <a:spcPct val="100000"/>
              </a:lnSpc>
              <a:spcBef>
                <a:spcPts val="0"/>
              </a:spcBef>
              <a:spcAft>
                <a:spcPts val="0"/>
              </a:spcAft>
              <a:buClr>
                <a:srgbClr val="005478"/>
              </a:buClr>
              <a:buSzPts val="1200"/>
              <a:buFont typeface="Lato"/>
              <a:buChar char="•"/>
            </a:pPr>
            <a:endParaRPr lang="en-CA" sz="1200" dirty="0"/>
          </a:p>
          <a:p>
            <a:pPr marL="342900" lvl="0" indent="-241300" algn="l" rtl="0">
              <a:lnSpc>
                <a:spcPct val="100000"/>
              </a:lnSpc>
              <a:spcBef>
                <a:spcPts val="0"/>
              </a:spcBef>
              <a:spcAft>
                <a:spcPts val="0"/>
              </a:spcAft>
              <a:buClr>
                <a:srgbClr val="005478"/>
              </a:buClr>
              <a:buSzPts val="1200"/>
              <a:buFont typeface="Lato"/>
              <a:buChar char="•"/>
            </a:pPr>
            <a:r>
              <a:rPr lang="pt" sz="1200"/>
              <a:t>So this means that NO region is on track and there are many places in the world that need meaningful and serious intervention to accelerate progress. </a:t>
            </a:r>
          </a:p>
          <a:p>
            <a:pPr marL="342900" lvl="0" indent="-241300" algn="l" rtl="0">
              <a:lnSpc>
                <a:spcPct val="100000"/>
              </a:lnSpc>
              <a:spcBef>
                <a:spcPts val="0"/>
              </a:spcBef>
              <a:spcAft>
                <a:spcPts val="0"/>
              </a:spcAft>
              <a:buClr>
                <a:srgbClr val="005478"/>
              </a:buClr>
              <a:buSzPts val="1200"/>
              <a:buFont typeface="Lato"/>
              <a:buChar char="•"/>
            </a:pPr>
            <a:r>
              <a:rPr lang="pt" sz="1200"/>
              <a:t>Amongst these areas in the world Sub-Saharan Africa stands out with the most needs with only 1 in every 3 people having safe water. </a:t>
            </a:r>
            <a:endParaRPr sz="1200" dirty="0"/>
          </a:p>
        </p:txBody>
      </p:sp>
      <p:sp>
        <p:nvSpPr>
          <p:cNvPr id="305" name="Google Shape;305;g3ccb979280b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EAD8D1F3-C5D7-2344-808B-FA84F655DBF2}"/>
            </a:ext>
          </a:extLst>
        </p:cNvPr>
        <p:cNvGrpSpPr/>
        <p:nvPr/>
      </p:nvGrpSpPr>
      <p:grpSpPr>
        <a:xfrm>
          <a:off x="0" y="0"/>
          <a:ext cx="0" cy="0"/>
          <a:chOff x="0" y="0"/>
          <a:chExt cx="0" cy="0"/>
        </a:xfrm>
      </p:grpSpPr>
      <p:sp>
        <p:nvSpPr>
          <p:cNvPr id="312" name="Google Shape;312;g3b7d67ed44e_1_204:notes">
            <a:extLst>
              <a:ext uri="{FF2B5EF4-FFF2-40B4-BE49-F238E27FC236}">
                <a16:creationId xmlns:a16="http://schemas.microsoft.com/office/drawing/2014/main" id="{2B6FAB76-0655-9A1F-267F-5DAE6615D0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b7d67ed44e_1_204:notes">
            <a:extLst>
              <a:ext uri="{FF2B5EF4-FFF2-40B4-BE49-F238E27FC236}">
                <a16:creationId xmlns:a16="http://schemas.microsoft.com/office/drawing/2014/main" id="{7247A11B-60A9-4C8F-2078-C786ED06D3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457200" lvl="0" indent="-298450" algn="l" rtl="0">
              <a:spcBef>
                <a:spcPts val="0"/>
              </a:spcBef>
              <a:spcAft>
                <a:spcPts val="0"/>
              </a:spcAft>
              <a:buSzPts val="1100"/>
              <a:buChar char="-"/>
            </a:pPr>
            <a:r>
              <a:rPr lang="pt"/>
              <a:t>17 more countries on track to achieve universal coverage of at least basic drinking water services</a:t>
            </a:r>
            <a:endParaRPr dirty="0"/>
          </a:p>
          <a:p>
            <a:pPr marL="457200" lvl="0" indent="-298450" algn="l" rtl="0">
              <a:spcBef>
                <a:spcPts val="0"/>
              </a:spcBef>
              <a:spcAft>
                <a:spcPts val="0"/>
              </a:spcAft>
              <a:buSzPts val="1100"/>
              <a:buChar char="-"/>
            </a:pPr>
            <a:r>
              <a:rPr lang="pt"/>
              <a:t>Despite a decrease in all regions of people using surface water, Unimproved sources were usually more reliable than piped on premises</a:t>
            </a:r>
            <a:endParaRPr dirty="0"/>
          </a:p>
          <a:p>
            <a:pPr marL="457200" lvl="0" indent="-298450" algn="l" rtl="0">
              <a:spcBef>
                <a:spcPts val="0"/>
              </a:spcBef>
              <a:spcAft>
                <a:spcPts val="0"/>
              </a:spcAft>
              <a:buSzPts val="1100"/>
              <a:buChar char="-"/>
            </a:pPr>
            <a:r>
              <a:rPr lang="pt"/>
              <a:t>Public taps were less reliable than piped on premises</a:t>
            </a:r>
            <a:endParaRPr dirty="0"/>
          </a:p>
          <a:p>
            <a:pPr marL="457200" lvl="0" indent="-298450" algn="l" rtl="0">
              <a:spcBef>
                <a:spcPts val="0"/>
              </a:spcBef>
              <a:spcAft>
                <a:spcPts val="0"/>
              </a:spcAft>
              <a:buSzPts val="1100"/>
              <a:buChar char="-"/>
            </a:pPr>
            <a:r>
              <a:rPr lang="pt"/>
              <a:t>Across almost all countries and different types of water systems, water is more likely to be free from contamination at the point of collection than at the point of use</a:t>
            </a:r>
            <a:endParaRPr dirty="0"/>
          </a:p>
          <a:p>
            <a:pPr marL="457200" lvl="0" indent="-298450" algn="l" rtl="0">
              <a:spcBef>
                <a:spcPts val="0"/>
              </a:spcBef>
              <a:spcAft>
                <a:spcPts val="0"/>
              </a:spcAft>
              <a:buSzPts val="1100"/>
              <a:buChar char="-"/>
            </a:pPr>
            <a:r>
              <a:rPr lang="pt"/>
              <a:t>Exception: In Nauru and Tuvalu, where more than half the population reported boiling water before use, an improvement in water quality between collection and use was recorded</a:t>
            </a:r>
            <a:endParaRPr dirty="0"/>
          </a:p>
          <a:p>
            <a:pPr marL="457200" lvl="0" indent="-298450" algn="l" rtl="0">
              <a:spcBef>
                <a:spcPts val="0"/>
              </a:spcBef>
              <a:spcAft>
                <a:spcPts val="0"/>
              </a:spcAft>
              <a:buSzPts val="1100"/>
              <a:buChar char="-"/>
            </a:pPr>
            <a:r>
              <a:rPr lang="pt"/>
              <a:t>All 3 criteria are higher in urban areas but changing faster in rural areas</a:t>
            </a:r>
            <a:endParaRPr dirty="0"/>
          </a:p>
        </p:txBody>
      </p:sp>
    </p:spTree>
    <p:extLst>
      <p:ext uri="{BB962C8B-B14F-4D97-AF65-F5344CB8AC3E}">
        <p14:creationId xmlns:p14="http://schemas.microsoft.com/office/powerpoint/2010/main" val="4047337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91FCFD8B-86FC-682E-AFC7-EF77E7689AA4}"/>
            </a:ext>
          </a:extLst>
        </p:cNvPr>
        <p:cNvGrpSpPr/>
        <p:nvPr/>
      </p:nvGrpSpPr>
      <p:grpSpPr>
        <a:xfrm>
          <a:off x="0" y="0"/>
          <a:ext cx="0" cy="0"/>
          <a:chOff x="0" y="0"/>
          <a:chExt cx="0" cy="0"/>
        </a:xfrm>
      </p:grpSpPr>
      <p:sp>
        <p:nvSpPr>
          <p:cNvPr id="312" name="Google Shape;312;g3b7d67ed44e_1_204:notes">
            <a:extLst>
              <a:ext uri="{FF2B5EF4-FFF2-40B4-BE49-F238E27FC236}">
                <a16:creationId xmlns:a16="http://schemas.microsoft.com/office/drawing/2014/main" id="{0E490CF5-2811-BF9A-725A-F16979BAB2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b7d67ed44e_1_204:notes">
            <a:extLst>
              <a:ext uri="{FF2B5EF4-FFF2-40B4-BE49-F238E27FC236}">
                <a16:creationId xmlns:a16="http://schemas.microsoft.com/office/drawing/2014/main" id="{B6DA9AAE-BFE4-F4F8-E6DC-40DEE816B1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457200" lvl="0" indent="-298450" algn="l" rtl="0">
              <a:spcBef>
                <a:spcPts val="0"/>
              </a:spcBef>
              <a:spcAft>
                <a:spcPts val="0"/>
              </a:spcAft>
              <a:buSzPts val="1100"/>
              <a:buChar char="-"/>
            </a:pPr>
            <a:r>
              <a:rPr lang="pt"/>
              <a:t>17 more countries on track to achieve universal coverage of at least basic drinking water services</a:t>
            </a:r>
            <a:endParaRPr dirty="0"/>
          </a:p>
          <a:p>
            <a:pPr marL="457200" lvl="0" indent="-298450" algn="l" rtl="0">
              <a:spcBef>
                <a:spcPts val="0"/>
              </a:spcBef>
              <a:spcAft>
                <a:spcPts val="0"/>
              </a:spcAft>
              <a:buSzPts val="1100"/>
              <a:buChar char="-"/>
            </a:pPr>
            <a:r>
              <a:rPr lang="pt"/>
              <a:t>Despite a decrease in all regions of people using surface water, Unimproved sources were usually more reliable than piped on premises</a:t>
            </a:r>
            <a:endParaRPr dirty="0"/>
          </a:p>
          <a:p>
            <a:pPr marL="457200" lvl="0" indent="-298450" algn="l" rtl="0">
              <a:spcBef>
                <a:spcPts val="0"/>
              </a:spcBef>
              <a:spcAft>
                <a:spcPts val="0"/>
              </a:spcAft>
              <a:buSzPts val="1100"/>
              <a:buChar char="-"/>
            </a:pPr>
            <a:r>
              <a:rPr lang="pt"/>
              <a:t>Public taps were less reliable than piped on premises</a:t>
            </a:r>
            <a:endParaRPr dirty="0"/>
          </a:p>
          <a:p>
            <a:pPr marL="457200" lvl="0" indent="-298450" algn="l" rtl="0">
              <a:spcBef>
                <a:spcPts val="0"/>
              </a:spcBef>
              <a:spcAft>
                <a:spcPts val="0"/>
              </a:spcAft>
              <a:buSzPts val="1100"/>
              <a:buChar char="-"/>
            </a:pPr>
            <a:r>
              <a:rPr lang="pt"/>
              <a:t>Across almost all countries and different types of water systems, water is more likely to be free from contamination at the point of collection than at the point of use</a:t>
            </a:r>
            <a:endParaRPr dirty="0"/>
          </a:p>
          <a:p>
            <a:pPr marL="457200" lvl="0" indent="-298450" algn="l" rtl="0">
              <a:spcBef>
                <a:spcPts val="0"/>
              </a:spcBef>
              <a:spcAft>
                <a:spcPts val="0"/>
              </a:spcAft>
              <a:buSzPts val="1100"/>
              <a:buChar char="-"/>
            </a:pPr>
            <a:r>
              <a:rPr lang="pt"/>
              <a:t>Exception: In Nauru and Tuvalu, where more than half the population reported boiling water before use, an improvement in water quality between collection and use was recorded</a:t>
            </a:r>
            <a:endParaRPr dirty="0"/>
          </a:p>
          <a:p>
            <a:pPr marL="457200" lvl="0" indent="-298450" algn="l" rtl="0">
              <a:spcBef>
                <a:spcPts val="0"/>
              </a:spcBef>
              <a:spcAft>
                <a:spcPts val="0"/>
              </a:spcAft>
              <a:buSzPts val="1100"/>
              <a:buChar char="-"/>
            </a:pPr>
            <a:r>
              <a:rPr lang="pt"/>
              <a:t>All 3 criteria are higher in urban areas but changing faster in rural areas</a:t>
            </a:r>
            <a:endParaRPr dirty="0"/>
          </a:p>
        </p:txBody>
      </p:sp>
    </p:spTree>
    <p:extLst>
      <p:ext uri="{BB962C8B-B14F-4D97-AF65-F5344CB8AC3E}">
        <p14:creationId xmlns:p14="http://schemas.microsoft.com/office/powerpoint/2010/main" val="2706488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1B3C733C-AE39-EE8E-CD23-E9F5FDE92B5C}"/>
            </a:ext>
          </a:extLst>
        </p:cNvPr>
        <p:cNvGrpSpPr/>
        <p:nvPr/>
      </p:nvGrpSpPr>
      <p:grpSpPr>
        <a:xfrm>
          <a:off x="0" y="0"/>
          <a:ext cx="0" cy="0"/>
          <a:chOff x="0" y="0"/>
          <a:chExt cx="0" cy="0"/>
        </a:xfrm>
      </p:grpSpPr>
      <p:sp>
        <p:nvSpPr>
          <p:cNvPr id="312" name="Google Shape;312;g3b7d67ed44e_1_204:notes">
            <a:extLst>
              <a:ext uri="{FF2B5EF4-FFF2-40B4-BE49-F238E27FC236}">
                <a16:creationId xmlns:a16="http://schemas.microsoft.com/office/drawing/2014/main" id="{40517F22-5BDD-3048-E43A-92B3549845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b7d67ed44e_1_204:notes">
            <a:extLst>
              <a:ext uri="{FF2B5EF4-FFF2-40B4-BE49-F238E27FC236}">
                <a16:creationId xmlns:a16="http://schemas.microsoft.com/office/drawing/2014/main" id="{0853C95C-08F5-7BDB-3967-8015635A59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457200" lvl="0" indent="-298450" algn="l" rtl="0">
              <a:spcBef>
                <a:spcPts val="0"/>
              </a:spcBef>
              <a:spcAft>
                <a:spcPts val="0"/>
              </a:spcAft>
              <a:buSzPts val="1100"/>
              <a:buChar char="-"/>
            </a:pPr>
            <a:r>
              <a:rPr lang="pt"/>
              <a:t>17 more countries on track to achieve universal coverage of at least basic drinking water services</a:t>
            </a:r>
            <a:endParaRPr dirty="0"/>
          </a:p>
          <a:p>
            <a:pPr marL="457200" lvl="0" indent="-298450" algn="l" rtl="0">
              <a:spcBef>
                <a:spcPts val="0"/>
              </a:spcBef>
              <a:spcAft>
                <a:spcPts val="0"/>
              </a:spcAft>
              <a:buSzPts val="1100"/>
              <a:buChar char="-"/>
            </a:pPr>
            <a:r>
              <a:rPr lang="pt"/>
              <a:t>Despite a decrease in all regions of people using surface water, Unimproved sources were usually more reliable than piped on premises</a:t>
            </a:r>
            <a:endParaRPr dirty="0"/>
          </a:p>
          <a:p>
            <a:pPr marL="457200" lvl="0" indent="-298450" algn="l" rtl="0">
              <a:spcBef>
                <a:spcPts val="0"/>
              </a:spcBef>
              <a:spcAft>
                <a:spcPts val="0"/>
              </a:spcAft>
              <a:buSzPts val="1100"/>
              <a:buChar char="-"/>
            </a:pPr>
            <a:r>
              <a:rPr lang="pt"/>
              <a:t>Public taps were less reliable than piped on premises</a:t>
            </a:r>
            <a:endParaRPr dirty="0"/>
          </a:p>
          <a:p>
            <a:pPr marL="457200" lvl="0" indent="-298450" algn="l" rtl="0">
              <a:spcBef>
                <a:spcPts val="0"/>
              </a:spcBef>
              <a:spcAft>
                <a:spcPts val="0"/>
              </a:spcAft>
              <a:buSzPts val="1100"/>
              <a:buChar char="-"/>
            </a:pPr>
            <a:r>
              <a:rPr lang="pt"/>
              <a:t>Across almost all countries and different types of water systems, water is more likely to be free from contamination at the point of collection than at the point of use</a:t>
            </a:r>
            <a:endParaRPr dirty="0"/>
          </a:p>
          <a:p>
            <a:pPr marL="457200" lvl="0" indent="-298450" algn="l" rtl="0">
              <a:spcBef>
                <a:spcPts val="0"/>
              </a:spcBef>
              <a:spcAft>
                <a:spcPts val="0"/>
              </a:spcAft>
              <a:buSzPts val="1100"/>
              <a:buChar char="-"/>
            </a:pPr>
            <a:r>
              <a:rPr lang="pt"/>
              <a:t>Exception: In Nauru and Tuvalu, where more than half the population reported boiling water before use, an improvement in water quality between collection and use was recorded</a:t>
            </a:r>
            <a:endParaRPr dirty="0"/>
          </a:p>
          <a:p>
            <a:pPr marL="457200" lvl="0" indent="-298450" algn="l" rtl="0">
              <a:spcBef>
                <a:spcPts val="0"/>
              </a:spcBef>
              <a:spcAft>
                <a:spcPts val="0"/>
              </a:spcAft>
              <a:buSzPts val="1100"/>
              <a:buChar char="-"/>
            </a:pPr>
            <a:r>
              <a:rPr lang="pt"/>
              <a:t>All 3 criteria are higher in urban areas but changing faster in rural areas</a:t>
            </a:r>
            <a:endParaRPr dirty="0"/>
          </a:p>
        </p:txBody>
      </p:sp>
    </p:spTree>
    <p:extLst>
      <p:ext uri="{BB962C8B-B14F-4D97-AF65-F5344CB8AC3E}">
        <p14:creationId xmlns:p14="http://schemas.microsoft.com/office/powerpoint/2010/main" val="46920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c0dc15f536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c0dc15f536_0_27:notes"/>
          <p:cNvSpPr txBox="1">
            <a:spLocks noGrp="1"/>
          </p:cNvSpPr>
          <p:nvPr>
            <p:ph type="body" idx="1"/>
          </p:nvPr>
        </p:nvSpPr>
        <p:spPr>
          <a:xfrm>
            <a:off x="685800" y="4400550"/>
            <a:ext cx="5486400" cy="3600600"/>
          </a:xfrm>
          <a:prstGeom prst="rect">
            <a:avLst/>
          </a:prstGeom>
        </p:spPr>
        <p:txBody>
          <a:bodyPr spcFirstLastPara="1" wrap="square" lIns="91425" tIns="91425" rIns="91425" bIns="91425" rtlCol="0" anchor="t" anchorCtr="0">
            <a:noAutofit/>
          </a:bodyPr>
          <a:lstStyle/>
          <a:p>
            <a:pPr marL="285750" lvl="0" indent="-285750" algn="l" rtl="0">
              <a:lnSpc>
                <a:spcPct val="107142"/>
              </a:lnSpc>
              <a:spcBef>
                <a:spcPts val="0"/>
              </a:spcBef>
              <a:spcAft>
                <a:spcPts val="0"/>
              </a:spcAft>
              <a:buFontTx/>
              <a:buChar char="-"/>
            </a:pPr>
            <a:r>
              <a:rPr lang="pt" sz="1440">
                <a:solidFill>
                  <a:srgbClr val="005478"/>
                </a:solidFill>
                <a:latin typeface="Lato"/>
                <a:ea typeface="Lato"/>
                <a:cs typeface="Lato"/>
                <a:sym typeface="Lato"/>
              </a:rPr>
              <a:t>If you can’t read this graph in detail, you can open the report and spend more time with it to find your country of interest.  </a:t>
            </a:r>
          </a:p>
          <a:p>
            <a:pPr marL="285750" lvl="0" indent="-285750" algn="l" rtl="0">
              <a:lnSpc>
                <a:spcPct val="107142"/>
              </a:lnSpc>
              <a:spcBef>
                <a:spcPts val="0"/>
              </a:spcBef>
              <a:spcAft>
                <a:spcPts val="0"/>
              </a:spcAft>
              <a:buFontTx/>
              <a:buChar char="-"/>
            </a:pPr>
            <a:r>
              <a:rPr lang="pt" sz="1440">
                <a:solidFill>
                  <a:srgbClr val="005478"/>
                </a:solidFill>
                <a:latin typeface="Lato"/>
                <a:ea typeface="Lato"/>
                <a:cs typeface="Lato"/>
                <a:sym typeface="Lato"/>
              </a:rPr>
              <a:t>What this image shows us is the the difference between the quality of water at the point of collection and the the quality of the water at the point of use.  </a:t>
            </a:r>
          </a:p>
          <a:p>
            <a:pPr marL="285750" lvl="0" indent="-285750" algn="l" rtl="0">
              <a:lnSpc>
                <a:spcPct val="107142"/>
              </a:lnSpc>
              <a:spcBef>
                <a:spcPts val="0"/>
              </a:spcBef>
              <a:spcAft>
                <a:spcPts val="0"/>
              </a:spcAft>
              <a:buFontTx/>
              <a:buChar char="-"/>
            </a:pPr>
            <a:r>
              <a:rPr lang="pt" sz="1440">
                <a:solidFill>
                  <a:srgbClr val="005478"/>
                </a:solidFill>
                <a:latin typeface="Lato"/>
                <a:ea typeface="Lato"/>
                <a:cs typeface="Lato"/>
                <a:sym typeface="Lato"/>
              </a:rPr>
              <a:t>The dark yellow represents very high levels of contamination and the length of the bar shows the proportion of the population using that water.</a:t>
            </a:r>
          </a:p>
          <a:p>
            <a:pPr marL="285750" lvl="0" indent="-285750" algn="l" rtl="0">
              <a:lnSpc>
                <a:spcPct val="107142"/>
              </a:lnSpc>
              <a:spcBef>
                <a:spcPts val="0"/>
              </a:spcBef>
              <a:spcAft>
                <a:spcPts val="0"/>
              </a:spcAft>
              <a:buFontTx/>
              <a:buChar char="-"/>
            </a:pPr>
            <a:r>
              <a:rPr lang="pt" sz="1440">
                <a:solidFill>
                  <a:srgbClr val="005478"/>
                </a:solidFill>
                <a:latin typeface="Lato"/>
                <a:ea typeface="Lato"/>
                <a:cs typeface="Lato"/>
                <a:sym typeface="Lato"/>
              </a:rPr>
              <a:t>Overall, this is showing us large proportions of the population in low and middle income countries are exposed to very high levels of E. coli</a:t>
            </a:r>
          </a:p>
          <a:p>
            <a:pPr marL="285750" lvl="0" indent="-285750" algn="l" rtl="0">
              <a:lnSpc>
                <a:spcPct val="107142"/>
              </a:lnSpc>
              <a:spcBef>
                <a:spcPts val="0"/>
              </a:spcBef>
              <a:spcAft>
                <a:spcPts val="0"/>
              </a:spcAft>
              <a:buFontTx/>
              <a:buChar char="-"/>
            </a:pPr>
            <a:r>
              <a:rPr lang="pt" sz="1440">
                <a:solidFill>
                  <a:srgbClr val="005478"/>
                </a:solidFill>
                <a:latin typeface="Lato"/>
                <a:ea typeface="Lato"/>
                <a:cs typeface="Lato"/>
                <a:sym typeface="Lato"/>
              </a:rPr>
              <a:t>Looking closely at each of these lines also shows us that water quality at the point of use is quite often worse than the water quality at the point of collection.</a:t>
            </a:r>
            <a:endParaRPr sz="1440" dirty="0">
              <a:solidFill>
                <a:srgbClr val="005478"/>
              </a:solidFill>
              <a:latin typeface="Lato"/>
              <a:ea typeface="Lato"/>
              <a:cs typeface="Lato"/>
              <a:sym typeface="Lato"/>
            </a:endParaRPr>
          </a:p>
          <a:p>
            <a:pPr marL="0" lvl="0" indent="0" algn="l" rtl="0">
              <a:spcBef>
                <a:spcPts val="800"/>
              </a:spcBef>
              <a:spcAft>
                <a:spcPts val="0"/>
              </a:spcAft>
              <a:buNone/>
            </a:pPr>
            <a:endParaRPr dirty="0"/>
          </a:p>
        </p:txBody>
      </p:sp>
      <p:sp>
        <p:nvSpPr>
          <p:cNvPr id="332" name="Google Shape;332;g3c0dc15f536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rtlCol="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 Cover slide - Blue background">
  <p:cSld name="Presentation Cover slide - Blue background">
    <p:spTree>
      <p:nvGrpSpPr>
        <p:cNvPr id="1" name="Shape 145"/>
        <p:cNvGrpSpPr/>
        <p:nvPr/>
      </p:nvGrpSpPr>
      <p:grpSpPr>
        <a:xfrm>
          <a:off x="0" y="0"/>
          <a:ext cx="0" cy="0"/>
          <a:chOff x="0" y="0"/>
          <a:chExt cx="0" cy="0"/>
        </a:xfrm>
      </p:grpSpPr>
      <p:sp>
        <p:nvSpPr>
          <p:cNvPr id="146" name="Google Shape;146;p36"/>
          <p:cNvSpPr/>
          <p:nvPr/>
        </p:nvSpPr>
        <p:spPr>
          <a:xfrm>
            <a:off x="0" y="0"/>
            <a:ext cx="9144000" cy="5143500"/>
          </a:xfrm>
          <a:prstGeom prst="rect">
            <a:avLst/>
          </a:prstGeom>
          <a:solidFill>
            <a:schemeClr val="accent3"/>
          </a:solidFill>
          <a:ln>
            <a:noFill/>
          </a:ln>
        </p:spPr>
        <p:txBody>
          <a:bodyPr spcFirstLastPara="1" wrap="square" lIns="68575" tIns="34275" rIns="68575" bIns="34275" rtlCol="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7" name="Google Shape;147;p36"/>
          <p:cNvSpPr txBox="1">
            <a:spLocks noGrp="1"/>
          </p:cNvSpPr>
          <p:nvPr>
            <p:ph type="body" idx="1"/>
          </p:nvPr>
        </p:nvSpPr>
        <p:spPr>
          <a:xfrm>
            <a:off x="798300" y="1700344"/>
            <a:ext cx="4095900" cy="923400"/>
          </a:xfrm>
          <a:prstGeom prst="rect">
            <a:avLst/>
          </a:prstGeom>
          <a:noFill/>
          <a:ln>
            <a:noFill/>
          </a:ln>
        </p:spPr>
        <p:txBody>
          <a:bodyPr spcFirstLastPara="1" wrap="square" lIns="51300" tIns="0" rIns="51425" bIns="0" rtlCol="0" anchor="t" anchorCtr="0">
            <a:spAutoFit/>
          </a:bodyPr>
          <a:lstStyle>
            <a:lvl1pPr marL="457200" marR="0" lvl="0" indent="-228600" algn="l">
              <a:lnSpc>
                <a:spcPct val="120000"/>
              </a:lnSpc>
              <a:spcBef>
                <a:spcPts val="0"/>
              </a:spcBef>
              <a:spcAft>
                <a:spcPts val="0"/>
              </a:spcAft>
              <a:buClr>
                <a:srgbClr val="5C5C5C"/>
              </a:buClr>
              <a:buSzPts val="1800"/>
              <a:buFont typeface="Arial"/>
              <a:buNone/>
              <a:defRPr sz="3000" b="1" i="0" u="none" strike="noStrike" cap="none">
                <a:solidFill>
                  <a:schemeClr val="lt2"/>
                </a:solidFill>
                <a:latin typeface="Arial"/>
                <a:ea typeface="Arial"/>
                <a:cs typeface="Arial"/>
                <a:sym typeface="Arial"/>
              </a:defRPr>
            </a:lvl1pPr>
            <a:lvl2pPr marL="914400" marR="0" lvl="1"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2pPr>
            <a:lvl3pPr marL="1371600" marR="0" lvl="2"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3pPr>
            <a:lvl4pPr marL="1828800" marR="0" lvl="3"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4pPr>
            <a:lvl5pPr marL="2286000" marR="0" lvl="4"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5pPr>
            <a:lvl6pPr marL="2743200" marR="0" lvl="5"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pPr rtl="0"/>
            <a:endParaRPr/>
          </a:p>
        </p:txBody>
      </p:sp>
      <p:sp>
        <p:nvSpPr>
          <p:cNvPr id="148" name="Google Shape;148;p36"/>
          <p:cNvSpPr txBox="1">
            <a:spLocks noGrp="1"/>
          </p:cNvSpPr>
          <p:nvPr>
            <p:ph type="body" idx="2"/>
          </p:nvPr>
        </p:nvSpPr>
        <p:spPr>
          <a:xfrm>
            <a:off x="798300" y="3069408"/>
            <a:ext cx="4095900" cy="279000"/>
          </a:xfrm>
          <a:prstGeom prst="rect">
            <a:avLst/>
          </a:prstGeom>
          <a:noFill/>
          <a:ln>
            <a:noFill/>
          </a:ln>
        </p:spPr>
        <p:txBody>
          <a:bodyPr spcFirstLastPara="1" wrap="square" lIns="51300" tIns="0" rIns="0" bIns="0" rtlCol="0" anchor="t" anchorCtr="0">
            <a:spAutoFit/>
          </a:bodyPr>
          <a:lstStyle>
            <a:lvl1pPr marL="457200" marR="0" lvl="0" indent="-228600" algn="l">
              <a:lnSpc>
                <a:spcPct val="120000"/>
              </a:lnSpc>
              <a:spcBef>
                <a:spcPts val="0"/>
              </a:spcBef>
              <a:spcAft>
                <a:spcPts val="0"/>
              </a:spcAft>
              <a:buClr>
                <a:srgbClr val="5C5C5C"/>
              </a:buClr>
              <a:buSzPts val="1800"/>
              <a:buFont typeface="Arial"/>
              <a:buNone/>
              <a:defRPr sz="1800" b="0" i="0" u="none" strike="noStrike" cap="none">
                <a:solidFill>
                  <a:schemeClr val="lt2"/>
                </a:solidFill>
                <a:latin typeface="Arial"/>
                <a:ea typeface="Arial"/>
                <a:cs typeface="Arial"/>
                <a:sym typeface="Arial"/>
              </a:defRPr>
            </a:lvl1pPr>
            <a:lvl2pPr marL="914400" marR="0" lvl="1"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2pPr>
            <a:lvl3pPr marL="1371600" marR="0" lvl="2"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3pPr>
            <a:lvl4pPr marL="1828800" marR="0" lvl="3"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4pPr>
            <a:lvl5pPr marL="2286000" marR="0" lvl="4"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5pPr>
            <a:lvl6pPr marL="2743200" marR="0" lvl="5"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pPr rtl="0"/>
            <a:endParaRPr/>
          </a:p>
        </p:txBody>
      </p:sp>
      <p:pic>
        <p:nvPicPr>
          <p:cNvPr id="149" name="Google Shape;149;p36" descr="A white text on a black background&#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600474" y="1719638"/>
            <a:ext cx="2837362" cy="1012052"/>
          </a:xfrm>
          <a:prstGeom prst="rect">
            <a:avLst/>
          </a:prstGeom>
          <a:noFill/>
          <a:ln>
            <a:noFill/>
          </a:ln>
        </p:spPr>
      </p:pic>
      <p:pic>
        <p:nvPicPr>
          <p:cNvPr id="150" name="Google Shape;150;p36" descr="A white letter c and a black background&#10;&#10;Description automatically generated"/>
          <p:cNvPicPr preferRelativeResize="0"/>
          <p:nvPr/>
        </p:nvPicPr>
        <p:blipFill rotWithShape="1">
          <a:blip r:embed="rId3" cstate="email">
            <a:alphaModFix amt="10000"/>
            <a:extLst>
              <a:ext uri="{28A0092B-C50C-407E-A947-70E740481C1C}">
                <a14:useLocalDpi xmlns:a14="http://schemas.microsoft.com/office/drawing/2010/main"/>
              </a:ext>
            </a:extLst>
          </a:blip>
          <a:srcRect/>
          <a:stretch/>
        </p:blipFill>
        <p:spPr>
          <a:xfrm>
            <a:off x="4339652" y="0"/>
            <a:ext cx="4804350" cy="51434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Presentation Cover slide - White background">
  <p:cSld name="Presentation Cover slide - White background">
    <p:spTree>
      <p:nvGrpSpPr>
        <p:cNvPr id="1" name="Shape 151"/>
        <p:cNvGrpSpPr/>
        <p:nvPr/>
      </p:nvGrpSpPr>
      <p:grpSpPr>
        <a:xfrm>
          <a:off x="0" y="0"/>
          <a:ext cx="0" cy="0"/>
          <a:chOff x="0" y="0"/>
          <a:chExt cx="0" cy="0"/>
        </a:xfrm>
      </p:grpSpPr>
      <p:pic>
        <p:nvPicPr>
          <p:cNvPr id="152" name="Google Shape;152;p37" descr="A white and black logo&#10;&#10;Description automatically generated"/>
          <p:cNvPicPr preferRelativeResize="0"/>
          <p:nvPr/>
        </p:nvPicPr>
        <p:blipFill rotWithShape="1">
          <a:blip r:embed="rId2" cstate="email">
            <a:alphaModFix amt="47000"/>
            <a:extLst>
              <a:ext uri="{28A0092B-C50C-407E-A947-70E740481C1C}">
                <a14:useLocalDpi xmlns:a14="http://schemas.microsoft.com/office/drawing/2010/main"/>
              </a:ext>
            </a:extLst>
          </a:blip>
          <a:srcRect/>
          <a:stretch/>
        </p:blipFill>
        <p:spPr>
          <a:xfrm>
            <a:off x="4681331" y="0"/>
            <a:ext cx="4462673" cy="5143499"/>
          </a:xfrm>
          <a:prstGeom prst="rect">
            <a:avLst/>
          </a:prstGeom>
          <a:noFill/>
          <a:ln>
            <a:noFill/>
          </a:ln>
        </p:spPr>
      </p:pic>
      <p:sp>
        <p:nvSpPr>
          <p:cNvPr id="153" name="Google Shape;153;p37"/>
          <p:cNvSpPr txBox="1">
            <a:spLocks noGrp="1"/>
          </p:cNvSpPr>
          <p:nvPr>
            <p:ph type="body" idx="1"/>
          </p:nvPr>
        </p:nvSpPr>
        <p:spPr>
          <a:xfrm>
            <a:off x="799200" y="1701000"/>
            <a:ext cx="4250400" cy="992400"/>
          </a:xfrm>
          <a:prstGeom prst="rect">
            <a:avLst/>
          </a:prstGeom>
          <a:noFill/>
          <a:ln>
            <a:noFill/>
          </a:ln>
        </p:spPr>
        <p:txBody>
          <a:bodyPr spcFirstLastPara="1" wrap="square" lIns="68575" tIns="34275" rIns="68575" bIns="34275" rtlCol="0" anchor="t" anchorCtr="0">
            <a:spAutoFit/>
          </a:bodyPr>
          <a:lstStyle>
            <a:lvl1pPr marL="457200" marR="0" lvl="0" indent="-228600" algn="l">
              <a:lnSpc>
                <a:spcPct val="120000"/>
              </a:lnSpc>
              <a:spcBef>
                <a:spcPts val="0"/>
              </a:spcBef>
              <a:spcAft>
                <a:spcPts val="0"/>
              </a:spcAft>
              <a:buClr>
                <a:srgbClr val="2B95B8"/>
              </a:buClr>
              <a:buSzPts val="3000"/>
              <a:buFont typeface="Arial"/>
              <a:buNone/>
              <a:defRPr sz="3000" b="1" i="0" u="none" strike="noStrike" cap="none">
                <a:solidFill>
                  <a:srgbClr val="2B95B8"/>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rtl="0"/>
            <a:endParaRPr/>
          </a:p>
        </p:txBody>
      </p:sp>
      <p:sp>
        <p:nvSpPr>
          <p:cNvPr id="154" name="Google Shape;154;p37"/>
          <p:cNvSpPr txBox="1">
            <a:spLocks noGrp="1"/>
          </p:cNvSpPr>
          <p:nvPr>
            <p:ph type="body" idx="2"/>
          </p:nvPr>
        </p:nvSpPr>
        <p:spPr>
          <a:xfrm>
            <a:off x="799200" y="3069900"/>
            <a:ext cx="4250400" cy="338700"/>
          </a:xfrm>
          <a:prstGeom prst="rect">
            <a:avLst/>
          </a:prstGeom>
          <a:noFill/>
          <a:ln>
            <a:noFill/>
          </a:ln>
        </p:spPr>
        <p:txBody>
          <a:bodyPr spcFirstLastPara="1" wrap="square" lIns="68575" tIns="34275" rIns="68575" bIns="34275" rtlCol="0" anchor="t" anchorCtr="0">
            <a:spAutoFit/>
          </a:bodyPr>
          <a:lstStyle>
            <a:lvl1pPr marL="457200" marR="0" lvl="0" indent="-228600" algn="l">
              <a:lnSpc>
                <a:spcPct val="116666"/>
              </a:lnSpc>
              <a:spcBef>
                <a:spcPts val="0"/>
              </a:spcBef>
              <a:spcAft>
                <a:spcPts val="0"/>
              </a:spcAft>
              <a:buClr>
                <a:srgbClr val="2B95B8"/>
              </a:buClr>
              <a:buSzPts val="1800"/>
              <a:buFont typeface="Arial"/>
              <a:buNone/>
              <a:defRPr sz="1800" b="0" i="0" u="none" strike="noStrike" cap="none">
                <a:solidFill>
                  <a:srgbClr val="2B95B8"/>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rtl="0"/>
            <a:endParaRPr/>
          </a:p>
        </p:txBody>
      </p:sp>
      <p:pic>
        <p:nvPicPr>
          <p:cNvPr id="155" name="Google Shape;155;p37" descr="A blue and black 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99801" y="1701000"/>
            <a:ext cx="2994313" cy="10680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352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slide" userDrawn="1">
  <p:cSld name="Agenda slide">
    <p:spTree>
      <p:nvGrpSpPr>
        <p:cNvPr id="1" name="Shape 156"/>
        <p:cNvGrpSpPr/>
        <p:nvPr/>
      </p:nvGrpSpPr>
      <p:grpSpPr>
        <a:xfrm>
          <a:off x="0" y="0"/>
          <a:ext cx="0" cy="0"/>
          <a:chOff x="0" y="0"/>
          <a:chExt cx="0" cy="0"/>
        </a:xfrm>
      </p:grpSpPr>
      <p:sp>
        <p:nvSpPr>
          <p:cNvPr id="157" name="Google Shape;157;p38"/>
          <p:cNvSpPr txBox="1">
            <a:spLocks noGrp="1"/>
          </p:cNvSpPr>
          <p:nvPr>
            <p:ph type="title"/>
          </p:nvPr>
        </p:nvSpPr>
        <p:spPr>
          <a:xfrm>
            <a:off x="540000" y="396000"/>
            <a:ext cx="7886700" cy="453940"/>
          </a:xfrm>
          <a:prstGeom prst="rect">
            <a:avLst/>
          </a:prstGeom>
          <a:noFill/>
          <a:ln>
            <a:noFill/>
          </a:ln>
        </p:spPr>
        <p:txBody>
          <a:bodyPr spcFirstLastPara="1" wrap="square" lIns="68575" tIns="34275" rIns="68575" bIns="34275" rtlCol="0" anchor="ctr" anchorCtr="0">
            <a:spAutoFit/>
          </a:bodyPr>
          <a:lstStyle>
            <a:lvl1pPr lvl="0" algn="l">
              <a:lnSpc>
                <a:spcPts val="2980"/>
              </a:lnSpc>
              <a:spcBef>
                <a:spcPts val="0"/>
              </a:spcBef>
              <a:spcAft>
                <a:spcPts val="0"/>
              </a:spcAft>
              <a:buClr>
                <a:srgbClr val="2B95B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rtl="0"/>
            <a:endParaRPr dirty="0"/>
          </a:p>
        </p:txBody>
      </p:sp>
      <p:sp>
        <p:nvSpPr>
          <p:cNvPr id="158" name="Google Shape;158;p38"/>
          <p:cNvSpPr txBox="1">
            <a:spLocks noGrp="1"/>
          </p:cNvSpPr>
          <p:nvPr>
            <p:ph type="ftr" idx="11"/>
          </p:nvPr>
        </p:nvSpPr>
        <p:spPr>
          <a:xfrm>
            <a:off x="628650" y="4661625"/>
            <a:ext cx="6832200" cy="273900"/>
          </a:xfrm>
          <a:prstGeom prst="rect">
            <a:avLst/>
          </a:prstGeom>
          <a:noFill/>
          <a:ln>
            <a:noFill/>
          </a:ln>
        </p:spPr>
        <p:txBody>
          <a:bodyPr spcFirstLastPara="1" wrap="square" lIns="51300" tIns="35100" rIns="51300" bIns="34275" rtlCol="0"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pPr rtl="0"/>
            <a:endParaRPr/>
          </a:p>
        </p:txBody>
      </p:sp>
      <p:sp>
        <p:nvSpPr>
          <p:cNvPr id="159" name="Google Shape;159;p38"/>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0" name="Google Shape;160;p38"/>
          <p:cNvSpPr>
            <a:spLocks noGrp="1"/>
          </p:cNvSpPr>
          <p:nvPr>
            <p:ph type="tbl" idx="2"/>
          </p:nvPr>
        </p:nvSpPr>
        <p:spPr>
          <a:xfrm>
            <a:off x="628650" y="1581155"/>
            <a:ext cx="7886700" cy="2247900"/>
          </a:xfrm>
          <a:prstGeom prst="rect">
            <a:avLst/>
          </a:prstGeom>
          <a:noFill/>
          <a:ln>
            <a:noFill/>
          </a:ln>
        </p:spPr>
        <p:txBody>
          <a:bodyPr spcFirstLastPara="1" wrap="square" lIns="68575" tIns="34275" rIns="68575" bIns="34275" rtlCol="0" anchor="t" anchorCtr="0">
            <a:noAutofit/>
          </a:bodyPr>
          <a:lstStyle>
            <a:lvl1pPr marR="0" lvl="0" algn="l">
              <a:spcBef>
                <a:spcPts val="0"/>
              </a:spcBef>
              <a:spcAft>
                <a:spcPts val="0"/>
              </a:spcAft>
              <a:buSzPts val="1100"/>
              <a:buNone/>
              <a:defRPr sz="1400" b="0" i="0" u="none" strike="noStrike" cap="none">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pPr rtl="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intro slide">
  <p:cSld name="Section intro slide">
    <p:spTree>
      <p:nvGrpSpPr>
        <p:cNvPr id="1" name="Shape 161"/>
        <p:cNvGrpSpPr/>
        <p:nvPr/>
      </p:nvGrpSpPr>
      <p:grpSpPr>
        <a:xfrm>
          <a:off x="0" y="0"/>
          <a:ext cx="0" cy="0"/>
          <a:chOff x="0" y="0"/>
          <a:chExt cx="0" cy="0"/>
        </a:xfrm>
      </p:grpSpPr>
      <p:sp>
        <p:nvSpPr>
          <p:cNvPr id="162" name="Google Shape;162;p39"/>
          <p:cNvSpPr/>
          <p:nvPr/>
        </p:nvSpPr>
        <p:spPr>
          <a:xfrm>
            <a:off x="0" y="0"/>
            <a:ext cx="9144000" cy="5143500"/>
          </a:xfrm>
          <a:prstGeom prst="rect">
            <a:avLst/>
          </a:prstGeom>
          <a:solidFill>
            <a:schemeClr val="accent3"/>
          </a:solidFill>
          <a:ln>
            <a:noFill/>
          </a:ln>
        </p:spPr>
        <p:txBody>
          <a:bodyPr spcFirstLastPara="1" wrap="square" lIns="68575" tIns="34275" rIns="68575" bIns="34275" rtlCol="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39"/>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rtlCol="0" anchor="ctr" anchorCtr="0">
            <a:noAutofit/>
          </a:bodyPr>
          <a:lstStyle>
            <a:lvl1pPr marL="0" lvl="0" indent="0" algn="r">
              <a:spcBef>
                <a:spcPts val="0"/>
              </a:spcBef>
              <a:buNone/>
              <a:defRPr sz="900" b="0" i="0" u="none" strike="noStrike" cap="none">
                <a:solidFill>
                  <a:schemeClr val="lt2"/>
                </a:solidFill>
                <a:latin typeface="Arial"/>
                <a:ea typeface="Arial"/>
                <a:cs typeface="Arial"/>
                <a:sym typeface="Arial"/>
              </a:defRPr>
            </a:lvl1pPr>
            <a:lvl2pPr marL="0" lvl="1" indent="0" algn="r">
              <a:spcBef>
                <a:spcPts val="0"/>
              </a:spcBef>
              <a:buNone/>
              <a:defRPr sz="900" b="0" i="0" u="none" strike="noStrike" cap="none">
                <a:solidFill>
                  <a:schemeClr val="lt2"/>
                </a:solidFill>
                <a:latin typeface="Arial"/>
                <a:ea typeface="Arial"/>
                <a:cs typeface="Arial"/>
                <a:sym typeface="Arial"/>
              </a:defRPr>
            </a:lvl2pPr>
            <a:lvl3pPr marL="0" lvl="2" indent="0" algn="r">
              <a:spcBef>
                <a:spcPts val="0"/>
              </a:spcBef>
              <a:buNone/>
              <a:defRPr sz="900" b="0" i="0" u="none" strike="noStrike" cap="none">
                <a:solidFill>
                  <a:schemeClr val="lt2"/>
                </a:solidFill>
                <a:latin typeface="Arial"/>
                <a:ea typeface="Arial"/>
                <a:cs typeface="Arial"/>
                <a:sym typeface="Arial"/>
              </a:defRPr>
            </a:lvl3pPr>
            <a:lvl4pPr marL="0" lvl="3" indent="0" algn="r">
              <a:spcBef>
                <a:spcPts val="0"/>
              </a:spcBef>
              <a:buNone/>
              <a:defRPr sz="900" b="0" i="0" u="none" strike="noStrike" cap="none">
                <a:solidFill>
                  <a:schemeClr val="lt2"/>
                </a:solidFill>
                <a:latin typeface="Arial"/>
                <a:ea typeface="Arial"/>
                <a:cs typeface="Arial"/>
                <a:sym typeface="Arial"/>
              </a:defRPr>
            </a:lvl4pPr>
            <a:lvl5pPr marL="0" lvl="4" indent="0" algn="r">
              <a:spcBef>
                <a:spcPts val="0"/>
              </a:spcBef>
              <a:buNone/>
              <a:defRPr sz="900" b="0" i="0" u="none" strike="noStrike" cap="none">
                <a:solidFill>
                  <a:schemeClr val="lt2"/>
                </a:solidFill>
                <a:latin typeface="Arial"/>
                <a:ea typeface="Arial"/>
                <a:cs typeface="Arial"/>
                <a:sym typeface="Arial"/>
              </a:defRPr>
            </a:lvl5pPr>
            <a:lvl6pPr marL="0" lvl="5" indent="0" algn="r">
              <a:spcBef>
                <a:spcPts val="0"/>
              </a:spcBef>
              <a:buNone/>
              <a:defRPr sz="900" b="0" i="0" u="none" strike="noStrike" cap="none">
                <a:solidFill>
                  <a:schemeClr val="lt2"/>
                </a:solidFill>
                <a:latin typeface="Arial"/>
                <a:ea typeface="Arial"/>
                <a:cs typeface="Arial"/>
                <a:sym typeface="Arial"/>
              </a:defRPr>
            </a:lvl6pPr>
            <a:lvl7pPr marL="0" lvl="6" indent="0" algn="r">
              <a:spcBef>
                <a:spcPts val="0"/>
              </a:spcBef>
              <a:buNone/>
              <a:defRPr sz="900" b="0" i="0" u="none" strike="noStrike" cap="none">
                <a:solidFill>
                  <a:schemeClr val="lt2"/>
                </a:solidFill>
                <a:latin typeface="Arial"/>
                <a:ea typeface="Arial"/>
                <a:cs typeface="Arial"/>
                <a:sym typeface="Arial"/>
              </a:defRPr>
            </a:lvl7pPr>
            <a:lvl8pPr marL="0" lvl="7" indent="0" algn="r">
              <a:spcBef>
                <a:spcPts val="0"/>
              </a:spcBef>
              <a:buNone/>
              <a:defRPr sz="900" b="0" i="0" u="none" strike="noStrike" cap="none">
                <a:solidFill>
                  <a:schemeClr val="lt2"/>
                </a:solidFill>
                <a:latin typeface="Arial"/>
                <a:ea typeface="Arial"/>
                <a:cs typeface="Arial"/>
                <a:sym typeface="Arial"/>
              </a:defRPr>
            </a:lvl8pPr>
            <a:lvl9pPr marL="0" lvl="8" indent="0" algn="r">
              <a:spcBef>
                <a:spcPts val="0"/>
              </a:spcBef>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4" name="Google Shape;164;p39"/>
          <p:cNvSpPr txBox="1">
            <a:spLocks noGrp="1"/>
          </p:cNvSpPr>
          <p:nvPr>
            <p:ph type="body" idx="1"/>
          </p:nvPr>
        </p:nvSpPr>
        <p:spPr>
          <a:xfrm>
            <a:off x="1462521" y="1543655"/>
            <a:ext cx="6219000" cy="2056200"/>
          </a:xfrm>
          <a:prstGeom prst="rect">
            <a:avLst/>
          </a:prstGeom>
          <a:noFill/>
          <a:ln>
            <a:noFill/>
          </a:ln>
        </p:spPr>
        <p:txBody>
          <a:bodyPr spcFirstLastPara="1" wrap="square" lIns="68575" tIns="34275" rIns="68575" bIns="34275" rtlCol="0" anchor="ctr" anchorCtr="0">
            <a:normAutofit/>
          </a:bodyPr>
          <a:lstStyle>
            <a:lvl1pPr marL="457200" marR="0" lvl="0" indent="-228600" algn="ctr">
              <a:lnSpc>
                <a:spcPct val="111000"/>
              </a:lnSpc>
              <a:spcBef>
                <a:spcPts val="80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L="914400" marR="0" lvl="1" indent="-228600" algn="l">
              <a:lnSpc>
                <a:spcPct val="82000"/>
              </a:lnSpc>
              <a:spcBef>
                <a:spcPts val="500"/>
              </a:spcBef>
              <a:spcAft>
                <a:spcPts val="0"/>
              </a:spcAft>
              <a:buClr>
                <a:srgbClr val="8C8C8C"/>
              </a:buClr>
              <a:buSzPts val="1500"/>
              <a:buFont typeface="Arial"/>
              <a:buNone/>
              <a:defRPr sz="1500" b="0" i="0" u="none" strike="noStrike" cap="none">
                <a:solidFill>
                  <a:srgbClr val="8C8C8C"/>
                </a:solidFill>
                <a:latin typeface="Arial"/>
                <a:ea typeface="Arial"/>
                <a:cs typeface="Arial"/>
                <a:sym typeface="Arial"/>
              </a:defRPr>
            </a:lvl2pPr>
            <a:lvl3pPr marL="1371600" marR="0" lvl="2" indent="-228600" algn="l">
              <a:lnSpc>
                <a:spcPct val="91111"/>
              </a:lnSpc>
              <a:spcBef>
                <a:spcPts val="500"/>
              </a:spcBef>
              <a:spcAft>
                <a:spcPts val="0"/>
              </a:spcAft>
              <a:buClr>
                <a:srgbClr val="8C8C8C"/>
              </a:buClr>
              <a:buSzPts val="1400"/>
              <a:buFont typeface="Arial"/>
              <a:buNone/>
              <a:defRPr sz="1400" b="0" i="0" u="none" strike="noStrike" cap="none">
                <a:solidFill>
                  <a:srgbClr val="8C8C8C"/>
                </a:solidFill>
                <a:latin typeface="Arial"/>
                <a:ea typeface="Arial"/>
                <a:cs typeface="Arial"/>
                <a:sym typeface="Arial"/>
              </a:defRPr>
            </a:lvl3pPr>
            <a:lvl4pPr marL="1828800" marR="0" lvl="3" indent="-228600" algn="l">
              <a:lnSpc>
                <a:spcPct val="90000"/>
              </a:lnSpc>
              <a:spcBef>
                <a:spcPts val="5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4pPr>
            <a:lvl5pPr marL="2286000" marR="0" lvl="4"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5pPr>
            <a:lvl6pPr marL="2743200" marR="0" lvl="5"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6pPr>
            <a:lvl7pPr marL="3200400" marR="0" lvl="6"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7pPr>
            <a:lvl8pPr marL="3657600" marR="0" lvl="7"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8pPr>
            <a:lvl9pPr marL="4114800" marR="0" lvl="8"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9pPr>
          </a:lstStyle>
          <a:p>
            <a:pPr rtl="0"/>
            <a:endParaRPr/>
          </a:p>
        </p:txBody>
      </p:sp>
      <p:pic>
        <p:nvPicPr>
          <p:cNvPr id="165" name="Google Shape;165;p39" descr="A white letter c and a black background&#10;&#10;Description automatically generated"/>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4339652" y="0"/>
            <a:ext cx="4804350" cy="51434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ormal Content slide" userDrawn="1">
  <p:cSld name="Normal Content slide">
    <p:spTree>
      <p:nvGrpSpPr>
        <p:cNvPr id="1" name="Shape 166"/>
        <p:cNvGrpSpPr/>
        <p:nvPr/>
      </p:nvGrpSpPr>
      <p:grpSpPr>
        <a:xfrm>
          <a:off x="0" y="0"/>
          <a:ext cx="0" cy="0"/>
          <a:chOff x="0" y="0"/>
          <a:chExt cx="0" cy="0"/>
        </a:xfrm>
      </p:grpSpPr>
      <p:sp>
        <p:nvSpPr>
          <p:cNvPr id="167" name="Google Shape;167;p40"/>
          <p:cNvSpPr txBox="1">
            <a:spLocks noGrp="1"/>
          </p:cNvSpPr>
          <p:nvPr>
            <p:ph type="title"/>
          </p:nvPr>
        </p:nvSpPr>
        <p:spPr>
          <a:xfrm>
            <a:off x="540000" y="396000"/>
            <a:ext cx="7886700" cy="319200"/>
          </a:xfrm>
          <a:prstGeom prst="rect">
            <a:avLst/>
          </a:prstGeom>
          <a:noFill/>
          <a:ln>
            <a:noFill/>
          </a:ln>
        </p:spPr>
        <p:txBody>
          <a:bodyPr spcFirstLastPara="1" wrap="square" lIns="68575" tIns="34275" rIns="68575" bIns="34275" rtlCol="0" anchor="ctr" anchorCtr="0">
            <a:spAutoFit/>
          </a:bodyPr>
          <a:lstStyle>
            <a:lvl1pPr lvl="0" algn="l">
              <a:lnSpc>
                <a:spcPct val="120000"/>
              </a:lnSpc>
              <a:spcBef>
                <a:spcPts val="0"/>
              </a:spcBef>
              <a:spcAft>
                <a:spcPts val="0"/>
              </a:spcAft>
              <a:buClr>
                <a:srgbClr val="2B95B8"/>
              </a:buClr>
              <a:buSzPts val="17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rtl="0"/>
            <a:endParaRPr dirty="0"/>
          </a:p>
        </p:txBody>
      </p:sp>
      <p:sp>
        <p:nvSpPr>
          <p:cNvPr id="169" name="Google Shape;169;p40"/>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1" name="Google Shape;171;p40"/>
          <p:cNvSpPr txBox="1">
            <a:spLocks noGrp="1"/>
          </p:cNvSpPr>
          <p:nvPr>
            <p:ph type="body" idx="2"/>
          </p:nvPr>
        </p:nvSpPr>
        <p:spPr>
          <a:xfrm>
            <a:off x="540000" y="1224000"/>
            <a:ext cx="7886700" cy="2599200"/>
          </a:xfrm>
          <a:prstGeom prst="rect">
            <a:avLst/>
          </a:prstGeom>
          <a:noFill/>
          <a:ln>
            <a:noFill/>
          </a:ln>
        </p:spPr>
        <p:txBody>
          <a:bodyPr spcFirstLastPara="1" wrap="square" lIns="68575" tIns="34275" rIns="68575" bIns="34275" rtlCol="0" anchor="t" anchorCtr="0">
            <a:noAutofit/>
          </a:bodyPr>
          <a:lstStyle>
            <a:lvl1pPr marL="457200" marR="0" lvl="0" indent="-228600" algn="l">
              <a:lnSpc>
                <a:spcPct val="136666"/>
              </a:lnSpc>
              <a:spcBef>
                <a:spcPts val="500"/>
              </a:spcBef>
              <a:spcAft>
                <a:spcPts val="0"/>
              </a:spcAft>
              <a:buClr>
                <a:schemeClr val="dk1"/>
              </a:buClr>
              <a:buSzPts val="900"/>
              <a:buFont typeface="Arial"/>
              <a:buNone/>
              <a:defRPr sz="1400" b="0" i="0" u="none" strike="noStrike" cap="none">
                <a:solidFill>
                  <a:schemeClr val="tx1">
                    <a:lumMod val="65000"/>
                    <a:lumOff val="35000"/>
                  </a:schemeClr>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a:lnSpc>
                <a:spcPct val="9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a:lnSpc>
                <a:spcPct val="90000"/>
              </a:lnSpc>
              <a:spcBef>
                <a:spcPts val="4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rtl="0"/>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ngle photo slide">
  <p:cSld name="Single photo slide">
    <p:spTree>
      <p:nvGrpSpPr>
        <p:cNvPr id="1" name="Shape 172"/>
        <p:cNvGrpSpPr/>
        <p:nvPr/>
      </p:nvGrpSpPr>
      <p:grpSpPr>
        <a:xfrm>
          <a:off x="0" y="0"/>
          <a:ext cx="0" cy="0"/>
          <a:chOff x="0" y="0"/>
          <a:chExt cx="0" cy="0"/>
        </a:xfrm>
      </p:grpSpPr>
      <p:sp>
        <p:nvSpPr>
          <p:cNvPr id="173" name="Google Shape;173;p41"/>
          <p:cNvSpPr txBox="1">
            <a:spLocks noGrp="1"/>
          </p:cNvSpPr>
          <p:nvPr>
            <p:ph type="title"/>
          </p:nvPr>
        </p:nvSpPr>
        <p:spPr>
          <a:xfrm>
            <a:off x="540000" y="429268"/>
            <a:ext cx="7886700" cy="319200"/>
          </a:xfrm>
          <a:prstGeom prst="rect">
            <a:avLst/>
          </a:prstGeom>
          <a:noFill/>
          <a:ln>
            <a:noFill/>
          </a:ln>
        </p:spPr>
        <p:txBody>
          <a:bodyPr spcFirstLastPara="1" wrap="square" lIns="68575" tIns="34275" rIns="68575" bIns="34275" rtlCol="0" anchor="ctr" anchorCtr="0">
            <a:spAutoFit/>
          </a:bodyPr>
          <a:lstStyle>
            <a:lvl1pPr lvl="0" algn="l">
              <a:lnSpc>
                <a:spcPct val="146666"/>
              </a:lnSpc>
              <a:spcBef>
                <a:spcPts val="0"/>
              </a:spcBef>
              <a:spcAft>
                <a:spcPts val="0"/>
              </a:spcAft>
              <a:buClr>
                <a:srgbClr val="2B95B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rtl="0"/>
            <a:endParaRPr dirty="0"/>
          </a:p>
        </p:txBody>
      </p:sp>
      <p:sp>
        <p:nvSpPr>
          <p:cNvPr id="175" name="Google Shape;175;p41"/>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41"/>
          <p:cNvSpPr txBox="1">
            <a:spLocks noGrp="1"/>
          </p:cNvSpPr>
          <p:nvPr>
            <p:ph type="body" idx="1"/>
          </p:nvPr>
        </p:nvSpPr>
        <p:spPr>
          <a:xfrm>
            <a:off x="540000" y="876300"/>
            <a:ext cx="7886700" cy="564300"/>
          </a:xfrm>
          <a:prstGeom prst="rect">
            <a:avLst/>
          </a:prstGeom>
          <a:noFill/>
          <a:ln>
            <a:noFill/>
          </a:ln>
        </p:spPr>
        <p:txBody>
          <a:bodyPr spcFirstLastPara="1" wrap="square" lIns="68575" tIns="34275" rIns="68575" bIns="34275" rtlCol="0" anchor="t" anchorCtr="0">
            <a:noAutofit/>
          </a:bodyPr>
          <a:lstStyle>
            <a:lvl1pPr marL="158750" marR="0" lvl="0" indent="0" algn="l">
              <a:lnSpc>
                <a:spcPct val="117142"/>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rtl="0"/>
            <a:endParaRPr dirty="0"/>
          </a:p>
        </p:txBody>
      </p:sp>
      <p:sp>
        <p:nvSpPr>
          <p:cNvPr id="177" name="Google Shape;177;p41"/>
          <p:cNvSpPr>
            <a:spLocks noGrp="1"/>
          </p:cNvSpPr>
          <p:nvPr>
            <p:ph type="pic" idx="2"/>
          </p:nvPr>
        </p:nvSpPr>
        <p:spPr>
          <a:xfrm>
            <a:off x="540000" y="1568371"/>
            <a:ext cx="7886700" cy="2825700"/>
          </a:xfrm>
          <a:prstGeom prst="rect">
            <a:avLst/>
          </a:prstGeom>
          <a:noFill/>
          <a:ln>
            <a:noFill/>
          </a:ln>
        </p:spPr>
        <p:txBody>
          <a:bodyPr rtlCol="0"/>
          <a:lstStyle/>
          <a:p>
            <a:pPr rtl="0"/>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chart and text slide">
  <p:cSld name="Image/chart and text slide">
    <p:spTree>
      <p:nvGrpSpPr>
        <p:cNvPr id="1" name="Shape 178"/>
        <p:cNvGrpSpPr/>
        <p:nvPr/>
      </p:nvGrpSpPr>
      <p:grpSpPr>
        <a:xfrm>
          <a:off x="0" y="0"/>
          <a:ext cx="0" cy="0"/>
          <a:chOff x="0" y="0"/>
          <a:chExt cx="0" cy="0"/>
        </a:xfrm>
      </p:grpSpPr>
      <p:sp>
        <p:nvSpPr>
          <p:cNvPr id="179" name="Google Shape;179;p42"/>
          <p:cNvSpPr txBox="1">
            <a:spLocks noGrp="1"/>
          </p:cNvSpPr>
          <p:nvPr>
            <p:ph type="title"/>
          </p:nvPr>
        </p:nvSpPr>
        <p:spPr>
          <a:xfrm>
            <a:off x="628650" y="429268"/>
            <a:ext cx="7886700" cy="319200"/>
          </a:xfrm>
          <a:prstGeom prst="rect">
            <a:avLst/>
          </a:prstGeom>
          <a:noFill/>
          <a:ln>
            <a:noFill/>
          </a:ln>
        </p:spPr>
        <p:txBody>
          <a:bodyPr spcFirstLastPara="1" wrap="square" lIns="68575" tIns="34275" rIns="68575" bIns="34275" rtlCol="0" anchor="ctr" anchorCtr="0">
            <a:spAutoFit/>
          </a:bodyPr>
          <a:lstStyle>
            <a:lvl1pPr lvl="0" algn="l">
              <a:lnSpc>
                <a:spcPct val="146666"/>
              </a:lnSpc>
              <a:spcBef>
                <a:spcPts val="0"/>
              </a:spcBef>
              <a:spcAft>
                <a:spcPts val="0"/>
              </a:spcAft>
              <a:buClr>
                <a:srgbClr val="2B95B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rtl="0"/>
            <a:endParaRPr/>
          </a:p>
        </p:txBody>
      </p:sp>
      <p:sp>
        <p:nvSpPr>
          <p:cNvPr id="180" name="Google Shape;180;p42"/>
          <p:cNvSpPr txBox="1">
            <a:spLocks noGrp="1"/>
          </p:cNvSpPr>
          <p:nvPr>
            <p:ph type="ftr" idx="11"/>
          </p:nvPr>
        </p:nvSpPr>
        <p:spPr>
          <a:xfrm>
            <a:off x="628650" y="4661625"/>
            <a:ext cx="6832200" cy="273900"/>
          </a:xfrm>
          <a:prstGeom prst="rect">
            <a:avLst/>
          </a:prstGeom>
          <a:noFill/>
          <a:ln>
            <a:noFill/>
          </a:ln>
        </p:spPr>
        <p:txBody>
          <a:bodyPr spcFirstLastPara="1" wrap="square" lIns="51300" tIns="35100" rIns="51300" bIns="34275" rtlCol="0"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pPr rtl="0"/>
            <a:endParaRPr/>
          </a:p>
        </p:txBody>
      </p:sp>
      <p:sp>
        <p:nvSpPr>
          <p:cNvPr id="181" name="Google Shape;181;p42"/>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2" name="Google Shape;182;p42"/>
          <p:cNvSpPr txBox="1">
            <a:spLocks noGrp="1"/>
          </p:cNvSpPr>
          <p:nvPr>
            <p:ph type="body" idx="1"/>
          </p:nvPr>
        </p:nvSpPr>
        <p:spPr>
          <a:xfrm>
            <a:off x="628650" y="876300"/>
            <a:ext cx="7886700" cy="564300"/>
          </a:xfrm>
          <a:prstGeom prst="rect">
            <a:avLst/>
          </a:prstGeom>
          <a:noFill/>
          <a:ln>
            <a:noFill/>
          </a:ln>
        </p:spPr>
        <p:txBody>
          <a:bodyPr spcFirstLastPara="1" wrap="square" lIns="68575" tIns="34275" rIns="68575" bIns="34275" rtlCol="0" anchor="t" anchorCtr="0">
            <a:noAutofit/>
          </a:bodyPr>
          <a:lstStyle>
            <a:lvl1pPr marL="457200" marR="0" lvl="0" indent="-298450" algn="l">
              <a:lnSpc>
                <a:spcPct val="117142"/>
              </a:lnSpc>
              <a:spcBef>
                <a:spcPts val="0"/>
              </a:spcBef>
              <a:spcAft>
                <a:spcPts val="0"/>
              </a:spcAft>
              <a:buClr>
                <a:schemeClr val="dk1"/>
              </a:buClr>
              <a:buSzPts val="1100"/>
              <a:buFont typeface="Arial"/>
              <a:buChar char="•"/>
              <a:defRPr sz="1100" b="1" i="0" u="none" strike="noStrike" cap="none">
                <a:solidFill>
                  <a:schemeClr val="dk1"/>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rtl="0"/>
            <a:endParaRPr/>
          </a:p>
        </p:txBody>
      </p:sp>
      <p:sp>
        <p:nvSpPr>
          <p:cNvPr id="183" name="Google Shape;183;p42"/>
          <p:cNvSpPr txBox="1">
            <a:spLocks noGrp="1"/>
          </p:cNvSpPr>
          <p:nvPr>
            <p:ph type="body" idx="2"/>
          </p:nvPr>
        </p:nvSpPr>
        <p:spPr>
          <a:xfrm>
            <a:off x="4813697" y="1714500"/>
            <a:ext cx="3701700" cy="2527800"/>
          </a:xfrm>
          <a:prstGeom prst="rect">
            <a:avLst/>
          </a:prstGeom>
          <a:noFill/>
          <a:ln>
            <a:noFill/>
          </a:ln>
        </p:spPr>
        <p:txBody>
          <a:bodyPr spcFirstLastPara="1" wrap="square" lIns="68575" tIns="34275" rIns="68575" bIns="34275" rtlCol="0" anchor="t" anchorCtr="0">
            <a:noAutofit/>
          </a:bodyPr>
          <a:lstStyle>
            <a:lvl1pPr marL="457200" marR="0" lvl="0" indent="-285750" algn="l">
              <a:lnSpc>
                <a:spcPct val="136666"/>
              </a:lnSpc>
              <a:spcBef>
                <a:spcPts val="8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rtl="0"/>
            <a:endParaRPr/>
          </a:p>
        </p:txBody>
      </p:sp>
      <p:sp>
        <p:nvSpPr>
          <p:cNvPr id="184" name="Google Shape;184;p42"/>
          <p:cNvSpPr>
            <a:spLocks noGrp="1"/>
          </p:cNvSpPr>
          <p:nvPr>
            <p:ph type="pic" idx="3"/>
          </p:nvPr>
        </p:nvSpPr>
        <p:spPr>
          <a:xfrm>
            <a:off x="628650" y="1714500"/>
            <a:ext cx="3943200" cy="25278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5"/>
        <p:cNvGrpSpPr/>
        <p:nvPr/>
      </p:nvGrpSpPr>
      <p:grpSpPr>
        <a:xfrm>
          <a:off x="0" y="0"/>
          <a:ext cx="0" cy="0"/>
          <a:chOff x="0" y="0"/>
          <a:chExt cx="0" cy="0"/>
        </a:xfrm>
      </p:grpSpPr>
      <p:sp>
        <p:nvSpPr>
          <p:cNvPr id="186" name="Google Shape;186;p43"/>
          <p:cNvSpPr txBox="1">
            <a:spLocks noGrp="1"/>
          </p:cNvSpPr>
          <p:nvPr>
            <p:ph type="title"/>
          </p:nvPr>
        </p:nvSpPr>
        <p:spPr>
          <a:xfrm>
            <a:off x="540000" y="425239"/>
            <a:ext cx="8520600" cy="453940"/>
          </a:xfrm>
          <a:prstGeom prst="rect">
            <a:avLst/>
          </a:prstGeom>
        </p:spPr>
        <p:txBody>
          <a:bodyPr spcFirstLastPara="1" wrap="square" lIns="68575" tIns="34275" rIns="68575" bIns="34275" rtlCol="0" anchor="ctr" anchorCtr="0">
            <a:spAutoFit/>
          </a:bodyPr>
          <a:lstStyle>
            <a:lvl1pPr lvl="0">
              <a:lnSpc>
                <a:spcPts val="2980"/>
              </a:lnSpc>
              <a:spcBef>
                <a:spcPts val="0"/>
              </a:spcBef>
              <a:spcAft>
                <a:spcPts val="0"/>
              </a:spcAft>
              <a:buSzPts val="1700"/>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rtl="0"/>
            <a:endParaRPr dirty="0"/>
          </a:p>
        </p:txBody>
      </p:sp>
      <p:sp>
        <p:nvSpPr>
          <p:cNvPr id="187" name="Google Shape;187;p43"/>
          <p:cNvSpPr txBox="1">
            <a:spLocks noGrp="1"/>
          </p:cNvSpPr>
          <p:nvPr>
            <p:ph type="body" idx="1"/>
          </p:nvPr>
        </p:nvSpPr>
        <p:spPr>
          <a:xfrm>
            <a:off x="540000" y="1322408"/>
            <a:ext cx="8520600" cy="3416400"/>
          </a:xfrm>
          <a:prstGeom prst="rect">
            <a:avLst/>
          </a:prstGeom>
          <a:noFill/>
          <a:ln>
            <a:noFill/>
          </a:ln>
        </p:spPr>
        <p:txBody>
          <a:bodyPr spcFirstLastPara="1" wrap="square" lIns="68575" tIns="68575" rIns="68575" bIns="68575" rtlCol="0" anchor="t" anchorCtr="0">
            <a:noAutofit/>
          </a:bodyPr>
          <a:lstStyle>
            <a:lvl1pPr marL="158750" lvl="0" indent="0" algn="l">
              <a:spcBef>
                <a:spcPts val="0"/>
              </a:spcBef>
              <a:spcAft>
                <a:spcPts val="800"/>
              </a:spcAft>
              <a:buSzPts val="1100"/>
              <a:buNone/>
              <a:defRPr sz="1400">
                <a:solidFill>
                  <a:schemeClr val="tx1">
                    <a:lumMod val="65000"/>
                    <a:lumOff val="35000"/>
                  </a:schemeClr>
                </a:solidFill>
                <a:latin typeface="+mn-lt"/>
              </a:defRPr>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rtl="0"/>
            <a:endParaRPr dirty="0"/>
          </a:p>
        </p:txBody>
      </p:sp>
      <p:sp>
        <p:nvSpPr>
          <p:cNvPr id="188" name="Google Shape;188;p43"/>
          <p:cNvSpPr txBox="1">
            <a:spLocks noGrp="1"/>
          </p:cNvSpPr>
          <p:nvPr>
            <p:ph type="sldNum" idx="12"/>
          </p:nvPr>
        </p:nvSpPr>
        <p:spPr>
          <a:xfrm>
            <a:off x="8472458" y="4663217"/>
            <a:ext cx="548700" cy="393600"/>
          </a:xfrm>
          <a:prstGeom prst="rect">
            <a:avLst/>
          </a:prstGeom>
        </p:spPr>
        <p:txBody>
          <a:bodyPr spcFirstLastPara="1" wrap="square" lIns="68575" tIns="34275" rIns="68575" bIns="34275" rtlCol="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2" name="Google Shape;142;p35"/>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rtlCol="0" anchor="ctr" anchorCtr="0">
            <a:noAutofit/>
          </a:bodyPr>
          <a:lstStyle>
            <a:lvl1pPr marL="0" marR="0" lvl="0" indent="0" algn="r">
              <a:spcBef>
                <a:spcPts val="0"/>
              </a:spcBef>
              <a:buNone/>
              <a:defRPr sz="900" b="0" i="0" u="none" strike="noStrike" cap="none">
                <a:solidFill>
                  <a:srgbClr val="8C8C8C"/>
                </a:solidFill>
                <a:latin typeface="Arial"/>
                <a:ea typeface="Arial"/>
                <a:cs typeface="Arial"/>
                <a:sym typeface="Arial"/>
              </a:defRPr>
            </a:lvl1pPr>
            <a:lvl2pPr marL="0" marR="0" lvl="1" indent="0" algn="r">
              <a:spcBef>
                <a:spcPts val="0"/>
              </a:spcBef>
              <a:buNone/>
              <a:defRPr sz="900" b="0" i="0" u="none" strike="noStrike" cap="none">
                <a:solidFill>
                  <a:srgbClr val="8C8C8C"/>
                </a:solidFill>
                <a:latin typeface="Arial"/>
                <a:ea typeface="Arial"/>
                <a:cs typeface="Arial"/>
                <a:sym typeface="Arial"/>
              </a:defRPr>
            </a:lvl2pPr>
            <a:lvl3pPr marL="0" marR="0" lvl="2" indent="0" algn="r">
              <a:spcBef>
                <a:spcPts val="0"/>
              </a:spcBef>
              <a:buNone/>
              <a:defRPr sz="900" b="0" i="0" u="none" strike="noStrike" cap="none">
                <a:solidFill>
                  <a:srgbClr val="8C8C8C"/>
                </a:solidFill>
                <a:latin typeface="Arial"/>
                <a:ea typeface="Arial"/>
                <a:cs typeface="Arial"/>
                <a:sym typeface="Arial"/>
              </a:defRPr>
            </a:lvl3pPr>
            <a:lvl4pPr marL="0" marR="0" lvl="3" indent="0" algn="r">
              <a:spcBef>
                <a:spcPts val="0"/>
              </a:spcBef>
              <a:buNone/>
              <a:defRPr sz="900" b="0" i="0" u="none" strike="noStrike" cap="none">
                <a:solidFill>
                  <a:srgbClr val="8C8C8C"/>
                </a:solidFill>
                <a:latin typeface="Arial"/>
                <a:ea typeface="Arial"/>
                <a:cs typeface="Arial"/>
                <a:sym typeface="Arial"/>
              </a:defRPr>
            </a:lvl4pPr>
            <a:lvl5pPr marL="0" marR="0" lvl="4" indent="0" algn="r">
              <a:spcBef>
                <a:spcPts val="0"/>
              </a:spcBef>
              <a:buNone/>
              <a:defRPr sz="900" b="0" i="0" u="none" strike="noStrike" cap="none">
                <a:solidFill>
                  <a:srgbClr val="8C8C8C"/>
                </a:solidFill>
                <a:latin typeface="Arial"/>
                <a:ea typeface="Arial"/>
                <a:cs typeface="Arial"/>
                <a:sym typeface="Arial"/>
              </a:defRPr>
            </a:lvl5pPr>
            <a:lvl6pPr marL="0" marR="0" lvl="5" indent="0" algn="r">
              <a:spcBef>
                <a:spcPts val="0"/>
              </a:spcBef>
              <a:buNone/>
              <a:defRPr sz="900" b="0" i="0" u="none" strike="noStrike" cap="none">
                <a:solidFill>
                  <a:srgbClr val="8C8C8C"/>
                </a:solidFill>
                <a:latin typeface="Arial"/>
                <a:ea typeface="Arial"/>
                <a:cs typeface="Arial"/>
                <a:sym typeface="Arial"/>
              </a:defRPr>
            </a:lvl6pPr>
            <a:lvl7pPr marL="0" marR="0" lvl="6" indent="0" algn="r">
              <a:spcBef>
                <a:spcPts val="0"/>
              </a:spcBef>
              <a:buNone/>
              <a:defRPr sz="900" b="0" i="0" u="none" strike="noStrike" cap="none">
                <a:solidFill>
                  <a:srgbClr val="8C8C8C"/>
                </a:solidFill>
                <a:latin typeface="Arial"/>
                <a:ea typeface="Arial"/>
                <a:cs typeface="Arial"/>
                <a:sym typeface="Arial"/>
              </a:defRPr>
            </a:lvl7pPr>
            <a:lvl8pPr marL="0" marR="0" lvl="7" indent="0" algn="r">
              <a:spcBef>
                <a:spcPts val="0"/>
              </a:spcBef>
              <a:buNone/>
              <a:defRPr sz="900" b="0" i="0" u="none" strike="noStrike" cap="none">
                <a:solidFill>
                  <a:srgbClr val="8C8C8C"/>
                </a:solidFill>
                <a:latin typeface="Arial"/>
                <a:ea typeface="Arial"/>
                <a:cs typeface="Arial"/>
                <a:sym typeface="Arial"/>
              </a:defRPr>
            </a:lvl8pPr>
            <a:lvl9pPr marL="0" marR="0" lvl="8" indent="0" algn="r">
              <a:spcBef>
                <a:spcPts val="0"/>
              </a:spcBef>
              <a:buNone/>
              <a:defRPr sz="900" b="0" i="0" u="none" strike="noStrike" cap="none">
                <a:solidFill>
                  <a:srgbClr val="8C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3" name="Google Shape;143;p35"/>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0" y="363182"/>
            <a:ext cx="182880" cy="453225"/>
          </a:xfrm>
          <a:prstGeom prst="rect">
            <a:avLst/>
          </a:prstGeom>
          <a:noFill/>
          <a:ln>
            <a:noFill/>
          </a:ln>
        </p:spPr>
      </p:pic>
      <p:sp>
        <p:nvSpPr>
          <p:cNvPr id="4" name="Title Placeholder 3">
            <a:extLst>
              <a:ext uri="{FF2B5EF4-FFF2-40B4-BE49-F238E27FC236}">
                <a16:creationId xmlns:a16="http://schemas.microsoft.com/office/drawing/2014/main" id="{23F41EF5-047B-C0FF-681B-AAA9A696A60B}"/>
              </a:ext>
            </a:extLst>
          </p:cNvPr>
          <p:cNvSpPr>
            <a:spLocks noGrp="1"/>
          </p:cNvSpPr>
          <p:nvPr>
            <p:ph type="title"/>
          </p:nvPr>
        </p:nvSpPr>
        <p:spPr>
          <a:xfrm>
            <a:off x="511315" y="102337"/>
            <a:ext cx="7886700" cy="993775"/>
          </a:xfrm>
          <a:prstGeom prst="rect">
            <a:avLst/>
          </a:prstGeom>
        </p:spPr>
        <p:txBody>
          <a:bodyPr vert="horz" lIns="91440" tIns="45720" rIns="91440" bIns="45720" rtlCol="0" anchor="ctr">
            <a:normAutofit/>
          </a:bodyPr>
          <a:lstStyle/>
          <a:p>
            <a:pPr rtl="0"/>
            <a:r>
              <a:rPr lang="pt"/>
              <a:t>Click to edit Master title style</a:t>
            </a:r>
          </a:p>
        </p:txBody>
      </p:sp>
      <p:sp>
        <p:nvSpPr>
          <p:cNvPr id="5" name="Google Shape;191;p44">
            <a:extLst>
              <a:ext uri="{FF2B5EF4-FFF2-40B4-BE49-F238E27FC236}">
                <a16:creationId xmlns:a16="http://schemas.microsoft.com/office/drawing/2014/main" id="{87BF7C7D-099F-5413-B0B3-46961ADC2BF2}"/>
              </a:ext>
            </a:extLst>
          </p:cNvPr>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rtlCol="0" anchor="t" anchorCtr="0">
            <a:noAutofit/>
          </a:bodyPr>
          <a:lstStyle>
            <a:lvl1pPr marL="457200" marR="0" lvl="0" indent="-228600" algn="l">
              <a:lnSpc>
                <a:spcPct val="150000"/>
              </a:lnSpc>
              <a:spcBef>
                <a:spcPts val="8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1pPr>
            <a:lvl2pPr marL="914400" marR="0" lvl="1" indent="-228600" algn="l">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2pPr>
            <a:lvl3pPr marL="1371600" marR="0" lvl="2" indent="-228600" algn="l">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3pPr>
            <a:lvl4pPr marL="1828800" marR="0" lvl="3" indent="-228600" algn="l">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4pPr>
            <a:lvl5pPr marL="2286000" marR="0" lvl="4" indent="-228600" algn="l">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rtl="0"/>
            <a:endParaRPr dirty="0"/>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0.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5.emf"/><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5.xml"/><Relationship Id="rId6" Type="http://schemas.openxmlformats.org/officeDocument/2006/relationships/hyperlink" Target="https://www.who.int/publications/i/item/9789240089006" TargetMode="External"/><Relationship Id="rId5" Type="http://schemas.openxmlformats.org/officeDocument/2006/relationships/hyperlink" Target="https://www.who.int/publications/i/item/9789240088740" TargetMode="External"/><Relationship Id="rId4" Type="http://schemas.openxmlformats.org/officeDocument/2006/relationships/hyperlink" Target="https://www.who.int/publications/i/item/9789240113992"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comments" Target="../comments/commen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hyperlink" Target="http://washresources.or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hyperlink" Target="https://www.unwater.org/news/un-water-glaas-2025-report" TargetMode="External"/><Relationship Id="rId5" Type="http://schemas.openxmlformats.org/officeDocument/2006/relationships/hyperlink" Target="https://washdata.org/sites/default/files/2020-10/JMP-2020-water-quality-testing-household-surveys.pdf" TargetMode="External"/><Relationship Id="rId4" Type="http://schemas.openxmlformats.org/officeDocument/2006/relationships/hyperlink" Target="https://washdata.org/reports/jmp-2025-wash-households"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hyperlink" Target="https://www.cawst.org/blog/evidence-for-hwts?utm_source=presentation&amp;utm_medium=zoom&amp;utm_campaign=hwt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10.em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8.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9.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3" name="Picture 2" descr="A blue background with a blue and white background&#10;&#10;Description automatically generated">
            <a:extLst>
              <a:ext uri="{FF2B5EF4-FFF2-40B4-BE49-F238E27FC236}">
                <a16:creationId xmlns:a16="http://schemas.microsoft.com/office/drawing/2014/main" id="{392CEE47-9DD4-B9B9-89FD-A263C681A0B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81" name="Google Shape;281;p56"/>
          <p:cNvSpPr txBox="1"/>
          <p:nvPr/>
        </p:nvSpPr>
        <p:spPr>
          <a:xfrm>
            <a:off x="444855" y="526881"/>
            <a:ext cx="6892647" cy="2159169"/>
          </a:xfrm>
          <a:prstGeom prst="rect">
            <a:avLst/>
          </a:prstGeom>
          <a:noFill/>
          <a:ln>
            <a:noFill/>
          </a:ln>
        </p:spPr>
        <p:txBody>
          <a:bodyPr spcFirstLastPara="1" wrap="square" lIns="68575" tIns="68575" rIns="68575" bIns="68575" rtlCol="0" anchor="t" anchorCtr="0">
            <a:noAutofit/>
          </a:bodyPr>
          <a:lstStyle/>
          <a:p>
            <a:pPr marL="0" marR="0" lvl="0" indent="0" algn="l" rtl="0">
              <a:lnSpc>
                <a:spcPts val="3300"/>
              </a:lnSpc>
              <a:spcBef>
                <a:spcPts val="800"/>
              </a:spcBef>
              <a:spcAft>
                <a:spcPts val="0"/>
              </a:spcAft>
              <a:buClr>
                <a:srgbClr val="000000"/>
              </a:buClr>
              <a:buSzPts val="1400"/>
              <a:buFont typeface="Arial"/>
              <a:buNone/>
            </a:pPr>
            <a:r>
              <a:rPr lang="pt" sz="3000" b="1" dirty="0">
                <a:solidFill>
                  <a:schemeClr val="lt1"/>
                </a:solidFill>
                <a:latin typeface="Lato Black" panose="020F0502020204030203" pitchFamily="34" charset="77"/>
                <a:ea typeface="Lato"/>
                <a:cs typeface="Lato"/>
                <a:sym typeface="Lato"/>
              </a:rPr>
              <a:t>Relatórios globais recentes defendem o tratamento e armazenamento seguro da água no domicílio</a:t>
            </a:r>
          </a:p>
          <a:p>
            <a:pPr marL="0" marR="0" lvl="0" indent="0" algn="l" rtl="0">
              <a:lnSpc>
                <a:spcPts val="3300"/>
              </a:lnSpc>
              <a:spcBef>
                <a:spcPts val="800"/>
              </a:spcBef>
              <a:spcAft>
                <a:spcPts val="0"/>
              </a:spcAft>
              <a:buClr>
                <a:srgbClr val="000000"/>
              </a:buClr>
              <a:buSzPts val="1400"/>
              <a:buFont typeface="Arial"/>
              <a:buNone/>
            </a:pPr>
            <a:r>
              <a:rPr lang="pt" sz="3000" b="1" spc="90" dirty="0">
                <a:solidFill>
                  <a:schemeClr val="lt1"/>
                </a:solidFill>
                <a:latin typeface="Lato Black" panose="020F0502020204030203" pitchFamily="34" charset="77"/>
                <a:ea typeface="Lato"/>
                <a:cs typeface="Lato"/>
                <a:sym typeface="Lato"/>
              </a:rPr>
              <a:t>(HWTS)</a:t>
            </a:r>
          </a:p>
        </p:txBody>
      </p:sp>
      <p:pic>
        <p:nvPicPr>
          <p:cNvPr id="5" name="Picture 4" descr="A black and white sign with white text&#10;&#10;Description automatically generated">
            <a:extLst>
              <a:ext uri="{FF2B5EF4-FFF2-40B4-BE49-F238E27FC236}">
                <a16:creationId xmlns:a16="http://schemas.microsoft.com/office/drawing/2014/main" id="{95ED98CE-5FE0-0912-1184-04150D1EE3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57107" y="3713438"/>
            <a:ext cx="1742038" cy="620376"/>
          </a:xfrm>
          <a:prstGeom prst="rect">
            <a:avLst/>
          </a:prstGeom>
        </p:spPr>
      </p:pic>
      <p:sp>
        <p:nvSpPr>
          <p:cNvPr id="6" name="TextBox 5">
            <a:extLst>
              <a:ext uri="{FF2B5EF4-FFF2-40B4-BE49-F238E27FC236}">
                <a16:creationId xmlns:a16="http://schemas.microsoft.com/office/drawing/2014/main" id="{4B29EDF8-79ED-8673-72D1-A50BBB68B8A2}"/>
              </a:ext>
            </a:extLst>
          </p:cNvPr>
          <p:cNvSpPr txBox="1"/>
          <p:nvPr/>
        </p:nvSpPr>
        <p:spPr>
          <a:xfrm>
            <a:off x="444855" y="3111836"/>
            <a:ext cx="4359729" cy="1590179"/>
          </a:xfrm>
          <a:prstGeom prst="rect">
            <a:avLst/>
          </a:prstGeom>
          <a:noFill/>
        </p:spPr>
        <p:txBody>
          <a:bodyPr wrap="square" rtlCol="0">
            <a:spAutoFit/>
          </a:bodyPr>
          <a:lstStyle/>
          <a:p>
            <a:pPr marL="0" marR="0" lvl="0" indent="0" algn="l" rtl="0">
              <a:lnSpc>
                <a:spcPct val="100000"/>
              </a:lnSpc>
              <a:spcBef>
                <a:spcPts val="800"/>
              </a:spcBef>
              <a:spcAft>
                <a:spcPts val="1200"/>
              </a:spcAft>
              <a:buClr>
                <a:srgbClr val="000000"/>
              </a:buClr>
              <a:buSzPts val="1400"/>
              <a:buFont typeface="Arial"/>
              <a:buNone/>
            </a:pPr>
            <a:r>
              <a:rPr lang="pt" sz="2300" b="1" dirty="0">
                <a:solidFill>
                  <a:schemeClr val="lt1"/>
                </a:solidFill>
                <a:latin typeface="Lato Semibold" panose="020F0502020204030203" pitchFamily="34" charset="77"/>
                <a:ea typeface="Lato"/>
                <a:cs typeface="Lato"/>
                <a:sym typeface="Lato"/>
              </a:rPr>
              <a:t>Água potável no domicílio/ponto de uso é fundamental</a:t>
            </a:r>
          </a:p>
          <a:p>
            <a:pPr marL="0" marR="0" lvl="0" indent="0" algn="l" rtl="0">
              <a:lnSpc>
                <a:spcPct val="100000"/>
              </a:lnSpc>
              <a:spcBef>
                <a:spcPts val="800"/>
              </a:spcBef>
              <a:spcAft>
                <a:spcPts val="800"/>
              </a:spcAft>
              <a:buClr>
                <a:srgbClr val="000000"/>
              </a:buClr>
              <a:buSzPts val="1400"/>
              <a:buFont typeface="Arial"/>
              <a:buNone/>
            </a:pPr>
            <a:r>
              <a:rPr lang="pt" dirty="0">
                <a:solidFill>
                  <a:schemeClr val="lt1"/>
                </a:solidFill>
                <a:latin typeface="Lato"/>
                <a:ea typeface="Lato"/>
                <a:cs typeface="Lato"/>
                <a:sym typeface="Lato"/>
              </a:rPr>
              <a:t>Reunião da Rede HWTS - março de 2026</a:t>
            </a:r>
          </a:p>
          <a:p>
            <a:pPr rtl="0"/>
            <a:endParaRPr lang="en-US" dirty="0"/>
          </a:p>
        </p:txBody>
      </p:sp>
      <p:cxnSp>
        <p:nvCxnSpPr>
          <p:cNvPr id="8" name="Straight Connector 7">
            <a:extLst>
              <a:ext uri="{FF2B5EF4-FFF2-40B4-BE49-F238E27FC236}">
                <a16:creationId xmlns:a16="http://schemas.microsoft.com/office/drawing/2014/main" id="{43FE0655-0251-FA2E-3C52-BA0EC9120C09}"/>
              </a:ext>
            </a:extLst>
          </p:cNvPr>
          <p:cNvCxnSpPr/>
          <p:nvPr/>
        </p:nvCxnSpPr>
        <p:spPr>
          <a:xfrm>
            <a:off x="444855" y="2686050"/>
            <a:ext cx="5629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2"/>
          <p:cNvSpPr txBox="1">
            <a:spLocks noGrp="1"/>
          </p:cNvSpPr>
          <p:nvPr>
            <p:ph type="title"/>
          </p:nvPr>
        </p:nvSpPr>
        <p:spPr>
          <a:xfrm>
            <a:off x="540000" y="345600"/>
            <a:ext cx="7975320" cy="438551"/>
          </a:xfrm>
          <a:prstGeom prst="rect">
            <a:avLst/>
          </a:prstGeom>
        </p:spPr>
        <p:txBody>
          <a:bodyPr spcFirstLastPara="1" wrap="square" lIns="68575" tIns="34275" rIns="68575" bIns="34275" rtlCol="0" anchor="ctr" anchorCtr="0">
            <a:spAutoFit/>
          </a:bodyPr>
          <a:lstStyle/>
          <a:p>
            <a:pPr marL="0" lvl="0" indent="0" algn="l" rtl="0">
              <a:lnSpc>
                <a:spcPct val="100000"/>
              </a:lnSpc>
              <a:spcBef>
                <a:spcPts val="0"/>
              </a:spcBef>
              <a:spcAft>
                <a:spcPts val="0"/>
              </a:spcAft>
              <a:buNone/>
            </a:pPr>
            <a:r>
              <a:rPr lang="pt" spc="30">
                <a:solidFill>
                  <a:srgbClr val="2B95B8"/>
                </a:solidFill>
                <a:latin typeface="Lato Black" panose="020F0502020204030203" pitchFamily="34" charset="77"/>
                <a:ea typeface="Lato"/>
                <a:cs typeface="Lato"/>
                <a:sym typeface="Lato"/>
              </a:rPr>
              <a:t>A recontaminação da água é um problema generalizado </a:t>
            </a:r>
            <a:r>
              <a:rPr lang="pt" sz="1100">
                <a:solidFill>
                  <a:srgbClr val="2B95B8"/>
                </a:solidFill>
                <a:latin typeface="Lato Black" panose="020F0502020204030203" pitchFamily="34" charset="77"/>
                <a:ea typeface="Lato"/>
                <a:cs typeface="Lato"/>
                <a:sym typeface="Lato"/>
              </a:rPr>
              <a:t>[2/2]</a:t>
            </a:r>
            <a:endParaRPr sz="1100" dirty="0">
              <a:solidFill>
                <a:srgbClr val="2B95B8"/>
              </a:solidFill>
              <a:latin typeface="Lato Black" panose="020F0502020204030203" pitchFamily="34" charset="77"/>
              <a:ea typeface="Lato"/>
              <a:cs typeface="Lato"/>
              <a:sym typeface="Lato"/>
            </a:endParaRPr>
          </a:p>
        </p:txBody>
      </p:sp>
      <p:sp>
        <p:nvSpPr>
          <p:cNvPr id="350" name="Google Shape;350;p62"/>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pic>
        <p:nvPicPr>
          <p:cNvPr id="358" name="Google Shape;358;p6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8650" y="1602864"/>
            <a:ext cx="5004000" cy="3240000"/>
          </a:xfrm>
          <a:prstGeom prst="rect">
            <a:avLst/>
          </a:prstGeom>
          <a:noFill/>
          <a:ln>
            <a:noFill/>
          </a:ln>
        </p:spPr>
      </p:pic>
      <p:sp>
        <p:nvSpPr>
          <p:cNvPr id="2" name="Google Shape;337;p61">
            <a:extLst>
              <a:ext uri="{FF2B5EF4-FFF2-40B4-BE49-F238E27FC236}">
                <a16:creationId xmlns:a16="http://schemas.microsoft.com/office/drawing/2014/main" id="{8B64E17F-D5CE-BD0E-4504-964583227A59}"/>
              </a:ext>
            </a:extLst>
          </p:cNvPr>
          <p:cNvSpPr txBox="1">
            <a:spLocks/>
          </p:cNvSpPr>
          <p:nvPr/>
        </p:nvSpPr>
        <p:spPr>
          <a:xfrm>
            <a:off x="846000" y="1080000"/>
            <a:ext cx="8233932" cy="315441"/>
          </a:xfrm>
          <a:prstGeom prst="rect">
            <a:avLst/>
          </a:prstGeom>
        </p:spPr>
        <p:txBody>
          <a:bodyPr spcFirstLastPara="1" vert="horz" wrap="square" lIns="68575" tIns="34275" rIns="68575" bIns="34275" rtlCol="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r>
              <a:rPr lang="pt" sz="1600">
                <a:solidFill>
                  <a:schemeClr val="tx1">
                    <a:lumMod val="65000"/>
                    <a:lumOff val="35000"/>
                  </a:schemeClr>
                </a:solidFill>
                <a:latin typeface="Lato"/>
                <a:ea typeface="Lato"/>
                <a:cs typeface="Lato"/>
                <a:sym typeface="Lato"/>
              </a:rPr>
              <a:t>Progress on household drinking water, sanitation and hygiene (Progresso em água potável, saneamento e higiene domésticos) - </a:t>
            </a:r>
            <a:r>
              <a:rPr lang="pt" sz="1200" i="1">
                <a:solidFill>
                  <a:schemeClr val="tx1">
                    <a:lumMod val="65000"/>
                    <a:lumOff val="35000"/>
                  </a:schemeClr>
                </a:solidFill>
                <a:latin typeface="Lato"/>
                <a:ea typeface="Lato"/>
                <a:cs typeface="Lato"/>
                <a:sym typeface="Lato"/>
              </a:rPr>
              <a:t>JMP, 2025</a:t>
            </a:r>
          </a:p>
        </p:txBody>
      </p:sp>
      <p:grpSp>
        <p:nvGrpSpPr>
          <p:cNvPr id="3" name="Group 2">
            <a:extLst>
              <a:ext uri="{FF2B5EF4-FFF2-40B4-BE49-F238E27FC236}">
                <a16:creationId xmlns:a16="http://schemas.microsoft.com/office/drawing/2014/main" id="{2796342C-1C5F-6C25-4475-7B90AFD8AD2F}"/>
              </a:ext>
            </a:extLst>
          </p:cNvPr>
          <p:cNvGrpSpPr/>
          <p:nvPr/>
        </p:nvGrpSpPr>
        <p:grpSpPr>
          <a:xfrm>
            <a:off x="5953931" y="1676890"/>
            <a:ext cx="2661924" cy="2958019"/>
            <a:chOff x="5953931" y="1676890"/>
            <a:chExt cx="2661924" cy="2958019"/>
          </a:xfrm>
        </p:grpSpPr>
        <p:pic>
          <p:nvPicPr>
            <p:cNvPr id="4" name="Google Shape;338;p61">
              <a:extLst>
                <a:ext uri="{FF2B5EF4-FFF2-40B4-BE49-F238E27FC236}">
                  <a16:creationId xmlns:a16="http://schemas.microsoft.com/office/drawing/2014/main" id="{E188BBC8-F1AB-37B6-05B4-582C8C1DFB9F}"/>
                </a:ext>
              </a:extLst>
            </p:cNvPr>
            <p:cNvPicPr preferRelativeResize="0"/>
            <p:nvPr/>
          </p:nvPicPr>
          <p:blipFill>
            <a:blip r:embed="rId5">
              <a:alphaModFix/>
            </a:blip>
            <a:stretch>
              <a:fillRect/>
            </a:stretch>
          </p:blipFill>
          <p:spPr>
            <a:xfrm>
              <a:off x="5999651" y="2521653"/>
              <a:ext cx="971550" cy="381000"/>
            </a:xfrm>
            <a:prstGeom prst="rect">
              <a:avLst/>
            </a:prstGeom>
            <a:noFill/>
            <a:ln>
              <a:noFill/>
            </a:ln>
          </p:spPr>
        </p:pic>
        <p:pic>
          <p:nvPicPr>
            <p:cNvPr id="5" name="Google Shape;339;p61">
              <a:extLst>
                <a:ext uri="{FF2B5EF4-FFF2-40B4-BE49-F238E27FC236}">
                  <a16:creationId xmlns:a16="http://schemas.microsoft.com/office/drawing/2014/main" id="{17BEBB36-5897-F480-71DC-6826BE824408}"/>
                </a:ext>
              </a:extLst>
            </p:cNvPr>
            <p:cNvPicPr preferRelativeResize="0"/>
            <p:nvPr/>
          </p:nvPicPr>
          <p:blipFill>
            <a:blip r:embed="rId6">
              <a:alphaModFix/>
            </a:blip>
            <a:stretch>
              <a:fillRect/>
            </a:stretch>
          </p:blipFill>
          <p:spPr>
            <a:xfrm>
              <a:off x="5972219" y="3031300"/>
              <a:ext cx="1514475" cy="314325"/>
            </a:xfrm>
            <a:prstGeom prst="rect">
              <a:avLst/>
            </a:prstGeom>
            <a:noFill/>
            <a:ln>
              <a:noFill/>
            </a:ln>
          </p:spPr>
        </p:pic>
        <p:pic>
          <p:nvPicPr>
            <p:cNvPr id="6" name="Google Shape;340;p61">
              <a:extLst>
                <a:ext uri="{FF2B5EF4-FFF2-40B4-BE49-F238E27FC236}">
                  <a16:creationId xmlns:a16="http://schemas.microsoft.com/office/drawing/2014/main" id="{2479F1AC-7B4E-F96F-2A03-A5A5B3F642AB}"/>
                </a:ext>
              </a:extLst>
            </p:cNvPr>
            <p:cNvPicPr preferRelativeResize="0"/>
            <p:nvPr/>
          </p:nvPicPr>
          <p:blipFill>
            <a:blip r:embed="rId7">
              <a:alphaModFix/>
            </a:blip>
            <a:stretch>
              <a:fillRect/>
            </a:stretch>
          </p:blipFill>
          <p:spPr>
            <a:xfrm>
              <a:off x="5981363" y="3474272"/>
              <a:ext cx="1295400" cy="295275"/>
            </a:xfrm>
            <a:prstGeom prst="rect">
              <a:avLst/>
            </a:prstGeom>
            <a:noFill/>
            <a:ln>
              <a:noFill/>
            </a:ln>
          </p:spPr>
        </p:pic>
        <p:pic>
          <p:nvPicPr>
            <p:cNvPr id="7" name="Google Shape;341;p61">
              <a:extLst>
                <a:ext uri="{FF2B5EF4-FFF2-40B4-BE49-F238E27FC236}">
                  <a16:creationId xmlns:a16="http://schemas.microsoft.com/office/drawing/2014/main" id="{BA0CBDB2-6931-C3D0-AB02-571755F9E3F8}"/>
                </a:ext>
              </a:extLst>
            </p:cNvPr>
            <p:cNvPicPr preferRelativeResize="0"/>
            <p:nvPr/>
          </p:nvPicPr>
          <p:blipFill>
            <a:blip r:embed="rId8">
              <a:alphaModFix/>
            </a:blip>
            <a:stretch>
              <a:fillRect/>
            </a:stretch>
          </p:blipFill>
          <p:spPr>
            <a:xfrm>
              <a:off x="5963075" y="3898194"/>
              <a:ext cx="1552575" cy="323850"/>
            </a:xfrm>
            <a:prstGeom prst="rect">
              <a:avLst/>
            </a:prstGeom>
            <a:noFill/>
            <a:ln>
              <a:noFill/>
            </a:ln>
          </p:spPr>
        </p:pic>
        <p:pic>
          <p:nvPicPr>
            <p:cNvPr id="8" name="Google Shape;342;p61">
              <a:extLst>
                <a:ext uri="{FF2B5EF4-FFF2-40B4-BE49-F238E27FC236}">
                  <a16:creationId xmlns:a16="http://schemas.microsoft.com/office/drawing/2014/main" id="{7339F915-129F-B171-A20A-7C7F0F3C34FD}"/>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999651" y="4350692"/>
              <a:ext cx="1619175" cy="284217"/>
            </a:xfrm>
            <a:prstGeom prst="rect">
              <a:avLst/>
            </a:prstGeom>
            <a:noFill/>
            <a:ln>
              <a:noFill/>
            </a:ln>
          </p:spPr>
        </p:pic>
        <p:sp>
          <p:nvSpPr>
            <p:cNvPr id="9" name="Google Shape;343;p61">
              <a:extLst>
                <a:ext uri="{FF2B5EF4-FFF2-40B4-BE49-F238E27FC236}">
                  <a16:creationId xmlns:a16="http://schemas.microsoft.com/office/drawing/2014/main" id="{75113E4C-7D38-CFB7-2EE2-F397C99A69D5}"/>
                </a:ext>
              </a:extLst>
            </p:cNvPr>
            <p:cNvSpPr txBox="1"/>
            <p:nvPr/>
          </p:nvSpPr>
          <p:spPr>
            <a:xfrm>
              <a:off x="5953931" y="1676890"/>
              <a:ext cx="2661924" cy="714600"/>
            </a:xfrm>
            <a:prstGeom prst="rect">
              <a:avLst/>
            </a:prstGeom>
            <a:noFill/>
            <a:ln>
              <a:noFill/>
            </a:ln>
          </p:spPr>
          <p:txBody>
            <a:bodyPr spcFirstLastPara="1" wrap="square" lIns="91425" tIns="91425" rIns="91425" bIns="91425" rtlCol="0" anchor="t" anchorCtr="0">
              <a:noAutofit/>
            </a:bodyPr>
            <a:lstStyle/>
            <a:p>
              <a:pPr marL="0" lvl="0" indent="0" algn="l" rtl="0">
                <a:lnSpc>
                  <a:spcPts val="1640"/>
                </a:lnSpc>
                <a:spcBef>
                  <a:spcPts val="0"/>
                </a:spcBef>
                <a:spcAft>
                  <a:spcPts val="0"/>
                </a:spcAft>
                <a:buNone/>
              </a:pPr>
              <a:r>
                <a:rPr lang="pt" sz="1200" dirty="0">
                  <a:solidFill>
                    <a:schemeClr val="tx1">
                      <a:lumMod val="65000"/>
                      <a:lumOff val="35000"/>
                    </a:schemeClr>
                  </a:solidFill>
                  <a:latin typeface="Lato"/>
                  <a:ea typeface="Lato"/>
                  <a:cs typeface="Lato"/>
                  <a:sym typeface="Lato"/>
                </a:rPr>
                <a:t>Níveis de risco de contaminação fecal (</a:t>
              </a:r>
              <a:r>
                <a:rPr lang="en" sz="1200" i="1" dirty="0">
                  <a:solidFill>
                    <a:schemeClr val="tx1">
                      <a:lumMod val="65000"/>
                      <a:lumOff val="35000"/>
                    </a:schemeClr>
                  </a:solidFill>
                  <a:latin typeface="Lato"/>
                  <a:ea typeface="Lato"/>
                  <a:cs typeface="Lato"/>
                  <a:sym typeface="Lato"/>
                </a:rPr>
                <a:t>E. coli</a:t>
              </a:r>
              <a:r>
                <a:rPr lang="pt" sz="1200" dirty="0">
                  <a:solidFill>
                    <a:schemeClr val="tx1">
                      <a:lumMod val="65000"/>
                      <a:lumOff val="35000"/>
                    </a:schemeClr>
                  </a:solidFill>
                  <a:latin typeface="Lato"/>
                  <a:ea typeface="Lato"/>
                  <a:cs typeface="Lato"/>
                  <a:sym typeface="Lato"/>
                </a:rPr>
                <a:t> CFU/100 mL)</a:t>
              </a:r>
              <a:endParaRPr sz="1200" dirty="0">
                <a:solidFill>
                  <a:schemeClr val="tx1">
                    <a:lumMod val="65000"/>
                    <a:lumOff val="35000"/>
                  </a:schemeClr>
                </a:solidFill>
                <a:latin typeface="Lato"/>
                <a:ea typeface="Lato"/>
                <a:cs typeface="Lato"/>
                <a:sym typeface="Lato"/>
              </a:endParaRPr>
            </a:p>
          </p:txBody>
        </p:sp>
      </p:grpSp>
      <p:grpSp>
        <p:nvGrpSpPr>
          <p:cNvPr id="10" name="Group 9">
            <a:extLst>
              <a:ext uri="{FF2B5EF4-FFF2-40B4-BE49-F238E27FC236}">
                <a16:creationId xmlns:a16="http://schemas.microsoft.com/office/drawing/2014/main" id="{117253BA-9D07-4C9A-8F10-7275009C79A6}"/>
              </a:ext>
            </a:extLst>
          </p:cNvPr>
          <p:cNvGrpSpPr/>
          <p:nvPr/>
        </p:nvGrpSpPr>
        <p:grpSpPr>
          <a:xfrm>
            <a:off x="575251" y="1099220"/>
            <a:ext cx="235566" cy="276999"/>
            <a:chOff x="717300" y="1568543"/>
            <a:chExt cx="235566" cy="276999"/>
          </a:xfrm>
        </p:grpSpPr>
        <p:sp>
          <p:nvSpPr>
            <p:cNvPr id="11" name="Rounded Rectangle 10">
              <a:extLst>
                <a:ext uri="{FF2B5EF4-FFF2-40B4-BE49-F238E27FC236}">
                  <a16:creationId xmlns:a16="http://schemas.microsoft.com/office/drawing/2014/main" id="{68A05783-7AEA-9393-931C-C43FC9D0A622}"/>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chemeClr val="accent6"/>
                </a:solidFill>
              </a:endParaRPr>
            </a:p>
          </p:txBody>
        </p:sp>
        <p:sp>
          <p:nvSpPr>
            <p:cNvPr id="12" name="TextBox 11">
              <a:extLst>
                <a:ext uri="{FF2B5EF4-FFF2-40B4-BE49-F238E27FC236}">
                  <a16:creationId xmlns:a16="http://schemas.microsoft.com/office/drawing/2014/main" id="{79A7E960-D933-5944-CB77-4E02E2210E27}"/>
                </a:ext>
              </a:extLst>
            </p:cNvPr>
            <p:cNvSpPr txBox="1">
              <a:spLocks/>
            </p:cNvSpPr>
            <p:nvPr/>
          </p:nvSpPr>
          <p:spPr>
            <a:xfrm>
              <a:off x="717300" y="1568543"/>
              <a:ext cx="235566" cy="276999"/>
            </a:xfrm>
            <a:prstGeom prst="rect">
              <a:avLst/>
            </a:prstGeom>
            <a:noFill/>
          </p:spPr>
          <p:txBody>
            <a:bodyPr wrap="square" rtlCol="0">
              <a:spAutoFit/>
            </a:bodyPr>
            <a:lstStyle/>
            <a:p>
              <a:pPr algn="ctr" rtl="0"/>
              <a:r>
                <a:rPr lang="pt" sz="1200" b="1">
                  <a:solidFill>
                    <a:schemeClr val="bg1"/>
                  </a:solidFill>
                  <a:latin typeface="Lato Black" panose="020F0502020204030203" pitchFamily="34" charset="77"/>
                </a:rPr>
                <a:t>1</a:t>
              </a:r>
            </a:p>
          </p:txBody>
        </p:sp>
      </p:grpSp>
      <p:sp>
        <p:nvSpPr>
          <p:cNvPr id="15" name="Rectangle 14">
            <a:extLst>
              <a:ext uri="{FF2B5EF4-FFF2-40B4-BE49-F238E27FC236}">
                <a16:creationId xmlns:a16="http://schemas.microsoft.com/office/drawing/2014/main" id="{F94A124E-8619-95C8-69BE-28B8EDA86C56}"/>
              </a:ext>
            </a:extLst>
          </p:cNvPr>
          <p:cNvSpPr/>
          <p:nvPr/>
        </p:nvSpPr>
        <p:spPr>
          <a:xfrm>
            <a:off x="1367942" y="2121408"/>
            <a:ext cx="4264708" cy="9274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CA"/>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8" name="Google Shape;378;p64"/>
          <p:cNvSpPr txBox="1">
            <a:spLocks noGrp="1"/>
          </p:cNvSpPr>
          <p:nvPr>
            <p:ph type="title"/>
          </p:nvPr>
        </p:nvSpPr>
        <p:spPr>
          <a:xfrm>
            <a:off x="550906" y="312703"/>
            <a:ext cx="8096480" cy="438551"/>
          </a:xfrm>
          <a:prstGeom prst="rect">
            <a:avLst/>
          </a:prstGeom>
        </p:spPr>
        <p:txBody>
          <a:bodyPr spcFirstLastPara="1" wrap="square" lIns="68575" tIns="34275" rIns="68575" bIns="34275" rtlCol="0" anchor="ctr" anchorCtr="0">
            <a:spAutoFit/>
          </a:bodyPr>
          <a:lstStyle/>
          <a:p>
            <a:pPr marL="0" lvl="0" indent="0" algn="l" rtl="0">
              <a:lnSpc>
                <a:spcPct val="100000"/>
              </a:lnSpc>
              <a:spcBef>
                <a:spcPts val="0"/>
              </a:spcBef>
              <a:spcAft>
                <a:spcPts val="0"/>
              </a:spcAft>
              <a:buNone/>
            </a:pPr>
            <a:r>
              <a:rPr lang="pt" spc="30" dirty="0">
                <a:solidFill>
                  <a:srgbClr val="2B95B8"/>
                </a:solidFill>
                <a:latin typeface="Lato Black" panose="020F0502020204030203" pitchFamily="34" charset="77"/>
                <a:ea typeface="Lato"/>
                <a:cs typeface="Lato"/>
                <a:sym typeface="Lato"/>
              </a:rPr>
              <a:t>A recontaminação da água é um problema generalizado</a:t>
            </a:r>
            <a:endParaRPr spc="30" dirty="0">
              <a:solidFill>
                <a:srgbClr val="2B95B8"/>
              </a:solidFill>
              <a:latin typeface="Lato Black" panose="020F0502020204030203" pitchFamily="34" charset="77"/>
              <a:ea typeface="Lato"/>
              <a:cs typeface="Lato"/>
              <a:sym typeface="Lato"/>
            </a:endParaRPr>
          </a:p>
        </p:txBody>
      </p:sp>
      <p:sp>
        <p:nvSpPr>
          <p:cNvPr id="379" name="Google Shape;379;p64"/>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sp>
        <p:nvSpPr>
          <p:cNvPr id="380" name="Google Shape;380;p64"/>
          <p:cNvSpPr txBox="1">
            <a:spLocks noGrp="1"/>
          </p:cNvSpPr>
          <p:nvPr>
            <p:ph type="body" idx="1"/>
          </p:nvPr>
        </p:nvSpPr>
        <p:spPr>
          <a:xfrm>
            <a:off x="651684" y="2955734"/>
            <a:ext cx="3794192" cy="1154841"/>
          </a:xfrm>
          <a:prstGeom prst="rect">
            <a:avLst/>
          </a:prstGeom>
        </p:spPr>
        <p:txBody>
          <a:bodyPr spcFirstLastPara="1" wrap="square" lIns="68575" tIns="34275" rIns="68575" bIns="34275" rtlCol="0" anchor="t" anchorCtr="0">
            <a:noAutofit/>
          </a:bodyPr>
          <a:lstStyle/>
          <a:p>
            <a:pPr marL="7938" lvl="0" rtl="0">
              <a:lnSpc>
                <a:spcPct val="115000"/>
              </a:lnSpc>
              <a:spcBef>
                <a:spcPts val="0"/>
              </a:spcBef>
              <a:spcAft>
                <a:spcPts val="0"/>
              </a:spcAft>
              <a:buClr>
                <a:srgbClr val="005478"/>
              </a:buClr>
              <a:buSzPts val="1440"/>
            </a:pPr>
            <a:r>
              <a:rPr lang="pt" sz="1800" b="1" dirty="0">
                <a:solidFill>
                  <a:srgbClr val="005478"/>
                </a:solidFill>
                <a:latin typeface="Lato" panose="020F0502020204030203" pitchFamily="34" charset="77"/>
                <a:ea typeface="Lato"/>
                <a:cs typeface="Lato"/>
                <a:sym typeface="Lato"/>
              </a:rPr>
              <a:t>Fontes acessíveis e disponíveis NÃO são mais propensas a estarem livres de contaminação por </a:t>
            </a:r>
            <a:r>
              <a:rPr lang="en" sz="1800" b="1" i="1" dirty="0">
                <a:solidFill>
                  <a:srgbClr val="005478"/>
                </a:solidFill>
                <a:latin typeface="Lato" panose="020F0502020204030203" pitchFamily="34" charset="77"/>
                <a:ea typeface="Lato"/>
                <a:cs typeface="Lato"/>
                <a:sym typeface="Lato"/>
              </a:rPr>
              <a:t>E. coli</a:t>
            </a:r>
            <a:endParaRPr sz="1800" b="1" dirty="0">
              <a:solidFill>
                <a:srgbClr val="005478"/>
              </a:solidFill>
              <a:latin typeface="Lato" panose="020F0502020204030203" pitchFamily="34" charset="77"/>
              <a:ea typeface="Lato"/>
              <a:cs typeface="Lato"/>
              <a:sym typeface="Lato"/>
            </a:endParaRPr>
          </a:p>
          <a:p>
            <a:pPr marL="0" lvl="0" indent="0" algn="l" rtl="0">
              <a:lnSpc>
                <a:spcPct val="107142"/>
              </a:lnSpc>
              <a:spcBef>
                <a:spcPts val="0"/>
              </a:spcBef>
              <a:spcAft>
                <a:spcPts val="800"/>
              </a:spcAft>
              <a:buNone/>
            </a:pPr>
            <a:endParaRPr sz="1440" b="0" dirty="0">
              <a:solidFill>
                <a:srgbClr val="005478"/>
              </a:solidFill>
              <a:latin typeface="Lato"/>
              <a:ea typeface="Lato"/>
              <a:cs typeface="Lato"/>
              <a:sym typeface="Lato"/>
            </a:endParaRPr>
          </a:p>
        </p:txBody>
      </p:sp>
      <p:pic>
        <p:nvPicPr>
          <p:cNvPr id="4" name="Google Shape;318;p60">
            <a:extLst>
              <a:ext uri="{FF2B5EF4-FFF2-40B4-BE49-F238E27FC236}">
                <a16:creationId xmlns:a16="http://schemas.microsoft.com/office/drawing/2014/main" id="{25BC7638-414E-CDA1-C168-41E9519D5C9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63211" y="2417811"/>
            <a:ext cx="3138989" cy="2486402"/>
          </a:xfrm>
          <a:prstGeom prst="rect">
            <a:avLst/>
          </a:prstGeom>
          <a:noFill/>
          <a:ln>
            <a:noFill/>
          </a:ln>
        </p:spPr>
      </p:pic>
      <p:cxnSp>
        <p:nvCxnSpPr>
          <p:cNvPr id="6" name="Straight Connector 5">
            <a:extLst>
              <a:ext uri="{FF2B5EF4-FFF2-40B4-BE49-F238E27FC236}">
                <a16:creationId xmlns:a16="http://schemas.microsoft.com/office/drawing/2014/main" id="{5F1E80C8-9F44-F91E-542C-BEE7E896058E}"/>
              </a:ext>
            </a:extLst>
          </p:cNvPr>
          <p:cNvCxnSpPr/>
          <p:nvPr/>
        </p:nvCxnSpPr>
        <p:spPr>
          <a:xfrm>
            <a:off x="651684" y="2922707"/>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DEE277D-0060-35FC-58DE-622188B26D7E}"/>
              </a:ext>
            </a:extLst>
          </p:cNvPr>
          <p:cNvCxnSpPr/>
          <p:nvPr/>
        </p:nvCxnSpPr>
        <p:spPr>
          <a:xfrm>
            <a:off x="651684" y="4194331"/>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525A70F-0031-299C-89C5-59F301D1E8EE}"/>
              </a:ext>
            </a:extLst>
          </p:cNvPr>
          <p:cNvSpPr txBox="1"/>
          <p:nvPr/>
        </p:nvSpPr>
        <p:spPr>
          <a:xfrm>
            <a:off x="518188" y="797747"/>
            <a:ext cx="7784012" cy="1481239"/>
          </a:xfrm>
          <a:prstGeom prst="rect">
            <a:avLst/>
          </a:prstGeom>
          <a:noFill/>
        </p:spPr>
        <p:txBody>
          <a:bodyPr wrap="square">
            <a:spAutoFit/>
          </a:bodyPr>
          <a:lstStyle/>
          <a:p>
            <a:pPr marL="342900" lvl="0" indent="-342900" algn="l" rtl="0">
              <a:lnSpc>
                <a:spcPts val="2080"/>
              </a:lnSpc>
              <a:spcBef>
                <a:spcPts val="0"/>
              </a:spcBef>
              <a:spcAft>
                <a:spcPts val="600"/>
              </a:spcAft>
              <a:buClr>
                <a:schemeClr val="tx1">
                  <a:lumMod val="65000"/>
                  <a:lumOff val="35000"/>
                </a:schemeClr>
              </a:buClr>
              <a:buFont typeface="+mj-lt"/>
              <a:buAutoNum type="arabicPeriod"/>
            </a:pPr>
            <a:r>
              <a:rPr lang="en-CA" sz="1200" dirty="0">
                <a:solidFill>
                  <a:schemeClr val="tx1">
                    <a:lumMod val="65000"/>
                    <a:lumOff val="35000"/>
                  </a:schemeClr>
                </a:solidFill>
                <a:latin typeface="Lato" panose="020F0502020204030203" pitchFamily="34" charset="77"/>
                <a:ea typeface="Lato"/>
                <a:cs typeface="Lato"/>
                <a:sym typeface="Lato"/>
              </a:rPr>
              <a:t>Integrating water quality testing into household surveys (</a:t>
            </a:r>
            <a:r>
              <a:rPr lang="en-CA" sz="1200" dirty="0" err="1">
                <a:solidFill>
                  <a:schemeClr val="tx1">
                    <a:lumMod val="65000"/>
                    <a:lumOff val="35000"/>
                  </a:schemeClr>
                </a:solidFill>
                <a:latin typeface="Lato" panose="020F0502020204030203" pitchFamily="34" charset="77"/>
                <a:ea typeface="Lato"/>
                <a:cs typeface="Lato"/>
                <a:sym typeface="Lato"/>
              </a:rPr>
              <a:t>Integração</a:t>
            </a:r>
            <a:r>
              <a:rPr lang="en-CA" sz="1200" dirty="0">
                <a:solidFill>
                  <a:schemeClr val="tx1">
                    <a:lumMod val="65000"/>
                    <a:lumOff val="35000"/>
                  </a:schemeClr>
                </a:solidFill>
                <a:latin typeface="Lato" panose="020F0502020204030203" pitchFamily="34" charset="77"/>
                <a:ea typeface="Lato"/>
                <a:cs typeface="Lato"/>
                <a:sym typeface="Lato"/>
              </a:rPr>
              <a:t> de testes de </a:t>
            </a:r>
            <a:r>
              <a:rPr lang="en-CA" sz="1200" dirty="0" err="1">
                <a:solidFill>
                  <a:schemeClr val="tx1">
                    <a:lumMod val="65000"/>
                    <a:lumOff val="35000"/>
                  </a:schemeClr>
                </a:solidFill>
                <a:latin typeface="Lato" panose="020F0502020204030203" pitchFamily="34" charset="77"/>
                <a:ea typeface="Lato"/>
                <a:cs typeface="Lato"/>
                <a:sym typeface="Lato"/>
              </a:rPr>
              <a:t>qualidade</a:t>
            </a:r>
            <a:r>
              <a:rPr lang="en-CA" sz="1200" dirty="0">
                <a:solidFill>
                  <a:schemeClr val="tx1">
                    <a:lumMod val="65000"/>
                    <a:lumOff val="35000"/>
                  </a:schemeClr>
                </a:solidFill>
                <a:latin typeface="Lato" panose="020F0502020204030203" pitchFamily="34" charset="77"/>
                <a:ea typeface="Lato"/>
                <a:cs typeface="Lato"/>
                <a:sym typeface="Lato"/>
              </a:rPr>
              <a:t> da </a:t>
            </a:r>
            <a:r>
              <a:rPr lang="en-CA" sz="1200" dirty="0" err="1">
                <a:solidFill>
                  <a:schemeClr val="tx1">
                    <a:lumMod val="65000"/>
                    <a:lumOff val="35000"/>
                  </a:schemeClr>
                </a:solidFill>
                <a:latin typeface="Lato" panose="020F0502020204030203" pitchFamily="34" charset="77"/>
                <a:ea typeface="Lato"/>
                <a:cs typeface="Lato"/>
                <a:sym typeface="Lato"/>
              </a:rPr>
              <a:t>água</a:t>
            </a:r>
            <a:r>
              <a:rPr lang="en-CA" sz="1200" dirty="0">
                <a:solidFill>
                  <a:schemeClr val="tx1">
                    <a:lumMod val="65000"/>
                    <a:lumOff val="35000"/>
                  </a:schemeClr>
                </a:solidFill>
                <a:latin typeface="Lato" panose="020F0502020204030203" pitchFamily="34" charset="77"/>
                <a:ea typeface="Lato"/>
                <a:cs typeface="Lato"/>
                <a:sym typeface="Lato"/>
              </a:rPr>
              <a:t> </a:t>
            </a:r>
            <a:r>
              <a:rPr lang="en-CA" sz="1200" dirty="0" err="1">
                <a:solidFill>
                  <a:schemeClr val="tx1">
                    <a:lumMod val="65000"/>
                    <a:lumOff val="35000"/>
                  </a:schemeClr>
                </a:solidFill>
                <a:latin typeface="Lato" panose="020F0502020204030203" pitchFamily="34" charset="77"/>
                <a:ea typeface="Lato"/>
                <a:cs typeface="Lato"/>
                <a:sym typeface="Lato"/>
              </a:rPr>
              <a:t>em</a:t>
            </a:r>
            <a:r>
              <a:rPr lang="en-CA" sz="1200" dirty="0">
                <a:solidFill>
                  <a:schemeClr val="tx1">
                    <a:lumMod val="65000"/>
                    <a:lumOff val="35000"/>
                  </a:schemeClr>
                </a:solidFill>
                <a:latin typeface="Lato" panose="020F0502020204030203" pitchFamily="34" charset="77"/>
                <a:ea typeface="Lato"/>
                <a:cs typeface="Lato"/>
                <a:sym typeface="Lato"/>
              </a:rPr>
              <a:t> </a:t>
            </a:r>
            <a:r>
              <a:rPr lang="en-CA" sz="1200" dirty="0" err="1">
                <a:solidFill>
                  <a:schemeClr val="tx1">
                    <a:lumMod val="65000"/>
                    <a:lumOff val="35000"/>
                  </a:schemeClr>
                </a:solidFill>
                <a:latin typeface="Lato" panose="020F0502020204030203" pitchFamily="34" charset="77"/>
                <a:ea typeface="Lato"/>
                <a:cs typeface="Lato"/>
                <a:sym typeface="Lato"/>
              </a:rPr>
              <a:t>análises</a:t>
            </a:r>
            <a:r>
              <a:rPr lang="en-CA" sz="1200" dirty="0">
                <a:solidFill>
                  <a:schemeClr val="tx1">
                    <a:lumMod val="65000"/>
                    <a:lumOff val="35000"/>
                  </a:schemeClr>
                </a:solidFill>
                <a:latin typeface="Lato" panose="020F0502020204030203" pitchFamily="34" charset="77"/>
                <a:ea typeface="Lato"/>
                <a:cs typeface="Lato"/>
                <a:sym typeface="Lato"/>
              </a:rPr>
              <a:t> </a:t>
            </a:r>
            <a:r>
              <a:rPr lang="en-CA" sz="1200" dirty="0" err="1">
                <a:solidFill>
                  <a:schemeClr val="tx1">
                    <a:lumMod val="65000"/>
                    <a:lumOff val="35000"/>
                  </a:schemeClr>
                </a:solidFill>
                <a:latin typeface="Lato" panose="020F0502020204030203" pitchFamily="34" charset="77"/>
                <a:ea typeface="Lato"/>
                <a:cs typeface="Lato"/>
                <a:sym typeface="Lato"/>
              </a:rPr>
              <a:t>domiciliares</a:t>
            </a:r>
            <a:r>
              <a:rPr lang="en-CA" sz="1200" dirty="0">
                <a:solidFill>
                  <a:schemeClr val="tx1">
                    <a:lumMod val="65000"/>
                    <a:lumOff val="35000"/>
                  </a:schemeClr>
                </a:solidFill>
                <a:latin typeface="Lato" panose="020F0502020204030203" pitchFamily="34" charset="77"/>
                <a:ea typeface="Lato"/>
                <a:cs typeface="Lato"/>
                <a:sym typeface="Lato"/>
              </a:rPr>
              <a:t>) - </a:t>
            </a:r>
            <a:r>
              <a:rPr lang="en-CA" sz="1200" b="0" i="1" dirty="0">
                <a:solidFill>
                  <a:schemeClr val="tx1">
                    <a:lumMod val="65000"/>
                    <a:lumOff val="35000"/>
                  </a:schemeClr>
                </a:solidFill>
                <a:latin typeface="Lato" panose="020F0502020204030203" pitchFamily="34" charset="77"/>
                <a:ea typeface="Lato"/>
                <a:cs typeface="Lato"/>
                <a:sym typeface="Lato"/>
              </a:rPr>
              <a:t>OMS, 2020</a:t>
            </a:r>
          </a:p>
          <a:p>
            <a:pPr marL="342900" lvl="0" indent="-342900" algn="l" rtl="0">
              <a:lnSpc>
                <a:spcPts val="2080"/>
              </a:lnSpc>
              <a:spcBef>
                <a:spcPts val="0"/>
              </a:spcBef>
              <a:spcAft>
                <a:spcPts val="0"/>
              </a:spcAft>
              <a:buClr>
                <a:schemeClr val="tx1">
                  <a:lumMod val="65000"/>
                  <a:lumOff val="35000"/>
                </a:schemeClr>
              </a:buClr>
              <a:buFont typeface="+mj-lt"/>
              <a:buAutoNum type="arabicPeriod"/>
            </a:pPr>
            <a:r>
              <a:rPr lang="en-CA" sz="1200" dirty="0">
                <a:solidFill>
                  <a:schemeClr val="tx1">
                    <a:lumMod val="65000"/>
                    <a:lumOff val="35000"/>
                  </a:schemeClr>
                </a:solidFill>
                <a:latin typeface="Lato" panose="020F0502020204030203" pitchFamily="34" charset="77"/>
                <a:ea typeface="Lato"/>
                <a:cs typeface="Lato"/>
                <a:sym typeface="Lato"/>
              </a:rPr>
              <a:t>Monitoring Drinking Water Quality in Nationally Representative Household Surveys in Low and Middle-Income Countries (</a:t>
            </a:r>
            <a:r>
              <a:rPr lang="en-CA" sz="1200" dirty="0" err="1">
                <a:solidFill>
                  <a:schemeClr val="tx1">
                    <a:lumMod val="65000"/>
                    <a:lumOff val="35000"/>
                  </a:schemeClr>
                </a:solidFill>
                <a:latin typeface="Lato" panose="020F0502020204030203" pitchFamily="34" charset="77"/>
                <a:ea typeface="Lato"/>
                <a:cs typeface="Lato"/>
                <a:sym typeface="Lato"/>
              </a:rPr>
              <a:t>Monitoramento</a:t>
            </a:r>
            <a:r>
              <a:rPr lang="en-CA" sz="1200" dirty="0">
                <a:solidFill>
                  <a:schemeClr val="tx1">
                    <a:lumMod val="65000"/>
                    <a:lumOff val="35000"/>
                  </a:schemeClr>
                </a:solidFill>
                <a:latin typeface="Lato" panose="020F0502020204030203" pitchFamily="34" charset="77"/>
                <a:ea typeface="Lato"/>
                <a:cs typeface="Lato"/>
                <a:sym typeface="Lato"/>
              </a:rPr>
              <a:t> da </a:t>
            </a:r>
            <a:r>
              <a:rPr lang="en-CA" sz="1200" dirty="0" err="1">
                <a:solidFill>
                  <a:schemeClr val="tx1">
                    <a:lumMod val="65000"/>
                    <a:lumOff val="35000"/>
                  </a:schemeClr>
                </a:solidFill>
                <a:latin typeface="Lato" panose="020F0502020204030203" pitchFamily="34" charset="77"/>
                <a:ea typeface="Lato"/>
                <a:cs typeface="Lato"/>
                <a:sym typeface="Lato"/>
              </a:rPr>
              <a:t>qualidade</a:t>
            </a:r>
            <a:r>
              <a:rPr lang="en-CA" sz="1200" dirty="0">
                <a:solidFill>
                  <a:schemeClr val="tx1">
                    <a:lumMod val="65000"/>
                    <a:lumOff val="35000"/>
                  </a:schemeClr>
                </a:solidFill>
                <a:latin typeface="Lato" panose="020F0502020204030203" pitchFamily="34" charset="77"/>
                <a:ea typeface="Lato"/>
                <a:cs typeface="Lato"/>
                <a:sym typeface="Lato"/>
              </a:rPr>
              <a:t> da </a:t>
            </a:r>
            <a:r>
              <a:rPr lang="en-CA" sz="1200" dirty="0" err="1">
                <a:solidFill>
                  <a:schemeClr val="tx1">
                    <a:lumMod val="65000"/>
                    <a:lumOff val="35000"/>
                  </a:schemeClr>
                </a:solidFill>
                <a:latin typeface="Lato" panose="020F0502020204030203" pitchFamily="34" charset="77"/>
                <a:ea typeface="Lato"/>
                <a:cs typeface="Lato"/>
                <a:sym typeface="Lato"/>
              </a:rPr>
              <a:t>água</a:t>
            </a:r>
            <a:r>
              <a:rPr lang="en-CA" sz="1200" dirty="0">
                <a:solidFill>
                  <a:schemeClr val="tx1">
                    <a:lumMod val="65000"/>
                    <a:lumOff val="35000"/>
                  </a:schemeClr>
                </a:solidFill>
                <a:latin typeface="Lato" panose="020F0502020204030203" pitchFamily="34" charset="77"/>
                <a:ea typeface="Lato"/>
                <a:cs typeface="Lato"/>
                <a:sym typeface="Lato"/>
              </a:rPr>
              <a:t> </a:t>
            </a:r>
            <a:r>
              <a:rPr lang="en-CA" sz="1200" dirty="0" err="1">
                <a:solidFill>
                  <a:schemeClr val="tx1">
                    <a:lumMod val="65000"/>
                    <a:lumOff val="35000"/>
                  </a:schemeClr>
                </a:solidFill>
                <a:latin typeface="Lato" panose="020F0502020204030203" pitchFamily="34" charset="77"/>
                <a:ea typeface="Lato"/>
                <a:cs typeface="Lato"/>
                <a:sym typeface="Lato"/>
              </a:rPr>
              <a:t>potável</a:t>
            </a:r>
            <a:r>
              <a:rPr lang="en-CA" sz="1200" dirty="0">
                <a:solidFill>
                  <a:schemeClr val="tx1">
                    <a:lumMod val="65000"/>
                    <a:lumOff val="35000"/>
                  </a:schemeClr>
                </a:solidFill>
                <a:latin typeface="Lato" panose="020F0502020204030203" pitchFamily="34" charset="77"/>
                <a:ea typeface="Lato"/>
                <a:cs typeface="Lato"/>
                <a:sym typeface="Lato"/>
              </a:rPr>
              <a:t> </a:t>
            </a:r>
            <a:r>
              <a:rPr lang="en-CA" sz="1200" dirty="0" err="1">
                <a:solidFill>
                  <a:schemeClr val="tx1">
                    <a:lumMod val="65000"/>
                    <a:lumOff val="35000"/>
                  </a:schemeClr>
                </a:solidFill>
                <a:latin typeface="Lato" panose="020F0502020204030203" pitchFamily="34" charset="77"/>
                <a:ea typeface="Lato"/>
                <a:cs typeface="Lato"/>
                <a:sym typeface="Lato"/>
              </a:rPr>
              <a:t>em</a:t>
            </a:r>
            <a:r>
              <a:rPr lang="en-CA" sz="1200" dirty="0">
                <a:solidFill>
                  <a:schemeClr val="tx1">
                    <a:lumMod val="65000"/>
                    <a:lumOff val="35000"/>
                  </a:schemeClr>
                </a:solidFill>
                <a:latin typeface="Lato" panose="020F0502020204030203" pitchFamily="34" charset="77"/>
                <a:ea typeface="Lato"/>
                <a:cs typeface="Lato"/>
                <a:sym typeface="Lato"/>
              </a:rPr>
              <a:t> </a:t>
            </a:r>
            <a:r>
              <a:rPr lang="en-CA" sz="1200" dirty="0" err="1">
                <a:solidFill>
                  <a:schemeClr val="tx1">
                    <a:lumMod val="65000"/>
                    <a:lumOff val="35000"/>
                  </a:schemeClr>
                </a:solidFill>
                <a:latin typeface="Lato" panose="020F0502020204030203" pitchFamily="34" charset="77"/>
                <a:ea typeface="Lato"/>
                <a:cs typeface="Lato"/>
                <a:sym typeface="Lato"/>
              </a:rPr>
              <a:t>análises</a:t>
            </a:r>
            <a:r>
              <a:rPr lang="en-CA" sz="1200" dirty="0">
                <a:solidFill>
                  <a:schemeClr val="tx1">
                    <a:lumMod val="65000"/>
                    <a:lumOff val="35000"/>
                  </a:schemeClr>
                </a:solidFill>
                <a:latin typeface="Lato" panose="020F0502020204030203" pitchFamily="34" charset="77"/>
                <a:ea typeface="Lato"/>
                <a:cs typeface="Lato"/>
                <a:sym typeface="Lato"/>
              </a:rPr>
              <a:t> </a:t>
            </a:r>
            <a:r>
              <a:rPr lang="en-CA" sz="1200" dirty="0" err="1">
                <a:solidFill>
                  <a:schemeClr val="tx1">
                    <a:lumMod val="65000"/>
                    <a:lumOff val="35000"/>
                  </a:schemeClr>
                </a:solidFill>
                <a:latin typeface="Lato" panose="020F0502020204030203" pitchFamily="34" charset="77"/>
                <a:ea typeface="Lato"/>
                <a:cs typeface="Lato"/>
                <a:sym typeface="Lato"/>
              </a:rPr>
              <a:t>domiciliares</a:t>
            </a:r>
            <a:r>
              <a:rPr lang="en-CA" sz="1200" dirty="0">
                <a:solidFill>
                  <a:schemeClr val="tx1">
                    <a:lumMod val="65000"/>
                    <a:lumOff val="35000"/>
                  </a:schemeClr>
                </a:solidFill>
                <a:latin typeface="Lato" panose="020F0502020204030203" pitchFamily="34" charset="77"/>
                <a:ea typeface="Lato"/>
                <a:cs typeface="Lato"/>
                <a:sym typeface="Lato"/>
              </a:rPr>
              <a:t> </a:t>
            </a:r>
            <a:r>
              <a:rPr lang="en-CA" sz="1200" dirty="0" err="1">
                <a:solidFill>
                  <a:schemeClr val="tx1">
                    <a:lumMod val="65000"/>
                    <a:lumOff val="35000"/>
                  </a:schemeClr>
                </a:solidFill>
                <a:latin typeface="Lato" panose="020F0502020204030203" pitchFamily="34" charset="77"/>
                <a:ea typeface="Lato"/>
                <a:cs typeface="Lato"/>
                <a:sym typeface="Lato"/>
              </a:rPr>
              <a:t>nacionalmente</a:t>
            </a:r>
            <a:r>
              <a:rPr lang="en-CA" sz="1200" dirty="0">
                <a:solidFill>
                  <a:schemeClr val="tx1">
                    <a:lumMod val="65000"/>
                    <a:lumOff val="35000"/>
                  </a:schemeClr>
                </a:solidFill>
                <a:latin typeface="Lato" panose="020F0502020204030203" pitchFamily="34" charset="77"/>
                <a:ea typeface="Lato"/>
                <a:cs typeface="Lato"/>
                <a:sym typeface="Lato"/>
              </a:rPr>
              <a:t> </a:t>
            </a:r>
            <a:r>
              <a:rPr lang="en-CA" sz="1200" dirty="0" err="1">
                <a:solidFill>
                  <a:schemeClr val="tx1">
                    <a:lumMod val="65000"/>
                    <a:lumOff val="35000"/>
                  </a:schemeClr>
                </a:solidFill>
                <a:latin typeface="Lato" panose="020F0502020204030203" pitchFamily="34" charset="77"/>
                <a:ea typeface="Lato"/>
                <a:cs typeface="Lato"/>
                <a:sym typeface="Lato"/>
              </a:rPr>
              <a:t>representativas</a:t>
            </a:r>
            <a:r>
              <a:rPr lang="en-CA" sz="1200" dirty="0">
                <a:solidFill>
                  <a:schemeClr val="tx1">
                    <a:lumMod val="65000"/>
                    <a:lumOff val="35000"/>
                  </a:schemeClr>
                </a:solidFill>
                <a:latin typeface="Lato" panose="020F0502020204030203" pitchFamily="34" charset="77"/>
                <a:ea typeface="Lato"/>
                <a:cs typeface="Lato"/>
                <a:sym typeface="Lato"/>
              </a:rPr>
              <a:t> </a:t>
            </a:r>
            <a:r>
              <a:rPr lang="en-CA" sz="1200" dirty="0" err="1">
                <a:solidFill>
                  <a:schemeClr val="tx1">
                    <a:lumMod val="65000"/>
                    <a:lumOff val="35000"/>
                  </a:schemeClr>
                </a:solidFill>
                <a:latin typeface="Lato" panose="020F0502020204030203" pitchFamily="34" charset="77"/>
                <a:ea typeface="Lato"/>
                <a:cs typeface="Lato"/>
                <a:sym typeface="Lato"/>
              </a:rPr>
              <a:t>em</a:t>
            </a:r>
            <a:r>
              <a:rPr lang="en-CA" sz="1200" dirty="0">
                <a:solidFill>
                  <a:schemeClr val="tx1">
                    <a:lumMod val="65000"/>
                    <a:lumOff val="35000"/>
                  </a:schemeClr>
                </a:solidFill>
                <a:latin typeface="Lato" panose="020F0502020204030203" pitchFamily="34" charset="77"/>
                <a:ea typeface="Lato"/>
                <a:cs typeface="Lato"/>
                <a:sym typeface="Lato"/>
              </a:rPr>
              <a:t> </a:t>
            </a:r>
            <a:r>
              <a:rPr lang="en-CA" sz="1200" dirty="0" err="1">
                <a:solidFill>
                  <a:schemeClr val="tx1">
                    <a:lumMod val="65000"/>
                    <a:lumOff val="35000"/>
                  </a:schemeClr>
                </a:solidFill>
                <a:latin typeface="Lato" panose="020F0502020204030203" pitchFamily="34" charset="77"/>
                <a:ea typeface="Lato"/>
                <a:cs typeface="Lato"/>
                <a:sym typeface="Lato"/>
              </a:rPr>
              <a:t>países</a:t>
            </a:r>
            <a:r>
              <a:rPr lang="en-CA" sz="1200" dirty="0">
                <a:solidFill>
                  <a:schemeClr val="tx1">
                    <a:lumMod val="65000"/>
                    <a:lumOff val="35000"/>
                  </a:schemeClr>
                </a:solidFill>
                <a:latin typeface="Lato" panose="020F0502020204030203" pitchFamily="34" charset="77"/>
                <a:ea typeface="Lato"/>
                <a:cs typeface="Lato"/>
                <a:sym typeface="Lato"/>
              </a:rPr>
              <a:t> de </a:t>
            </a:r>
            <a:r>
              <a:rPr lang="en-CA" sz="1200" dirty="0" err="1">
                <a:solidFill>
                  <a:schemeClr val="tx1">
                    <a:lumMod val="65000"/>
                    <a:lumOff val="35000"/>
                  </a:schemeClr>
                </a:solidFill>
                <a:latin typeface="Lato" panose="020F0502020204030203" pitchFamily="34" charset="77"/>
                <a:ea typeface="Lato"/>
                <a:cs typeface="Lato"/>
                <a:sym typeface="Lato"/>
              </a:rPr>
              <a:t>baixa</a:t>
            </a:r>
            <a:r>
              <a:rPr lang="en-CA" sz="1200" dirty="0">
                <a:solidFill>
                  <a:schemeClr val="tx1">
                    <a:lumMod val="65000"/>
                    <a:lumOff val="35000"/>
                  </a:schemeClr>
                </a:solidFill>
                <a:latin typeface="Lato" panose="020F0502020204030203" pitchFamily="34" charset="77"/>
                <a:ea typeface="Lato"/>
                <a:cs typeface="Lato"/>
                <a:sym typeface="Lato"/>
              </a:rPr>
              <a:t> e </a:t>
            </a:r>
            <a:r>
              <a:rPr lang="en-CA" sz="1200" dirty="0" err="1">
                <a:solidFill>
                  <a:schemeClr val="tx1">
                    <a:lumMod val="65000"/>
                    <a:lumOff val="35000"/>
                  </a:schemeClr>
                </a:solidFill>
                <a:latin typeface="Lato" panose="020F0502020204030203" pitchFamily="34" charset="77"/>
                <a:ea typeface="Lato"/>
                <a:cs typeface="Lato"/>
                <a:sym typeface="Lato"/>
              </a:rPr>
              <a:t>média</a:t>
            </a:r>
            <a:r>
              <a:rPr lang="en-CA" sz="1200" dirty="0">
                <a:solidFill>
                  <a:schemeClr val="tx1">
                    <a:lumMod val="65000"/>
                    <a:lumOff val="35000"/>
                  </a:schemeClr>
                </a:solidFill>
                <a:latin typeface="Lato" panose="020F0502020204030203" pitchFamily="34" charset="77"/>
                <a:ea typeface="Lato"/>
                <a:cs typeface="Lato"/>
                <a:sym typeface="Lato"/>
              </a:rPr>
              <a:t> </a:t>
            </a:r>
            <a:r>
              <a:rPr lang="en-CA" sz="1200" dirty="0" err="1">
                <a:solidFill>
                  <a:schemeClr val="tx1">
                    <a:lumMod val="65000"/>
                    <a:lumOff val="35000"/>
                  </a:schemeClr>
                </a:solidFill>
                <a:latin typeface="Lato" panose="020F0502020204030203" pitchFamily="34" charset="77"/>
                <a:ea typeface="Lato"/>
                <a:cs typeface="Lato"/>
                <a:sym typeface="Lato"/>
              </a:rPr>
              <a:t>renda</a:t>
            </a:r>
            <a:r>
              <a:rPr lang="en-CA" sz="1200" dirty="0">
                <a:solidFill>
                  <a:schemeClr val="tx1">
                    <a:lumMod val="65000"/>
                    <a:lumOff val="35000"/>
                  </a:schemeClr>
                </a:solidFill>
                <a:latin typeface="Lato" panose="020F0502020204030203" pitchFamily="34" charset="77"/>
                <a:ea typeface="Lato"/>
                <a:cs typeface="Lato"/>
                <a:sym typeface="Lato"/>
              </a:rPr>
              <a:t>) - </a:t>
            </a:r>
            <a:r>
              <a:rPr lang="en-CA" sz="1200" b="0" dirty="0">
                <a:solidFill>
                  <a:schemeClr val="tx1">
                    <a:lumMod val="65000"/>
                    <a:lumOff val="35000"/>
                  </a:schemeClr>
                </a:solidFill>
                <a:latin typeface="Lato" panose="020F0502020204030203" pitchFamily="34" charset="77"/>
                <a:ea typeface="Lato"/>
                <a:cs typeface="Lato"/>
                <a:sym typeface="Lato"/>
              </a:rPr>
              <a:t>Bain et al, 2021</a:t>
            </a:r>
          </a:p>
        </p:txBody>
      </p:sp>
      <p:grpSp>
        <p:nvGrpSpPr>
          <p:cNvPr id="10" name="Group 9">
            <a:extLst>
              <a:ext uri="{FF2B5EF4-FFF2-40B4-BE49-F238E27FC236}">
                <a16:creationId xmlns:a16="http://schemas.microsoft.com/office/drawing/2014/main" id="{F0A884A7-E1F6-F403-29F7-00AE5039DFD8}"/>
              </a:ext>
            </a:extLst>
          </p:cNvPr>
          <p:cNvGrpSpPr/>
          <p:nvPr/>
        </p:nvGrpSpPr>
        <p:grpSpPr>
          <a:xfrm>
            <a:off x="584422" y="901124"/>
            <a:ext cx="235566" cy="276999"/>
            <a:chOff x="717300" y="2352315"/>
            <a:chExt cx="235566" cy="276999"/>
          </a:xfrm>
        </p:grpSpPr>
        <p:sp>
          <p:nvSpPr>
            <p:cNvPr id="8" name="Rounded Rectangle 7">
              <a:extLst>
                <a:ext uri="{FF2B5EF4-FFF2-40B4-BE49-F238E27FC236}">
                  <a16:creationId xmlns:a16="http://schemas.microsoft.com/office/drawing/2014/main" id="{7353BE7B-DA4F-CEA3-8531-0D20E79F5C55}"/>
                </a:ext>
              </a:extLst>
            </p:cNvPr>
            <p:cNvSpPr/>
            <p:nvPr/>
          </p:nvSpPr>
          <p:spPr>
            <a:xfrm>
              <a:off x="717300" y="2364815"/>
              <a:ext cx="235566" cy="252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TextBox 8">
              <a:extLst>
                <a:ext uri="{FF2B5EF4-FFF2-40B4-BE49-F238E27FC236}">
                  <a16:creationId xmlns:a16="http://schemas.microsoft.com/office/drawing/2014/main" id="{A47D2DC9-C19B-45B0-A590-D2EAC22609B4}"/>
                </a:ext>
              </a:extLst>
            </p:cNvPr>
            <p:cNvSpPr txBox="1"/>
            <p:nvPr/>
          </p:nvSpPr>
          <p:spPr>
            <a:xfrm>
              <a:off x="717300" y="2352315"/>
              <a:ext cx="235566" cy="276999"/>
            </a:xfrm>
            <a:prstGeom prst="rect">
              <a:avLst/>
            </a:prstGeom>
            <a:noFill/>
          </p:spPr>
          <p:txBody>
            <a:bodyPr wrap="square" rtlCol="0">
              <a:spAutoFit/>
            </a:bodyPr>
            <a:lstStyle/>
            <a:p>
              <a:pPr algn="ctr" rtl="0"/>
              <a:r>
                <a:rPr lang="pt" sz="1200" b="1" dirty="0">
                  <a:solidFill>
                    <a:schemeClr val="bg1"/>
                  </a:solidFill>
                  <a:latin typeface="Lato Black" panose="020F0502020204030203" pitchFamily="34" charset="77"/>
                </a:rPr>
                <a:t>2</a:t>
              </a:r>
            </a:p>
          </p:txBody>
        </p:sp>
      </p:grpSp>
      <p:grpSp>
        <p:nvGrpSpPr>
          <p:cNvPr id="13" name="Group 12">
            <a:extLst>
              <a:ext uri="{FF2B5EF4-FFF2-40B4-BE49-F238E27FC236}">
                <a16:creationId xmlns:a16="http://schemas.microsoft.com/office/drawing/2014/main" id="{53A0F735-FEF9-98F4-ADB2-4A1D5E4CCC80}"/>
              </a:ext>
            </a:extLst>
          </p:cNvPr>
          <p:cNvGrpSpPr/>
          <p:nvPr/>
        </p:nvGrpSpPr>
        <p:grpSpPr>
          <a:xfrm>
            <a:off x="584422" y="1504126"/>
            <a:ext cx="235566" cy="276999"/>
            <a:chOff x="717300" y="3323372"/>
            <a:chExt cx="235566" cy="276999"/>
          </a:xfrm>
        </p:grpSpPr>
        <p:sp>
          <p:nvSpPr>
            <p:cNvPr id="11" name="Rounded Rectangle 10">
              <a:extLst>
                <a:ext uri="{FF2B5EF4-FFF2-40B4-BE49-F238E27FC236}">
                  <a16:creationId xmlns:a16="http://schemas.microsoft.com/office/drawing/2014/main" id="{4BEB804A-03AC-763C-8FF4-AA35509FC545}"/>
                </a:ext>
              </a:extLst>
            </p:cNvPr>
            <p:cNvSpPr/>
            <p:nvPr/>
          </p:nvSpPr>
          <p:spPr>
            <a:xfrm>
              <a:off x="717300" y="3348371"/>
              <a:ext cx="235566" cy="2520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a16="http://schemas.microsoft.com/office/drawing/2014/main" id="{C7A8ED0B-A16B-45BD-9450-3B147284FF24}"/>
                </a:ext>
              </a:extLst>
            </p:cNvPr>
            <p:cNvSpPr txBox="1"/>
            <p:nvPr/>
          </p:nvSpPr>
          <p:spPr>
            <a:xfrm>
              <a:off x="717300" y="3323372"/>
              <a:ext cx="235566" cy="276999"/>
            </a:xfrm>
            <a:prstGeom prst="rect">
              <a:avLst/>
            </a:prstGeom>
            <a:noFill/>
          </p:spPr>
          <p:txBody>
            <a:bodyPr wrap="square" rtlCol="0">
              <a:spAutoFit/>
            </a:bodyPr>
            <a:lstStyle/>
            <a:p>
              <a:pPr algn="ctr" rtl="0"/>
              <a:r>
                <a:rPr lang="pt" sz="1200" b="1">
                  <a:solidFill>
                    <a:schemeClr val="bg1"/>
                  </a:solidFill>
                  <a:latin typeface="Lato Black" panose="020F0502020204030203" pitchFamily="34" charset="77"/>
                </a:rPr>
                <a:t>3</a:t>
              </a:r>
            </a:p>
          </p:txBody>
        </p:sp>
      </p:gr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3"/>
          <p:cNvSpPr txBox="1">
            <a:spLocks noGrp="1"/>
          </p:cNvSpPr>
          <p:nvPr>
            <p:ph type="title"/>
          </p:nvPr>
        </p:nvSpPr>
        <p:spPr>
          <a:xfrm>
            <a:off x="539999" y="345600"/>
            <a:ext cx="8280807" cy="438551"/>
          </a:xfrm>
          <a:prstGeom prst="rect">
            <a:avLst/>
          </a:prstGeom>
        </p:spPr>
        <p:txBody>
          <a:bodyPr spcFirstLastPara="1" wrap="square" lIns="68575" tIns="34275" rIns="68575" bIns="34275" rtlCol="0" anchor="ctr" anchorCtr="0">
            <a:spAutoFit/>
          </a:bodyPr>
          <a:lstStyle/>
          <a:p>
            <a:pPr marL="0" lvl="0" indent="0" algn="l" rtl="0">
              <a:lnSpc>
                <a:spcPct val="100000"/>
              </a:lnSpc>
              <a:spcBef>
                <a:spcPts val="0"/>
              </a:spcBef>
              <a:spcAft>
                <a:spcPts val="0"/>
              </a:spcAft>
              <a:buNone/>
            </a:pPr>
            <a:r>
              <a:rPr lang="pt" spc="30">
                <a:solidFill>
                  <a:srgbClr val="2B95B8"/>
                </a:solidFill>
                <a:latin typeface="Lato Black" panose="020F0502020204030203" pitchFamily="34" charset="77"/>
                <a:ea typeface="Lato"/>
                <a:cs typeface="Lato"/>
                <a:sym typeface="Lato"/>
              </a:rPr>
              <a:t>A recontaminação da água é um problema generalizado</a:t>
            </a:r>
            <a:endParaRPr spc="30" dirty="0">
              <a:solidFill>
                <a:srgbClr val="2B95B8"/>
              </a:solidFill>
              <a:latin typeface="Lato Black" panose="020F0502020204030203" pitchFamily="34" charset="77"/>
              <a:ea typeface="Lato"/>
              <a:cs typeface="Lato"/>
              <a:sym typeface="Lato"/>
            </a:endParaRPr>
          </a:p>
        </p:txBody>
      </p:sp>
      <p:sp>
        <p:nvSpPr>
          <p:cNvPr id="366" name="Google Shape;366;p63"/>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pic>
        <p:nvPicPr>
          <p:cNvPr id="368" name="Google Shape;368;p63" descr="Make the round concrete pad larger and the arrow straighter and simple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43971" y="1985480"/>
            <a:ext cx="2063325" cy="2063325"/>
          </a:xfrm>
          <a:prstGeom prst="rect">
            <a:avLst/>
          </a:prstGeom>
          <a:noFill/>
          <a:ln>
            <a:noFill/>
          </a:ln>
        </p:spPr>
      </p:pic>
      <p:pic>
        <p:nvPicPr>
          <p:cNvPr id="369" name="Google Shape;369;p6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790469" y="2377583"/>
            <a:ext cx="1060200" cy="1329742"/>
          </a:xfrm>
          <a:prstGeom prst="rect">
            <a:avLst/>
          </a:prstGeom>
          <a:noFill/>
          <a:ln>
            <a:noFill/>
          </a:ln>
        </p:spPr>
      </p:pic>
      <p:sp>
        <p:nvSpPr>
          <p:cNvPr id="367" name="Google Shape;367;p63"/>
          <p:cNvSpPr txBox="1">
            <a:spLocks noGrp="1"/>
          </p:cNvSpPr>
          <p:nvPr>
            <p:ph type="title" idx="4294967295"/>
          </p:nvPr>
        </p:nvSpPr>
        <p:spPr>
          <a:xfrm>
            <a:off x="540000" y="836531"/>
            <a:ext cx="8186214" cy="1492686"/>
          </a:xfrm>
          <a:prstGeom prst="rect">
            <a:avLst/>
          </a:prstGeom>
        </p:spPr>
        <p:txBody>
          <a:bodyPr spcFirstLastPara="1" wrap="square" lIns="68575" tIns="34275" rIns="68575" bIns="34275" rtlCol="0" anchor="ctr" anchorCtr="0">
            <a:spAutoFit/>
          </a:bodyPr>
          <a:lstStyle/>
          <a:p>
            <a:pPr marL="342900" lvl="0" indent="-342900" algn="l" rtl="0">
              <a:lnSpc>
                <a:spcPts val="2080"/>
              </a:lnSpc>
              <a:spcBef>
                <a:spcPts val="0"/>
              </a:spcBef>
              <a:spcAft>
                <a:spcPts val="600"/>
              </a:spcAft>
              <a:buClr>
                <a:schemeClr val="tx1">
                  <a:lumMod val="65000"/>
                  <a:lumOff val="35000"/>
                </a:schemeClr>
              </a:buClr>
              <a:buFont typeface="+mj-lt"/>
              <a:buAutoNum type="arabicPeriod"/>
            </a:pPr>
            <a:r>
              <a:rPr lang="pt" sz="1200" b="0" dirty="0">
                <a:solidFill>
                  <a:schemeClr val="tx1">
                    <a:lumMod val="65000"/>
                    <a:lumOff val="35000"/>
                  </a:schemeClr>
                </a:solidFill>
                <a:latin typeface="Lato" panose="020F0502020204030203" pitchFamily="34" charset="77"/>
                <a:ea typeface="Lato"/>
                <a:cs typeface="Lato"/>
                <a:sym typeface="Lato"/>
              </a:rPr>
              <a:t>Integrating water quality testing into household surveys (Integração de testes de qualidade da água em análises domiciliares) - </a:t>
            </a:r>
            <a:r>
              <a:rPr lang="pt" sz="1200" b="0" i="1" dirty="0">
                <a:solidFill>
                  <a:schemeClr val="tx1">
                    <a:lumMod val="65000"/>
                    <a:lumOff val="35000"/>
                  </a:schemeClr>
                </a:solidFill>
                <a:latin typeface="Lato" panose="020F0502020204030203" pitchFamily="34" charset="77"/>
                <a:ea typeface="Lato"/>
                <a:cs typeface="Lato"/>
                <a:sym typeface="Lato"/>
              </a:rPr>
              <a:t>OMS, 2020</a:t>
            </a:r>
            <a:endParaRPr sz="1200" b="0" i="1" dirty="0">
              <a:solidFill>
                <a:schemeClr val="tx1">
                  <a:lumMod val="65000"/>
                  <a:lumOff val="35000"/>
                </a:schemeClr>
              </a:solidFill>
              <a:latin typeface="Lato" panose="020F0502020204030203" pitchFamily="34" charset="77"/>
              <a:ea typeface="Lato"/>
              <a:cs typeface="Lato"/>
              <a:sym typeface="Lato"/>
            </a:endParaRPr>
          </a:p>
          <a:p>
            <a:pPr marL="342900" lvl="0" indent="-342900" algn="l" rtl="0">
              <a:lnSpc>
                <a:spcPts val="2080"/>
              </a:lnSpc>
              <a:spcBef>
                <a:spcPts val="0"/>
              </a:spcBef>
              <a:spcAft>
                <a:spcPts val="0"/>
              </a:spcAft>
              <a:buClr>
                <a:schemeClr val="tx1">
                  <a:lumMod val="65000"/>
                  <a:lumOff val="35000"/>
                </a:schemeClr>
              </a:buClr>
              <a:buFont typeface="+mj-lt"/>
              <a:buAutoNum type="arabicPeriod"/>
            </a:pPr>
            <a:r>
              <a:rPr lang="pt" sz="1200" b="0" dirty="0">
                <a:solidFill>
                  <a:schemeClr val="tx1">
                    <a:lumMod val="65000"/>
                    <a:lumOff val="35000"/>
                  </a:schemeClr>
                </a:solidFill>
                <a:latin typeface="Lato" panose="020F0502020204030203" pitchFamily="34" charset="77"/>
                <a:ea typeface="Lato"/>
                <a:cs typeface="Lato"/>
                <a:sym typeface="Lato"/>
              </a:rPr>
              <a:t>Monitoring Drinking Water Quality in Nationally Representative Household Surveys in Low and Middle-Income Countries (Monitoramento da qualidade da água potável em análises domiciliares nacionalmente representativas em países de baixa e média renda) - </a:t>
            </a:r>
            <a:r>
              <a:rPr lang="pt" sz="1200" b="0" i="1" dirty="0">
                <a:solidFill>
                  <a:schemeClr val="tx1">
                    <a:lumMod val="65000"/>
                    <a:lumOff val="35000"/>
                  </a:schemeClr>
                </a:solidFill>
                <a:latin typeface="Lato" panose="020F0502020204030203" pitchFamily="34" charset="77"/>
                <a:ea typeface="Lato"/>
                <a:cs typeface="Lato"/>
                <a:sym typeface="Lato"/>
              </a:rPr>
              <a:t>Bain et al, 2021</a:t>
            </a:r>
            <a:endParaRPr sz="1200" b="0" i="1" dirty="0">
              <a:solidFill>
                <a:schemeClr val="tx1">
                  <a:lumMod val="65000"/>
                  <a:lumOff val="35000"/>
                </a:schemeClr>
              </a:solidFill>
              <a:latin typeface="Lato" panose="020F0502020204030203" pitchFamily="34" charset="77"/>
              <a:ea typeface="Lato"/>
              <a:cs typeface="Lato"/>
              <a:sym typeface="Lato"/>
            </a:endParaRPr>
          </a:p>
        </p:txBody>
      </p:sp>
      <p:sp>
        <p:nvSpPr>
          <p:cNvPr id="370" name="Google Shape;370;p63"/>
          <p:cNvSpPr txBox="1">
            <a:spLocks noGrp="1"/>
          </p:cNvSpPr>
          <p:nvPr>
            <p:ph type="body" idx="1"/>
          </p:nvPr>
        </p:nvSpPr>
        <p:spPr>
          <a:xfrm>
            <a:off x="541384" y="3833488"/>
            <a:ext cx="2668500" cy="816300"/>
          </a:xfrm>
          <a:prstGeom prst="rect">
            <a:avLst/>
          </a:prstGeom>
        </p:spPr>
        <p:txBody>
          <a:bodyPr spcFirstLastPara="1" wrap="square" lIns="68575" tIns="34275" rIns="68575" bIns="34275" rtlCol="0" anchor="t" anchorCtr="0">
            <a:noAutofit/>
          </a:bodyPr>
          <a:lstStyle/>
          <a:p>
            <a:pPr marL="0" marR="0" lvl="0" indent="0" algn="l" rtl="0">
              <a:lnSpc>
                <a:spcPct val="107142"/>
              </a:lnSpc>
              <a:spcBef>
                <a:spcPts val="0"/>
              </a:spcBef>
              <a:spcAft>
                <a:spcPts val="800"/>
              </a:spcAft>
              <a:buNone/>
            </a:pPr>
            <a:r>
              <a:rPr lang="pt" sz="1300" b="1">
                <a:solidFill>
                  <a:schemeClr val="accent1"/>
                </a:solidFill>
                <a:latin typeface="Lato" panose="020F0502020204030203" pitchFamily="34" charset="77"/>
                <a:ea typeface="Lato"/>
                <a:cs typeface="Lato"/>
                <a:sym typeface="Lato"/>
              </a:rPr>
              <a:t>Recontaminação generalizada entre o ponto de coleta e o ponto de uso</a:t>
            </a:r>
            <a:endParaRPr sz="1300" b="1" dirty="0">
              <a:solidFill>
                <a:schemeClr val="accent1"/>
              </a:solidFill>
              <a:latin typeface="Lato" panose="020F0502020204030203" pitchFamily="34" charset="77"/>
              <a:ea typeface="Lato"/>
              <a:cs typeface="Lato"/>
              <a:sym typeface="Lato"/>
            </a:endParaRPr>
          </a:p>
        </p:txBody>
      </p:sp>
      <p:sp>
        <p:nvSpPr>
          <p:cNvPr id="371" name="Google Shape;371;p63"/>
          <p:cNvSpPr txBox="1">
            <a:spLocks noGrp="1"/>
          </p:cNvSpPr>
          <p:nvPr>
            <p:ph type="body" idx="4294967295"/>
          </p:nvPr>
        </p:nvSpPr>
        <p:spPr>
          <a:xfrm>
            <a:off x="3717229" y="3833813"/>
            <a:ext cx="2216888" cy="815975"/>
          </a:xfrm>
          <a:prstGeom prst="rect">
            <a:avLst/>
          </a:prstGeom>
        </p:spPr>
        <p:txBody>
          <a:bodyPr spcFirstLastPara="1" wrap="square" lIns="68575" tIns="34275" rIns="68575" bIns="34275" rtlCol="0" anchor="t" anchorCtr="0">
            <a:noAutofit/>
          </a:bodyPr>
          <a:lstStyle/>
          <a:p>
            <a:pPr marL="0" marR="0" lvl="0" indent="0" algn="l" rtl="0">
              <a:lnSpc>
                <a:spcPct val="107142"/>
              </a:lnSpc>
              <a:spcBef>
                <a:spcPts val="0"/>
              </a:spcBef>
              <a:spcAft>
                <a:spcPts val="800"/>
              </a:spcAft>
              <a:buNone/>
            </a:pPr>
            <a:r>
              <a:rPr lang="pt" sz="1300" b="1">
                <a:solidFill>
                  <a:schemeClr val="accent1"/>
                </a:solidFill>
                <a:latin typeface="Lato" panose="020F0502020204030203" pitchFamily="34" charset="77"/>
                <a:sym typeface="Lato"/>
              </a:rPr>
              <a:t>Em muitos países, as famílias armazenam água antes de usar</a:t>
            </a:r>
            <a:endParaRPr sz="1300" b="1" dirty="0">
              <a:solidFill>
                <a:schemeClr val="accent1"/>
              </a:solidFill>
              <a:latin typeface="Lato" panose="020F0502020204030203" pitchFamily="34" charset="77"/>
              <a:sym typeface="Lato"/>
            </a:endParaRPr>
          </a:p>
        </p:txBody>
      </p:sp>
      <p:sp>
        <p:nvSpPr>
          <p:cNvPr id="2" name="Google Shape;382;p64">
            <a:extLst>
              <a:ext uri="{FF2B5EF4-FFF2-40B4-BE49-F238E27FC236}">
                <a16:creationId xmlns:a16="http://schemas.microsoft.com/office/drawing/2014/main" id="{88CAADD4-9292-9BA4-079C-A003BA56994C}"/>
              </a:ext>
            </a:extLst>
          </p:cNvPr>
          <p:cNvSpPr txBox="1">
            <a:spLocks/>
          </p:cNvSpPr>
          <p:nvPr/>
        </p:nvSpPr>
        <p:spPr>
          <a:xfrm>
            <a:off x="6139214" y="3833488"/>
            <a:ext cx="2368758" cy="815975"/>
          </a:xfrm>
          <a:prstGeom prst="rect">
            <a:avLst/>
          </a:prstGeom>
          <a:noFill/>
          <a:ln>
            <a:noFill/>
          </a:ln>
        </p:spPr>
        <p:txBody>
          <a:bodyPr spcFirstLastPara="1" wrap="square" lIns="68575" tIns="34275" rIns="68575" bIns="34275" rtlCol="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8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1pPr>
            <a:lvl2pPr marL="914400" marR="0" lvl="1" indent="-228600"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2pPr>
            <a:lvl3pPr marL="1371600" marR="0" lvl="2" indent="-228600"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3pPr>
            <a:lvl4pPr marL="1828800" marR="0" lvl="3" indent="-228600"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4pPr>
            <a:lvl5pPr marL="2286000" marR="0" lvl="4" indent="-228600"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indent="0" rtl="0">
              <a:lnSpc>
                <a:spcPct val="107142"/>
              </a:lnSpc>
              <a:spcBef>
                <a:spcPts val="0"/>
              </a:spcBef>
              <a:spcAft>
                <a:spcPts val="800"/>
              </a:spcAft>
            </a:pPr>
            <a:r>
              <a:rPr lang="pt" sz="1300" b="1">
                <a:solidFill>
                  <a:schemeClr val="accent1"/>
                </a:solidFill>
                <a:latin typeface="Lato" panose="020F0502020204030203" pitchFamily="34" charset="77"/>
              </a:rPr>
              <a:t>Os fatores de risco para </a:t>
            </a:r>
            <a:br>
              <a:rPr lang="en-CA" sz="1300" b="1" dirty="0">
                <a:solidFill>
                  <a:schemeClr val="accent1"/>
                </a:solidFill>
                <a:latin typeface="Lato" panose="020F0502020204030203" pitchFamily="34" charset="77"/>
              </a:rPr>
            </a:br>
            <a:r>
              <a:rPr lang="pt" sz="1300" b="1">
                <a:solidFill>
                  <a:schemeClr val="accent1"/>
                </a:solidFill>
                <a:latin typeface="Lato" panose="020F0502020204030203" pitchFamily="34" charset="77"/>
              </a:rPr>
              <a:t>recontaminação variam muito entre os países</a:t>
            </a:r>
          </a:p>
        </p:txBody>
      </p:sp>
      <p:pic>
        <p:nvPicPr>
          <p:cNvPr id="3" name="Picture 2">
            <a:extLst>
              <a:ext uri="{FF2B5EF4-FFF2-40B4-BE49-F238E27FC236}">
                <a16:creationId xmlns:a16="http://schemas.microsoft.com/office/drawing/2014/main" id="{7AB3C811-10D4-8B22-F6CB-35F93509E708}"/>
              </a:ext>
            </a:extLst>
          </p:cNvPr>
          <p:cNvPicPr>
            <a:picLocks noChangeAspect="1"/>
          </p:cNvPicPr>
          <p:nvPr/>
        </p:nvPicPr>
        <p:blipFill>
          <a:blip r:embed="rId6"/>
          <a:stretch>
            <a:fillRect/>
          </a:stretch>
        </p:blipFill>
        <p:spPr>
          <a:xfrm>
            <a:off x="6321230" y="2251421"/>
            <a:ext cx="1257827" cy="1582067"/>
          </a:xfrm>
          <a:prstGeom prst="rect">
            <a:avLst/>
          </a:prstGeom>
        </p:spPr>
      </p:pic>
      <p:grpSp>
        <p:nvGrpSpPr>
          <p:cNvPr id="11" name="Group 10">
            <a:extLst>
              <a:ext uri="{FF2B5EF4-FFF2-40B4-BE49-F238E27FC236}">
                <a16:creationId xmlns:a16="http://schemas.microsoft.com/office/drawing/2014/main" id="{477DDD70-A6B0-1510-1C19-07BD5E120B5D}"/>
              </a:ext>
            </a:extLst>
          </p:cNvPr>
          <p:cNvGrpSpPr/>
          <p:nvPr/>
        </p:nvGrpSpPr>
        <p:grpSpPr>
          <a:xfrm>
            <a:off x="539999" y="922483"/>
            <a:ext cx="235566" cy="276999"/>
            <a:chOff x="717300" y="2352315"/>
            <a:chExt cx="235566" cy="276999"/>
          </a:xfrm>
        </p:grpSpPr>
        <p:sp>
          <p:nvSpPr>
            <p:cNvPr id="12" name="Rounded Rectangle 11">
              <a:extLst>
                <a:ext uri="{FF2B5EF4-FFF2-40B4-BE49-F238E27FC236}">
                  <a16:creationId xmlns:a16="http://schemas.microsoft.com/office/drawing/2014/main" id="{FCE53086-56E9-7BF8-F0D6-49355785E886}"/>
                </a:ext>
              </a:extLst>
            </p:cNvPr>
            <p:cNvSpPr/>
            <p:nvPr/>
          </p:nvSpPr>
          <p:spPr>
            <a:xfrm>
              <a:off x="717300" y="2364815"/>
              <a:ext cx="235566" cy="252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TextBox 12">
              <a:extLst>
                <a:ext uri="{FF2B5EF4-FFF2-40B4-BE49-F238E27FC236}">
                  <a16:creationId xmlns:a16="http://schemas.microsoft.com/office/drawing/2014/main" id="{F8876E7A-154D-42DE-7133-AF4B58130E98}"/>
                </a:ext>
              </a:extLst>
            </p:cNvPr>
            <p:cNvSpPr txBox="1"/>
            <p:nvPr/>
          </p:nvSpPr>
          <p:spPr>
            <a:xfrm>
              <a:off x="717300" y="2352315"/>
              <a:ext cx="235566" cy="276999"/>
            </a:xfrm>
            <a:prstGeom prst="rect">
              <a:avLst/>
            </a:prstGeom>
            <a:noFill/>
          </p:spPr>
          <p:txBody>
            <a:bodyPr wrap="square" rtlCol="0">
              <a:spAutoFit/>
            </a:bodyPr>
            <a:lstStyle/>
            <a:p>
              <a:pPr algn="ctr" rtl="0"/>
              <a:r>
                <a:rPr lang="pt" sz="1200" b="1">
                  <a:solidFill>
                    <a:schemeClr val="bg1"/>
                  </a:solidFill>
                  <a:latin typeface="Lato Black" panose="020F0502020204030203" pitchFamily="34" charset="77"/>
                </a:rPr>
                <a:t>2</a:t>
              </a:r>
            </a:p>
          </p:txBody>
        </p:sp>
      </p:grpSp>
      <p:pic>
        <p:nvPicPr>
          <p:cNvPr id="17" name="Picture 16">
            <a:extLst>
              <a:ext uri="{FF2B5EF4-FFF2-40B4-BE49-F238E27FC236}">
                <a16:creationId xmlns:a16="http://schemas.microsoft.com/office/drawing/2014/main" id="{4AF8C4E4-89D5-A3F3-2F08-9ABF28BC5D5E}"/>
              </a:ext>
            </a:extLst>
          </p:cNvPr>
          <p:cNvPicPr>
            <a:picLocks noChangeAspect="1"/>
          </p:cNvPicPr>
          <p:nvPr/>
        </p:nvPicPr>
        <p:blipFill>
          <a:blip r:embed="rId7"/>
          <a:stretch>
            <a:fillRect/>
          </a:stretch>
        </p:blipFill>
        <p:spPr>
          <a:xfrm>
            <a:off x="546740" y="1454400"/>
            <a:ext cx="279400" cy="342900"/>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5"/>
          <p:cNvSpPr txBox="1">
            <a:spLocks noGrp="1"/>
          </p:cNvSpPr>
          <p:nvPr>
            <p:ph type="title"/>
          </p:nvPr>
        </p:nvSpPr>
        <p:spPr>
          <a:xfrm>
            <a:off x="526315" y="345295"/>
            <a:ext cx="7886700" cy="512418"/>
          </a:xfrm>
          <a:prstGeom prst="rect">
            <a:avLst/>
          </a:prstGeom>
          <a:noFill/>
          <a:ln>
            <a:noFill/>
          </a:ln>
        </p:spPr>
        <p:txBody>
          <a:bodyPr spcFirstLastPara="1" wrap="square" lIns="68575" tIns="34275" rIns="68575" bIns="34275" rtlCol="0" anchor="ctr" anchorCtr="0">
            <a:spAutoFit/>
          </a:bodyPr>
          <a:lstStyle/>
          <a:p>
            <a:pPr marL="0" lvl="0" indent="0" algn="l" rtl="0">
              <a:lnSpc>
                <a:spcPct val="120000"/>
              </a:lnSpc>
              <a:spcBef>
                <a:spcPts val="0"/>
              </a:spcBef>
              <a:spcAft>
                <a:spcPts val="0"/>
              </a:spcAft>
              <a:buClr>
                <a:srgbClr val="2B95B8"/>
              </a:buClr>
              <a:buSzPts val="1700"/>
              <a:buFont typeface="Arial"/>
              <a:buNone/>
            </a:pPr>
            <a:r>
              <a:rPr lang="pt" spc="30" dirty="0">
                <a:solidFill>
                  <a:srgbClr val="2B95B8"/>
                </a:solidFill>
                <a:latin typeface="Lato Black" panose="020F0502020204030203" pitchFamily="34" charset="77"/>
                <a:ea typeface="Lato"/>
                <a:cs typeface="Lato"/>
                <a:sym typeface="Lato"/>
              </a:rPr>
              <a:t>Não estamos alcançando os mais vulneráveis</a:t>
            </a:r>
            <a:endParaRPr spc="30" dirty="0">
              <a:solidFill>
                <a:srgbClr val="2B95B8"/>
              </a:solidFill>
              <a:latin typeface="Lato Black" panose="020F0502020204030203" pitchFamily="34" charset="77"/>
              <a:ea typeface="Lato"/>
              <a:cs typeface="Lato"/>
              <a:sym typeface="Lato"/>
            </a:endParaRPr>
          </a:p>
        </p:txBody>
      </p:sp>
      <p:sp>
        <p:nvSpPr>
          <p:cNvPr id="389" name="Google Shape;389;p65"/>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rtlCol="0"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391" name="Google Shape;391;p65"/>
          <p:cNvSpPr txBox="1"/>
          <p:nvPr/>
        </p:nvSpPr>
        <p:spPr>
          <a:xfrm>
            <a:off x="848810" y="870212"/>
            <a:ext cx="7241710" cy="500107"/>
          </a:xfrm>
          <a:prstGeom prst="rect">
            <a:avLst/>
          </a:prstGeom>
          <a:noFill/>
          <a:ln>
            <a:noFill/>
          </a:ln>
        </p:spPr>
        <p:txBody>
          <a:bodyPr spcFirstLastPara="1" wrap="square" lIns="68575" tIns="34275" rIns="68575" bIns="34275" rtlCol="0" anchor="ctr" anchorCtr="0">
            <a:spAutoFit/>
          </a:bodyPr>
          <a:lstStyle/>
          <a:p>
            <a:pPr marL="0" lvl="0" indent="0" algn="l" rtl="0">
              <a:spcBef>
                <a:spcPts val="0"/>
              </a:spcBef>
              <a:spcAft>
                <a:spcPts val="0"/>
              </a:spcAft>
              <a:buNone/>
            </a:pPr>
            <a:r>
              <a:rPr lang="pt" b="1" dirty="0">
                <a:solidFill>
                  <a:schemeClr val="tx1">
                    <a:lumMod val="65000"/>
                    <a:lumOff val="35000"/>
                  </a:schemeClr>
                </a:solidFill>
                <a:latin typeface="Lato"/>
                <a:ea typeface="Lato"/>
                <a:cs typeface="Lato"/>
                <a:sym typeface="Lato"/>
              </a:rPr>
              <a:t>Global Analysis and Assessment of Sanitation and Drinking Water (Análise e avaliação global de saneamento e água potável) - </a:t>
            </a:r>
            <a:r>
              <a:rPr lang="pt" b="1" i="1" dirty="0">
                <a:solidFill>
                  <a:schemeClr val="tx1">
                    <a:lumMod val="65000"/>
                    <a:lumOff val="35000"/>
                  </a:schemeClr>
                </a:solidFill>
                <a:latin typeface="Lato"/>
                <a:ea typeface="Lato"/>
                <a:cs typeface="Lato"/>
                <a:sym typeface="Lato"/>
              </a:rPr>
              <a:t>ONU-Água, 2025</a:t>
            </a:r>
            <a:endParaRPr b="1" i="1" dirty="0">
              <a:solidFill>
                <a:schemeClr val="tx1">
                  <a:lumMod val="65000"/>
                  <a:lumOff val="35000"/>
                </a:schemeClr>
              </a:solidFill>
              <a:latin typeface="Lato"/>
              <a:ea typeface="Lato"/>
              <a:cs typeface="Lato"/>
              <a:sym typeface="Lato"/>
            </a:endParaRPr>
          </a:p>
        </p:txBody>
      </p:sp>
      <p:grpSp>
        <p:nvGrpSpPr>
          <p:cNvPr id="9" name="Group 8">
            <a:extLst>
              <a:ext uri="{FF2B5EF4-FFF2-40B4-BE49-F238E27FC236}">
                <a16:creationId xmlns:a16="http://schemas.microsoft.com/office/drawing/2014/main" id="{90A73BF7-680F-C2C1-E3D9-CED1F3F8F4E5}"/>
              </a:ext>
            </a:extLst>
          </p:cNvPr>
          <p:cNvGrpSpPr/>
          <p:nvPr/>
        </p:nvGrpSpPr>
        <p:grpSpPr>
          <a:xfrm>
            <a:off x="6268033" y="2231136"/>
            <a:ext cx="2854949" cy="1325845"/>
            <a:chOff x="5552859" y="2234859"/>
            <a:chExt cx="3101951" cy="1322122"/>
          </a:xfrm>
        </p:grpSpPr>
        <p:sp>
          <p:nvSpPr>
            <p:cNvPr id="2" name="Rectangle 1">
              <a:extLst>
                <a:ext uri="{FF2B5EF4-FFF2-40B4-BE49-F238E27FC236}">
                  <a16:creationId xmlns:a16="http://schemas.microsoft.com/office/drawing/2014/main" id="{3D8E972B-C936-DCE8-B382-8AC7C15B7CE7}"/>
                </a:ext>
              </a:extLst>
            </p:cNvPr>
            <p:cNvSpPr/>
            <p:nvPr/>
          </p:nvSpPr>
          <p:spPr>
            <a:xfrm>
              <a:off x="5552859" y="2333992"/>
              <a:ext cx="159560" cy="159560"/>
            </a:xfrm>
            <a:prstGeom prst="rect">
              <a:avLst/>
            </a:prstGeom>
            <a:solidFill>
              <a:srgbClr val="0E2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Rectangle 2">
              <a:extLst>
                <a:ext uri="{FF2B5EF4-FFF2-40B4-BE49-F238E27FC236}">
                  <a16:creationId xmlns:a16="http://schemas.microsoft.com/office/drawing/2014/main" id="{D967E8B9-BFF5-6B90-3747-0FC9833F8442}"/>
                </a:ext>
              </a:extLst>
            </p:cNvPr>
            <p:cNvSpPr/>
            <p:nvPr/>
          </p:nvSpPr>
          <p:spPr>
            <a:xfrm>
              <a:off x="5552859" y="2813264"/>
              <a:ext cx="159560" cy="159560"/>
            </a:xfrm>
            <a:prstGeom prst="rect">
              <a:avLst/>
            </a:prstGeom>
            <a:solidFill>
              <a:srgbClr val="4D95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Rectangle 3">
              <a:extLst>
                <a:ext uri="{FF2B5EF4-FFF2-40B4-BE49-F238E27FC236}">
                  <a16:creationId xmlns:a16="http://schemas.microsoft.com/office/drawing/2014/main" id="{37003DB0-3812-A7B9-E920-ABA30AE1F876}"/>
                </a:ext>
              </a:extLst>
            </p:cNvPr>
            <p:cNvSpPr/>
            <p:nvPr/>
          </p:nvSpPr>
          <p:spPr>
            <a:xfrm>
              <a:off x="5552859" y="3292535"/>
              <a:ext cx="159560" cy="159560"/>
            </a:xfrm>
            <a:prstGeom prst="rect">
              <a:avLst/>
            </a:prstGeom>
            <a:solidFill>
              <a:srgbClr val="DDEB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TextBox 4">
              <a:extLst>
                <a:ext uri="{FF2B5EF4-FFF2-40B4-BE49-F238E27FC236}">
                  <a16:creationId xmlns:a16="http://schemas.microsoft.com/office/drawing/2014/main" id="{D2EF8168-1750-71F7-72C4-A4DEF1807A24}"/>
                </a:ext>
              </a:extLst>
            </p:cNvPr>
            <p:cNvSpPr txBox="1"/>
            <p:nvPr/>
          </p:nvSpPr>
          <p:spPr>
            <a:xfrm>
              <a:off x="5712419" y="2234859"/>
              <a:ext cx="2662187" cy="369332"/>
            </a:xfrm>
            <a:prstGeom prst="rect">
              <a:avLst/>
            </a:prstGeom>
            <a:noFill/>
          </p:spPr>
          <p:txBody>
            <a:bodyPr wrap="square" rtlCol="0">
              <a:spAutoFit/>
            </a:bodyPr>
            <a:lstStyle/>
            <a:p>
              <a:pPr rtl="0"/>
              <a:r>
                <a:rPr lang="pt" sz="900">
                  <a:solidFill>
                    <a:schemeClr val="bg1">
                      <a:lumMod val="50000"/>
                    </a:schemeClr>
                  </a:solidFill>
                </a:rPr>
                <a:t>Políticas e planos têm medidas específicas para alcançar a população ou o ambiente </a:t>
              </a:r>
            </a:p>
          </p:txBody>
        </p:sp>
        <p:sp>
          <p:nvSpPr>
            <p:cNvPr id="6" name="TextBox 5">
              <a:extLst>
                <a:ext uri="{FF2B5EF4-FFF2-40B4-BE49-F238E27FC236}">
                  <a16:creationId xmlns:a16="http://schemas.microsoft.com/office/drawing/2014/main" id="{4CD69A16-67FF-7316-00B0-EA189A0B73C1}"/>
                </a:ext>
              </a:extLst>
            </p:cNvPr>
            <p:cNvSpPr txBox="1"/>
            <p:nvPr/>
          </p:nvSpPr>
          <p:spPr>
            <a:xfrm>
              <a:off x="5712419" y="2721383"/>
              <a:ext cx="2942391" cy="369332"/>
            </a:xfrm>
            <a:prstGeom prst="rect">
              <a:avLst/>
            </a:prstGeom>
            <a:noFill/>
          </p:spPr>
          <p:txBody>
            <a:bodyPr wrap="square" rtlCol="0">
              <a:spAutoFit/>
            </a:bodyPr>
            <a:lstStyle/>
            <a:p>
              <a:pPr rtl="0"/>
              <a:r>
                <a:rPr lang="pt" sz="900">
                  <a:solidFill>
                    <a:schemeClr val="bg1">
                      <a:lumMod val="50000"/>
                    </a:schemeClr>
                  </a:solidFill>
                </a:rPr>
                <a:t>O progresso para estender a prestação de serviços à população ou ao ambiente é rastreado e relatado</a:t>
              </a:r>
            </a:p>
          </p:txBody>
        </p:sp>
        <p:sp>
          <p:nvSpPr>
            <p:cNvPr id="7" name="TextBox 6">
              <a:extLst>
                <a:ext uri="{FF2B5EF4-FFF2-40B4-BE49-F238E27FC236}">
                  <a16:creationId xmlns:a16="http://schemas.microsoft.com/office/drawing/2014/main" id="{51C766EB-293B-A86B-40E3-78B95E43275C}"/>
                </a:ext>
              </a:extLst>
            </p:cNvPr>
            <p:cNvSpPr txBox="1"/>
            <p:nvPr/>
          </p:nvSpPr>
          <p:spPr>
            <a:xfrm>
              <a:off x="5712419" y="3187649"/>
              <a:ext cx="2942391" cy="369332"/>
            </a:xfrm>
            <a:prstGeom prst="rect">
              <a:avLst/>
            </a:prstGeom>
            <a:noFill/>
          </p:spPr>
          <p:txBody>
            <a:bodyPr wrap="square" rtlCol="0">
              <a:spAutoFit/>
            </a:bodyPr>
            <a:lstStyle/>
            <a:p>
              <a:pPr rtl="0"/>
              <a:r>
                <a:rPr lang="pt" sz="900">
                  <a:solidFill>
                    <a:schemeClr val="bg1">
                      <a:lumMod val="50000"/>
                    </a:schemeClr>
                  </a:solidFill>
                </a:rPr>
                <a:t>Medidas específicas para direcionar recursos financeiros à população ou ao ambiente são aplicadas de forma constante</a:t>
              </a:r>
            </a:p>
          </p:txBody>
        </p:sp>
      </p:grpSp>
      <p:sp>
        <p:nvSpPr>
          <p:cNvPr id="8" name="TextBox 7">
            <a:extLst>
              <a:ext uri="{FF2B5EF4-FFF2-40B4-BE49-F238E27FC236}">
                <a16:creationId xmlns:a16="http://schemas.microsoft.com/office/drawing/2014/main" id="{30ED1BD2-AE60-5777-D7D7-3F0C7BDC650B}"/>
              </a:ext>
            </a:extLst>
          </p:cNvPr>
          <p:cNvSpPr txBox="1"/>
          <p:nvPr/>
        </p:nvSpPr>
        <p:spPr>
          <a:xfrm>
            <a:off x="535800" y="4469715"/>
            <a:ext cx="5548478" cy="400110"/>
          </a:xfrm>
          <a:prstGeom prst="rect">
            <a:avLst/>
          </a:prstGeom>
          <a:noFill/>
        </p:spPr>
        <p:txBody>
          <a:bodyPr wrap="square" rtlCol="0">
            <a:spAutoFit/>
          </a:bodyPr>
          <a:lstStyle/>
          <a:p>
            <a:pPr rtl="0">
              <a:lnSpc>
                <a:spcPts val="820"/>
              </a:lnSpc>
            </a:pPr>
            <a:r>
              <a:rPr lang="pt" sz="800" dirty="0">
                <a:solidFill>
                  <a:schemeClr val="tx1"/>
                </a:solidFill>
              </a:rPr>
              <a:t>Percentual de países com medidas em políticas e planos que monitoram a prestação de serviços e direcionam recursos financeiros para melhorar e estender serviços de saneamento a populações e ambientes específicos</a:t>
            </a:r>
          </a:p>
          <a:p>
            <a:pPr rtl="0">
              <a:lnSpc>
                <a:spcPts val="820"/>
              </a:lnSpc>
            </a:pPr>
            <a:r>
              <a:rPr lang="pt" sz="800" i="1" dirty="0">
                <a:solidFill>
                  <a:schemeClr val="tx1"/>
                </a:solidFill>
              </a:rPr>
              <a:t>Fonte: Pesquisa nacional GLAAS 2025/2025.</a:t>
            </a:r>
          </a:p>
        </p:txBody>
      </p:sp>
      <p:grpSp>
        <p:nvGrpSpPr>
          <p:cNvPr id="12" name="Group 11">
            <a:extLst>
              <a:ext uri="{FF2B5EF4-FFF2-40B4-BE49-F238E27FC236}">
                <a16:creationId xmlns:a16="http://schemas.microsoft.com/office/drawing/2014/main" id="{D981C4FB-DAF4-B3A1-2B96-FBBD7A1088BC}"/>
              </a:ext>
            </a:extLst>
          </p:cNvPr>
          <p:cNvGrpSpPr/>
          <p:nvPr/>
        </p:nvGrpSpPr>
        <p:grpSpPr>
          <a:xfrm>
            <a:off x="535800" y="923955"/>
            <a:ext cx="235566" cy="276999"/>
            <a:chOff x="253624" y="1129409"/>
            <a:chExt cx="235566" cy="276999"/>
          </a:xfrm>
        </p:grpSpPr>
        <p:sp>
          <p:nvSpPr>
            <p:cNvPr id="10" name="Rounded Rectangle 9">
              <a:extLst>
                <a:ext uri="{FF2B5EF4-FFF2-40B4-BE49-F238E27FC236}">
                  <a16:creationId xmlns:a16="http://schemas.microsoft.com/office/drawing/2014/main" id="{411D17E1-C54C-3704-59AE-5400A2A8D611}"/>
                </a:ext>
              </a:extLst>
            </p:cNvPr>
            <p:cNvSpPr/>
            <p:nvPr/>
          </p:nvSpPr>
          <p:spPr>
            <a:xfrm>
              <a:off x="253624" y="1141909"/>
              <a:ext cx="235566" cy="25200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extBox 10">
              <a:extLst>
                <a:ext uri="{FF2B5EF4-FFF2-40B4-BE49-F238E27FC236}">
                  <a16:creationId xmlns:a16="http://schemas.microsoft.com/office/drawing/2014/main" id="{783A91D0-6F95-B09B-58D2-1E3C17379170}"/>
                </a:ext>
              </a:extLst>
            </p:cNvPr>
            <p:cNvSpPr txBox="1"/>
            <p:nvPr/>
          </p:nvSpPr>
          <p:spPr>
            <a:xfrm>
              <a:off x="253624" y="1129409"/>
              <a:ext cx="235566" cy="276999"/>
            </a:xfrm>
            <a:prstGeom prst="rect">
              <a:avLst/>
            </a:prstGeom>
            <a:noFill/>
          </p:spPr>
          <p:txBody>
            <a:bodyPr wrap="square" rtlCol="0">
              <a:spAutoFit/>
            </a:bodyPr>
            <a:lstStyle/>
            <a:p>
              <a:pPr algn="ctr" rtl="0"/>
              <a:r>
                <a:rPr lang="pt" sz="1200" b="1">
                  <a:solidFill>
                    <a:schemeClr val="bg1"/>
                  </a:solidFill>
                  <a:latin typeface="Lato Black" panose="020F0502020204030203" pitchFamily="34" charset="77"/>
                </a:rPr>
                <a:t>4</a:t>
              </a:r>
            </a:p>
          </p:txBody>
        </p:sp>
      </p:grpSp>
      <p:pic>
        <p:nvPicPr>
          <p:cNvPr id="2054" name="Picture 6">
            <a:extLst>
              <a:ext uri="{FF2B5EF4-FFF2-40B4-BE49-F238E27FC236}">
                <a16:creationId xmlns:a16="http://schemas.microsoft.com/office/drawing/2014/main" id="{5A70B67B-778C-C3FB-7D75-445E1B822EC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422729" y="1504331"/>
            <a:ext cx="5845303" cy="28478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6"/>
          <p:cNvSpPr txBox="1">
            <a:spLocks noGrp="1"/>
          </p:cNvSpPr>
          <p:nvPr>
            <p:ph type="title"/>
          </p:nvPr>
        </p:nvSpPr>
        <p:spPr>
          <a:xfrm>
            <a:off x="540000" y="297624"/>
            <a:ext cx="8138008" cy="972738"/>
          </a:xfrm>
          <a:prstGeom prst="rect">
            <a:avLst/>
          </a:prstGeom>
        </p:spPr>
        <p:txBody>
          <a:bodyPr spcFirstLastPara="1" wrap="square" lIns="91425" tIns="91425" rIns="91425" bIns="91425" rtlCol="0" anchor="t" anchorCtr="0">
            <a:noAutofit/>
          </a:bodyPr>
          <a:lstStyle/>
          <a:p>
            <a:pPr marL="0" lvl="0" indent="0" algn="l" rtl="0">
              <a:lnSpc>
                <a:spcPts val="2880"/>
              </a:lnSpc>
              <a:spcBef>
                <a:spcPts val="0"/>
              </a:spcBef>
              <a:spcAft>
                <a:spcPts val="0"/>
              </a:spcAft>
              <a:buNone/>
            </a:pPr>
            <a:r>
              <a:rPr lang="pt" spc="30" dirty="0">
                <a:latin typeface="Lato Black" panose="020F0502020204030203" pitchFamily="34" charset="77"/>
              </a:rPr>
              <a:t>Onde vemos o tratamento doméstico da água como uma solução recomendada?</a:t>
            </a:r>
            <a:endParaRPr spc="30" dirty="0">
              <a:latin typeface="Lato Black" panose="020F0502020204030203" pitchFamily="34" charset="77"/>
            </a:endParaRPr>
          </a:p>
        </p:txBody>
      </p:sp>
      <p:sp>
        <p:nvSpPr>
          <p:cNvPr id="2" name="TextBox 1">
            <a:extLst>
              <a:ext uri="{FF2B5EF4-FFF2-40B4-BE49-F238E27FC236}">
                <a16:creationId xmlns:a16="http://schemas.microsoft.com/office/drawing/2014/main" id="{E5F39DBE-1959-D665-5505-B8E884473449}"/>
              </a:ext>
            </a:extLst>
          </p:cNvPr>
          <p:cNvSpPr txBox="1">
            <a:spLocks noGrp="1" noRot="1" noMove="1" noResize="1" noEditPoints="1" noAdjustHandles="1" noChangeArrowheads="1" noChangeShapeType="1"/>
          </p:cNvSpPr>
          <p:nvPr/>
        </p:nvSpPr>
        <p:spPr>
          <a:xfrm>
            <a:off x="540000" y="1332000"/>
            <a:ext cx="8277835" cy="3195362"/>
          </a:xfrm>
          <a:prstGeom prst="rect">
            <a:avLst/>
          </a:prstGeom>
          <a:noFill/>
        </p:spPr>
        <p:txBody>
          <a:bodyPr wrap="square" rtlCol="0">
            <a:spAutoFit/>
          </a:bodyPr>
          <a:lstStyle/>
          <a:p>
            <a:pPr marL="0" lvl="0" indent="0" algn="l" rtl="0">
              <a:lnSpc>
                <a:spcPct val="146666"/>
              </a:lnSpc>
              <a:spcBef>
                <a:spcPts val="0"/>
              </a:spcBef>
              <a:spcAft>
                <a:spcPts val="1400"/>
              </a:spcAft>
              <a:buClr>
                <a:schemeClr val="dk1"/>
              </a:buClr>
              <a:buSzPct val="66020"/>
              <a:buFont typeface="Arial"/>
              <a:buNone/>
            </a:pPr>
            <a:r>
              <a:rPr lang="pt" sz="1200" b="1" dirty="0">
                <a:solidFill>
                  <a:schemeClr val="tx1">
                    <a:lumMod val="65000"/>
                    <a:lumOff val="35000"/>
                  </a:schemeClr>
                </a:solidFill>
                <a:latin typeface="Lato" panose="020F0502020204030203" pitchFamily="34" charset="77"/>
                <a:sym typeface="Lato"/>
              </a:rPr>
              <a:t>O tratamento doméstico da água (HWTS) agora está representado nas principais publicações de WASH</a:t>
            </a:r>
            <a:endParaRPr lang="en-CA" sz="1200" dirty="0">
              <a:solidFill>
                <a:srgbClr val="005478"/>
              </a:solidFill>
              <a:latin typeface="Lato" panose="020F0502020204030203" pitchFamily="34" charset="77"/>
              <a:ea typeface="Lato"/>
              <a:cs typeface="Lato"/>
              <a:sym typeface="Lato"/>
            </a:endParaRPr>
          </a:p>
          <a:p>
            <a:pPr marL="342900" lvl="0" indent="-342900" algn="l" rtl="0">
              <a:lnSpc>
                <a:spcPts val="2080"/>
              </a:lnSpc>
              <a:spcBef>
                <a:spcPts val="800"/>
              </a:spcBef>
              <a:spcAft>
                <a:spcPts val="1400"/>
              </a:spcAft>
              <a:buFont typeface="+mj-lt"/>
              <a:buAutoNum type="arabicPeriod"/>
            </a:pPr>
            <a:r>
              <a:rPr lang="pt" sz="1200" dirty="0">
                <a:solidFill>
                  <a:schemeClr val="tx1">
                    <a:lumMod val="65000"/>
                    <a:lumOff val="35000"/>
                  </a:schemeClr>
                </a:solidFill>
                <a:latin typeface="Lato" panose="020F0502020204030203" pitchFamily="34" charset="77"/>
                <a:sym typeface="Lato"/>
              </a:rPr>
              <a:t>Compendium of drinking water systems and technologies from source to consumer (Compêndio de sistemas e tecnologias de água potável da fonte ao consumidor) - </a:t>
            </a:r>
            <a:r>
              <a:rPr lang="pt" sz="1200" i="1" dirty="0">
                <a:solidFill>
                  <a:schemeClr val="tx1">
                    <a:lumMod val="65000"/>
                    <a:lumOff val="35000"/>
                  </a:schemeClr>
                </a:solidFill>
                <a:latin typeface="Lato" panose="020F0502020204030203" pitchFamily="34" charset="77"/>
                <a:sym typeface="Lato"/>
              </a:rPr>
              <a:t>OMS 2025 </a:t>
            </a:r>
            <a:r>
              <a:rPr lang="pt" sz="1200" u="sng" dirty="0">
                <a:solidFill>
                  <a:schemeClr val="accent3"/>
                </a:solidFill>
                <a:latin typeface="Lato" panose="020F0502020204030203" pitchFamily="34" charset="77"/>
                <a:sym typeface="Lato"/>
                <a:hlinkClick r:id="rId4">
                  <a:extLst>
                    <a:ext uri="{A12FA001-AC4F-418D-AE19-62706E023703}">
                      <ahyp:hlinkClr xmlns:ahyp="http://schemas.microsoft.com/office/drawing/2018/hyperlinkcolor" val="tx"/>
                    </a:ext>
                  </a:extLst>
                </a:hlinkClick>
              </a:rPr>
              <a:t>who.int/publications/i/item/9789240113992</a:t>
            </a:r>
            <a:endParaRPr lang="en-CA" sz="1200" dirty="0">
              <a:solidFill>
                <a:schemeClr val="accent3"/>
              </a:solidFill>
              <a:latin typeface="Lato" panose="020F0502020204030203" pitchFamily="34" charset="77"/>
              <a:sym typeface="Lato"/>
            </a:endParaRPr>
          </a:p>
          <a:p>
            <a:pPr marL="342900" lvl="0" indent="-342900" algn="l" rtl="0">
              <a:lnSpc>
                <a:spcPts val="2080"/>
              </a:lnSpc>
              <a:spcBef>
                <a:spcPts val="1000"/>
              </a:spcBef>
              <a:spcAft>
                <a:spcPts val="1400"/>
              </a:spcAft>
              <a:buFont typeface="+mj-lt"/>
              <a:buAutoNum type="arabicPeriod"/>
            </a:pPr>
            <a:r>
              <a:rPr lang="pt" sz="1200" dirty="0">
                <a:solidFill>
                  <a:schemeClr val="tx1">
                    <a:lumMod val="65000"/>
                    <a:lumOff val="35000"/>
                  </a:schemeClr>
                </a:solidFill>
                <a:latin typeface="Lato" panose="020F0502020204030203" pitchFamily="34" charset="77"/>
                <a:sym typeface="Lato"/>
              </a:rPr>
              <a:t>Guidelines for drinking-water quality: Small water supplies (Diretrizes para qualidade da água potável: pequenos suprimentos de água) - </a:t>
            </a:r>
            <a:r>
              <a:rPr lang="pt" sz="1200" i="1" dirty="0">
                <a:solidFill>
                  <a:schemeClr val="tx1">
                    <a:lumMod val="65000"/>
                    <a:lumOff val="35000"/>
                  </a:schemeClr>
                </a:solidFill>
                <a:latin typeface="Lato" panose="020F0502020204030203" pitchFamily="34" charset="77"/>
                <a:sym typeface="Lato"/>
              </a:rPr>
              <a:t>OMS, 2024</a:t>
            </a:r>
            <a:r>
              <a:rPr lang="pt" sz="1200" dirty="0">
                <a:solidFill>
                  <a:schemeClr val="tx1">
                    <a:lumMod val="65000"/>
                    <a:lumOff val="35000"/>
                  </a:schemeClr>
                </a:solidFill>
                <a:latin typeface="Lato" panose="020F0502020204030203" pitchFamily="34" charset="77"/>
                <a:sym typeface="Lato"/>
              </a:rPr>
              <a:t> </a:t>
            </a:r>
            <a:r>
              <a:rPr lang="pt" sz="1200" u="sng" dirty="0">
                <a:solidFill>
                  <a:schemeClr val="accent3"/>
                </a:solidFill>
                <a:latin typeface="Lato" panose="020F0502020204030203" pitchFamily="34" charset="77"/>
                <a:sym typeface="Lato"/>
                <a:hlinkClick r:id="rId5">
                  <a:extLst>
                    <a:ext uri="{A12FA001-AC4F-418D-AE19-62706E023703}">
                      <ahyp:hlinkClr xmlns:ahyp="http://schemas.microsoft.com/office/drawing/2018/hyperlinkcolor" val="tx"/>
                    </a:ext>
                  </a:extLst>
                </a:hlinkClick>
              </a:rPr>
              <a:t>who.int/publications/i/item/9789240088740</a:t>
            </a:r>
            <a:endParaRPr lang="en-CA" sz="1200" dirty="0">
              <a:solidFill>
                <a:schemeClr val="accent3"/>
              </a:solidFill>
              <a:latin typeface="Lato" panose="020F0502020204030203" pitchFamily="34" charset="77"/>
              <a:sym typeface="Lato"/>
            </a:endParaRPr>
          </a:p>
          <a:p>
            <a:pPr marL="342900" lvl="0" indent="-342900" algn="l" rtl="0">
              <a:lnSpc>
                <a:spcPts val="2080"/>
              </a:lnSpc>
              <a:spcBef>
                <a:spcPts val="1000"/>
              </a:spcBef>
              <a:spcAft>
                <a:spcPts val="0"/>
              </a:spcAft>
              <a:buFont typeface="+mj-lt"/>
              <a:buAutoNum type="arabicPeriod"/>
            </a:pPr>
            <a:r>
              <a:rPr lang="pt" sz="1200" dirty="0">
                <a:solidFill>
                  <a:schemeClr val="tx1">
                    <a:lumMod val="65000"/>
                    <a:lumOff val="35000"/>
                  </a:schemeClr>
                </a:solidFill>
                <a:latin typeface="Lato" panose="020F0502020204030203" pitchFamily="34" charset="77"/>
                <a:sym typeface="Lato"/>
              </a:rPr>
              <a:t>Sanitary inspection packages for drinking-water supplies (Pacotes de inspeção sanitária para suprimentos de água potável) - </a:t>
            </a:r>
            <a:r>
              <a:rPr lang="pt" sz="1200" i="1" dirty="0">
                <a:solidFill>
                  <a:schemeClr val="tx1">
                    <a:lumMod val="65000"/>
                    <a:lumOff val="35000"/>
                  </a:schemeClr>
                </a:solidFill>
                <a:latin typeface="Lato" panose="020F0502020204030203" pitchFamily="34" charset="77"/>
                <a:sym typeface="Lato"/>
              </a:rPr>
              <a:t>OMS, 2024</a:t>
            </a:r>
            <a:r>
              <a:rPr lang="pt" sz="1200" i="1" dirty="0">
                <a:solidFill>
                  <a:srgbClr val="005478"/>
                </a:solidFill>
                <a:latin typeface="Lato" panose="020F0502020204030203" pitchFamily="34" charset="77"/>
                <a:sym typeface="Lato"/>
              </a:rPr>
              <a:t> </a:t>
            </a:r>
            <a:r>
              <a:rPr lang="pt" sz="1200" u="sng" dirty="0">
                <a:solidFill>
                  <a:schemeClr val="accent3"/>
                </a:solidFill>
                <a:latin typeface="Lato" panose="020F0502020204030203" pitchFamily="34" charset="77"/>
                <a:sym typeface="Lato"/>
                <a:hlinkClick r:id="rId6">
                  <a:extLst>
                    <a:ext uri="{A12FA001-AC4F-418D-AE19-62706E023703}">
                      <ahyp:hlinkClr xmlns:ahyp="http://schemas.microsoft.com/office/drawing/2018/hyperlinkcolor" val="tx"/>
                    </a:ext>
                  </a:extLst>
                </a:hlinkClick>
              </a:rPr>
              <a:t>who.int/publications/i/item/9789240089006</a:t>
            </a:r>
            <a:endParaRPr lang="en-CA" sz="1200" dirty="0">
              <a:solidFill>
                <a:schemeClr val="accent3"/>
              </a:solidFill>
              <a:latin typeface="Lato" panose="020F0502020204030203" pitchFamily="34" charset="77"/>
              <a:sym typeface="Lato"/>
            </a:endParaRPr>
          </a:p>
          <a:p>
            <a:pPr marL="0" lvl="0" indent="0" algn="l" rtl="0">
              <a:spcBef>
                <a:spcPts val="800"/>
              </a:spcBef>
              <a:spcAft>
                <a:spcPts val="1200"/>
              </a:spcAft>
              <a:buNone/>
            </a:pPr>
            <a:endParaRPr lang="en-CA" dirty="0"/>
          </a:p>
        </p:txBody>
      </p:sp>
      <p:grpSp>
        <p:nvGrpSpPr>
          <p:cNvPr id="12" name="Group 11">
            <a:extLst>
              <a:ext uri="{FF2B5EF4-FFF2-40B4-BE49-F238E27FC236}">
                <a16:creationId xmlns:a16="http://schemas.microsoft.com/office/drawing/2014/main" id="{8AA52EA7-9BF3-DDD3-D6C7-59EA66419FB2}"/>
              </a:ext>
            </a:extLst>
          </p:cNvPr>
          <p:cNvGrpSpPr/>
          <p:nvPr/>
        </p:nvGrpSpPr>
        <p:grpSpPr>
          <a:xfrm>
            <a:off x="591205" y="1994310"/>
            <a:ext cx="235566" cy="276999"/>
            <a:chOff x="540000" y="1972365"/>
            <a:chExt cx="235566" cy="276999"/>
          </a:xfrm>
        </p:grpSpPr>
        <p:sp>
          <p:nvSpPr>
            <p:cNvPr id="6" name="Rounded Rectangle 5">
              <a:extLst>
                <a:ext uri="{FF2B5EF4-FFF2-40B4-BE49-F238E27FC236}">
                  <a16:creationId xmlns:a16="http://schemas.microsoft.com/office/drawing/2014/main" id="{25FDBFC9-B688-0ED9-1B93-C0E37AC76C14}"/>
                </a:ext>
              </a:extLst>
            </p:cNvPr>
            <p:cNvSpPr/>
            <p:nvPr/>
          </p:nvSpPr>
          <p:spPr>
            <a:xfrm>
              <a:off x="540000" y="1984865"/>
              <a:ext cx="235566" cy="252000"/>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TextBox 6">
              <a:extLst>
                <a:ext uri="{FF2B5EF4-FFF2-40B4-BE49-F238E27FC236}">
                  <a16:creationId xmlns:a16="http://schemas.microsoft.com/office/drawing/2014/main" id="{C9734AE4-ED2A-0158-AFCB-CB7F73D3CCD2}"/>
                </a:ext>
              </a:extLst>
            </p:cNvPr>
            <p:cNvSpPr txBox="1"/>
            <p:nvPr/>
          </p:nvSpPr>
          <p:spPr>
            <a:xfrm>
              <a:off x="540000" y="1972365"/>
              <a:ext cx="235566" cy="276999"/>
            </a:xfrm>
            <a:prstGeom prst="rect">
              <a:avLst/>
            </a:prstGeom>
            <a:noFill/>
          </p:spPr>
          <p:txBody>
            <a:bodyPr wrap="square" rtlCol="0">
              <a:spAutoFit/>
            </a:bodyPr>
            <a:lstStyle/>
            <a:p>
              <a:pPr algn="ctr" rtl="0"/>
              <a:r>
                <a:rPr lang="pt" sz="1200" b="1">
                  <a:solidFill>
                    <a:schemeClr val="bg1"/>
                  </a:solidFill>
                  <a:latin typeface="Lato Black" panose="020F0502020204030203" pitchFamily="34" charset="77"/>
                </a:rPr>
                <a:t>5</a:t>
              </a:r>
            </a:p>
          </p:txBody>
        </p:sp>
      </p:grpSp>
      <p:grpSp>
        <p:nvGrpSpPr>
          <p:cNvPr id="15" name="Group 14">
            <a:extLst>
              <a:ext uri="{FF2B5EF4-FFF2-40B4-BE49-F238E27FC236}">
                <a16:creationId xmlns:a16="http://schemas.microsoft.com/office/drawing/2014/main" id="{B4914DAA-A3CC-61F8-0B9B-B6B536C3D7A4}"/>
              </a:ext>
            </a:extLst>
          </p:cNvPr>
          <p:cNvGrpSpPr/>
          <p:nvPr/>
        </p:nvGrpSpPr>
        <p:grpSpPr>
          <a:xfrm>
            <a:off x="591205" y="2823059"/>
            <a:ext cx="235566" cy="276999"/>
            <a:chOff x="540000" y="2786484"/>
            <a:chExt cx="235566" cy="276999"/>
          </a:xfrm>
        </p:grpSpPr>
        <p:sp>
          <p:nvSpPr>
            <p:cNvPr id="8" name="Rounded Rectangle 7">
              <a:extLst>
                <a:ext uri="{FF2B5EF4-FFF2-40B4-BE49-F238E27FC236}">
                  <a16:creationId xmlns:a16="http://schemas.microsoft.com/office/drawing/2014/main" id="{BCDFE959-5CB8-59A3-5241-A3612CBD54E3}"/>
                </a:ext>
              </a:extLst>
            </p:cNvPr>
            <p:cNvSpPr/>
            <p:nvPr/>
          </p:nvSpPr>
          <p:spPr>
            <a:xfrm>
              <a:off x="540000" y="2811483"/>
              <a:ext cx="235566" cy="252000"/>
            </a:xfrm>
            <a:prstGeom prst="roundRect">
              <a:avLst/>
            </a:prstGeom>
            <a:solidFill>
              <a:srgbClr val="4CCC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TextBox 9">
              <a:extLst>
                <a:ext uri="{FF2B5EF4-FFF2-40B4-BE49-F238E27FC236}">
                  <a16:creationId xmlns:a16="http://schemas.microsoft.com/office/drawing/2014/main" id="{CA2AEFA0-1995-A8BA-A0BF-D50B1812421E}"/>
                </a:ext>
              </a:extLst>
            </p:cNvPr>
            <p:cNvSpPr txBox="1"/>
            <p:nvPr/>
          </p:nvSpPr>
          <p:spPr>
            <a:xfrm>
              <a:off x="540000" y="2786484"/>
              <a:ext cx="235566" cy="276999"/>
            </a:xfrm>
            <a:prstGeom prst="rect">
              <a:avLst/>
            </a:prstGeom>
            <a:noFill/>
          </p:spPr>
          <p:txBody>
            <a:bodyPr wrap="square" rtlCol="0">
              <a:spAutoFit/>
            </a:bodyPr>
            <a:lstStyle/>
            <a:p>
              <a:pPr algn="ctr" rtl="0"/>
              <a:r>
                <a:rPr lang="pt" sz="1200" b="1">
                  <a:solidFill>
                    <a:schemeClr val="bg1"/>
                  </a:solidFill>
                  <a:latin typeface="Lato Black" panose="020F0502020204030203" pitchFamily="34" charset="77"/>
                </a:rPr>
                <a:t>6</a:t>
              </a:r>
            </a:p>
          </p:txBody>
        </p:sp>
      </p:grpSp>
      <p:grpSp>
        <p:nvGrpSpPr>
          <p:cNvPr id="16" name="Group 15">
            <a:extLst>
              <a:ext uri="{FF2B5EF4-FFF2-40B4-BE49-F238E27FC236}">
                <a16:creationId xmlns:a16="http://schemas.microsoft.com/office/drawing/2014/main" id="{876FE073-C67C-985D-3953-4A0C5B12901A}"/>
              </a:ext>
            </a:extLst>
          </p:cNvPr>
          <p:cNvGrpSpPr/>
          <p:nvPr/>
        </p:nvGrpSpPr>
        <p:grpSpPr>
          <a:xfrm>
            <a:off x="591205" y="3689306"/>
            <a:ext cx="235566" cy="276999"/>
            <a:chOff x="540000" y="3623471"/>
            <a:chExt cx="235566" cy="276999"/>
          </a:xfrm>
        </p:grpSpPr>
        <p:sp>
          <p:nvSpPr>
            <p:cNvPr id="9" name="Rounded Rectangle 8">
              <a:extLst>
                <a:ext uri="{FF2B5EF4-FFF2-40B4-BE49-F238E27FC236}">
                  <a16:creationId xmlns:a16="http://schemas.microsoft.com/office/drawing/2014/main" id="{75C6F97B-BB44-5C63-5627-22DA99EC65DB}"/>
                </a:ext>
              </a:extLst>
            </p:cNvPr>
            <p:cNvSpPr/>
            <p:nvPr/>
          </p:nvSpPr>
          <p:spPr>
            <a:xfrm>
              <a:off x="540000" y="3638101"/>
              <a:ext cx="235566" cy="252000"/>
            </a:xfrm>
            <a:prstGeom prst="roundRect">
              <a:avLst/>
            </a:prstGeom>
            <a:solidFill>
              <a:srgbClr val="DD8C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extBox 10">
              <a:extLst>
                <a:ext uri="{FF2B5EF4-FFF2-40B4-BE49-F238E27FC236}">
                  <a16:creationId xmlns:a16="http://schemas.microsoft.com/office/drawing/2014/main" id="{2A65F9FC-427F-1D78-BBE7-F61653F29589}"/>
                </a:ext>
              </a:extLst>
            </p:cNvPr>
            <p:cNvSpPr txBox="1"/>
            <p:nvPr/>
          </p:nvSpPr>
          <p:spPr>
            <a:xfrm>
              <a:off x="540000" y="3623471"/>
              <a:ext cx="235566" cy="276999"/>
            </a:xfrm>
            <a:prstGeom prst="rect">
              <a:avLst/>
            </a:prstGeom>
            <a:noFill/>
          </p:spPr>
          <p:txBody>
            <a:bodyPr wrap="square" rtlCol="0">
              <a:spAutoFit/>
            </a:bodyPr>
            <a:lstStyle/>
            <a:p>
              <a:pPr algn="ctr" rtl="0"/>
              <a:r>
                <a:rPr lang="pt" sz="1200" b="1">
                  <a:solidFill>
                    <a:schemeClr val="bg1"/>
                  </a:solidFill>
                  <a:latin typeface="Lato Black" panose="020F0502020204030203" pitchFamily="34" charset="77"/>
                </a:rPr>
                <a:t>7</a:t>
              </a:r>
            </a:p>
          </p:txBody>
        </p:sp>
      </p:gr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7"/>
          <p:cNvSpPr txBox="1">
            <a:spLocks noGrp="1"/>
          </p:cNvSpPr>
          <p:nvPr>
            <p:ph type="title"/>
          </p:nvPr>
        </p:nvSpPr>
        <p:spPr>
          <a:xfrm>
            <a:off x="540000" y="333578"/>
            <a:ext cx="7762200" cy="787365"/>
          </a:xfrm>
          <a:prstGeom prst="rect">
            <a:avLst/>
          </a:prstGeom>
        </p:spPr>
        <p:txBody>
          <a:bodyPr spcFirstLastPara="1" wrap="square" lIns="68575" tIns="34275" rIns="68575" bIns="34275" rtlCol="0" anchor="ctr" anchorCtr="0">
            <a:spAutoFit/>
          </a:bodyPr>
          <a:lstStyle/>
          <a:p>
            <a:pPr marL="0" lvl="0" indent="0" algn="l" rtl="0">
              <a:lnSpc>
                <a:spcPts val="2800"/>
              </a:lnSpc>
              <a:spcBef>
                <a:spcPts val="0"/>
              </a:spcBef>
              <a:spcAft>
                <a:spcPts val="0"/>
              </a:spcAft>
              <a:buNone/>
            </a:pPr>
            <a:r>
              <a:rPr lang="pt" spc="30" dirty="0">
                <a:latin typeface="Lato Black" panose="020F0502020204030203" pitchFamily="34" charset="77"/>
                <a:ea typeface="Lato"/>
                <a:cs typeface="Lato"/>
                <a:sym typeface="Lato"/>
              </a:rPr>
              <a:t>O tratamento doméstico da água (HWTS) agora está representado nas principais publicações de WASH</a:t>
            </a:r>
            <a:endParaRPr spc="30" dirty="0">
              <a:latin typeface="Lato Black" panose="020F0502020204030203" pitchFamily="34" charset="77"/>
              <a:ea typeface="Lato"/>
              <a:cs typeface="Lato"/>
              <a:sym typeface="Lato"/>
            </a:endParaRPr>
          </a:p>
        </p:txBody>
      </p:sp>
      <p:sp>
        <p:nvSpPr>
          <p:cNvPr id="404" name="Google Shape;404;p67"/>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sp>
        <p:nvSpPr>
          <p:cNvPr id="405" name="Google Shape;405;p67"/>
          <p:cNvSpPr txBox="1">
            <a:spLocks noGrp="1"/>
          </p:cNvSpPr>
          <p:nvPr>
            <p:ph type="body" idx="1"/>
          </p:nvPr>
        </p:nvSpPr>
        <p:spPr>
          <a:xfrm>
            <a:off x="540000" y="1327674"/>
            <a:ext cx="5908097" cy="3241880"/>
          </a:xfrm>
          <a:prstGeom prst="rect">
            <a:avLst/>
          </a:prstGeom>
        </p:spPr>
        <p:txBody>
          <a:bodyPr spcFirstLastPara="1" wrap="square" lIns="68575" tIns="34275" rIns="68575" bIns="34275" rtlCol="0" anchor="t" anchorCtr="0">
            <a:noAutofit/>
          </a:bodyPr>
          <a:lstStyle/>
          <a:p>
            <a:pPr marL="0" lvl="0" indent="0" algn="l" rtl="0">
              <a:lnSpc>
                <a:spcPct val="107142"/>
              </a:lnSpc>
              <a:spcBef>
                <a:spcPts val="0"/>
              </a:spcBef>
              <a:spcAft>
                <a:spcPts val="600"/>
              </a:spcAft>
              <a:buSzPts val="358"/>
              <a:buNone/>
            </a:pPr>
            <a:r>
              <a:rPr lang="pt" b="1" dirty="0">
                <a:solidFill>
                  <a:schemeClr val="tx1">
                    <a:lumMod val="65000"/>
                    <a:lumOff val="35000"/>
                  </a:schemeClr>
                </a:solidFill>
                <a:latin typeface="Lato" panose="020F0502020204030203" pitchFamily="34" charset="77"/>
                <a:ea typeface="Lato"/>
                <a:cs typeface="Lato"/>
                <a:sym typeface="Lato"/>
              </a:rPr>
              <a:t>Compendium of drinking water systems and technologies from source to consumer (Compêndio de sistemas e tecnologias de água potável da fonte ao consumidor) - </a:t>
            </a:r>
            <a:r>
              <a:rPr lang="pt" i="1" dirty="0">
                <a:solidFill>
                  <a:schemeClr val="tx1">
                    <a:lumMod val="65000"/>
                    <a:lumOff val="35000"/>
                  </a:schemeClr>
                </a:solidFill>
                <a:latin typeface="Lato" panose="020F0502020204030203" pitchFamily="34" charset="77"/>
                <a:ea typeface="Lato"/>
                <a:cs typeface="Lato"/>
                <a:sym typeface="Lato"/>
              </a:rPr>
              <a:t>OMS 2025</a:t>
            </a:r>
            <a:endParaRPr i="1" dirty="0">
              <a:solidFill>
                <a:schemeClr val="tx1">
                  <a:lumMod val="65000"/>
                  <a:lumOff val="35000"/>
                </a:schemeClr>
              </a:solidFill>
              <a:latin typeface="Lato" panose="020F0502020204030203" pitchFamily="34" charset="77"/>
              <a:ea typeface="Lato"/>
              <a:cs typeface="Lato"/>
              <a:sym typeface="Lato"/>
            </a:endParaRPr>
          </a:p>
          <a:p>
            <a:pPr marL="372110" marR="0" lvl="0" indent="-285750" rtl="0">
              <a:lnSpc>
                <a:spcPct val="107142"/>
              </a:lnSpc>
              <a:spcBef>
                <a:spcPts val="800"/>
              </a:spcBef>
              <a:spcAft>
                <a:spcPts val="0"/>
              </a:spcAft>
              <a:buClr>
                <a:schemeClr val="tx1">
                  <a:lumMod val="65000"/>
                  <a:lumOff val="35000"/>
                </a:schemeClr>
              </a:buClr>
              <a:buSzPct val="120000"/>
              <a:buFont typeface="Arial" panose="020B0604020202020204" pitchFamily="34" charset="0"/>
              <a:buChar char="•"/>
            </a:pPr>
            <a:r>
              <a:rPr lang="pt" b="0" dirty="0">
                <a:solidFill>
                  <a:schemeClr val="tx1">
                    <a:lumMod val="65000"/>
                    <a:lumOff val="35000"/>
                  </a:schemeClr>
                </a:solidFill>
                <a:latin typeface="Lato"/>
                <a:ea typeface="Lato"/>
                <a:cs typeface="Lato"/>
                <a:sym typeface="Lato"/>
              </a:rPr>
              <a:t>O HWTS é recomendado para fontes de água doce com transporte manual</a:t>
            </a:r>
            <a:endParaRPr b="0" dirty="0">
              <a:solidFill>
                <a:schemeClr val="tx1">
                  <a:lumMod val="65000"/>
                  <a:lumOff val="35000"/>
                </a:schemeClr>
              </a:solidFill>
              <a:latin typeface="Lato"/>
              <a:ea typeface="Lato"/>
              <a:cs typeface="Lato"/>
              <a:sym typeface="Lato"/>
            </a:endParaRPr>
          </a:p>
          <a:p>
            <a:pPr marL="372110" marR="0" lvl="0" indent="-285750" rtl="0">
              <a:lnSpc>
                <a:spcPct val="107142"/>
              </a:lnSpc>
              <a:spcBef>
                <a:spcPts val="800"/>
              </a:spcBef>
              <a:spcAft>
                <a:spcPts val="0"/>
              </a:spcAft>
              <a:buClr>
                <a:schemeClr val="tx1">
                  <a:lumMod val="65000"/>
                  <a:lumOff val="35000"/>
                </a:schemeClr>
              </a:buClr>
              <a:buSzPct val="120000"/>
              <a:buFont typeface="Arial" panose="020B0604020202020204" pitchFamily="34" charset="0"/>
              <a:buChar char="•"/>
            </a:pPr>
            <a:r>
              <a:rPr lang="pt" b="0" dirty="0">
                <a:solidFill>
                  <a:schemeClr val="tx1">
                    <a:lumMod val="65000"/>
                    <a:lumOff val="35000"/>
                  </a:schemeClr>
                </a:solidFill>
                <a:latin typeface="Lato"/>
                <a:ea typeface="Lato"/>
                <a:cs typeface="Lato"/>
                <a:sym typeface="Lato"/>
              </a:rPr>
              <a:t>O HWTS é identificado como uma opção para </a:t>
            </a:r>
            <a:endParaRPr b="0" dirty="0">
              <a:solidFill>
                <a:schemeClr val="tx1">
                  <a:lumMod val="65000"/>
                  <a:lumOff val="35000"/>
                </a:schemeClr>
              </a:solidFill>
              <a:latin typeface="Lato"/>
              <a:ea typeface="Lato"/>
              <a:cs typeface="Lato"/>
              <a:sym typeface="Lato"/>
            </a:endParaRPr>
          </a:p>
          <a:p>
            <a:pPr marL="715010" marR="0" lvl="1" rtl="0">
              <a:lnSpc>
                <a:spcPct val="107142"/>
              </a:lnSpc>
              <a:spcBef>
                <a:spcPts val="800"/>
              </a:spcBef>
              <a:spcAft>
                <a:spcPts val="0"/>
              </a:spcAft>
              <a:buClr>
                <a:srgbClr val="005478"/>
              </a:buClr>
              <a:buSzPct val="90000"/>
              <a:buFont typeface="Courier New" panose="02070309020205020404" pitchFamily="49" charset="0"/>
              <a:buChar char="o"/>
            </a:pPr>
            <a:r>
              <a:rPr lang="pt" sz="1400" b="0" dirty="0">
                <a:solidFill>
                  <a:schemeClr val="tx1">
                    <a:lumMod val="65000"/>
                    <a:lumOff val="35000"/>
                  </a:schemeClr>
                </a:solidFill>
                <a:latin typeface="Lato"/>
                <a:ea typeface="Lato"/>
                <a:cs typeface="Lato"/>
                <a:sym typeface="Lato"/>
              </a:rPr>
              <a:t>captação de água da chuva</a:t>
            </a:r>
            <a:endParaRPr sz="1400" dirty="0">
              <a:solidFill>
                <a:schemeClr val="tx1">
                  <a:lumMod val="65000"/>
                  <a:lumOff val="35000"/>
                </a:schemeClr>
              </a:solidFill>
              <a:latin typeface="Lato"/>
              <a:ea typeface="Lato"/>
              <a:cs typeface="Lato"/>
              <a:sym typeface="Lato"/>
            </a:endParaRPr>
          </a:p>
          <a:p>
            <a:pPr marL="715010" marR="0" lvl="1" rtl="0">
              <a:lnSpc>
                <a:spcPct val="107142"/>
              </a:lnSpc>
              <a:spcBef>
                <a:spcPts val="800"/>
              </a:spcBef>
              <a:spcAft>
                <a:spcPts val="0"/>
              </a:spcAft>
              <a:buClr>
                <a:srgbClr val="005478"/>
              </a:buClr>
              <a:buSzPct val="90000"/>
              <a:buFont typeface="Courier New" panose="02070309020205020404" pitchFamily="49" charset="0"/>
              <a:buChar char="o"/>
            </a:pPr>
            <a:r>
              <a:rPr lang="pt" sz="1400" b="0" dirty="0">
                <a:solidFill>
                  <a:schemeClr val="tx1">
                    <a:lumMod val="65000"/>
                    <a:lumOff val="35000"/>
                  </a:schemeClr>
                </a:solidFill>
                <a:latin typeface="Lato"/>
                <a:ea typeface="Lato"/>
                <a:cs typeface="Lato"/>
                <a:sym typeface="Lato"/>
              </a:rPr>
              <a:t>fontes de fluxo por gravidade</a:t>
            </a:r>
            <a:endParaRPr sz="1400" dirty="0">
              <a:solidFill>
                <a:schemeClr val="tx1">
                  <a:lumMod val="65000"/>
                  <a:lumOff val="35000"/>
                </a:schemeClr>
              </a:solidFill>
              <a:latin typeface="Lato"/>
              <a:ea typeface="Lato"/>
              <a:cs typeface="Lato"/>
              <a:sym typeface="Lato"/>
            </a:endParaRPr>
          </a:p>
          <a:p>
            <a:pPr marL="715010" marR="0" lvl="1" rtl="0">
              <a:lnSpc>
                <a:spcPct val="107142"/>
              </a:lnSpc>
              <a:spcBef>
                <a:spcPts val="800"/>
              </a:spcBef>
              <a:spcAft>
                <a:spcPts val="0"/>
              </a:spcAft>
              <a:buClr>
                <a:srgbClr val="005478"/>
              </a:buClr>
              <a:buSzPct val="90000"/>
              <a:buFont typeface="Courier New" panose="02070309020205020404" pitchFamily="49" charset="0"/>
              <a:buChar char="o"/>
            </a:pPr>
            <a:r>
              <a:rPr lang="pt" sz="1400" b="0" dirty="0">
                <a:solidFill>
                  <a:schemeClr val="tx1">
                    <a:lumMod val="65000"/>
                    <a:lumOff val="35000"/>
                  </a:schemeClr>
                </a:solidFill>
                <a:latin typeface="Lato"/>
                <a:ea typeface="Lato"/>
                <a:cs typeface="Lato"/>
                <a:sym typeface="Lato"/>
              </a:rPr>
              <a:t>águas subterrâneas de alta qualidade</a:t>
            </a:r>
            <a:endParaRPr sz="1400" dirty="0">
              <a:solidFill>
                <a:schemeClr val="tx1">
                  <a:lumMod val="65000"/>
                  <a:lumOff val="35000"/>
                </a:schemeClr>
              </a:solidFill>
              <a:latin typeface="Lato"/>
              <a:ea typeface="Lato"/>
              <a:cs typeface="Lato"/>
              <a:sym typeface="Lato"/>
            </a:endParaRPr>
          </a:p>
          <a:p>
            <a:pPr marL="715010" marR="0" lvl="1" rtl="0">
              <a:lnSpc>
                <a:spcPct val="107142"/>
              </a:lnSpc>
              <a:spcBef>
                <a:spcPts val="800"/>
              </a:spcBef>
              <a:spcAft>
                <a:spcPts val="800"/>
              </a:spcAft>
              <a:buClr>
                <a:srgbClr val="005478"/>
              </a:buClr>
              <a:buSzPct val="90000"/>
              <a:buFont typeface="Courier New" panose="02070309020205020404" pitchFamily="49" charset="0"/>
              <a:buChar char="o"/>
            </a:pPr>
            <a:r>
              <a:rPr lang="pt" sz="1400" b="0" dirty="0">
                <a:solidFill>
                  <a:schemeClr val="tx1">
                    <a:lumMod val="65000"/>
                    <a:lumOff val="35000"/>
                  </a:schemeClr>
                </a:solidFill>
                <a:latin typeface="Lato"/>
                <a:ea typeface="Lato"/>
                <a:cs typeface="Lato"/>
                <a:sym typeface="Lato"/>
              </a:rPr>
              <a:t>águas subterrâneas com contaminantes preocupantes</a:t>
            </a:r>
            <a:endParaRPr sz="1400" b="0" dirty="0">
              <a:solidFill>
                <a:schemeClr val="tx1">
                  <a:lumMod val="65000"/>
                  <a:lumOff val="35000"/>
                </a:schemeClr>
              </a:solidFill>
              <a:latin typeface="Lato"/>
              <a:ea typeface="Lato"/>
              <a:cs typeface="Lato"/>
              <a:sym typeface="Lato"/>
            </a:endParaRPr>
          </a:p>
        </p:txBody>
      </p:sp>
      <p:pic>
        <p:nvPicPr>
          <p:cNvPr id="7" name="Picture 6" descr="A poster of a water source&#10;&#10;Description automatically generated with medium confidence">
            <a:extLst>
              <a:ext uri="{FF2B5EF4-FFF2-40B4-BE49-F238E27FC236}">
                <a16:creationId xmlns:a16="http://schemas.microsoft.com/office/drawing/2014/main" id="{B4D4BB63-E024-7297-DDB8-118E50DB9D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75755" y="1330120"/>
            <a:ext cx="2179929" cy="3085471"/>
          </a:xfrm>
          <a:prstGeom prst="rect">
            <a:avLst/>
          </a:prstGeom>
          <a:ln w="6350">
            <a:solidFill>
              <a:schemeClr val="bg1">
                <a:lumMod val="75000"/>
              </a:schemeClr>
            </a:solidFill>
          </a:ln>
          <a:effectLst>
            <a:outerShdw blurRad="50800" dist="38100" dir="2700000" algn="tl" rotWithShape="0">
              <a:prstClr val="black">
                <a:alpha val="19775"/>
              </a:prstClr>
            </a:outerShdw>
          </a:effectLst>
        </p:spPr>
      </p:pic>
      <p:grpSp>
        <p:nvGrpSpPr>
          <p:cNvPr id="8" name="Group 7">
            <a:extLst>
              <a:ext uri="{FF2B5EF4-FFF2-40B4-BE49-F238E27FC236}">
                <a16:creationId xmlns:a16="http://schemas.microsoft.com/office/drawing/2014/main" id="{550243EE-6F61-0C9C-A4C7-5F9F001AD441}"/>
              </a:ext>
            </a:extLst>
          </p:cNvPr>
          <p:cNvGrpSpPr/>
          <p:nvPr/>
        </p:nvGrpSpPr>
        <p:grpSpPr>
          <a:xfrm>
            <a:off x="304434" y="1330120"/>
            <a:ext cx="235566" cy="276999"/>
            <a:chOff x="540000" y="1972365"/>
            <a:chExt cx="235566" cy="276999"/>
          </a:xfrm>
        </p:grpSpPr>
        <p:sp>
          <p:nvSpPr>
            <p:cNvPr id="9" name="Rounded Rectangle 8">
              <a:extLst>
                <a:ext uri="{FF2B5EF4-FFF2-40B4-BE49-F238E27FC236}">
                  <a16:creationId xmlns:a16="http://schemas.microsoft.com/office/drawing/2014/main" id="{A2BDEF92-83AF-8E2A-9098-A5DBEE4CC466}"/>
                </a:ext>
              </a:extLst>
            </p:cNvPr>
            <p:cNvSpPr/>
            <p:nvPr/>
          </p:nvSpPr>
          <p:spPr>
            <a:xfrm>
              <a:off x="540000" y="1984865"/>
              <a:ext cx="235566" cy="252000"/>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TextBox 9">
              <a:extLst>
                <a:ext uri="{FF2B5EF4-FFF2-40B4-BE49-F238E27FC236}">
                  <a16:creationId xmlns:a16="http://schemas.microsoft.com/office/drawing/2014/main" id="{7151356C-E106-1E6E-B63B-BAFE78BAB1F5}"/>
                </a:ext>
              </a:extLst>
            </p:cNvPr>
            <p:cNvSpPr txBox="1"/>
            <p:nvPr/>
          </p:nvSpPr>
          <p:spPr>
            <a:xfrm>
              <a:off x="540000" y="1972365"/>
              <a:ext cx="235566" cy="276999"/>
            </a:xfrm>
            <a:prstGeom prst="rect">
              <a:avLst/>
            </a:prstGeom>
            <a:noFill/>
          </p:spPr>
          <p:txBody>
            <a:bodyPr wrap="square" rtlCol="0">
              <a:spAutoFit/>
            </a:bodyPr>
            <a:lstStyle/>
            <a:p>
              <a:pPr algn="ctr" rtl="0"/>
              <a:r>
                <a:rPr lang="pt" sz="1200" b="1">
                  <a:solidFill>
                    <a:schemeClr val="bg1"/>
                  </a:solidFill>
                  <a:latin typeface="Lato Black" panose="020F0502020204030203" pitchFamily="34" charset="77"/>
                </a:rPr>
                <a:t>5</a:t>
              </a:r>
            </a:p>
          </p:txBody>
        </p:sp>
      </p:gr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2" name="Google Shape;412;p68"/>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
        <p:nvSpPr>
          <p:cNvPr id="413" name="Google Shape;413;p68"/>
          <p:cNvSpPr txBox="1">
            <a:spLocks noGrp="1"/>
          </p:cNvSpPr>
          <p:nvPr>
            <p:ph type="body" idx="1"/>
          </p:nvPr>
        </p:nvSpPr>
        <p:spPr>
          <a:xfrm>
            <a:off x="469393" y="1287626"/>
            <a:ext cx="8253142" cy="3260992"/>
          </a:xfrm>
          <a:prstGeom prst="rect">
            <a:avLst/>
          </a:prstGeom>
        </p:spPr>
        <p:txBody>
          <a:bodyPr spcFirstLastPara="1" wrap="square" lIns="68575" tIns="34275" rIns="68575" bIns="34275" rtlCol="0" anchor="t" anchorCtr="0">
            <a:noAutofit/>
          </a:bodyPr>
          <a:lstStyle/>
          <a:p>
            <a:pPr marL="0" lvl="0" indent="0" algn="l" rtl="0">
              <a:lnSpc>
                <a:spcPct val="107142"/>
              </a:lnSpc>
              <a:spcBef>
                <a:spcPts val="0"/>
              </a:spcBef>
              <a:spcAft>
                <a:spcPts val="1200"/>
              </a:spcAft>
              <a:buSzPts val="358"/>
              <a:buNone/>
            </a:pPr>
            <a:r>
              <a:rPr lang="pt" b="1" dirty="0">
                <a:solidFill>
                  <a:schemeClr val="tx1">
                    <a:lumMod val="65000"/>
                    <a:lumOff val="35000"/>
                  </a:schemeClr>
                </a:solidFill>
                <a:latin typeface="Lato" panose="020F0502020204030203" pitchFamily="34" charset="77"/>
                <a:ea typeface="Lato"/>
                <a:cs typeface="Lato"/>
                <a:sym typeface="Lato"/>
              </a:rPr>
              <a:t>Compendium of drinking water systems and technologies from source to consumer (Compêndio de sistemas e tecnologias de água potável da fonte ao consumidor) </a:t>
            </a:r>
            <a:r>
              <a:rPr lang="pt" dirty="0">
                <a:solidFill>
                  <a:schemeClr val="tx1">
                    <a:lumMod val="65000"/>
                    <a:lumOff val="35000"/>
                  </a:schemeClr>
                </a:solidFill>
                <a:latin typeface="Lato"/>
                <a:ea typeface="Lato"/>
                <a:cs typeface="Lato"/>
                <a:sym typeface="Lato"/>
              </a:rPr>
              <a:t>- </a:t>
            </a:r>
            <a:r>
              <a:rPr lang="pt" i="1" dirty="0">
                <a:solidFill>
                  <a:schemeClr val="tx1">
                    <a:lumMod val="65000"/>
                    <a:lumOff val="35000"/>
                  </a:schemeClr>
                </a:solidFill>
                <a:latin typeface="Lato" panose="020F0502020204030203" pitchFamily="34" charset="77"/>
                <a:ea typeface="Lato"/>
                <a:cs typeface="Lato"/>
                <a:sym typeface="Lato"/>
              </a:rPr>
              <a:t>OMS 2025</a:t>
            </a:r>
            <a:endParaRPr i="1" dirty="0">
              <a:solidFill>
                <a:schemeClr val="tx1">
                  <a:lumMod val="65000"/>
                  <a:lumOff val="35000"/>
                </a:schemeClr>
              </a:solidFill>
              <a:latin typeface="Lato" panose="020F0502020204030203" pitchFamily="34" charset="77"/>
              <a:ea typeface="Lato"/>
              <a:cs typeface="Lato"/>
              <a:sym typeface="Lato"/>
            </a:endParaRPr>
          </a:p>
          <a:p>
            <a:pPr marL="7938" marR="0" lvl="0" rtl="0">
              <a:lnSpc>
                <a:spcPct val="107142"/>
              </a:lnSpc>
              <a:spcAft>
                <a:spcPts val="600"/>
              </a:spcAft>
              <a:buClr>
                <a:srgbClr val="005478"/>
              </a:buClr>
              <a:buSzPts val="1440"/>
            </a:pPr>
            <a:r>
              <a:rPr lang="pt" b="0" dirty="0">
                <a:solidFill>
                  <a:schemeClr val="tx1">
                    <a:lumMod val="65000"/>
                    <a:lumOff val="35000"/>
                  </a:schemeClr>
                </a:solidFill>
                <a:latin typeface="Lato"/>
                <a:ea typeface="Lato"/>
                <a:cs typeface="Lato"/>
                <a:sym typeface="Lato"/>
              </a:rPr>
              <a:t>Inclui uma seção de HWTS com fichas informativas sobre uma variedade de tecnologias</a:t>
            </a:r>
          </a:p>
          <a:p>
            <a:pPr marL="179388"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pt" dirty="0">
                <a:solidFill>
                  <a:schemeClr val="tx1">
                    <a:lumMod val="65000"/>
                    <a:lumOff val="35000"/>
                  </a:schemeClr>
                </a:solidFill>
                <a:latin typeface="Lato"/>
                <a:ea typeface="Lato"/>
                <a:cs typeface="Lato"/>
                <a:sym typeface="Lato"/>
              </a:rPr>
              <a:t>Tanques ou reservatórios de armazenamento</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pt" b="0" dirty="0">
                <a:solidFill>
                  <a:schemeClr val="tx1">
                    <a:lumMod val="65000"/>
                    <a:lumOff val="35000"/>
                  </a:schemeClr>
                </a:solidFill>
                <a:latin typeface="Lato"/>
                <a:ea typeface="Lato"/>
                <a:cs typeface="Lato"/>
                <a:sym typeface="Lato"/>
              </a:rPr>
              <a:t>Filtração em cerâmica</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pt" dirty="0">
                <a:solidFill>
                  <a:schemeClr val="tx1">
                    <a:lumMod val="65000"/>
                    <a:lumOff val="35000"/>
                  </a:schemeClr>
                </a:solidFill>
                <a:latin typeface="Lato"/>
                <a:ea typeface="Lato"/>
                <a:cs typeface="Lato"/>
                <a:sym typeface="Lato"/>
              </a:rPr>
              <a:t>Ultrafiltração</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pt" b="0" dirty="0">
                <a:solidFill>
                  <a:schemeClr val="tx1">
                    <a:lumMod val="65000"/>
                    <a:lumOff val="35000"/>
                  </a:schemeClr>
                </a:solidFill>
                <a:latin typeface="Lato"/>
                <a:ea typeface="Lato"/>
                <a:cs typeface="Lato"/>
                <a:sym typeface="Lato"/>
              </a:rPr>
              <a:t>Desinfecção química</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pt" dirty="0">
                <a:solidFill>
                  <a:schemeClr val="tx1">
                    <a:lumMod val="65000"/>
                    <a:lumOff val="35000"/>
                  </a:schemeClr>
                </a:solidFill>
                <a:latin typeface="Lato"/>
                <a:ea typeface="Lato"/>
                <a:cs typeface="Lato"/>
                <a:sym typeface="Lato"/>
              </a:rPr>
              <a:t>Fervura</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pt" b="0" dirty="0">
                <a:solidFill>
                  <a:schemeClr val="tx1">
                    <a:lumMod val="65000"/>
                    <a:lumOff val="35000"/>
                  </a:schemeClr>
                </a:solidFill>
                <a:latin typeface="Lato"/>
                <a:ea typeface="Lato"/>
                <a:cs typeface="Lato"/>
                <a:sym typeface="Lato"/>
              </a:rPr>
              <a:t>Pasteurização</a:t>
            </a:r>
          </a:p>
        </p:txBody>
      </p:sp>
      <p:grpSp>
        <p:nvGrpSpPr>
          <p:cNvPr id="14" name="Group 13">
            <a:extLst>
              <a:ext uri="{FF2B5EF4-FFF2-40B4-BE49-F238E27FC236}">
                <a16:creationId xmlns:a16="http://schemas.microsoft.com/office/drawing/2014/main" id="{D50D7977-D7C9-3527-AAE8-A7537D7A6C72}"/>
              </a:ext>
            </a:extLst>
          </p:cNvPr>
          <p:cNvGrpSpPr/>
          <p:nvPr/>
        </p:nvGrpSpPr>
        <p:grpSpPr>
          <a:xfrm>
            <a:off x="6539223" y="2570241"/>
            <a:ext cx="2423291" cy="1950632"/>
            <a:chOff x="6562871" y="2009753"/>
            <a:chExt cx="2205697" cy="1714500"/>
          </a:xfrm>
        </p:grpSpPr>
        <p:sp>
          <p:nvSpPr>
            <p:cNvPr id="3" name="Rounded Rectangle 2">
              <a:extLst>
                <a:ext uri="{FF2B5EF4-FFF2-40B4-BE49-F238E27FC236}">
                  <a16:creationId xmlns:a16="http://schemas.microsoft.com/office/drawing/2014/main" id="{7D0BB871-B77A-903F-1A97-67E642964D0F}"/>
                </a:ext>
              </a:extLst>
            </p:cNvPr>
            <p:cNvSpPr/>
            <p:nvPr/>
          </p:nvSpPr>
          <p:spPr>
            <a:xfrm>
              <a:off x="6562871" y="2009753"/>
              <a:ext cx="2205697" cy="1714500"/>
            </a:xfrm>
            <a:prstGeom prst="roundRect">
              <a:avLst>
                <a:gd name="adj" fmla="val 8462"/>
              </a:avLst>
            </a:prstGeom>
            <a:solidFill>
              <a:schemeClr val="bg1"/>
            </a:solidFill>
            <a:ln w="6350">
              <a:solidFill>
                <a:schemeClr val="bg1">
                  <a:lumMod val="85000"/>
                </a:schemeClr>
              </a:solidFill>
            </a:ln>
            <a:effectLst>
              <a:outerShdw blurRad="50800" dist="25400" dir="2700000" algn="tl" rotWithShape="0">
                <a:prstClr val="black">
                  <a:alpha val="2705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Box 1">
              <a:extLst>
                <a:ext uri="{FF2B5EF4-FFF2-40B4-BE49-F238E27FC236}">
                  <a16:creationId xmlns:a16="http://schemas.microsoft.com/office/drawing/2014/main" id="{DB133527-2274-9241-EEBD-E26F5A1A8B16}"/>
                </a:ext>
              </a:extLst>
            </p:cNvPr>
            <p:cNvSpPr txBox="1"/>
            <p:nvPr/>
          </p:nvSpPr>
          <p:spPr>
            <a:xfrm>
              <a:off x="6717037" y="2272360"/>
              <a:ext cx="1982365" cy="1390124"/>
            </a:xfrm>
            <a:prstGeom prst="rect">
              <a:avLst/>
            </a:prstGeom>
            <a:noFill/>
          </p:spPr>
          <p:txBody>
            <a:bodyPr wrap="square" rtlCol="0">
              <a:spAutoFit/>
            </a:bodyPr>
            <a:lstStyle/>
            <a:p>
              <a:pPr rtl="0">
                <a:spcAft>
                  <a:spcPts val="600"/>
                </a:spcAft>
              </a:pPr>
              <a:r>
                <a:rPr lang="pt" sz="1200" b="1" dirty="0">
                  <a:solidFill>
                    <a:schemeClr val="accent1"/>
                  </a:solidFill>
                  <a:latin typeface="Lato" panose="020F0502020204030203" pitchFamily="34" charset="77"/>
                  <a:ea typeface="Lato"/>
                  <a:cs typeface="Lato"/>
                  <a:sym typeface="Lato"/>
                </a:rPr>
                <a:t>Você sabia? </a:t>
              </a:r>
            </a:p>
            <a:p>
              <a:pPr rtl="0">
                <a:lnSpc>
                  <a:spcPts val="1640"/>
                </a:lnSpc>
              </a:pPr>
              <a:r>
                <a:rPr lang="pt" sz="1200" b="1" dirty="0">
                  <a:solidFill>
                    <a:schemeClr val="accent1"/>
                  </a:solidFill>
                  <a:latin typeface="Lato" panose="020F0502020204030203" pitchFamily="34" charset="77"/>
                  <a:ea typeface="Lato"/>
                  <a:cs typeface="Lato"/>
                  <a:sym typeface="Lato"/>
                </a:rPr>
                <a:t>A CAWST também tem uma grande biblioteca de fichas informativas e recursos para estes e outros temas em </a:t>
              </a:r>
              <a:r>
                <a:rPr lang="pt" sz="1200" b="0" u="sng" dirty="0">
                  <a:solidFill>
                    <a:srgbClr val="2B95B8"/>
                  </a:solidFill>
                  <a:latin typeface="Lato"/>
                  <a:ea typeface="Lato"/>
                  <a:cs typeface="Lato"/>
                  <a:sym typeface="Lato"/>
                  <a:hlinkClick r:id="rId4">
                    <a:extLst>
                      <a:ext uri="{A12FA001-AC4F-418D-AE19-62706E023703}">
                        <ahyp:hlinkClr xmlns:ahyp="http://schemas.microsoft.com/office/drawing/2018/hyperlinkcolor" val="tx"/>
                      </a:ext>
                    </a:extLst>
                  </a:hlinkClick>
                </a:rPr>
                <a:t>www.washresources.org</a:t>
              </a:r>
              <a:endParaRPr lang="en-CA" sz="1200" b="0" dirty="0">
                <a:solidFill>
                  <a:srgbClr val="2B95B8"/>
                </a:solidFill>
                <a:latin typeface="Lato"/>
                <a:ea typeface="Lato"/>
                <a:cs typeface="Lato"/>
                <a:sym typeface="Lato"/>
              </a:endParaRPr>
            </a:p>
            <a:p>
              <a:pPr rtl="0"/>
              <a:endParaRPr lang="en-US" dirty="0">
                <a:solidFill>
                  <a:schemeClr val="bg1"/>
                </a:solidFill>
              </a:endParaRPr>
            </a:p>
          </p:txBody>
        </p:sp>
      </p:grpSp>
      <p:sp>
        <p:nvSpPr>
          <p:cNvPr id="12" name="TextBox 11">
            <a:extLst>
              <a:ext uri="{FF2B5EF4-FFF2-40B4-BE49-F238E27FC236}">
                <a16:creationId xmlns:a16="http://schemas.microsoft.com/office/drawing/2014/main" id="{C8ABD661-109C-9E7F-CDFE-40E9C3F1AF48}"/>
              </a:ext>
            </a:extLst>
          </p:cNvPr>
          <p:cNvSpPr txBox="1"/>
          <p:nvPr/>
        </p:nvSpPr>
        <p:spPr>
          <a:xfrm>
            <a:off x="4261900" y="2323969"/>
            <a:ext cx="2201334" cy="2333972"/>
          </a:xfrm>
          <a:prstGeom prst="rect">
            <a:avLst/>
          </a:prstGeom>
          <a:noFill/>
        </p:spPr>
        <p:txBody>
          <a:bodyPr wrap="square" rtlCol="0">
            <a:spAutoFit/>
          </a:bodyPr>
          <a:lstStyle/>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pt" sz="1400" dirty="0">
                <a:solidFill>
                  <a:schemeClr val="tx1">
                    <a:lumMod val="65000"/>
                    <a:lumOff val="35000"/>
                  </a:schemeClr>
                </a:solidFill>
                <a:latin typeface="Lato"/>
                <a:ea typeface="Lato"/>
                <a:cs typeface="Lato"/>
                <a:sym typeface="Lato"/>
              </a:rPr>
              <a:t>Filtração em bioareia</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pt" sz="1400" b="0" dirty="0">
                <a:solidFill>
                  <a:schemeClr val="tx1">
                    <a:lumMod val="65000"/>
                    <a:lumOff val="35000"/>
                  </a:schemeClr>
                </a:solidFill>
                <a:latin typeface="Lato"/>
                <a:ea typeface="Lato"/>
                <a:cs typeface="Lato"/>
                <a:sym typeface="Lato"/>
              </a:rPr>
              <a:t>Desinfecção por luz ultravioleta (UV)</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pt" sz="1400" dirty="0">
                <a:solidFill>
                  <a:schemeClr val="tx1">
                    <a:lumMod val="65000"/>
                    <a:lumOff val="35000"/>
                  </a:schemeClr>
                </a:solidFill>
                <a:latin typeface="Lato"/>
                <a:ea typeface="Lato"/>
                <a:cs typeface="Lato"/>
                <a:sym typeface="Lato"/>
              </a:rPr>
              <a:t>Desinfecção da água por luz solar</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pt" sz="1400" b="0" dirty="0">
                <a:solidFill>
                  <a:schemeClr val="tx1">
                    <a:lumMod val="65000"/>
                    <a:lumOff val="35000"/>
                  </a:schemeClr>
                </a:solidFill>
                <a:latin typeface="Lato"/>
                <a:ea typeface="Lato"/>
                <a:cs typeface="Lato"/>
                <a:sym typeface="Lato"/>
              </a:rPr>
              <a:t>Filtros de remoção de flúor</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pt" sz="1400" dirty="0">
                <a:solidFill>
                  <a:schemeClr val="tx1">
                    <a:lumMod val="65000"/>
                    <a:lumOff val="35000"/>
                  </a:schemeClr>
                </a:solidFill>
                <a:latin typeface="Lato"/>
                <a:ea typeface="Lato"/>
                <a:cs typeface="Lato"/>
                <a:sym typeface="Lato"/>
              </a:rPr>
              <a:t>Filtros de remoção de arsênico</a:t>
            </a:r>
            <a:endParaRPr lang="en-CA" sz="1400" b="0" dirty="0">
              <a:solidFill>
                <a:schemeClr val="tx1">
                  <a:lumMod val="65000"/>
                  <a:lumOff val="35000"/>
                </a:schemeClr>
              </a:solidFill>
              <a:latin typeface="Lato"/>
              <a:ea typeface="Lato"/>
              <a:cs typeface="Lato"/>
              <a:sym typeface="Lato"/>
            </a:endParaRPr>
          </a:p>
          <a:p>
            <a:pPr rtl="0"/>
            <a:endParaRPr lang="en-US" dirty="0"/>
          </a:p>
        </p:txBody>
      </p:sp>
      <p:sp>
        <p:nvSpPr>
          <p:cNvPr id="15" name="Google Shape;420;p69">
            <a:extLst>
              <a:ext uri="{FF2B5EF4-FFF2-40B4-BE49-F238E27FC236}">
                <a16:creationId xmlns:a16="http://schemas.microsoft.com/office/drawing/2014/main" id="{A59D41A7-AEDC-6343-E7EA-781BB8CA7808}"/>
              </a:ext>
            </a:extLst>
          </p:cNvPr>
          <p:cNvSpPr txBox="1">
            <a:spLocks noGrp="1"/>
          </p:cNvSpPr>
          <p:nvPr>
            <p:ph type="title"/>
          </p:nvPr>
        </p:nvSpPr>
        <p:spPr>
          <a:xfrm>
            <a:off x="540000" y="317087"/>
            <a:ext cx="7762200" cy="813013"/>
          </a:xfrm>
          <a:prstGeom prst="rect">
            <a:avLst/>
          </a:prstGeom>
        </p:spPr>
        <p:txBody>
          <a:bodyPr spcFirstLastPara="1" wrap="square" lIns="68575" tIns="34275" rIns="68575" bIns="34275" rtlCol="0" anchor="ctr" anchorCtr="0">
            <a:spAutoFit/>
          </a:bodyPr>
          <a:lstStyle/>
          <a:p>
            <a:pPr marL="0" lvl="0" indent="0" algn="l" rtl="0">
              <a:lnSpc>
                <a:spcPts val="2800"/>
              </a:lnSpc>
              <a:spcBef>
                <a:spcPts val="0"/>
              </a:spcBef>
              <a:spcAft>
                <a:spcPts val="0"/>
              </a:spcAft>
              <a:buNone/>
            </a:pPr>
            <a:r>
              <a:rPr lang="pt" spc="30">
                <a:solidFill>
                  <a:srgbClr val="2B95B8"/>
                </a:solidFill>
                <a:latin typeface="Lato Black" panose="020F0502020204030203" pitchFamily="34" charset="77"/>
                <a:ea typeface="Lato"/>
                <a:cs typeface="Lato"/>
                <a:sym typeface="Lato"/>
              </a:rPr>
              <a:t>O tratamento doméstico da água (HWTS) agora está representado nas principais publicações de WASH</a:t>
            </a:r>
            <a:endParaRPr spc="30" dirty="0">
              <a:solidFill>
                <a:srgbClr val="2B95B8"/>
              </a:solidFill>
              <a:latin typeface="Lato Black" panose="020F0502020204030203" pitchFamily="34" charset="77"/>
              <a:ea typeface="Lato"/>
              <a:cs typeface="Lato"/>
              <a:sym typeface="Lato"/>
            </a:endParaRPr>
          </a:p>
        </p:txBody>
      </p:sp>
      <p:grpSp>
        <p:nvGrpSpPr>
          <p:cNvPr id="5" name="Group 4">
            <a:extLst>
              <a:ext uri="{FF2B5EF4-FFF2-40B4-BE49-F238E27FC236}">
                <a16:creationId xmlns:a16="http://schemas.microsoft.com/office/drawing/2014/main" id="{08F66F31-A6FF-1101-7882-321A616EF661}"/>
              </a:ext>
            </a:extLst>
          </p:cNvPr>
          <p:cNvGrpSpPr/>
          <p:nvPr/>
        </p:nvGrpSpPr>
        <p:grpSpPr>
          <a:xfrm>
            <a:off x="233827" y="1375697"/>
            <a:ext cx="235566" cy="276999"/>
            <a:chOff x="540000" y="1972365"/>
            <a:chExt cx="235566" cy="276999"/>
          </a:xfrm>
        </p:grpSpPr>
        <p:sp>
          <p:nvSpPr>
            <p:cNvPr id="6" name="Rounded Rectangle 5">
              <a:extLst>
                <a:ext uri="{FF2B5EF4-FFF2-40B4-BE49-F238E27FC236}">
                  <a16:creationId xmlns:a16="http://schemas.microsoft.com/office/drawing/2014/main" id="{BF16785D-B60E-9C12-1145-DB9597F0C502}"/>
                </a:ext>
              </a:extLst>
            </p:cNvPr>
            <p:cNvSpPr/>
            <p:nvPr/>
          </p:nvSpPr>
          <p:spPr>
            <a:xfrm>
              <a:off x="540000" y="1984865"/>
              <a:ext cx="235566" cy="252000"/>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TextBox 6">
              <a:extLst>
                <a:ext uri="{FF2B5EF4-FFF2-40B4-BE49-F238E27FC236}">
                  <a16:creationId xmlns:a16="http://schemas.microsoft.com/office/drawing/2014/main" id="{02FBFB04-70CE-FAEE-33A1-8E4200DCA045}"/>
                </a:ext>
              </a:extLst>
            </p:cNvPr>
            <p:cNvSpPr txBox="1"/>
            <p:nvPr/>
          </p:nvSpPr>
          <p:spPr>
            <a:xfrm>
              <a:off x="540000" y="1972365"/>
              <a:ext cx="235566" cy="276999"/>
            </a:xfrm>
            <a:prstGeom prst="rect">
              <a:avLst/>
            </a:prstGeom>
            <a:noFill/>
          </p:spPr>
          <p:txBody>
            <a:bodyPr wrap="square" rtlCol="0">
              <a:spAutoFit/>
            </a:bodyPr>
            <a:lstStyle/>
            <a:p>
              <a:pPr algn="ctr" rtl="0"/>
              <a:r>
                <a:rPr lang="pt" sz="1200" b="1">
                  <a:solidFill>
                    <a:schemeClr val="bg1"/>
                  </a:solidFill>
                  <a:latin typeface="Lato Black" panose="020F0502020204030203" pitchFamily="34" charset="77"/>
                </a:rPr>
                <a:t>5</a:t>
              </a:r>
            </a:p>
          </p:txBody>
        </p:sp>
      </p:gr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612000" y="211226"/>
            <a:ext cx="7762200" cy="813013"/>
          </a:xfrm>
          <a:prstGeom prst="rect">
            <a:avLst/>
          </a:prstGeom>
        </p:spPr>
        <p:txBody>
          <a:bodyPr spcFirstLastPara="1" wrap="square" lIns="68575" tIns="34275" rIns="68575" bIns="34275" rtlCol="0" anchor="ctr" anchorCtr="0">
            <a:spAutoFit/>
          </a:bodyPr>
          <a:lstStyle/>
          <a:p>
            <a:pPr marL="0" lvl="0" indent="0" algn="l" rtl="0">
              <a:lnSpc>
                <a:spcPts val="2800"/>
              </a:lnSpc>
              <a:spcBef>
                <a:spcPts val="0"/>
              </a:spcBef>
              <a:spcAft>
                <a:spcPts val="0"/>
              </a:spcAft>
              <a:buNone/>
            </a:pPr>
            <a:r>
              <a:rPr lang="pt" spc="30" dirty="0">
                <a:solidFill>
                  <a:srgbClr val="2B95B8"/>
                </a:solidFill>
                <a:latin typeface="Lato Black" panose="020F0502020204030203" pitchFamily="34" charset="77"/>
                <a:ea typeface="Lato"/>
                <a:cs typeface="Lato"/>
                <a:sym typeface="Lato"/>
              </a:rPr>
              <a:t>O tratamento doméstico da água (HWTS) agora está representado nas principais publicações de WASH</a:t>
            </a:r>
            <a:endParaRPr spc="30" dirty="0">
              <a:solidFill>
                <a:srgbClr val="2B95B8"/>
              </a:solidFill>
              <a:latin typeface="Lato Black" panose="020F0502020204030203" pitchFamily="34" charset="77"/>
              <a:ea typeface="Lato"/>
              <a:cs typeface="Lato"/>
              <a:sym typeface="Lato"/>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sp>
        <p:nvSpPr>
          <p:cNvPr id="422" name="Google Shape;422;p69"/>
          <p:cNvSpPr txBox="1">
            <a:spLocks noGrp="1"/>
          </p:cNvSpPr>
          <p:nvPr>
            <p:ph type="body" idx="1"/>
          </p:nvPr>
        </p:nvSpPr>
        <p:spPr>
          <a:xfrm>
            <a:off x="959170" y="1332000"/>
            <a:ext cx="5583724" cy="3147721"/>
          </a:xfrm>
          <a:prstGeom prst="rect">
            <a:avLst/>
          </a:prstGeom>
        </p:spPr>
        <p:txBody>
          <a:bodyPr spcFirstLastPara="1" wrap="square" lIns="68575" tIns="34275" rIns="68575" bIns="34275" rtlCol="0" anchor="t" anchorCtr="0">
            <a:noAutofit/>
          </a:bodyPr>
          <a:lstStyle/>
          <a:p>
            <a:pPr marL="0" marR="0" lvl="0" indent="0" algn="l" rtl="0">
              <a:lnSpc>
                <a:spcPct val="107142"/>
              </a:lnSpc>
              <a:spcAft>
                <a:spcPts val="1200"/>
              </a:spcAft>
              <a:buNone/>
            </a:pPr>
            <a:r>
              <a:rPr lang="pt" b="1" dirty="0">
                <a:solidFill>
                  <a:schemeClr val="tx1">
                    <a:lumMod val="65000"/>
                    <a:lumOff val="35000"/>
                  </a:schemeClr>
                </a:solidFill>
                <a:latin typeface="Lato" panose="020F0502020204030203" pitchFamily="34" charset="77"/>
                <a:ea typeface="Lato"/>
                <a:cs typeface="Lato"/>
                <a:sym typeface="Lato"/>
              </a:rPr>
              <a:t>Guidelines for drinking-water quality: Small water supplies (Diretrizes para qualidade da água potável: pequenos suprimentos de água) </a:t>
            </a:r>
            <a:r>
              <a:rPr lang="pt" dirty="0">
                <a:solidFill>
                  <a:schemeClr val="tx1">
                    <a:lumMod val="65000"/>
                    <a:lumOff val="35000"/>
                  </a:schemeClr>
                </a:solidFill>
                <a:latin typeface="Lato"/>
                <a:ea typeface="Lato"/>
                <a:cs typeface="Lato"/>
                <a:sym typeface="Lato"/>
              </a:rPr>
              <a:t>- </a:t>
            </a:r>
            <a:r>
              <a:rPr lang="pt" i="1" dirty="0">
                <a:solidFill>
                  <a:schemeClr val="tx1">
                    <a:lumMod val="65000"/>
                    <a:lumOff val="35000"/>
                  </a:schemeClr>
                </a:solidFill>
                <a:latin typeface="Lato"/>
                <a:ea typeface="Lato"/>
                <a:cs typeface="Lato"/>
                <a:sym typeface="Lato"/>
              </a:rPr>
              <a:t>OMS, 2024</a:t>
            </a:r>
            <a:endParaRPr i="1" dirty="0">
              <a:solidFill>
                <a:schemeClr val="tx1">
                  <a:lumMod val="65000"/>
                  <a:lumOff val="35000"/>
                </a:schemeClr>
              </a:solidFill>
              <a:latin typeface="Lato"/>
              <a:ea typeface="Lato"/>
              <a:cs typeface="Lato"/>
              <a:sym typeface="Lato"/>
            </a:endParaRPr>
          </a:p>
          <a:p>
            <a:pPr marL="372110" marR="0" lvl="0" indent="-285750" rtl="0">
              <a:lnSpc>
                <a:spcPts val="1880"/>
              </a:lnSpc>
              <a:spcAft>
                <a:spcPts val="600"/>
              </a:spcAft>
              <a:buClr>
                <a:schemeClr val="tx1">
                  <a:lumMod val="65000"/>
                  <a:lumOff val="35000"/>
                </a:schemeClr>
              </a:buClr>
              <a:buSzPct val="120000"/>
              <a:buFont typeface="Arial" panose="020B0604020202020204" pitchFamily="34" charset="0"/>
              <a:buChar char="•"/>
            </a:pPr>
            <a:r>
              <a:rPr lang="pt" b="0" dirty="0">
                <a:solidFill>
                  <a:schemeClr val="tx1">
                    <a:lumMod val="65000"/>
                    <a:lumOff val="35000"/>
                  </a:schemeClr>
                </a:solidFill>
                <a:latin typeface="Lato"/>
                <a:ea typeface="Lato"/>
                <a:cs typeface="Lato"/>
                <a:sym typeface="Lato"/>
              </a:rPr>
              <a:t>Suprimentos geridos em domicílio reconhecidos como um dos 3 modelos de gestão para pequenos suprimentos</a:t>
            </a:r>
            <a:endParaRPr b="0" dirty="0">
              <a:solidFill>
                <a:schemeClr val="tx1">
                  <a:lumMod val="65000"/>
                  <a:lumOff val="35000"/>
                </a:schemeClr>
              </a:solidFill>
              <a:latin typeface="Lato"/>
              <a:ea typeface="Lato"/>
              <a:cs typeface="Lato"/>
              <a:sym typeface="Lato"/>
            </a:endParaRPr>
          </a:p>
          <a:p>
            <a:pPr marL="372110" marR="0" lvl="0" indent="-285750" rtl="0">
              <a:lnSpc>
                <a:spcPts val="1880"/>
              </a:lnSpc>
              <a:spcAft>
                <a:spcPts val="600"/>
              </a:spcAft>
              <a:buClr>
                <a:schemeClr val="tx1">
                  <a:lumMod val="65000"/>
                  <a:lumOff val="35000"/>
                </a:schemeClr>
              </a:buClr>
              <a:buSzPct val="120000"/>
              <a:buFont typeface="Arial" panose="020B0604020202020204" pitchFamily="34" charset="0"/>
              <a:buChar char="•"/>
            </a:pPr>
            <a:r>
              <a:rPr lang="pt" b="0" dirty="0">
                <a:solidFill>
                  <a:schemeClr val="tx1">
                    <a:lumMod val="65000"/>
                    <a:lumOff val="35000"/>
                  </a:schemeClr>
                </a:solidFill>
                <a:latin typeface="Lato"/>
                <a:ea typeface="Lato"/>
                <a:cs typeface="Lato"/>
                <a:sym typeface="Lato"/>
              </a:rPr>
              <a:t>Capítulo 3: Regulamentos baseados em saúde - recomenda que governos estabeleçam metas de desempenho para tecnologias de HWTS</a:t>
            </a:r>
            <a:endParaRPr b="0" dirty="0">
              <a:solidFill>
                <a:schemeClr val="tx1">
                  <a:lumMod val="65000"/>
                  <a:lumOff val="35000"/>
                </a:schemeClr>
              </a:solidFill>
              <a:latin typeface="Lato"/>
              <a:ea typeface="Lato"/>
              <a:cs typeface="Lato"/>
              <a:sym typeface="Lato"/>
            </a:endParaRPr>
          </a:p>
          <a:p>
            <a:pPr marL="372110" marR="0" lvl="0" indent="-285750" rtl="0">
              <a:lnSpc>
                <a:spcPts val="1880"/>
              </a:lnSpc>
              <a:spcAft>
                <a:spcPts val="600"/>
              </a:spcAft>
              <a:buClr>
                <a:schemeClr val="tx1">
                  <a:lumMod val="65000"/>
                  <a:lumOff val="35000"/>
                </a:schemeClr>
              </a:buClr>
              <a:buSzPct val="120000"/>
              <a:buFont typeface="Arial" panose="020B0604020202020204" pitchFamily="34" charset="0"/>
              <a:buChar char="•"/>
            </a:pPr>
            <a:r>
              <a:rPr lang="pt" b="0" dirty="0">
                <a:solidFill>
                  <a:schemeClr val="tx1">
                    <a:lumMod val="65000"/>
                    <a:lumOff val="35000"/>
                  </a:schemeClr>
                </a:solidFill>
                <a:latin typeface="Lato"/>
                <a:ea typeface="Lato"/>
                <a:cs typeface="Lato"/>
                <a:sym typeface="Lato"/>
              </a:rPr>
              <a:t>Estudo de caso (A3.27) sobre padrões de HWTS e certificação de produtos em Gana</a:t>
            </a:r>
            <a:endParaRPr b="0" dirty="0">
              <a:solidFill>
                <a:schemeClr val="tx1">
                  <a:lumMod val="65000"/>
                  <a:lumOff val="35000"/>
                </a:schemeClr>
              </a:solidFill>
              <a:latin typeface="Lato"/>
              <a:ea typeface="Lato"/>
              <a:cs typeface="Lato"/>
              <a:sym typeface="Lato"/>
            </a:endParaRPr>
          </a:p>
          <a:p>
            <a:pPr marL="372110" lvl="0" indent="-285750" rtl="0">
              <a:lnSpc>
                <a:spcPts val="1880"/>
              </a:lnSpc>
              <a:spcAft>
                <a:spcPts val="600"/>
              </a:spcAft>
              <a:buClr>
                <a:schemeClr val="tx1">
                  <a:lumMod val="65000"/>
                  <a:lumOff val="35000"/>
                </a:schemeClr>
              </a:buClr>
              <a:buSzPct val="120000"/>
              <a:buFont typeface="Arial" panose="020B0604020202020204" pitchFamily="34" charset="0"/>
              <a:buChar char="•"/>
            </a:pPr>
            <a:r>
              <a:rPr lang="pt" b="0" dirty="0">
                <a:solidFill>
                  <a:schemeClr val="tx1">
                    <a:lumMod val="65000"/>
                    <a:lumOff val="35000"/>
                  </a:schemeClr>
                </a:solidFill>
                <a:latin typeface="Lato"/>
                <a:ea typeface="Lato"/>
                <a:cs typeface="Lato"/>
                <a:sym typeface="Lato"/>
              </a:rPr>
              <a:t>Muitos dos princípios básicos se alinham</a:t>
            </a:r>
            <a:r>
              <a:rPr lang="pt" dirty="0">
                <a:solidFill>
                  <a:schemeClr val="tx1">
                    <a:lumMod val="65000"/>
                    <a:lumOff val="35000"/>
                  </a:schemeClr>
                </a:solidFill>
                <a:latin typeface="Lato"/>
                <a:ea typeface="Lato"/>
                <a:cs typeface="Lato"/>
                <a:sym typeface="Lato"/>
              </a:rPr>
              <a:t> </a:t>
            </a:r>
            <a:r>
              <a:rPr lang="pt" b="0" dirty="0">
                <a:solidFill>
                  <a:schemeClr val="tx1">
                    <a:lumMod val="65000"/>
                    <a:lumOff val="35000"/>
                  </a:schemeClr>
                </a:solidFill>
                <a:latin typeface="Lato"/>
                <a:ea typeface="Lato"/>
                <a:cs typeface="Lato"/>
                <a:sym typeface="Lato"/>
              </a:rPr>
              <a:t>bem </a:t>
            </a:r>
            <a:br>
              <a:rPr lang="en" b="0" dirty="0">
                <a:solidFill>
                  <a:schemeClr val="tx1">
                    <a:lumMod val="65000"/>
                    <a:lumOff val="35000"/>
                  </a:schemeClr>
                </a:solidFill>
                <a:latin typeface="Lato"/>
                <a:ea typeface="Lato"/>
                <a:cs typeface="Lato"/>
                <a:sym typeface="Lato"/>
              </a:rPr>
            </a:br>
            <a:r>
              <a:rPr lang="pt" b="0" dirty="0">
                <a:solidFill>
                  <a:schemeClr val="tx1">
                    <a:lumMod val="65000"/>
                    <a:lumOff val="35000"/>
                  </a:schemeClr>
                </a:solidFill>
                <a:latin typeface="Lato"/>
                <a:ea typeface="Lato"/>
                <a:cs typeface="Lato"/>
                <a:sym typeface="Lato"/>
              </a:rPr>
              <a:t>com HWTS</a:t>
            </a:r>
            <a:endParaRPr b="0" dirty="0">
              <a:solidFill>
                <a:schemeClr val="tx1">
                  <a:lumMod val="65000"/>
                  <a:lumOff val="35000"/>
                </a:schemeClr>
              </a:solidFill>
              <a:latin typeface="Lato"/>
              <a:ea typeface="Lato"/>
              <a:cs typeface="Lato"/>
              <a:sym typeface="Lato"/>
            </a:endParaRPr>
          </a:p>
        </p:txBody>
      </p:sp>
      <p:pic>
        <p:nvPicPr>
          <p:cNvPr id="423" name="Google Shape;423;p6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42894" y="1246366"/>
            <a:ext cx="2057966" cy="1715258"/>
          </a:xfrm>
          <a:prstGeom prst="rect">
            <a:avLst/>
          </a:prstGeom>
          <a:noFill/>
          <a:ln>
            <a:noFill/>
          </a:ln>
        </p:spPr>
      </p:pic>
      <p:pic>
        <p:nvPicPr>
          <p:cNvPr id="5" name="Google Shape;423;p69">
            <a:extLst>
              <a:ext uri="{FF2B5EF4-FFF2-40B4-BE49-F238E27FC236}">
                <a16:creationId xmlns:a16="http://schemas.microsoft.com/office/drawing/2014/main" id="{8EBEBFCA-14C3-EDAE-7ED3-54BED1CD8D78}"/>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10157" y="3039505"/>
            <a:ext cx="2057966" cy="1715258"/>
          </a:xfrm>
          <a:prstGeom prst="rect">
            <a:avLst/>
          </a:prstGeom>
          <a:noFill/>
          <a:ln>
            <a:noFill/>
          </a:ln>
        </p:spPr>
      </p:pic>
      <p:grpSp>
        <p:nvGrpSpPr>
          <p:cNvPr id="6" name="Group 5">
            <a:extLst>
              <a:ext uri="{FF2B5EF4-FFF2-40B4-BE49-F238E27FC236}">
                <a16:creationId xmlns:a16="http://schemas.microsoft.com/office/drawing/2014/main" id="{EDD8AFDE-E400-0F8E-5A25-51AF57B197B3}"/>
              </a:ext>
            </a:extLst>
          </p:cNvPr>
          <p:cNvGrpSpPr/>
          <p:nvPr/>
        </p:nvGrpSpPr>
        <p:grpSpPr>
          <a:xfrm>
            <a:off x="612000" y="1342800"/>
            <a:ext cx="235566" cy="276999"/>
            <a:chOff x="540000" y="2786484"/>
            <a:chExt cx="235566" cy="276999"/>
          </a:xfrm>
        </p:grpSpPr>
        <p:sp>
          <p:nvSpPr>
            <p:cNvPr id="7" name="Rounded Rectangle 6">
              <a:extLst>
                <a:ext uri="{FF2B5EF4-FFF2-40B4-BE49-F238E27FC236}">
                  <a16:creationId xmlns:a16="http://schemas.microsoft.com/office/drawing/2014/main" id="{D59A6F53-8583-2ECB-1015-C450913634BD}"/>
                </a:ext>
              </a:extLst>
            </p:cNvPr>
            <p:cNvSpPr/>
            <p:nvPr/>
          </p:nvSpPr>
          <p:spPr>
            <a:xfrm>
              <a:off x="540000" y="2811483"/>
              <a:ext cx="235566" cy="252000"/>
            </a:xfrm>
            <a:prstGeom prst="roundRect">
              <a:avLst/>
            </a:prstGeom>
            <a:solidFill>
              <a:srgbClr val="4CCC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TextBox 7">
              <a:extLst>
                <a:ext uri="{FF2B5EF4-FFF2-40B4-BE49-F238E27FC236}">
                  <a16:creationId xmlns:a16="http://schemas.microsoft.com/office/drawing/2014/main" id="{43083550-101A-DD26-9E57-7609A090D28A}"/>
                </a:ext>
              </a:extLst>
            </p:cNvPr>
            <p:cNvSpPr txBox="1"/>
            <p:nvPr/>
          </p:nvSpPr>
          <p:spPr>
            <a:xfrm>
              <a:off x="540000" y="2786484"/>
              <a:ext cx="235566" cy="276999"/>
            </a:xfrm>
            <a:prstGeom prst="rect">
              <a:avLst/>
            </a:prstGeom>
            <a:noFill/>
          </p:spPr>
          <p:txBody>
            <a:bodyPr wrap="square" rtlCol="0">
              <a:spAutoFit/>
            </a:bodyPr>
            <a:lstStyle/>
            <a:p>
              <a:pPr algn="ctr" rtl="0"/>
              <a:r>
                <a:rPr lang="pt" sz="1200" b="1">
                  <a:solidFill>
                    <a:schemeClr val="bg1"/>
                  </a:solidFill>
                  <a:latin typeface="Lato Black" panose="020F0502020204030203" pitchFamily="34" charset="77"/>
                </a:rPr>
                <a:t>6</a:t>
              </a:r>
            </a:p>
          </p:txBody>
        </p:sp>
      </p:gr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70"/>
          <p:cNvSpPr txBox="1">
            <a:spLocks noGrp="1"/>
          </p:cNvSpPr>
          <p:nvPr>
            <p:ph type="title"/>
          </p:nvPr>
        </p:nvSpPr>
        <p:spPr>
          <a:xfrm>
            <a:off x="540000" y="333380"/>
            <a:ext cx="7762200" cy="787365"/>
          </a:xfrm>
          <a:prstGeom prst="rect">
            <a:avLst/>
          </a:prstGeom>
        </p:spPr>
        <p:txBody>
          <a:bodyPr spcFirstLastPara="1" wrap="square" lIns="68575" tIns="34275" rIns="68575" bIns="34275" rtlCol="0" anchor="ctr" anchorCtr="0">
            <a:spAutoFit/>
          </a:bodyPr>
          <a:lstStyle/>
          <a:p>
            <a:pPr marL="0" lvl="0" indent="0" algn="l" rtl="0">
              <a:lnSpc>
                <a:spcPts val="2800"/>
              </a:lnSpc>
              <a:spcBef>
                <a:spcPts val="0"/>
              </a:spcBef>
              <a:spcAft>
                <a:spcPts val="0"/>
              </a:spcAft>
              <a:buNone/>
            </a:pPr>
            <a:r>
              <a:rPr lang="pt" spc="30">
                <a:solidFill>
                  <a:srgbClr val="2B95B8"/>
                </a:solidFill>
                <a:latin typeface="Lato Black" panose="020F0502020204030203" pitchFamily="34" charset="77"/>
                <a:ea typeface="Lato"/>
                <a:cs typeface="Lato"/>
                <a:sym typeface="Lato"/>
              </a:rPr>
              <a:t>O tratamento doméstico da água (HWTS) agora está representado nas principais publicações de WASH</a:t>
            </a:r>
            <a:endParaRPr spc="30" dirty="0">
              <a:solidFill>
                <a:srgbClr val="2B95B8"/>
              </a:solidFill>
              <a:latin typeface="Lato Black" panose="020F0502020204030203" pitchFamily="34" charset="77"/>
              <a:ea typeface="Lato"/>
              <a:cs typeface="Lato"/>
              <a:sym typeface="Lato"/>
            </a:endParaRPr>
          </a:p>
        </p:txBody>
      </p:sp>
      <p:sp>
        <p:nvSpPr>
          <p:cNvPr id="430" name="Google Shape;430;p70"/>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18</a:t>
            </a:fld>
            <a:endParaRPr dirty="0"/>
          </a:p>
        </p:txBody>
      </p:sp>
      <p:sp>
        <p:nvSpPr>
          <p:cNvPr id="431" name="Google Shape;431;p70"/>
          <p:cNvSpPr txBox="1">
            <a:spLocks noGrp="1"/>
          </p:cNvSpPr>
          <p:nvPr>
            <p:ph type="body" idx="1"/>
          </p:nvPr>
        </p:nvSpPr>
        <p:spPr>
          <a:xfrm>
            <a:off x="957600" y="1332000"/>
            <a:ext cx="3951284" cy="2184103"/>
          </a:xfrm>
          <a:prstGeom prst="rect">
            <a:avLst/>
          </a:prstGeom>
        </p:spPr>
        <p:txBody>
          <a:bodyPr spcFirstLastPara="1" wrap="square" lIns="68575" tIns="34275" rIns="68575" bIns="34275" rtlCol="0" anchor="t" anchorCtr="0">
            <a:noAutofit/>
          </a:bodyPr>
          <a:lstStyle/>
          <a:p>
            <a:pPr marL="0" marR="0" lvl="0" indent="0" algn="l" rtl="0">
              <a:lnSpc>
                <a:spcPct val="107142"/>
              </a:lnSpc>
              <a:spcAft>
                <a:spcPts val="1200"/>
              </a:spcAft>
              <a:buNone/>
            </a:pPr>
            <a:r>
              <a:rPr lang="pt" b="1" dirty="0">
                <a:solidFill>
                  <a:schemeClr val="tx1">
                    <a:lumMod val="65000"/>
                    <a:lumOff val="35000"/>
                  </a:schemeClr>
                </a:solidFill>
                <a:latin typeface="Lato" panose="020F0502020204030203" pitchFamily="34" charset="77"/>
                <a:ea typeface="Lato"/>
                <a:cs typeface="Lato"/>
                <a:sym typeface="Lato"/>
              </a:rPr>
              <a:t>Sanitary inspection packages for drinking-water supplies (Pacotes de inspeção sanitária para suprimentos de água potável) </a:t>
            </a:r>
            <a:r>
              <a:rPr lang="pt" sz="1600" b="1" dirty="0">
                <a:solidFill>
                  <a:schemeClr val="tx1">
                    <a:lumMod val="65000"/>
                    <a:lumOff val="35000"/>
                  </a:schemeClr>
                </a:solidFill>
                <a:latin typeface="Lato" panose="020F0502020204030203" pitchFamily="34" charset="77"/>
                <a:ea typeface="Lato"/>
                <a:cs typeface="Lato"/>
                <a:sym typeface="Lato"/>
              </a:rPr>
              <a:t>- </a:t>
            </a:r>
            <a:r>
              <a:rPr lang="pt" sz="1200" i="1" dirty="0">
                <a:solidFill>
                  <a:schemeClr val="tx1">
                    <a:lumMod val="65000"/>
                    <a:lumOff val="35000"/>
                  </a:schemeClr>
                </a:solidFill>
                <a:latin typeface="Lato"/>
                <a:ea typeface="Lato"/>
                <a:cs typeface="Lato"/>
                <a:sym typeface="Lato"/>
              </a:rPr>
              <a:t>OMS, 2024</a:t>
            </a:r>
            <a:endParaRPr sz="1200" i="1" dirty="0">
              <a:solidFill>
                <a:schemeClr val="tx1">
                  <a:lumMod val="65000"/>
                  <a:lumOff val="35000"/>
                </a:schemeClr>
              </a:solidFill>
              <a:latin typeface="Lato"/>
              <a:ea typeface="Lato"/>
              <a:cs typeface="Lato"/>
              <a:sym typeface="Lato"/>
            </a:endParaRPr>
          </a:p>
          <a:p>
            <a:pPr marL="372110" marR="0" lvl="0" indent="-285750" rtl="0">
              <a:lnSpc>
                <a:spcPts val="1880"/>
              </a:lnSpc>
              <a:spcAft>
                <a:spcPts val="600"/>
              </a:spcAft>
              <a:buClr>
                <a:schemeClr val="tx1">
                  <a:lumMod val="65000"/>
                  <a:lumOff val="35000"/>
                </a:schemeClr>
              </a:buClr>
              <a:buSzPct val="120000"/>
              <a:buFont typeface="Arial" panose="020B0604020202020204" pitchFamily="34" charset="0"/>
              <a:buChar char="•"/>
            </a:pPr>
            <a:r>
              <a:rPr lang="pt" dirty="0">
                <a:solidFill>
                  <a:schemeClr val="tx1">
                    <a:lumMod val="65000"/>
                    <a:lumOff val="35000"/>
                  </a:schemeClr>
                </a:solidFill>
                <a:latin typeface="Lato" panose="020F0502020204030203" pitchFamily="34" charset="77"/>
                <a:ea typeface="Lato"/>
                <a:cs typeface="Lato"/>
                <a:sym typeface="Lato"/>
              </a:rPr>
              <a:t>A OMS lançou seu primeiro formulário de inspeção sanitária para práticas domiciliares (todos os outros são para fontes de água)</a:t>
            </a:r>
            <a:endParaRPr dirty="0">
              <a:solidFill>
                <a:schemeClr val="tx1">
                  <a:lumMod val="65000"/>
                  <a:lumOff val="35000"/>
                </a:schemeClr>
              </a:solidFill>
              <a:latin typeface="Lato" panose="020F0502020204030203" pitchFamily="34" charset="77"/>
              <a:ea typeface="Lato"/>
              <a:cs typeface="Lato"/>
              <a:sym typeface="Lato"/>
            </a:endParaRPr>
          </a:p>
          <a:p>
            <a:pPr marL="372110" marR="0" lvl="0" indent="-285750" rtl="0">
              <a:lnSpc>
                <a:spcPts val="1880"/>
              </a:lnSpc>
              <a:spcAft>
                <a:spcPts val="600"/>
              </a:spcAft>
              <a:buClr>
                <a:schemeClr val="tx1">
                  <a:lumMod val="65000"/>
                  <a:lumOff val="35000"/>
                </a:schemeClr>
              </a:buClr>
              <a:buSzPct val="120000"/>
              <a:buFont typeface="Arial" panose="020B0604020202020204" pitchFamily="34" charset="0"/>
              <a:buChar char="•"/>
            </a:pPr>
            <a:r>
              <a:rPr lang="pt" dirty="0">
                <a:solidFill>
                  <a:schemeClr val="tx1">
                    <a:lumMod val="65000"/>
                    <a:lumOff val="35000"/>
                  </a:schemeClr>
                </a:solidFill>
                <a:latin typeface="Lato" panose="020F0502020204030203" pitchFamily="34" charset="77"/>
                <a:ea typeface="Lato"/>
                <a:cs typeface="Lato"/>
                <a:sym typeface="Lato"/>
              </a:rPr>
              <a:t>A CAWST está desenvolvendo pacotes de inspeção sanitária para filtros de cerâmica e cloração.</a:t>
            </a:r>
            <a:endParaRPr dirty="0">
              <a:solidFill>
                <a:schemeClr val="tx1">
                  <a:lumMod val="65000"/>
                  <a:lumOff val="35000"/>
                </a:schemeClr>
              </a:solidFill>
              <a:latin typeface="Lato" panose="020F0502020204030203" pitchFamily="34" charset="77"/>
              <a:ea typeface="Lato"/>
              <a:cs typeface="Lato"/>
              <a:sym typeface="Lato"/>
            </a:endParaRPr>
          </a:p>
        </p:txBody>
      </p:sp>
      <p:pic>
        <p:nvPicPr>
          <p:cNvPr id="432" name="Google Shape;432;p7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198395" y="1357430"/>
            <a:ext cx="2450592" cy="1822999"/>
          </a:xfrm>
          <a:prstGeom prst="rect">
            <a:avLst/>
          </a:prstGeom>
          <a:noFill/>
          <a:ln>
            <a:noFill/>
          </a:ln>
        </p:spPr>
      </p:pic>
      <p:grpSp>
        <p:nvGrpSpPr>
          <p:cNvPr id="14" name="Group 13">
            <a:extLst>
              <a:ext uri="{FF2B5EF4-FFF2-40B4-BE49-F238E27FC236}">
                <a16:creationId xmlns:a16="http://schemas.microsoft.com/office/drawing/2014/main" id="{A3828124-A97F-25B3-3092-8F9576AE9880}"/>
              </a:ext>
            </a:extLst>
          </p:cNvPr>
          <p:cNvGrpSpPr/>
          <p:nvPr/>
        </p:nvGrpSpPr>
        <p:grpSpPr>
          <a:xfrm>
            <a:off x="612000" y="1342800"/>
            <a:ext cx="235566" cy="276999"/>
            <a:chOff x="540000" y="3623471"/>
            <a:chExt cx="235566" cy="276999"/>
          </a:xfrm>
        </p:grpSpPr>
        <p:sp>
          <p:nvSpPr>
            <p:cNvPr id="15" name="Rounded Rectangle 14">
              <a:extLst>
                <a:ext uri="{FF2B5EF4-FFF2-40B4-BE49-F238E27FC236}">
                  <a16:creationId xmlns:a16="http://schemas.microsoft.com/office/drawing/2014/main" id="{11108212-4501-BCAA-7398-A9785E95D6FA}"/>
                </a:ext>
              </a:extLst>
            </p:cNvPr>
            <p:cNvSpPr/>
            <p:nvPr/>
          </p:nvSpPr>
          <p:spPr>
            <a:xfrm>
              <a:off x="540000" y="3638101"/>
              <a:ext cx="235566" cy="252000"/>
            </a:xfrm>
            <a:prstGeom prst="roundRect">
              <a:avLst/>
            </a:prstGeom>
            <a:solidFill>
              <a:srgbClr val="DD8C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TextBox 15">
              <a:extLst>
                <a:ext uri="{FF2B5EF4-FFF2-40B4-BE49-F238E27FC236}">
                  <a16:creationId xmlns:a16="http://schemas.microsoft.com/office/drawing/2014/main" id="{53E68D17-424E-384B-E206-3C12208AF7FE}"/>
                </a:ext>
              </a:extLst>
            </p:cNvPr>
            <p:cNvSpPr txBox="1"/>
            <p:nvPr/>
          </p:nvSpPr>
          <p:spPr>
            <a:xfrm>
              <a:off x="540000" y="3623471"/>
              <a:ext cx="235566" cy="276999"/>
            </a:xfrm>
            <a:prstGeom prst="rect">
              <a:avLst/>
            </a:prstGeom>
            <a:noFill/>
          </p:spPr>
          <p:txBody>
            <a:bodyPr wrap="square" rtlCol="0">
              <a:spAutoFit/>
            </a:bodyPr>
            <a:lstStyle/>
            <a:p>
              <a:pPr algn="ctr" rtl="0"/>
              <a:r>
                <a:rPr lang="pt" sz="1200" b="1">
                  <a:solidFill>
                    <a:schemeClr val="bg1"/>
                  </a:solidFill>
                  <a:latin typeface="Lato Black" panose="020F0502020204030203" pitchFamily="34" charset="77"/>
                </a:rPr>
                <a:t>7</a:t>
              </a:r>
            </a:p>
          </p:txBody>
        </p:sp>
      </p:grpSp>
      <p:grpSp>
        <p:nvGrpSpPr>
          <p:cNvPr id="20" name="Group 19">
            <a:extLst>
              <a:ext uri="{FF2B5EF4-FFF2-40B4-BE49-F238E27FC236}">
                <a16:creationId xmlns:a16="http://schemas.microsoft.com/office/drawing/2014/main" id="{32ECB477-C35F-2869-7E55-B69C32A90C3D}"/>
              </a:ext>
            </a:extLst>
          </p:cNvPr>
          <p:cNvGrpSpPr/>
          <p:nvPr/>
        </p:nvGrpSpPr>
        <p:grpSpPr>
          <a:xfrm>
            <a:off x="5192826" y="3001964"/>
            <a:ext cx="3222404" cy="1627397"/>
            <a:chOff x="957600" y="3516102"/>
            <a:chExt cx="2927382" cy="1627397"/>
          </a:xfrm>
        </p:grpSpPr>
        <p:sp>
          <p:nvSpPr>
            <p:cNvPr id="12" name="Rounded Rectangle 11">
              <a:extLst>
                <a:ext uri="{FF2B5EF4-FFF2-40B4-BE49-F238E27FC236}">
                  <a16:creationId xmlns:a16="http://schemas.microsoft.com/office/drawing/2014/main" id="{B4240557-CBCF-B752-401D-AA9991F5354C}"/>
                </a:ext>
              </a:extLst>
            </p:cNvPr>
            <p:cNvSpPr/>
            <p:nvPr/>
          </p:nvSpPr>
          <p:spPr>
            <a:xfrm>
              <a:off x="957600" y="3516102"/>
              <a:ext cx="2927382" cy="1627397"/>
            </a:xfrm>
            <a:prstGeom prst="roundRect">
              <a:avLst>
                <a:gd name="adj" fmla="val 8462"/>
              </a:avLst>
            </a:prstGeom>
            <a:solidFill>
              <a:schemeClr val="bg1"/>
            </a:solidFill>
            <a:ln w="6350">
              <a:solidFill>
                <a:schemeClr val="bg1">
                  <a:lumMod val="85000"/>
                </a:schemeClr>
              </a:solidFill>
            </a:ln>
            <a:effectLst>
              <a:outerShdw blurRad="50800" dist="25400" dir="2700000" algn="tl" rotWithShape="0">
                <a:prstClr val="black">
                  <a:alpha val="2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TextBox 16">
              <a:extLst>
                <a:ext uri="{FF2B5EF4-FFF2-40B4-BE49-F238E27FC236}">
                  <a16:creationId xmlns:a16="http://schemas.microsoft.com/office/drawing/2014/main" id="{9B0FC5B1-7327-E435-6714-9F7198B47334}"/>
                </a:ext>
              </a:extLst>
            </p:cNvPr>
            <p:cNvSpPr txBox="1"/>
            <p:nvPr/>
          </p:nvSpPr>
          <p:spPr>
            <a:xfrm>
              <a:off x="1013375" y="3603612"/>
              <a:ext cx="2871606" cy="1426353"/>
            </a:xfrm>
            <a:prstGeom prst="rect">
              <a:avLst/>
            </a:prstGeom>
            <a:noFill/>
          </p:spPr>
          <p:txBody>
            <a:bodyPr wrap="square" rtlCol="0">
              <a:spAutoFit/>
            </a:bodyPr>
            <a:lstStyle/>
            <a:p>
              <a:pPr rtl="0">
                <a:lnSpc>
                  <a:spcPts val="1540"/>
                </a:lnSpc>
                <a:spcAft>
                  <a:spcPts val="600"/>
                </a:spcAft>
              </a:pPr>
              <a:r>
                <a:rPr lang="pt" sz="1200" b="1" dirty="0">
                  <a:solidFill>
                    <a:schemeClr val="accent1"/>
                  </a:solidFill>
                  <a:latin typeface="Lato" panose="020F0502020204030203" pitchFamily="34" charset="77"/>
                  <a:ea typeface="Lato"/>
                  <a:cs typeface="Lato"/>
                  <a:sym typeface="Lato"/>
                </a:rPr>
                <a:t>Você sabia? </a:t>
              </a:r>
            </a:p>
            <a:p>
              <a:pPr rtl="0">
                <a:lnSpc>
                  <a:spcPts val="1540"/>
                </a:lnSpc>
              </a:pPr>
              <a:r>
                <a:rPr lang="pt" sz="1100" b="1" dirty="0">
                  <a:solidFill>
                    <a:schemeClr val="accent1"/>
                  </a:solidFill>
                </a:rPr>
                <a:t>A CAWST desenvolveu pacotes de inspeção sanitária para filtros de bioareia, fervura e coleta e armazenamento. </a:t>
              </a:r>
            </a:p>
            <a:p>
              <a:pPr rtl="0">
                <a:lnSpc>
                  <a:spcPts val="1340"/>
                </a:lnSpc>
                <a:spcAft>
                  <a:spcPts val="600"/>
                </a:spcAft>
              </a:pPr>
              <a:r>
                <a:rPr lang="pt" sz="1000" u="sng" dirty="0">
                  <a:solidFill>
                    <a:srgbClr val="2B95B8"/>
                  </a:solidFill>
                </a:rPr>
                <a:t>https://washresources.cawst.org/en/collections/d5756fa0/household-water-treatment-technologies-sanitary-inspection-forms</a:t>
              </a:r>
            </a:p>
          </p:txBody>
        </p:sp>
      </p:gr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1"/>
          <p:cNvSpPr txBox="1">
            <a:spLocks noGrp="1"/>
          </p:cNvSpPr>
          <p:nvPr>
            <p:ph type="title"/>
          </p:nvPr>
        </p:nvSpPr>
        <p:spPr>
          <a:xfrm>
            <a:off x="539999" y="288000"/>
            <a:ext cx="7278540" cy="816332"/>
          </a:xfrm>
          <a:prstGeom prst="rect">
            <a:avLst/>
          </a:prstGeom>
        </p:spPr>
        <p:txBody>
          <a:bodyPr spcFirstLastPara="1" wrap="square" lIns="91425" tIns="91425" rIns="91425" bIns="91425" rtlCol="0" anchor="t" anchorCtr="0">
            <a:normAutofit fontScale="90000"/>
          </a:bodyPr>
          <a:lstStyle/>
          <a:p>
            <a:pPr marL="0" lvl="0" indent="0" algn="l" rtl="0">
              <a:lnSpc>
                <a:spcPts val="2800"/>
              </a:lnSpc>
              <a:spcBef>
                <a:spcPts val="0"/>
              </a:spcBef>
              <a:spcAft>
                <a:spcPts val="0"/>
              </a:spcAft>
              <a:buNone/>
            </a:pPr>
            <a:r>
              <a:rPr lang="pt" sz="2700" spc="30" dirty="0">
                <a:solidFill>
                  <a:srgbClr val="2B95B8"/>
                </a:solidFill>
                <a:latin typeface="Lato Black" panose="020F0502020204030203" pitchFamily="34" charset="77"/>
              </a:rPr>
              <a:t>Resumo: </a:t>
            </a:r>
            <a:r>
              <a:rPr lang="pt" sz="2700" spc="30" dirty="0">
                <a:solidFill>
                  <a:srgbClr val="2B95B8"/>
                </a:solidFill>
                <a:latin typeface="Lato Black" panose="020F0502020204030203" pitchFamily="34" charset="77"/>
                <a:ea typeface="Lato"/>
                <a:cs typeface="Lato"/>
                <a:sym typeface="Lato"/>
              </a:rPr>
              <a:t>Água potável segura no domicílio </a:t>
            </a:r>
            <a:br>
              <a:rPr lang="en" sz="2700" spc="30" dirty="0">
                <a:solidFill>
                  <a:srgbClr val="2B95B8"/>
                </a:solidFill>
                <a:latin typeface="Lato Black" panose="020F0502020204030203" pitchFamily="34" charset="77"/>
                <a:ea typeface="Lato"/>
                <a:cs typeface="Lato"/>
                <a:sym typeface="Lato"/>
              </a:rPr>
            </a:br>
            <a:r>
              <a:rPr lang="pt" sz="2700" spc="30" dirty="0">
                <a:solidFill>
                  <a:srgbClr val="2B95B8"/>
                </a:solidFill>
                <a:latin typeface="Lato Black" panose="020F0502020204030203" pitchFamily="34" charset="77"/>
                <a:ea typeface="Lato"/>
                <a:cs typeface="Lato"/>
                <a:sym typeface="Lato"/>
              </a:rPr>
              <a:t>não está sendo obtida </a:t>
            </a:r>
            <a:endParaRPr sz="2700" spc="30" dirty="0">
              <a:solidFill>
                <a:srgbClr val="2B95B8"/>
              </a:solidFill>
              <a:latin typeface="Lato Black" panose="020F0502020204030203" pitchFamily="34" charset="77"/>
              <a:ea typeface="Calibri"/>
              <a:cs typeface="Calibri"/>
              <a:sym typeface="Calibri"/>
            </a:endParaRPr>
          </a:p>
          <a:p>
            <a:pPr marL="0" lvl="0" indent="0" algn="l" rtl="0">
              <a:spcBef>
                <a:spcPts val="0"/>
              </a:spcBef>
              <a:spcAft>
                <a:spcPts val="0"/>
              </a:spcAft>
              <a:buNone/>
            </a:pPr>
            <a:endParaRPr dirty="0"/>
          </a:p>
        </p:txBody>
      </p:sp>
      <p:sp>
        <p:nvSpPr>
          <p:cNvPr id="438" name="Google Shape;438;p71"/>
          <p:cNvSpPr txBox="1">
            <a:spLocks noGrp="1"/>
          </p:cNvSpPr>
          <p:nvPr>
            <p:ph type="body" idx="1"/>
          </p:nvPr>
        </p:nvSpPr>
        <p:spPr>
          <a:xfrm>
            <a:off x="652321" y="2076598"/>
            <a:ext cx="4249688" cy="1493944"/>
          </a:xfrm>
          <a:prstGeom prst="rect">
            <a:avLst/>
          </a:prstGeom>
        </p:spPr>
        <p:txBody>
          <a:bodyPr spcFirstLastPara="1" wrap="square" lIns="91425" tIns="91425" rIns="91425" bIns="91425" rtlCol="0" anchor="t" anchorCtr="0">
            <a:noAutofit/>
          </a:bodyPr>
          <a:lstStyle/>
          <a:p>
            <a:pPr marL="0" lvl="0" indent="0" algn="l" rtl="0">
              <a:lnSpc>
                <a:spcPts val="2220"/>
              </a:lnSpc>
              <a:spcBef>
                <a:spcPts val="0"/>
              </a:spcBef>
              <a:spcAft>
                <a:spcPts val="1200"/>
              </a:spcAft>
              <a:buNone/>
            </a:pPr>
            <a:r>
              <a:rPr lang="pt" sz="1600" b="1" dirty="0">
                <a:solidFill>
                  <a:schemeClr val="accent1"/>
                </a:solidFill>
                <a:latin typeface="Lato" panose="020F0502020204030203" pitchFamily="34" charset="77"/>
                <a:sym typeface="Lato"/>
              </a:rPr>
              <a:t>Os principais documentos discutidos descrevem claramente que é preciso cuidar da qualidade da água, especialmente no ponto de uso, e que, para chegarmos a todos, precisamos de uma série de soluções. </a:t>
            </a:r>
            <a:endParaRPr sz="1600" b="1" dirty="0">
              <a:solidFill>
                <a:schemeClr val="accent1"/>
              </a:solidFill>
              <a:latin typeface="Lato" panose="020F0502020204030203" pitchFamily="34" charset="77"/>
              <a:sym typeface="Lato"/>
            </a:endParaRPr>
          </a:p>
          <a:p>
            <a:pPr marL="0" lvl="0" indent="0" algn="l" rtl="0">
              <a:spcBef>
                <a:spcPts val="1000"/>
              </a:spcBef>
              <a:spcAft>
                <a:spcPts val="0"/>
              </a:spcAft>
              <a:buNone/>
            </a:pPr>
            <a:endParaRPr sz="1600" b="1" dirty="0">
              <a:solidFill>
                <a:schemeClr val="dk1"/>
              </a:solidFill>
              <a:latin typeface="Calibri"/>
              <a:ea typeface="Calibri"/>
              <a:cs typeface="Calibri"/>
              <a:sym typeface="Calibri"/>
            </a:endParaRPr>
          </a:p>
          <a:p>
            <a:pPr marL="0" lvl="0" indent="0" algn="l" rtl="0">
              <a:spcBef>
                <a:spcPts val="1200"/>
              </a:spcBef>
              <a:spcAft>
                <a:spcPts val="0"/>
              </a:spcAft>
              <a:buNone/>
            </a:pPr>
            <a:endParaRPr sz="1600" b="1" dirty="0"/>
          </a:p>
          <a:p>
            <a:pPr marL="0" lvl="0" indent="0" algn="l" rtl="0">
              <a:spcBef>
                <a:spcPts val="1200"/>
              </a:spcBef>
              <a:spcAft>
                <a:spcPts val="0"/>
              </a:spcAft>
              <a:buNone/>
            </a:pPr>
            <a:endParaRPr sz="1600" b="1" dirty="0"/>
          </a:p>
          <a:p>
            <a:pPr marL="0" lvl="0" indent="0" algn="l" rtl="0">
              <a:spcBef>
                <a:spcPts val="1200"/>
              </a:spcBef>
              <a:spcAft>
                <a:spcPts val="1200"/>
              </a:spcAft>
              <a:buNone/>
            </a:pPr>
            <a:endParaRPr sz="1600" b="1" dirty="0"/>
          </a:p>
        </p:txBody>
      </p:sp>
      <p:sp>
        <p:nvSpPr>
          <p:cNvPr id="2" name="Google Shape;430;p70">
            <a:extLst>
              <a:ext uri="{FF2B5EF4-FFF2-40B4-BE49-F238E27FC236}">
                <a16:creationId xmlns:a16="http://schemas.microsoft.com/office/drawing/2014/main" id="{7E45266E-E464-9E02-BF57-A052C8F2709A}"/>
              </a:ext>
            </a:extLst>
          </p:cNvPr>
          <p:cNvSpPr txBox="1">
            <a:spLocks noGrp="1"/>
          </p:cNvSpPr>
          <p:nvPr>
            <p:ph type="sldNum" idx="12"/>
          </p:nvPr>
        </p:nvSpPr>
        <p:spPr>
          <a:xfrm>
            <a:off x="7665720" y="4767263"/>
            <a:ext cx="849600" cy="273900"/>
          </a:xfrm>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19</a:t>
            </a:fld>
            <a:endParaRPr dirty="0"/>
          </a:p>
        </p:txBody>
      </p:sp>
      <p:pic>
        <p:nvPicPr>
          <p:cNvPr id="4" name="Picture 3" descr="A person pouring water into a container&#10;&#10;Description automatically generated">
            <a:extLst>
              <a:ext uri="{FF2B5EF4-FFF2-40B4-BE49-F238E27FC236}">
                <a16:creationId xmlns:a16="http://schemas.microsoft.com/office/drawing/2014/main" id="{0A96DC9A-B23D-4222-95DF-5DCD08F53B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4574116" y="1618399"/>
            <a:ext cx="3410134" cy="2381999"/>
          </a:xfrm>
          <a:prstGeom prst="rect">
            <a:avLst/>
          </a:prstGeom>
          <a:effectLst>
            <a:outerShdw blurRad="50800" dist="25400" dir="2700000" algn="tl" rotWithShape="0">
              <a:prstClr val="black">
                <a:alpha val="40000"/>
              </a:prstClr>
            </a:outerShdw>
          </a:effectLst>
        </p:spPr>
      </p:pic>
      <p:cxnSp>
        <p:nvCxnSpPr>
          <p:cNvPr id="5" name="Straight Connector 4">
            <a:extLst>
              <a:ext uri="{FF2B5EF4-FFF2-40B4-BE49-F238E27FC236}">
                <a16:creationId xmlns:a16="http://schemas.microsoft.com/office/drawing/2014/main" id="{230398D3-2682-7B06-8695-770C841D0AD1}"/>
              </a:ext>
            </a:extLst>
          </p:cNvPr>
          <p:cNvCxnSpPr/>
          <p:nvPr/>
        </p:nvCxnSpPr>
        <p:spPr>
          <a:xfrm>
            <a:off x="736315" y="2008378"/>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88D5D67-471B-96CB-DC0F-2BD175B4732A}"/>
              </a:ext>
            </a:extLst>
          </p:cNvPr>
          <p:cNvCxnSpPr/>
          <p:nvPr/>
        </p:nvCxnSpPr>
        <p:spPr>
          <a:xfrm>
            <a:off x="736315" y="3708573"/>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47EF7-D520-D581-BB5F-1838B467415C}"/>
              </a:ext>
            </a:extLst>
          </p:cNvPr>
          <p:cNvSpPr>
            <a:spLocks noGrp="1"/>
          </p:cNvSpPr>
          <p:nvPr>
            <p:ph type="title"/>
          </p:nvPr>
        </p:nvSpPr>
        <p:spPr>
          <a:xfrm>
            <a:off x="540000" y="360000"/>
            <a:ext cx="7886700" cy="512418"/>
          </a:xfrm>
        </p:spPr>
        <p:txBody>
          <a:bodyPr rtlCol="0"/>
          <a:lstStyle/>
          <a:p>
            <a:pPr rtl="0"/>
            <a:r>
              <a:rPr lang="pt" sz="2400" dirty="0">
                <a:solidFill>
                  <a:schemeClr val="accent3"/>
                </a:solidFill>
                <a:latin typeface="Lato Black" panose="020F0502020204030203" pitchFamily="34" charset="77"/>
              </a:rPr>
              <a:t>O que os dados nos dizem?</a:t>
            </a:r>
            <a:endParaRPr lang="en-US" dirty="0"/>
          </a:p>
        </p:txBody>
      </p:sp>
      <p:sp>
        <p:nvSpPr>
          <p:cNvPr id="4" name="Text Placeholder 3">
            <a:extLst>
              <a:ext uri="{FF2B5EF4-FFF2-40B4-BE49-F238E27FC236}">
                <a16:creationId xmlns:a16="http://schemas.microsoft.com/office/drawing/2014/main" id="{3D95214C-1CF0-47A1-A656-12E59E08002B}"/>
              </a:ext>
            </a:extLst>
          </p:cNvPr>
          <p:cNvSpPr>
            <a:spLocks noGrp="1" noRot="1" noMove="1" noResize="1" noEditPoints="1" noAdjustHandles="1" noChangeArrowheads="1" noChangeShapeType="1"/>
          </p:cNvSpPr>
          <p:nvPr>
            <p:ph type="body" idx="2"/>
          </p:nvPr>
        </p:nvSpPr>
        <p:spPr>
          <a:xfrm>
            <a:off x="540000" y="1080000"/>
            <a:ext cx="7886700" cy="3571959"/>
          </a:xfrm>
        </p:spPr>
        <p:txBody>
          <a:bodyPr rtlCol="0">
            <a:noAutofit/>
          </a:bodyPr>
          <a:lstStyle/>
          <a:p>
            <a:pPr marL="0" lvl="0" indent="0" algn="l" rtl="0">
              <a:spcBef>
                <a:spcPts val="0"/>
              </a:spcBef>
              <a:spcAft>
                <a:spcPts val="0"/>
              </a:spcAft>
              <a:buNone/>
            </a:pPr>
            <a:r>
              <a:rPr lang="pt" sz="1200" b="1" dirty="0">
                <a:latin typeface="Lato" panose="020F0502020204030203" pitchFamily="34" charset="77"/>
              </a:rPr>
              <a:t>Uma análise de quatro documentos globais importantes:</a:t>
            </a:r>
          </a:p>
          <a:p>
            <a:pPr marL="457200" lvl="0" indent="-297497" algn="l" rtl="0">
              <a:lnSpc>
                <a:spcPts val="2020"/>
              </a:lnSpc>
              <a:spcBef>
                <a:spcPts val="1200"/>
              </a:spcBef>
              <a:spcAft>
                <a:spcPts val="1400"/>
              </a:spcAft>
              <a:buClr>
                <a:srgbClr val="005478"/>
              </a:buClr>
              <a:buSzPct val="100000"/>
              <a:buFont typeface="Lato"/>
              <a:buAutoNum type="arabicPeriod"/>
            </a:pPr>
            <a:r>
              <a:rPr lang="pt" sz="1200" dirty="0">
                <a:latin typeface="Lato" panose="020F0502020204030203" pitchFamily="34" charset="77"/>
                <a:ea typeface="Lato"/>
                <a:cs typeface="Lato"/>
                <a:sym typeface="Lato"/>
              </a:rPr>
              <a:t>Progress on household drinking water, sanitation and hygiene (Progresso em água potável, saneamento e higiene domésticos) - </a:t>
            </a:r>
            <a:r>
              <a:rPr lang="pt" sz="1200" i="1" dirty="0">
                <a:latin typeface="Lato" panose="020F0502020204030203" pitchFamily="34" charset="77"/>
                <a:ea typeface="Lato"/>
                <a:cs typeface="Lato"/>
                <a:sym typeface="Lato"/>
              </a:rPr>
              <a:t>JMP, 2025</a:t>
            </a:r>
            <a:r>
              <a:rPr lang="pt" sz="1200" dirty="0">
                <a:latin typeface="Lato" panose="020F0502020204030203" pitchFamily="34" charset="77"/>
                <a:ea typeface="Lato"/>
                <a:cs typeface="Lato"/>
                <a:sym typeface="Lato"/>
              </a:rPr>
              <a:t> </a:t>
            </a:r>
            <a:r>
              <a:rPr lang="pt" sz="1200" u="sng" dirty="0">
                <a:solidFill>
                  <a:srgbClr val="2B95B8"/>
                </a:solidFill>
                <a:uFill>
                  <a:solidFill>
                    <a:srgbClr val="2B95B8"/>
                  </a:solidFill>
                </a:uFill>
                <a:latin typeface="Lato" panose="020F0502020204030203" pitchFamily="34" charset="77"/>
                <a:ea typeface="Lato"/>
                <a:cs typeface="Lato"/>
                <a:sym typeface="Lato"/>
                <a:hlinkClick r:id="rId4">
                  <a:extLst>
                    <a:ext uri="{A12FA001-AC4F-418D-AE19-62706E023703}">
                      <ahyp:hlinkClr xmlns:ahyp="http://schemas.microsoft.com/office/drawing/2018/hyperlinkcolor" val="tx"/>
                    </a:ext>
                  </a:extLst>
                </a:hlinkClick>
              </a:rPr>
              <a:t>washdata.org/reports/jmp-2025-wash-households</a:t>
            </a:r>
            <a:endParaRPr lang="en-CA" sz="1200" u="sng" dirty="0">
              <a:solidFill>
                <a:srgbClr val="2B95B8"/>
              </a:solidFill>
              <a:uFill>
                <a:solidFill>
                  <a:srgbClr val="2B95B8"/>
                </a:solidFill>
              </a:uFill>
              <a:latin typeface="Lato" panose="020F0502020204030203" pitchFamily="34" charset="77"/>
              <a:ea typeface="Lato"/>
              <a:cs typeface="Lato"/>
              <a:sym typeface="Lato"/>
            </a:endParaRPr>
          </a:p>
          <a:p>
            <a:pPr indent="-297497" rtl="0">
              <a:lnSpc>
                <a:spcPts val="2020"/>
              </a:lnSpc>
              <a:spcAft>
                <a:spcPts val="1400"/>
              </a:spcAft>
              <a:buClr>
                <a:srgbClr val="005478"/>
              </a:buClr>
              <a:buSzPct val="100000"/>
              <a:buFont typeface="Lato"/>
              <a:buAutoNum type="arabicPeriod"/>
            </a:pPr>
            <a:r>
              <a:rPr lang="pt" sz="1200" dirty="0">
                <a:latin typeface="Lato" panose="020F0502020204030203" pitchFamily="34" charset="77"/>
                <a:ea typeface="Lato"/>
                <a:cs typeface="Lato"/>
                <a:sym typeface="Lato"/>
              </a:rPr>
              <a:t>Integrating water quality testing into household surveys (Integração de testes de qualidade da água em análises domiciliares) - </a:t>
            </a:r>
            <a:r>
              <a:rPr lang="pt" sz="1200" i="1" dirty="0">
                <a:latin typeface="Lato" panose="020F0502020204030203" pitchFamily="34" charset="77"/>
                <a:ea typeface="Lato"/>
                <a:cs typeface="Lato"/>
                <a:sym typeface="Lato"/>
              </a:rPr>
              <a:t>OMS, 2020</a:t>
            </a:r>
            <a:r>
              <a:rPr lang="pt" sz="1200" dirty="0">
                <a:latin typeface="Lato" panose="020F0502020204030203" pitchFamily="34" charset="77"/>
                <a:ea typeface="Lato"/>
                <a:cs typeface="Lato"/>
                <a:sym typeface="Lato"/>
              </a:rPr>
              <a:t> </a:t>
            </a:r>
            <a:br>
              <a:rPr lang="en-CA" sz="1200" dirty="0">
                <a:latin typeface="Lato" panose="020F0502020204030203" pitchFamily="34" charset="77"/>
                <a:ea typeface="Lato"/>
                <a:cs typeface="Lato"/>
                <a:sym typeface="Lato"/>
              </a:rPr>
            </a:br>
            <a:r>
              <a:rPr lang="pt" sz="1200" u="sng" dirty="0">
                <a:solidFill>
                  <a:srgbClr val="2B95B8"/>
                </a:solidFill>
                <a:uFill>
                  <a:solidFill>
                    <a:srgbClr val="2B95B8"/>
                  </a:solidFill>
                </a:uFill>
                <a:latin typeface="Lato" panose="020F0502020204030203" pitchFamily="34" charset="77"/>
                <a:ea typeface="Lato"/>
                <a:cs typeface="Lato"/>
                <a:sym typeface="Lato"/>
                <a:hlinkClick r:id="rId5">
                  <a:extLst>
                    <a:ext uri="{A12FA001-AC4F-418D-AE19-62706E023703}">
                      <ahyp:hlinkClr xmlns:ahyp="http://schemas.microsoft.com/office/drawing/2018/hyperlinkcolor" val="tx"/>
                    </a:ext>
                  </a:extLst>
                </a:hlinkClick>
              </a:rPr>
              <a:t>https://washdata.org/sites/default/files/2020-10/JMP-2020-water-quality-testing-household-surveys.pdf</a:t>
            </a:r>
            <a:endParaRPr lang="en-CA" sz="1200" u="sng" dirty="0">
              <a:solidFill>
                <a:srgbClr val="2B95B8"/>
              </a:solidFill>
              <a:uFill>
                <a:solidFill>
                  <a:srgbClr val="2B95B8"/>
                </a:solidFill>
              </a:uFill>
              <a:latin typeface="Lato" panose="020F0502020204030203" pitchFamily="34" charset="77"/>
              <a:ea typeface="Lato"/>
              <a:cs typeface="Lato"/>
              <a:sym typeface="Lato"/>
            </a:endParaRPr>
          </a:p>
          <a:p>
            <a:pPr indent="-297497" rtl="0">
              <a:lnSpc>
                <a:spcPts val="2020"/>
              </a:lnSpc>
              <a:spcAft>
                <a:spcPts val="1400"/>
              </a:spcAft>
              <a:buClr>
                <a:srgbClr val="005478"/>
              </a:buClr>
              <a:buSzPct val="100000"/>
              <a:buFont typeface="Lato"/>
              <a:buAutoNum type="arabicPeriod"/>
            </a:pPr>
            <a:r>
              <a:rPr lang="pt" sz="1200" dirty="0">
                <a:latin typeface="Lato" panose="020F0502020204030203" pitchFamily="34" charset="77"/>
                <a:ea typeface="Lato"/>
                <a:cs typeface="Lato"/>
                <a:sym typeface="Lato"/>
              </a:rPr>
              <a:t>Monitoring Drinking Water Quality in Nationally Representative Household Surveys in Low and Middle-Income Countries (Monitoramento da qualidade da água potável em análises domiciliares nacionalmente representativas em países de baixa e média renda) - </a:t>
            </a:r>
            <a:r>
              <a:rPr lang="pt" sz="1200" i="1" dirty="0">
                <a:latin typeface="Lato" panose="020F0502020204030203" pitchFamily="34" charset="77"/>
                <a:ea typeface="Lato"/>
                <a:cs typeface="Lato"/>
                <a:sym typeface="Lato"/>
              </a:rPr>
              <a:t>Bain et al, 2021</a:t>
            </a:r>
          </a:p>
          <a:p>
            <a:pPr marL="457200" lvl="0" indent="-297497" algn="l" rtl="0">
              <a:lnSpc>
                <a:spcPts val="2020"/>
              </a:lnSpc>
              <a:spcBef>
                <a:spcPts val="0"/>
              </a:spcBef>
              <a:spcAft>
                <a:spcPts val="1400"/>
              </a:spcAft>
              <a:buClr>
                <a:srgbClr val="005478"/>
              </a:buClr>
              <a:buSzPct val="100000"/>
              <a:buFont typeface="Lato"/>
              <a:buAutoNum type="arabicPeriod"/>
            </a:pPr>
            <a:r>
              <a:rPr lang="pt" sz="1200" dirty="0">
                <a:latin typeface="Lato" panose="020F0502020204030203" pitchFamily="34" charset="77"/>
                <a:ea typeface="Lato"/>
                <a:cs typeface="Lato"/>
                <a:sym typeface="Lato"/>
              </a:rPr>
              <a:t>Global Analysis and Assessment of Sanitation and Drinking Water (Análise e avaliação global de saneamento e água potável) - </a:t>
            </a:r>
            <a:r>
              <a:rPr lang="pt" sz="1200" i="1" dirty="0">
                <a:latin typeface="Lato" panose="020F0502020204030203" pitchFamily="34" charset="77"/>
                <a:ea typeface="Lato"/>
                <a:cs typeface="Lato"/>
                <a:sym typeface="Lato"/>
              </a:rPr>
              <a:t>ONU-Água, 2025 </a:t>
            </a:r>
            <a:r>
              <a:rPr lang="pt" sz="1200" dirty="0">
                <a:solidFill>
                  <a:schemeClr val="accent3"/>
                </a:solidFill>
                <a:uFill>
                  <a:solidFill>
                    <a:srgbClr val="2B95B8"/>
                  </a:solidFill>
                </a:uFill>
                <a:latin typeface="Lato" panose="020F0502020204030203" pitchFamily="34" charset="77"/>
                <a:ea typeface="Lato"/>
                <a:cs typeface="Lato"/>
                <a:sym typeface="Lato"/>
                <a:hlinkClick r:id="rId6">
                  <a:extLst>
                    <a:ext uri="{A12FA001-AC4F-418D-AE19-62706E023703}">
                      <ahyp:hlinkClr xmlns:ahyp="http://schemas.microsoft.com/office/drawing/2018/hyperlinkcolor" val="tx"/>
                    </a:ext>
                  </a:extLst>
                </a:hlinkClick>
              </a:rPr>
              <a:t>www.unwater.org/news/un-water-glaas-2025-report</a:t>
            </a:r>
            <a:endParaRPr lang="en-CA" sz="1200" dirty="0">
              <a:solidFill>
                <a:schemeClr val="accent3"/>
              </a:solidFill>
              <a:uFill>
                <a:solidFill>
                  <a:srgbClr val="2B95B8"/>
                </a:solidFill>
              </a:uFill>
              <a:latin typeface="Lato" panose="020F0502020204030203" pitchFamily="34" charset="77"/>
              <a:ea typeface="Lato"/>
              <a:cs typeface="Lato"/>
              <a:sym typeface="Lato"/>
            </a:endParaRPr>
          </a:p>
          <a:p>
            <a:pPr rtl="0"/>
            <a:endParaRPr lang="en-US" dirty="0"/>
          </a:p>
        </p:txBody>
      </p:sp>
      <p:sp>
        <p:nvSpPr>
          <p:cNvPr id="5" name="Rounded Rectangle 4">
            <a:extLst>
              <a:ext uri="{FF2B5EF4-FFF2-40B4-BE49-F238E27FC236}">
                <a16:creationId xmlns:a16="http://schemas.microsoft.com/office/drawing/2014/main" id="{CD8E1C7C-0D8A-5FE6-53FC-B009754BA5A2}"/>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chemeClr val="accent6"/>
              </a:solidFill>
            </a:endParaRPr>
          </a:p>
        </p:txBody>
      </p:sp>
      <p:sp>
        <p:nvSpPr>
          <p:cNvPr id="6" name="TextBox 5">
            <a:extLst>
              <a:ext uri="{FF2B5EF4-FFF2-40B4-BE49-F238E27FC236}">
                <a16:creationId xmlns:a16="http://schemas.microsoft.com/office/drawing/2014/main" id="{5896634C-0284-0793-3021-BF9077AAB2F4}"/>
              </a:ext>
            </a:extLst>
          </p:cNvPr>
          <p:cNvSpPr txBox="1">
            <a:spLocks/>
          </p:cNvSpPr>
          <p:nvPr/>
        </p:nvSpPr>
        <p:spPr>
          <a:xfrm>
            <a:off x="717300" y="1568543"/>
            <a:ext cx="235566" cy="276999"/>
          </a:xfrm>
          <a:prstGeom prst="rect">
            <a:avLst/>
          </a:prstGeom>
          <a:noFill/>
        </p:spPr>
        <p:txBody>
          <a:bodyPr wrap="square" rtlCol="0">
            <a:spAutoFit/>
          </a:bodyPr>
          <a:lstStyle/>
          <a:p>
            <a:pPr algn="ctr" rtl="0"/>
            <a:r>
              <a:rPr lang="pt" sz="1200" b="1">
                <a:solidFill>
                  <a:schemeClr val="bg1"/>
                </a:solidFill>
                <a:latin typeface="Lato Black" panose="020F0502020204030203" pitchFamily="34" charset="77"/>
              </a:rPr>
              <a:t>1</a:t>
            </a:r>
          </a:p>
        </p:txBody>
      </p:sp>
      <p:sp>
        <p:nvSpPr>
          <p:cNvPr id="8" name="Rounded Rectangle 7">
            <a:extLst>
              <a:ext uri="{FF2B5EF4-FFF2-40B4-BE49-F238E27FC236}">
                <a16:creationId xmlns:a16="http://schemas.microsoft.com/office/drawing/2014/main" id="{D6A37505-20F4-6866-0052-0D414BB74175}"/>
              </a:ext>
            </a:extLst>
          </p:cNvPr>
          <p:cNvSpPr/>
          <p:nvPr/>
        </p:nvSpPr>
        <p:spPr>
          <a:xfrm>
            <a:off x="717300" y="2305343"/>
            <a:ext cx="235566" cy="252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TextBox 8">
            <a:extLst>
              <a:ext uri="{FF2B5EF4-FFF2-40B4-BE49-F238E27FC236}">
                <a16:creationId xmlns:a16="http://schemas.microsoft.com/office/drawing/2014/main" id="{741C40C2-861A-8E5B-1DD1-D4C8F2A2D3AA}"/>
              </a:ext>
            </a:extLst>
          </p:cNvPr>
          <p:cNvSpPr txBox="1"/>
          <p:nvPr/>
        </p:nvSpPr>
        <p:spPr>
          <a:xfrm>
            <a:off x="717300" y="2292843"/>
            <a:ext cx="235566" cy="276999"/>
          </a:xfrm>
          <a:prstGeom prst="rect">
            <a:avLst/>
          </a:prstGeom>
          <a:noFill/>
        </p:spPr>
        <p:txBody>
          <a:bodyPr wrap="square" rtlCol="0">
            <a:spAutoFit/>
          </a:bodyPr>
          <a:lstStyle/>
          <a:p>
            <a:pPr algn="ctr" rtl="0"/>
            <a:r>
              <a:rPr lang="pt" sz="1200" b="1">
                <a:solidFill>
                  <a:schemeClr val="bg1"/>
                </a:solidFill>
                <a:latin typeface="Lato Black" panose="020F0502020204030203" pitchFamily="34" charset="77"/>
              </a:rPr>
              <a:t>2</a:t>
            </a:r>
          </a:p>
        </p:txBody>
      </p:sp>
      <p:sp>
        <p:nvSpPr>
          <p:cNvPr id="11" name="Rounded Rectangle 10">
            <a:extLst>
              <a:ext uri="{FF2B5EF4-FFF2-40B4-BE49-F238E27FC236}">
                <a16:creationId xmlns:a16="http://schemas.microsoft.com/office/drawing/2014/main" id="{7A4C67D4-4466-9AC2-63AF-7788789DA6C1}"/>
              </a:ext>
            </a:extLst>
          </p:cNvPr>
          <p:cNvSpPr/>
          <p:nvPr/>
        </p:nvSpPr>
        <p:spPr>
          <a:xfrm>
            <a:off x="717300" y="3348371"/>
            <a:ext cx="235566" cy="2520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a16="http://schemas.microsoft.com/office/drawing/2014/main" id="{87FC3A6E-13EB-C0B6-BD3B-FFE21F60555A}"/>
              </a:ext>
            </a:extLst>
          </p:cNvPr>
          <p:cNvSpPr txBox="1"/>
          <p:nvPr/>
        </p:nvSpPr>
        <p:spPr>
          <a:xfrm>
            <a:off x="717300" y="3323372"/>
            <a:ext cx="235566" cy="276999"/>
          </a:xfrm>
          <a:prstGeom prst="rect">
            <a:avLst/>
          </a:prstGeom>
          <a:noFill/>
        </p:spPr>
        <p:txBody>
          <a:bodyPr wrap="square" rtlCol="0">
            <a:spAutoFit/>
          </a:bodyPr>
          <a:lstStyle/>
          <a:p>
            <a:pPr algn="ctr" rtl="0"/>
            <a:r>
              <a:rPr lang="pt" sz="1200" b="1">
                <a:solidFill>
                  <a:schemeClr val="bg1"/>
                </a:solidFill>
                <a:latin typeface="Lato Black" panose="020F0502020204030203" pitchFamily="34" charset="77"/>
              </a:rPr>
              <a:t>3</a:t>
            </a:r>
          </a:p>
        </p:txBody>
      </p:sp>
      <p:sp>
        <p:nvSpPr>
          <p:cNvPr id="14" name="Rounded Rectangle 13">
            <a:extLst>
              <a:ext uri="{FF2B5EF4-FFF2-40B4-BE49-F238E27FC236}">
                <a16:creationId xmlns:a16="http://schemas.microsoft.com/office/drawing/2014/main" id="{E8026A66-A27C-6EEC-7561-B4A2DC7932B1}"/>
              </a:ext>
            </a:extLst>
          </p:cNvPr>
          <p:cNvSpPr/>
          <p:nvPr/>
        </p:nvSpPr>
        <p:spPr>
          <a:xfrm>
            <a:off x="717300" y="4255275"/>
            <a:ext cx="235566" cy="25200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 name="TextBox 14">
            <a:extLst>
              <a:ext uri="{FF2B5EF4-FFF2-40B4-BE49-F238E27FC236}">
                <a16:creationId xmlns:a16="http://schemas.microsoft.com/office/drawing/2014/main" id="{F8EE9889-67B3-C192-4758-F123C0340717}"/>
              </a:ext>
            </a:extLst>
          </p:cNvPr>
          <p:cNvSpPr txBox="1"/>
          <p:nvPr/>
        </p:nvSpPr>
        <p:spPr>
          <a:xfrm>
            <a:off x="717300" y="4240011"/>
            <a:ext cx="235566" cy="276999"/>
          </a:xfrm>
          <a:prstGeom prst="rect">
            <a:avLst/>
          </a:prstGeom>
          <a:noFill/>
        </p:spPr>
        <p:txBody>
          <a:bodyPr wrap="square" rtlCol="0">
            <a:spAutoFit/>
          </a:bodyPr>
          <a:lstStyle/>
          <a:p>
            <a:pPr algn="ctr" rtl="0"/>
            <a:r>
              <a:rPr lang="pt" sz="1200" b="1" dirty="0">
                <a:solidFill>
                  <a:schemeClr val="bg1"/>
                </a:solidFill>
                <a:latin typeface="Lato Black" panose="020F0502020204030203" pitchFamily="34" charset="77"/>
              </a:rPr>
              <a:t>4</a:t>
            </a:r>
          </a:p>
        </p:txBody>
      </p:sp>
    </p:spTree>
    <p:custDataLst>
      <p:tags r:id="rId1"/>
    </p:custDataLst>
    <p:extLst>
      <p:ext uri="{BB962C8B-B14F-4D97-AF65-F5344CB8AC3E}">
        <p14:creationId xmlns:p14="http://schemas.microsoft.com/office/powerpoint/2010/main" val="691454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540000" y="350643"/>
            <a:ext cx="7762200" cy="813013"/>
          </a:xfrm>
          <a:prstGeom prst="rect">
            <a:avLst/>
          </a:prstGeom>
        </p:spPr>
        <p:txBody>
          <a:bodyPr spcFirstLastPara="1" wrap="square" lIns="68575" tIns="34275" rIns="68575" bIns="34275" rtlCol="0" anchor="ctr" anchorCtr="0">
            <a:spAutoFit/>
          </a:bodyPr>
          <a:lstStyle/>
          <a:p>
            <a:pPr marL="7938" lvl="0" indent="-7938" algn="l" rtl="0">
              <a:lnSpc>
                <a:spcPts val="2880"/>
              </a:lnSpc>
              <a:spcBef>
                <a:spcPts val="0"/>
              </a:spcBef>
              <a:buNone/>
            </a:pPr>
            <a:r>
              <a:rPr lang="pt" sz="2400" b="1" spc="30">
                <a:solidFill>
                  <a:srgbClr val="2B95B8"/>
                </a:solidFill>
                <a:latin typeface="Lato Black" panose="020F0502020204030203" pitchFamily="34" charset="77"/>
                <a:ea typeface="Lato"/>
                <a:cs typeface="Lato"/>
                <a:sym typeface="Lato"/>
              </a:rPr>
              <a:t>Esta é uma oportunidade para tirar o setor de WASH </a:t>
            </a:r>
            <a:br>
              <a:rPr lang="en-CA" sz="2400" b="1" spc="30" dirty="0">
                <a:solidFill>
                  <a:srgbClr val="2B95B8"/>
                </a:solidFill>
                <a:latin typeface="Lato Black" panose="020F0502020204030203" pitchFamily="34" charset="77"/>
                <a:ea typeface="Lato"/>
                <a:cs typeface="Lato"/>
                <a:sym typeface="Lato"/>
              </a:rPr>
            </a:br>
            <a:r>
              <a:rPr lang="pt" sz="2400" b="1" spc="30">
                <a:solidFill>
                  <a:srgbClr val="2B95B8"/>
                </a:solidFill>
                <a:latin typeface="Lato Black" panose="020F0502020204030203" pitchFamily="34" charset="77"/>
                <a:ea typeface="Lato"/>
                <a:cs typeface="Lato"/>
                <a:sym typeface="Lato"/>
              </a:rPr>
              <a:t>de “ou” e levar para “e”</a:t>
            </a:r>
            <a:endParaRPr lang="en-CA" sz="2400" b="1" u="none" strike="noStrike" cap="none" spc="30" dirty="0">
              <a:solidFill>
                <a:srgbClr val="2B95B8"/>
              </a:solidFill>
              <a:latin typeface="Lato Black" panose="020F0502020204030203" pitchFamily="34" charset="77"/>
              <a:ea typeface="Calibri"/>
              <a:cs typeface="Calibri"/>
              <a:sym typeface="Calibri"/>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20</a:t>
            </a:fld>
            <a:endParaRPr dirty="0"/>
          </a:p>
        </p:txBody>
      </p:sp>
      <p:sp>
        <p:nvSpPr>
          <p:cNvPr id="8" name="Google Shape;446;p72">
            <a:extLst>
              <a:ext uri="{FF2B5EF4-FFF2-40B4-BE49-F238E27FC236}">
                <a16:creationId xmlns:a16="http://schemas.microsoft.com/office/drawing/2014/main" id="{68957BFC-C085-6094-1B19-25536BB506F7}"/>
              </a:ext>
            </a:extLst>
          </p:cNvPr>
          <p:cNvSpPr/>
          <p:nvPr/>
        </p:nvSpPr>
        <p:spPr>
          <a:xfrm>
            <a:off x="566338" y="1332000"/>
            <a:ext cx="7755900" cy="2841326"/>
          </a:xfrm>
          <a:prstGeom prst="rect">
            <a:avLst/>
          </a:prstGeom>
          <a:noFill/>
          <a:ln>
            <a:noFill/>
          </a:ln>
        </p:spPr>
        <p:txBody>
          <a:bodyPr spcFirstLastPara="1" wrap="square" lIns="0" tIns="0" rIns="0" bIns="0" rtlCol="0" anchor="t" anchorCtr="0">
            <a:noAutofit/>
          </a:bodyPr>
          <a:lstStyle/>
          <a:p>
            <a:pPr marL="49213" marR="0" lvl="0" algn="l" rtl="0">
              <a:lnSpc>
                <a:spcPct val="100000"/>
              </a:lnSpc>
              <a:spcBef>
                <a:spcPts val="0"/>
              </a:spcBef>
              <a:spcAft>
                <a:spcPts val="1200"/>
              </a:spcAft>
              <a:buClr>
                <a:srgbClr val="666666"/>
              </a:buClr>
              <a:buSzPts val="1400"/>
            </a:pPr>
            <a:r>
              <a:rPr lang="pt" sz="1600" b="1" dirty="0">
                <a:solidFill>
                  <a:schemeClr val="tx1">
                    <a:lumMod val="65000"/>
                    <a:lumOff val="35000"/>
                  </a:schemeClr>
                </a:solidFill>
                <a:latin typeface="Lato Black" panose="020F0502020204030203" pitchFamily="34" charset="77"/>
                <a:ea typeface="Lato"/>
                <a:cs typeface="Lato"/>
                <a:sym typeface="Lato"/>
              </a:rPr>
              <a:t>O tratamento doméstico da água:</a:t>
            </a:r>
            <a:endParaRPr sz="1600" b="1" dirty="0">
              <a:solidFill>
                <a:schemeClr val="tx1">
                  <a:lumMod val="65000"/>
                  <a:lumOff val="35000"/>
                </a:schemeClr>
              </a:solidFill>
              <a:latin typeface="Lato Black" panose="020F0502020204030203" pitchFamily="34" charset="77"/>
              <a:ea typeface="Lato"/>
              <a:cs typeface="Lato"/>
              <a:sym typeface="Lato"/>
            </a:endParaRPr>
          </a:p>
          <a:p>
            <a:pPr marL="334963" marR="0" lvl="1" indent="-285750" algn="l" rtl="0">
              <a:lnSpc>
                <a:spcPct val="100000"/>
              </a:lnSpc>
              <a:spcBef>
                <a:spcPts val="1000"/>
              </a:spcBef>
              <a:spcAft>
                <a:spcPts val="0"/>
              </a:spcAft>
              <a:buClr>
                <a:schemeClr val="tx1">
                  <a:lumMod val="65000"/>
                  <a:lumOff val="35000"/>
                </a:schemeClr>
              </a:buClr>
              <a:buSzPct val="120000"/>
              <a:buFont typeface="Arial" panose="020B0604020202020204" pitchFamily="34" charset="0"/>
              <a:buChar char="•"/>
            </a:pPr>
            <a:r>
              <a:rPr lang="pt" b="1" dirty="0">
                <a:solidFill>
                  <a:schemeClr val="tx1"/>
                </a:solidFill>
                <a:latin typeface="Lato"/>
                <a:ea typeface="Lato"/>
                <a:cs typeface="Lato"/>
                <a:sym typeface="Lato"/>
              </a:rPr>
              <a:t>faz parte do leque de opções </a:t>
            </a:r>
            <a:r>
              <a:rPr lang="pt" dirty="0">
                <a:solidFill>
                  <a:srgbClr val="666666"/>
                </a:solidFill>
                <a:latin typeface="Lato"/>
                <a:ea typeface="Lato"/>
                <a:cs typeface="Lato"/>
                <a:sym typeface="Lato"/>
              </a:rPr>
              <a:t>para levar água potável gerida com segurança para todos</a:t>
            </a:r>
            <a:endParaRPr dirty="0">
              <a:solidFill>
                <a:srgbClr val="666666"/>
              </a:solidFill>
              <a:latin typeface="Lato"/>
              <a:ea typeface="Lato"/>
              <a:cs typeface="Lato"/>
              <a:sym typeface="Lato"/>
            </a:endParaRPr>
          </a:p>
          <a:p>
            <a:pPr marL="334963" marR="0" lvl="1" indent="-285750" algn="l" rtl="0">
              <a:lnSpc>
                <a:spcPct val="100000"/>
              </a:lnSpc>
              <a:spcBef>
                <a:spcPts val="1000"/>
              </a:spcBef>
              <a:spcAft>
                <a:spcPts val="0"/>
              </a:spcAft>
              <a:buClr>
                <a:schemeClr val="tx1">
                  <a:lumMod val="65000"/>
                  <a:lumOff val="35000"/>
                </a:schemeClr>
              </a:buClr>
              <a:buSzPct val="120000"/>
              <a:buFont typeface="Arial" panose="020B0604020202020204" pitchFamily="34" charset="0"/>
              <a:buChar char="•"/>
            </a:pPr>
            <a:r>
              <a:rPr lang="pt" dirty="0">
                <a:solidFill>
                  <a:srgbClr val="666666"/>
                </a:solidFill>
                <a:latin typeface="Lato"/>
                <a:ea typeface="Lato"/>
                <a:cs typeface="Lato"/>
                <a:sym typeface="Lato"/>
              </a:rPr>
              <a:t>desempenha um papel importante como um modelo de prestação de serviços </a:t>
            </a:r>
            <a:r>
              <a:rPr lang="pt" b="1" dirty="0">
                <a:solidFill>
                  <a:schemeClr val="tx1"/>
                </a:solidFill>
                <a:latin typeface="Lato"/>
                <a:ea typeface="Lato"/>
                <a:cs typeface="Lato"/>
                <a:sym typeface="Lato"/>
              </a:rPr>
              <a:t>legítimo e baseado em evidências</a:t>
            </a:r>
            <a:endParaRPr dirty="0">
              <a:solidFill>
                <a:srgbClr val="666666"/>
              </a:solidFill>
              <a:latin typeface="Lato"/>
              <a:ea typeface="Lato"/>
              <a:cs typeface="Lato"/>
              <a:sym typeface="Lato"/>
            </a:endParaRPr>
          </a:p>
          <a:p>
            <a:pPr marL="334963" marR="0" lvl="1" indent="-285750" algn="l" rtl="0">
              <a:lnSpc>
                <a:spcPct val="100000"/>
              </a:lnSpc>
              <a:spcBef>
                <a:spcPts val="1000"/>
              </a:spcBef>
              <a:spcAft>
                <a:spcPts val="1000"/>
              </a:spcAft>
              <a:buClr>
                <a:schemeClr val="tx1">
                  <a:lumMod val="65000"/>
                  <a:lumOff val="35000"/>
                </a:schemeClr>
              </a:buClr>
              <a:buSzPct val="120000"/>
              <a:buFont typeface="Arial" panose="020B0604020202020204" pitchFamily="34" charset="0"/>
              <a:buChar char="•"/>
            </a:pPr>
            <a:r>
              <a:rPr lang="pt" dirty="0">
                <a:solidFill>
                  <a:srgbClr val="666666"/>
                </a:solidFill>
                <a:latin typeface="Lato"/>
                <a:ea typeface="Lato"/>
                <a:cs typeface="Lato"/>
                <a:sym typeface="Lato"/>
              </a:rPr>
              <a:t>é embasado em décadas de pesquisa de campo, experiência de implementação e avanços na garantia de qualidade</a:t>
            </a:r>
            <a:endParaRPr dirty="0">
              <a:solidFill>
                <a:srgbClr val="666666"/>
              </a:solidFill>
              <a:latin typeface="Lato"/>
              <a:ea typeface="Lato"/>
              <a:cs typeface="Lato"/>
              <a:sym typeface="Lato"/>
            </a:endParaRPr>
          </a:p>
        </p:txBody>
      </p:sp>
    </p:spTree>
    <p:custDataLst>
      <p:tags r:id="rId1"/>
    </p:custDataLst>
    <p:extLst>
      <p:ext uri="{BB962C8B-B14F-4D97-AF65-F5344CB8AC3E}">
        <p14:creationId xmlns:p14="http://schemas.microsoft.com/office/powerpoint/2010/main" val="43782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540000" y="324000"/>
            <a:ext cx="7762200" cy="438551"/>
          </a:xfrm>
          <a:prstGeom prst="rect">
            <a:avLst/>
          </a:prstGeom>
        </p:spPr>
        <p:txBody>
          <a:bodyPr spcFirstLastPara="1" wrap="square" lIns="68575" tIns="34275" rIns="68575" bIns="34275" rtlCol="0" anchor="ctr" anchorCtr="0">
            <a:spAutoFit/>
          </a:bodyPr>
          <a:lstStyle/>
          <a:p>
            <a:pPr marL="7938" marR="0" lvl="0" algn="l" rtl="0">
              <a:lnSpc>
                <a:spcPct val="100000"/>
              </a:lnSpc>
              <a:spcBef>
                <a:spcPts val="0"/>
              </a:spcBef>
              <a:spcAft>
                <a:spcPts val="0"/>
              </a:spcAft>
              <a:buClr>
                <a:srgbClr val="005478"/>
              </a:buClr>
              <a:buSzPts val="1300"/>
              <a:buFont typeface="Lato"/>
              <a:buNone/>
            </a:pPr>
            <a:r>
              <a:rPr lang="pt" sz="2400" b="1" spc="30">
                <a:solidFill>
                  <a:srgbClr val="2B95B8"/>
                </a:solidFill>
                <a:latin typeface="Lato Black" panose="020F0502020204030203" pitchFamily="34" charset="77"/>
                <a:ea typeface="Lato"/>
                <a:cs typeface="Lato"/>
                <a:sym typeface="Lato"/>
              </a:rPr>
              <a:t>Oportunidades</a:t>
            </a:r>
            <a:endParaRPr lang="en-CA" sz="2400" b="1" u="none" strike="noStrike" cap="none" spc="30" dirty="0">
              <a:solidFill>
                <a:srgbClr val="2B95B8"/>
              </a:solidFill>
              <a:latin typeface="Lato Black" panose="020F0502020204030203" pitchFamily="34" charset="77"/>
              <a:ea typeface="Calibri"/>
              <a:cs typeface="Calibri"/>
              <a:sym typeface="Calibri"/>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21</a:t>
            </a:fld>
            <a:endParaRPr dirty="0"/>
          </a:p>
        </p:txBody>
      </p:sp>
      <p:sp>
        <p:nvSpPr>
          <p:cNvPr id="2" name="Google Shape;454;p73">
            <a:extLst>
              <a:ext uri="{FF2B5EF4-FFF2-40B4-BE49-F238E27FC236}">
                <a16:creationId xmlns:a16="http://schemas.microsoft.com/office/drawing/2014/main" id="{09D5083B-2A50-5266-0FB7-316DF2001ABF}"/>
              </a:ext>
            </a:extLst>
          </p:cNvPr>
          <p:cNvSpPr/>
          <p:nvPr/>
        </p:nvSpPr>
        <p:spPr>
          <a:xfrm>
            <a:off x="540000" y="1034742"/>
            <a:ext cx="7975320" cy="3634767"/>
          </a:xfrm>
          <a:prstGeom prst="rect">
            <a:avLst/>
          </a:prstGeom>
          <a:noFill/>
          <a:ln>
            <a:noFill/>
          </a:ln>
        </p:spPr>
        <p:txBody>
          <a:bodyPr spcFirstLastPara="1" wrap="square" lIns="0" tIns="0" rIns="0" bIns="0" rtlCol="0" anchor="t" anchorCtr="0">
            <a:noAutofit/>
          </a:bodyPr>
          <a:lstStyle/>
          <a:p>
            <a:pPr marL="425450" marR="0" lvl="0" indent="-285750" algn="l" rtl="0">
              <a:lnSpc>
                <a:spcPts val="1880"/>
              </a:lnSpc>
              <a:spcBef>
                <a:spcPts val="0"/>
              </a:spcBef>
              <a:spcAft>
                <a:spcPts val="0"/>
              </a:spcAft>
              <a:buClr>
                <a:schemeClr val="tx1">
                  <a:lumMod val="65000"/>
                  <a:lumOff val="35000"/>
                </a:schemeClr>
              </a:buClr>
              <a:buSzPct val="120000"/>
              <a:buFont typeface="Arial" panose="020B0604020202020204" pitchFamily="34" charset="0"/>
              <a:buChar char="•"/>
            </a:pPr>
            <a:r>
              <a:rPr lang="pt" dirty="0">
                <a:solidFill>
                  <a:srgbClr val="666666"/>
                </a:solidFill>
                <a:latin typeface="Lato"/>
                <a:ea typeface="Lato"/>
                <a:cs typeface="Lato"/>
                <a:sym typeface="Lato"/>
              </a:rPr>
              <a:t>Defender ambientes de financiamento e políticas que </a:t>
            </a:r>
            <a:r>
              <a:rPr lang="pt" b="1" dirty="0">
                <a:solidFill>
                  <a:schemeClr val="tx1"/>
                </a:solidFill>
                <a:latin typeface="Lato"/>
                <a:ea typeface="Lato"/>
                <a:cs typeface="Lato"/>
                <a:sym typeface="Lato"/>
              </a:rPr>
              <a:t>integrem</a:t>
            </a:r>
            <a:r>
              <a:rPr lang="pt" dirty="0">
                <a:solidFill>
                  <a:srgbClr val="666666"/>
                </a:solidFill>
                <a:latin typeface="Lato"/>
                <a:ea typeface="Lato"/>
                <a:cs typeface="Lato"/>
                <a:sym typeface="Lato"/>
              </a:rPr>
              <a:t> opções fora da rede às estratégias nacionais</a:t>
            </a:r>
            <a:endParaRPr dirty="0">
              <a:solidFill>
                <a:srgbClr val="666666"/>
              </a:solidFill>
              <a:latin typeface="Lato"/>
              <a:ea typeface="Lato"/>
              <a:cs typeface="Lato"/>
              <a:sym typeface="Lato"/>
            </a:endParaRPr>
          </a:p>
          <a:p>
            <a:pPr marL="425450" marR="0" lvl="0" indent="-285750" algn="l" rtl="0">
              <a:lnSpc>
                <a:spcPts val="1880"/>
              </a:lnSpc>
              <a:spcBef>
                <a:spcPts val="1000"/>
              </a:spcBef>
              <a:spcAft>
                <a:spcPts val="0"/>
              </a:spcAft>
              <a:buClr>
                <a:schemeClr val="tx1">
                  <a:lumMod val="65000"/>
                  <a:lumOff val="35000"/>
                </a:schemeClr>
              </a:buClr>
              <a:buSzPct val="120000"/>
              <a:buFont typeface="Arial" panose="020B0604020202020204" pitchFamily="34" charset="0"/>
              <a:buChar char="•"/>
            </a:pPr>
            <a:r>
              <a:rPr lang="pt" dirty="0">
                <a:solidFill>
                  <a:srgbClr val="666666"/>
                </a:solidFill>
                <a:latin typeface="Lato"/>
                <a:ea typeface="Lato"/>
                <a:cs typeface="Lato"/>
                <a:sym typeface="Lato"/>
              </a:rPr>
              <a:t>Incentivar formuladores de políticas e financiadores a reconhecer abordagens descentralizadas como </a:t>
            </a:r>
            <a:r>
              <a:rPr lang="pt" b="1" dirty="0">
                <a:solidFill>
                  <a:schemeClr val="tx1"/>
                </a:solidFill>
                <a:latin typeface="Lato"/>
                <a:ea typeface="Lato"/>
                <a:cs typeface="Lato"/>
                <a:sym typeface="Lato"/>
              </a:rPr>
              <a:t>complementares</a:t>
            </a:r>
            <a:r>
              <a:rPr lang="pt" dirty="0">
                <a:solidFill>
                  <a:srgbClr val="666666"/>
                </a:solidFill>
                <a:latin typeface="Lato"/>
                <a:ea typeface="Lato"/>
                <a:cs typeface="Lato"/>
                <a:sym typeface="Lato"/>
              </a:rPr>
              <a:t>, sem competição com sistemas centralizados</a:t>
            </a:r>
            <a:endParaRPr dirty="0">
              <a:solidFill>
                <a:srgbClr val="666666"/>
              </a:solidFill>
              <a:latin typeface="Lato"/>
              <a:ea typeface="Lato"/>
              <a:cs typeface="Lato"/>
              <a:sym typeface="Lato"/>
            </a:endParaRPr>
          </a:p>
          <a:p>
            <a:pPr marL="425450" lvl="0" indent="-285750" algn="l" rtl="0">
              <a:lnSpc>
                <a:spcPts val="1880"/>
              </a:lnSpc>
              <a:spcBef>
                <a:spcPts val="1000"/>
              </a:spcBef>
              <a:spcAft>
                <a:spcPts val="0"/>
              </a:spcAft>
              <a:buClr>
                <a:schemeClr val="tx1">
                  <a:lumMod val="65000"/>
                  <a:lumOff val="35000"/>
                </a:schemeClr>
              </a:buClr>
              <a:buSzPct val="120000"/>
              <a:buFont typeface="Arial" panose="020B0604020202020204" pitchFamily="34" charset="0"/>
              <a:buChar char="•"/>
            </a:pPr>
            <a:r>
              <a:rPr lang="pt" dirty="0">
                <a:solidFill>
                  <a:srgbClr val="666666"/>
                </a:solidFill>
                <a:latin typeface="Lato"/>
                <a:ea typeface="Lato"/>
                <a:cs typeface="Lato"/>
                <a:sym typeface="Lato"/>
              </a:rPr>
              <a:t>Centralizar prioridades e critérios das famílias em intervenções de WASH</a:t>
            </a:r>
            <a:endParaRPr dirty="0">
              <a:solidFill>
                <a:srgbClr val="666666"/>
              </a:solidFill>
              <a:latin typeface="Lato"/>
              <a:ea typeface="Lato"/>
              <a:cs typeface="Lato"/>
              <a:sym typeface="Lato"/>
            </a:endParaRPr>
          </a:p>
          <a:p>
            <a:pPr marL="431800" lvl="0" indent="-285750" algn="l" rtl="0">
              <a:lnSpc>
                <a:spcPts val="1880"/>
              </a:lnSpc>
              <a:spcBef>
                <a:spcPts val="1000"/>
              </a:spcBef>
              <a:spcAft>
                <a:spcPts val="0"/>
              </a:spcAft>
              <a:buClr>
                <a:schemeClr val="tx1">
                  <a:lumMod val="65000"/>
                  <a:lumOff val="35000"/>
                </a:schemeClr>
              </a:buClr>
              <a:buSzPct val="120000"/>
              <a:buFont typeface="Arial" panose="020B0604020202020204" pitchFamily="34" charset="0"/>
              <a:buChar char="•"/>
            </a:pPr>
            <a:r>
              <a:rPr lang="pt" dirty="0">
                <a:solidFill>
                  <a:srgbClr val="666666"/>
                </a:solidFill>
                <a:latin typeface="Lato"/>
                <a:ea typeface="Lato"/>
                <a:cs typeface="Lato"/>
                <a:sym typeface="Lato"/>
              </a:rPr>
              <a:t>Promover o tratamento domiciliar da água como um componente comprovado e necessário, particularmente onde os sistemas centralizados </a:t>
            </a:r>
            <a:r>
              <a:rPr lang="pt" b="1" dirty="0">
                <a:solidFill>
                  <a:schemeClr val="tx1"/>
                </a:solidFill>
                <a:latin typeface="Lato"/>
                <a:ea typeface="Lato"/>
                <a:cs typeface="Lato"/>
                <a:sym typeface="Lato"/>
              </a:rPr>
              <a:t>ainda não conseguem</a:t>
            </a:r>
            <a:r>
              <a:rPr lang="pt" dirty="0">
                <a:solidFill>
                  <a:srgbClr val="666666"/>
                </a:solidFill>
                <a:latin typeface="Lato"/>
                <a:ea typeface="Lato"/>
                <a:cs typeface="Lato"/>
                <a:sym typeface="Lato"/>
              </a:rPr>
              <a:t> ou </a:t>
            </a:r>
            <a:r>
              <a:rPr lang="pt" b="1" dirty="0">
                <a:solidFill>
                  <a:schemeClr val="tx1"/>
                </a:solidFill>
                <a:latin typeface="Lato"/>
                <a:ea typeface="Lato"/>
                <a:cs typeface="Lato"/>
                <a:sym typeface="Lato"/>
              </a:rPr>
              <a:t>talvez nunca consigam</a:t>
            </a:r>
            <a:r>
              <a:rPr lang="pt" dirty="0">
                <a:solidFill>
                  <a:srgbClr val="666666"/>
                </a:solidFill>
                <a:latin typeface="Lato"/>
                <a:ea typeface="Lato"/>
                <a:cs typeface="Lato"/>
                <a:sym typeface="Lato"/>
              </a:rPr>
              <a:t> oferecer qualidade contínua no ponto de uso</a:t>
            </a:r>
            <a:endParaRPr dirty="0">
              <a:solidFill>
                <a:srgbClr val="666666"/>
              </a:solidFill>
              <a:latin typeface="Lato"/>
              <a:ea typeface="Lato"/>
              <a:cs typeface="Lato"/>
              <a:sym typeface="Lato"/>
            </a:endParaRPr>
          </a:p>
          <a:p>
            <a:pPr marL="889000" lvl="1" indent="-285750" algn="l" rtl="0">
              <a:lnSpc>
                <a:spcPts val="1880"/>
              </a:lnSpc>
              <a:spcBef>
                <a:spcPts val="1000"/>
              </a:spcBef>
              <a:spcAft>
                <a:spcPts val="0"/>
              </a:spcAft>
              <a:buClr>
                <a:schemeClr val="tx1">
                  <a:lumMod val="65000"/>
                  <a:lumOff val="35000"/>
                </a:schemeClr>
              </a:buClr>
              <a:buSzPct val="90000"/>
              <a:buFont typeface="Courier New" panose="02070309020205020404" pitchFamily="49" charset="0"/>
              <a:buChar char="o"/>
            </a:pPr>
            <a:r>
              <a:rPr lang="pt" dirty="0">
                <a:solidFill>
                  <a:srgbClr val="666666"/>
                </a:solidFill>
                <a:latin typeface="Lato"/>
                <a:ea typeface="Lato"/>
                <a:cs typeface="Lato"/>
                <a:sym typeface="Lato"/>
              </a:rPr>
              <a:t>Comunidades remotas e dispersas</a:t>
            </a:r>
            <a:endParaRPr dirty="0">
              <a:solidFill>
                <a:srgbClr val="666666"/>
              </a:solidFill>
              <a:latin typeface="Lato"/>
              <a:ea typeface="Lato"/>
              <a:cs typeface="Lato"/>
              <a:sym typeface="Lato"/>
            </a:endParaRPr>
          </a:p>
          <a:p>
            <a:pPr marL="889000" lvl="1" indent="-285750" algn="l" rtl="0">
              <a:lnSpc>
                <a:spcPts val="1880"/>
              </a:lnSpc>
              <a:spcBef>
                <a:spcPts val="0"/>
              </a:spcBef>
              <a:spcAft>
                <a:spcPts val="0"/>
              </a:spcAft>
              <a:buClr>
                <a:schemeClr val="tx1">
                  <a:lumMod val="65000"/>
                  <a:lumOff val="35000"/>
                </a:schemeClr>
              </a:buClr>
              <a:buSzPct val="90000"/>
              <a:buFont typeface="Courier New" panose="02070309020205020404" pitchFamily="49" charset="0"/>
              <a:buChar char="o"/>
            </a:pPr>
            <a:r>
              <a:rPr lang="pt" dirty="0">
                <a:solidFill>
                  <a:srgbClr val="666666"/>
                </a:solidFill>
                <a:latin typeface="Lato"/>
                <a:ea typeface="Lato"/>
                <a:cs typeface="Lato"/>
                <a:sym typeface="Lato"/>
              </a:rPr>
              <a:t>Assentamentos informais</a:t>
            </a:r>
            <a:endParaRPr dirty="0">
              <a:solidFill>
                <a:srgbClr val="666666"/>
              </a:solidFill>
              <a:latin typeface="Lato"/>
              <a:ea typeface="Lato"/>
              <a:cs typeface="Lato"/>
              <a:sym typeface="Lato"/>
            </a:endParaRPr>
          </a:p>
          <a:p>
            <a:pPr marL="889000" lvl="1" indent="-285750" algn="l" rtl="0">
              <a:lnSpc>
                <a:spcPts val="1880"/>
              </a:lnSpc>
              <a:spcBef>
                <a:spcPts val="0"/>
              </a:spcBef>
              <a:spcAft>
                <a:spcPts val="0"/>
              </a:spcAft>
              <a:buClr>
                <a:schemeClr val="tx1">
                  <a:lumMod val="65000"/>
                  <a:lumOff val="35000"/>
                </a:schemeClr>
              </a:buClr>
              <a:buSzPct val="90000"/>
              <a:buFont typeface="Courier New" panose="02070309020205020404" pitchFamily="49" charset="0"/>
              <a:buChar char="o"/>
            </a:pPr>
            <a:r>
              <a:rPr lang="pt" dirty="0">
                <a:solidFill>
                  <a:srgbClr val="666666"/>
                </a:solidFill>
                <a:latin typeface="Lato"/>
                <a:ea typeface="Lato"/>
                <a:cs typeface="Lato"/>
                <a:sym typeface="Lato"/>
              </a:rPr>
              <a:t>Sistemas canalizados não confiáveis</a:t>
            </a:r>
            <a:endParaRPr dirty="0">
              <a:solidFill>
                <a:srgbClr val="666666"/>
              </a:solidFill>
              <a:latin typeface="Lato"/>
              <a:ea typeface="Lato"/>
              <a:cs typeface="Lato"/>
              <a:sym typeface="Lato"/>
            </a:endParaRPr>
          </a:p>
        </p:txBody>
      </p:sp>
    </p:spTree>
    <p:extLst>
      <p:ext uri="{BB962C8B-B14F-4D97-AF65-F5344CB8AC3E}">
        <p14:creationId xmlns:p14="http://schemas.microsoft.com/office/powerpoint/2010/main" val="1078241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459613" y="346943"/>
            <a:ext cx="7762200" cy="813013"/>
          </a:xfrm>
          <a:prstGeom prst="rect">
            <a:avLst/>
          </a:prstGeom>
        </p:spPr>
        <p:txBody>
          <a:bodyPr spcFirstLastPara="1" wrap="square" lIns="68575" tIns="34275" rIns="68575" bIns="34275" rtlCol="0" anchor="ctr" anchorCtr="0">
            <a:spAutoFit/>
          </a:bodyPr>
          <a:lstStyle/>
          <a:p>
            <a:pPr marL="90488" marR="0" lvl="0" algn="l" rtl="0">
              <a:lnSpc>
                <a:spcPts val="2880"/>
              </a:lnSpc>
              <a:spcBef>
                <a:spcPts val="0"/>
              </a:spcBef>
              <a:spcAft>
                <a:spcPts val="0"/>
              </a:spcAft>
              <a:buClr>
                <a:srgbClr val="005478"/>
              </a:buClr>
              <a:buSzPts val="1300"/>
              <a:buFont typeface="Lato"/>
              <a:buNone/>
            </a:pPr>
            <a:r>
              <a:rPr lang="pt" sz="2400" b="1" spc="30">
                <a:solidFill>
                  <a:srgbClr val="2B95B8"/>
                </a:solidFill>
                <a:latin typeface="Lato Black" panose="020F0502020204030203" pitchFamily="34" charset="77"/>
                <a:ea typeface="Lato"/>
                <a:cs typeface="Lato"/>
                <a:sym typeface="Lato"/>
              </a:rPr>
              <a:t>Recursos adicionais: </a:t>
            </a:r>
            <a:r>
              <a:rPr lang="pt" u="none" strike="noStrike">
                <a:effectLst/>
                <a:latin typeface="Lato Black" panose="020F0502020204030203" pitchFamily="34" charset="77"/>
              </a:rPr>
              <a:t>Quais as evidências de que o tratamento doméstico da água é eficaz?</a:t>
            </a:r>
            <a:endParaRPr lang="en-CA" u="none" strike="noStrike" cap="none" spc="30" dirty="0">
              <a:latin typeface="Lato Black" panose="020F0502020204030203" pitchFamily="34" charset="77"/>
              <a:ea typeface="Calibri"/>
              <a:cs typeface="Calibri"/>
              <a:sym typeface="Calibri"/>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22</a:t>
            </a:fld>
            <a:endParaRPr dirty="0"/>
          </a:p>
        </p:txBody>
      </p:sp>
      <p:sp>
        <p:nvSpPr>
          <p:cNvPr id="2" name="Google Shape;454;p73">
            <a:extLst>
              <a:ext uri="{FF2B5EF4-FFF2-40B4-BE49-F238E27FC236}">
                <a16:creationId xmlns:a16="http://schemas.microsoft.com/office/drawing/2014/main" id="{09D5083B-2A50-5266-0FB7-316DF2001ABF}"/>
              </a:ext>
            </a:extLst>
          </p:cNvPr>
          <p:cNvSpPr/>
          <p:nvPr/>
        </p:nvSpPr>
        <p:spPr>
          <a:xfrm>
            <a:off x="611188" y="1406396"/>
            <a:ext cx="7282852" cy="3390161"/>
          </a:xfrm>
          <a:prstGeom prst="rect">
            <a:avLst/>
          </a:prstGeom>
          <a:noFill/>
          <a:ln>
            <a:noFill/>
          </a:ln>
        </p:spPr>
        <p:txBody>
          <a:bodyPr spcFirstLastPara="1" wrap="square" lIns="0" tIns="0" rIns="0" bIns="0" rtlCol="0" anchor="t" anchorCtr="0">
            <a:noAutofit/>
          </a:bodyPr>
          <a:lstStyle/>
          <a:p>
            <a:pPr marL="285750" indent="-285750" rtl="0" fontAlgn="base">
              <a:lnSpc>
                <a:spcPts val="2020"/>
              </a:lnSpc>
              <a:spcBef>
                <a:spcPts val="0"/>
              </a:spcBef>
              <a:spcAft>
                <a:spcPts val="800"/>
              </a:spcAft>
              <a:buSzPct val="120000"/>
              <a:buFont typeface="Arial" panose="020B0604020202020204" pitchFamily="34" charset="0"/>
              <a:buChar char="•"/>
            </a:pPr>
            <a:r>
              <a:rPr lang="pt" sz="1600" b="1" u="none" strike="noStrike">
                <a:solidFill>
                  <a:schemeClr val="tx1">
                    <a:lumMod val="65000"/>
                    <a:lumOff val="35000"/>
                  </a:schemeClr>
                </a:solidFill>
                <a:effectLst/>
                <a:latin typeface="Lato" panose="020F0502020204030203" pitchFamily="34" charset="77"/>
              </a:rPr>
              <a:t>Um novo artigo responde a essas perguntas importantes sobre tratamento e armazenamento seguro da água no domicílio:</a:t>
            </a:r>
          </a:p>
          <a:p>
            <a:pPr marL="579438" lvl="1" indent="-280988" rtl="0" fontAlgn="base">
              <a:lnSpc>
                <a:spcPts val="2020"/>
              </a:lnSpc>
              <a:spcBef>
                <a:spcPts val="0"/>
              </a:spcBef>
              <a:spcAft>
                <a:spcPts val="600"/>
              </a:spcAft>
              <a:buClr>
                <a:schemeClr val="tx1">
                  <a:lumMod val="65000"/>
                  <a:lumOff val="35000"/>
                </a:schemeClr>
              </a:buClr>
              <a:buSzPct val="90000"/>
              <a:buFont typeface="Courier New" panose="02070309020205020404" pitchFamily="49" charset="0"/>
              <a:buChar char="o"/>
            </a:pPr>
            <a:r>
              <a:rPr lang="pt" u="none" strike="noStrike">
                <a:solidFill>
                  <a:schemeClr val="tx1">
                    <a:lumMod val="65000"/>
                    <a:lumOff val="35000"/>
                  </a:schemeClr>
                </a:solidFill>
                <a:effectLst/>
                <a:latin typeface="Lato" panose="020F0502020204030203" pitchFamily="34" charset="77"/>
              </a:rPr>
              <a:t>Ele reduz a diarreia?</a:t>
            </a:r>
          </a:p>
          <a:p>
            <a:pPr marL="579438" lvl="1" indent="-280988" rtl="0" fontAlgn="base">
              <a:lnSpc>
                <a:spcPts val="2020"/>
              </a:lnSpc>
              <a:spcBef>
                <a:spcPts val="0"/>
              </a:spcBef>
              <a:spcAft>
                <a:spcPts val="600"/>
              </a:spcAft>
              <a:buClr>
                <a:schemeClr val="tx1">
                  <a:lumMod val="65000"/>
                  <a:lumOff val="35000"/>
                </a:schemeClr>
              </a:buClr>
              <a:buSzPct val="90000"/>
              <a:buFont typeface="Courier New" panose="02070309020205020404" pitchFamily="49" charset="0"/>
              <a:buChar char="o"/>
            </a:pPr>
            <a:r>
              <a:rPr lang="pt" u="none" strike="noStrike">
                <a:solidFill>
                  <a:schemeClr val="tx1">
                    <a:lumMod val="65000"/>
                    <a:lumOff val="35000"/>
                  </a:schemeClr>
                </a:solidFill>
                <a:effectLst/>
                <a:latin typeface="Lato" panose="020F0502020204030203" pitchFamily="34" charset="77"/>
              </a:rPr>
              <a:t>Ele melhora a qualidade da água?</a:t>
            </a:r>
          </a:p>
          <a:p>
            <a:pPr marL="579438" lvl="1" indent="-280988" rtl="0" fontAlgn="base">
              <a:lnSpc>
                <a:spcPts val="2020"/>
              </a:lnSpc>
              <a:spcBef>
                <a:spcPts val="0"/>
              </a:spcBef>
              <a:spcAft>
                <a:spcPts val="600"/>
              </a:spcAft>
              <a:buClr>
                <a:schemeClr val="tx1">
                  <a:lumMod val="65000"/>
                  <a:lumOff val="35000"/>
                </a:schemeClr>
              </a:buClr>
              <a:buSzPct val="90000"/>
              <a:buFont typeface="Courier New" panose="02070309020205020404" pitchFamily="49" charset="0"/>
              <a:buChar char="o"/>
            </a:pPr>
            <a:r>
              <a:rPr lang="pt" u="none" strike="noStrike">
                <a:solidFill>
                  <a:schemeClr val="tx1">
                    <a:lumMod val="65000"/>
                    <a:lumOff val="35000"/>
                  </a:schemeClr>
                </a:solidFill>
                <a:effectLst/>
                <a:latin typeface="Lato" panose="020F0502020204030203" pitchFamily="34" charset="77"/>
              </a:rPr>
              <a:t>Ele reduz o retardo no desenvolvimento das crianças?</a:t>
            </a:r>
          </a:p>
          <a:p>
            <a:pPr marL="9525" indent="-9525" rtl="0">
              <a:spcBef>
                <a:spcPts val="0"/>
              </a:spcBef>
              <a:spcAft>
                <a:spcPts val="0"/>
              </a:spcAft>
            </a:pPr>
            <a:br>
              <a:rPr lang="en-CA" b="0" dirty="0">
                <a:effectLst/>
              </a:rPr>
            </a:br>
            <a:br>
              <a:rPr lang="en-CA" b="0" dirty="0">
                <a:effectLst/>
              </a:rPr>
            </a:br>
            <a:r>
              <a:rPr lang="pt" sz="1600" b="1" u="none" strike="noStrike">
                <a:solidFill>
                  <a:srgbClr val="2B95B8"/>
                </a:solidFill>
                <a:effectLst/>
                <a:latin typeface="Lato" panose="020F0502020204030203" pitchFamily="34" charset="77"/>
              </a:rPr>
              <a:t>Disponível em inglês.  Outros idiomas em breve.</a:t>
            </a:r>
          </a:p>
          <a:p>
            <a:pPr marL="9525" indent="-9525" rtl="0">
              <a:spcBef>
                <a:spcPts val="0"/>
              </a:spcBef>
              <a:spcAft>
                <a:spcPts val="0"/>
              </a:spcAft>
            </a:pPr>
            <a:endParaRPr lang="en-CA" sz="1600" b="1" dirty="0">
              <a:solidFill>
                <a:schemeClr val="accent1"/>
              </a:solidFill>
              <a:latin typeface="Lato" panose="020F0502020204030203" pitchFamily="34" charset="77"/>
            </a:endParaRPr>
          </a:p>
          <a:p>
            <a:pPr marL="9525" indent="-9525" rtl="0">
              <a:spcBef>
                <a:spcPts val="0"/>
              </a:spcBef>
              <a:spcAft>
                <a:spcPts val="0"/>
              </a:spcAft>
            </a:pPr>
            <a:r>
              <a:rPr lang="pt" sz="1600" b="1">
                <a:solidFill>
                  <a:schemeClr val="tx1">
                    <a:lumMod val="65000"/>
                    <a:lumOff val="35000"/>
                  </a:schemeClr>
                </a:solidFill>
                <a:latin typeface="Lato" panose="020F0502020204030203" pitchFamily="34" charset="77"/>
              </a:rPr>
              <a:t>Esta história ainda não acabou... </a:t>
            </a:r>
            <a:r>
              <a:rPr lang="pt" sz="1600" b="1" u="sng">
                <a:solidFill>
                  <a:srgbClr val="2B95B8"/>
                </a:solidFill>
                <a:uFill>
                  <a:solidFill>
                    <a:srgbClr val="2B95B8"/>
                  </a:solidFill>
                </a:uFill>
                <a:latin typeface="Lato" panose="020F0502020204030203" pitchFamily="34" charset="77"/>
                <a:hlinkClick r:id="rId4">
                  <a:extLst>
                    <a:ext uri="{A12FA001-AC4F-418D-AE19-62706E023703}">
                      <ahyp:hlinkClr xmlns:ahyp="http://schemas.microsoft.com/office/drawing/2018/hyperlinkcolor" val="tx"/>
                    </a:ext>
                  </a:extLst>
                </a:hlinkClick>
              </a:rPr>
              <a:t>clique aqui para ler mais</a:t>
            </a:r>
            <a:r>
              <a:rPr lang="pt" sz="1600" u="sng">
                <a:solidFill>
                  <a:srgbClr val="2B95B8"/>
                </a:solidFill>
                <a:uFill>
                  <a:solidFill>
                    <a:srgbClr val="2B95B8"/>
                  </a:solidFill>
                </a:uFill>
                <a:hlinkClick r:id="rId4">
                  <a:extLst>
                    <a:ext uri="{A12FA001-AC4F-418D-AE19-62706E023703}">
                      <ahyp:hlinkClr xmlns:ahyp="http://schemas.microsoft.com/office/drawing/2018/hyperlinkcolor" val="tx"/>
                    </a:ext>
                  </a:extLst>
                </a:hlinkClick>
              </a:rPr>
              <a:t>.</a:t>
            </a:r>
            <a:br>
              <a:rPr lang="en-CA" dirty="0"/>
            </a:br>
            <a:endParaRPr dirty="0">
              <a:solidFill>
                <a:srgbClr val="666666"/>
              </a:solidFill>
              <a:latin typeface="Lato"/>
              <a:ea typeface="Lato"/>
              <a:cs typeface="Lato"/>
              <a:sym typeface="Lato"/>
            </a:endParaRPr>
          </a:p>
        </p:txBody>
      </p:sp>
    </p:spTree>
    <p:custDataLst>
      <p:tags r:id="rId1"/>
    </p:custDataLst>
    <p:extLst>
      <p:ext uri="{BB962C8B-B14F-4D97-AF65-F5344CB8AC3E}">
        <p14:creationId xmlns:p14="http://schemas.microsoft.com/office/powerpoint/2010/main" val="279772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059A0E5E-B281-CE81-0962-37920697A9D2}"/>
              </a:ext>
            </a:extLst>
          </p:cNvPr>
          <p:cNvSpPr/>
          <p:nvPr/>
        </p:nvSpPr>
        <p:spPr>
          <a:xfrm>
            <a:off x="540001" y="3265714"/>
            <a:ext cx="4709007" cy="1152605"/>
          </a:xfrm>
          <a:prstGeom prst="roundRect">
            <a:avLst>
              <a:gd name="adj" fmla="val 8542"/>
            </a:avLst>
          </a:prstGeom>
          <a:solidFill>
            <a:schemeClr val="bg1"/>
          </a:solidFill>
          <a:ln w="6350">
            <a:solidFill>
              <a:schemeClr val="accent2">
                <a:lumMod val="20000"/>
                <a:lumOff val="80000"/>
              </a:schemeClr>
            </a:solidFill>
          </a:ln>
          <a:effectLst>
            <a:outerShdw blurRad="50800" dist="38100" dir="2700000" algn="tl" rotWithShape="0">
              <a:prstClr val="black">
                <a:alpha val="1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0DFE2F6D-ECBF-E5E0-B011-997B40860ADC}"/>
              </a:ext>
            </a:extLst>
          </p:cNvPr>
          <p:cNvSpPr>
            <a:spLocks noGrp="1"/>
          </p:cNvSpPr>
          <p:nvPr>
            <p:ph type="title"/>
          </p:nvPr>
        </p:nvSpPr>
        <p:spPr>
          <a:xfrm>
            <a:off x="540000" y="360000"/>
            <a:ext cx="7886700" cy="512418"/>
          </a:xfrm>
        </p:spPr>
        <p:txBody>
          <a:bodyPr rtlCol="0"/>
          <a:lstStyle/>
          <a:p>
            <a:pPr rtl="0"/>
            <a:r>
              <a:rPr lang="pt">
                <a:latin typeface="Lato Black" panose="020F0502020204030203" pitchFamily="34" charset="77"/>
              </a:rPr>
              <a:t>Vamos começar comemorando o progresso</a:t>
            </a:r>
            <a:endParaRPr lang="en-US" dirty="0">
              <a:latin typeface="Lato Black" panose="020F0502020204030203" pitchFamily="34" charset="77"/>
            </a:endParaRPr>
          </a:p>
        </p:txBody>
      </p:sp>
      <p:sp>
        <p:nvSpPr>
          <p:cNvPr id="3" name="Text Placeholder 2">
            <a:extLst>
              <a:ext uri="{FF2B5EF4-FFF2-40B4-BE49-F238E27FC236}">
                <a16:creationId xmlns:a16="http://schemas.microsoft.com/office/drawing/2014/main" id="{595E2E46-4515-392D-D022-4EE746386367}"/>
              </a:ext>
            </a:extLst>
          </p:cNvPr>
          <p:cNvSpPr>
            <a:spLocks noGrp="1"/>
          </p:cNvSpPr>
          <p:nvPr>
            <p:ph type="body" idx="2"/>
          </p:nvPr>
        </p:nvSpPr>
        <p:spPr>
          <a:xfrm>
            <a:off x="540001" y="1080000"/>
            <a:ext cx="5507334" cy="2416236"/>
          </a:xfrm>
        </p:spPr>
        <p:txBody>
          <a:bodyPr rtlCol="0"/>
          <a:lstStyle/>
          <a:p>
            <a:pPr marL="9525" indent="-9525" rtl="0"/>
            <a:r>
              <a:rPr lang="pt" sz="1600" b="1" dirty="0">
                <a:latin typeface="Lato" panose="020F0502020204030203" pitchFamily="34" charset="77"/>
              </a:rPr>
              <a:t>Por quê?</a:t>
            </a:r>
          </a:p>
          <a:p>
            <a:pPr marL="514350" indent="-285750" rtl="0" fontAlgn="base">
              <a:lnSpc>
                <a:spcPts val="1680"/>
              </a:lnSpc>
              <a:buClr>
                <a:schemeClr val="tx1">
                  <a:lumMod val="65000"/>
                  <a:lumOff val="35000"/>
                </a:schemeClr>
              </a:buClr>
              <a:buSzPct val="120000"/>
              <a:buFont typeface="Arial" panose="020B0604020202020204" pitchFamily="34" charset="0"/>
              <a:buChar char="•"/>
            </a:pPr>
            <a:r>
              <a:rPr lang="pt" dirty="0">
                <a:latin typeface="Lato" panose="020F0502020204030203" pitchFamily="34" charset="77"/>
              </a:rPr>
              <a:t>Globalmente, o acesso básico à água tem 91% de cobertura e está a caminho de chegar a 94% até 2030 </a:t>
            </a:r>
          </a:p>
          <a:p>
            <a:pPr marL="514350" indent="-285750" rtl="0" fontAlgn="base">
              <a:lnSpc>
                <a:spcPts val="1680"/>
              </a:lnSpc>
              <a:buClr>
                <a:schemeClr val="tx1">
                  <a:lumMod val="65000"/>
                  <a:lumOff val="35000"/>
                </a:schemeClr>
              </a:buClr>
              <a:buSzPct val="120000"/>
              <a:buFont typeface="Arial" panose="020B0604020202020204" pitchFamily="34" charset="0"/>
              <a:buChar char="•"/>
            </a:pPr>
            <a:r>
              <a:rPr lang="pt" dirty="0">
                <a:latin typeface="Lato" panose="020F0502020204030203" pitchFamily="34" charset="77"/>
              </a:rPr>
              <a:t>A América Latina está a caminho de alcançar 100% de cobertura no acesso básico à água até 2030</a:t>
            </a:r>
            <a:br>
              <a:rPr lang="en-CA" dirty="0"/>
            </a:br>
            <a:endParaRPr lang="en-US" dirty="0"/>
          </a:p>
        </p:txBody>
      </p:sp>
      <p:sp>
        <p:nvSpPr>
          <p:cNvPr id="6" name="TextBox 5">
            <a:extLst>
              <a:ext uri="{FF2B5EF4-FFF2-40B4-BE49-F238E27FC236}">
                <a16:creationId xmlns:a16="http://schemas.microsoft.com/office/drawing/2014/main" id="{297B7AD9-FA8F-CE12-D7B0-85602A90A135}"/>
              </a:ext>
            </a:extLst>
          </p:cNvPr>
          <p:cNvSpPr txBox="1"/>
          <p:nvPr/>
        </p:nvSpPr>
        <p:spPr>
          <a:xfrm>
            <a:off x="601474" y="3475968"/>
            <a:ext cx="4515649" cy="727315"/>
          </a:xfrm>
          <a:prstGeom prst="rect">
            <a:avLst/>
          </a:prstGeom>
          <a:noFill/>
        </p:spPr>
        <p:txBody>
          <a:bodyPr wrap="square" rtlCol="0">
            <a:spAutoFit/>
          </a:bodyPr>
          <a:lstStyle/>
          <a:p>
            <a:pPr marL="6350" rtl="0">
              <a:lnSpc>
                <a:spcPts val="1700"/>
              </a:lnSpc>
              <a:spcAft>
                <a:spcPts val="1200"/>
              </a:spcAft>
              <a:buClr>
                <a:schemeClr val="tx1">
                  <a:lumMod val="65000"/>
                  <a:lumOff val="35000"/>
                </a:schemeClr>
              </a:buClr>
              <a:buSzPct val="120000"/>
            </a:pPr>
            <a:r>
              <a:rPr lang="pt" sz="1300" b="1">
                <a:solidFill>
                  <a:schemeClr val="accent1"/>
                </a:solidFill>
                <a:latin typeface="Lato" panose="020F0502020204030203" pitchFamily="34" charset="77"/>
              </a:rPr>
              <a:t>Acesso básico à água: </a:t>
            </a:r>
            <a:r>
              <a:rPr lang="pt" sz="1300">
                <a:solidFill>
                  <a:schemeClr val="tx1">
                    <a:lumMod val="65000"/>
                    <a:lumOff val="35000"/>
                  </a:schemeClr>
                </a:solidFill>
                <a:latin typeface="Lato" panose="020F0502020204030203" pitchFamily="34" charset="77"/>
              </a:rPr>
              <a:t>uso de uma fonte de água potável melhorada com um tempo total de coleta, ida e volta, de 30 minutos </a:t>
            </a:r>
            <a:br>
              <a:rPr lang="en-CA" sz="1300" dirty="0">
                <a:solidFill>
                  <a:schemeClr val="tx1">
                    <a:lumMod val="65000"/>
                    <a:lumOff val="35000"/>
                  </a:schemeClr>
                </a:solidFill>
                <a:latin typeface="Lato" panose="020F0502020204030203" pitchFamily="34" charset="77"/>
              </a:rPr>
            </a:br>
            <a:r>
              <a:rPr lang="pt" sz="1300">
                <a:solidFill>
                  <a:schemeClr val="tx1">
                    <a:lumMod val="65000"/>
                    <a:lumOff val="35000"/>
                  </a:schemeClr>
                </a:solidFill>
                <a:latin typeface="Lato" panose="020F0502020204030203" pitchFamily="34" charset="77"/>
              </a:rPr>
              <a:t>ou menos, incluindo filas.</a:t>
            </a:r>
          </a:p>
        </p:txBody>
      </p:sp>
      <p:pic>
        <p:nvPicPr>
          <p:cNvPr id="8" name="Picture 7" descr="A person standing in a kitchen&#10;&#10;Description automatically generated">
            <a:extLst>
              <a:ext uri="{FF2B5EF4-FFF2-40B4-BE49-F238E27FC236}">
                <a16:creationId xmlns:a16="http://schemas.microsoft.com/office/drawing/2014/main" id="{D3E68574-0037-DBCB-C5E2-D9791D6A4D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19271" y="1487882"/>
            <a:ext cx="2424729" cy="2715401"/>
          </a:xfrm>
          <a:prstGeom prst="rect">
            <a:avLst/>
          </a:prstGeom>
          <a:effectLst/>
        </p:spPr>
      </p:pic>
    </p:spTree>
    <p:custDataLst>
      <p:tags r:id="rId1"/>
    </p:custDataLst>
    <p:extLst>
      <p:ext uri="{BB962C8B-B14F-4D97-AF65-F5344CB8AC3E}">
        <p14:creationId xmlns:p14="http://schemas.microsoft.com/office/powerpoint/2010/main" val="183175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8"/>
          <p:cNvSpPr txBox="1">
            <a:spLocks noGrp="1"/>
          </p:cNvSpPr>
          <p:nvPr>
            <p:ph type="title"/>
          </p:nvPr>
        </p:nvSpPr>
        <p:spPr>
          <a:xfrm>
            <a:off x="540000" y="349359"/>
            <a:ext cx="6405330" cy="787365"/>
          </a:xfrm>
          <a:prstGeom prst="rect">
            <a:avLst/>
          </a:prstGeom>
        </p:spPr>
        <p:txBody>
          <a:bodyPr spcFirstLastPara="1" wrap="square" lIns="68575" tIns="34275" rIns="68575" bIns="34275" rtlCol="0" anchor="ctr" anchorCtr="0">
            <a:spAutoFit/>
          </a:bodyPr>
          <a:lstStyle/>
          <a:p>
            <a:pPr marL="0" lvl="0" indent="0" algn="l" rtl="0">
              <a:lnSpc>
                <a:spcPts val="2800"/>
              </a:lnSpc>
              <a:spcBef>
                <a:spcPts val="0"/>
              </a:spcBef>
              <a:spcAft>
                <a:spcPts val="0"/>
              </a:spcAft>
              <a:buNone/>
            </a:pPr>
            <a:r>
              <a:rPr lang="pt" spc="30">
                <a:solidFill>
                  <a:schemeClr val="accent3"/>
                </a:solidFill>
                <a:latin typeface="Lato Black" panose="020F0502020204030203" pitchFamily="34" charset="77"/>
                <a:ea typeface="Lato"/>
                <a:cs typeface="Lato"/>
                <a:sym typeface="Lato"/>
              </a:rPr>
              <a:t>Não estamos no caminho certo para que todos tenham água gerida com segurança</a:t>
            </a:r>
            <a:endParaRPr spc="30" dirty="0">
              <a:solidFill>
                <a:schemeClr val="accent3"/>
              </a:solidFill>
              <a:latin typeface="Lato Black" panose="020F0502020204030203" pitchFamily="34" charset="77"/>
              <a:ea typeface="Lato"/>
              <a:cs typeface="Lato"/>
              <a:sym typeface="Lato"/>
            </a:endParaRPr>
          </a:p>
        </p:txBody>
      </p:sp>
      <p:sp>
        <p:nvSpPr>
          <p:cNvPr id="294" name="Google Shape;294;p58"/>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
        <p:nvSpPr>
          <p:cNvPr id="295" name="Google Shape;295;p58"/>
          <p:cNvSpPr txBox="1">
            <a:spLocks noGrp="1"/>
          </p:cNvSpPr>
          <p:nvPr>
            <p:ph type="title" idx="4294967295"/>
          </p:nvPr>
        </p:nvSpPr>
        <p:spPr>
          <a:xfrm>
            <a:off x="827503" y="1332000"/>
            <a:ext cx="7762875" cy="327752"/>
          </a:xfrm>
          <a:prstGeom prst="rect">
            <a:avLst/>
          </a:prstGeom>
        </p:spPr>
        <p:txBody>
          <a:bodyPr spcFirstLastPara="1" wrap="square" lIns="68575" tIns="34275" rIns="68575" bIns="34275" rtlCol="0" anchor="ctr" anchorCtr="0">
            <a:spAutoFit/>
          </a:bodyPr>
          <a:lstStyle/>
          <a:p>
            <a:pPr marL="0" lvl="0" indent="0" algn="l" rtl="0">
              <a:spcBef>
                <a:spcPts val="0"/>
              </a:spcBef>
              <a:spcAft>
                <a:spcPts val="0"/>
              </a:spcAft>
              <a:buNone/>
            </a:pPr>
            <a:r>
              <a:rPr lang="pt" sz="1600" b="1">
                <a:solidFill>
                  <a:schemeClr val="tx1">
                    <a:lumMod val="65000"/>
                    <a:lumOff val="35000"/>
                  </a:schemeClr>
                </a:solidFill>
                <a:latin typeface="Lato"/>
                <a:ea typeface="Lato"/>
                <a:cs typeface="Lato"/>
                <a:sym typeface="Lato"/>
              </a:rPr>
              <a:t>Progress on household drinking water, sanitation and hygiene (Progresso em água potável, saneamento e higiene domésticos) - </a:t>
            </a:r>
            <a:r>
              <a:rPr lang="pt" sz="1200" b="1" i="1">
                <a:solidFill>
                  <a:schemeClr val="tx1">
                    <a:lumMod val="65000"/>
                    <a:lumOff val="35000"/>
                  </a:schemeClr>
                </a:solidFill>
                <a:latin typeface="Lato"/>
                <a:ea typeface="Lato"/>
                <a:cs typeface="Lato"/>
                <a:sym typeface="Lato"/>
              </a:rPr>
              <a:t>JMP, 2025</a:t>
            </a:r>
            <a:endParaRPr sz="1200" b="1" i="1" dirty="0">
              <a:solidFill>
                <a:schemeClr val="tx1">
                  <a:lumMod val="65000"/>
                  <a:lumOff val="35000"/>
                </a:schemeClr>
              </a:solidFill>
              <a:latin typeface="Lato"/>
              <a:ea typeface="Lato"/>
              <a:cs typeface="Lato"/>
              <a:sym typeface="Lato"/>
            </a:endParaRPr>
          </a:p>
        </p:txBody>
      </p:sp>
      <p:sp>
        <p:nvSpPr>
          <p:cNvPr id="298" name="Google Shape;298;p58"/>
          <p:cNvSpPr txBox="1"/>
          <p:nvPr/>
        </p:nvSpPr>
        <p:spPr>
          <a:xfrm>
            <a:off x="415301" y="3276453"/>
            <a:ext cx="2283955" cy="987816"/>
          </a:xfrm>
          <a:prstGeom prst="rect">
            <a:avLst/>
          </a:prstGeom>
          <a:noFill/>
          <a:ln>
            <a:noFill/>
          </a:ln>
        </p:spPr>
        <p:txBody>
          <a:bodyPr spcFirstLastPara="1" wrap="square" lIns="91425" tIns="91425" rIns="91425" bIns="91425" rtlCol="0" anchor="t" anchorCtr="0">
            <a:noAutofit/>
          </a:bodyPr>
          <a:lstStyle/>
          <a:p>
            <a:pPr marL="342900" lvl="0" algn="ctr" rtl="0">
              <a:lnSpc>
                <a:spcPct val="107142"/>
              </a:lnSpc>
            </a:pPr>
            <a:r>
              <a:rPr lang="pt" sz="1300" b="1">
                <a:solidFill>
                  <a:schemeClr val="accent1"/>
                </a:solidFill>
                <a:latin typeface="Lato" panose="020F0502020204030203" pitchFamily="34" charset="77"/>
                <a:ea typeface="Lato"/>
                <a:cs typeface="Lato"/>
                <a:sym typeface="Lato"/>
              </a:rPr>
              <a:t>Desde 2015, 961 milhões de pessoas conseguiram acesso a água gerida com segurança</a:t>
            </a:r>
            <a:endParaRPr sz="1300" b="1" dirty="0">
              <a:solidFill>
                <a:schemeClr val="accent1"/>
              </a:solidFill>
              <a:latin typeface="Lato" panose="020F0502020204030203" pitchFamily="34" charset="77"/>
              <a:ea typeface="Lato"/>
              <a:cs typeface="Lato"/>
              <a:sym typeface="Lato"/>
            </a:endParaRPr>
          </a:p>
        </p:txBody>
      </p:sp>
      <p:sp>
        <p:nvSpPr>
          <p:cNvPr id="299" name="Google Shape;299;p58"/>
          <p:cNvSpPr txBox="1"/>
          <p:nvPr/>
        </p:nvSpPr>
        <p:spPr>
          <a:xfrm>
            <a:off x="6286688" y="3296100"/>
            <a:ext cx="1883306" cy="1487400"/>
          </a:xfrm>
          <a:prstGeom prst="rect">
            <a:avLst/>
          </a:prstGeom>
          <a:noFill/>
          <a:ln>
            <a:noFill/>
          </a:ln>
        </p:spPr>
        <p:txBody>
          <a:bodyPr spcFirstLastPara="1" wrap="square" lIns="91425" tIns="91425" rIns="91425" bIns="91425" rtlCol="0" anchor="t" anchorCtr="0">
            <a:noAutofit/>
          </a:bodyPr>
          <a:lstStyle/>
          <a:p>
            <a:pPr marL="0" marR="0" lvl="0" indent="0" algn="ctr" rtl="0">
              <a:lnSpc>
                <a:spcPct val="107142"/>
              </a:lnSpc>
              <a:spcBef>
                <a:spcPts val="0"/>
              </a:spcBef>
              <a:spcAft>
                <a:spcPts val="0"/>
              </a:spcAft>
              <a:buNone/>
            </a:pPr>
            <a:r>
              <a:rPr lang="pt" sz="1300" b="1">
                <a:solidFill>
                  <a:srgbClr val="005478"/>
                </a:solidFill>
                <a:latin typeface="Lato"/>
                <a:ea typeface="Lato"/>
                <a:cs typeface="Lato"/>
                <a:sym typeface="Lato"/>
              </a:rPr>
              <a:t>O ritmo de progresso precisa aumentar para chegar a todos até 2030</a:t>
            </a:r>
            <a:endParaRPr sz="1300" dirty="0">
              <a:solidFill>
                <a:schemeClr val="dk2"/>
              </a:solidFill>
              <a:latin typeface="Lato"/>
              <a:ea typeface="Lato"/>
              <a:cs typeface="Lato"/>
              <a:sym typeface="Lato"/>
            </a:endParaRPr>
          </a:p>
        </p:txBody>
      </p:sp>
      <p:pic>
        <p:nvPicPr>
          <p:cNvPr id="300" name="Google Shape;300;p58" descr="Make the text that says 2 billion people larger. Keep everything else the same"/>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936915" y="2118738"/>
            <a:ext cx="1290640" cy="1290655"/>
          </a:xfrm>
          <a:prstGeom prst="rect">
            <a:avLst/>
          </a:prstGeom>
          <a:noFill/>
          <a:ln>
            <a:noFill/>
          </a:ln>
        </p:spPr>
      </p:pic>
      <p:sp>
        <p:nvSpPr>
          <p:cNvPr id="301" name="Google Shape;301;p58"/>
          <p:cNvSpPr txBox="1"/>
          <p:nvPr/>
        </p:nvSpPr>
        <p:spPr>
          <a:xfrm>
            <a:off x="3839691" y="3276453"/>
            <a:ext cx="1483500" cy="1093639"/>
          </a:xfrm>
          <a:prstGeom prst="rect">
            <a:avLst/>
          </a:prstGeom>
          <a:noFill/>
          <a:ln>
            <a:noFill/>
          </a:ln>
        </p:spPr>
        <p:txBody>
          <a:bodyPr spcFirstLastPara="1" wrap="square" lIns="91425" tIns="91425" rIns="91425" bIns="91425" rtlCol="0" anchor="t" anchorCtr="0">
            <a:noAutofit/>
          </a:bodyPr>
          <a:lstStyle/>
          <a:p>
            <a:pPr marL="0" marR="0" lvl="0" indent="0" algn="ctr" rtl="0">
              <a:lnSpc>
                <a:spcPct val="107142"/>
              </a:lnSpc>
              <a:spcBef>
                <a:spcPts val="0"/>
              </a:spcBef>
              <a:spcAft>
                <a:spcPts val="800"/>
              </a:spcAft>
              <a:buNone/>
            </a:pPr>
            <a:r>
              <a:rPr lang="pt" sz="1300" b="1">
                <a:solidFill>
                  <a:schemeClr val="accent1"/>
                </a:solidFill>
                <a:latin typeface="Lato"/>
                <a:ea typeface="Lato"/>
                <a:cs typeface="Lato"/>
                <a:sym typeface="Lato"/>
              </a:rPr>
              <a:t>No ritmo atual de progresso</a:t>
            </a:r>
            <a:endParaRPr sz="1300" b="1" dirty="0">
              <a:solidFill>
                <a:schemeClr val="accent1"/>
              </a:solidFill>
              <a:latin typeface="Lato"/>
              <a:ea typeface="Lato"/>
              <a:cs typeface="Lato"/>
              <a:sym typeface="Lato"/>
            </a:endParaRPr>
          </a:p>
        </p:txBody>
      </p:sp>
      <p:grpSp>
        <p:nvGrpSpPr>
          <p:cNvPr id="7" name="Group 6">
            <a:extLst>
              <a:ext uri="{FF2B5EF4-FFF2-40B4-BE49-F238E27FC236}">
                <a16:creationId xmlns:a16="http://schemas.microsoft.com/office/drawing/2014/main" id="{206B096D-D3F1-7467-25FF-4A7BF80E9E07}"/>
              </a:ext>
            </a:extLst>
          </p:cNvPr>
          <p:cNvGrpSpPr/>
          <p:nvPr/>
        </p:nvGrpSpPr>
        <p:grpSpPr>
          <a:xfrm>
            <a:off x="6866609" y="2238735"/>
            <a:ext cx="865727" cy="862089"/>
            <a:chOff x="6597442" y="2238735"/>
            <a:chExt cx="865727" cy="862089"/>
          </a:xfrm>
        </p:grpSpPr>
        <p:sp>
          <p:nvSpPr>
            <p:cNvPr id="2" name="Right Arrow 1">
              <a:extLst>
                <a:ext uri="{FF2B5EF4-FFF2-40B4-BE49-F238E27FC236}">
                  <a16:creationId xmlns:a16="http://schemas.microsoft.com/office/drawing/2014/main" id="{5C80AF09-8680-F1A9-1303-3649EF216FD5}"/>
                </a:ext>
              </a:extLst>
            </p:cNvPr>
            <p:cNvSpPr/>
            <p:nvPr/>
          </p:nvSpPr>
          <p:spPr>
            <a:xfrm rot="18624345">
              <a:off x="6382111" y="2454066"/>
              <a:ext cx="771258" cy="340595"/>
            </a:xfrm>
            <a:prstGeom prst="rightArrow">
              <a:avLst/>
            </a:prstGeom>
            <a:solidFill>
              <a:srgbClr val="2B95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TextBox 2">
              <a:extLst>
                <a:ext uri="{FF2B5EF4-FFF2-40B4-BE49-F238E27FC236}">
                  <a16:creationId xmlns:a16="http://schemas.microsoft.com/office/drawing/2014/main" id="{01EA5B3B-FBD3-1086-7EA3-9579820AFDC9}"/>
                </a:ext>
              </a:extLst>
            </p:cNvPr>
            <p:cNvSpPr txBox="1"/>
            <p:nvPr/>
          </p:nvSpPr>
          <p:spPr>
            <a:xfrm>
              <a:off x="6831593" y="2577604"/>
              <a:ext cx="631576" cy="523220"/>
            </a:xfrm>
            <a:prstGeom prst="rect">
              <a:avLst/>
            </a:prstGeom>
            <a:noFill/>
          </p:spPr>
          <p:txBody>
            <a:bodyPr wrap="square" rtlCol="0">
              <a:spAutoFit/>
            </a:bodyPr>
            <a:lstStyle/>
            <a:p>
              <a:pPr rtl="0"/>
              <a:r>
                <a:rPr lang="pt" sz="2800" b="1">
                  <a:solidFill>
                    <a:srgbClr val="2B95B8"/>
                  </a:solidFill>
                  <a:latin typeface="Lato Black" panose="020F0502020204030203" pitchFamily="34" charset="77"/>
                </a:rPr>
                <a:t>8x</a:t>
              </a:r>
            </a:p>
          </p:txBody>
        </p:sp>
      </p:grpSp>
      <p:pic>
        <p:nvPicPr>
          <p:cNvPr id="6" name="Picture 5">
            <a:extLst>
              <a:ext uri="{FF2B5EF4-FFF2-40B4-BE49-F238E27FC236}">
                <a16:creationId xmlns:a16="http://schemas.microsoft.com/office/drawing/2014/main" id="{0A1BF2F8-5956-8396-0694-03C344AB1673}"/>
              </a:ext>
            </a:extLst>
          </p:cNvPr>
          <p:cNvPicPr>
            <a:picLocks noChangeAspect="1"/>
          </p:cNvPicPr>
          <p:nvPr/>
        </p:nvPicPr>
        <p:blipFill>
          <a:blip r:embed="rId5"/>
          <a:stretch>
            <a:fillRect/>
          </a:stretch>
        </p:blipFill>
        <p:spPr>
          <a:xfrm>
            <a:off x="1225124" y="2243398"/>
            <a:ext cx="1036753" cy="849040"/>
          </a:xfrm>
          <a:prstGeom prst="rect">
            <a:avLst/>
          </a:prstGeom>
        </p:spPr>
      </p:pic>
      <p:grpSp>
        <p:nvGrpSpPr>
          <p:cNvPr id="4" name="Group 3">
            <a:extLst>
              <a:ext uri="{FF2B5EF4-FFF2-40B4-BE49-F238E27FC236}">
                <a16:creationId xmlns:a16="http://schemas.microsoft.com/office/drawing/2014/main" id="{1F9BF28D-A758-B7B1-4E50-A8B326D385FE}"/>
              </a:ext>
            </a:extLst>
          </p:cNvPr>
          <p:cNvGrpSpPr/>
          <p:nvPr/>
        </p:nvGrpSpPr>
        <p:grpSpPr>
          <a:xfrm>
            <a:off x="591937" y="1332000"/>
            <a:ext cx="235566" cy="276999"/>
            <a:chOff x="717300" y="1568543"/>
            <a:chExt cx="235566" cy="276999"/>
          </a:xfrm>
        </p:grpSpPr>
        <p:sp>
          <p:nvSpPr>
            <p:cNvPr id="5" name="Rounded Rectangle 4">
              <a:extLst>
                <a:ext uri="{FF2B5EF4-FFF2-40B4-BE49-F238E27FC236}">
                  <a16:creationId xmlns:a16="http://schemas.microsoft.com/office/drawing/2014/main" id="{3A5D32FE-E0F3-250F-D9ED-7E27C23A84EB}"/>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chemeClr val="accent6"/>
                </a:solidFill>
              </a:endParaRPr>
            </a:p>
          </p:txBody>
        </p:sp>
        <p:sp>
          <p:nvSpPr>
            <p:cNvPr id="8" name="TextBox 7">
              <a:extLst>
                <a:ext uri="{FF2B5EF4-FFF2-40B4-BE49-F238E27FC236}">
                  <a16:creationId xmlns:a16="http://schemas.microsoft.com/office/drawing/2014/main" id="{B41B2F80-243E-20FD-A7E2-D1083D1F4734}"/>
                </a:ext>
              </a:extLst>
            </p:cNvPr>
            <p:cNvSpPr txBox="1">
              <a:spLocks/>
            </p:cNvSpPr>
            <p:nvPr/>
          </p:nvSpPr>
          <p:spPr>
            <a:xfrm>
              <a:off x="717300" y="1568543"/>
              <a:ext cx="235566" cy="276999"/>
            </a:xfrm>
            <a:prstGeom prst="rect">
              <a:avLst/>
            </a:prstGeom>
            <a:noFill/>
          </p:spPr>
          <p:txBody>
            <a:bodyPr wrap="square" rtlCol="0">
              <a:spAutoFit/>
            </a:bodyPr>
            <a:lstStyle/>
            <a:p>
              <a:pPr algn="ctr" rtl="0"/>
              <a:r>
                <a:rPr lang="pt" sz="1200" b="1">
                  <a:solidFill>
                    <a:schemeClr val="bg1"/>
                  </a:solidFill>
                  <a:latin typeface="Lato Black" panose="020F0502020204030203" pitchFamily="34" charset="77"/>
                </a:rPr>
                <a:t>1</a:t>
              </a:r>
            </a:p>
          </p:txBody>
        </p:sp>
      </p:grpSp>
      <p:sp>
        <p:nvSpPr>
          <p:cNvPr id="9" name="TextBox 8">
            <a:extLst>
              <a:ext uri="{FF2B5EF4-FFF2-40B4-BE49-F238E27FC236}">
                <a16:creationId xmlns:a16="http://schemas.microsoft.com/office/drawing/2014/main" id="{DE5F0F6E-627A-4F7E-57AB-EBC60B9ACCFA}"/>
              </a:ext>
            </a:extLst>
          </p:cNvPr>
          <p:cNvSpPr txBox="1"/>
          <p:nvPr/>
        </p:nvSpPr>
        <p:spPr>
          <a:xfrm>
            <a:off x="2164052" y="2112787"/>
            <a:ext cx="1070408" cy="677108"/>
          </a:xfrm>
          <a:prstGeom prst="rect">
            <a:avLst/>
          </a:prstGeom>
          <a:noFill/>
        </p:spPr>
        <p:txBody>
          <a:bodyPr wrap="square" rtlCol="0">
            <a:spAutoFit/>
          </a:bodyPr>
          <a:lstStyle/>
          <a:p>
            <a:pPr rtl="0"/>
            <a:r>
              <a:rPr lang="pt" sz="950" b="1">
                <a:solidFill>
                  <a:schemeClr val="tx1"/>
                </a:solidFill>
                <a:latin typeface="Lato" panose="020F0502020204030203" pitchFamily="34" charset="77"/>
                <a:ea typeface="Lato"/>
                <a:cs typeface="Lato"/>
                <a:sym typeface="Lato"/>
              </a:rPr>
              <a:t>74% das pessoas têm água gerida com segurança</a:t>
            </a:r>
          </a:p>
          <a:p>
            <a:pPr rtl="0"/>
            <a:endParaRPr lang="en-US" sz="950" dirty="0">
              <a:solidFill>
                <a:schemeClr val="tx1"/>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 name="Rounded Rectangle 2">
            <a:extLst>
              <a:ext uri="{FF2B5EF4-FFF2-40B4-BE49-F238E27FC236}">
                <a16:creationId xmlns:a16="http://schemas.microsoft.com/office/drawing/2014/main" id="{7B7FA7A4-AC85-E3EA-2336-85C849BE1DA3}"/>
              </a:ext>
            </a:extLst>
          </p:cNvPr>
          <p:cNvSpPr/>
          <p:nvPr/>
        </p:nvSpPr>
        <p:spPr>
          <a:xfrm>
            <a:off x="540000" y="3419394"/>
            <a:ext cx="5653331" cy="1152605"/>
          </a:xfrm>
          <a:prstGeom prst="roundRect">
            <a:avLst>
              <a:gd name="adj" fmla="val 8542"/>
            </a:avLst>
          </a:prstGeom>
          <a:solidFill>
            <a:schemeClr val="bg1"/>
          </a:solidFill>
          <a:ln w="6350">
            <a:solidFill>
              <a:schemeClr val="accent2">
                <a:lumMod val="20000"/>
                <a:lumOff val="80000"/>
              </a:schemeClr>
            </a:solidFill>
          </a:ln>
          <a:effectLst>
            <a:outerShdw blurRad="50800" dist="38100" dir="2700000" algn="tl" rotWithShape="0">
              <a:prstClr val="black">
                <a:alpha val="1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07" name="Google Shape;307;p59"/>
          <p:cNvSpPr txBox="1">
            <a:spLocks noGrp="1"/>
          </p:cNvSpPr>
          <p:nvPr>
            <p:ph type="title"/>
          </p:nvPr>
        </p:nvSpPr>
        <p:spPr>
          <a:xfrm>
            <a:off x="540000" y="360000"/>
            <a:ext cx="7762200" cy="813013"/>
          </a:xfrm>
          <a:prstGeom prst="rect">
            <a:avLst/>
          </a:prstGeom>
        </p:spPr>
        <p:txBody>
          <a:bodyPr spcFirstLastPara="1" wrap="square" lIns="68575" tIns="34275" rIns="68575" bIns="34275" rtlCol="0" anchor="ctr" anchorCtr="0">
            <a:spAutoFit/>
          </a:bodyPr>
          <a:lstStyle/>
          <a:p>
            <a:pPr marL="0" lvl="0" indent="0" algn="l" rtl="0">
              <a:lnSpc>
                <a:spcPts val="2880"/>
              </a:lnSpc>
              <a:spcBef>
                <a:spcPts val="0"/>
              </a:spcBef>
              <a:spcAft>
                <a:spcPts val="0"/>
              </a:spcAft>
              <a:buNone/>
            </a:pPr>
            <a:r>
              <a:rPr lang="pt" spc="30">
                <a:solidFill>
                  <a:srgbClr val="2B95B8"/>
                </a:solidFill>
                <a:latin typeface="Lato Black" panose="020F0502020204030203" pitchFamily="34" charset="77"/>
                <a:ea typeface="Lato"/>
                <a:cs typeface="Lato"/>
                <a:sym typeface="Lato"/>
              </a:rPr>
              <a:t>Quem está a caminho de alcançar cobertura universal de água potável até 2030?</a:t>
            </a:r>
            <a:endParaRPr spc="30" dirty="0">
              <a:solidFill>
                <a:srgbClr val="2B95B8"/>
              </a:solidFill>
              <a:latin typeface="Lato Black" panose="020F0502020204030203" pitchFamily="34" charset="77"/>
              <a:ea typeface="Lato"/>
              <a:cs typeface="Lato"/>
              <a:sym typeface="Lato"/>
            </a:endParaRPr>
          </a:p>
        </p:txBody>
      </p:sp>
      <p:sp>
        <p:nvSpPr>
          <p:cNvPr id="308" name="Google Shape;308;p59"/>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5</a:t>
            </a:fld>
            <a:endParaRPr dirty="0"/>
          </a:p>
        </p:txBody>
      </p:sp>
      <p:sp>
        <p:nvSpPr>
          <p:cNvPr id="309" name="Google Shape;309;p59"/>
          <p:cNvSpPr txBox="1">
            <a:spLocks noGrp="1"/>
          </p:cNvSpPr>
          <p:nvPr>
            <p:ph type="body" idx="1"/>
          </p:nvPr>
        </p:nvSpPr>
        <p:spPr>
          <a:xfrm>
            <a:off x="898749" y="2087893"/>
            <a:ext cx="5671800" cy="858886"/>
          </a:xfrm>
          <a:prstGeom prst="rect">
            <a:avLst/>
          </a:prstGeom>
        </p:spPr>
        <p:txBody>
          <a:bodyPr spcFirstLastPara="1" wrap="square" lIns="68575" tIns="34275" rIns="68575" bIns="34275" rtlCol="0" anchor="t" anchorCtr="0">
            <a:noAutofit/>
          </a:bodyPr>
          <a:lstStyle/>
          <a:p>
            <a:pPr marL="293687" lvl="1" rtl="0">
              <a:lnSpc>
                <a:spcPct val="107142"/>
              </a:lnSpc>
              <a:spcBef>
                <a:spcPts val="800"/>
              </a:spcBef>
              <a:buClr>
                <a:schemeClr val="tx1">
                  <a:lumMod val="65000"/>
                  <a:lumOff val="35000"/>
                </a:schemeClr>
              </a:buClr>
              <a:buSzPct val="120000"/>
            </a:pPr>
            <a:r>
              <a:rPr lang="pt" sz="1440" dirty="0">
                <a:solidFill>
                  <a:schemeClr val="tx1">
                    <a:lumMod val="65000"/>
                    <a:lumOff val="35000"/>
                  </a:schemeClr>
                </a:solidFill>
                <a:latin typeface="Lato"/>
                <a:ea typeface="Lato"/>
                <a:cs typeface="Lato"/>
                <a:sym typeface="Lato"/>
              </a:rPr>
              <a:t>Países de alta renda</a:t>
            </a:r>
          </a:p>
          <a:p>
            <a:pPr marL="293687" lvl="1" rtl="0">
              <a:lnSpc>
                <a:spcPct val="107142"/>
              </a:lnSpc>
              <a:spcBef>
                <a:spcPts val="800"/>
              </a:spcBef>
              <a:buClr>
                <a:schemeClr val="tx1">
                  <a:lumMod val="65000"/>
                  <a:lumOff val="35000"/>
                </a:schemeClr>
              </a:buClr>
              <a:buSzPct val="120000"/>
            </a:pPr>
            <a:r>
              <a:rPr lang="pt" sz="1440" dirty="0">
                <a:solidFill>
                  <a:schemeClr val="tx1">
                    <a:lumMod val="65000"/>
                    <a:lumOff val="35000"/>
                  </a:schemeClr>
                </a:solidFill>
                <a:latin typeface="Lato"/>
                <a:ea typeface="Lato"/>
                <a:cs typeface="Lato"/>
                <a:sym typeface="Lato"/>
              </a:rPr>
              <a:t>1 país de renda média alta - Turcomenistão</a:t>
            </a:r>
            <a:endParaRPr sz="1440" dirty="0">
              <a:solidFill>
                <a:schemeClr val="tx1">
                  <a:lumMod val="65000"/>
                  <a:lumOff val="35000"/>
                </a:schemeClr>
              </a:solidFill>
              <a:latin typeface="Lato"/>
              <a:ea typeface="Lato"/>
              <a:cs typeface="Lato"/>
              <a:sym typeface="Lato"/>
            </a:endParaRPr>
          </a:p>
        </p:txBody>
      </p:sp>
      <p:sp>
        <p:nvSpPr>
          <p:cNvPr id="310" name="Google Shape;310;p59"/>
          <p:cNvSpPr txBox="1">
            <a:spLocks noGrp="1"/>
          </p:cNvSpPr>
          <p:nvPr>
            <p:ph type="title" idx="4294967295"/>
          </p:nvPr>
        </p:nvSpPr>
        <p:spPr>
          <a:xfrm>
            <a:off x="898749" y="1296123"/>
            <a:ext cx="6766971" cy="807883"/>
          </a:xfrm>
          <a:prstGeom prst="rect">
            <a:avLst/>
          </a:prstGeom>
        </p:spPr>
        <p:txBody>
          <a:bodyPr spcFirstLastPara="1" wrap="square" lIns="68575" tIns="34275" rIns="68575" bIns="34275" rtlCol="0" anchor="ctr" anchorCtr="0">
            <a:spAutoFit/>
          </a:bodyPr>
          <a:lstStyle/>
          <a:p>
            <a:pPr marL="0" lvl="0" indent="0" algn="l" rtl="0">
              <a:spcBef>
                <a:spcPts val="0"/>
              </a:spcBef>
              <a:spcAft>
                <a:spcPts val="0"/>
              </a:spcAft>
              <a:buNone/>
            </a:pPr>
            <a:r>
              <a:rPr lang="pt" sz="1600" b="1" dirty="0">
                <a:solidFill>
                  <a:schemeClr val="tx1">
                    <a:lumMod val="65000"/>
                    <a:lumOff val="35000"/>
                  </a:schemeClr>
                </a:solidFill>
                <a:latin typeface="Lato"/>
                <a:ea typeface="Lato"/>
                <a:cs typeface="Lato"/>
                <a:sym typeface="Lato"/>
              </a:rPr>
              <a:t>Progress on household drinking water, sanitation </a:t>
            </a:r>
            <a:br>
              <a:rPr lang="en" sz="1600" b="1" dirty="0">
                <a:solidFill>
                  <a:schemeClr val="tx1">
                    <a:lumMod val="65000"/>
                    <a:lumOff val="35000"/>
                  </a:schemeClr>
                </a:solidFill>
                <a:latin typeface="Lato"/>
                <a:ea typeface="Lato"/>
                <a:cs typeface="Lato"/>
                <a:sym typeface="Lato"/>
              </a:rPr>
            </a:br>
            <a:r>
              <a:rPr lang="pt" sz="1600" b="1" dirty="0">
                <a:solidFill>
                  <a:schemeClr val="tx1">
                    <a:lumMod val="65000"/>
                    <a:lumOff val="35000"/>
                  </a:schemeClr>
                </a:solidFill>
                <a:latin typeface="Lato"/>
                <a:ea typeface="Lato"/>
                <a:cs typeface="Lato"/>
                <a:sym typeface="Lato"/>
              </a:rPr>
              <a:t>and hygiene (Progresso em água potável, saneamento e higiene domésticos) - </a:t>
            </a:r>
            <a:r>
              <a:rPr lang="pt" sz="1200" b="1" i="1" dirty="0">
                <a:solidFill>
                  <a:schemeClr val="tx1">
                    <a:lumMod val="65000"/>
                    <a:lumOff val="35000"/>
                  </a:schemeClr>
                </a:solidFill>
                <a:latin typeface="Lato"/>
                <a:ea typeface="Lato"/>
                <a:cs typeface="Lato"/>
                <a:sym typeface="Lato"/>
              </a:rPr>
              <a:t>JMP, 2025</a:t>
            </a:r>
            <a:endParaRPr sz="1200" b="1" i="1" dirty="0">
              <a:solidFill>
                <a:schemeClr val="tx1">
                  <a:lumMod val="65000"/>
                  <a:lumOff val="35000"/>
                </a:schemeClr>
              </a:solidFill>
              <a:latin typeface="Lato"/>
              <a:ea typeface="Lato"/>
              <a:cs typeface="Lato"/>
              <a:sym typeface="Lato"/>
            </a:endParaRPr>
          </a:p>
        </p:txBody>
      </p:sp>
      <p:sp>
        <p:nvSpPr>
          <p:cNvPr id="4" name="TextBox 3">
            <a:extLst>
              <a:ext uri="{FF2B5EF4-FFF2-40B4-BE49-F238E27FC236}">
                <a16:creationId xmlns:a16="http://schemas.microsoft.com/office/drawing/2014/main" id="{866C29C7-57D9-960A-2C19-B8F61771D4C0}"/>
              </a:ext>
            </a:extLst>
          </p:cNvPr>
          <p:cNvSpPr txBox="1"/>
          <p:nvPr/>
        </p:nvSpPr>
        <p:spPr>
          <a:xfrm>
            <a:off x="668510" y="3694579"/>
            <a:ext cx="5332719" cy="925638"/>
          </a:xfrm>
          <a:prstGeom prst="rect">
            <a:avLst/>
          </a:prstGeom>
          <a:noFill/>
        </p:spPr>
        <p:txBody>
          <a:bodyPr wrap="square" rtlCol="0">
            <a:spAutoFit/>
          </a:bodyPr>
          <a:lstStyle/>
          <a:p>
            <a:pPr marL="179387" lvl="1" indent="-171450" rtl="0">
              <a:lnSpc>
                <a:spcPct val="107142"/>
              </a:lnSpc>
              <a:spcBef>
                <a:spcPts val="800"/>
              </a:spcBef>
              <a:buClr>
                <a:schemeClr val="tx1">
                  <a:lumMod val="65000"/>
                  <a:lumOff val="35000"/>
                </a:schemeClr>
              </a:buClr>
              <a:buSzPct val="120000"/>
              <a:buFont typeface="Arial" panose="020B0604020202020204" pitchFamily="34" charset="0"/>
              <a:buChar char="•"/>
            </a:pPr>
            <a:r>
              <a:rPr lang="pt" sz="1300" b="0">
                <a:solidFill>
                  <a:schemeClr val="accent1"/>
                </a:solidFill>
                <a:latin typeface="Lato"/>
                <a:ea typeface="Lato"/>
                <a:cs typeface="Lato"/>
                <a:sym typeface="Lato"/>
              </a:rPr>
              <a:t>Nenhuma região inteira está no caminho certo e</a:t>
            </a:r>
            <a:endParaRPr lang="en-CA" sz="1300" dirty="0">
              <a:solidFill>
                <a:schemeClr val="accent1"/>
              </a:solidFill>
              <a:latin typeface="Lato"/>
              <a:ea typeface="Lato"/>
              <a:cs typeface="Lato"/>
              <a:sym typeface="Lato"/>
            </a:endParaRPr>
          </a:p>
          <a:p>
            <a:pPr marL="179387" lvl="1" indent="-171450" rtl="0">
              <a:lnSpc>
                <a:spcPct val="107142"/>
              </a:lnSpc>
              <a:spcBef>
                <a:spcPts val="800"/>
              </a:spcBef>
              <a:spcAft>
                <a:spcPts val="800"/>
              </a:spcAft>
              <a:buClr>
                <a:schemeClr val="tx1">
                  <a:lumMod val="65000"/>
                  <a:lumOff val="35000"/>
                </a:schemeClr>
              </a:buClr>
              <a:buSzPct val="120000"/>
              <a:buFont typeface="Arial" panose="020B0604020202020204" pitchFamily="34" charset="0"/>
              <a:buChar char="•"/>
            </a:pPr>
            <a:r>
              <a:rPr lang="pt" sz="1300">
                <a:solidFill>
                  <a:schemeClr val="accent1"/>
                </a:solidFill>
                <a:latin typeface="Lato"/>
                <a:ea typeface="Lato"/>
                <a:cs typeface="Lato"/>
                <a:sym typeface="Lato"/>
              </a:rPr>
              <a:t>A maior lacuna está na </a:t>
            </a:r>
            <a:r>
              <a:rPr lang="pt" sz="1300" b="0">
                <a:solidFill>
                  <a:schemeClr val="accent1"/>
                </a:solidFill>
                <a:latin typeface="Lato"/>
                <a:ea typeface="Lato"/>
                <a:cs typeface="Lato"/>
                <a:sym typeface="Lato"/>
              </a:rPr>
              <a:t>África Subsaariana - </a:t>
            </a:r>
            <a:r>
              <a:rPr lang="pt" sz="1300">
                <a:solidFill>
                  <a:schemeClr val="accent1"/>
                </a:solidFill>
                <a:latin typeface="Lato"/>
                <a:ea typeface="Lato"/>
                <a:cs typeface="Lato"/>
                <a:sym typeface="Lato"/>
              </a:rPr>
              <a:t>atualmente com 32% de cobertura</a:t>
            </a:r>
          </a:p>
          <a:p>
            <a:pPr rtl="0"/>
            <a:endParaRPr lang="en-US" sz="1300" dirty="0">
              <a:solidFill>
                <a:schemeClr val="accent1"/>
              </a:solidFill>
            </a:endParaRPr>
          </a:p>
        </p:txBody>
      </p:sp>
      <p:pic>
        <p:nvPicPr>
          <p:cNvPr id="8" name="Picture 7" descr="A person carrying a large drum&#10;&#10;Description automatically generated">
            <a:extLst>
              <a:ext uri="{FF2B5EF4-FFF2-40B4-BE49-F238E27FC236}">
                <a16:creationId xmlns:a16="http://schemas.microsoft.com/office/drawing/2014/main" id="{469B053D-9DB0-B03F-68BC-0A2C253B8D0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92248" y="1824277"/>
            <a:ext cx="2136162" cy="2942986"/>
          </a:xfrm>
          <a:prstGeom prst="rect">
            <a:avLst/>
          </a:prstGeom>
          <a:ln w="6350">
            <a:solidFill>
              <a:schemeClr val="bg1">
                <a:lumMod val="85000"/>
              </a:schemeClr>
            </a:solidFill>
          </a:ln>
        </p:spPr>
      </p:pic>
      <p:grpSp>
        <p:nvGrpSpPr>
          <p:cNvPr id="11" name="Group 10">
            <a:extLst>
              <a:ext uri="{FF2B5EF4-FFF2-40B4-BE49-F238E27FC236}">
                <a16:creationId xmlns:a16="http://schemas.microsoft.com/office/drawing/2014/main" id="{31B14AE8-7821-056C-414A-302032929705}"/>
              </a:ext>
            </a:extLst>
          </p:cNvPr>
          <p:cNvGrpSpPr/>
          <p:nvPr/>
        </p:nvGrpSpPr>
        <p:grpSpPr>
          <a:xfrm>
            <a:off x="591937" y="1332000"/>
            <a:ext cx="235566" cy="276999"/>
            <a:chOff x="717300" y="1568543"/>
            <a:chExt cx="235566" cy="276999"/>
          </a:xfrm>
        </p:grpSpPr>
        <p:sp>
          <p:nvSpPr>
            <p:cNvPr id="9" name="Rounded Rectangle 8">
              <a:extLst>
                <a:ext uri="{FF2B5EF4-FFF2-40B4-BE49-F238E27FC236}">
                  <a16:creationId xmlns:a16="http://schemas.microsoft.com/office/drawing/2014/main" id="{577B964A-9AAE-82BA-A03E-49B425AD9C29}"/>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chemeClr val="accent6"/>
                </a:solidFill>
              </a:endParaRPr>
            </a:p>
          </p:txBody>
        </p:sp>
        <p:sp>
          <p:nvSpPr>
            <p:cNvPr id="10" name="TextBox 9">
              <a:extLst>
                <a:ext uri="{FF2B5EF4-FFF2-40B4-BE49-F238E27FC236}">
                  <a16:creationId xmlns:a16="http://schemas.microsoft.com/office/drawing/2014/main" id="{AF6E5883-A910-55C2-BBE0-831BD67EBFEA}"/>
                </a:ext>
              </a:extLst>
            </p:cNvPr>
            <p:cNvSpPr txBox="1">
              <a:spLocks/>
            </p:cNvSpPr>
            <p:nvPr/>
          </p:nvSpPr>
          <p:spPr>
            <a:xfrm>
              <a:off x="717300" y="1568543"/>
              <a:ext cx="235566" cy="276999"/>
            </a:xfrm>
            <a:prstGeom prst="rect">
              <a:avLst/>
            </a:prstGeom>
            <a:noFill/>
          </p:spPr>
          <p:txBody>
            <a:bodyPr wrap="square" rtlCol="0">
              <a:spAutoFit/>
            </a:bodyPr>
            <a:lstStyle/>
            <a:p>
              <a:pPr algn="ctr" rtl="0"/>
              <a:r>
                <a:rPr lang="pt" sz="1200" b="1">
                  <a:solidFill>
                    <a:schemeClr val="bg1"/>
                  </a:solidFill>
                  <a:latin typeface="Lato Black" panose="020F0502020204030203" pitchFamily="34" charset="77"/>
                </a:rPr>
                <a:t>1</a:t>
              </a:r>
            </a:p>
          </p:txBody>
        </p:sp>
      </p:gr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0FC6066B-04B6-7443-FCF3-985B93893A20}"/>
            </a:ext>
          </a:extLst>
        </p:cNvPr>
        <p:cNvGrpSpPr/>
        <p:nvPr/>
      </p:nvGrpSpPr>
      <p:grpSpPr>
        <a:xfrm>
          <a:off x="0" y="0"/>
          <a:ext cx="0" cy="0"/>
          <a:chOff x="0" y="0"/>
          <a:chExt cx="0" cy="0"/>
        </a:xfrm>
      </p:grpSpPr>
      <p:sp>
        <p:nvSpPr>
          <p:cNvPr id="315" name="Google Shape;315;p60">
            <a:extLst>
              <a:ext uri="{FF2B5EF4-FFF2-40B4-BE49-F238E27FC236}">
                <a16:creationId xmlns:a16="http://schemas.microsoft.com/office/drawing/2014/main" id="{176923E8-D59D-85B6-2334-6FC59CCDDE9E}"/>
              </a:ext>
            </a:extLst>
          </p:cNvPr>
          <p:cNvSpPr txBox="1">
            <a:spLocks noGrp="1"/>
          </p:cNvSpPr>
          <p:nvPr>
            <p:ph type="title"/>
          </p:nvPr>
        </p:nvSpPr>
        <p:spPr>
          <a:xfrm>
            <a:off x="540968" y="306273"/>
            <a:ext cx="8539163" cy="45394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r>
              <a:rPr lang="pt" b="0" spc="30">
                <a:latin typeface="Lato Black" panose="020F0502020204030203" pitchFamily="34" charset="77"/>
              </a:rPr>
              <a:t>O que é água gerida com segurança?</a:t>
            </a:r>
            <a:endParaRPr b="0" spc="30" dirty="0">
              <a:latin typeface="Lato Black" panose="020F0502020204030203" pitchFamily="34" charset="77"/>
            </a:endParaRPr>
          </a:p>
        </p:txBody>
      </p:sp>
      <p:pic>
        <p:nvPicPr>
          <p:cNvPr id="318" name="Google Shape;318;p60">
            <a:extLst>
              <a:ext uri="{FF2B5EF4-FFF2-40B4-BE49-F238E27FC236}">
                <a16:creationId xmlns:a16="http://schemas.microsoft.com/office/drawing/2014/main" id="{D4170391-03B5-EFFE-6B8A-2DACD6DB2BAF}"/>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6766" y="1843691"/>
            <a:ext cx="4016051" cy="3181125"/>
          </a:xfrm>
          <a:prstGeom prst="rect">
            <a:avLst/>
          </a:prstGeom>
          <a:noFill/>
          <a:ln>
            <a:noFill/>
          </a:ln>
        </p:spPr>
      </p:pic>
      <p:sp>
        <p:nvSpPr>
          <p:cNvPr id="11" name="Google Shape;308;p59">
            <a:extLst>
              <a:ext uri="{FF2B5EF4-FFF2-40B4-BE49-F238E27FC236}">
                <a16:creationId xmlns:a16="http://schemas.microsoft.com/office/drawing/2014/main" id="{A4FAA48A-6F85-A2C6-1A87-D1418F3922CC}"/>
              </a:ext>
            </a:extLst>
          </p:cNvPr>
          <p:cNvSpPr txBox="1">
            <a:spLocks noGrp="1"/>
          </p:cNvSpPr>
          <p:nvPr>
            <p:ph type="sldNum" idx="12"/>
          </p:nvPr>
        </p:nvSpPr>
        <p:spPr>
          <a:xfrm>
            <a:off x="7665720" y="4767263"/>
            <a:ext cx="849600" cy="282257"/>
          </a:xfrm>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6</a:t>
            </a:fld>
            <a:endParaRPr dirty="0"/>
          </a:p>
        </p:txBody>
      </p:sp>
      <p:grpSp>
        <p:nvGrpSpPr>
          <p:cNvPr id="2" name="Group 1">
            <a:extLst>
              <a:ext uri="{FF2B5EF4-FFF2-40B4-BE49-F238E27FC236}">
                <a16:creationId xmlns:a16="http://schemas.microsoft.com/office/drawing/2014/main" id="{0CB0B7B2-8E93-CA1C-AA9F-4145CC1174C8}"/>
              </a:ext>
            </a:extLst>
          </p:cNvPr>
          <p:cNvGrpSpPr/>
          <p:nvPr/>
        </p:nvGrpSpPr>
        <p:grpSpPr>
          <a:xfrm>
            <a:off x="6276649" y="357323"/>
            <a:ext cx="1411536" cy="1230634"/>
            <a:chOff x="6880512" y="2274799"/>
            <a:chExt cx="1411536" cy="1230634"/>
          </a:xfrm>
        </p:grpSpPr>
        <p:sp>
          <p:nvSpPr>
            <p:cNvPr id="3" name="Oval 2">
              <a:extLst>
                <a:ext uri="{FF2B5EF4-FFF2-40B4-BE49-F238E27FC236}">
                  <a16:creationId xmlns:a16="http://schemas.microsoft.com/office/drawing/2014/main" id="{508A77B4-5A38-FEE8-B00D-31AFB3DECBF1}"/>
                </a:ext>
              </a:extLst>
            </p:cNvPr>
            <p:cNvSpPr/>
            <p:nvPr/>
          </p:nvSpPr>
          <p:spPr>
            <a:xfrm>
              <a:off x="6981760" y="2274799"/>
              <a:ext cx="1209040" cy="1209040"/>
            </a:xfrm>
            <a:prstGeom prst="ellipse">
              <a:avLst/>
            </a:prstGeom>
            <a:solidFill>
              <a:srgbClr val="2B95B8"/>
            </a:solidFill>
            <a:ln>
              <a:noFill/>
            </a:ln>
            <a:effectLst>
              <a:outerShdw blurRad="3013" dist="14206" dir="2700000" sx="102000" sy="102000" algn="tl" rotWithShape="0">
                <a:prstClr val="black">
                  <a:alpha val="22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Google Shape;316;p60">
              <a:extLst>
                <a:ext uri="{FF2B5EF4-FFF2-40B4-BE49-F238E27FC236}">
                  <a16:creationId xmlns:a16="http://schemas.microsoft.com/office/drawing/2014/main" id="{E468B1BB-F8BF-840D-B366-12EB58D2AF7C}"/>
                </a:ext>
              </a:extLst>
            </p:cNvPr>
            <p:cNvSpPr txBox="1"/>
            <p:nvPr/>
          </p:nvSpPr>
          <p:spPr>
            <a:xfrm>
              <a:off x="6880512" y="2358996"/>
              <a:ext cx="1411536" cy="1146437"/>
            </a:xfrm>
            <a:prstGeom prst="rect">
              <a:avLst/>
            </a:prstGeom>
            <a:noFill/>
            <a:ln>
              <a:noFill/>
            </a:ln>
          </p:spPr>
          <p:txBody>
            <a:bodyPr spcFirstLastPara="1" wrap="square" lIns="91425" tIns="91425" rIns="91425" bIns="91425" rtlCol="0" anchor="ctr" anchorCtr="0">
              <a:spAutoFit/>
            </a:bodyPr>
            <a:lstStyle/>
            <a:p>
              <a:pPr lvl="0" indent="9525" algn="ctr" rtl="0">
                <a:lnSpc>
                  <a:spcPts val="2060"/>
                </a:lnSpc>
                <a:spcBef>
                  <a:spcPts val="0"/>
                </a:spcBef>
                <a:spcAft>
                  <a:spcPts val="1200"/>
                </a:spcAft>
                <a:buNone/>
              </a:pPr>
              <a:r>
                <a:rPr lang="pt" sz="1800" b="1">
                  <a:solidFill>
                    <a:schemeClr val="bg1"/>
                  </a:solidFill>
                  <a:latin typeface="Lato Black" panose="020F0502020204030203" pitchFamily="34" charset="77"/>
                </a:rPr>
                <a:t>no </a:t>
              </a:r>
              <a:br>
                <a:rPr lang="en" sz="1800" b="1" dirty="0">
                  <a:solidFill>
                    <a:schemeClr val="bg1"/>
                  </a:solidFill>
                  <a:latin typeface="Lato Black" panose="020F0502020204030203" pitchFamily="34" charset="77"/>
                </a:rPr>
              </a:br>
              <a:r>
                <a:rPr lang="pt" sz="1800" b="1">
                  <a:solidFill>
                    <a:schemeClr val="bg1"/>
                  </a:solidFill>
                  <a:latin typeface="Lato Black" panose="020F0502020204030203" pitchFamily="34" charset="77"/>
                </a:rPr>
                <a:t>ponto </a:t>
              </a:r>
              <a:br>
                <a:rPr lang="en" sz="1800" b="1" dirty="0">
                  <a:solidFill>
                    <a:schemeClr val="bg1"/>
                  </a:solidFill>
                  <a:latin typeface="Lato Black" panose="020F0502020204030203" pitchFamily="34" charset="77"/>
                </a:rPr>
              </a:br>
              <a:r>
                <a:rPr lang="pt" sz="1800" b="1">
                  <a:solidFill>
                    <a:schemeClr val="bg1"/>
                  </a:solidFill>
                  <a:latin typeface="Lato Black" panose="020F0502020204030203" pitchFamily="34" charset="77"/>
                </a:rPr>
                <a:t>de uso</a:t>
              </a:r>
              <a:endParaRPr sz="1800" b="1" dirty="0">
                <a:solidFill>
                  <a:schemeClr val="bg1"/>
                </a:solidFill>
                <a:latin typeface="Lato Black" panose="020F0502020204030203" pitchFamily="34" charset="77"/>
              </a:endParaRPr>
            </a:p>
          </p:txBody>
        </p:sp>
      </p:grpSp>
    </p:spTree>
    <p:custDataLst>
      <p:tags r:id="rId1"/>
    </p:custDataLst>
    <p:extLst>
      <p:ext uri="{BB962C8B-B14F-4D97-AF65-F5344CB8AC3E}">
        <p14:creationId xmlns:p14="http://schemas.microsoft.com/office/powerpoint/2010/main" val="810316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DD7851D7-7987-7C75-FFEC-3093D67AC4A9}"/>
            </a:ext>
          </a:extLst>
        </p:cNvPr>
        <p:cNvGrpSpPr/>
        <p:nvPr/>
      </p:nvGrpSpPr>
      <p:grpSpPr>
        <a:xfrm>
          <a:off x="0" y="0"/>
          <a:ext cx="0" cy="0"/>
          <a:chOff x="0" y="0"/>
          <a:chExt cx="0" cy="0"/>
        </a:xfrm>
      </p:grpSpPr>
      <p:pic>
        <p:nvPicPr>
          <p:cNvPr id="318" name="Google Shape;318;p60">
            <a:extLst>
              <a:ext uri="{FF2B5EF4-FFF2-40B4-BE49-F238E27FC236}">
                <a16:creationId xmlns:a16="http://schemas.microsoft.com/office/drawing/2014/main" id="{E0BC5AB2-BB77-7714-412F-E4F08329551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6766" y="1843691"/>
            <a:ext cx="4016051" cy="3181125"/>
          </a:xfrm>
          <a:prstGeom prst="rect">
            <a:avLst/>
          </a:prstGeom>
          <a:noFill/>
          <a:ln>
            <a:noFill/>
          </a:ln>
        </p:spPr>
      </p:pic>
      <p:cxnSp>
        <p:nvCxnSpPr>
          <p:cNvPr id="320" name="Google Shape;320;p60">
            <a:extLst>
              <a:ext uri="{FF2B5EF4-FFF2-40B4-BE49-F238E27FC236}">
                <a16:creationId xmlns:a16="http://schemas.microsoft.com/office/drawing/2014/main" id="{73A07E53-A182-E843-86D0-7ABCBE96FA47}"/>
              </a:ext>
            </a:extLst>
          </p:cNvPr>
          <p:cNvCxnSpPr>
            <a:cxnSpLocks/>
          </p:cNvCxnSpPr>
          <p:nvPr/>
        </p:nvCxnSpPr>
        <p:spPr>
          <a:xfrm flipV="1">
            <a:off x="2077568" y="3994099"/>
            <a:ext cx="870458" cy="80467"/>
          </a:xfrm>
          <a:prstGeom prst="straightConnector1">
            <a:avLst/>
          </a:prstGeom>
          <a:noFill/>
          <a:ln w="9525" cap="flat" cmpd="sng">
            <a:solidFill>
              <a:schemeClr val="dk2"/>
            </a:solidFill>
            <a:prstDash val="solid"/>
            <a:round/>
            <a:headEnd type="none" w="med" len="med"/>
            <a:tailEnd type="triangle" w="med" len="med"/>
          </a:ln>
        </p:spPr>
      </p:cxnSp>
      <p:sp>
        <p:nvSpPr>
          <p:cNvPr id="321" name="Google Shape;321;p60">
            <a:extLst>
              <a:ext uri="{FF2B5EF4-FFF2-40B4-BE49-F238E27FC236}">
                <a16:creationId xmlns:a16="http://schemas.microsoft.com/office/drawing/2014/main" id="{7A94D981-2DF0-5A60-06B3-5D8B70302863}"/>
              </a:ext>
            </a:extLst>
          </p:cNvPr>
          <p:cNvSpPr txBox="1"/>
          <p:nvPr/>
        </p:nvSpPr>
        <p:spPr>
          <a:xfrm>
            <a:off x="159671" y="3782403"/>
            <a:ext cx="1967095" cy="1411592"/>
          </a:xfrm>
          <a:prstGeom prst="rect">
            <a:avLst/>
          </a:prstGeom>
          <a:noFill/>
          <a:ln>
            <a:noFill/>
          </a:ln>
        </p:spPr>
        <p:txBody>
          <a:bodyPr spcFirstLastPara="1" wrap="square" lIns="91425" tIns="91425" rIns="91425" bIns="91425" rtlCol="0" anchor="t" anchorCtr="0">
            <a:noAutofit/>
          </a:bodyPr>
          <a:lstStyle/>
          <a:p>
            <a:pPr marL="0" lvl="0" indent="0" algn="l" rtl="0">
              <a:spcBef>
                <a:spcPts val="0"/>
              </a:spcBef>
              <a:spcAft>
                <a:spcPts val="0"/>
              </a:spcAft>
              <a:buNone/>
            </a:pPr>
            <a:r>
              <a:rPr lang="pt" sz="1000" dirty="0">
                <a:solidFill>
                  <a:schemeClr val="tx1">
                    <a:lumMod val="65000"/>
                    <a:lumOff val="35000"/>
                  </a:schemeClr>
                </a:solidFill>
                <a:latin typeface="Lato" panose="020F0502020204030203" pitchFamily="34" charset="77"/>
              </a:rPr>
              <a:t>A água de fontes não canalizadas atende a esses critérios com mais frequência do que as fontes canalizadas, especialmente em países de renda baixa e média-baixa</a:t>
            </a:r>
            <a:endParaRPr sz="1000" dirty="0">
              <a:solidFill>
                <a:schemeClr val="tx1">
                  <a:lumMod val="65000"/>
                  <a:lumOff val="35000"/>
                </a:schemeClr>
              </a:solidFill>
              <a:latin typeface="Lato" panose="020F0502020204030203" pitchFamily="34" charset="77"/>
            </a:endParaRPr>
          </a:p>
        </p:txBody>
      </p:sp>
      <p:cxnSp>
        <p:nvCxnSpPr>
          <p:cNvPr id="323" name="Google Shape;323;p60">
            <a:extLst>
              <a:ext uri="{FF2B5EF4-FFF2-40B4-BE49-F238E27FC236}">
                <a16:creationId xmlns:a16="http://schemas.microsoft.com/office/drawing/2014/main" id="{81F7C35B-8657-BCCE-2C34-D20FB0BFFF3B}"/>
              </a:ext>
            </a:extLst>
          </p:cNvPr>
          <p:cNvCxnSpPr>
            <a:cxnSpLocks/>
          </p:cNvCxnSpPr>
          <p:nvPr/>
        </p:nvCxnSpPr>
        <p:spPr>
          <a:xfrm flipH="1">
            <a:off x="4498725" y="1844259"/>
            <a:ext cx="1693290" cy="539456"/>
          </a:xfrm>
          <a:prstGeom prst="straightConnector1">
            <a:avLst/>
          </a:prstGeom>
          <a:noFill/>
          <a:ln w="9525" cap="flat" cmpd="sng">
            <a:solidFill>
              <a:schemeClr val="dk2"/>
            </a:solidFill>
            <a:prstDash val="solid"/>
            <a:round/>
            <a:headEnd type="none" w="med" len="med"/>
            <a:tailEnd type="triangle" w="med" len="med"/>
          </a:ln>
        </p:spPr>
      </p:cxnSp>
      <p:sp>
        <p:nvSpPr>
          <p:cNvPr id="324" name="Google Shape;324;p60">
            <a:extLst>
              <a:ext uri="{FF2B5EF4-FFF2-40B4-BE49-F238E27FC236}">
                <a16:creationId xmlns:a16="http://schemas.microsoft.com/office/drawing/2014/main" id="{5122E188-F1D9-B90B-C3B7-5337C87F8A5E}"/>
              </a:ext>
            </a:extLst>
          </p:cNvPr>
          <p:cNvSpPr txBox="1"/>
          <p:nvPr/>
        </p:nvSpPr>
        <p:spPr>
          <a:xfrm>
            <a:off x="6192015" y="3782403"/>
            <a:ext cx="2620500" cy="941400"/>
          </a:xfrm>
          <a:prstGeom prst="rect">
            <a:avLst/>
          </a:prstGeom>
          <a:noFill/>
          <a:ln>
            <a:noFill/>
          </a:ln>
        </p:spPr>
        <p:txBody>
          <a:bodyPr spcFirstLastPara="1" wrap="square" lIns="91425" tIns="91425" rIns="91425" bIns="91425" rtlCol="0" anchor="t" anchorCtr="0">
            <a:noAutofit/>
          </a:bodyPr>
          <a:lstStyle/>
          <a:p>
            <a:pPr marL="0" lvl="0" indent="0" algn="l" rtl="0">
              <a:spcBef>
                <a:spcPts val="0"/>
              </a:spcBef>
              <a:spcAft>
                <a:spcPts val="0"/>
              </a:spcAft>
              <a:buNone/>
            </a:pPr>
            <a:r>
              <a:rPr lang="pt" sz="1000">
                <a:solidFill>
                  <a:schemeClr val="tx1">
                    <a:lumMod val="65000"/>
                    <a:lumOff val="35000"/>
                  </a:schemeClr>
                </a:solidFill>
                <a:latin typeface="Lato" panose="020F0502020204030203" pitchFamily="34" charset="77"/>
              </a:rPr>
              <a:t>1,7 bilhão de pessoas ainda não têm uma fonte acessível no local e 1,2 bilhão delas vivem em áreas rurais</a:t>
            </a:r>
            <a:endParaRPr sz="1000" dirty="0">
              <a:solidFill>
                <a:schemeClr val="tx1">
                  <a:lumMod val="65000"/>
                  <a:lumOff val="35000"/>
                </a:schemeClr>
              </a:solidFill>
              <a:latin typeface="Lato" panose="020F0502020204030203" pitchFamily="34" charset="77"/>
            </a:endParaRPr>
          </a:p>
        </p:txBody>
      </p:sp>
      <p:cxnSp>
        <p:nvCxnSpPr>
          <p:cNvPr id="325" name="Google Shape;325;p60">
            <a:extLst>
              <a:ext uri="{FF2B5EF4-FFF2-40B4-BE49-F238E27FC236}">
                <a16:creationId xmlns:a16="http://schemas.microsoft.com/office/drawing/2014/main" id="{43368188-20A8-244F-C6D5-3E30C32AF354}"/>
              </a:ext>
            </a:extLst>
          </p:cNvPr>
          <p:cNvCxnSpPr>
            <a:cxnSpLocks/>
          </p:cNvCxnSpPr>
          <p:nvPr/>
        </p:nvCxnSpPr>
        <p:spPr>
          <a:xfrm flipH="1">
            <a:off x="5338250" y="3940430"/>
            <a:ext cx="853765" cy="0"/>
          </a:xfrm>
          <a:prstGeom prst="straightConnector1">
            <a:avLst/>
          </a:prstGeom>
          <a:noFill/>
          <a:ln w="9525" cap="flat" cmpd="sng">
            <a:solidFill>
              <a:schemeClr val="dk2"/>
            </a:solidFill>
            <a:prstDash val="solid"/>
            <a:round/>
            <a:headEnd type="none" w="med" len="med"/>
            <a:tailEnd type="triangle" w="med" len="med"/>
          </a:ln>
        </p:spPr>
      </p:cxnSp>
      <p:sp>
        <p:nvSpPr>
          <p:cNvPr id="327" name="Google Shape;327;p60">
            <a:extLst>
              <a:ext uri="{FF2B5EF4-FFF2-40B4-BE49-F238E27FC236}">
                <a16:creationId xmlns:a16="http://schemas.microsoft.com/office/drawing/2014/main" id="{F61BED5C-4CDD-FA32-BCFB-A74E430C956E}"/>
              </a:ext>
            </a:extLst>
          </p:cNvPr>
          <p:cNvSpPr txBox="1"/>
          <p:nvPr/>
        </p:nvSpPr>
        <p:spPr>
          <a:xfrm>
            <a:off x="6192015" y="1612816"/>
            <a:ext cx="2842800" cy="900300"/>
          </a:xfrm>
          <a:prstGeom prst="rect">
            <a:avLst/>
          </a:prstGeom>
          <a:noFill/>
          <a:ln>
            <a:noFill/>
          </a:ln>
        </p:spPr>
        <p:txBody>
          <a:bodyPr spcFirstLastPara="1" wrap="square" lIns="91425" tIns="91425" rIns="91425" bIns="91425" rtlCol="0" anchor="t" anchorCtr="0">
            <a:noAutofit/>
          </a:bodyPr>
          <a:lstStyle/>
          <a:p>
            <a:pPr marL="0" lvl="0" indent="0" algn="l" rtl="0">
              <a:spcBef>
                <a:spcPts val="0"/>
              </a:spcBef>
              <a:spcAft>
                <a:spcPts val="0"/>
              </a:spcAft>
              <a:buNone/>
            </a:pPr>
            <a:r>
              <a:rPr lang="pt" sz="1000" dirty="0">
                <a:solidFill>
                  <a:schemeClr val="tx1">
                    <a:lumMod val="65000"/>
                    <a:lumOff val="35000"/>
                  </a:schemeClr>
                </a:solidFill>
                <a:latin typeface="Lato" panose="020F0502020204030203" pitchFamily="34" charset="77"/>
              </a:rPr>
              <a:t>Em países de renda baixa e média-baixa, a contaminação em geral aumenta entre o ponto de coleta e o uso</a:t>
            </a:r>
            <a:endParaRPr sz="1000" dirty="0">
              <a:solidFill>
                <a:schemeClr val="tx1">
                  <a:lumMod val="65000"/>
                  <a:lumOff val="35000"/>
                </a:schemeClr>
              </a:solidFill>
              <a:latin typeface="Lato" panose="020F0502020204030203" pitchFamily="34" charset="77"/>
            </a:endParaRPr>
          </a:p>
        </p:txBody>
      </p:sp>
      <p:sp>
        <p:nvSpPr>
          <p:cNvPr id="11" name="Google Shape;308;p59">
            <a:extLst>
              <a:ext uri="{FF2B5EF4-FFF2-40B4-BE49-F238E27FC236}">
                <a16:creationId xmlns:a16="http://schemas.microsoft.com/office/drawing/2014/main" id="{E68C1746-84AB-1F26-5BC5-7977658102B2}"/>
              </a:ext>
            </a:extLst>
          </p:cNvPr>
          <p:cNvSpPr txBox="1">
            <a:spLocks noGrp="1"/>
          </p:cNvSpPr>
          <p:nvPr>
            <p:ph type="sldNum" idx="12"/>
          </p:nvPr>
        </p:nvSpPr>
        <p:spPr>
          <a:xfrm>
            <a:off x="7665720" y="4767263"/>
            <a:ext cx="849600" cy="282257"/>
          </a:xfrm>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7</a:t>
            </a:fld>
            <a:endParaRPr dirty="0"/>
          </a:p>
        </p:txBody>
      </p:sp>
      <p:pic>
        <p:nvPicPr>
          <p:cNvPr id="7" name="Picture 2">
            <a:extLst>
              <a:ext uri="{FF2B5EF4-FFF2-40B4-BE49-F238E27FC236}">
                <a16:creationId xmlns:a16="http://schemas.microsoft.com/office/drawing/2014/main" id="{C0B291B4-1748-82B7-4864-8E6091FF2EA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5120640" cy="202641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oogle Shape;320;p60">
            <a:extLst>
              <a:ext uri="{FF2B5EF4-FFF2-40B4-BE49-F238E27FC236}">
                <a16:creationId xmlns:a16="http://schemas.microsoft.com/office/drawing/2014/main" id="{923326F5-D45E-504F-D12E-112E2F6DEA7C}"/>
              </a:ext>
            </a:extLst>
          </p:cNvPr>
          <p:cNvCxnSpPr>
            <a:cxnSpLocks/>
          </p:cNvCxnSpPr>
          <p:nvPr/>
        </p:nvCxnSpPr>
        <p:spPr>
          <a:xfrm>
            <a:off x="2048256" y="1843691"/>
            <a:ext cx="724205" cy="728059"/>
          </a:xfrm>
          <a:prstGeom prst="straightConnector1">
            <a:avLst/>
          </a:prstGeom>
          <a:noFill/>
          <a:ln w="9525" cap="flat" cmpd="sng">
            <a:solidFill>
              <a:schemeClr val="dk2"/>
            </a:solidFill>
            <a:prstDash val="solid"/>
            <a:round/>
            <a:headEnd type="none" w="med" len="med"/>
            <a:tailEnd type="triangle" w="med" len="med"/>
          </a:ln>
        </p:spPr>
      </p:cxnSp>
    </p:spTree>
    <p:custDataLst>
      <p:tags r:id="rId1"/>
    </p:custDataLst>
    <p:extLst>
      <p:ext uri="{BB962C8B-B14F-4D97-AF65-F5344CB8AC3E}">
        <p14:creationId xmlns:p14="http://schemas.microsoft.com/office/powerpoint/2010/main" val="371448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C7635FC9-45AB-3EB7-2507-0AB807A323B3}"/>
            </a:ext>
          </a:extLst>
        </p:cNvPr>
        <p:cNvGrpSpPr/>
        <p:nvPr/>
      </p:nvGrpSpPr>
      <p:grpSpPr>
        <a:xfrm>
          <a:off x="0" y="0"/>
          <a:ext cx="0" cy="0"/>
          <a:chOff x="0" y="0"/>
          <a:chExt cx="0" cy="0"/>
        </a:xfrm>
      </p:grpSpPr>
      <p:sp>
        <p:nvSpPr>
          <p:cNvPr id="315" name="Google Shape;315;p60">
            <a:extLst>
              <a:ext uri="{FF2B5EF4-FFF2-40B4-BE49-F238E27FC236}">
                <a16:creationId xmlns:a16="http://schemas.microsoft.com/office/drawing/2014/main" id="{5EB3646C-8795-4659-53D7-7C0CE2C607B5}"/>
              </a:ext>
            </a:extLst>
          </p:cNvPr>
          <p:cNvSpPr txBox="1">
            <a:spLocks noGrp="1"/>
          </p:cNvSpPr>
          <p:nvPr>
            <p:ph type="title"/>
          </p:nvPr>
        </p:nvSpPr>
        <p:spPr>
          <a:xfrm>
            <a:off x="540968" y="306273"/>
            <a:ext cx="8539163" cy="45394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r>
              <a:rPr lang="pt" b="0" spc="30">
                <a:latin typeface="Lato Black" panose="020F0502020204030203" pitchFamily="34" charset="77"/>
              </a:rPr>
              <a:t>O que é água gerida com segurança?</a:t>
            </a:r>
            <a:endParaRPr b="0" spc="30" dirty="0">
              <a:latin typeface="Lato Black" panose="020F0502020204030203" pitchFamily="34" charset="77"/>
            </a:endParaRPr>
          </a:p>
        </p:txBody>
      </p:sp>
      <p:sp>
        <p:nvSpPr>
          <p:cNvPr id="317" name="Google Shape;317;p60">
            <a:extLst>
              <a:ext uri="{FF2B5EF4-FFF2-40B4-BE49-F238E27FC236}">
                <a16:creationId xmlns:a16="http://schemas.microsoft.com/office/drawing/2014/main" id="{08C19985-ADCD-CF1E-EEB7-23A5D8AB519D}"/>
              </a:ext>
            </a:extLst>
          </p:cNvPr>
          <p:cNvSpPr txBox="1"/>
          <p:nvPr/>
        </p:nvSpPr>
        <p:spPr>
          <a:xfrm>
            <a:off x="6192015" y="2744134"/>
            <a:ext cx="2842800" cy="900300"/>
          </a:xfrm>
          <a:prstGeom prst="rect">
            <a:avLst/>
          </a:prstGeom>
          <a:noFill/>
          <a:ln>
            <a:noFill/>
          </a:ln>
        </p:spPr>
        <p:txBody>
          <a:bodyPr spcFirstLastPara="1" wrap="square" lIns="91425" tIns="91425" rIns="91425" bIns="91425" rtlCol="0" anchor="t" anchorCtr="0">
            <a:noAutofit/>
          </a:bodyPr>
          <a:lstStyle/>
          <a:p>
            <a:pPr marL="0" lvl="0" indent="0" algn="l" rtl="0">
              <a:spcBef>
                <a:spcPts val="0"/>
              </a:spcBef>
              <a:spcAft>
                <a:spcPts val="0"/>
              </a:spcAft>
              <a:buNone/>
            </a:pPr>
            <a:r>
              <a:rPr lang="pt" sz="1200">
                <a:solidFill>
                  <a:schemeClr val="tx1">
                    <a:lumMod val="65000"/>
                    <a:lumOff val="35000"/>
                  </a:schemeClr>
                </a:solidFill>
                <a:latin typeface="Lato" panose="020F0502020204030203" pitchFamily="34" charset="77"/>
              </a:rPr>
              <a:t>O motivo mais comum para os sistemas de água não cumprirem esse padrão é </a:t>
            </a:r>
            <a:r>
              <a:rPr lang="pt" sz="1200" b="1">
                <a:solidFill>
                  <a:srgbClr val="2B95B8"/>
                </a:solidFill>
                <a:latin typeface="Lato" panose="020F0502020204030203" pitchFamily="34" charset="77"/>
              </a:rPr>
              <a:t>não estarem livres de contaminação no ponto de uso</a:t>
            </a:r>
            <a:endParaRPr sz="1200" b="1" dirty="0">
              <a:solidFill>
                <a:srgbClr val="2B95B8"/>
              </a:solidFill>
              <a:latin typeface="Lato" panose="020F0502020204030203" pitchFamily="34" charset="77"/>
            </a:endParaRPr>
          </a:p>
        </p:txBody>
      </p:sp>
      <p:pic>
        <p:nvPicPr>
          <p:cNvPr id="318" name="Google Shape;318;p60">
            <a:extLst>
              <a:ext uri="{FF2B5EF4-FFF2-40B4-BE49-F238E27FC236}">
                <a16:creationId xmlns:a16="http://schemas.microsoft.com/office/drawing/2014/main" id="{29572625-B1B1-28E7-2DD1-E2A82F28AF5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6766" y="1843691"/>
            <a:ext cx="4016051" cy="3181125"/>
          </a:xfrm>
          <a:prstGeom prst="rect">
            <a:avLst/>
          </a:prstGeom>
          <a:noFill/>
          <a:ln>
            <a:noFill/>
          </a:ln>
        </p:spPr>
      </p:pic>
      <p:sp>
        <p:nvSpPr>
          <p:cNvPr id="319" name="Google Shape;319;p60">
            <a:extLst>
              <a:ext uri="{FF2B5EF4-FFF2-40B4-BE49-F238E27FC236}">
                <a16:creationId xmlns:a16="http://schemas.microsoft.com/office/drawing/2014/main" id="{35538BEF-E35C-719D-38E7-0837A2A1C363}"/>
              </a:ext>
            </a:extLst>
          </p:cNvPr>
          <p:cNvSpPr/>
          <p:nvPr/>
        </p:nvSpPr>
        <p:spPr>
          <a:xfrm>
            <a:off x="3459050" y="2212431"/>
            <a:ext cx="1351500" cy="5727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rtlCol="0" anchor="ctr" anchorCtr="0">
            <a:noAutofit/>
          </a:bodyPr>
          <a:lstStyle/>
          <a:p>
            <a:pPr marL="0" lvl="0" indent="0" algn="ctr" rtl="0">
              <a:spcBef>
                <a:spcPts val="0"/>
              </a:spcBef>
              <a:spcAft>
                <a:spcPts val="0"/>
              </a:spcAft>
              <a:buNone/>
            </a:pPr>
            <a:endParaRPr>
              <a:solidFill>
                <a:srgbClr val="FF0000"/>
              </a:solidFill>
            </a:endParaRPr>
          </a:p>
        </p:txBody>
      </p:sp>
      <p:cxnSp>
        <p:nvCxnSpPr>
          <p:cNvPr id="326" name="Google Shape;326;p60">
            <a:extLst>
              <a:ext uri="{FF2B5EF4-FFF2-40B4-BE49-F238E27FC236}">
                <a16:creationId xmlns:a16="http://schemas.microsoft.com/office/drawing/2014/main" id="{3CEE85E3-149E-ED72-C1AF-9A2FD106AF7C}"/>
              </a:ext>
            </a:extLst>
          </p:cNvPr>
          <p:cNvCxnSpPr>
            <a:cxnSpLocks/>
          </p:cNvCxnSpPr>
          <p:nvPr/>
        </p:nvCxnSpPr>
        <p:spPr>
          <a:xfrm flipH="1">
            <a:off x="4498725" y="2959455"/>
            <a:ext cx="1693290" cy="357025"/>
          </a:xfrm>
          <a:prstGeom prst="straightConnector1">
            <a:avLst/>
          </a:prstGeom>
          <a:noFill/>
          <a:ln w="9525" cap="flat" cmpd="sng">
            <a:solidFill>
              <a:schemeClr val="dk2"/>
            </a:solidFill>
            <a:prstDash val="solid"/>
            <a:round/>
            <a:headEnd type="none" w="med" len="med"/>
            <a:tailEnd type="triangle" w="med" len="med"/>
          </a:ln>
        </p:spPr>
      </p:cxnSp>
      <p:sp>
        <p:nvSpPr>
          <p:cNvPr id="11" name="Google Shape;308;p59">
            <a:extLst>
              <a:ext uri="{FF2B5EF4-FFF2-40B4-BE49-F238E27FC236}">
                <a16:creationId xmlns:a16="http://schemas.microsoft.com/office/drawing/2014/main" id="{591721D7-DA8A-8E64-A482-2EC1B4BC2847}"/>
              </a:ext>
            </a:extLst>
          </p:cNvPr>
          <p:cNvSpPr txBox="1">
            <a:spLocks noGrp="1"/>
          </p:cNvSpPr>
          <p:nvPr>
            <p:ph type="sldNum" idx="12"/>
          </p:nvPr>
        </p:nvSpPr>
        <p:spPr>
          <a:xfrm>
            <a:off x="7665720" y="4767263"/>
            <a:ext cx="849600" cy="282257"/>
          </a:xfrm>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8</a:t>
            </a:fld>
            <a:endParaRPr dirty="0"/>
          </a:p>
        </p:txBody>
      </p:sp>
      <p:grpSp>
        <p:nvGrpSpPr>
          <p:cNvPr id="2" name="Group 1">
            <a:extLst>
              <a:ext uri="{FF2B5EF4-FFF2-40B4-BE49-F238E27FC236}">
                <a16:creationId xmlns:a16="http://schemas.microsoft.com/office/drawing/2014/main" id="{5EDBE6FF-F578-34B2-1738-B17D640344F9}"/>
              </a:ext>
            </a:extLst>
          </p:cNvPr>
          <p:cNvGrpSpPr/>
          <p:nvPr/>
        </p:nvGrpSpPr>
        <p:grpSpPr>
          <a:xfrm>
            <a:off x="6276649" y="357323"/>
            <a:ext cx="1411536" cy="1230634"/>
            <a:chOff x="6880512" y="2274799"/>
            <a:chExt cx="1411536" cy="1230634"/>
          </a:xfrm>
        </p:grpSpPr>
        <p:sp>
          <p:nvSpPr>
            <p:cNvPr id="3" name="Oval 2">
              <a:extLst>
                <a:ext uri="{FF2B5EF4-FFF2-40B4-BE49-F238E27FC236}">
                  <a16:creationId xmlns:a16="http://schemas.microsoft.com/office/drawing/2014/main" id="{8DFF6D11-0B4D-2081-6E33-8491114FBFDB}"/>
                </a:ext>
              </a:extLst>
            </p:cNvPr>
            <p:cNvSpPr/>
            <p:nvPr/>
          </p:nvSpPr>
          <p:spPr>
            <a:xfrm>
              <a:off x="6981760" y="2274799"/>
              <a:ext cx="1209040" cy="1209040"/>
            </a:xfrm>
            <a:prstGeom prst="ellipse">
              <a:avLst/>
            </a:prstGeom>
            <a:solidFill>
              <a:srgbClr val="2B95B8"/>
            </a:solidFill>
            <a:ln>
              <a:noFill/>
            </a:ln>
            <a:effectLst>
              <a:outerShdw blurRad="3013" dist="14206" dir="2700000" sx="102000" sy="102000" algn="tl" rotWithShape="0">
                <a:prstClr val="black">
                  <a:alpha val="22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Google Shape;316;p60">
              <a:extLst>
                <a:ext uri="{FF2B5EF4-FFF2-40B4-BE49-F238E27FC236}">
                  <a16:creationId xmlns:a16="http://schemas.microsoft.com/office/drawing/2014/main" id="{42934E30-9A21-34B6-B5F9-6D6C6EA1C1CF}"/>
                </a:ext>
              </a:extLst>
            </p:cNvPr>
            <p:cNvSpPr txBox="1"/>
            <p:nvPr/>
          </p:nvSpPr>
          <p:spPr>
            <a:xfrm>
              <a:off x="6880512" y="2358996"/>
              <a:ext cx="1411536" cy="1146437"/>
            </a:xfrm>
            <a:prstGeom prst="rect">
              <a:avLst/>
            </a:prstGeom>
            <a:noFill/>
            <a:ln>
              <a:noFill/>
            </a:ln>
          </p:spPr>
          <p:txBody>
            <a:bodyPr spcFirstLastPara="1" wrap="square" lIns="91425" tIns="91425" rIns="91425" bIns="91425" rtlCol="0" anchor="ctr" anchorCtr="0">
              <a:spAutoFit/>
            </a:bodyPr>
            <a:lstStyle/>
            <a:p>
              <a:pPr lvl="0" indent="9525" algn="ctr" rtl="0">
                <a:lnSpc>
                  <a:spcPts val="2060"/>
                </a:lnSpc>
                <a:spcBef>
                  <a:spcPts val="0"/>
                </a:spcBef>
                <a:spcAft>
                  <a:spcPts val="1200"/>
                </a:spcAft>
                <a:buNone/>
              </a:pPr>
              <a:r>
                <a:rPr lang="pt" sz="1800" b="1">
                  <a:solidFill>
                    <a:schemeClr val="bg1"/>
                  </a:solidFill>
                  <a:latin typeface="Lato Black" panose="020F0502020204030203" pitchFamily="34" charset="77"/>
                </a:rPr>
                <a:t>no </a:t>
              </a:r>
              <a:br>
                <a:rPr lang="en" sz="1800" b="1" dirty="0">
                  <a:solidFill>
                    <a:schemeClr val="bg1"/>
                  </a:solidFill>
                  <a:latin typeface="Lato Black" panose="020F0502020204030203" pitchFamily="34" charset="77"/>
                </a:rPr>
              </a:br>
              <a:r>
                <a:rPr lang="pt" sz="1800" b="1">
                  <a:solidFill>
                    <a:schemeClr val="bg1"/>
                  </a:solidFill>
                  <a:latin typeface="Lato Black" panose="020F0502020204030203" pitchFamily="34" charset="77"/>
                </a:rPr>
                <a:t>ponto </a:t>
              </a:r>
              <a:br>
                <a:rPr lang="en" sz="1800" b="1" dirty="0">
                  <a:solidFill>
                    <a:schemeClr val="bg1"/>
                  </a:solidFill>
                  <a:latin typeface="Lato Black" panose="020F0502020204030203" pitchFamily="34" charset="77"/>
                </a:rPr>
              </a:br>
              <a:r>
                <a:rPr lang="pt" sz="1800" b="1">
                  <a:solidFill>
                    <a:schemeClr val="bg1"/>
                  </a:solidFill>
                  <a:latin typeface="Lato Black" panose="020F0502020204030203" pitchFamily="34" charset="77"/>
                </a:rPr>
                <a:t>de uso</a:t>
              </a:r>
              <a:endParaRPr sz="1800" b="1" dirty="0">
                <a:solidFill>
                  <a:schemeClr val="bg1"/>
                </a:solidFill>
                <a:latin typeface="Lato Black" panose="020F0502020204030203" pitchFamily="34" charset="77"/>
              </a:endParaRPr>
            </a:p>
          </p:txBody>
        </p:sp>
      </p:grpSp>
    </p:spTree>
    <p:custDataLst>
      <p:tags r:id="rId1"/>
    </p:custDataLst>
    <p:extLst>
      <p:ext uri="{BB962C8B-B14F-4D97-AF65-F5344CB8AC3E}">
        <p14:creationId xmlns:p14="http://schemas.microsoft.com/office/powerpoint/2010/main" val="1807346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61"/>
          <p:cNvSpPr txBox="1">
            <a:spLocks noGrp="1"/>
          </p:cNvSpPr>
          <p:nvPr>
            <p:ph type="title"/>
          </p:nvPr>
        </p:nvSpPr>
        <p:spPr>
          <a:xfrm>
            <a:off x="540000" y="344058"/>
            <a:ext cx="7975320" cy="438551"/>
          </a:xfrm>
          <a:prstGeom prst="rect">
            <a:avLst/>
          </a:prstGeom>
        </p:spPr>
        <p:txBody>
          <a:bodyPr spcFirstLastPara="1" wrap="square" lIns="68575" tIns="34275" rIns="68575" bIns="34275" rtlCol="0" anchor="ctr" anchorCtr="0">
            <a:spAutoFit/>
          </a:bodyPr>
          <a:lstStyle/>
          <a:p>
            <a:pPr marL="0" lvl="0" indent="0" algn="l" rtl="0">
              <a:lnSpc>
                <a:spcPct val="100000"/>
              </a:lnSpc>
              <a:spcBef>
                <a:spcPts val="0"/>
              </a:spcBef>
              <a:spcAft>
                <a:spcPts val="0"/>
              </a:spcAft>
              <a:buNone/>
            </a:pPr>
            <a:r>
              <a:rPr lang="pt" b="0" spc="30">
                <a:solidFill>
                  <a:srgbClr val="2B95B8"/>
                </a:solidFill>
                <a:latin typeface="Lato Black" panose="020F0502020204030203" pitchFamily="34" charset="77"/>
                <a:ea typeface="Lato"/>
                <a:cs typeface="Lato"/>
                <a:sym typeface="Lato"/>
              </a:rPr>
              <a:t>A recontaminação da água é um problema generalizado </a:t>
            </a:r>
            <a:r>
              <a:rPr lang="pt" sz="1100">
                <a:solidFill>
                  <a:srgbClr val="2B95B8"/>
                </a:solidFill>
                <a:latin typeface="Lato Black" panose="020F0502020204030203" pitchFamily="34" charset="77"/>
                <a:ea typeface="Lato"/>
                <a:cs typeface="Lato"/>
                <a:sym typeface="Lato"/>
              </a:rPr>
              <a:t>[1/2]</a:t>
            </a:r>
            <a:endParaRPr sz="1100" b="0" spc="30" dirty="0">
              <a:solidFill>
                <a:srgbClr val="2B95B8"/>
              </a:solidFill>
              <a:latin typeface="Lato Black" panose="020F0502020204030203" pitchFamily="34" charset="77"/>
              <a:ea typeface="Lato"/>
              <a:cs typeface="Lato"/>
              <a:sym typeface="Lato"/>
            </a:endParaRPr>
          </a:p>
        </p:txBody>
      </p:sp>
      <p:sp>
        <p:nvSpPr>
          <p:cNvPr id="335" name="Google Shape;335;p61"/>
          <p:cNvSpPr txBox="1">
            <a:spLocks noGrp="1"/>
          </p:cNvSpPr>
          <p:nvPr>
            <p:ph type="sldNum" idx="12"/>
          </p:nvPr>
        </p:nvSpPr>
        <p:spPr>
          <a:prstGeom prst="rect">
            <a:avLst/>
          </a:prstGeom>
        </p:spPr>
        <p:txBody>
          <a:bodyPr spcFirstLastPara="1" wrap="square" lIns="68575" tIns="34275" rIns="68575" bIns="34275" rtlCol="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
        <p:nvSpPr>
          <p:cNvPr id="337" name="Google Shape;337;p61"/>
          <p:cNvSpPr txBox="1">
            <a:spLocks noGrp="1"/>
          </p:cNvSpPr>
          <p:nvPr>
            <p:ph type="title" idx="4294967295"/>
          </p:nvPr>
        </p:nvSpPr>
        <p:spPr>
          <a:xfrm>
            <a:off x="847238" y="1080000"/>
            <a:ext cx="8233932" cy="315441"/>
          </a:xfrm>
          <a:prstGeom prst="rect">
            <a:avLst/>
          </a:prstGeom>
        </p:spPr>
        <p:txBody>
          <a:bodyPr spcFirstLastPara="1" wrap="square" lIns="68575" tIns="34275" rIns="68575" bIns="34275" rtlCol="0" anchor="ctr" anchorCtr="0">
            <a:spAutoFit/>
          </a:bodyPr>
          <a:lstStyle/>
          <a:p>
            <a:pPr marL="0" lvl="0" indent="0" rtl="0">
              <a:spcBef>
                <a:spcPts val="0"/>
              </a:spcBef>
              <a:spcAft>
                <a:spcPts val="0"/>
              </a:spcAft>
              <a:buNone/>
            </a:pPr>
            <a:r>
              <a:rPr lang="pt" sz="1600" b="1">
                <a:solidFill>
                  <a:schemeClr val="tx1">
                    <a:lumMod val="65000"/>
                    <a:lumOff val="35000"/>
                  </a:schemeClr>
                </a:solidFill>
                <a:latin typeface="Lato"/>
                <a:ea typeface="Lato"/>
                <a:cs typeface="Lato"/>
                <a:sym typeface="Lato"/>
              </a:rPr>
              <a:t>Progress on household drinking water, sanitation and hygiene (Progresso em água potável, saneamento e higiene domésticos) - </a:t>
            </a:r>
            <a:r>
              <a:rPr lang="pt" sz="1200" b="1" i="1">
                <a:solidFill>
                  <a:schemeClr val="tx1">
                    <a:lumMod val="65000"/>
                    <a:lumOff val="35000"/>
                  </a:schemeClr>
                </a:solidFill>
                <a:latin typeface="Lato"/>
                <a:ea typeface="Lato"/>
                <a:cs typeface="Lato"/>
                <a:sym typeface="Lato"/>
              </a:rPr>
              <a:t>JMP, 2025</a:t>
            </a:r>
            <a:endParaRPr sz="1200" b="1" i="1" dirty="0">
              <a:solidFill>
                <a:schemeClr val="tx1">
                  <a:lumMod val="65000"/>
                  <a:lumOff val="35000"/>
                </a:schemeClr>
              </a:solidFill>
              <a:latin typeface="Lato"/>
              <a:ea typeface="Lato"/>
              <a:cs typeface="Lato"/>
              <a:sym typeface="Lato"/>
            </a:endParaRPr>
          </a:p>
        </p:txBody>
      </p:sp>
      <p:pic>
        <p:nvPicPr>
          <p:cNvPr id="336" name="Google Shape;336;p6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8680" y="1607557"/>
            <a:ext cx="5022895" cy="3230614"/>
          </a:xfrm>
          <a:prstGeom prst="rect">
            <a:avLst/>
          </a:prstGeom>
          <a:noFill/>
          <a:ln>
            <a:noFill/>
          </a:ln>
        </p:spPr>
      </p:pic>
      <p:grpSp>
        <p:nvGrpSpPr>
          <p:cNvPr id="2" name="Group 1">
            <a:extLst>
              <a:ext uri="{FF2B5EF4-FFF2-40B4-BE49-F238E27FC236}">
                <a16:creationId xmlns:a16="http://schemas.microsoft.com/office/drawing/2014/main" id="{4461AC86-9D7D-EF40-130A-A385B20990F2}"/>
              </a:ext>
            </a:extLst>
          </p:cNvPr>
          <p:cNvGrpSpPr/>
          <p:nvPr/>
        </p:nvGrpSpPr>
        <p:grpSpPr>
          <a:xfrm>
            <a:off x="5953930" y="1676890"/>
            <a:ext cx="2561389" cy="2958019"/>
            <a:chOff x="5953930" y="1676890"/>
            <a:chExt cx="2561389" cy="2958019"/>
          </a:xfrm>
        </p:grpSpPr>
        <p:pic>
          <p:nvPicPr>
            <p:cNvPr id="338" name="Google Shape;338;p61"/>
            <p:cNvPicPr preferRelativeResize="0"/>
            <p:nvPr/>
          </p:nvPicPr>
          <p:blipFill>
            <a:blip r:embed="rId5">
              <a:alphaModFix/>
            </a:blip>
            <a:stretch>
              <a:fillRect/>
            </a:stretch>
          </p:blipFill>
          <p:spPr>
            <a:xfrm>
              <a:off x="5999651" y="2521653"/>
              <a:ext cx="971550" cy="381000"/>
            </a:xfrm>
            <a:prstGeom prst="rect">
              <a:avLst/>
            </a:prstGeom>
            <a:noFill/>
            <a:ln>
              <a:noFill/>
            </a:ln>
          </p:spPr>
        </p:pic>
        <p:pic>
          <p:nvPicPr>
            <p:cNvPr id="339" name="Google Shape;339;p61"/>
            <p:cNvPicPr preferRelativeResize="0"/>
            <p:nvPr/>
          </p:nvPicPr>
          <p:blipFill>
            <a:blip r:embed="rId6">
              <a:alphaModFix/>
            </a:blip>
            <a:stretch>
              <a:fillRect/>
            </a:stretch>
          </p:blipFill>
          <p:spPr>
            <a:xfrm>
              <a:off x="5972219" y="3031300"/>
              <a:ext cx="1514475" cy="314325"/>
            </a:xfrm>
            <a:prstGeom prst="rect">
              <a:avLst/>
            </a:prstGeom>
            <a:noFill/>
            <a:ln>
              <a:noFill/>
            </a:ln>
          </p:spPr>
        </p:pic>
        <p:pic>
          <p:nvPicPr>
            <p:cNvPr id="340" name="Google Shape;340;p61"/>
            <p:cNvPicPr preferRelativeResize="0"/>
            <p:nvPr/>
          </p:nvPicPr>
          <p:blipFill>
            <a:blip r:embed="rId7">
              <a:alphaModFix/>
            </a:blip>
            <a:stretch>
              <a:fillRect/>
            </a:stretch>
          </p:blipFill>
          <p:spPr>
            <a:xfrm>
              <a:off x="5981363" y="3474272"/>
              <a:ext cx="1295400" cy="295275"/>
            </a:xfrm>
            <a:prstGeom prst="rect">
              <a:avLst/>
            </a:prstGeom>
            <a:noFill/>
            <a:ln>
              <a:noFill/>
            </a:ln>
          </p:spPr>
        </p:pic>
        <p:pic>
          <p:nvPicPr>
            <p:cNvPr id="341" name="Google Shape;341;p61"/>
            <p:cNvPicPr preferRelativeResize="0"/>
            <p:nvPr/>
          </p:nvPicPr>
          <p:blipFill>
            <a:blip r:embed="rId8">
              <a:alphaModFix/>
            </a:blip>
            <a:stretch>
              <a:fillRect/>
            </a:stretch>
          </p:blipFill>
          <p:spPr>
            <a:xfrm>
              <a:off x="5963075" y="3898194"/>
              <a:ext cx="1552575" cy="323850"/>
            </a:xfrm>
            <a:prstGeom prst="rect">
              <a:avLst/>
            </a:prstGeom>
            <a:noFill/>
            <a:ln>
              <a:noFill/>
            </a:ln>
          </p:spPr>
        </p:pic>
        <p:pic>
          <p:nvPicPr>
            <p:cNvPr id="342" name="Google Shape;342;p61"/>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999651" y="4350692"/>
              <a:ext cx="1619175" cy="284217"/>
            </a:xfrm>
            <a:prstGeom prst="rect">
              <a:avLst/>
            </a:prstGeom>
            <a:noFill/>
            <a:ln>
              <a:noFill/>
            </a:ln>
          </p:spPr>
        </p:pic>
        <p:sp>
          <p:nvSpPr>
            <p:cNvPr id="343" name="Google Shape;343;p61"/>
            <p:cNvSpPr txBox="1"/>
            <p:nvPr/>
          </p:nvSpPr>
          <p:spPr>
            <a:xfrm>
              <a:off x="5953930" y="1676890"/>
              <a:ext cx="2561389" cy="714600"/>
            </a:xfrm>
            <a:prstGeom prst="rect">
              <a:avLst/>
            </a:prstGeom>
            <a:noFill/>
            <a:ln>
              <a:noFill/>
            </a:ln>
          </p:spPr>
          <p:txBody>
            <a:bodyPr spcFirstLastPara="1" wrap="square" lIns="91425" tIns="91425" rIns="91425" bIns="91425" rtlCol="0" anchor="t" anchorCtr="0">
              <a:noAutofit/>
            </a:bodyPr>
            <a:lstStyle/>
            <a:p>
              <a:pPr marL="0" lvl="0" indent="0" algn="l" rtl="0">
                <a:lnSpc>
                  <a:spcPts val="1640"/>
                </a:lnSpc>
                <a:spcBef>
                  <a:spcPts val="0"/>
                </a:spcBef>
                <a:spcAft>
                  <a:spcPts val="0"/>
                </a:spcAft>
                <a:buNone/>
              </a:pPr>
              <a:r>
                <a:rPr lang="pt" sz="1200" dirty="0">
                  <a:solidFill>
                    <a:schemeClr val="tx1">
                      <a:lumMod val="65000"/>
                      <a:lumOff val="35000"/>
                    </a:schemeClr>
                  </a:solidFill>
                  <a:latin typeface="Lato"/>
                  <a:ea typeface="Lato"/>
                  <a:cs typeface="Lato"/>
                  <a:sym typeface="Lato"/>
                </a:rPr>
                <a:t>Níveis de risco de contaminação fecal (</a:t>
              </a:r>
              <a:r>
                <a:rPr lang="en" sz="1200" i="1" dirty="0">
                  <a:solidFill>
                    <a:schemeClr val="tx1">
                      <a:lumMod val="65000"/>
                      <a:lumOff val="35000"/>
                    </a:schemeClr>
                  </a:solidFill>
                  <a:latin typeface="Lato"/>
                  <a:ea typeface="Lato"/>
                  <a:cs typeface="Lato"/>
                  <a:sym typeface="Lato"/>
                </a:rPr>
                <a:t>E. coli</a:t>
              </a:r>
              <a:r>
                <a:rPr lang="pt" sz="1200" dirty="0">
                  <a:solidFill>
                    <a:schemeClr val="tx1">
                      <a:lumMod val="65000"/>
                      <a:lumOff val="35000"/>
                    </a:schemeClr>
                  </a:solidFill>
                  <a:latin typeface="Lato"/>
                  <a:ea typeface="Lato"/>
                  <a:cs typeface="Lato"/>
                  <a:sym typeface="Lato"/>
                </a:rPr>
                <a:t> CFU/100 mL)</a:t>
              </a:r>
              <a:endParaRPr sz="1200" dirty="0">
                <a:solidFill>
                  <a:schemeClr val="tx1">
                    <a:lumMod val="65000"/>
                    <a:lumOff val="35000"/>
                  </a:schemeClr>
                </a:solidFill>
                <a:latin typeface="Lato"/>
                <a:ea typeface="Lato"/>
                <a:cs typeface="Lato"/>
                <a:sym typeface="Lato"/>
              </a:endParaRPr>
            </a:p>
          </p:txBody>
        </p:sp>
      </p:grpSp>
      <p:grpSp>
        <p:nvGrpSpPr>
          <p:cNvPr id="3" name="Group 2">
            <a:extLst>
              <a:ext uri="{FF2B5EF4-FFF2-40B4-BE49-F238E27FC236}">
                <a16:creationId xmlns:a16="http://schemas.microsoft.com/office/drawing/2014/main" id="{DC88B60C-19CB-622A-107A-CC00611A5952}"/>
              </a:ext>
            </a:extLst>
          </p:cNvPr>
          <p:cNvGrpSpPr/>
          <p:nvPr/>
        </p:nvGrpSpPr>
        <p:grpSpPr>
          <a:xfrm>
            <a:off x="575251" y="1099220"/>
            <a:ext cx="235566" cy="276999"/>
            <a:chOff x="717300" y="1568543"/>
            <a:chExt cx="235566" cy="276999"/>
          </a:xfrm>
        </p:grpSpPr>
        <p:sp>
          <p:nvSpPr>
            <p:cNvPr id="4" name="Rounded Rectangle 3">
              <a:extLst>
                <a:ext uri="{FF2B5EF4-FFF2-40B4-BE49-F238E27FC236}">
                  <a16:creationId xmlns:a16="http://schemas.microsoft.com/office/drawing/2014/main" id="{0CCD6609-0AA1-A11C-5959-D7DF16930E9C}"/>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chemeClr val="accent6"/>
                </a:solidFill>
              </a:endParaRPr>
            </a:p>
          </p:txBody>
        </p:sp>
        <p:sp>
          <p:nvSpPr>
            <p:cNvPr id="5" name="TextBox 4">
              <a:extLst>
                <a:ext uri="{FF2B5EF4-FFF2-40B4-BE49-F238E27FC236}">
                  <a16:creationId xmlns:a16="http://schemas.microsoft.com/office/drawing/2014/main" id="{E6DE3C45-7257-AA4E-6D63-450BD2F21762}"/>
                </a:ext>
              </a:extLst>
            </p:cNvPr>
            <p:cNvSpPr txBox="1">
              <a:spLocks/>
            </p:cNvSpPr>
            <p:nvPr/>
          </p:nvSpPr>
          <p:spPr>
            <a:xfrm>
              <a:off x="717300" y="1568543"/>
              <a:ext cx="235566" cy="276999"/>
            </a:xfrm>
            <a:prstGeom prst="rect">
              <a:avLst/>
            </a:prstGeom>
            <a:noFill/>
          </p:spPr>
          <p:txBody>
            <a:bodyPr wrap="square" rtlCol="0">
              <a:spAutoFit/>
            </a:bodyPr>
            <a:lstStyle/>
            <a:p>
              <a:pPr algn="ctr" rtl="0"/>
              <a:r>
                <a:rPr lang="pt" sz="1200" b="1">
                  <a:solidFill>
                    <a:schemeClr val="bg1"/>
                  </a:solidFill>
                  <a:latin typeface="Lato Black" panose="020F0502020204030203" pitchFamily="34" charset="77"/>
                </a:rPr>
                <a:t>1</a:t>
              </a:r>
            </a:p>
          </p:txBody>
        </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AWST">
      <a:dk1>
        <a:srgbClr val="000000"/>
      </a:dk1>
      <a:lt1>
        <a:srgbClr val="FFFFFF"/>
      </a:lt1>
      <a:dk2>
        <a:srgbClr val="0E2841"/>
      </a:dk2>
      <a:lt2>
        <a:srgbClr val="E8E8E8"/>
      </a:lt2>
      <a:accent1>
        <a:srgbClr val="005478"/>
      </a:accent1>
      <a:accent2>
        <a:srgbClr val="38C6F3"/>
      </a:accent2>
      <a:accent3>
        <a:srgbClr val="2B95B8"/>
      </a:accent3>
      <a:accent4>
        <a:srgbClr val="837770"/>
      </a:accent4>
      <a:accent5>
        <a:srgbClr val="F0512A"/>
      </a:accent5>
      <a:accent6>
        <a:srgbClr val="F78D37"/>
      </a:accent6>
      <a:hlink>
        <a:srgbClr val="FEC341"/>
      </a:hlink>
      <a:folHlink>
        <a:srgbClr val="DECE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1074</TotalTime>
  <Words>3670</Words>
  <Application>Microsoft Office PowerPoint</Application>
  <PresentationFormat>On-screen Show (16:9)</PresentationFormat>
  <Paragraphs>253</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Courier New</vt:lpstr>
      <vt:lpstr>Lato Black</vt:lpstr>
      <vt:lpstr>Lato Semibold</vt:lpstr>
      <vt:lpstr>Lato</vt:lpstr>
      <vt:lpstr>Calibri</vt:lpstr>
      <vt:lpstr>Office Theme</vt:lpstr>
      <vt:lpstr>PowerPoint Presentation</vt:lpstr>
      <vt:lpstr>O que os dados nos dizem?</vt:lpstr>
      <vt:lpstr>Vamos começar comemorando o progresso</vt:lpstr>
      <vt:lpstr>Não estamos no caminho certo para que todos tenham água gerida com segurança</vt:lpstr>
      <vt:lpstr>Quem está a caminho de alcançar cobertura universal de água potável até 2030?</vt:lpstr>
      <vt:lpstr>O que é água gerida com segurança?</vt:lpstr>
      <vt:lpstr>PowerPoint Presentation</vt:lpstr>
      <vt:lpstr>O que é água gerida com segurança?</vt:lpstr>
      <vt:lpstr>A recontaminação da água é um problema generalizado [1/2]</vt:lpstr>
      <vt:lpstr>A recontaminação da água é um problema generalizado [2/2]</vt:lpstr>
      <vt:lpstr>A recontaminação da água é um problema generalizado</vt:lpstr>
      <vt:lpstr>A recontaminação da água é um problema generalizado</vt:lpstr>
      <vt:lpstr>Não estamos alcançando os mais vulneráveis</vt:lpstr>
      <vt:lpstr>Onde vemos o tratamento doméstico da água como uma solução recomendada?</vt:lpstr>
      <vt:lpstr>O tratamento doméstico da água (HWTS) agora está representado nas principais publicações de WASH</vt:lpstr>
      <vt:lpstr>O tratamento doméstico da água (HWTS) agora está representado nas principais publicações de WASH</vt:lpstr>
      <vt:lpstr>O tratamento doméstico da água (HWTS) agora está representado nas principais publicações de WASH</vt:lpstr>
      <vt:lpstr>O tratamento doméstico da água (HWTS) agora está representado nas principais publicações de WASH</vt:lpstr>
      <vt:lpstr>Resumo: Água potável segura no domicílio  não está sendo obtida  </vt:lpstr>
      <vt:lpstr>Esta é uma oportunidade para tirar o setor de WASH  de “ou” e levar para “e”</vt:lpstr>
      <vt:lpstr>Oportunidades</vt:lpstr>
      <vt:lpstr>Recursos adicionais: Quais as evidências de que o tratamento doméstico da água é eficaz?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Millie Adam</dc:creator>
  <cp:lastModifiedBy>Dafne Hunt</cp:lastModifiedBy>
  <cp:revision>43</cp:revision>
  <dcterms:modified xsi:type="dcterms:W3CDTF">2026-05-11T19:08:44Z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82496096-4361-4A5F-8318-18D69DB1B357</vt:lpwstr>
  </property>
  <property fmtid="{D5CDD505-2E9C-101B-9397-08002B2CF9AE}" pid="3" name="ArticulatePath">
    <vt:lpwstr>Case for HWTS 2026_March11_Final_En</vt:lpwstr>
  </property>
</Properties>
</file>