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80" r:id="rId2"/>
    <p:sldId id="276" r:id="rId3"/>
    <p:sldId id="256" r:id="rId4"/>
    <p:sldId id="257" r:id="rId5"/>
    <p:sldId id="261" r:id="rId6"/>
    <p:sldId id="271" r:id="rId7"/>
    <p:sldId id="273" r:id="rId8"/>
    <p:sldId id="275" r:id="rId9"/>
    <p:sldId id="278" r:id="rId10"/>
    <p:sldId id="279"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51" autoAdjust="0"/>
  </p:normalViewPr>
  <p:slideViewPr>
    <p:cSldViewPr>
      <p:cViewPr varScale="1">
        <p:scale>
          <a:sx n="69" d="100"/>
          <a:sy n="69" d="100"/>
        </p:scale>
        <p:origin x="1858"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88FE8-922D-1943-8710-F850BF546869}" type="datetimeFigureOut">
              <a:rPr lang="en-US" smtClean="0"/>
              <a:t>11/29/2015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8AEB63-347C-764D-A417-C844B427AC80}" type="slidenum">
              <a:rPr lang="en-US" smtClean="0"/>
              <a:t>‹#›</a:t>
            </a:fld>
            <a:endParaRPr lang="en-US"/>
          </a:p>
        </p:txBody>
      </p:sp>
    </p:spTree>
    <p:extLst>
      <p:ext uri="{BB962C8B-B14F-4D97-AF65-F5344CB8AC3E}">
        <p14:creationId xmlns:p14="http://schemas.microsoft.com/office/powerpoint/2010/main" val="35278661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rtl="0"/>
            <a:fld id="{FF4AEA86-A557-4C89-8350-6ED4D03115CE}" type="slidenum">
              <a:rPr/>
              <a:t>1</a:t>
            </a:fld>
            <a:endParaRPr/>
          </a:p>
        </p:txBody>
      </p:sp>
    </p:spTree>
    <p:extLst>
      <p:ext uri="{BB962C8B-B14F-4D97-AF65-F5344CB8AC3E}">
        <p14:creationId xmlns:p14="http://schemas.microsoft.com/office/powerpoint/2010/main" val="249454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B18AEB63-347C-764D-A417-C844B427AC80}" type="slidenum">
              <a:rPr/>
              <a:t>3</a:t>
            </a:fld>
            <a:endParaRPr/>
          </a:p>
        </p:txBody>
      </p:sp>
    </p:spTree>
    <p:extLst>
      <p:ext uri="{BB962C8B-B14F-4D97-AF65-F5344CB8AC3E}">
        <p14:creationId xmlns:p14="http://schemas.microsoft.com/office/powerpoint/2010/main" val="766061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B18AEB63-347C-764D-A417-C844B427AC80}" type="slidenum">
              <a:rPr/>
              <a:t>4</a:t>
            </a:fld>
            <a:endParaRPr/>
          </a:p>
        </p:txBody>
      </p:sp>
    </p:spTree>
    <p:extLst>
      <p:ext uri="{BB962C8B-B14F-4D97-AF65-F5344CB8AC3E}">
        <p14:creationId xmlns:p14="http://schemas.microsoft.com/office/powerpoint/2010/main" val="113350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rtl="0"/>
            <a:fld id="{72E664B7-D89A-9B4C-A91B-7E54791FB455}" type="slidenum">
              <a:rPr>
                <a:latin typeface="Arial" pitchFamily="-110" charset="0"/>
                <a:ea typeface="Arial" pitchFamily="-110" charset="0"/>
                <a:cs typeface="Arial" pitchFamily="-110" charset="0"/>
              </a:rPr>
              <a:pPr rtl="0"/>
              <a:t>5</a:t>
            </a:fld>
            <a:endParaRPr>
              <a:latin typeface="Arial" pitchFamily="-110" charset="0"/>
              <a:ea typeface="Arial" pitchFamily="-110" charset="0"/>
              <a:cs typeface="Arial" pitchFamily="-110"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normAutofit lnSpcReduction="10000"/>
          </a:bodyPr>
          <a:lstStyle/>
          <a:p>
            <a:pPr rtl="0"/>
            <a:r>
              <a:rPr sz="1200" kern="1200">
                <a:solidFill>
                  <a:schemeClr val="tx1"/>
                </a:solidFill>
                <a:effectLst/>
                <a:latin typeface="+mn-lt"/>
                <a:ea typeface="+mn-ea"/>
                <a:cs typeface="+mn-cs"/>
              </a:rPr>
              <a:t>Depuis 2006, SOIL transforme les déchets en ressources à Haïti, une île sur laquelle plus de 75 % de la population n'a pas accès à un assainissement sûr. De nombreux défis accompagnent la construction de latrines à Haïti : l'érosion du sol et la déforestation, responsables de graves inondations récurrentes lors des épisodes pluvieux ; la densité de population dans certaines communautés et le manque d'espace pour creuser des latrines à fosse ; et un tremblement de terre catastrophique en 2010 qui a détruit ou gravement endommagé de nombreuses communautés.</a:t>
            </a:r>
          </a:p>
          <a:p>
            <a:pPr rtl="0"/>
            <a:r>
              <a:rPr sz="1200" kern="1200">
                <a:solidFill>
                  <a:schemeClr val="tx1"/>
                </a:solidFill>
                <a:effectLst/>
                <a:latin typeface="+mn-lt"/>
                <a:ea typeface="+mn-ea"/>
                <a:cs typeface="+mn-cs"/>
              </a:rPr>
              <a:t> </a:t>
            </a:r>
          </a:p>
          <a:p>
            <a:pPr rtl="0"/>
            <a:r>
              <a:rPr sz="1200" kern="1200">
                <a:solidFill>
                  <a:schemeClr val="tx1"/>
                </a:solidFill>
                <a:effectLst/>
                <a:latin typeface="+mn-lt"/>
                <a:ea typeface="+mn-ea"/>
                <a:cs typeface="+mn-cs"/>
              </a:rPr>
              <a:t>SOIL a créé un modèle économique à caractère social visant à procurer un accès à un assainissement sûr et digne. Les clients paient un abonnement mensuel d'environ 5 dollars américains pour disposer dans leur maison de toilettes à réservoir amovible fabriquées localement. Les toilettes sont révisées chaque semaine par SOIL. Le service inclut l'enlèvement du récipient plein et le remplacement de celui-ci par un récipient vide et sain, ainsi que la fourniture de matériaux couvrants permettant de réduire les odeurs et la présence de mouches, et d'améliorer les propriétés des boues pour en faire un meilleur compost). </a:t>
            </a:r>
          </a:p>
          <a:p>
            <a:pPr rtl="0"/>
            <a:r>
              <a:rPr sz="1200" kern="1200">
                <a:solidFill>
                  <a:schemeClr val="tx1"/>
                </a:solidFill>
                <a:effectLst/>
                <a:latin typeface="+mn-lt"/>
                <a:ea typeface="+mn-ea"/>
                <a:cs typeface="+mn-cs"/>
              </a:rPr>
              <a:t> </a:t>
            </a:r>
          </a:p>
          <a:p>
            <a:pPr rtl="0"/>
            <a:r>
              <a:rPr sz="1200" kern="1200">
                <a:solidFill>
                  <a:schemeClr val="tx1"/>
                </a:solidFill>
                <a:effectLst/>
                <a:latin typeface="+mn-lt"/>
                <a:ea typeface="+mn-ea"/>
                <a:cs typeface="+mn-cs"/>
              </a:rPr>
              <a:t>Une fois les récipients collectés, SOIL les transporte vers leurs sites de compostage. Les déchets sont transformés en un compost riche en nutriments à travers un processus soigneusement suivi. SOIL vend ensuite le compost pour qu'il soit utilisé pour l'agriculture et la reforestation, ce qui constitue une alternative écologique à l'utilisation d'engrais chimiques et procure un revenu qui aide à faire perdurer les services d'assainissement fournis.</a:t>
            </a:r>
          </a:p>
        </p:txBody>
      </p:sp>
    </p:spTree>
    <p:extLst>
      <p:ext uri="{BB962C8B-B14F-4D97-AF65-F5344CB8AC3E}">
        <p14:creationId xmlns:p14="http://schemas.microsoft.com/office/powerpoint/2010/main" val="177337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rtl="0"/>
            <a:fld id="{72E664B7-D89A-9B4C-A91B-7E54791FB455}" type="slidenum">
              <a:rPr>
                <a:latin typeface="Arial" pitchFamily="-110" charset="0"/>
                <a:ea typeface="Arial" pitchFamily="-110" charset="0"/>
                <a:cs typeface="Arial" pitchFamily="-110" charset="0"/>
              </a:rPr>
              <a:pPr rtl="0"/>
              <a:t>6</a:t>
            </a:fld>
            <a:endParaRPr>
              <a:latin typeface="Arial" pitchFamily="-110" charset="0"/>
              <a:ea typeface="Arial" pitchFamily="-110" charset="0"/>
              <a:cs typeface="Arial" pitchFamily="-110"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rtl="0" eaLnBrk="1" hangingPunct="1"/>
            <a:r>
              <a:rPr sz="1200" b="0" i="0" kern="1200">
                <a:solidFill>
                  <a:schemeClr val="tx1"/>
                </a:solidFill>
                <a:effectLst/>
                <a:latin typeface="+mn-lt"/>
                <a:ea typeface="+mn-ea"/>
                <a:cs typeface="+mn-cs"/>
              </a:rPr>
              <a:t>Plus de 3 500 personnes ont accès aux toilettes EcoSan de SOIL grâce au programme pilote entrepreneuriat social EkoLakay </a:t>
            </a:r>
            <a:r>
              <a:rPr lang="en-US" dirty="0" smtClean="0"/>
              <a:t/>
            </a:r>
            <a:br>
              <a:rPr lang="en-US" dirty="0" smtClean="0"/>
            </a:br>
            <a:r>
              <a:rPr sz="1200" b="0" i="0" kern="1200">
                <a:solidFill>
                  <a:schemeClr val="tx1"/>
                </a:solidFill>
                <a:effectLst/>
                <a:latin typeface="+mn-lt"/>
                <a:ea typeface="+mn-ea"/>
                <a:cs typeface="+mn-cs"/>
              </a:rPr>
              <a:t>Plus de 240 000 galons de déchets sont traités chaque année</a:t>
            </a:r>
            <a:r>
              <a:rPr lang="en-US" dirty="0" smtClean="0"/>
              <a:t/>
            </a:r>
            <a:br>
              <a:rPr lang="en-US" dirty="0" smtClean="0"/>
            </a:br>
            <a:r>
              <a:rPr sz="1200" b="0" i="0" kern="1200">
                <a:solidFill>
                  <a:schemeClr val="tx1"/>
                </a:solidFill>
                <a:effectLst/>
                <a:latin typeface="+mn-lt"/>
                <a:ea typeface="+mn-ea"/>
                <a:cs typeface="+mn-cs"/>
              </a:rPr>
              <a:t>Plus de 75 000 galons de compost sont vendus pour l'agriculture et la reforestation à Haïti</a:t>
            </a:r>
            <a:r>
              <a:rPr lang="en-US" dirty="0" smtClean="0"/>
              <a:t/>
            </a:r>
            <a:br>
              <a:rPr lang="en-US" dirty="0" smtClean="0"/>
            </a:br>
            <a:r>
              <a:rPr sz="1200" b="0" i="0" kern="1200">
                <a:solidFill>
                  <a:schemeClr val="tx1"/>
                </a:solidFill>
                <a:effectLst/>
                <a:latin typeface="+mn-lt"/>
                <a:ea typeface="+mn-ea"/>
                <a:cs typeface="+mn-cs"/>
              </a:rPr>
              <a:t>Plus de 10 000 personnes bénéficient des programmes et des supports éducatifs de SOIL chaque année</a:t>
            </a:r>
          </a:p>
        </p:txBody>
      </p:sp>
    </p:spTree>
    <p:extLst>
      <p:ext uri="{BB962C8B-B14F-4D97-AF65-F5344CB8AC3E}">
        <p14:creationId xmlns:p14="http://schemas.microsoft.com/office/powerpoint/2010/main" val="60073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a:buFont typeface="Arial" panose="020B0604020202020204" pitchFamily="34" charset="0"/>
              <a:buChar char="•"/>
            </a:pPr>
            <a:r>
              <a:rPr/>
              <a:t>Coopération technique allemande (GTZ) ; Centre régional pour l'eau potable et l'assainissement (CREPA) d'Afrique de l'Ouest ; Office national pour l'eau et l'assainissement (ONEA) du Burkina Faso</a:t>
            </a:r>
          </a:p>
          <a:p>
            <a:pPr marL="285750" indent="-285750" rtl="0">
              <a:buFont typeface="Arial" panose="020B0604020202020204" pitchFamily="34" charset="0"/>
              <a:buChar char="•"/>
            </a:pPr>
            <a:r>
              <a:rPr/>
              <a:t>Construction de 1000 latrines à déshydratation</a:t>
            </a:r>
          </a:p>
          <a:p>
            <a:pPr marL="285750" indent="-285750" rtl="0">
              <a:buFont typeface="Arial" panose="020B0604020202020204" pitchFamily="34" charset="0"/>
              <a:buChar char="•"/>
            </a:pPr>
            <a:r>
              <a:rPr/>
              <a:t>Construction de 5 "éco-stations" par une autre association</a:t>
            </a:r>
          </a:p>
          <a:p>
            <a:pPr marL="285750" indent="-285750" rtl="0">
              <a:buFont typeface="Arial" panose="020B0604020202020204" pitchFamily="34" charset="0"/>
              <a:buChar char="•"/>
            </a:pPr>
            <a:r>
              <a:rPr/>
              <a:t>Des échantillons ont été analysés par le Laboratoire national de l'eau pour s'assurer que les produits peuvent être utilisés en toute sécurité </a:t>
            </a:r>
          </a:p>
          <a:p>
            <a:pPr marL="285750" indent="-285750" rtl="0">
              <a:buFont typeface="Arial" panose="020B0604020202020204" pitchFamily="34" charset="0"/>
              <a:buChar char="•"/>
            </a:pPr>
            <a:r>
              <a:rPr/>
              <a:t>Pour améliorer l'acceptation, l'urine assainie et les fèces séchées sont respectivement appelées "engrais liquide" et "engrais solide"</a:t>
            </a:r>
          </a:p>
          <a:p>
            <a:pPr marL="285750" indent="-285750" rtl="0">
              <a:buFont typeface="Arial" panose="020B0604020202020204" pitchFamily="34" charset="0"/>
              <a:buChar char="•"/>
            </a:pPr>
            <a:r>
              <a:rPr/>
              <a:t>Après avoir constaté les rendements des cultures qui utilisent des engrais naturels, les fermiers sont prêts à payer pour ces produits.</a:t>
            </a:r>
          </a:p>
          <a:p>
            <a:endParaRPr lang="en-US" dirty="0"/>
          </a:p>
        </p:txBody>
      </p:sp>
      <p:sp>
        <p:nvSpPr>
          <p:cNvPr id="4" name="Slide Number Placeholder 3"/>
          <p:cNvSpPr>
            <a:spLocks noGrp="1"/>
          </p:cNvSpPr>
          <p:nvPr>
            <p:ph type="sldNum" sz="quarter" idx="10"/>
          </p:nvPr>
        </p:nvSpPr>
        <p:spPr/>
        <p:txBody>
          <a:bodyPr/>
          <a:lstStyle/>
          <a:p>
            <a:pPr rtl="0"/>
            <a:fld id="{B18AEB63-347C-764D-A417-C844B427AC80}" type="slidenum">
              <a:rPr/>
              <a:t>7</a:t>
            </a:fld>
            <a:endParaRPr/>
          </a:p>
        </p:txBody>
      </p:sp>
    </p:spTree>
    <p:extLst>
      <p:ext uri="{BB962C8B-B14F-4D97-AF65-F5344CB8AC3E}">
        <p14:creationId xmlns:p14="http://schemas.microsoft.com/office/powerpoint/2010/main" val="119517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B18AEB63-347C-764D-A417-C844B427AC80}" type="slidenum">
              <a:rPr/>
              <a:t>8</a:t>
            </a:fld>
            <a:endParaRPr/>
          </a:p>
        </p:txBody>
      </p:sp>
    </p:spTree>
    <p:extLst>
      <p:ext uri="{BB962C8B-B14F-4D97-AF65-F5344CB8AC3E}">
        <p14:creationId xmlns:p14="http://schemas.microsoft.com/office/powerpoint/2010/main" val="2971960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B18AEB63-347C-764D-A417-C844B427AC80}" type="slidenum">
              <a:rPr/>
              <a:t>9</a:t>
            </a:fld>
            <a:endParaRPr/>
          </a:p>
        </p:txBody>
      </p:sp>
    </p:spTree>
    <p:extLst>
      <p:ext uri="{BB962C8B-B14F-4D97-AF65-F5344CB8AC3E}">
        <p14:creationId xmlns:p14="http://schemas.microsoft.com/office/powerpoint/2010/main" val="306625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B18AEB63-347C-764D-A417-C844B427AC80}" type="slidenum">
              <a:rPr/>
              <a:t>10</a:t>
            </a:fld>
            <a:endParaRPr/>
          </a:p>
        </p:txBody>
      </p:sp>
    </p:spTree>
    <p:extLst>
      <p:ext uri="{BB962C8B-B14F-4D97-AF65-F5344CB8AC3E}">
        <p14:creationId xmlns:p14="http://schemas.microsoft.com/office/powerpoint/2010/main" val="82432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96D6939-B8AB-415C-8E07-37773906FC33}" type="slidenum">
              <a:rPr lang="en-US"/>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0C5138D-4C5F-48AF-A64F-FBCEEBACA0DF}" type="slidenum">
              <a:rPr lang="en-US"/>
              <a:pPr/>
              <a:t>‹#›</a:t>
            </a:fld>
            <a:endParaRPr lang="en-US"/>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823497" y="0"/>
            <a:ext cx="3552825" cy="1002665"/>
          </a:xfrm>
          <a:prstGeom prst="rect">
            <a:avLst/>
          </a:prstGeom>
          <a:noFill/>
          <a:ln>
            <a:noFill/>
          </a:ln>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rtl="0">
              <a:tabLst>
                <a:tab pos="1196975" algn="l"/>
              </a:tabLst>
            </a:pPr>
            <a:r>
              <a:rPr sz="1100" dirty="0"/>
              <a:t>424 Aviation Road NE</a:t>
            </a:r>
          </a:p>
          <a:p>
            <a:pPr algn="ctr" rtl="0">
              <a:tabLst>
                <a:tab pos="1196975" algn="l"/>
              </a:tabLst>
            </a:pPr>
            <a:r>
              <a:rPr sz="1100" dirty="0"/>
              <a:t>Calgary, Alberta, T2E 8H6, Canada</a:t>
            </a:r>
          </a:p>
          <a:p>
            <a:pPr algn="ctr" rtl="0">
              <a:tabLst>
                <a:tab pos="1196975" algn="l"/>
              </a:tabLst>
            </a:pPr>
            <a:r>
              <a:rPr sz="1100" dirty="0" err="1"/>
              <a:t>Tél</a:t>
            </a:r>
            <a:r>
              <a:rPr sz="1100" dirty="0"/>
              <a:t>. : + 1 (403) 243-3285, Fax : + 1 (403) 243-6199</a:t>
            </a:r>
          </a:p>
          <a:p>
            <a:pPr algn="ctr" rtl="0">
              <a:tabLst>
                <a:tab pos="1196975" algn="l"/>
              </a:tabLst>
            </a:pPr>
            <a:r>
              <a:rPr sz="1100" dirty="0" err="1"/>
              <a:t>Courriel</a:t>
            </a:r>
            <a:r>
              <a:rPr sz="1100" dirty="0"/>
              <a:t> : resources@cawst.org, Site Internet : www.cawst.org</a:t>
            </a:r>
          </a:p>
          <a:p>
            <a:pPr algn="ctr">
              <a:tabLst>
                <a:tab pos="1196975" algn="l"/>
              </a:tabLst>
            </a:pPr>
            <a:endParaRPr lang="en-US" sz="1100" dirty="0"/>
          </a:p>
          <a:p>
            <a:pPr rtl="0"/>
            <a:r>
              <a:rPr sz="800" dirty="0"/>
              <a:t>CAWST (Centre for Affordable Water and Sanitation Technology) </a:t>
            </a:r>
            <a:r>
              <a:rPr sz="800" dirty="0" err="1"/>
              <a:t>est</a:t>
            </a:r>
            <a:r>
              <a:rPr sz="800" dirty="0"/>
              <a:t> un </a:t>
            </a:r>
            <a:r>
              <a:rPr sz="800" dirty="0" err="1"/>
              <a:t>organisme</a:t>
            </a:r>
            <a:r>
              <a:rPr sz="800" dirty="0"/>
              <a:t> à but non </a:t>
            </a:r>
            <a:r>
              <a:rPr sz="800" dirty="0" err="1"/>
              <a:t>lucratif</a:t>
            </a:r>
            <a:r>
              <a:rPr sz="800" dirty="0"/>
              <a:t> qui propose des services de formation et de </a:t>
            </a:r>
            <a:r>
              <a:rPr sz="800" dirty="0" err="1"/>
              <a:t>conseil</a:t>
            </a:r>
            <a:r>
              <a:rPr sz="800" dirty="0"/>
              <a:t> aux </a:t>
            </a:r>
            <a:r>
              <a:rPr sz="800" dirty="0" err="1"/>
              <a:t>organisations</a:t>
            </a:r>
            <a:r>
              <a:rPr sz="800" dirty="0"/>
              <a:t> qui </a:t>
            </a:r>
            <a:r>
              <a:rPr sz="800" dirty="0" err="1"/>
              <a:t>travaillent</a:t>
            </a:r>
            <a:r>
              <a:rPr sz="800" dirty="0"/>
              <a:t> </a:t>
            </a:r>
            <a:r>
              <a:rPr sz="800" dirty="0" err="1"/>
              <a:t>directement</a:t>
            </a:r>
            <a:r>
              <a:rPr sz="800" dirty="0"/>
              <a:t> avec les populations des pays </a:t>
            </a:r>
            <a:r>
              <a:rPr sz="800" dirty="0" err="1"/>
              <a:t>en</a:t>
            </a:r>
            <a:r>
              <a:rPr sz="800" dirty="0"/>
              <a:t> </a:t>
            </a:r>
            <a:r>
              <a:rPr sz="800" dirty="0" err="1"/>
              <a:t>développement</a:t>
            </a:r>
            <a:r>
              <a:rPr sz="800" dirty="0"/>
              <a:t> </a:t>
            </a:r>
            <a:r>
              <a:rPr sz="800" dirty="0" err="1"/>
              <a:t>n'ayant</a:t>
            </a:r>
            <a:r>
              <a:rPr sz="800" dirty="0"/>
              <a:t> pas </a:t>
            </a:r>
            <a:r>
              <a:rPr sz="800" dirty="0" err="1"/>
              <a:t>accès</a:t>
            </a:r>
            <a:r>
              <a:rPr sz="800" dirty="0"/>
              <a:t> à </a:t>
            </a:r>
            <a:r>
              <a:rPr sz="800" dirty="0" err="1"/>
              <a:t>l'eau</a:t>
            </a:r>
            <a:r>
              <a:rPr sz="800" dirty="0"/>
              <a:t> potable et à un </a:t>
            </a:r>
            <a:r>
              <a:rPr sz="800" dirty="0" err="1"/>
              <a:t>assainissement</a:t>
            </a:r>
            <a:r>
              <a:rPr sz="800" dirty="0"/>
              <a:t> de base.</a:t>
            </a:r>
          </a:p>
          <a:p>
            <a:pPr rtl="0"/>
            <a:r>
              <a:rPr sz="800" dirty="0"/>
              <a:t> </a:t>
            </a:r>
          </a:p>
          <a:p>
            <a:pPr rtl="0"/>
            <a:r>
              <a:rPr sz="800" dirty="0" err="1"/>
              <a:t>L'une</a:t>
            </a:r>
            <a:r>
              <a:rPr sz="800" dirty="0"/>
              <a:t> des </a:t>
            </a:r>
            <a:r>
              <a:rPr sz="800" dirty="0" err="1"/>
              <a:t>stratégies</a:t>
            </a:r>
            <a:r>
              <a:rPr sz="800" dirty="0"/>
              <a:t> </a:t>
            </a:r>
            <a:r>
              <a:rPr sz="800" dirty="0" err="1"/>
              <a:t>fondamentales</a:t>
            </a:r>
            <a:r>
              <a:rPr sz="800" dirty="0"/>
              <a:t> de CAWST </a:t>
            </a:r>
            <a:r>
              <a:rPr sz="800" dirty="0" err="1"/>
              <a:t>est</a:t>
            </a:r>
            <a:r>
              <a:rPr sz="800" dirty="0"/>
              <a:t> de </a:t>
            </a:r>
            <a:r>
              <a:rPr sz="800" dirty="0" err="1"/>
              <a:t>rendre</a:t>
            </a:r>
            <a:r>
              <a:rPr sz="800" dirty="0"/>
              <a:t> les </a:t>
            </a:r>
            <a:r>
              <a:rPr sz="800" dirty="0" err="1"/>
              <a:t>connaissances</a:t>
            </a:r>
            <a:r>
              <a:rPr sz="800" dirty="0"/>
              <a:t> </a:t>
            </a:r>
            <a:r>
              <a:rPr sz="800" dirty="0" err="1"/>
              <a:t>dans</a:t>
            </a:r>
            <a:r>
              <a:rPr sz="800" dirty="0"/>
              <a:t> le </a:t>
            </a:r>
            <a:r>
              <a:rPr sz="800" dirty="0" err="1"/>
              <a:t>domaine</a:t>
            </a:r>
            <a:r>
              <a:rPr sz="800" dirty="0"/>
              <a:t> de </a:t>
            </a:r>
            <a:r>
              <a:rPr sz="800" dirty="0" err="1"/>
              <a:t>l'eau</a:t>
            </a:r>
            <a:r>
              <a:rPr sz="800" dirty="0"/>
              <a:t> </a:t>
            </a:r>
            <a:r>
              <a:rPr sz="800" dirty="0" err="1"/>
              <a:t>accessibles</a:t>
            </a:r>
            <a:r>
              <a:rPr sz="800" dirty="0"/>
              <a:t> à </a:t>
            </a:r>
            <a:r>
              <a:rPr sz="800" dirty="0" err="1"/>
              <a:t>tous</a:t>
            </a:r>
            <a:r>
              <a:rPr sz="800" dirty="0"/>
              <a:t>. </a:t>
            </a:r>
            <a:r>
              <a:rPr sz="800" dirty="0" err="1"/>
              <a:t>Ceci</a:t>
            </a:r>
            <a:r>
              <a:rPr sz="800" dirty="0"/>
              <a:t> </a:t>
            </a:r>
            <a:r>
              <a:rPr sz="800" dirty="0" err="1"/>
              <a:t>peut</a:t>
            </a:r>
            <a:r>
              <a:rPr sz="800" dirty="0"/>
              <a:t> </a:t>
            </a:r>
            <a:r>
              <a:rPr sz="800" dirty="0" err="1"/>
              <a:t>être</a:t>
            </a:r>
            <a:r>
              <a:rPr sz="800" dirty="0"/>
              <a:t> </a:t>
            </a:r>
            <a:r>
              <a:rPr sz="800" dirty="0" err="1"/>
              <a:t>réalisé</a:t>
            </a:r>
            <a:r>
              <a:rPr sz="800" dirty="0"/>
              <a:t>, </a:t>
            </a:r>
            <a:r>
              <a:rPr sz="800" dirty="0" err="1"/>
              <a:t>en</a:t>
            </a:r>
            <a:r>
              <a:rPr sz="800" dirty="0"/>
              <a:t> </a:t>
            </a:r>
            <a:r>
              <a:rPr sz="800" dirty="0" err="1"/>
              <a:t>partie</a:t>
            </a:r>
            <a:r>
              <a:rPr sz="800" dirty="0"/>
              <a:t>, par le </a:t>
            </a:r>
            <a:r>
              <a:rPr sz="800" dirty="0" err="1"/>
              <a:t>développement</a:t>
            </a:r>
            <a:r>
              <a:rPr sz="800" dirty="0"/>
              <a:t> et la distribution </a:t>
            </a:r>
            <a:r>
              <a:rPr sz="800" dirty="0" err="1"/>
              <a:t>gratuite</a:t>
            </a:r>
            <a:r>
              <a:rPr sz="800" dirty="0"/>
              <a:t> de supports </a:t>
            </a:r>
            <a:r>
              <a:rPr sz="800" dirty="0" err="1"/>
              <a:t>éducatifs</a:t>
            </a:r>
            <a:r>
              <a:rPr sz="800" dirty="0"/>
              <a:t> </a:t>
            </a:r>
            <a:r>
              <a:rPr sz="800" dirty="0" err="1"/>
              <a:t>dans</a:t>
            </a:r>
            <a:r>
              <a:rPr sz="800" dirty="0"/>
              <a:t> le but de </a:t>
            </a:r>
            <a:r>
              <a:rPr sz="800" dirty="0" err="1"/>
              <a:t>rendre</a:t>
            </a:r>
            <a:r>
              <a:rPr sz="800" dirty="0"/>
              <a:t> </a:t>
            </a:r>
            <a:r>
              <a:rPr sz="800" dirty="0" err="1"/>
              <a:t>l'information</a:t>
            </a:r>
            <a:r>
              <a:rPr sz="800" dirty="0"/>
              <a:t> </a:t>
            </a:r>
            <a:r>
              <a:rPr sz="800" dirty="0" err="1"/>
              <a:t>facilement</a:t>
            </a:r>
            <a:r>
              <a:rPr sz="800" dirty="0"/>
              <a:t> </a:t>
            </a:r>
            <a:r>
              <a:rPr sz="800" dirty="0" err="1"/>
              <a:t>disponible</a:t>
            </a:r>
            <a:r>
              <a:rPr sz="800" dirty="0"/>
              <a:t> à </a:t>
            </a:r>
            <a:r>
              <a:rPr sz="800" dirty="0" err="1"/>
              <a:t>ceux</a:t>
            </a:r>
            <a:r>
              <a:rPr sz="800" dirty="0"/>
              <a:t> qui </a:t>
            </a:r>
            <a:r>
              <a:rPr sz="800" dirty="0" err="1"/>
              <a:t>en</a:t>
            </a:r>
            <a:r>
              <a:rPr sz="800" dirty="0"/>
              <a:t> </a:t>
            </a:r>
            <a:r>
              <a:rPr sz="800" dirty="0" err="1"/>
              <a:t>ont</a:t>
            </a:r>
            <a:r>
              <a:rPr sz="800" dirty="0"/>
              <a:t> le plus </a:t>
            </a:r>
            <a:r>
              <a:rPr sz="800" dirty="0" err="1"/>
              <a:t>besoin</a:t>
            </a:r>
            <a:r>
              <a:rPr sz="800" dirty="0"/>
              <a:t>.</a:t>
            </a:r>
          </a:p>
          <a:p>
            <a:pPr rtl="0"/>
            <a:r>
              <a:rPr sz="800" dirty="0"/>
              <a:t> </a:t>
            </a:r>
          </a:p>
          <a:p>
            <a:pPr rtl="0"/>
            <a:r>
              <a:rPr sz="800" dirty="0"/>
              <a:t>Le </a:t>
            </a:r>
            <a:r>
              <a:rPr sz="800" dirty="0" err="1"/>
              <a:t>contenu</a:t>
            </a:r>
            <a:r>
              <a:rPr sz="800" dirty="0"/>
              <a:t> de </a:t>
            </a:r>
            <a:r>
              <a:rPr sz="800" dirty="0" err="1"/>
              <a:t>ce</a:t>
            </a:r>
            <a:r>
              <a:rPr sz="800" dirty="0"/>
              <a:t> document </a:t>
            </a:r>
            <a:r>
              <a:rPr sz="800" dirty="0" err="1"/>
              <a:t>est</a:t>
            </a:r>
            <a:r>
              <a:rPr sz="800" dirty="0"/>
              <a:t> </a:t>
            </a:r>
            <a:r>
              <a:rPr sz="800" dirty="0" err="1"/>
              <a:t>libre</a:t>
            </a:r>
            <a:r>
              <a:rPr sz="800" dirty="0"/>
              <a:t> et sous </a:t>
            </a:r>
            <a:r>
              <a:rPr sz="800" dirty="0" err="1"/>
              <a:t>licence</a:t>
            </a:r>
            <a:r>
              <a:rPr sz="800" dirty="0"/>
              <a:t> Creative Commons Attribution Works 3.0 </a:t>
            </a:r>
            <a:r>
              <a:rPr sz="800" dirty="0" err="1"/>
              <a:t>Unported</a:t>
            </a:r>
            <a:r>
              <a:rPr sz="800" dirty="0"/>
              <a:t>. Il </a:t>
            </a:r>
            <a:r>
              <a:rPr sz="800" dirty="0" err="1"/>
              <a:t>est</a:t>
            </a:r>
            <a:r>
              <a:rPr sz="800" dirty="0"/>
              <a:t> possible de consulter </a:t>
            </a:r>
            <a:r>
              <a:rPr sz="800" dirty="0" err="1"/>
              <a:t>une</a:t>
            </a:r>
            <a:r>
              <a:rPr sz="800" dirty="0"/>
              <a:t> </a:t>
            </a:r>
            <a:r>
              <a:rPr sz="800" dirty="0" err="1"/>
              <a:t>copie</a:t>
            </a:r>
            <a:r>
              <a:rPr sz="800" dirty="0"/>
              <a:t> de </a:t>
            </a:r>
            <a:r>
              <a:rPr sz="800" dirty="0" err="1"/>
              <a:t>cette</a:t>
            </a:r>
            <a:r>
              <a:rPr sz="800" dirty="0"/>
              <a:t> </a:t>
            </a:r>
            <a:r>
              <a:rPr sz="800" dirty="0" err="1"/>
              <a:t>autorisation</a:t>
            </a:r>
            <a:r>
              <a:rPr sz="800" dirty="0"/>
              <a:t> à </a:t>
            </a:r>
            <a:r>
              <a:rPr sz="800" dirty="0" err="1"/>
              <a:t>l'adresse</a:t>
            </a:r>
            <a:r>
              <a:rPr sz="800" dirty="0"/>
              <a:t> </a:t>
            </a:r>
            <a:r>
              <a:rPr sz="800" dirty="0" err="1"/>
              <a:t>suivante</a:t>
            </a:r>
            <a:r>
              <a:rPr sz="800" dirty="0"/>
              <a:t> : http://creativecommons.org/licenses/by/3.0, </a:t>
            </a:r>
            <a:r>
              <a:rPr sz="800" dirty="0" err="1"/>
              <a:t>ou</a:t>
            </a:r>
            <a:r>
              <a:rPr sz="800" dirty="0"/>
              <a:t> </a:t>
            </a:r>
            <a:r>
              <a:rPr sz="800" dirty="0" err="1"/>
              <a:t>en</a:t>
            </a:r>
            <a:r>
              <a:rPr sz="800" dirty="0"/>
              <a:t> </a:t>
            </a:r>
            <a:r>
              <a:rPr sz="800" dirty="0" err="1"/>
              <a:t>écrivant</a:t>
            </a:r>
            <a:r>
              <a:rPr sz="800" dirty="0"/>
              <a:t> à Creative Commons : 171 Second Street, Suite 300, San Francisco, California 94105, USA. </a:t>
            </a:r>
          </a:p>
          <a:p>
            <a:pPr rtl="0"/>
            <a:r>
              <a:rPr sz="900" dirty="0"/>
              <a:t> </a:t>
            </a:r>
          </a:p>
          <a:p>
            <a:pPr rtl="0"/>
            <a:r>
              <a:rPr sz="900" dirty="0"/>
              <a:t>		</a:t>
            </a:r>
            <a:r>
              <a:rPr sz="900" dirty="0" err="1"/>
              <a:t>Vous</a:t>
            </a:r>
            <a:r>
              <a:rPr sz="900" dirty="0"/>
              <a:t> </a:t>
            </a:r>
            <a:r>
              <a:rPr sz="900" dirty="0" err="1"/>
              <a:t>êtes</a:t>
            </a:r>
            <a:r>
              <a:rPr sz="900" dirty="0"/>
              <a:t> </a:t>
            </a:r>
            <a:r>
              <a:rPr sz="900" dirty="0" err="1"/>
              <a:t>libre</a:t>
            </a:r>
            <a:r>
              <a:rPr sz="900" dirty="0"/>
              <a:t> de :</a:t>
            </a:r>
          </a:p>
          <a:p>
            <a:pPr marL="2000250" lvl="4" indent="-171450" rtl="0">
              <a:buFont typeface="Arial" pitchFamily="34" charset="0"/>
              <a:buChar char="•"/>
            </a:pPr>
            <a:r>
              <a:rPr sz="900" dirty="0" err="1"/>
              <a:t>Partager</a:t>
            </a:r>
            <a:r>
              <a:rPr sz="900" dirty="0"/>
              <a:t> – copier, </a:t>
            </a:r>
            <a:r>
              <a:rPr sz="900" dirty="0" err="1"/>
              <a:t>distribuer</a:t>
            </a:r>
            <a:r>
              <a:rPr sz="900" dirty="0"/>
              <a:t> et </a:t>
            </a:r>
            <a:r>
              <a:rPr sz="900" dirty="0" err="1"/>
              <a:t>transmettre</a:t>
            </a:r>
            <a:r>
              <a:rPr sz="900" dirty="0"/>
              <a:t> </a:t>
            </a:r>
            <a:r>
              <a:rPr sz="900" dirty="0" err="1"/>
              <a:t>ce</a:t>
            </a:r>
            <a:r>
              <a:rPr sz="900" dirty="0"/>
              <a:t> document</a:t>
            </a:r>
          </a:p>
          <a:p>
            <a:pPr marL="2000250" lvl="4" indent="-171450" rtl="0">
              <a:buFont typeface="Arial" pitchFamily="34" charset="0"/>
              <a:buChar char="•"/>
            </a:pPr>
            <a:r>
              <a:rPr sz="900" dirty="0"/>
              <a:t>Modifier : adapter </a:t>
            </a:r>
            <a:r>
              <a:rPr sz="900" dirty="0" err="1"/>
              <a:t>ce</a:t>
            </a:r>
            <a:r>
              <a:rPr sz="900" dirty="0"/>
              <a:t> document</a:t>
            </a:r>
          </a:p>
          <a:p>
            <a:pPr rtl="0"/>
            <a:r>
              <a:rPr sz="900" dirty="0"/>
              <a:t> </a:t>
            </a:r>
          </a:p>
          <a:p>
            <a:pPr rtl="0"/>
            <a:r>
              <a:rPr sz="900" dirty="0"/>
              <a:t>		Aux conditions </a:t>
            </a:r>
            <a:r>
              <a:rPr sz="900" dirty="0" err="1"/>
              <a:t>suivantes</a:t>
            </a:r>
            <a:r>
              <a:rPr sz="900" dirty="0"/>
              <a:t> :</a:t>
            </a:r>
          </a:p>
          <a:p>
            <a:pPr marL="2000250" lvl="4" indent="-171450" rtl="0">
              <a:buFont typeface="Arial" pitchFamily="34" charset="0"/>
              <a:buChar char="•"/>
            </a:pPr>
            <a:r>
              <a:rPr sz="900" dirty="0" err="1"/>
              <a:t>d'en</a:t>
            </a:r>
            <a:r>
              <a:rPr sz="900" dirty="0"/>
              <a:t> </a:t>
            </a:r>
            <a:r>
              <a:rPr sz="900" dirty="0" err="1"/>
              <a:t>indiquer</a:t>
            </a:r>
            <a:r>
              <a:rPr sz="900" dirty="0"/>
              <a:t> </a:t>
            </a:r>
            <a:r>
              <a:rPr sz="900" dirty="0" err="1"/>
              <a:t>l'origine</a:t>
            </a:r>
            <a:r>
              <a:rPr sz="900" dirty="0"/>
              <a:t>. </a:t>
            </a:r>
            <a:r>
              <a:rPr sz="900" dirty="0" err="1"/>
              <a:t>Vous</a:t>
            </a:r>
            <a:r>
              <a:rPr sz="900" dirty="0"/>
              <a:t> </a:t>
            </a:r>
            <a:r>
              <a:rPr sz="900" dirty="0" err="1"/>
              <a:t>devez</a:t>
            </a:r>
            <a:r>
              <a:rPr sz="900" dirty="0"/>
              <a:t> </a:t>
            </a:r>
            <a:r>
              <a:rPr sz="900" dirty="0" err="1"/>
              <a:t>indiquer</a:t>
            </a:r>
            <a:r>
              <a:rPr sz="900" dirty="0"/>
              <a:t> que CAWST </a:t>
            </a:r>
            <a:r>
              <a:rPr sz="900" dirty="0" err="1"/>
              <a:t>est</a:t>
            </a:r>
            <a:r>
              <a:rPr sz="900" dirty="0"/>
              <a:t> </a:t>
            </a:r>
            <a:r>
              <a:rPr sz="900" dirty="0" err="1"/>
              <a:t>l'auteur</a:t>
            </a:r>
            <a:r>
              <a:rPr sz="900" dirty="0"/>
              <a:t> original de </a:t>
            </a:r>
            <a:r>
              <a:rPr sz="900" dirty="0" err="1"/>
              <a:t>ce</a:t>
            </a:r>
            <a:r>
              <a:rPr sz="900" dirty="0"/>
              <a:t> document. </a:t>
            </a:r>
            <a:r>
              <a:rPr sz="900" dirty="0" err="1"/>
              <a:t>Veuillez</a:t>
            </a:r>
            <a:r>
              <a:rPr sz="900" dirty="0"/>
              <a:t> </a:t>
            </a:r>
            <a:r>
              <a:rPr sz="900" dirty="0" err="1"/>
              <a:t>mentionner</a:t>
            </a:r>
            <a:r>
              <a:rPr sz="900" dirty="0"/>
              <a:t> </a:t>
            </a:r>
            <a:r>
              <a:rPr sz="900" dirty="0" err="1"/>
              <a:t>notre</a:t>
            </a:r>
            <a:r>
              <a:rPr sz="900" dirty="0"/>
              <a:t> site internet : www.cawst.org</a:t>
            </a:r>
          </a:p>
          <a:p>
            <a:pPr algn="ctr">
              <a:tabLst>
                <a:tab pos="1196975" algn="l"/>
              </a:tabLst>
            </a:pPr>
            <a:endParaRPr lang="en-US" sz="900" dirty="0" smtClean="0"/>
          </a:p>
          <a:p>
            <a:pPr rtl="0">
              <a:tabLst>
                <a:tab pos="1196975" algn="l"/>
              </a:tabLst>
            </a:pPr>
            <a:r>
              <a:rPr sz="800" dirty="0"/>
              <a:t>CAWST </a:t>
            </a:r>
            <a:r>
              <a:rPr sz="800" dirty="0" err="1"/>
              <a:t>publiera</a:t>
            </a:r>
            <a:r>
              <a:rPr sz="800" dirty="0"/>
              <a:t> </a:t>
            </a:r>
            <a:r>
              <a:rPr sz="800" dirty="0" err="1"/>
              <a:t>périodiquement</a:t>
            </a:r>
            <a:r>
              <a:rPr sz="800" dirty="0"/>
              <a:t> des </a:t>
            </a:r>
            <a:r>
              <a:rPr sz="800" dirty="0" err="1"/>
              <a:t>mises</a:t>
            </a:r>
            <a:r>
              <a:rPr sz="800" dirty="0"/>
              <a:t> à jour de </a:t>
            </a:r>
            <a:r>
              <a:rPr sz="800" dirty="0" err="1"/>
              <a:t>ce</a:t>
            </a:r>
            <a:r>
              <a:rPr sz="800" dirty="0"/>
              <a:t> document. Pour </a:t>
            </a:r>
            <a:r>
              <a:rPr sz="800" dirty="0" err="1"/>
              <a:t>cette</a:t>
            </a:r>
            <a:r>
              <a:rPr sz="800" dirty="0"/>
              <a:t> raison, nous ne </a:t>
            </a:r>
            <a:r>
              <a:rPr sz="800" dirty="0" err="1"/>
              <a:t>recommandons</a:t>
            </a:r>
            <a:r>
              <a:rPr sz="800" dirty="0"/>
              <a:t> pas que </a:t>
            </a:r>
            <a:r>
              <a:rPr sz="800" dirty="0" err="1"/>
              <a:t>vous</a:t>
            </a:r>
            <a:r>
              <a:rPr sz="800" dirty="0"/>
              <a:t> </a:t>
            </a:r>
            <a:r>
              <a:rPr sz="800" dirty="0" err="1"/>
              <a:t>proposiez</a:t>
            </a:r>
            <a:r>
              <a:rPr sz="800" dirty="0"/>
              <a:t> </a:t>
            </a:r>
            <a:r>
              <a:rPr sz="800" dirty="0" err="1"/>
              <a:t>ce</a:t>
            </a:r>
            <a:r>
              <a:rPr sz="800" dirty="0"/>
              <a:t> document </a:t>
            </a:r>
            <a:r>
              <a:rPr sz="800" dirty="0" err="1"/>
              <a:t>en</a:t>
            </a:r>
            <a:r>
              <a:rPr sz="800" dirty="0"/>
              <a:t> </a:t>
            </a:r>
            <a:r>
              <a:rPr sz="800" dirty="0" err="1"/>
              <a:t>téléchargement</a:t>
            </a:r>
            <a:r>
              <a:rPr sz="800" dirty="0"/>
              <a:t> sur </a:t>
            </a:r>
            <a:r>
              <a:rPr sz="800" dirty="0" err="1"/>
              <a:t>votre</a:t>
            </a:r>
            <a:r>
              <a:rPr sz="800" dirty="0"/>
              <a:t> site web.</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rtl="0"/>
            <a:r>
              <a:rPr sz="800" b="1" dirty="0"/>
              <a:t>CAWST et </a:t>
            </a:r>
            <a:r>
              <a:rPr sz="800" b="1" dirty="0" err="1"/>
              <a:t>ses</a:t>
            </a:r>
            <a:r>
              <a:rPr sz="800" b="1" dirty="0"/>
              <a:t> </a:t>
            </a:r>
            <a:r>
              <a:rPr sz="800" b="1" dirty="0" err="1"/>
              <a:t>administrateurs</a:t>
            </a:r>
            <a:r>
              <a:rPr sz="800" b="1" dirty="0"/>
              <a:t>, </a:t>
            </a:r>
            <a:r>
              <a:rPr sz="800" b="1" dirty="0" err="1"/>
              <a:t>employés</a:t>
            </a:r>
            <a:r>
              <a:rPr sz="800" b="1" dirty="0"/>
              <a:t>, entrepreneurs et </a:t>
            </a:r>
            <a:r>
              <a:rPr sz="800" b="1" dirty="0" err="1"/>
              <a:t>bénévoles</a:t>
            </a:r>
            <a:r>
              <a:rPr sz="800" b="1" dirty="0"/>
              <a:t> </a:t>
            </a:r>
            <a:r>
              <a:rPr sz="800" b="1" dirty="0" err="1"/>
              <a:t>n'assument</a:t>
            </a:r>
            <a:r>
              <a:rPr sz="800" b="1" dirty="0"/>
              <a:t> </a:t>
            </a:r>
            <a:r>
              <a:rPr sz="800" b="1" dirty="0" err="1"/>
              <a:t>aucune</a:t>
            </a:r>
            <a:r>
              <a:rPr sz="800" b="1" dirty="0"/>
              <a:t> </a:t>
            </a:r>
            <a:r>
              <a:rPr sz="800" b="1" dirty="0" err="1"/>
              <a:t>responsabilité</a:t>
            </a:r>
            <a:r>
              <a:rPr sz="800" b="1" dirty="0"/>
              <a:t> et ne </a:t>
            </a:r>
            <a:r>
              <a:rPr sz="800" b="1" dirty="0" err="1"/>
              <a:t>donnent</a:t>
            </a:r>
            <a:r>
              <a:rPr sz="800" b="1" dirty="0"/>
              <a:t> </a:t>
            </a:r>
            <a:r>
              <a:rPr sz="800" b="1" dirty="0" err="1"/>
              <a:t>aucune</a:t>
            </a:r>
            <a:r>
              <a:rPr sz="800" b="1" dirty="0"/>
              <a:t> </a:t>
            </a:r>
            <a:r>
              <a:rPr sz="800" b="1" dirty="0" err="1"/>
              <a:t>garantie</a:t>
            </a:r>
            <a:r>
              <a:rPr sz="800" b="1" dirty="0"/>
              <a:t> </a:t>
            </a:r>
            <a:r>
              <a:rPr sz="800" b="1" dirty="0" err="1"/>
              <a:t>en</a:t>
            </a:r>
            <a:r>
              <a:rPr sz="800" b="1" dirty="0"/>
              <a:t> </a:t>
            </a:r>
            <a:r>
              <a:rPr sz="800" b="1" dirty="0" err="1"/>
              <a:t>ce</a:t>
            </a:r>
            <a:r>
              <a:rPr sz="800" b="1" dirty="0"/>
              <a:t> qui </a:t>
            </a:r>
            <a:r>
              <a:rPr sz="800" b="1" dirty="0" err="1"/>
              <a:t>concerne</a:t>
            </a:r>
            <a:r>
              <a:rPr sz="800" b="1" dirty="0"/>
              <a:t> les </a:t>
            </a:r>
            <a:r>
              <a:rPr sz="800" b="1" dirty="0" err="1"/>
              <a:t>résultats</a:t>
            </a:r>
            <a:r>
              <a:rPr sz="800" b="1" dirty="0"/>
              <a:t> qui </a:t>
            </a:r>
            <a:r>
              <a:rPr sz="800" b="1" dirty="0" err="1"/>
              <a:t>peuvent</a:t>
            </a:r>
            <a:r>
              <a:rPr sz="800" b="1" dirty="0"/>
              <a:t> </a:t>
            </a:r>
            <a:r>
              <a:rPr sz="800" b="1" dirty="0" err="1"/>
              <a:t>être</a:t>
            </a:r>
            <a:r>
              <a:rPr sz="800" b="1" dirty="0"/>
              <a:t> </a:t>
            </a:r>
            <a:r>
              <a:rPr sz="800" b="1" dirty="0" err="1"/>
              <a:t>obtenus</a:t>
            </a:r>
            <a:r>
              <a:rPr sz="800" b="1" dirty="0"/>
              <a:t> de </a:t>
            </a:r>
            <a:r>
              <a:rPr sz="800" b="1" dirty="0" err="1"/>
              <a:t>l'utilisation</a:t>
            </a:r>
            <a:r>
              <a:rPr sz="800" b="1" dirty="0"/>
              <a:t> des </a:t>
            </a:r>
            <a:r>
              <a:rPr sz="800" b="1" dirty="0" err="1"/>
              <a:t>informations</a:t>
            </a:r>
            <a:r>
              <a:rPr sz="800" b="1" dirty="0"/>
              <a:t> </a:t>
            </a:r>
            <a:r>
              <a:rPr sz="800" b="1" dirty="0" err="1"/>
              <a:t>fournies</a:t>
            </a:r>
            <a:r>
              <a:rPr sz="800" b="1" dirty="0"/>
              <a:t>.</a:t>
            </a:r>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792798"/>
          </a:xfrm>
          <a:prstGeom prst="rect">
            <a:avLst/>
          </a:prstGeom>
          <a:noFill/>
          <a:ln w="15875">
            <a:solidFill>
              <a:schemeClr val="tx1"/>
            </a:solidFill>
          </a:ln>
        </p:spPr>
        <p:txBody>
          <a:bodyPr wrap="square" rtlCol="0">
            <a:spAutoFit/>
          </a:bodyPr>
          <a:lstStyle/>
          <a:p>
            <a:pPr rtl="0"/>
            <a:r>
              <a:rPr sz="1050" b="1" dirty="0"/>
              <a:t> </a:t>
            </a:r>
            <a:r>
              <a:rPr sz="1600" b="1" dirty="0"/>
              <a:t> </a:t>
            </a:r>
            <a:r>
              <a:rPr sz="1600" b="1" dirty="0" err="1"/>
              <a:t>Tenez-vous</a:t>
            </a:r>
            <a:r>
              <a:rPr sz="1600" b="1" dirty="0"/>
              <a:t> </a:t>
            </a:r>
            <a:r>
              <a:rPr sz="1600" b="1" dirty="0" err="1"/>
              <a:t>informé</a:t>
            </a:r>
            <a:r>
              <a:rPr sz="1600" b="1" dirty="0"/>
              <a:t> et </a:t>
            </a:r>
            <a:r>
              <a:rPr sz="1600" b="1" dirty="0" err="1"/>
              <a:t>bénéficiez</a:t>
            </a:r>
            <a:r>
              <a:rPr sz="1600" b="1" dirty="0"/>
              <a:t> de </a:t>
            </a:r>
            <a:r>
              <a:rPr sz="1600" b="1" dirty="0" err="1"/>
              <a:t>soutien</a:t>
            </a:r>
            <a:r>
              <a:rPr sz="1600" b="1" dirty="0"/>
              <a:t> :</a:t>
            </a:r>
          </a:p>
          <a:p>
            <a:pPr marL="3028950" lvl="6" indent="-285750" rtl="0">
              <a:buFont typeface="Arial" pitchFamily="34" charset="0"/>
              <a:buChar char="•"/>
            </a:pPr>
            <a:r>
              <a:rPr sz="1050" dirty="0" err="1"/>
              <a:t>Dernières</a:t>
            </a:r>
            <a:r>
              <a:rPr sz="1050" dirty="0"/>
              <a:t> </a:t>
            </a:r>
            <a:r>
              <a:rPr sz="1050" dirty="0" err="1"/>
              <a:t>mises</a:t>
            </a:r>
            <a:r>
              <a:rPr sz="1050" dirty="0"/>
              <a:t> à jour de document</a:t>
            </a:r>
          </a:p>
          <a:p>
            <a:pPr marL="3028950" lvl="6" indent="-285750" rtl="0">
              <a:buFont typeface="Arial" pitchFamily="34" charset="0"/>
              <a:buChar char="•"/>
            </a:pPr>
            <a:r>
              <a:rPr sz="1050" dirty="0" err="1"/>
              <a:t>Autres</a:t>
            </a:r>
            <a:r>
              <a:rPr sz="1050" dirty="0"/>
              <a:t> documents de formation</a:t>
            </a:r>
          </a:p>
          <a:p>
            <a:pPr marL="3028950" lvl="6" indent="-285750" rtl="0">
              <a:buFont typeface="Arial" pitchFamily="34" charset="0"/>
              <a:buChar char="•"/>
            </a:pPr>
            <a:r>
              <a:rPr sz="1050" dirty="0" err="1"/>
              <a:t>Soutien</a:t>
            </a:r>
            <a:r>
              <a:rPr sz="1050" dirty="0"/>
              <a:t> pour </a:t>
            </a:r>
            <a:r>
              <a:rPr sz="1050" dirty="0" err="1"/>
              <a:t>utiliser</a:t>
            </a:r>
            <a:r>
              <a:rPr sz="1050" dirty="0"/>
              <a:t> </a:t>
            </a:r>
            <a:r>
              <a:rPr sz="1050" dirty="0" err="1"/>
              <a:t>ce</a:t>
            </a:r>
            <a:r>
              <a:rPr sz="1050" dirty="0"/>
              <a:t> document </a:t>
            </a:r>
            <a:r>
              <a:rPr sz="1050" dirty="0" err="1"/>
              <a:t>dans</a:t>
            </a:r>
            <a:r>
              <a:rPr sz="1050" dirty="0"/>
              <a:t> </a:t>
            </a:r>
            <a:r>
              <a:rPr sz="1050" dirty="0" err="1"/>
              <a:t>votre</a:t>
            </a:r>
            <a:r>
              <a:rPr sz="1050" dirty="0"/>
              <a:t> travail</a:t>
            </a:r>
          </a:p>
          <a:p>
            <a:pPr rtl="0"/>
            <a:r>
              <a:rPr sz="1050" dirty="0"/>
              <a:t> </a:t>
            </a:r>
          </a:p>
          <a:p>
            <a:pPr rtl="0"/>
            <a:r>
              <a:rPr sz="1050" i="1" dirty="0"/>
              <a:t>CAWST </a:t>
            </a:r>
            <a:r>
              <a:rPr sz="1050" i="1" dirty="0" err="1"/>
              <a:t>fournit</a:t>
            </a:r>
            <a:r>
              <a:rPr sz="1050" i="1" dirty="0"/>
              <a:t> un </a:t>
            </a:r>
            <a:r>
              <a:rPr sz="1050" i="1" dirty="0" err="1"/>
              <a:t>tutorat</a:t>
            </a:r>
            <a:r>
              <a:rPr sz="1050" i="1" dirty="0"/>
              <a:t> </a:t>
            </a:r>
            <a:r>
              <a:rPr sz="1050" i="1" dirty="0" smtClean="0"/>
              <a:t>et</a:t>
            </a:r>
            <a:r>
              <a:rPr lang="en-CA" sz="1050" i="1" dirty="0" smtClean="0"/>
              <a:t> </a:t>
            </a:r>
            <a:r>
              <a:rPr sz="1050" i="1" dirty="0" smtClean="0"/>
              <a:t>un </a:t>
            </a:r>
            <a:endParaRPr lang="en-CA" sz="1050" i="1" dirty="0" smtClean="0"/>
          </a:p>
          <a:p>
            <a:pPr rtl="0"/>
            <a:r>
              <a:rPr sz="1050" i="1" dirty="0" err="1" smtClean="0"/>
              <a:t>accompagnement</a:t>
            </a:r>
            <a:r>
              <a:rPr sz="1050" i="1" dirty="0" smtClean="0"/>
              <a:t> </a:t>
            </a:r>
            <a:r>
              <a:rPr sz="1050" i="1" dirty="0" err="1"/>
              <a:t>lors</a:t>
            </a:r>
            <a:r>
              <a:rPr sz="1050" i="1" dirty="0"/>
              <a:t> de la </a:t>
            </a:r>
            <a:r>
              <a:rPr sz="1050" i="1" dirty="0" err="1"/>
              <a:t>mise</a:t>
            </a:r>
            <a:r>
              <a:rPr sz="1050" i="1" dirty="0"/>
              <a:t> </a:t>
            </a:r>
            <a:r>
              <a:rPr sz="1050" i="1" dirty="0" err="1"/>
              <a:t>en</a:t>
            </a:r>
            <a:r>
              <a:rPr sz="1050" i="1" dirty="0"/>
              <a:t> </a:t>
            </a:r>
            <a:endParaRPr lang="en-CA" sz="1050" i="1" dirty="0" smtClean="0"/>
          </a:p>
          <a:p>
            <a:pPr rtl="0"/>
            <a:r>
              <a:rPr sz="1050" i="1" dirty="0" err="1" smtClean="0"/>
              <a:t>œuvre</a:t>
            </a:r>
            <a:r>
              <a:rPr sz="1050" i="1" dirty="0" smtClean="0"/>
              <a:t> </a:t>
            </a:r>
            <a:r>
              <a:rPr sz="1050" i="1" dirty="0"/>
              <a:t>de </a:t>
            </a:r>
            <a:r>
              <a:rPr sz="1050" i="1" dirty="0" err="1"/>
              <a:t>ses</a:t>
            </a:r>
            <a:r>
              <a:rPr sz="1050" i="1" dirty="0"/>
              <a:t> </a:t>
            </a:r>
            <a:r>
              <a:rPr sz="1050" i="1" dirty="0" err="1" smtClean="0"/>
              <a:t>enseignements</a:t>
            </a:r>
            <a:r>
              <a:rPr lang="en-CA" sz="1050" i="1" dirty="0" smtClean="0"/>
              <a:t> </a:t>
            </a:r>
            <a:r>
              <a:rPr sz="1050" i="1" dirty="0" smtClean="0"/>
              <a:t>et </a:t>
            </a:r>
            <a:r>
              <a:rPr sz="1050" i="1" dirty="0"/>
              <a:t>de </a:t>
            </a:r>
            <a:r>
              <a:rPr sz="1050" i="1" dirty="0" err="1"/>
              <a:t>ses</a:t>
            </a:r>
            <a:r>
              <a:rPr sz="1050" i="1" dirty="0"/>
              <a:t> supports de formation.</a:t>
            </a: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629920"/>
            <a:ext cx="3287434" cy="1097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pPr algn="r" rtl="0"/>
            <a:fld id="{90C5138D-4C5F-48AF-A64F-FBCEEBACA0DF}" type="slidenum">
              <a:rPr/>
              <a:pPr algn="r" rtl="0"/>
              <a:t>1</a:t>
            </a:fld>
            <a:endParaRPr/>
          </a:p>
        </p:txBody>
      </p:sp>
    </p:spTree>
    <p:extLst>
      <p:ext uri="{BB962C8B-B14F-4D97-AF65-F5344CB8AC3E}">
        <p14:creationId xmlns:p14="http://schemas.microsoft.com/office/powerpoint/2010/main" val="1896677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pPr rtl="0"/>
            <a:r>
              <a:rPr b="1"/>
              <a:t>Autres exemples dans le monde</a:t>
            </a:r>
          </a:p>
        </p:txBody>
      </p:sp>
      <p:sp>
        <p:nvSpPr>
          <p:cNvPr id="5" name="Slide Number Placeholder 4"/>
          <p:cNvSpPr>
            <a:spLocks noGrp="1"/>
          </p:cNvSpPr>
          <p:nvPr>
            <p:ph type="sldNum" sz="quarter" idx="12"/>
          </p:nvPr>
        </p:nvSpPr>
        <p:spPr/>
        <p:txBody>
          <a:bodyPr/>
          <a:lstStyle/>
          <a:p>
            <a:pPr algn="r" rtl="0"/>
            <a:fld id="{1208B727-11FE-4B81-8E9F-53EF06B85630}" type="slidenum">
              <a:rPr/>
              <a:pPr algn="r" rtl="0"/>
              <a:t>10</a:t>
            </a:fld>
            <a:endParaRPr/>
          </a:p>
        </p:txBody>
      </p:sp>
      <p:pic>
        <p:nvPicPr>
          <p:cNvPr id="1030" name="Picture 6" descr="C:\Users\sphilippe\Downloads\4950882674_577f9972fa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7" y="1916832"/>
            <a:ext cx="3838201" cy="28803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83567" y="4927153"/>
            <a:ext cx="3024337" cy="369332"/>
          </a:xfrm>
          <a:prstGeom prst="rect">
            <a:avLst/>
          </a:prstGeom>
          <a:noFill/>
        </p:spPr>
        <p:txBody>
          <a:bodyPr wrap="square" rtlCol="0">
            <a:spAutoFit/>
          </a:bodyPr>
          <a:lstStyle/>
          <a:p>
            <a:pPr rtl="0"/>
            <a:r>
              <a:rPr/>
              <a:t>Tricycle à urine - Inde</a:t>
            </a:r>
          </a:p>
        </p:txBody>
      </p:sp>
      <p:sp>
        <p:nvSpPr>
          <p:cNvPr id="18" name="TextBox 17"/>
          <p:cNvSpPr txBox="1"/>
          <p:nvPr/>
        </p:nvSpPr>
        <p:spPr>
          <a:xfrm>
            <a:off x="4828047" y="4949724"/>
            <a:ext cx="4064433" cy="369332"/>
          </a:xfrm>
          <a:prstGeom prst="rect">
            <a:avLst/>
          </a:prstGeom>
          <a:noFill/>
        </p:spPr>
        <p:txBody>
          <a:bodyPr wrap="square" rtlCol="0">
            <a:spAutoFit/>
          </a:bodyPr>
          <a:lstStyle/>
          <a:p>
            <a:pPr rtl="0"/>
            <a:r>
              <a:rPr/>
              <a:t>Agriculture urbaine à Ecotown - Chine</a:t>
            </a:r>
          </a:p>
        </p:txBody>
      </p:sp>
      <p:pic>
        <p:nvPicPr>
          <p:cNvPr id="1032" name="Picture 8" descr="C:\Users\sphilippe\Downloads\3009777019_4d60d3105c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8047" y="1916832"/>
            <a:ext cx="3845434" cy="28803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8433" y="6518144"/>
            <a:ext cx="5040560" cy="307777"/>
          </a:xfrm>
          <a:prstGeom prst="rect">
            <a:avLst/>
          </a:prstGeom>
          <a:noFill/>
        </p:spPr>
        <p:txBody>
          <a:bodyPr wrap="square" rtlCol="0">
            <a:spAutoFit/>
          </a:bodyPr>
          <a:lstStyle/>
          <a:p>
            <a:pPr rtl="0"/>
            <a:r>
              <a:rPr sz="1400"/>
              <a:t>(Crédit : www.flickr.com/photos/gtzecosan/)</a:t>
            </a:r>
          </a:p>
        </p:txBody>
      </p:sp>
    </p:spTree>
    <p:extLst>
      <p:ext uri="{BB962C8B-B14F-4D97-AF65-F5344CB8AC3E}">
        <p14:creationId xmlns:p14="http://schemas.microsoft.com/office/powerpoint/2010/main" val="207605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700808"/>
            <a:ext cx="8748464" cy="2751522"/>
          </a:xfrm>
          <a:prstGeom prst="rect">
            <a:avLst/>
          </a:prstGeom>
        </p:spPr>
        <p:txBody>
          <a:bodyPr wrap="square">
            <a:spAutoFit/>
          </a:bodyPr>
          <a:lstStyle/>
          <a:p>
            <a:pPr algn="ctr" rtl="0">
              <a:spcBef>
                <a:spcPct val="20000"/>
              </a:spcBef>
              <a:defRPr/>
            </a:pPr>
            <a:r>
              <a:rPr sz="3200" kern="0">
                <a:solidFill>
                  <a:srgbClr val="000000"/>
                </a:solidFill>
                <a:latin typeface="Arial"/>
                <a:ea typeface="+mn-ea"/>
                <a:cs typeface="Arial"/>
              </a:rPr>
              <a:t>Cette présentation est conçue pour appuyer le plan de cours </a:t>
            </a:r>
            <a:r>
              <a:rPr sz="3200" kern="0">
                <a:latin typeface="Arial"/>
                <a:cs typeface="Arial"/>
              </a:rPr>
              <a:t>n°22</a:t>
            </a:r>
            <a:r>
              <a:rPr sz="3200" kern="0">
                <a:solidFill>
                  <a:srgbClr val="000000"/>
                </a:solidFill>
                <a:latin typeface="Arial"/>
                <a:ea typeface="+mn-ea"/>
                <a:cs typeface="Arial"/>
              </a:rPr>
              <a:t> du Manuel du formateur </a:t>
            </a:r>
            <a:r>
              <a:rPr sz="3200" kern="0">
                <a:latin typeface="Arial"/>
                <a:ea typeface="+mn-ea"/>
                <a:cs typeface="Arial"/>
              </a:rPr>
              <a:t>:</a:t>
            </a:r>
            <a:r>
              <a:rPr sz="3200" kern="0">
                <a:solidFill>
                  <a:srgbClr val="000000"/>
                </a:solidFill>
                <a:latin typeface="Arial"/>
                <a:ea typeface="+mn-ea"/>
                <a:cs typeface="Arial"/>
              </a:rPr>
              <a:t> Conception et construction de latrines. </a:t>
            </a:r>
          </a:p>
          <a:p>
            <a:pPr>
              <a:spcBef>
                <a:spcPct val="20000"/>
              </a:spcBef>
              <a:defRPr/>
            </a:pPr>
            <a:endParaRPr lang="en-US" sz="3200" kern="0" dirty="0">
              <a:solidFill>
                <a:srgbClr val="000000"/>
              </a:solidFill>
              <a:latin typeface="Arial"/>
              <a:ea typeface="+mn-ea"/>
              <a:cs typeface="Arial"/>
            </a:endParaRPr>
          </a:p>
          <a:p>
            <a:pPr algn="ctr" rtl="0">
              <a:spcBef>
                <a:spcPct val="20000"/>
              </a:spcBef>
              <a:defRPr/>
            </a:pPr>
            <a:r>
              <a:rPr sz="3200" kern="0">
                <a:solidFill>
                  <a:srgbClr val="000000"/>
                </a:solidFill>
                <a:latin typeface="Arial"/>
                <a:ea typeface="+mn-ea"/>
                <a:cs typeface="Arial"/>
              </a:rPr>
              <a:t>Celui-ci est disponible sur : </a:t>
            </a:r>
            <a:r>
              <a:rPr sz="3200" kern="0">
                <a:solidFill>
                  <a:srgbClr val="000000"/>
                </a:solidFill>
                <a:latin typeface="Arial"/>
                <a:ea typeface="+mn-ea"/>
                <a:cs typeface="Arial"/>
                <a:hlinkClick r:id="rId2"/>
              </a:rPr>
              <a:t>www.cawst.org/resources</a:t>
            </a: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78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1772816"/>
            <a:ext cx="7772400" cy="1470025"/>
          </a:xfrm>
        </p:spPr>
        <p:txBody>
          <a:bodyPr/>
          <a:lstStyle/>
          <a:p>
            <a:pPr rtl="0"/>
            <a:r>
              <a:rPr b="1">
                <a:solidFill>
                  <a:schemeClr val="accent2"/>
                </a:solidFill>
              </a:rPr>
              <a:t>Traitement, </a:t>
            </a:r>
            <a:r>
              <a:rPr lang="en-US" b="1" dirty="0" smtClean="0">
                <a:solidFill>
                  <a:schemeClr val="accent2"/>
                </a:solidFill>
              </a:rPr>
              <a:t/>
            </a:r>
            <a:br>
              <a:rPr lang="en-US" b="1" dirty="0" smtClean="0">
                <a:solidFill>
                  <a:schemeClr val="accent2"/>
                </a:solidFill>
              </a:rPr>
            </a:br>
            <a:r>
              <a:rPr b="1">
                <a:solidFill>
                  <a:schemeClr val="accent2"/>
                </a:solidFill>
              </a:rPr>
              <a:t>utilisation et élimination des excreta</a:t>
            </a:r>
          </a:p>
        </p:txBody>
      </p:sp>
      <p:pic>
        <p:nvPicPr>
          <p:cNvPr id="2052" name="Picture 4" descr="CAWST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rtl="0"/>
            <a:r>
              <a:rPr b="1">
                <a:solidFill>
                  <a:schemeClr val="accent2"/>
                </a:solidFill>
              </a:rPr>
              <a:t>Résultats d'apprentissage</a:t>
            </a:r>
          </a:p>
        </p:txBody>
      </p:sp>
      <p:sp>
        <p:nvSpPr>
          <p:cNvPr id="3075" name="Rectangle 3"/>
          <p:cNvSpPr>
            <a:spLocks noGrp="1" noChangeArrowheads="1"/>
          </p:cNvSpPr>
          <p:nvPr>
            <p:ph type="body" idx="1"/>
          </p:nvPr>
        </p:nvSpPr>
        <p:spPr>
          <a:xfrm>
            <a:off x="457200" y="1322360"/>
            <a:ext cx="8229600" cy="4525963"/>
          </a:xfrm>
        </p:spPr>
        <p:txBody>
          <a:bodyPr/>
          <a:lstStyle/>
          <a:p>
            <a:pPr marL="514350" lvl="0" indent="-514350" rtl="0">
              <a:buAutoNum type="arabicPeriod"/>
            </a:pPr>
            <a:r>
              <a:rPr sz="2700" dirty="0" err="1"/>
              <a:t>Discuter</a:t>
            </a:r>
            <a:r>
              <a:rPr sz="2700" dirty="0"/>
              <a:t> de </a:t>
            </a:r>
            <a:r>
              <a:rPr sz="2700" dirty="0" err="1"/>
              <a:t>l'intérêt</a:t>
            </a:r>
            <a:r>
              <a:rPr sz="2700" dirty="0"/>
              <a:t> de la </a:t>
            </a:r>
            <a:r>
              <a:rPr sz="2700" dirty="0" err="1"/>
              <a:t>valorisation</a:t>
            </a:r>
            <a:r>
              <a:rPr sz="2700" dirty="0"/>
              <a:t> des excreta </a:t>
            </a:r>
            <a:r>
              <a:rPr sz="2700" dirty="0" err="1"/>
              <a:t>en</a:t>
            </a:r>
            <a:r>
              <a:rPr sz="2700" dirty="0"/>
              <a:t> agriculture.</a:t>
            </a:r>
          </a:p>
          <a:p>
            <a:pPr marL="514350" lvl="0" indent="-514350" rtl="0">
              <a:buAutoNum type="arabicPeriod"/>
            </a:pPr>
            <a:r>
              <a:rPr sz="2700" dirty="0" err="1"/>
              <a:t>Discuter</a:t>
            </a:r>
            <a:r>
              <a:rPr sz="2700" dirty="0"/>
              <a:t> de </a:t>
            </a:r>
            <a:r>
              <a:rPr sz="2700" dirty="0" err="1"/>
              <a:t>l'importance</a:t>
            </a:r>
            <a:r>
              <a:rPr sz="2700" dirty="0"/>
              <a:t> du </a:t>
            </a:r>
            <a:r>
              <a:rPr sz="2700" dirty="0" err="1"/>
              <a:t>traitement</a:t>
            </a:r>
            <a:r>
              <a:rPr sz="2700" dirty="0"/>
              <a:t> des excreta </a:t>
            </a:r>
            <a:r>
              <a:rPr sz="2700" dirty="0" err="1"/>
              <a:t>avant</a:t>
            </a:r>
            <a:r>
              <a:rPr sz="2700" dirty="0"/>
              <a:t> de les </a:t>
            </a:r>
            <a:r>
              <a:rPr sz="2700" dirty="0" err="1"/>
              <a:t>utiliser</a:t>
            </a:r>
            <a:r>
              <a:rPr sz="2700" dirty="0"/>
              <a:t>.</a:t>
            </a:r>
          </a:p>
          <a:p>
            <a:pPr marL="514350" lvl="0" indent="-514350" rtl="0">
              <a:buAutoNum type="arabicPeriod"/>
            </a:pPr>
            <a:r>
              <a:rPr sz="2700" dirty="0"/>
              <a:t>Identifier les technologies de latrines </a:t>
            </a:r>
            <a:r>
              <a:rPr sz="2700" dirty="0" err="1"/>
              <a:t>pouvant</a:t>
            </a:r>
            <a:r>
              <a:rPr sz="2700" dirty="0"/>
              <a:t> </a:t>
            </a:r>
            <a:r>
              <a:rPr sz="2700" dirty="0" err="1"/>
              <a:t>être</a:t>
            </a:r>
            <a:r>
              <a:rPr sz="2700" dirty="0"/>
              <a:t> </a:t>
            </a:r>
            <a:r>
              <a:rPr sz="2700" dirty="0" err="1"/>
              <a:t>associées</a:t>
            </a:r>
            <a:r>
              <a:rPr sz="2700" dirty="0"/>
              <a:t> à un </a:t>
            </a:r>
            <a:r>
              <a:rPr sz="2700" dirty="0" err="1"/>
              <a:t>traitement</a:t>
            </a:r>
            <a:r>
              <a:rPr sz="2700" dirty="0"/>
              <a:t> des excreta.</a:t>
            </a:r>
          </a:p>
          <a:p>
            <a:pPr marL="514350" lvl="0" indent="-514350" rtl="0">
              <a:buAutoNum type="arabicPeriod"/>
            </a:pPr>
            <a:r>
              <a:rPr sz="2700" dirty="0" err="1"/>
              <a:t>Discuter</a:t>
            </a:r>
            <a:r>
              <a:rPr sz="2700" dirty="0"/>
              <a:t> de </a:t>
            </a:r>
            <a:r>
              <a:rPr sz="2700" dirty="0" err="1"/>
              <a:t>l'acceptation</a:t>
            </a:r>
            <a:r>
              <a:rPr sz="2700" dirty="0"/>
              <a:t> </a:t>
            </a:r>
            <a:r>
              <a:rPr sz="2700" dirty="0" err="1"/>
              <a:t>sociale</a:t>
            </a:r>
            <a:r>
              <a:rPr sz="2700" dirty="0"/>
              <a:t> de la </a:t>
            </a:r>
            <a:r>
              <a:rPr sz="2700" dirty="0" err="1"/>
              <a:t>valorisation</a:t>
            </a:r>
            <a:r>
              <a:rPr sz="2700" dirty="0"/>
              <a:t> des excreta </a:t>
            </a:r>
            <a:r>
              <a:rPr sz="2700" dirty="0" err="1"/>
              <a:t>humains</a:t>
            </a:r>
            <a:r>
              <a:rPr sz="2700" dirty="0"/>
              <a:t>. </a:t>
            </a:r>
          </a:p>
          <a:p>
            <a:pPr marL="514350" lvl="0" indent="-514350" rtl="0">
              <a:buAutoNum type="arabicPeriod"/>
            </a:pPr>
            <a:r>
              <a:rPr sz="2700" dirty="0" err="1"/>
              <a:t>Trouver</a:t>
            </a:r>
            <a:r>
              <a:rPr sz="2700" dirty="0"/>
              <a:t> des solutions pour </a:t>
            </a:r>
            <a:r>
              <a:rPr sz="2700" dirty="0" err="1"/>
              <a:t>éliminer</a:t>
            </a:r>
            <a:r>
              <a:rPr sz="2700" dirty="0"/>
              <a:t> </a:t>
            </a:r>
            <a:r>
              <a:rPr sz="2700" dirty="0" err="1"/>
              <a:t>en</a:t>
            </a:r>
            <a:r>
              <a:rPr sz="2700" dirty="0"/>
              <a:t> </a:t>
            </a:r>
            <a:r>
              <a:rPr sz="2700" dirty="0" err="1"/>
              <a:t>toute</a:t>
            </a:r>
            <a:r>
              <a:rPr sz="2700" dirty="0"/>
              <a:t> </a:t>
            </a:r>
            <a:r>
              <a:rPr sz="2700" dirty="0" err="1"/>
              <a:t>sécurité</a:t>
            </a:r>
            <a:r>
              <a:rPr sz="2700" dirty="0"/>
              <a:t> les excreta non </a:t>
            </a:r>
            <a:r>
              <a:rPr sz="2700" dirty="0" err="1"/>
              <a:t>destinés</a:t>
            </a:r>
            <a:r>
              <a:rPr sz="2700" dirty="0"/>
              <a:t> à </a:t>
            </a:r>
            <a:r>
              <a:rPr sz="2700" dirty="0" err="1"/>
              <a:t>être</a:t>
            </a:r>
            <a:r>
              <a:rPr sz="2700" dirty="0"/>
              <a:t> </a:t>
            </a:r>
            <a:r>
              <a:rPr sz="2700" dirty="0" err="1"/>
              <a:t>valorisés</a:t>
            </a:r>
            <a:r>
              <a:rPr sz="2700" dirty="0"/>
              <a:t>.</a:t>
            </a:r>
          </a:p>
        </p:txBody>
      </p:sp>
      <p:pic>
        <p:nvPicPr>
          <p:cNvPr id="307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rtl="0"/>
            <a:fld id="{A68FE81C-1BF8-4F34-A344-0F9C0D0D7C24}" type="slidenum">
              <a:rPr/>
              <a:pPr rtl="0"/>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41006 Poop Loop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39653"/>
            <a:ext cx="8282192" cy="6211645"/>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Grp="1" noChangeArrowheads="1"/>
          </p:cNvSpPr>
          <p:nvPr>
            <p:ph type="title"/>
          </p:nvPr>
        </p:nvSpPr>
        <p:spPr>
          <a:xfrm>
            <a:off x="485372" y="27892"/>
            <a:ext cx="8229600" cy="1143000"/>
          </a:xfrm>
        </p:spPr>
        <p:txBody>
          <a:bodyPr/>
          <a:lstStyle/>
          <a:p>
            <a:pPr rtl="0" eaLnBrk="1" hangingPunct="1"/>
            <a:r>
              <a:rPr b="1"/>
              <a:t>SOIL – Haiti</a:t>
            </a:r>
          </a:p>
        </p:txBody>
      </p:sp>
      <p:sp>
        <p:nvSpPr>
          <p:cNvPr id="3" name="Slide Number Placeholder 2"/>
          <p:cNvSpPr>
            <a:spLocks noGrp="1"/>
          </p:cNvSpPr>
          <p:nvPr>
            <p:ph type="sldNum" sz="quarter" idx="12"/>
          </p:nvPr>
        </p:nvSpPr>
        <p:spPr>
          <a:xfrm>
            <a:off x="8316416" y="6245225"/>
            <a:ext cx="370384" cy="476250"/>
          </a:xfrm>
        </p:spPr>
        <p:txBody>
          <a:bodyPr/>
          <a:lstStyle/>
          <a:p>
            <a:pPr rtl="0"/>
            <a:fld id="{1208B727-11FE-4B81-8E9F-53EF06B85630}" type="slidenum">
              <a:rPr/>
              <a:pPr rtl="0"/>
              <a:t>5</a:t>
            </a:fld>
            <a:endParaRPr/>
          </a:p>
        </p:txBody>
      </p:sp>
      <p:pic>
        <p:nvPicPr>
          <p:cNvPr id="1026" name="Picture 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260648"/>
            <a:ext cx="1027212" cy="10272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7504" y="6309320"/>
            <a:ext cx="1608133" cy="369332"/>
          </a:xfrm>
          <a:prstGeom prst="rect">
            <a:avLst/>
          </a:prstGeom>
        </p:spPr>
        <p:txBody>
          <a:bodyPr wrap="none">
            <a:spAutoFit/>
          </a:bodyPr>
          <a:lstStyle/>
          <a:p>
            <a:pPr rtl="0"/>
            <a:r>
              <a:rPr/>
              <a:t>(Crédit : SOIL)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0" eaLnBrk="1" hangingPunct="1"/>
            <a:r>
              <a:rPr b="1"/>
              <a:t>SOIL – Haïti</a:t>
            </a:r>
          </a:p>
        </p:txBody>
      </p:sp>
      <p:sp>
        <p:nvSpPr>
          <p:cNvPr id="3" name="Slide Number Placeholder 2"/>
          <p:cNvSpPr>
            <a:spLocks noGrp="1"/>
          </p:cNvSpPr>
          <p:nvPr>
            <p:ph type="sldNum" sz="quarter" idx="12"/>
          </p:nvPr>
        </p:nvSpPr>
        <p:spPr>
          <a:xfrm>
            <a:off x="8316416" y="6245225"/>
            <a:ext cx="370384" cy="476250"/>
          </a:xfrm>
        </p:spPr>
        <p:txBody>
          <a:bodyPr/>
          <a:lstStyle/>
          <a:p>
            <a:pPr rtl="0"/>
            <a:fld id="{1208B727-11FE-4B81-8E9F-53EF06B85630}" type="slidenum">
              <a:rPr/>
              <a:pPr rtl="0"/>
              <a:t>6</a:t>
            </a:fld>
            <a:endParaRPr/>
          </a:p>
        </p:txBody>
      </p:sp>
      <p:pic>
        <p:nvPicPr>
          <p:cNvPr id="1026"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86" y="216325"/>
            <a:ext cx="1027212" cy="10272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orkshops 140626 CAP ProfVic HHT How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86" y="1955842"/>
            <a:ext cx="2641786" cy="176119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2" name="Picture 4" descr="https://www.oursoil.org/wp-content/uploads/2014/09/140814-HHT-CAP-Nazon-benefs-kids-BEST-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235"/>
          <a:stretch/>
        </p:blipFill>
        <p:spPr bwMode="auto">
          <a:xfrm>
            <a:off x="191920" y="4207916"/>
            <a:ext cx="2576667" cy="18853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20731 ProfVic Mouch Du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356" y="1955841"/>
            <a:ext cx="2850328" cy="176119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062" t="17933" r="67489" b="41033"/>
          <a:stretch/>
        </p:blipFill>
        <p:spPr bwMode="auto">
          <a:xfrm>
            <a:off x="3058443" y="4185948"/>
            <a:ext cx="2946643" cy="190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descr="131221 SREDD Chou XPR Inter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442" r="14589"/>
          <a:stretch/>
        </p:blipFill>
        <p:spPr bwMode="auto">
          <a:xfrm>
            <a:off x="6155878" y="4149080"/>
            <a:ext cx="2895689"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s://www.oursoil.org/wp-content/uploads/2014/09/140623-PAP-ProfVic-Compost-Nick-Bobo3.jpg"/>
          <p:cNvPicPr>
            <a:picLocks noChangeAspect="1" noChangeArrowheads="1"/>
          </p:cNvPicPr>
          <p:nvPr/>
        </p:nvPicPr>
        <p:blipFill rotWithShape="1">
          <a:blip r:embed="rId9">
            <a:extLst>
              <a:ext uri="{28A0092B-C50C-407E-A947-70E740481C1C}">
                <a14:useLocalDpi xmlns:a14="http://schemas.microsoft.com/office/drawing/2010/main" val="0"/>
              </a:ext>
            </a:extLst>
          </a:blip>
          <a:srcRect l="8247" r="14156"/>
          <a:stretch/>
        </p:blipFill>
        <p:spPr bwMode="auto">
          <a:xfrm>
            <a:off x="6130920" y="1952706"/>
            <a:ext cx="2920647" cy="17643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2472292" y="3933056"/>
            <a:ext cx="72008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80112" y="3933056"/>
            <a:ext cx="72008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2"/>
          <p:cNvSpPr txBox="1">
            <a:spLocks noChangeArrowheads="1"/>
          </p:cNvSpPr>
          <p:nvPr/>
        </p:nvSpPr>
        <p:spPr bwMode="auto">
          <a:xfrm>
            <a:off x="693022" y="1308423"/>
            <a:ext cx="18004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rtl="0"/>
            <a:r>
              <a:rPr sz="1600" b="1" kern="0"/>
              <a:t>Assainissement digne</a:t>
            </a:r>
          </a:p>
        </p:txBody>
      </p:sp>
      <p:sp>
        <p:nvSpPr>
          <p:cNvPr id="18" name="Rectangle 2"/>
          <p:cNvSpPr txBox="1">
            <a:spLocks noChangeArrowheads="1"/>
          </p:cNvSpPr>
          <p:nvPr/>
        </p:nvSpPr>
        <p:spPr bwMode="auto">
          <a:xfrm>
            <a:off x="3636124" y="1273324"/>
            <a:ext cx="18004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rtl="0"/>
            <a:r>
              <a:rPr sz="1600" b="1" kern="0"/>
              <a:t>Transformation des déchets</a:t>
            </a:r>
          </a:p>
        </p:txBody>
      </p:sp>
      <p:sp>
        <p:nvSpPr>
          <p:cNvPr id="19" name="Rectangle 2"/>
          <p:cNvSpPr txBox="1">
            <a:spLocks noChangeArrowheads="1"/>
          </p:cNvSpPr>
          <p:nvPr/>
        </p:nvSpPr>
        <p:spPr bwMode="auto">
          <a:xfrm>
            <a:off x="6967101" y="1308423"/>
            <a:ext cx="18004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rtl="0"/>
            <a:r>
              <a:rPr sz="1600" b="1" kern="0"/>
              <a:t>Croissance agricole</a:t>
            </a:r>
          </a:p>
        </p:txBody>
      </p:sp>
    </p:spTree>
    <p:extLst>
      <p:ext uri="{BB962C8B-B14F-4D97-AF65-F5344CB8AC3E}">
        <p14:creationId xmlns:p14="http://schemas.microsoft.com/office/powerpoint/2010/main" val="1952380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rtl="0"/>
            <a:fld id="{1208B727-11FE-4B81-8E9F-53EF06B85630}" type="slidenum">
              <a:rPr/>
              <a:pPr algn="r" rtl="0"/>
              <a:t>7</a:t>
            </a:fld>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106" y="1108979"/>
            <a:ext cx="501015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961331"/>
            <a:ext cx="3185344" cy="23479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4847"/>
          <a:stretch/>
        </p:blipFill>
        <p:spPr bwMode="auto">
          <a:xfrm>
            <a:off x="3753494" y="4415245"/>
            <a:ext cx="5085439" cy="1894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2"/>
          <p:cNvSpPr>
            <a:spLocks noGrp="1" noChangeArrowheads="1"/>
          </p:cNvSpPr>
          <p:nvPr>
            <p:ph type="title"/>
          </p:nvPr>
        </p:nvSpPr>
        <p:spPr>
          <a:xfrm>
            <a:off x="251520" y="0"/>
            <a:ext cx="8579296" cy="1143000"/>
          </a:xfrm>
        </p:spPr>
        <p:txBody>
          <a:bodyPr/>
          <a:lstStyle/>
          <a:p>
            <a:pPr rtl="0" eaLnBrk="1" hangingPunct="1"/>
            <a:r>
              <a:rPr b="1"/>
              <a:t>Séparation de l'urine – Burkina Faso</a:t>
            </a:r>
          </a:p>
        </p:txBody>
      </p:sp>
      <p:sp>
        <p:nvSpPr>
          <p:cNvPr id="2" name="TextBox 1"/>
          <p:cNvSpPr txBox="1"/>
          <p:nvPr/>
        </p:nvSpPr>
        <p:spPr>
          <a:xfrm>
            <a:off x="107504" y="6381328"/>
            <a:ext cx="5040560" cy="307777"/>
          </a:xfrm>
          <a:prstGeom prst="rect">
            <a:avLst/>
          </a:prstGeom>
          <a:noFill/>
        </p:spPr>
        <p:txBody>
          <a:bodyPr wrap="square" rtlCol="0">
            <a:spAutoFit/>
          </a:bodyPr>
          <a:lstStyle/>
          <a:p>
            <a:pPr rtl="0"/>
            <a:r>
              <a:rPr sz="1400"/>
              <a:t>(Crédit : www.flickr.com/photos/gtzecosan/)</a:t>
            </a:r>
          </a:p>
        </p:txBody>
      </p:sp>
    </p:spTree>
    <p:extLst>
      <p:ext uri="{BB962C8B-B14F-4D97-AF65-F5344CB8AC3E}">
        <p14:creationId xmlns:p14="http://schemas.microsoft.com/office/powerpoint/2010/main" val="3650509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pPr rtl="0"/>
            <a:r>
              <a:rPr b="1"/>
              <a:t>Autres exemples dans le monde</a:t>
            </a:r>
          </a:p>
        </p:txBody>
      </p:sp>
      <p:sp>
        <p:nvSpPr>
          <p:cNvPr id="5" name="Slide Number Placeholder 4"/>
          <p:cNvSpPr>
            <a:spLocks noGrp="1"/>
          </p:cNvSpPr>
          <p:nvPr>
            <p:ph type="sldNum" sz="quarter" idx="12"/>
          </p:nvPr>
        </p:nvSpPr>
        <p:spPr/>
        <p:txBody>
          <a:bodyPr/>
          <a:lstStyle/>
          <a:p>
            <a:pPr algn="r" rtl="0"/>
            <a:fld id="{1208B727-11FE-4B81-8E9F-53EF06B85630}" type="slidenum">
              <a:rPr/>
              <a:pPr algn="r" rtl="0"/>
              <a:t>8</a:t>
            </a:fld>
            <a:endParaRPr/>
          </a:p>
        </p:txBody>
      </p:sp>
      <p:pic>
        <p:nvPicPr>
          <p:cNvPr id="1026" name="Picture 2" descr="C:\Users\sphilippe\Downloads\5983912697_a2bcc6cebe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395" y="1187624"/>
            <a:ext cx="4000364" cy="46021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4373" y="5969270"/>
            <a:ext cx="4322917" cy="646331"/>
          </a:xfrm>
          <a:prstGeom prst="rect">
            <a:avLst/>
          </a:prstGeom>
          <a:noFill/>
        </p:spPr>
        <p:txBody>
          <a:bodyPr wrap="square" rtlCol="0">
            <a:spAutoFit/>
          </a:bodyPr>
          <a:lstStyle/>
          <a:p>
            <a:pPr rtl="0"/>
            <a:r>
              <a:rPr dirty="0" err="1"/>
              <a:t>Projet</a:t>
            </a:r>
            <a:r>
              <a:rPr dirty="0"/>
              <a:t> de Promotion de </a:t>
            </a:r>
            <a:r>
              <a:rPr dirty="0" err="1"/>
              <a:t>l’Initiative</a:t>
            </a:r>
            <a:r>
              <a:rPr dirty="0"/>
              <a:t> Locale pour le </a:t>
            </a:r>
            <a:r>
              <a:rPr dirty="0" err="1"/>
              <a:t>Développement</a:t>
            </a:r>
            <a:r>
              <a:rPr dirty="0"/>
              <a:t> à </a:t>
            </a:r>
            <a:r>
              <a:rPr dirty="0" err="1"/>
              <a:t>Aguie</a:t>
            </a:r>
            <a:r>
              <a:rPr dirty="0"/>
              <a:t> - Niger </a:t>
            </a:r>
          </a:p>
        </p:txBody>
      </p:sp>
      <p:pic>
        <p:nvPicPr>
          <p:cNvPr id="1027" name="Picture 3" descr="C:\Users\sphilippe\Downloads\14995438524_1a74fdd1a4_k.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677290" y="1676704"/>
            <a:ext cx="4024077" cy="30180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7290" y="4960122"/>
            <a:ext cx="4215190" cy="369332"/>
          </a:xfrm>
          <a:prstGeom prst="rect">
            <a:avLst/>
          </a:prstGeom>
          <a:noFill/>
        </p:spPr>
        <p:txBody>
          <a:bodyPr wrap="square" rtlCol="0">
            <a:spAutoFit/>
          </a:bodyPr>
          <a:lstStyle/>
          <a:p>
            <a:pPr rtl="0"/>
            <a:r>
              <a:rPr/>
              <a:t>Production commerciale de tomates - Uganda</a:t>
            </a:r>
          </a:p>
        </p:txBody>
      </p:sp>
      <p:sp>
        <p:nvSpPr>
          <p:cNvPr id="20" name="TextBox 19"/>
          <p:cNvSpPr txBox="1"/>
          <p:nvPr/>
        </p:nvSpPr>
        <p:spPr>
          <a:xfrm>
            <a:off x="4853124" y="5918513"/>
            <a:ext cx="3672408" cy="307777"/>
          </a:xfrm>
          <a:prstGeom prst="rect">
            <a:avLst/>
          </a:prstGeom>
          <a:noFill/>
        </p:spPr>
        <p:txBody>
          <a:bodyPr wrap="square" rtlCol="0">
            <a:spAutoFit/>
          </a:bodyPr>
          <a:lstStyle/>
          <a:p>
            <a:pPr rtl="0"/>
            <a:r>
              <a:rPr sz="1400" dirty="0"/>
              <a:t>(</a:t>
            </a:r>
            <a:r>
              <a:rPr sz="1400" dirty="0" err="1"/>
              <a:t>Crédit</a:t>
            </a:r>
            <a:r>
              <a:rPr sz="1400" dirty="0"/>
              <a:t> : www.flickr.com/photos/gtzecosan/)</a:t>
            </a:r>
          </a:p>
        </p:txBody>
      </p:sp>
    </p:spTree>
    <p:extLst>
      <p:ext uri="{BB962C8B-B14F-4D97-AF65-F5344CB8AC3E}">
        <p14:creationId xmlns:p14="http://schemas.microsoft.com/office/powerpoint/2010/main" val="139819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pPr rtl="0"/>
            <a:r>
              <a:rPr b="1"/>
              <a:t>Autres exemples dans le monde</a:t>
            </a:r>
          </a:p>
        </p:txBody>
      </p:sp>
      <p:sp>
        <p:nvSpPr>
          <p:cNvPr id="5" name="Slide Number Placeholder 4"/>
          <p:cNvSpPr>
            <a:spLocks noGrp="1"/>
          </p:cNvSpPr>
          <p:nvPr>
            <p:ph type="sldNum" sz="quarter" idx="12"/>
          </p:nvPr>
        </p:nvSpPr>
        <p:spPr/>
        <p:txBody>
          <a:bodyPr/>
          <a:lstStyle/>
          <a:p>
            <a:pPr algn="r" rtl="0"/>
            <a:fld id="{1208B727-11FE-4B81-8E9F-53EF06B85630}" type="slidenum">
              <a:rPr/>
              <a:pPr algn="r" rtl="0"/>
              <a:t>9</a:t>
            </a:fld>
            <a:endParaRPr/>
          </a:p>
        </p:txBody>
      </p:sp>
      <p:pic>
        <p:nvPicPr>
          <p:cNvPr id="1028" name="Picture 4" descr="C:\Users\sphilippe\Downloads\5690105520_9c26cbac28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1899" y="1981639"/>
            <a:ext cx="4032448" cy="3024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675208" y="5147900"/>
            <a:ext cx="3755984" cy="369332"/>
          </a:xfrm>
          <a:prstGeom prst="rect">
            <a:avLst/>
          </a:prstGeom>
          <a:noFill/>
        </p:spPr>
        <p:txBody>
          <a:bodyPr wrap="square" rtlCol="0">
            <a:spAutoFit/>
          </a:bodyPr>
          <a:lstStyle/>
          <a:p>
            <a:pPr rtl="0"/>
            <a:r>
              <a:rPr/>
              <a:t>Agriculture biologique - Équateur</a:t>
            </a:r>
          </a:p>
        </p:txBody>
      </p:sp>
      <p:pic>
        <p:nvPicPr>
          <p:cNvPr id="1029" name="Picture 5" descr="C:\Users\sphilippe\Downloads\4206053418_c101ba91df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975" y="1981639"/>
            <a:ext cx="4032447" cy="3024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9765" y="5145853"/>
            <a:ext cx="4240865" cy="369332"/>
          </a:xfrm>
          <a:prstGeom prst="rect">
            <a:avLst/>
          </a:prstGeom>
          <a:noFill/>
        </p:spPr>
        <p:txBody>
          <a:bodyPr wrap="square" rtlCol="0">
            <a:spAutoFit/>
          </a:bodyPr>
          <a:lstStyle/>
          <a:p>
            <a:pPr rtl="0"/>
            <a:r>
              <a:rPr/>
              <a:t>Toilettes à déshydratation à séparation des urines - Pérou</a:t>
            </a:r>
          </a:p>
        </p:txBody>
      </p:sp>
      <p:sp>
        <p:nvSpPr>
          <p:cNvPr id="20" name="TextBox 19"/>
          <p:cNvSpPr txBox="1"/>
          <p:nvPr/>
        </p:nvSpPr>
        <p:spPr>
          <a:xfrm>
            <a:off x="88433" y="6518144"/>
            <a:ext cx="5040560" cy="307777"/>
          </a:xfrm>
          <a:prstGeom prst="rect">
            <a:avLst/>
          </a:prstGeom>
          <a:noFill/>
        </p:spPr>
        <p:txBody>
          <a:bodyPr wrap="square" rtlCol="0">
            <a:spAutoFit/>
          </a:bodyPr>
          <a:lstStyle/>
          <a:p>
            <a:pPr rtl="0"/>
            <a:r>
              <a:rPr sz="1400"/>
              <a:t>(Crédit : www.flickr.com/photos/gtzecosan/)</a:t>
            </a:r>
          </a:p>
        </p:txBody>
      </p:sp>
    </p:spTree>
    <p:extLst>
      <p:ext uri="{BB962C8B-B14F-4D97-AF65-F5344CB8AC3E}">
        <p14:creationId xmlns:p14="http://schemas.microsoft.com/office/powerpoint/2010/main" val="3775167673"/>
      </p:ext>
    </p:extLst>
  </p:cSld>
  <p:clrMapOvr>
    <a:masterClrMapping/>
  </p:clrMapOvr>
</p:sld>
</file>

<file path=ppt/theme/theme1.xml><?xml version="1.0" encoding="utf-8"?>
<a:theme xmlns:a="http://schemas.openxmlformats.org/drawingml/2006/main" name="Template_PowerPoint Presentation_2010-03-25">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638</TotalTime>
  <Words>518</Words>
  <Application>Microsoft Office PowerPoint</Application>
  <PresentationFormat>On-screen Show (4:3)</PresentationFormat>
  <Paragraphs>103</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Template_PowerPoint Presentation_2010-03-25</vt:lpstr>
      <vt:lpstr>PowerPoint Presentation</vt:lpstr>
      <vt:lpstr>PowerPoint Presentation</vt:lpstr>
      <vt:lpstr>Traitement,  utilisation et élimination des excreta</vt:lpstr>
      <vt:lpstr>Résultats d'apprentissage</vt:lpstr>
      <vt:lpstr>SOIL – Haiti</vt:lpstr>
      <vt:lpstr>SOIL – Haïti</vt:lpstr>
      <vt:lpstr>Séparation de l'urine – Burkina Faso</vt:lpstr>
      <vt:lpstr>Autres exemples dans le monde</vt:lpstr>
      <vt:lpstr>Autres exemples dans le monde</vt:lpstr>
      <vt:lpstr>Autres exemples dans le monde</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Andrea Roach</cp:lastModifiedBy>
  <cp:revision>49</cp:revision>
  <dcterms:created xsi:type="dcterms:W3CDTF">2010-12-15T22:25:30Z</dcterms:created>
  <dcterms:modified xsi:type="dcterms:W3CDTF">2015-11-30T02:55:42Z</dcterms:modified>
</cp:coreProperties>
</file>