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notesSlides/notesSlide21.xml" ContentType="application/vnd.openxmlformats-officedocument.presentationml.notesSlide+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1"/>
    <p:sldMasterId id="2147483674" r:id="rId2"/>
  </p:sldMasterIdLst>
  <p:notesMasterIdLst>
    <p:notesMasterId r:id="rId37"/>
  </p:notesMasterIdLst>
  <p:handoutMasterIdLst>
    <p:handoutMasterId r:id="rId38"/>
  </p:handoutMasterIdLst>
  <p:sldIdLst>
    <p:sldId id="272" r:id="rId3"/>
    <p:sldId id="271" r:id="rId4"/>
    <p:sldId id="275" r:id="rId5"/>
    <p:sldId id="334" r:id="rId6"/>
    <p:sldId id="270" r:id="rId7"/>
    <p:sldId id="277" r:id="rId8"/>
    <p:sldId id="324" r:id="rId9"/>
    <p:sldId id="309" r:id="rId10"/>
    <p:sldId id="280" r:id="rId11"/>
    <p:sldId id="335" r:id="rId12"/>
    <p:sldId id="283" r:id="rId13"/>
    <p:sldId id="322" r:id="rId14"/>
    <p:sldId id="313" r:id="rId15"/>
    <p:sldId id="314" r:id="rId16"/>
    <p:sldId id="342" r:id="rId17"/>
    <p:sldId id="336" r:id="rId18"/>
    <p:sldId id="315" r:id="rId19"/>
    <p:sldId id="343" r:id="rId20"/>
    <p:sldId id="344" r:id="rId21"/>
    <p:sldId id="316" r:id="rId22"/>
    <p:sldId id="339" r:id="rId23"/>
    <p:sldId id="328" r:id="rId24"/>
    <p:sldId id="285" r:id="rId25"/>
    <p:sldId id="340" r:id="rId26"/>
    <p:sldId id="286" r:id="rId27"/>
    <p:sldId id="337" r:id="rId28"/>
    <p:sldId id="332" r:id="rId29"/>
    <p:sldId id="329" r:id="rId30"/>
    <p:sldId id="287" r:id="rId31"/>
    <p:sldId id="341" r:id="rId32"/>
    <p:sldId id="338" r:id="rId33"/>
    <p:sldId id="333" r:id="rId34"/>
    <p:sldId id="321" r:id="rId35"/>
    <p:sldId id="257" r:id="rId36"/>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Georgia" panose="02040502050405020303" pitchFamily="18" charset="0"/>
      <p:regular r:id="rId47"/>
      <p:bold r:id="rId48"/>
      <p:italic r:id="rId49"/>
      <p:boldItalic r:id="rId50"/>
    </p:embeddedFont>
    <p:embeddedFont>
      <p:font typeface="Lato" panose="020B0604020202020204" charset="0"/>
      <p:regular r:id="rId51"/>
      <p:bold r:id="rId52"/>
      <p:italic r:id="rId53"/>
      <p:boldItalic r:id="rId54"/>
    </p:embeddedFont>
    <p:embeddedFont>
      <p:font typeface="Lato Light" panose="020F0302020204030203" charset="0"/>
      <p:regular r:id="rId55"/>
      <p:italic r:id="rId56"/>
    </p:embeddedFont>
    <p:embeddedFont>
      <p:font typeface="Mangal" panose="02040503050203030202" pitchFamily="18" charset="0"/>
      <p:regular r:id="rId57"/>
      <p:bold r:id="rId58"/>
    </p:embeddedFont>
    <p:embeddedFont>
      <p:font typeface="Merriweather Black" panose="020B0604020202020204" charset="0"/>
      <p:bold r:id="rId59"/>
      <p:boldItalic r:id="rId60"/>
    </p:embeddedFont>
    <p:embeddedFont>
      <p:font typeface="MS Mincho" panose="02020609040205080304" pitchFamily="49" charset="-128"/>
      <p:regular r:id="rId61"/>
    </p:embeddedFont>
  </p:embeddedFontLst>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A37F6CFB-43EB-4462-A7BB-8FFAC74994C6}">
          <p14:sldIdLst>
            <p14:sldId id="272"/>
            <p14:sldId id="271"/>
            <p14:sldId id="275"/>
          </p14:sldIdLst>
        </p14:section>
        <p14:section name="Introduction" id="{2D390758-091C-4763-946A-0FB61F321358}">
          <p14:sldIdLst>
            <p14:sldId id="334"/>
            <p14:sldId id="270"/>
            <p14:sldId id="277"/>
          </p14:sldIdLst>
        </p14:section>
        <p14:section name="What is Capacity Development" id="{93268581-705C-4CF3-BA37-3C4142EFB0ED}">
          <p14:sldIdLst>
            <p14:sldId id="324"/>
            <p14:sldId id="309"/>
            <p14:sldId id="280"/>
            <p14:sldId id="335"/>
          </p14:sldIdLst>
        </p14:section>
        <p14:section name="Analyze" id="{A5E1D9CD-27FB-43E0-A2C2-D6902EE2BF38}">
          <p14:sldIdLst>
            <p14:sldId id="283"/>
            <p14:sldId id="322"/>
            <p14:sldId id="313"/>
            <p14:sldId id="314"/>
            <p14:sldId id="342"/>
            <p14:sldId id="336"/>
            <p14:sldId id="315"/>
            <p14:sldId id="343"/>
            <p14:sldId id="344"/>
            <p14:sldId id="316"/>
            <p14:sldId id="339"/>
          </p14:sldIdLst>
        </p14:section>
        <p14:section name="Design and Develop" id="{6636B5EC-DAC8-465D-B0F2-14939EF8B1D9}">
          <p14:sldIdLst>
            <p14:sldId id="328"/>
            <p14:sldId id="285"/>
            <p14:sldId id="340"/>
            <p14:sldId id="286"/>
            <p14:sldId id="337"/>
            <p14:sldId id="332"/>
          </p14:sldIdLst>
        </p14:section>
        <p14:section name="Implement and Monitor" id="{E2BB9601-93ED-4078-92BD-A25029BFC357}">
          <p14:sldIdLst>
            <p14:sldId id="329"/>
            <p14:sldId id="287"/>
            <p14:sldId id="341"/>
            <p14:sldId id="338"/>
            <p14:sldId id="333"/>
          </p14:sldIdLst>
        </p14:section>
        <p14:section name="Review" id="{A3F116B9-B127-46CE-97A8-BF243311DF93}">
          <p14:sldIdLst>
            <p14:sldId id="321"/>
          </p14:sldIdLst>
        </p14:section>
        <p14:section name="Final Slides" id="{009A79B0-7740-4875-9700-9B98ECD22D6D}">
          <p14:sldIdLst>
            <p14:sldId id="257"/>
          </p14:sldIdLst>
        </p14:section>
      </p14:sectionLst>
    </p:ext>
    <p:ext uri="{EFAFB233-063F-42B5-8137-9DF3F51BA10A}">
      <p15:sldGuideLst xmlns:p15="http://schemas.microsoft.com/office/powerpoint/2012/main">
        <p15:guide id="1" orient="horz" pos="1820" userDrawn="1">
          <p15:clr>
            <a:srgbClr val="A4A3A4"/>
          </p15:clr>
        </p15:guide>
        <p15:guide id="2" pos="914" userDrawn="1">
          <p15:clr>
            <a:srgbClr val="A4A3A4"/>
          </p15:clr>
        </p15:guide>
        <p15:guide id="3" pos="67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nne Madjidi" initials="LM" lastIdx="1" clrIdx="0">
    <p:extLst>
      <p:ext uri="{19B8F6BF-5375-455C-9EA6-DF929625EA0E}">
        <p15:presenceInfo xmlns:p15="http://schemas.microsoft.com/office/powerpoint/2012/main" userId="S-1-5-21-3166256913-2833284422-4110509218-2657" providerId="AD"/>
      </p:ext>
    </p:extLst>
  </p:cmAuthor>
  <p:cmAuthor id="2" name="." initials="." lastIdx="93" clrIdx="1">
    <p:extLst>
      <p:ext uri="{19B8F6BF-5375-455C-9EA6-DF929625EA0E}">
        <p15:presenceInfo xmlns:p15="http://schemas.microsoft.com/office/powerpoint/2012/main" user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53D"/>
    <a:srgbClr val="F68D37"/>
    <a:srgbClr val="2B95B8"/>
    <a:srgbClr val="9CB157"/>
    <a:srgbClr val="FFC43E"/>
    <a:srgbClr val="F68D36"/>
    <a:srgbClr val="00B0F0"/>
    <a:srgbClr val="EB553D"/>
    <a:srgbClr val="33CC33"/>
    <a:srgbClr val="90D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9" autoAdjust="0"/>
    <p:restoredTop sz="80416" autoAdjust="0"/>
  </p:normalViewPr>
  <p:slideViewPr>
    <p:cSldViewPr snapToGrid="0">
      <p:cViewPr varScale="1">
        <p:scale>
          <a:sx n="79" d="100"/>
          <a:sy n="79" d="100"/>
        </p:scale>
        <p:origin x="778" y="72"/>
      </p:cViewPr>
      <p:guideLst>
        <p:guide orient="horz" pos="1820"/>
        <p:guide pos="914"/>
        <p:guide pos="6788"/>
      </p:guideLst>
    </p:cSldViewPr>
  </p:slideViewPr>
  <p:notesTextViewPr>
    <p:cViewPr>
      <p:scale>
        <a:sx n="1" d="1"/>
        <a:sy n="1" d="1"/>
      </p:scale>
      <p:origin x="0" y="0"/>
    </p:cViewPr>
  </p:notesTextViewPr>
  <p:notesViewPr>
    <p:cSldViewPr snapToGrid="0">
      <p:cViewPr varScale="1">
        <p:scale>
          <a:sx n="123" d="100"/>
          <a:sy n="123" d="100"/>
        </p:scale>
        <p:origin x="4048" y="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02CD-B430-4A13-944B-7362646EDDB5}" type="datetimeFigureOut">
              <a:rPr lang="en-CA" smtClean="0"/>
              <a:t>2018-11-19</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B31B6-5D3E-4E20-913F-59CB8693585F}" type="slidenum">
              <a:rPr lang="en-CA" smtClean="0"/>
              <a:t>‹#›</a:t>
            </a:fld>
            <a:endParaRPr lang="en-CA"/>
          </a:p>
        </p:txBody>
      </p:sp>
    </p:spTree>
    <p:extLst>
      <p:ext uri="{BB962C8B-B14F-4D97-AF65-F5344CB8AC3E}">
        <p14:creationId xmlns:p14="http://schemas.microsoft.com/office/powerpoint/2010/main" val="89133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B91C7-4AEC-449E-818A-A4D9364B6131}" type="datetimeFigureOut">
              <a:rPr lang="en-CA" smtClean="0"/>
              <a:t>2018-11-19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CCD06-B6AC-4C94-B410-82C167501725}" type="slidenum">
              <a:rPr lang="en-CA" smtClean="0"/>
              <a:t>‹#›</a:t>
            </a:fld>
            <a:endParaRPr lang="en-CA"/>
          </a:p>
        </p:txBody>
      </p:sp>
    </p:spTree>
    <p:extLst>
      <p:ext uri="{BB962C8B-B14F-4D97-AF65-F5344CB8AC3E}">
        <p14:creationId xmlns:p14="http://schemas.microsoft.com/office/powerpoint/2010/main" val="389534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4</a:t>
            </a:fld>
            <a:endParaRPr/>
          </a:p>
        </p:txBody>
      </p:sp>
    </p:spTree>
    <p:extLst>
      <p:ext uri="{BB962C8B-B14F-4D97-AF65-F5344CB8AC3E}">
        <p14:creationId xmlns:p14="http://schemas.microsoft.com/office/powerpoint/2010/main" val="967697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18</a:t>
            </a:fld>
            <a:endParaRPr/>
          </a:p>
        </p:txBody>
      </p:sp>
    </p:spTree>
    <p:extLst>
      <p:ext uri="{BB962C8B-B14F-4D97-AF65-F5344CB8AC3E}">
        <p14:creationId xmlns:p14="http://schemas.microsoft.com/office/powerpoint/2010/main" val="44898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19</a:t>
            </a:fld>
            <a:endParaRPr/>
          </a:p>
        </p:txBody>
      </p:sp>
    </p:spTree>
    <p:extLst>
      <p:ext uri="{BB962C8B-B14F-4D97-AF65-F5344CB8AC3E}">
        <p14:creationId xmlns:p14="http://schemas.microsoft.com/office/powerpoint/2010/main" val="2740846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a:p>
        </p:txBody>
      </p:sp>
      <p:sp>
        <p:nvSpPr>
          <p:cNvPr id="4" name="Slide Number Placeholder 3"/>
          <p:cNvSpPr>
            <a:spLocks noGrp="1"/>
          </p:cNvSpPr>
          <p:nvPr>
            <p:ph type="sldNum" sz="quarter" idx="10"/>
          </p:nvPr>
        </p:nvSpPr>
        <p:spPr/>
        <p:txBody>
          <a:bodyPr/>
          <a:lstStyle/>
          <a:p>
            <a:pPr rtl="0"/>
            <a:fld id="{69CCCD06-B6AC-4C94-B410-82C167501725}" type="slidenum">
              <a:rPr/>
              <a:t>20</a:t>
            </a:fld>
            <a:endParaRPr/>
          </a:p>
        </p:txBody>
      </p:sp>
    </p:spTree>
    <p:extLst>
      <p:ext uri="{BB962C8B-B14F-4D97-AF65-F5344CB8AC3E}">
        <p14:creationId xmlns:p14="http://schemas.microsoft.com/office/powerpoint/2010/main" val="226905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r>
              <a:rPr lang="fr-FR" sz="1200"/>
              <a:t>Voici quelques-unes des difficultés rencontrées :</a:t>
            </a:r>
          </a:p>
          <a:p>
            <a:pPr marL="0" indent="0">
              <a:buFont typeface="Arial" panose="020B0604020202020204" pitchFamily="34" charset="0"/>
              <a:buNone/>
            </a:pPr>
            <a:endParaRPr lang="en-CA" sz="1200" dirty="0"/>
          </a:p>
          <a:p>
            <a:pPr marL="342900" indent="-342900" rtl="0">
              <a:buFont typeface="Arial" panose="020B0604020202020204" pitchFamily="34" charset="0"/>
              <a:buChar char="•"/>
            </a:pPr>
            <a:r>
              <a:rPr lang="fr-FR" sz="1200"/>
              <a:t>Lecture des principaux documents :</a:t>
            </a:r>
          </a:p>
          <a:p>
            <a:pPr marL="800100" lvl="1" indent="-342900" rtl="0">
              <a:buFont typeface="Arial" panose="020B0604020202020204" pitchFamily="34" charset="0"/>
              <a:buChar char="•"/>
            </a:pPr>
            <a:r>
              <a:rPr lang="fr-FR" sz="1200"/>
              <a:t>Difficile d'obtenir tous les documents</a:t>
            </a:r>
            <a:r>
              <a:rPr lang="fr-FR" sz="1200" baseline="0"/>
              <a:t>, ne sont pas tous accessibles en ligne</a:t>
            </a:r>
          </a:p>
          <a:p>
            <a:pPr marL="342900" indent="-342900" rtl="0">
              <a:buFont typeface="Arial" panose="020B0604020202020204" pitchFamily="34" charset="0"/>
              <a:buChar char="•"/>
            </a:pPr>
            <a:r>
              <a:rPr lang="fr-FR" sz="1200"/>
              <a:t>Organisation de la logistique et mise en relation avec les parties prenantes</a:t>
            </a:r>
          </a:p>
          <a:p>
            <a:pPr marL="800100" lvl="1" indent="-342900" rtl="0">
              <a:buFont typeface="Arial" panose="020B0604020202020204" pitchFamily="34" charset="0"/>
              <a:buChar char="•"/>
            </a:pPr>
            <a:r>
              <a:rPr lang="fr-FR" sz="1200"/>
              <a:t>Les parties prenantes ne veulent pas toujours être interrogées,</a:t>
            </a:r>
            <a:r>
              <a:rPr lang="fr-FR" sz="1200" baseline="0"/>
              <a:t> particulièrement lorsque l'objectif est d'évaluer leurs capacités</a:t>
            </a:r>
          </a:p>
          <a:p>
            <a:pPr marL="800100" lvl="1" indent="-342900" rtl="0">
              <a:buFont typeface="Arial" panose="020B0604020202020204" pitchFamily="34" charset="0"/>
              <a:buChar char="•"/>
            </a:pPr>
            <a:r>
              <a:rPr lang="fr-FR" sz="1200" baseline="0"/>
              <a:t>Les parties prenantes sont très occupées, particulièrement les responsables gouvernementaux. Nous avons du reporter les entrevues de nombreuses fois</a:t>
            </a:r>
          </a:p>
          <a:p>
            <a:pPr marL="800100" lvl="1" indent="-342900" rtl="0">
              <a:buFont typeface="Arial" panose="020B0604020202020204" pitchFamily="34" charset="0"/>
              <a:buChar char="•"/>
            </a:pPr>
            <a:r>
              <a:rPr lang="fr-FR" sz="1200" baseline="0"/>
              <a:t>La personne qui mène l'entrevue doit inspirer confiance et être crédible </a:t>
            </a:r>
          </a:p>
          <a:p>
            <a:pPr marL="342900" indent="-342900" rtl="0">
              <a:buFont typeface="Arial" panose="020B0604020202020204" pitchFamily="34" charset="0"/>
              <a:buChar char="•"/>
            </a:pPr>
            <a:r>
              <a:rPr lang="fr-FR" sz="1200"/>
              <a:t>Réalisation des entretiens</a:t>
            </a:r>
          </a:p>
          <a:p>
            <a:pPr marL="800100" lvl="1" indent="-342900" rtl="0">
              <a:buFont typeface="Arial" panose="020B0604020202020204" pitchFamily="34" charset="0"/>
              <a:buChar char="•"/>
            </a:pPr>
            <a:r>
              <a:rPr lang="fr-FR" sz="1200"/>
              <a:t>Parfois les entretiens se sont écartés du sujet</a:t>
            </a:r>
            <a:r>
              <a:rPr lang="fr-FR" sz="1200" baseline="0"/>
              <a:t> – les personnes interrogées voulaient parler de leurs priorités. </a:t>
            </a:r>
          </a:p>
          <a:p>
            <a:pPr marL="342900" indent="-342900" rtl="0">
              <a:buFont typeface="Arial" panose="020B0604020202020204" pitchFamily="34" charset="0"/>
              <a:buChar char="•"/>
            </a:pPr>
            <a:r>
              <a:rPr lang="fr-FR" sz="1200"/>
              <a:t>Analyse des données</a:t>
            </a:r>
          </a:p>
          <a:p>
            <a:pPr marL="800100" lvl="1" indent="-342900" rtl="0">
              <a:buFont typeface="Arial" panose="020B0604020202020204" pitchFamily="34" charset="0"/>
              <a:buChar char="•"/>
            </a:pPr>
            <a:r>
              <a:rPr lang="fr-FR" sz="1200"/>
              <a:t>Cela </a:t>
            </a:r>
            <a:r>
              <a:rPr lang="fr-FR" sz="1200" baseline="0"/>
              <a:t>peut prendre du temps</a:t>
            </a:r>
          </a:p>
          <a:p>
            <a:pPr marL="800100" lvl="1" indent="-342900">
              <a:buFont typeface="Arial" panose="020B0604020202020204" pitchFamily="34" charset="0"/>
              <a:buChar char="•"/>
            </a:pPr>
            <a:endParaRPr lang="en-CA" sz="1200" dirty="0"/>
          </a:p>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21</a:t>
            </a:fld>
            <a:endParaRPr/>
          </a:p>
        </p:txBody>
      </p:sp>
    </p:spTree>
    <p:extLst>
      <p:ext uri="{BB962C8B-B14F-4D97-AF65-F5344CB8AC3E}">
        <p14:creationId xmlns:p14="http://schemas.microsoft.com/office/powerpoint/2010/main" val="3346323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23</a:t>
            </a:fld>
            <a:endParaRPr/>
          </a:p>
        </p:txBody>
      </p:sp>
    </p:spTree>
    <p:extLst>
      <p:ext uri="{BB962C8B-B14F-4D97-AF65-F5344CB8AC3E}">
        <p14:creationId xmlns:p14="http://schemas.microsoft.com/office/powerpoint/2010/main" val="224050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2385">
              <a:spcAft>
                <a:spcPts val="600"/>
              </a:spcAft>
            </a:pPr>
            <a:endParaRPr lang="en-CA" sz="1200" dirty="0">
              <a:latin typeface="Calibri" panose="020F0502020204030204" pitchFamily="34" charset="0"/>
              <a:ea typeface="MS Mincho"/>
              <a:cs typeface="Mangal"/>
            </a:endParaRPr>
          </a:p>
        </p:txBody>
      </p:sp>
      <p:sp>
        <p:nvSpPr>
          <p:cNvPr id="4" name="Slide Number Placeholder 3"/>
          <p:cNvSpPr>
            <a:spLocks noGrp="1"/>
          </p:cNvSpPr>
          <p:nvPr>
            <p:ph type="sldNum" sz="quarter" idx="10"/>
          </p:nvPr>
        </p:nvSpPr>
        <p:spPr/>
        <p:txBody>
          <a:bodyPr/>
          <a:lstStyle/>
          <a:p>
            <a:pPr rtl="0"/>
            <a:fld id="{69CCCD06-B6AC-4C94-B410-82C167501725}" type="slidenum">
              <a:rPr/>
              <a:t>25</a:t>
            </a:fld>
            <a:endParaRPr/>
          </a:p>
        </p:txBody>
      </p:sp>
    </p:spTree>
    <p:extLst>
      <p:ext uri="{BB962C8B-B14F-4D97-AF65-F5344CB8AC3E}">
        <p14:creationId xmlns:p14="http://schemas.microsoft.com/office/powerpoint/2010/main" val="3373263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2385" algn="just">
              <a:lnSpc>
                <a:spcPct val="120000"/>
              </a:lnSpc>
              <a:spcAft>
                <a:spcPts val="600"/>
              </a:spcAft>
            </a:pPr>
            <a:endParaRPr lang="en-CA" dirty="0">
              <a:solidFill>
                <a:srgbClr val="404040"/>
              </a:solidFill>
              <a:latin typeface="Calibri" panose="020F0502020204030204" pitchFamily="34" charset="0"/>
              <a:ea typeface="MS Mincho"/>
              <a:cs typeface="Cambria" panose="02040503050406030204" pitchFamily="18" charset="0"/>
            </a:endParaRPr>
          </a:p>
        </p:txBody>
      </p:sp>
      <p:sp>
        <p:nvSpPr>
          <p:cNvPr id="4" name="Slide Number Placeholder 3"/>
          <p:cNvSpPr>
            <a:spLocks noGrp="1"/>
          </p:cNvSpPr>
          <p:nvPr>
            <p:ph type="sldNum" sz="quarter" idx="10"/>
          </p:nvPr>
        </p:nvSpPr>
        <p:spPr/>
        <p:txBody>
          <a:bodyPr/>
          <a:lstStyle/>
          <a:p>
            <a:pPr rtl="0"/>
            <a:fld id="{69CCCD06-B6AC-4C94-B410-82C167501725}" type="slidenum">
              <a:rPr/>
              <a:t>26</a:t>
            </a:fld>
            <a:endParaRPr/>
          </a:p>
        </p:txBody>
      </p:sp>
    </p:spTree>
    <p:extLst>
      <p:ext uri="{BB962C8B-B14F-4D97-AF65-F5344CB8AC3E}">
        <p14:creationId xmlns:p14="http://schemas.microsoft.com/office/powerpoint/2010/main" val="52440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27</a:t>
            </a:fld>
            <a:endParaRPr/>
          </a:p>
        </p:txBody>
      </p:sp>
    </p:spTree>
    <p:extLst>
      <p:ext uri="{BB962C8B-B14F-4D97-AF65-F5344CB8AC3E}">
        <p14:creationId xmlns:p14="http://schemas.microsoft.com/office/powerpoint/2010/main" val="4156022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28</a:t>
            </a:fld>
            <a:endParaRPr/>
          </a:p>
        </p:txBody>
      </p:sp>
    </p:spTree>
    <p:extLst>
      <p:ext uri="{BB962C8B-B14F-4D97-AF65-F5344CB8AC3E}">
        <p14:creationId xmlns:p14="http://schemas.microsoft.com/office/powerpoint/2010/main" val="2675627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29</a:t>
            </a:fld>
            <a:endParaRPr/>
          </a:p>
        </p:txBody>
      </p:sp>
    </p:spTree>
    <p:extLst>
      <p:ext uri="{BB962C8B-B14F-4D97-AF65-F5344CB8AC3E}">
        <p14:creationId xmlns:p14="http://schemas.microsoft.com/office/powerpoint/2010/main" val="301036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8</a:t>
            </a:fld>
            <a:endParaRPr/>
          </a:p>
        </p:txBody>
      </p:sp>
    </p:spTree>
    <p:extLst>
      <p:ext uri="{BB962C8B-B14F-4D97-AF65-F5344CB8AC3E}">
        <p14:creationId xmlns:p14="http://schemas.microsoft.com/office/powerpoint/2010/main" val="31871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30</a:t>
            </a:fld>
            <a:endParaRPr/>
          </a:p>
        </p:txBody>
      </p:sp>
    </p:spTree>
    <p:extLst>
      <p:ext uri="{BB962C8B-B14F-4D97-AF65-F5344CB8AC3E}">
        <p14:creationId xmlns:p14="http://schemas.microsoft.com/office/powerpoint/2010/main" val="1490275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FR" sz="1200">
                <a:solidFill>
                  <a:srgbClr val="404040"/>
                </a:solidFill>
                <a:latin typeface="Lato" panose="020F0502020204030203" pitchFamily="34" charset="0"/>
                <a:ea typeface="Lato" panose="020F0502020204030203" pitchFamily="34" charset="0"/>
                <a:cs typeface="Lato" panose="020F0502020204030203" pitchFamily="34" charset="0"/>
              </a:rPr>
              <a:t>Exemple</a:t>
            </a:r>
          </a:p>
        </p:txBody>
      </p:sp>
      <p:sp>
        <p:nvSpPr>
          <p:cNvPr id="4" name="Slide Number Placeholder 3"/>
          <p:cNvSpPr>
            <a:spLocks noGrp="1"/>
          </p:cNvSpPr>
          <p:nvPr>
            <p:ph type="sldNum" sz="quarter" idx="10"/>
          </p:nvPr>
        </p:nvSpPr>
        <p:spPr/>
        <p:txBody>
          <a:bodyPr/>
          <a:lstStyle/>
          <a:p>
            <a:pPr rtl="0"/>
            <a:fld id="{69CCCD06-B6AC-4C94-B410-82C167501725}" type="slidenum">
              <a:rPr/>
              <a:t>31</a:t>
            </a:fld>
            <a:endParaRPr/>
          </a:p>
        </p:txBody>
      </p:sp>
    </p:spTree>
    <p:extLst>
      <p:ext uri="{BB962C8B-B14F-4D97-AF65-F5344CB8AC3E}">
        <p14:creationId xmlns:p14="http://schemas.microsoft.com/office/powerpoint/2010/main" val="155063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FR"/>
              <a:t>Révision : cahier</a:t>
            </a:r>
          </a:p>
        </p:txBody>
      </p:sp>
      <p:sp>
        <p:nvSpPr>
          <p:cNvPr id="4" name="Slide Number Placeholder 3"/>
          <p:cNvSpPr>
            <a:spLocks noGrp="1"/>
          </p:cNvSpPr>
          <p:nvPr>
            <p:ph type="sldNum" sz="quarter" idx="10"/>
          </p:nvPr>
        </p:nvSpPr>
        <p:spPr/>
        <p:txBody>
          <a:bodyPr/>
          <a:lstStyle/>
          <a:p>
            <a:pPr rtl="0"/>
            <a:fld id="{69CCCD06-B6AC-4C94-B410-82C167501725}" type="slidenum">
              <a:rPr/>
              <a:t>33</a:t>
            </a:fld>
            <a:endParaRPr/>
          </a:p>
        </p:txBody>
      </p:sp>
    </p:spTree>
    <p:extLst>
      <p:ext uri="{BB962C8B-B14F-4D97-AF65-F5344CB8AC3E}">
        <p14:creationId xmlns:p14="http://schemas.microsoft.com/office/powerpoint/2010/main" val="2942108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34</a:t>
            </a:fld>
            <a:endParaRPr/>
          </a:p>
        </p:txBody>
      </p:sp>
    </p:spTree>
    <p:extLst>
      <p:ext uri="{BB962C8B-B14F-4D97-AF65-F5344CB8AC3E}">
        <p14:creationId xmlns:p14="http://schemas.microsoft.com/office/powerpoint/2010/main" val="317597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9</a:t>
            </a:fld>
            <a:endParaRPr/>
          </a:p>
        </p:txBody>
      </p:sp>
    </p:spTree>
    <p:extLst>
      <p:ext uri="{BB962C8B-B14F-4D97-AF65-F5344CB8AC3E}">
        <p14:creationId xmlns:p14="http://schemas.microsoft.com/office/powerpoint/2010/main" val="362127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10</a:t>
            </a:fld>
            <a:endParaRPr/>
          </a:p>
        </p:txBody>
      </p:sp>
    </p:spTree>
    <p:extLst>
      <p:ext uri="{BB962C8B-B14F-4D97-AF65-F5344CB8AC3E}">
        <p14:creationId xmlns:p14="http://schemas.microsoft.com/office/powerpoint/2010/main" val="370677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11</a:t>
            </a:fld>
            <a:endParaRPr/>
          </a:p>
        </p:txBody>
      </p:sp>
    </p:spTree>
    <p:extLst>
      <p:ext uri="{BB962C8B-B14F-4D97-AF65-F5344CB8AC3E}">
        <p14:creationId xmlns:p14="http://schemas.microsoft.com/office/powerpoint/2010/main" val="2397594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14</a:t>
            </a:fld>
            <a:endParaRPr/>
          </a:p>
        </p:txBody>
      </p:sp>
    </p:spTree>
    <p:extLst>
      <p:ext uri="{BB962C8B-B14F-4D97-AF65-F5344CB8AC3E}">
        <p14:creationId xmlns:p14="http://schemas.microsoft.com/office/powerpoint/2010/main" val="2703299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15</a:t>
            </a:fld>
            <a:endParaRPr/>
          </a:p>
        </p:txBody>
      </p:sp>
    </p:spTree>
    <p:extLst>
      <p:ext uri="{BB962C8B-B14F-4D97-AF65-F5344CB8AC3E}">
        <p14:creationId xmlns:p14="http://schemas.microsoft.com/office/powerpoint/2010/main" val="145871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rtl="0"/>
            <a:fld id="{69CCCD06-B6AC-4C94-B410-82C167501725}" type="slidenum">
              <a:rPr/>
              <a:t>16</a:t>
            </a:fld>
            <a:endParaRPr/>
          </a:p>
        </p:txBody>
      </p:sp>
    </p:spTree>
    <p:extLst>
      <p:ext uri="{BB962C8B-B14F-4D97-AF65-F5344CB8AC3E}">
        <p14:creationId xmlns:p14="http://schemas.microsoft.com/office/powerpoint/2010/main" val="349076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17</a:t>
            </a:fld>
            <a:endParaRPr/>
          </a:p>
        </p:txBody>
      </p:sp>
    </p:spTree>
    <p:extLst>
      <p:ext uri="{BB962C8B-B14F-4D97-AF65-F5344CB8AC3E}">
        <p14:creationId xmlns:p14="http://schemas.microsoft.com/office/powerpoint/2010/main" val="4088575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hyperlink" Target="https://resources.cawst.org/cc" TargetMode="External"/><Relationship Id="rId5" Type="http://schemas.openxmlformats.org/officeDocument/2006/relationships/hyperlink" Target="https://creativecommons.org/licenses/by-sa/4.0/"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hyperlink" Target="https://resources.cawst.org/cc"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reative Common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734" y="6132707"/>
            <a:ext cx="1227411" cy="429442"/>
          </a:xfrm>
          <a:prstGeom prst="rect">
            <a:avLst/>
          </a:prstGeom>
        </p:spPr>
      </p:pic>
      <p:pic>
        <p:nvPicPr>
          <p:cNvPr id="14" name="Picture 13"/>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9991934" y="5586545"/>
            <a:ext cx="1540815" cy="3966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2595000" y="428413"/>
            <a:ext cx="7052400" cy="707886"/>
          </a:xfrm>
          <a:prstGeom prst="rect">
            <a:avLst/>
          </a:prstGeom>
          <a:noFill/>
        </p:spPr>
        <p:txBody>
          <a:bodyPr wrap="square" rtlCol="0">
            <a:spAutoFit/>
          </a:bodyPr>
          <a:lstStyle/>
          <a:p>
            <a:pPr rtl="0"/>
            <a:r>
              <a:rPr lang="fr-FR" sz="4000"/>
              <a:t>Licence Creative Commons</a:t>
            </a:r>
          </a:p>
        </p:txBody>
      </p:sp>
      <p:sp>
        <p:nvSpPr>
          <p:cNvPr id="17" name="TextBox 16"/>
          <p:cNvSpPr txBox="1"/>
          <p:nvPr userDrawn="1"/>
        </p:nvSpPr>
        <p:spPr>
          <a:xfrm>
            <a:off x="2595000" y="1174726"/>
            <a:ext cx="7052400" cy="861774"/>
          </a:xfrm>
          <a:prstGeom prst="rect">
            <a:avLst/>
          </a:prstGeom>
          <a:noFill/>
        </p:spPr>
        <p:txBody>
          <a:bodyPr wrap="square" rtlCol="0">
            <a:spAutoFit/>
          </a:bodyPr>
          <a:lstStyle/>
          <a:p>
            <a:pPr rtl="0"/>
            <a:r>
              <a:rPr lang="fr-FR" sz="1600" dirty="0"/>
              <a:t>Le contenu de ce document est en libre accès et sous </a:t>
            </a:r>
            <a:r>
              <a:rPr lang="fr-FR" sz="1600" dirty="0">
                <a:hlinkClick r:id="rId5"/>
              </a:rPr>
              <a:t>licence Creative Commons Attribution-</a:t>
            </a:r>
            <a:r>
              <a:rPr lang="fr-FR" sz="1600" dirty="0" err="1">
                <a:hlinkClick r:id="rId5"/>
              </a:rPr>
              <a:t>ShareAlike</a:t>
            </a:r>
            <a:r>
              <a:rPr lang="fr-FR" sz="1600" dirty="0">
                <a:hlinkClick r:id="rId5"/>
              </a:rPr>
              <a:t> 4.0 International License</a:t>
            </a:r>
            <a:r>
              <a:rPr lang="fr-FR" sz="1600" dirty="0"/>
              <a:t>(CC BY-SA 4.0). </a:t>
            </a:r>
          </a:p>
          <a:p>
            <a:pPr rtl="0"/>
            <a:r>
              <a:rPr lang="fr-FR" sz="1600" dirty="0"/>
              <a:t>Vous êtes libre de :</a:t>
            </a:r>
          </a:p>
        </p:txBody>
      </p:sp>
      <p:sp>
        <p:nvSpPr>
          <p:cNvPr id="21" name="TextBox 20"/>
          <p:cNvSpPr txBox="1"/>
          <p:nvPr userDrawn="1"/>
        </p:nvSpPr>
        <p:spPr>
          <a:xfrm>
            <a:off x="2595000" y="2106934"/>
            <a:ext cx="7630454" cy="830997"/>
          </a:xfrm>
          <a:prstGeom prst="rect">
            <a:avLst/>
          </a:prstGeom>
          <a:noFill/>
        </p:spPr>
        <p:txBody>
          <a:bodyPr wrap="square" rtlCol="0">
            <a:spAutoFit/>
          </a:bodyPr>
          <a:lstStyle/>
          <a:p>
            <a:pPr rtl="0"/>
            <a:r>
              <a:rPr lang="fr-FR" sz="1600" dirty="0"/>
              <a:t>Partager – Copier et redistribuer les contenus sur tous types de supports et de formats.</a:t>
            </a:r>
          </a:p>
          <a:p>
            <a:pPr rtl="0"/>
            <a:r>
              <a:rPr lang="fr-FR" sz="1600" dirty="0"/>
              <a:t>Adapter – Modifier, transformer ou utiliser les contenus pour créer vos propres documents, et faire usage de ceux-ci à toutes fins utiles, y compris commerciales.</a:t>
            </a:r>
          </a:p>
        </p:txBody>
      </p:sp>
      <p:sp>
        <p:nvSpPr>
          <p:cNvPr id="22" name="TextBox 21"/>
          <p:cNvSpPr txBox="1"/>
          <p:nvPr userDrawn="1"/>
        </p:nvSpPr>
        <p:spPr>
          <a:xfrm>
            <a:off x="2595000" y="3048020"/>
            <a:ext cx="7052400" cy="2646878"/>
          </a:xfrm>
          <a:prstGeom prst="rect">
            <a:avLst/>
          </a:prstGeom>
          <a:noFill/>
        </p:spPr>
        <p:txBody>
          <a:bodyPr wrap="square" rtlCol="0">
            <a:spAutoFit/>
          </a:bodyPr>
          <a:lstStyle/>
          <a:p>
            <a:pPr rtl="0"/>
            <a:r>
              <a:rPr lang="fr-FR" sz="1600" dirty="0"/>
              <a:t>Aux conditions suivantes :</a:t>
            </a:r>
          </a:p>
          <a:p>
            <a:pPr rtl="0"/>
            <a:r>
              <a:rPr lang="fr-FR" sz="1600" dirty="0"/>
              <a:t>Attribution – Vous devez signaler que CAWST est l'auteur de ce document, renseigner un lien vers la licence, et indiquer si des modifications ont été apportées. Vous pouvez indiquer ces renseignements de la manière dont vous le souhaitez, mais nous vous demandons de ne pas laisser entendre que CAWST vous soutient ou approuve la façon dont vous utilisez nos ressources. Les instructions détaillées sont disponibles sur : </a:t>
            </a:r>
            <a:r>
              <a:rPr lang="fr-FR" sz="1600" dirty="0">
                <a:hlinkClick r:id="rId6"/>
              </a:rPr>
              <a:t>resources.cawst.org/cc</a:t>
            </a:r>
          </a:p>
          <a:p>
            <a:pPr rtl="0"/>
            <a:r>
              <a:rPr lang="fr-FR" sz="1600" dirty="0"/>
              <a:t>Partage dans les mêmes conditions – Si vous modifiez, transformez ou créez à partir de nos contenus, vous devez distribuer vos contributions avec la même licence que les originaux.</a:t>
            </a:r>
          </a:p>
        </p:txBody>
      </p:sp>
      <p:sp>
        <p:nvSpPr>
          <p:cNvPr id="23" name="TextBox 22"/>
          <p:cNvSpPr txBox="1"/>
          <p:nvPr userDrawn="1"/>
        </p:nvSpPr>
        <p:spPr>
          <a:xfrm>
            <a:off x="2595000" y="5717208"/>
            <a:ext cx="7052400" cy="830997"/>
          </a:xfrm>
          <a:prstGeom prst="rect">
            <a:avLst/>
          </a:prstGeom>
          <a:noFill/>
        </p:spPr>
        <p:txBody>
          <a:bodyPr wrap="square" rtlCol="0">
            <a:spAutoFit/>
          </a:bodyPr>
          <a:lstStyle/>
          <a:p>
            <a:pPr rtl="0"/>
            <a:r>
              <a:rPr lang="fr-FR" sz="1600" dirty="0"/>
              <a:t>CAWST et ses administrateurs, employés, contractants et bénévoles n'endossent aucune responsabilité et ne donnent aucune garantie en ce qui concerne les résultats pouvant être obtenus par l'utilisation des informations fournies.</a:t>
            </a:r>
          </a:p>
        </p:txBody>
      </p:sp>
      <p:cxnSp>
        <p:nvCxnSpPr>
          <p:cNvPr id="25" name="Straight Connector 24"/>
          <p:cNvCxnSpPr/>
          <p:nvPr userDrawn="1"/>
        </p:nvCxnSpPr>
        <p:spPr>
          <a:xfrm>
            <a:off x="2592000" y="2098056"/>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92000" y="3033578"/>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91400" y="5586545"/>
            <a:ext cx="70560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5713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Number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a:p>
        </p:txBody>
      </p:sp>
      <p:sp>
        <p:nvSpPr>
          <p:cNvPr id="12" name="Text Placeholder 11"/>
          <p:cNvSpPr>
            <a:spLocks noGrp="1"/>
          </p:cNvSpPr>
          <p:nvPr>
            <p:ph type="body" sz="quarter" idx="11"/>
          </p:nvPr>
        </p:nvSpPr>
        <p:spPr>
          <a:xfrm>
            <a:off x="1440000" y="1808163"/>
            <a:ext cx="9360000" cy="4357687"/>
          </a:xfrm>
        </p:spPr>
        <p:txBody>
          <a:bodyPr>
            <a:normAutofit/>
          </a:bodyPr>
          <a:lstStyle>
            <a:lvl1pPr marL="457200" indent="-457200">
              <a:lnSpc>
                <a:spcPct val="150000"/>
              </a:lnSpc>
              <a:buFont typeface="+mj-lt"/>
              <a:buAutoNum type="arabicPeriod"/>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194421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2" name="Rectangle 1"/>
          <p:cNvSpPr/>
          <p:nvPr userDrawn="1"/>
        </p:nvSpPr>
        <p:spPr>
          <a:xfrm>
            <a:off x="1418736" y="1010425"/>
            <a:ext cx="9360000" cy="46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userDrawn="1"/>
        </p:nvSpPr>
        <p:spPr>
          <a:xfrm>
            <a:off x="1078480" y="228605"/>
            <a:ext cx="1802944" cy="4708981"/>
          </a:xfrm>
          <a:prstGeom prst="rect">
            <a:avLst/>
          </a:prstGeom>
          <a:noFill/>
        </p:spPr>
        <p:txBody>
          <a:bodyPr wrap="square" rtlCol="0">
            <a:spAutoFit/>
          </a:bodyPr>
          <a:lstStyle/>
          <a:p>
            <a:pPr rtl="0"/>
            <a:r>
              <a:rPr lang="fr-FR" sz="30000">
                <a:solidFill>
                  <a:schemeClr val="bg1"/>
                </a:solidFill>
                <a:latin typeface="Georgia" panose="02040502050405020303" pitchFamily="18" charset="0"/>
              </a:rPr>
              <a:t>“</a:t>
            </a:r>
          </a:p>
        </p:txBody>
      </p:sp>
      <p:sp>
        <p:nvSpPr>
          <p:cNvPr id="7" name="TextBox 6"/>
          <p:cNvSpPr txBox="1"/>
          <p:nvPr userDrawn="1"/>
        </p:nvSpPr>
        <p:spPr>
          <a:xfrm>
            <a:off x="9361244" y="-956930"/>
            <a:ext cx="1802944" cy="9325630"/>
          </a:xfrm>
          <a:prstGeom prst="rect">
            <a:avLst/>
          </a:prstGeom>
          <a:noFill/>
        </p:spPr>
        <p:txBody>
          <a:bodyPr wrap="square" rtlCol="0">
            <a:spAutoFit/>
          </a:bodyPr>
          <a:lstStyle/>
          <a:p>
            <a:pPr rtl="0"/>
            <a:r>
              <a:rPr lang="fr-FR" sz="30000">
                <a:solidFill>
                  <a:schemeClr val="bg1"/>
                </a:solidFill>
                <a:latin typeface="Georgia" panose="02040502050405020303" pitchFamily="18" charset="0"/>
              </a:rPr>
              <a:t>“”</a:t>
            </a:r>
          </a:p>
        </p:txBody>
      </p:sp>
      <p:sp>
        <p:nvSpPr>
          <p:cNvPr id="12" name="Text Placeholder 11"/>
          <p:cNvSpPr>
            <a:spLocks noGrp="1"/>
          </p:cNvSpPr>
          <p:nvPr>
            <p:ph type="body" sz="quarter" idx="11" hasCustomPrompt="1"/>
          </p:nvPr>
        </p:nvSpPr>
        <p:spPr>
          <a:xfrm>
            <a:off x="2009555" y="2137141"/>
            <a:ext cx="8176438" cy="2540272"/>
          </a:xfrm>
        </p:spPr>
        <p:txBody>
          <a:bodyPr>
            <a:normAutofit/>
          </a:bodyPr>
          <a:lstStyle>
            <a:lvl1pPr marL="0" indent="0">
              <a:lnSpc>
                <a:spcPct val="150000"/>
              </a:lnSpc>
              <a:buNone/>
              <a:defRPr sz="2000">
                <a:solidFill>
                  <a:schemeClr val="bg1"/>
                </a:solidFill>
              </a:defRPr>
            </a:lvl1pPr>
            <a:lvl2pPr marL="457200" indent="0">
              <a:lnSpc>
                <a:spcPct val="150000"/>
              </a:lnSpc>
              <a:buNone/>
              <a:defRPr sz="2000">
                <a:solidFill>
                  <a:schemeClr val="bg1"/>
                </a:solidFill>
              </a:defRPr>
            </a:lvl2pPr>
            <a:lvl3pPr marL="914400" indent="0">
              <a:lnSpc>
                <a:spcPct val="150000"/>
              </a:lnSpc>
              <a:buNone/>
              <a:defRPr sz="2000">
                <a:solidFill>
                  <a:schemeClr val="bg1"/>
                </a:solidFill>
              </a:defRPr>
            </a:lvl3pPr>
            <a:lvl4pPr marL="1371600" indent="0">
              <a:lnSpc>
                <a:spcPct val="150000"/>
              </a:lnSpc>
              <a:buNone/>
              <a:defRPr sz="2000">
                <a:solidFill>
                  <a:schemeClr val="bg1"/>
                </a:solidFill>
              </a:defRPr>
            </a:lvl4pPr>
            <a:lvl5pPr marL="1828800" indent="0">
              <a:lnSpc>
                <a:spcPct val="150000"/>
              </a:lnSpc>
              <a:buNone/>
              <a:defRPr sz="2000">
                <a:solidFill>
                  <a:schemeClr val="bg1"/>
                </a:solidFill>
              </a:defRPr>
            </a:lvl5pPr>
          </a:lstStyle>
          <a:p>
            <a:pPr lvl="0"/>
            <a:r>
              <a:rPr lang="en-CA" dirty="0"/>
              <a:t>We buy a bottle of water in the city, where clean water comes out in its taps. You know, back in 1965, if someone said to the average person, 'You know in thirty years you are going to buy water in plastic bottles and pay more for that water than for gasoline?' Everybody would look at you like you're completely out of your mind.</a:t>
            </a:r>
          </a:p>
        </p:txBody>
      </p:sp>
      <p:sp>
        <p:nvSpPr>
          <p:cNvPr id="6" name="Text Placeholder 5"/>
          <p:cNvSpPr>
            <a:spLocks noGrp="1"/>
          </p:cNvSpPr>
          <p:nvPr>
            <p:ph type="body" sz="quarter" idx="12" hasCustomPrompt="1"/>
          </p:nvPr>
        </p:nvSpPr>
        <p:spPr>
          <a:xfrm>
            <a:off x="2388292" y="4472472"/>
            <a:ext cx="3055937" cy="552450"/>
          </a:xfrm>
        </p:spPr>
        <p:txBody>
          <a:bodyPr>
            <a:noAutofit/>
          </a:bodyPr>
          <a:lstStyle>
            <a:lvl1pPr>
              <a:defRPr sz="1600" i="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 Paul Watson</a:t>
            </a:r>
            <a:endParaRPr lang="en-CA" dirty="0"/>
          </a:p>
        </p:txBody>
      </p:sp>
    </p:spTree>
    <p:custDataLst>
      <p:tags r:id="rId1"/>
    </p:custDataLst>
    <p:extLst>
      <p:ext uri="{BB962C8B-B14F-4D97-AF65-F5344CB8AC3E}">
        <p14:creationId xmlns:p14="http://schemas.microsoft.com/office/powerpoint/2010/main" val="308824890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59" userDrawn="1">
          <p15:clr>
            <a:srgbClr val="FBAE40"/>
          </p15:clr>
        </p15:guide>
        <p15:guide id="4" pos="132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6 Poi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Point Slide</a:t>
            </a:r>
            <a:endParaRPr lang="en-CA" dirty="0"/>
          </a:p>
        </p:txBody>
      </p:sp>
      <p:sp>
        <p:nvSpPr>
          <p:cNvPr id="7" name="Text Placeholder 4"/>
          <p:cNvSpPr>
            <a:spLocks noGrp="1"/>
          </p:cNvSpPr>
          <p:nvPr>
            <p:ph type="body" sz="quarter" idx="26"/>
          </p:nvPr>
        </p:nvSpPr>
        <p:spPr>
          <a:xfrm>
            <a:off x="1643124"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8" name="Text Placeholder 4"/>
          <p:cNvSpPr>
            <a:spLocks noGrp="1"/>
          </p:cNvSpPr>
          <p:nvPr>
            <p:ph type="body" sz="quarter" idx="27" hasCustomPrompt="1"/>
          </p:nvPr>
        </p:nvSpPr>
        <p:spPr>
          <a:xfrm>
            <a:off x="1643124" y="2135784"/>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0" name="Text Placeholder 4"/>
          <p:cNvSpPr>
            <a:spLocks noGrp="1"/>
          </p:cNvSpPr>
          <p:nvPr>
            <p:ph type="body" sz="quarter" idx="29" hasCustomPrompt="1"/>
          </p:nvPr>
        </p:nvSpPr>
        <p:spPr>
          <a:xfrm>
            <a:off x="1643124"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2" name="Text Placeholder 4"/>
          <p:cNvSpPr>
            <a:spLocks noGrp="1"/>
          </p:cNvSpPr>
          <p:nvPr>
            <p:ph type="body" sz="quarter" idx="31" hasCustomPrompt="1"/>
          </p:nvPr>
        </p:nvSpPr>
        <p:spPr>
          <a:xfrm>
            <a:off x="1643124"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4" name="Text Placeholder 4"/>
          <p:cNvSpPr>
            <a:spLocks noGrp="1"/>
          </p:cNvSpPr>
          <p:nvPr>
            <p:ph type="body" sz="quarter" idx="33" hasCustomPrompt="1"/>
          </p:nvPr>
        </p:nvSpPr>
        <p:spPr>
          <a:xfrm>
            <a:off x="6897010" y="2136516"/>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35" hasCustomPrompt="1"/>
          </p:nvPr>
        </p:nvSpPr>
        <p:spPr>
          <a:xfrm>
            <a:off x="6897010"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7" hasCustomPrompt="1"/>
          </p:nvPr>
        </p:nvSpPr>
        <p:spPr>
          <a:xfrm>
            <a:off x="6897010"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25" name="Slide Number Placeholder 24"/>
          <p:cNvSpPr>
            <a:spLocks noGrp="1"/>
          </p:cNvSpPr>
          <p:nvPr>
            <p:ph type="sldNum" sz="quarter" idx="38"/>
          </p:nvPr>
        </p:nvSpPr>
        <p:spPr/>
        <p:txBody>
          <a:bodyPr/>
          <a:lstStyle/>
          <a:p>
            <a:fld id="{A8350104-CE64-4EE9-82B1-554144FA4C7C}" type="slidenum">
              <a:rPr lang="en-CA" smtClean="0"/>
              <a:pPr/>
              <a:t>‹#›</a:t>
            </a:fld>
            <a:endParaRPr lang="en-CA"/>
          </a:p>
        </p:txBody>
      </p:sp>
      <p:sp>
        <p:nvSpPr>
          <p:cNvPr id="28" name="Text Placeholder 4"/>
          <p:cNvSpPr>
            <a:spLocks noGrp="1"/>
          </p:cNvSpPr>
          <p:nvPr>
            <p:ph type="body" sz="quarter" idx="40"/>
          </p:nvPr>
        </p:nvSpPr>
        <p:spPr>
          <a:xfrm>
            <a:off x="1643124"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0" name="Text Placeholder 4"/>
          <p:cNvSpPr>
            <a:spLocks noGrp="1"/>
          </p:cNvSpPr>
          <p:nvPr>
            <p:ph type="body" sz="quarter" idx="42"/>
          </p:nvPr>
        </p:nvSpPr>
        <p:spPr>
          <a:xfrm>
            <a:off x="1643124"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2" name="Text Placeholder 4"/>
          <p:cNvSpPr>
            <a:spLocks noGrp="1"/>
          </p:cNvSpPr>
          <p:nvPr>
            <p:ph type="body" sz="quarter" idx="43"/>
          </p:nvPr>
        </p:nvSpPr>
        <p:spPr>
          <a:xfrm>
            <a:off x="6897010"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3" name="Text Placeholder 4"/>
          <p:cNvSpPr>
            <a:spLocks noGrp="1"/>
          </p:cNvSpPr>
          <p:nvPr>
            <p:ph type="body" sz="quarter" idx="44"/>
          </p:nvPr>
        </p:nvSpPr>
        <p:spPr>
          <a:xfrm>
            <a:off x="6897010"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4" name="Text Placeholder 4"/>
          <p:cNvSpPr>
            <a:spLocks noGrp="1"/>
          </p:cNvSpPr>
          <p:nvPr>
            <p:ph type="body" sz="quarter" idx="45"/>
          </p:nvPr>
        </p:nvSpPr>
        <p:spPr>
          <a:xfrm>
            <a:off x="6897010"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7" name="Oval 36"/>
          <p:cNvSpPr/>
          <p:nvPr userDrawn="1"/>
        </p:nvSpPr>
        <p:spPr bwMode="auto">
          <a:xfrm>
            <a:off x="1151457" y="2217364"/>
            <a:ext cx="215900" cy="217487"/>
          </a:xfrm>
          <a:prstGeom prst="ellipse">
            <a:avLst/>
          </a:prstGeom>
          <a:solidFill>
            <a:srgbClr val="005478"/>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38" name="Oval 37"/>
          <p:cNvSpPr/>
          <p:nvPr userDrawn="1"/>
        </p:nvSpPr>
        <p:spPr bwMode="auto">
          <a:xfrm>
            <a:off x="1151457" y="3478770"/>
            <a:ext cx="215900" cy="215900"/>
          </a:xfrm>
          <a:prstGeom prst="ellipse">
            <a:avLst/>
          </a:prstGeom>
          <a:solidFill>
            <a:srgbClr val="27808E"/>
          </a:solidFill>
          <a:ln>
            <a:noFill/>
          </a:ln>
        </p:spPr>
        <p:txBody>
          <a:bodyPr lIns="68580" tIns="34290" rIns="68580" bIns="34290"/>
          <a:lstStyle/>
          <a:p>
            <a:pPr algn="ctr" eaLnBrk="1" fontAlgn="auto" hangingPunct="1">
              <a:spcBef>
                <a:spcPts val="0"/>
              </a:spcBef>
              <a:spcAft>
                <a:spcPts val="0"/>
              </a:spcAft>
              <a:defRPr/>
            </a:pPr>
            <a:endParaRPr lang="en-US" sz="1350">
              <a:latin typeface="+mn-lt"/>
              <a:ea typeface="+mn-ea"/>
              <a:cs typeface="+mn-cs"/>
            </a:endParaRPr>
          </a:p>
        </p:txBody>
      </p:sp>
      <p:sp>
        <p:nvSpPr>
          <p:cNvPr id="39" name="Oval 38"/>
          <p:cNvSpPr/>
          <p:nvPr userDrawn="1"/>
        </p:nvSpPr>
        <p:spPr bwMode="auto">
          <a:xfrm>
            <a:off x="1151457" y="4768751"/>
            <a:ext cx="215900" cy="217487"/>
          </a:xfrm>
          <a:prstGeom prst="ellipse">
            <a:avLst/>
          </a:prstGeom>
          <a:solidFill>
            <a:srgbClr val="24A4D6"/>
          </a:solidFill>
          <a:ln>
            <a:noFill/>
          </a:ln>
        </p:spPr>
        <p:txBody>
          <a:bodyPr lIns="68580" tIns="34290" rIns="68580" bIns="34290"/>
          <a:lstStyle/>
          <a:p>
            <a:pPr algn="ctr" eaLnBrk="1" fontAlgn="auto" hangingPunct="1">
              <a:spcBef>
                <a:spcPts val="0"/>
              </a:spcBef>
              <a:spcAft>
                <a:spcPts val="0"/>
              </a:spcAft>
              <a:defRPr/>
            </a:pPr>
            <a:endParaRPr lang="en-US" sz="1350">
              <a:latin typeface="+mn-lt"/>
              <a:ea typeface="+mn-ea"/>
              <a:cs typeface="+mn-cs"/>
            </a:endParaRPr>
          </a:p>
        </p:txBody>
      </p:sp>
    </p:spTree>
    <p:custDataLst>
      <p:tags r:id="rId1"/>
    </p:custDataLst>
    <p:extLst>
      <p:ext uri="{BB962C8B-B14F-4D97-AF65-F5344CB8AC3E}">
        <p14:creationId xmlns:p14="http://schemas.microsoft.com/office/powerpoint/2010/main" val="714070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a:p>
        </p:txBody>
      </p:sp>
      <p:sp>
        <p:nvSpPr>
          <p:cNvPr id="3" name="Title 2"/>
          <p:cNvSpPr>
            <a:spLocks noGrp="1"/>
          </p:cNvSpPr>
          <p:nvPr>
            <p:ph type="title" hasCustomPrompt="1"/>
          </p:nvPr>
        </p:nvSpPr>
        <p:spPr/>
        <p:txBody>
          <a:bodyPr/>
          <a:lstStyle>
            <a:lvl1pPr>
              <a:defRPr baseline="0"/>
            </a:lvl1pPr>
          </a:lstStyle>
          <a:p>
            <a:r>
              <a:rPr lang="en-US" dirty="0"/>
              <a:t>Chart Slide</a:t>
            </a:r>
            <a:endParaRPr lang="en-CA" dirty="0"/>
          </a:p>
        </p:txBody>
      </p:sp>
      <p:sp>
        <p:nvSpPr>
          <p:cNvPr id="11" name="Chart Placeholder 6"/>
          <p:cNvSpPr>
            <a:spLocks noGrp="1"/>
          </p:cNvSpPr>
          <p:nvPr>
            <p:ph type="chart" sz="quarter" idx="30"/>
          </p:nvPr>
        </p:nvSpPr>
        <p:spPr>
          <a:xfrm>
            <a:off x="838200" y="1825625"/>
            <a:ext cx="10515600" cy="4351337"/>
          </a:xfrm>
        </p:spPr>
        <p:txBody>
          <a:bodyPr>
            <a:normAutofit/>
          </a:bodyPr>
          <a:lstStyle>
            <a:lvl1pPr marL="0" indent="0">
              <a:buNone/>
              <a:defRPr sz="2000">
                <a:solidFill>
                  <a:srgbClr val="5C5C5C"/>
                </a:solidFill>
              </a:defRPr>
            </a:lvl1pPr>
          </a:lstStyle>
          <a:p>
            <a:endParaRPr lang="en-CA" dirty="0"/>
          </a:p>
        </p:txBody>
      </p:sp>
    </p:spTree>
    <p:custDataLst>
      <p:tags r:id="rId1"/>
    </p:custDataLst>
    <p:extLst>
      <p:ext uri="{BB962C8B-B14F-4D97-AF65-F5344CB8AC3E}">
        <p14:creationId xmlns:p14="http://schemas.microsoft.com/office/powerpoint/2010/main" val="3985990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Tex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a:p>
        </p:txBody>
      </p:sp>
      <p:sp>
        <p:nvSpPr>
          <p:cNvPr id="3" name="Title 2"/>
          <p:cNvSpPr>
            <a:spLocks noGrp="1"/>
          </p:cNvSpPr>
          <p:nvPr>
            <p:ph type="title" hasCustomPrompt="1"/>
          </p:nvPr>
        </p:nvSpPr>
        <p:spPr/>
        <p:txBody>
          <a:bodyPr/>
          <a:lstStyle>
            <a:lvl1pPr>
              <a:defRPr baseline="0"/>
            </a:lvl1pPr>
          </a:lstStyle>
          <a:p>
            <a:r>
              <a:rPr lang="en-US" dirty="0"/>
              <a:t>Chart With Text Slide</a:t>
            </a:r>
            <a:endParaRPr lang="en-CA" dirty="0"/>
          </a:p>
        </p:txBody>
      </p:sp>
      <p:sp>
        <p:nvSpPr>
          <p:cNvPr id="11" name="Chart Placeholder 6"/>
          <p:cNvSpPr>
            <a:spLocks noGrp="1"/>
          </p:cNvSpPr>
          <p:nvPr>
            <p:ph type="chart" sz="quarter" idx="30"/>
          </p:nvPr>
        </p:nvSpPr>
        <p:spPr>
          <a:xfrm>
            <a:off x="838200" y="1825625"/>
            <a:ext cx="7200000" cy="4351337"/>
          </a:xfrm>
        </p:spPr>
        <p:txBody>
          <a:bodyPr>
            <a:normAutofit/>
          </a:bodyPr>
          <a:lstStyle>
            <a:lvl1pPr marL="0" indent="0">
              <a:buNone/>
              <a:defRPr sz="2000">
                <a:solidFill>
                  <a:srgbClr val="5C5C5C"/>
                </a:solidFill>
              </a:defRPr>
            </a:lvl1pPr>
          </a:lstStyle>
          <a:p>
            <a:endParaRPr lang="en-CA" dirty="0"/>
          </a:p>
        </p:txBody>
      </p:sp>
      <p:sp>
        <p:nvSpPr>
          <p:cNvPr id="14" name="Text Placeholder 13"/>
          <p:cNvSpPr>
            <a:spLocks noGrp="1"/>
          </p:cNvSpPr>
          <p:nvPr>
            <p:ph type="body" sz="quarter" idx="31"/>
          </p:nvPr>
        </p:nvSpPr>
        <p:spPr>
          <a:xfrm>
            <a:off x="8201457" y="1825624"/>
            <a:ext cx="3135600" cy="4351337"/>
          </a:xfrm>
        </p:spPr>
        <p:txBody>
          <a:bodyPr>
            <a:normAutofit/>
          </a:bodyPr>
          <a:lstStyle>
            <a:lvl1pPr marL="0" indent="0">
              <a:lnSpc>
                <a:spcPct val="150000"/>
              </a:lnSpc>
              <a:buNone/>
              <a:defRPr sz="2000">
                <a:solidFill>
                  <a:srgbClr val="5C5C5C"/>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05324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a:p>
        </p:txBody>
      </p:sp>
    </p:spTree>
    <p:custDataLst>
      <p:tags r:id="rId1"/>
    </p:custDataLst>
    <p:extLst>
      <p:ext uri="{BB962C8B-B14F-4D97-AF65-F5344CB8AC3E}">
        <p14:creationId xmlns:p14="http://schemas.microsoft.com/office/powerpoint/2010/main" val="2813697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a:p>
        </p:txBody>
      </p:sp>
      <p:sp>
        <p:nvSpPr>
          <p:cNvPr id="3" name="Title 2"/>
          <p:cNvSpPr>
            <a:spLocks noGrp="1"/>
          </p:cNvSpPr>
          <p:nvPr>
            <p:ph type="title" hasCustomPrompt="1"/>
          </p:nvPr>
        </p:nvSpPr>
        <p:spPr>
          <a:xfrm>
            <a:off x="838200" y="365125"/>
            <a:ext cx="10515600" cy="1325563"/>
          </a:xfrm>
        </p:spPr>
        <p:txBody>
          <a:bodyPr/>
          <a:lstStyle>
            <a:lvl1pPr>
              <a:defRPr baseline="0"/>
            </a:lvl1pPr>
          </a:lstStyle>
          <a:p>
            <a:r>
              <a:rPr lang="en-US" dirty="0"/>
              <a:t>References</a:t>
            </a:r>
            <a:endParaRPr lang="en-CA" dirty="0"/>
          </a:p>
        </p:txBody>
      </p:sp>
      <p:sp>
        <p:nvSpPr>
          <p:cNvPr id="4" name="Text Placeholder 11"/>
          <p:cNvSpPr>
            <a:spLocks noGrp="1"/>
          </p:cNvSpPr>
          <p:nvPr>
            <p:ph type="body" sz="quarter" idx="11" hasCustomPrompt="1"/>
          </p:nvPr>
        </p:nvSpPr>
        <p:spPr>
          <a:xfrm>
            <a:off x="838200" y="1808163"/>
            <a:ext cx="105156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marL="0" indent="0">
              <a:buNone/>
            </a:pPr>
            <a:r>
              <a:rPr lang="en-US" sz="2000" dirty="0"/>
              <a:t>Use APA formatting. Provide links when resource is online. Use shortened form for author list.</a:t>
            </a:r>
          </a:p>
        </p:txBody>
      </p:sp>
    </p:spTree>
    <p:custDataLst>
      <p:tags r:id="rId1"/>
    </p:custDataLst>
    <p:extLst>
      <p:ext uri="{BB962C8B-B14F-4D97-AF65-F5344CB8AC3E}">
        <p14:creationId xmlns:p14="http://schemas.microsoft.com/office/powerpoint/2010/main" val="339476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sed with Lesson">
    <p:spTree>
      <p:nvGrpSpPr>
        <p:cNvPr id="1" name=""/>
        <p:cNvGrpSpPr/>
        <p:nvPr/>
      </p:nvGrpSpPr>
      <p:grpSpPr>
        <a:xfrm>
          <a:off x="0" y="0"/>
          <a:ext cx="0" cy="0"/>
          <a:chOff x="0" y="0"/>
          <a:chExt cx="0" cy="0"/>
        </a:xfrm>
      </p:grpSpPr>
      <p:sp>
        <p:nvSpPr>
          <p:cNvPr id="37" name="Text Placeholder 36"/>
          <p:cNvSpPr>
            <a:spLocks noGrp="1"/>
          </p:cNvSpPr>
          <p:nvPr>
            <p:ph type="body" sz="quarter" idx="13" hasCustomPrompt="1"/>
          </p:nvPr>
        </p:nvSpPr>
        <p:spPr>
          <a:xfrm>
            <a:off x="1305032" y="2199028"/>
            <a:ext cx="5527768" cy="2552972"/>
          </a:xfrm>
          <a:prstGeom prst="rect">
            <a:avLst/>
          </a:prstGeom>
        </p:spPr>
        <p:txBody>
          <a:bodyPr>
            <a:normAutofit/>
          </a:bodyPr>
          <a:lstStyle>
            <a:lvl1pPr marL="0" indent="0">
              <a:lnSpc>
                <a:spcPct val="100000"/>
              </a:lnSpc>
              <a:buNone/>
              <a:defRPr sz="3200" b="0">
                <a:solidFill>
                  <a:srgbClr val="5C5C5C"/>
                </a:solidFill>
              </a:defRPr>
            </a:lvl1pPr>
            <a:lvl5pPr marL="1828800" indent="0" algn="l">
              <a:buNone/>
              <a:defRPr/>
            </a:lvl5pPr>
          </a:lstStyle>
          <a:p>
            <a:r>
              <a:rPr lang="en-CA" dirty="0"/>
              <a:t>This presentation is used with Lesson Plan </a:t>
            </a:r>
            <a:br>
              <a:rPr lang="en-CA" dirty="0"/>
            </a:br>
            <a:r>
              <a:rPr lang="en-CA" dirty="0"/>
              <a:t>XX: Title of Lesson Plan in the </a:t>
            </a:r>
            <a:br>
              <a:rPr lang="en-CA" dirty="0"/>
            </a:br>
            <a:r>
              <a:rPr lang="en-CA" dirty="0"/>
              <a:t>Title of Workshop Trainer Manual</a:t>
            </a:r>
          </a:p>
        </p:txBody>
      </p:sp>
      <p:sp>
        <p:nvSpPr>
          <p:cNvPr id="41" name="Text Placeholder 36"/>
          <p:cNvSpPr>
            <a:spLocks noGrp="1"/>
          </p:cNvSpPr>
          <p:nvPr>
            <p:ph type="body" sz="quarter" idx="14" hasCustomPrompt="1"/>
          </p:nvPr>
        </p:nvSpPr>
        <p:spPr>
          <a:xfrm>
            <a:off x="1305032" y="4766400"/>
            <a:ext cx="5400000" cy="868906"/>
          </a:xfrm>
          <a:prstGeom prst="rect">
            <a:avLst/>
          </a:prstGeom>
        </p:spPr>
        <p:txBody>
          <a:bodyPr>
            <a:normAutofit/>
          </a:bodyPr>
          <a:lstStyle>
            <a:lvl1pPr marL="0" indent="0">
              <a:buNone/>
              <a:defRPr sz="1800" baseline="0"/>
            </a:lvl1pPr>
          </a:lstStyle>
          <a:p>
            <a:pPr marL="0" indent="0">
              <a:buNone/>
            </a:pPr>
            <a:r>
              <a:rPr lang="en-US" sz="1800" dirty="0">
                <a:solidFill>
                  <a:srgbClr val="5C5C5C"/>
                </a:solidFill>
                <a:latin typeface="Lato" charset="0"/>
                <a:ea typeface="Lato" charset="0"/>
                <a:cs typeface="Lato" charset="0"/>
              </a:rPr>
              <a:t>Available at </a:t>
            </a:r>
            <a:r>
              <a:rPr lang="en-CA" dirty="0">
                <a:latin typeface="Lato" panose="020F0502020204030203" pitchFamily="34" charset="0"/>
                <a:hlinkClick r:id="rId3"/>
              </a:rPr>
              <a:t>resources.cawst.org</a:t>
            </a:r>
            <a:endParaRPr lang="en-US" sz="1800" dirty="0">
              <a:solidFill>
                <a:srgbClr val="FF0000"/>
              </a:solidFill>
              <a:latin typeface="Lato" charset="0"/>
              <a:ea typeface="Lato" charset="0"/>
              <a:cs typeface="Lato" charset="0"/>
            </a:endParaRPr>
          </a:p>
        </p:txBody>
      </p:sp>
      <p:pic>
        <p:nvPicPr>
          <p:cNvPr id="5" name="Picture 4" descr="cawst_logo--high_res_full_name--colou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spTree>
    <p:custDataLst>
      <p:tags r:id="rId1"/>
    </p:custDataLst>
    <p:extLst>
      <p:ext uri="{BB962C8B-B14F-4D97-AF65-F5344CB8AC3E}">
        <p14:creationId xmlns:p14="http://schemas.microsoft.com/office/powerpoint/2010/main" val="526415380"/>
      </p:ext>
    </p:extLst>
  </p:cSld>
  <p:clrMapOvr>
    <a:masterClrMapping/>
  </p:clrMapOvr>
  <p:extLst mod="1">
    <p:ext uri="{DCECCB84-F9BA-43D5-87BE-67443E8EF086}">
      <p15:sldGuideLst xmlns:p15="http://schemas.microsoft.com/office/powerpoint/2012/main">
        <p15:guide id="1" orient="horz" pos="1661">
          <p15:clr>
            <a:srgbClr val="FBAE40"/>
          </p15:clr>
        </p15:guide>
        <p15:guide id="2" pos="3840">
          <p15:clr>
            <a:srgbClr val="FBAE40"/>
          </p15:clr>
        </p15:guide>
        <p15:guide id="3" orient="horz" pos="2523">
          <p15:clr>
            <a:srgbClr val="FBAE4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4" name="Picture 33"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cxnSp>
        <p:nvCxnSpPr>
          <p:cNvPr id="8" name="Straight Connector 7"/>
          <p:cNvCxnSpPr/>
          <p:nvPr userDrawn="1"/>
        </p:nvCxnSpPr>
        <p:spPr>
          <a:xfrm>
            <a:off x="2080351" y="4053389"/>
            <a:ext cx="0" cy="352451"/>
          </a:xfrm>
          <a:prstGeom prst="line">
            <a:avLst/>
          </a:prstGeom>
          <a:ln w="22225">
            <a:solidFill>
              <a:srgbClr val="5C5C5C"/>
            </a:solidFill>
          </a:ln>
        </p:spPr>
        <p:style>
          <a:lnRef idx="1">
            <a:schemeClr val="accent1"/>
          </a:lnRef>
          <a:fillRef idx="0">
            <a:schemeClr val="accent1"/>
          </a:fillRef>
          <a:effectRef idx="0">
            <a:schemeClr val="accent1"/>
          </a:effectRef>
          <a:fontRef idx="minor">
            <a:schemeClr val="tx1"/>
          </a:fontRef>
        </p:style>
      </p:cxnSp>
      <p:sp>
        <p:nvSpPr>
          <p:cNvPr id="9" name="Text Placeholder 36"/>
          <p:cNvSpPr>
            <a:spLocks noGrp="1"/>
          </p:cNvSpPr>
          <p:nvPr>
            <p:ph type="body" sz="quarter" idx="13" hasCustomPrompt="1"/>
          </p:nvPr>
        </p:nvSpPr>
        <p:spPr>
          <a:xfrm>
            <a:off x="1305033" y="2544629"/>
            <a:ext cx="5399998" cy="884371"/>
          </a:xfrm>
          <a:prstGeom prst="rect">
            <a:avLst/>
          </a:prstGeom>
        </p:spPr>
        <p:txBody>
          <a:bodyPr>
            <a:normAutofit/>
          </a:bodyPr>
          <a:lstStyle>
            <a:lvl1pPr marL="0" indent="0">
              <a:buNone/>
              <a:defRPr sz="3200" b="1"/>
            </a:lvl1pPr>
            <a:lvl5pPr marL="1828800" indent="0" algn="l">
              <a:buNone/>
              <a:defRPr/>
            </a:lvl5pPr>
          </a:lstStyle>
          <a:p>
            <a:r>
              <a:rPr lang="en-CA" dirty="0"/>
              <a:t>PRESENTATION TITLE</a:t>
            </a:r>
          </a:p>
        </p:txBody>
      </p:sp>
      <p:sp>
        <p:nvSpPr>
          <p:cNvPr id="10" name="Text Placeholder 36"/>
          <p:cNvSpPr>
            <a:spLocks noGrp="1"/>
          </p:cNvSpPr>
          <p:nvPr>
            <p:ph type="body" sz="quarter" idx="14" hasCustomPrompt="1"/>
          </p:nvPr>
        </p:nvSpPr>
        <p:spPr>
          <a:xfrm>
            <a:off x="1305031" y="3138993"/>
            <a:ext cx="5400000" cy="868906"/>
          </a:xfrm>
          <a:prstGeom prst="rect">
            <a:avLst/>
          </a:prstGeom>
        </p:spPr>
        <p:txBody>
          <a:bodyPr>
            <a:normAutofit/>
          </a:bodyPr>
          <a:lstStyle>
            <a:lvl1pPr marL="0" indent="0">
              <a:buNone/>
              <a:defRPr sz="1800" baseline="0"/>
            </a:lvl1pPr>
          </a:lstStyle>
          <a:p>
            <a:r>
              <a:rPr lang="en-CA" dirty="0"/>
              <a:t>Presentation Subtitle</a:t>
            </a:r>
          </a:p>
        </p:txBody>
      </p:sp>
      <p:sp>
        <p:nvSpPr>
          <p:cNvPr id="11" name="Text Placeholder 36"/>
          <p:cNvSpPr>
            <a:spLocks noGrp="1"/>
          </p:cNvSpPr>
          <p:nvPr>
            <p:ph type="body" sz="quarter" idx="15" hasCustomPrompt="1"/>
          </p:nvPr>
        </p:nvSpPr>
        <p:spPr>
          <a:xfrm>
            <a:off x="1305031" y="3963012"/>
            <a:ext cx="751245" cy="548874"/>
          </a:xfrm>
          <a:prstGeom prst="rect">
            <a:avLst/>
          </a:prstGeom>
        </p:spPr>
        <p:txBody>
          <a:bodyPr>
            <a:normAutofit/>
          </a:bodyPr>
          <a:lstStyle>
            <a:lvl1pPr marL="0" indent="0">
              <a:buNone/>
              <a:defRPr sz="1800" b="1" baseline="0"/>
            </a:lvl1pPr>
          </a:lstStyle>
          <a:p>
            <a:pPr lvl="0"/>
            <a:r>
              <a:rPr lang="en-US" dirty="0"/>
              <a:t>2018</a:t>
            </a:r>
            <a:endParaRPr lang="en-CA" dirty="0"/>
          </a:p>
        </p:txBody>
      </p:sp>
      <p:sp>
        <p:nvSpPr>
          <p:cNvPr id="12" name="Text Placeholder 36"/>
          <p:cNvSpPr>
            <a:spLocks noGrp="1"/>
          </p:cNvSpPr>
          <p:nvPr>
            <p:ph type="body" sz="quarter" idx="16" hasCustomPrompt="1"/>
          </p:nvPr>
        </p:nvSpPr>
        <p:spPr>
          <a:xfrm>
            <a:off x="2144037" y="3963012"/>
            <a:ext cx="1122340" cy="548874"/>
          </a:xfrm>
          <a:prstGeom prst="rect">
            <a:avLst/>
          </a:prstGeom>
        </p:spPr>
        <p:txBody>
          <a:bodyPr>
            <a:normAutofit/>
          </a:bodyPr>
          <a:lstStyle>
            <a:lvl1pPr marL="0" indent="0">
              <a:buNone/>
              <a:defRPr sz="1800" b="1" baseline="0"/>
            </a:lvl1pPr>
          </a:lstStyle>
          <a:p>
            <a:pPr lvl="0"/>
            <a:r>
              <a:rPr lang="en-US" dirty="0"/>
              <a:t>APRIL</a:t>
            </a:r>
            <a:endParaRPr lang="en-CA" dirty="0"/>
          </a:p>
        </p:txBody>
      </p:sp>
    </p:spTree>
    <p:custDataLst>
      <p:tags r:id="rId1"/>
    </p:custDataLst>
    <p:extLst>
      <p:ext uri="{BB962C8B-B14F-4D97-AF65-F5344CB8AC3E}">
        <p14:creationId xmlns:p14="http://schemas.microsoft.com/office/powerpoint/2010/main" val="2123668887"/>
      </p:ext>
    </p:extLst>
  </p:cSld>
  <p:clrMapOvr>
    <a:masterClrMapping/>
  </p:clrMapOvr>
  <p:extLst mod="1">
    <p:ext uri="{DCECCB84-F9BA-43D5-87BE-67443E8EF086}">
      <p15:sldGuideLst xmlns:p15="http://schemas.microsoft.com/office/powerpoint/2012/main">
        <p15:guide id="1" orient="horz" pos="1797" userDrawn="1">
          <p15:clr>
            <a:srgbClr val="FBAE40"/>
          </p15:clr>
        </p15:guide>
        <p15:guide id="2" pos="3840" userDrawn="1">
          <p15:clr>
            <a:srgbClr val="FBAE40"/>
          </p15:clr>
        </p15:guide>
        <p15:guide id="3" orient="horz" pos="2523" userDrawn="1">
          <p15:clr>
            <a:srgbClr val="FBAE40"/>
          </p15:clr>
        </p15:guide>
        <p15:guide id="4"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9" name="Picture 38"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grpSp>
        <p:nvGrpSpPr>
          <p:cNvPr id="6" name="Group 5"/>
          <p:cNvGrpSpPr/>
          <p:nvPr userDrawn="1"/>
        </p:nvGrpSpPr>
        <p:grpSpPr>
          <a:xfrm>
            <a:off x="1260639" y="1297621"/>
            <a:ext cx="6584399" cy="4036220"/>
            <a:chOff x="1305030" y="1484057"/>
            <a:chExt cx="5833601" cy="4036220"/>
          </a:xfrm>
        </p:grpSpPr>
        <p:grpSp>
          <p:nvGrpSpPr>
            <p:cNvPr id="3" name="Group 2"/>
            <p:cNvGrpSpPr/>
            <p:nvPr userDrawn="1"/>
          </p:nvGrpSpPr>
          <p:grpSpPr>
            <a:xfrm>
              <a:off x="1393810" y="4094246"/>
              <a:ext cx="2742722" cy="1426031"/>
              <a:chOff x="7830583" y="4249094"/>
              <a:chExt cx="2742722" cy="1426031"/>
            </a:xfrm>
          </p:grpSpPr>
          <p:sp>
            <p:nvSpPr>
              <p:cNvPr id="40" name="Freeform 39"/>
              <p:cNvSpPr>
                <a:spLocks noEditPoints="1"/>
              </p:cNvSpPr>
              <p:nvPr userDrawn="1"/>
            </p:nvSpPr>
            <p:spPr bwMode="auto">
              <a:xfrm>
                <a:off x="7831017" y="4662000"/>
                <a:ext cx="246063" cy="246063"/>
              </a:xfrm>
              <a:custGeom>
                <a:avLst/>
                <a:gdLst/>
                <a:ahLst/>
                <a:cxnLst>
                  <a:cxn ang="0">
                    <a:pos x="190" y="0"/>
                  </a:cxn>
                  <a:cxn ang="0">
                    <a:pos x="0" y="190"/>
                  </a:cxn>
                  <a:cxn ang="0">
                    <a:pos x="190" y="380"/>
                  </a:cxn>
                  <a:cxn ang="0">
                    <a:pos x="380" y="190"/>
                  </a:cxn>
                  <a:cxn ang="0">
                    <a:pos x="190" y="0"/>
                  </a:cxn>
                  <a:cxn ang="0">
                    <a:pos x="178" y="74"/>
                  </a:cxn>
                  <a:cxn ang="0">
                    <a:pos x="171" y="138"/>
                  </a:cxn>
                  <a:cxn ang="0">
                    <a:pos x="147" y="60"/>
                  </a:cxn>
                  <a:cxn ang="0">
                    <a:pos x="178" y="74"/>
                  </a:cxn>
                  <a:cxn ang="0">
                    <a:pos x="197" y="303"/>
                  </a:cxn>
                  <a:cxn ang="0">
                    <a:pos x="124" y="201"/>
                  </a:cxn>
                  <a:cxn ang="0">
                    <a:pos x="109" y="107"/>
                  </a:cxn>
                  <a:cxn ang="0">
                    <a:pos x="136" y="63"/>
                  </a:cxn>
                  <a:cxn ang="0">
                    <a:pos x="161" y="140"/>
                  </a:cxn>
                  <a:cxn ang="0">
                    <a:pos x="151" y="168"/>
                  </a:cxn>
                  <a:cxn ang="0">
                    <a:pos x="188" y="243"/>
                  </a:cxn>
                  <a:cxn ang="0">
                    <a:pos x="208" y="243"/>
                  </a:cxn>
                  <a:cxn ang="0">
                    <a:pos x="244" y="314"/>
                  </a:cxn>
                  <a:cxn ang="0">
                    <a:pos x="197" y="303"/>
                  </a:cxn>
                  <a:cxn ang="0">
                    <a:pos x="257" y="309"/>
                  </a:cxn>
                  <a:cxn ang="0">
                    <a:pos x="219" y="239"/>
                  </a:cxn>
                  <a:cxn ang="0">
                    <a:pos x="251" y="242"/>
                  </a:cxn>
                  <a:cxn ang="0">
                    <a:pos x="269" y="277"/>
                  </a:cxn>
                  <a:cxn ang="0">
                    <a:pos x="257" y="309"/>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178" y="74"/>
                    </a:moveTo>
                    <a:cubicBezTo>
                      <a:pt x="189" y="95"/>
                      <a:pt x="197" y="128"/>
                      <a:pt x="171" y="138"/>
                    </a:cubicBezTo>
                    <a:cubicBezTo>
                      <a:pt x="164" y="118"/>
                      <a:pt x="147" y="60"/>
                      <a:pt x="147" y="60"/>
                    </a:cubicBezTo>
                    <a:cubicBezTo>
                      <a:pt x="147" y="60"/>
                      <a:pt x="168" y="53"/>
                      <a:pt x="178" y="74"/>
                    </a:cubicBezTo>
                    <a:close/>
                    <a:moveTo>
                      <a:pt x="197" y="303"/>
                    </a:moveTo>
                    <a:cubicBezTo>
                      <a:pt x="180" y="290"/>
                      <a:pt x="145" y="253"/>
                      <a:pt x="124" y="201"/>
                    </a:cubicBezTo>
                    <a:cubicBezTo>
                      <a:pt x="112" y="173"/>
                      <a:pt x="109" y="142"/>
                      <a:pt x="109" y="107"/>
                    </a:cubicBezTo>
                    <a:cubicBezTo>
                      <a:pt x="110" y="76"/>
                      <a:pt x="123" y="67"/>
                      <a:pt x="136" y="63"/>
                    </a:cubicBezTo>
                    <a:cubicBezTo>
                      <a:pt x="161" y="140"/>
                      <a:pt x="161" y="140"/>
                      <a:pt x="161" y="140"/>
                    </a:cubicBezTo>
                    <a:cubicBezTo>
                      <a:pt x="161" y="140"/>
                      <a:pt x="144" y="146"/>
                      <a:pt x="151" y="168"/>
                    </a:cubicBezTo>
                    <a:cubicBezTo>
                      <a:pt x="151" y="168"/>
                      <a:pt x="157" y="206"/>
                      <a:pt x="188" y="243"/>
                    </a:cubicBezTo>
                    <a:cubicBezTo>
                      <a:pt x="192" y="250"/>
                      <a:pt x="199" y="250"/>
                      <a:pt x="208" y="243"/>
                    </a:cubicBezTo>
                    <a:cubicBezTo>
                      <a:pt x="214" y="260"/>
                      <a:pt x="244" y="314"/>
                      <a:pt x="244" y="314"/>
                    </a:cubicBezTo>
                    <a:cubicBezTo>
                      <a:pt x="244" y="314"/>
                      <a:pt x="225" y="322"/>
                      <a:pt x="197" y="303"/>
                    </a:cubicBezTo>
                    <a:close/>
                    <a:moveTo>
                      <a:pt x="257" y="309"/>
                    </a:moveTo>
                    <a:cubicBezTo>
                      <a:pt x="219" y="239"/>
                      <a:pt x="219" y="239"/>
                      <a:pt x="219" y="239"/>
                    </a:cubicBezTo>
                    <a:cubicBezTo>
                      <a:pt x="241" y="227"/>
                      <a:pt x="251" y="242"/>
                      <a:pt x="251" y="242"/>
                    </a:cubicBezTo>
                    <a:cubicBezTo>
                      <a:pt x="251" y="242"/>
                      <a:pt x="261" y="262"/>
                      <a:pt x="269" y="277"/>
                    </a:cubicBezTo>
                    <a:cubicBezTo>
                      <a:pt x="278" y="293"/>
                      <a:pt x="257" y="309"/>
                      <a:pt x="257" y="309"/>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1" name="Freeform 40"/>
              <p:cNvSpPr>
                <a:spLocks noEditPoints="1"/>
              </p:cNvSpPr>
              <p:nvPr userDrawn="1"/>
            </p:nvSpPr>
            <p:spPr bwMode="auto">
              <a:xfrm>
                <a:off x="7831017" y="5004000"/>
                <a:ext cx="246063" cy="244475"/>
              </a:xfrm>
              <a:custGeom>
                <a:avLst/>
                <a:gdLst/>
                <a:ahLst/>
                <a:cxnLst>
                  <a:cxn ang="0">
                    <a:pos x="190" y="0"/>
                  </a:cxn>
                  <a:cxn ang="0">
                    <a:pos x="0" y="190"/>
                  </a:cxn>
                  <a:cxn ang="0">
                    <a:pos x="190" y="380"/>
                  </a:cxn>
                  <a:cxn ang="0">
                    <a:pos x="380" y="190"/>
                  </a:cxn>
                  <a:cxn ang="0">
                    <a:pos x="190" y="0"/>
                  </a:cxn>
                  <a:cxn ang="0">
                    <a:pos x="275" y="274"/>
                  </a:cxn>
                  <a:cxn ang="0">
                    <a:pos x="122" y="274"/>
                  </a:cxn>
                  <a:cxn ang="0">
                    <a:pos x="108" y="270"/>
                  </a:cxn>
                  <a:cxn ang="0">
                    <a:pos x="167" y="204"/>
                  </a:cxn>
                  <a:cxn ang="0">
                    <a:pos x="192" y="224"/>
                  </a:cxn>
                  <a:cxn ang="0">
                    <a:pos x="218" y="205"/>
                  </a:cxn>
                  <a:cxn ang="0">
                    <a:pos x="280" y="273"/>
                  </a:cxn>
                  <a:cxn ang="0">
                    <a:pos x="275" y="274"/>
                  </a:cxn>
                  <a:cxn ang="0">
                    <a:pos x="137" y="167"/>
                  </a:cxn>
                  <a:cxn ang="0">
                    <a:pos x="137" y="149"/>
                  </a:cxn>
                  <a:cxn ang="0">
                    <a:pos x="252" y="148"/>
                  </a:cxn>
                  <a:cxn ang="0">
                    <a:pos x="252" y="170"/>
                  </a:cxn>
                  <a:cxn ang="0">
                    <a:pos x="193" y="211"/>
                  </a:cxn>
                  <a:cxn ang="0">
                    <a:pos x="137" y="167"/>
                  </a:cxn>
                  <a:cxn ang="0">
                    <a:pos x="292" y="262"/>
                  </a:cxn>
                  <a:cxn ang="0">
                    <a:pos x="232" y="195"/>
                  </a:cxn>
                  <a:cxn ang="0">
                    <a:pos x="285" y="158"/>
                  </a:cxn>
                  <a:cxn ang="0">
                    <a:pos x="194" y="83"/>
                  </a:cxn>
                  <a:cxn ang="0">
                    <a:pos x="105" y="158"/>
                  </a:cxn>
                  <a:cxn ang="0">
                    <a:pos x="154" y="194"/>
                  </a:cxn>
                  <a:cxn ang="0">
                    <a:pos x="97" y="258"/>
                  </a:cxn>
                  <a:cxn ang="0">
                    <a:pos x="95" y="246"/>
                  </a:cxn>
                  <a:cxn ang="0">
                    <a:pos x="95" y="156"/>
                  </a:cxn>
                  <a:cxn ang="0">
                    <a:pos x="182" y="81"/>
                  </a:cxn>
                  <a:cxn ang="0">
                    <a:pos x="207" y="81"/>
                  </a:cxn>
                  <a:cxn ang="0">
                    <a:pos x="294" y="154"/>
                  </a:cxn>
                  <a:cxn ang="0">
                    <a:pos x="294" y="248"/>
                  </a:cxn>
                  <a:cxn ang="0">
                    <a:pos x="292" y="262"/>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275" y="274"/>
                    </a:moveTo>
                    <a:cubicBezTo>
                      <a:pt x="249" y="274"/>
                      <a:pt x="122" y="274"/>
                      <a:pt x="122" y="274"/>
                    </a:cubicBezTo>
                    <a:cubicBezTo>
                      <a:pt x="122" y="274"/>
                      <a:pt x="115" y="274"/>
                      <a:pt x="108" y="270"/>
                    </a:cubicBezTo>
                    <a:cubicBezTo>
                      <a:pt x="167" y="204"/>
                      <a:pt x="167" y="204"/>
                      <a:pt x="167" y="204"/>
                    </a:cubicBezTo>
                    <a:cubicBezTo>
                      <a:pt x="192" y="224"/>
                      <a:pt x="192" y="224"/>
                      <a:pt x="192" y="224"/>
                    </a:cubicBezTo>
                    <a:cubicBezTo>
                      <a:pt x="218" y="205"/>
                      <a:pt x="218" y="205"/>
                      <a:pt x="218" y="205"/>
                    </a:cubicBezTo>
                    <a:cubicBezTo>
                      <a:pt x="280" y="273"/>
                      <a:pt x="280" y="273"/>
                      <a:pt x="280" y="273"/>
                    </a:cubicBezTo>
                    <a:cubicBezTo>
                      <a:pt x="278" y="273"/>
                      <a:pt x="277" y="274"/>
                      <a:pt x="275" y="274"/>
                    </a:cubicBezTo>
                    <a:close/>
                    <a:moveTo>
                      <a:pt x="137" y="167"/>
                    </a:moveTo>
                    <a:cubicBezTo>
                      <a:pt x="137" y="149"/>
                      <a:pt x="137" y="149"/>
                      <a:pt x="137" y="149"/>
                    </a:cubicBezTo>
                    <a:cubicBezTo>
                      <a:pt x="252" y="148"/>
                      <a:pt x="252" y="148"/>
                      <a:pt x="252" y="148"/>
                    </a:cubicBezTo>
                    <a:cubicBezTo>
                      <a:pt x="252" y="170"/>
                      <a:pt x="252" y="170"/>
                      <a:pt x="252" y="170"/>
                    </a:cubicBezTo>
                    <a:cubicBezTo>
                      <a:pt x="193" y="211"/>
                      <a:pt x="193" y="211"/>
                      <a:pt x="193" y="211"/>
                    </a:cubicBezTo>
                    <a:lnTo>
                      <a:pt x="137" y="167"/>
                    </a:lnTo>
                    <a:close/>
                    <a:moveTo>
                      <a:pt x="292" y="262"/>
                    </a:moveTo>
                    <a:cubicBezTo>
                      <a:pt x="232" y="195"/>
                      <a:pt x="232" y="195"/>
                      <a:pt x="232" y="195"/>
                    </a:cubicBezTo>
                    <a:cubicBezTo>
                      <a:pt x="285" y="158"/>
                      <a:pt x="285" y="158"/>
                      <a:pt x="285" y="158"/>
                    </a:cubicBezTo>
                    <a:cubicBezTo>
                      <a:pt x="194" y="83"/>
                      <a:pt x="194" y="83"/>
                      <a:pt x="194" y="83"/>
                    </a:cubicBezTo>
                    <a:cubicBezTo>
                      <a:pt x="105" y="158"/>
                      <a:pt x="105" y="158"/>
                      <a:pt x="105" y="158"/>
                    </a:cubicBezTo>
                    <a:cubicBezTo>
                      <a:pt x="154" y="194"/>
                      <a:pt x="154" y="194"/>
                      <a:pt x="154" y="194"/>
                    </a:cubicBezTo>
                    <a:cubicBezTo>
                      <a:pt x="97" y="258"/>
                      <a:pt x="97" y="258"/>
                      <a:pt x="97" y="258"/>
                    </a:cubicBezTo>
                    <a:cubicBezTo>
                      <a:pt x="95" y="254"/>
                      <a:pt x="95" y="251"/>
                      <a:pt x="95" y="246"/>
                    </a:cubicBezTo>
                    <a:cubicBezTo>
                      <a:pt x="95" y="218"/>
                      <a:pt x="95" y="156"/>
                      <a:pt x="95" y="156"/>
                    </a:cubicBezTo>
                    <a:cubicBezTo>
                      <a:pt x="182" y="81"/>
                      <a:pt x="182" y="81"/>
                      <a:pt x="182" y="81"/>
                    </a:cubicBezTo>
                    <a:cubicBezTo>
                      <a:pt x="182" y="81"/>
                      <a:pt x="194" y="68"/>
                      <a:pt x="207" y="81"/>
                    </a:cubicBezTo>
                    <a:cubicBezTo>
                      <a:pt x="222" y="96"/>
                      <a:pt x="294" y="154"/>
                      <a:pt x="294" y="154"/>
                    </a:cubicBezTo>
                    <a:cubicBezTo>
                      <a:pt x="294" y="248"/>
                      <a:pt x="294" y="248"/>
                      <a:pt x="294" y="248"/>
                    </a:cubicBezTo>
                    <a:cubicBezTo>
                      <a:pt x="294" y="248"/>
                      <a:pt x="295" y="256"/>
                      <a:pt x="292" y="262"/>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grpSp>
            <p:nvGrpSpPr>
              <p:cNvPr id="43" name="Group 42"/>
              <p:cNvGrpSpPr/>
              <p:nvPr userDrawn="1"/>
            </p:nvGrpSpPr>
            <p:grpSpPr>
              <a:xfrm>
                <a:off x="7830583" y="5346000"/>
                <a:ext cx="246460" cy="247650"/>
                <a:chOff x="882651" y="3267075"/>
                <a:chExt cx="328613" cy="330200"/>
              </a:xfrm>
              <a:solidFill>
                <a:srgbClr val="24A4D6"/>
              </a:solidFill>
            </p:grpSpPr>
            <p:sp>
              <p:nvSpPr>
                <p:cNvPr id="44" name="Freeform 10"/>
                <p:cNvSpPr>
                  <a:spLocks/>
                </p:cNvSpPr>
                <p:nvPr/>
              </p:nvSpPr>
              <p:spPr bwMode="auto">
                <a:xfrm>
                  <a:off x="1052513" y="3335338"/>
                  <a:ext cx="1588" cy="1587"/>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5" name="Freeform 11"/>
                <p:cNvSpPr>
                  <a:spLocks/>
                </p:cNvSpPr>
                <p:nvPr/>
              </p:nvSpPr>
              <p:spPr bwMode="auto">
                <a:xfrm>
                  <a:off x="1003301" y="3387725"/>
                  <a:ext cx="39688" cy="38100"/>
                </a:xfrm>
                <a:custGeom>
                  <a:avLst/>
                  <a:gdLst/>
                  <a:ahLst/>
                  <a:cxnLst>
                    <a:cxn ang="0">
                      <a:pos x="0" y="44"/>
                    </a:cxn>
                    <a:cxn ang="0">
                      <a:pos x="47" y="44"/>
                    </a:cxn>
                    <a:cxn ang="0">
                      <a:pos x="47" y="5"/>
                    </a:cxn>
                    <a:cxn ang="0">
                      <a:pos x="6" y="0"/>
                    </a:cxn>
                    <a:cxn ang="0">
                      <a:pos x="0" y="44"/>
                    </a:cxn>
                  </a:cxnLst>
                  <a:rect l="0" t="0" r="r" b="b"/>
                  <a:pathLst>
                    <a:path w="47" h="44">
                      <a:moveTo>
                        <a:pt x="0" y="44"/>
                      </a:moveTo>
                      <a:cubicBezTo>
                        <a:pt x="47" y="44"/>
                        <a:pt x="47" y="44"/>
                        <a:pt x="47" y="44"/>
                      </a:cubicBezTo>
                      <a:cubicBezTo>
                        <a:pt x="47" y="5"/>
                        <a:pt x="47" y="5"/>
                        <a:pt x="47" y="5"/>
                      </a:cubicBezTo>
                      <a:cubicBezTo>
                        <a:pt x="30" y="5"/>
                        <a:pt x="17" y="3"/>
                        <a:pt x="6" y="0"/>
                      </a:cubicBezTo>
                      <a:cubicBezTo>
                        <a:pt x="2" y="12"/>
                        <a:pt x="0" y="27"/>
                        <a:pt x="0" y="4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6" name="Freeform 12"/>
                <p:cNvSpPr>
                  <a:spLocks/>
                </p:cNvSpPr>
                <p:nvPr/>
              </p:nvSpPr>
              <p:spPr bwMode="auto">
                <a:xfrm>
                  <a:off x="1003301" y="3435350"/>
                  <a:ext cx="39688" cy="36512"/>
                </a:xfrm>
                <a:custGeom>
                  <a:avLst/>
                  <a:gdLst/>
                  <a:ahLst/>
                  <a:cxnLst>
                    <a:cxn ang="0">
                      <a:pos x="6" y="42"/>
                    </a:cxn>
                    <a:cxn ang="0">
                      <a:pos x="47" y="35"/>
                    </a:cxn>
                    <a:cxn ang="0">
                      <a:pos x="47" y="0"/>
                    </a:cxn>
                    <a:cxn ang="0">
                      <a:pos x="0" y="0"/>
                    </a:cxn>
                    <a:cxn ang="0">
                      <a:pos x="6" y="42"/>
                    </a:cxn>
                  </a:cxnLst>
                  <a:rect l="0" t="0" r="r" b="b"/>
                  <a:pathLst>
                    <a:path w="47" h="42">
                      <a:moveTo>
                        <a:pt x="6" y="42"/>
                      </a:moveTo>
                      <a:cubicBezTo>
                        <a:pt x="18" y="38"/>
                        <a:pt x="31" y="36"/>
                        <a:pt x="47" y="35"/>
                      </a:cubicBezTo>
                      <a:cubicBezTo>
                        <a:pt x="47" y="0"/>
                        <a:pt x="47" y="0"/>
                        <a:pt x="47" y="0"/>
                      </a:cubicBezTo>
                      <a:cubicBezTo>
                        <a:pt x="0" y="0"/>
                        <a:pt x="0" y="0"/>
                        <a:pt x="0" y="0"/>
                      </a:cubicBezTo>
                      <a:cubicBezTo>
                        <a:pt x="0" y="8"/>
                        <a:pt x="2" y="24"/>
                        <a:pt x="6" y="42"/>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7" name="Freeform 13"/>
                <p:cNvSpPr>
                  <a:spLocks/>
                </p:cNvSpPr>
                <p:nvPr/>
              </p:nvSpPr>
              <p:spPr bwMode="auto">
                <a:xfrm>
                  <a:off x="1065213" y="3335338"/>
                  <a:ext cx="47625" cy="42862"/>
                </a:xfrm>
                <a:custGeom>
                  <a:avLst/>
                  <a:gdLst/>
                  <a:ahLst/>
                  <a:cxnLst>
                    <a:cxn ang="0">
                      <a:pos x="32" y="48"/>
                    </a:cxn>
                    <a:cxn ang="0">
                      <a:pos x="55" y="32"/>
                    </a:cxn>
                    <a:cxn ang="0">
                      <a:pos x="0" y="0"/>
                    </a:cxn>
                    <a:cxn ang="0">
                      <a:pos x="32" y="48"/>
                    </a:cxn>
                  </a:cxnLst>
                  <a:rect l="0" t="0" r="r" b="b"/>
                  <a:pathLst>
                    <a:path w="55" h="48">
                      <a:moveTo>
                        <a:pt x="32" y="48"/>
                      </a:moveTo>
                      <a:cubicBezTo>
                        <a:pt x="47" y="42"/>
                        <a:pt x="53" y="35"/>
                        <a:pt x="55" y="32"/>
                      </a:cubicBezTo>
                      <a:cubicBezTo>
                        <a:pt x="40" y="16"/>
                        <a:pt x="21" y="5"/>
                        <a:pt x="0" y="0"/>
                      </a:cubicBezTo>
                      <a:cubicBezTo>
                        <a:pt x="9" y="8"/>
                        <a:pt x="23" y="23"/>
                        <a:pt x="32"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8" name="Freeform 14"/>
                <p:cNvSpPr>
                  <a:spLocks/>
                </p:cNvSpPr>
                <p:nvPr/>
              </p:nvSpPr>
              <p:spPr bwMode="auto">
                <a:xfrm>
                  <a:off x="1009651" y="3335338"/>
                  <a:ext cx="33338" cy="47625"/>
                </a:xfrm>
                <a:custGeom>
                  <a:avLst/>
                  <a:gdLst/>
                  <a:ahLst/>
                  <a:cxnLst>
                    <a:cxn ang="0">
                      <a:pos x="37" y="4"/>
                    </a:cxn>
                    <a:cxn ang="0">
                      <a:pos x="0" y="51"/>
                    </a:cxn>
                    <a:cxn ang="0">
                      <a:pos x="38" y="55"/>
                    </a:cxn>
                    <a:cxn ang="0">
                      <a:pos x="38" y="0"/>
                    </a:cxn>
                    <a:cxn ang="0">
                      <a:pos x="35" y="0"/>
                    </a:cxn>
                    <a:cxn ang="0">
                      <a:pos x="37" y="4"/>
                    </a:cxn>
                  </a:cxnLst>
                  <a:rect l="0" t="0" r="r" b="b"/>
                  <a:pathLst>
                    <a:path w="38" h="55">
                      <a:moveTo>
                        <a:pt x="37" y="4"/>
                      </a:moveTo>
                      <a:cubicBezTo>
                        <a:pt x="36" y="5"/>
                        <a:pt x="14" y="16"/>
                        <a:pt x="0" y="51"/>
                      </a:cubicBezTo>
                      <a:cubicBezTo>
                        <a:pt x="10" y="53"/>
                        <a:pt x="23" y="55"/>
                        <a:pt x="38" y="55"/>
                      </a:cubicBezTo>
                      <a:cubicBezTo>
                        <a:pt x="38" y="0"/>
                        <a:pt x="38" y="0"/>
                        <a:pt x="38" y="0"/>
                      </a:cubicBezTo>
                      <a:cubicBezTo>
                        <a:pt x="37" y="0"/>
                        <a:pt x="36" y="0"/>
                        <a:pt x="35" y="0"/>
                      </a:cubicBezTo>
                      <a:lnTo>
                        <a:pt x="37" y="4"/>
                      </a:ln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49" name="Freeform 15"/>
                <p:cNvSpPr>
                  <a:spLocks/>
                </p:cNvSpPr>
                <p:nvPr/>
              </p:nvSpPr>
              <p:spPr bwMode="auto">
                <a:xfrm>
                  <a:off x="957263" y="3435350"/>
                  <a:ext cx="41275" cy="52387"/>
                </a:xfrm>
                <a:custGeom>
                  <a:avLst/>
                  <a:gdLst/>
                  <a:ahLst/>
                  <a:cxnLst>
                    <a:cxn ang="0">
                      <a:pos x="41" y="0"/>
                    </a:cxn>
                    <a:cxn ang="0">
                      <a:pos x="0" y="0"/>
                    </a:cxn>
                    <a:cxn ang="0">
                      <a:pos x="20" y="60"/>
                    </a:cxn>
                    <a:cxn ang="0">
                      <a:pos x="48" y="45"/>
                    </a:cxn>
                    <a:cxn ang="0">
                      <a:pos x="41" y="0"/>
                    </a:cxn>
                  </a:cxnLst>
                  <a:rect l="0" t="0" r="r" b="b"/>
                  <a:pathLst>
                    <a:path w="48" h="60">
                      <a:moveTo>
                        <a:pt x="41" y="0"/>
                      </a:moveTo>
                      <a:cubicBezTo>
                        <a:pt x="0" y="0"/>
                        <a:pt x="0" y="0"/>
                        <a:pt x="0" y="0"/>
                      </a:cubicBezTo>
                      <a:cubicBezTo>
                        <a:pt x="1" y="22"/>
                        <a:pt x="8" y="43"/>
                        <a:pt x="20" y="60"/>
                      </a:cubicBezTo>
                      <a:cubicBezTo>
                        <a:pt x="24" y="57"/>
                        <a:pt x="34" y="51"/>
                        <a:pt x="48" y="45"/>
                      </a:cubicBezTo>
                      <a:cubicBezTo>
                        <a:pt x="43" y="26"/>
                        <a:pt x="41" y="9"/>
                        <a:pt x="41"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0" name="Freeform 16"/>
                <p:cNvSpPr>
                  <a:spLocks/>
                </p:cNvSpPr>
                <p:nvPr/>
              </p:nvSpPr>
              <p:spPr bwMode="auto">
                <a:xfrm>
                  <a:off x="1009651" y="3475038"/>
                  <a:ext cx="33338" cy="49212"/>
                </a:xfrm>
                <a:custGeom>
                  <a:avLst/>
                  <a:gdLst/>
                  <a:ahLst/>
                  <a:cxnLst>
                    <a:cxn ang="0">
                      <a:pos x="38" y="57"/>
                    </a:cxn>
                    <a:cxn ang="0">
                      <a:pos x="38" y="0"/>
                    </a:cxn>
                    <a:cxn ang="0">
                      <a:pos x="0" y="6"/>
                    </a:cxn>
                    <a:cxn ang="0">
                      <a:pos x="38" y="57"/>
                    </a:cxn>
                  </a:cxnLst>
                  <a:rect l="0" t="0" r="r" b="b"/>
                  <a:pathLst>
                    <a:path w="38" h="57">
                      <a:moveTo>
                        <a:pt x="38" y="57"/>
                      </a:moveTo>
                      <a:cubicBezTo>
                        <a:pt x="38" y="0"/>
                        <a:pt x="38" y="0"/>
                        <a:pt x="38" y="0"/>
                      </a:cubicBezTo>
                      <a:cubicBezTo>
                        <a:pt x="23" y="1"/>
                        <a:pt x="11" y="3"/>
                        <a:pt x="0" y="6"/>
                      </a:cubicBezTo>
                      <a:cubicBezTo>
                        <a:pt x="7" y="27"/>
                        <a:pt x="18" y="48"/>
                        <a:pt x="38" y="57"/>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1" name="Freeform 17"/>
                <p:cNvSpPr>
                  <a:spLocks/>
                </p:cNvSpPr>
                <p:nvPr/>
              </p:nvSpPr>
              <p:spPr bwMode="auto">
                <a:xfrm>
                  <a:off x="957263" y="3373438"/>
                  <a:ext cx="41275" cy="52387"/>
                </a:xfrm>
                <a:custGeom>
                  <a:avLst/>
                  <a:gdLst/>
                  <a:ahLst/>
                  <a:cxnLst>
                    <a:cxn ang="0">
                      <a:pos x="48" y="14"/>
                    </a:cxn>
                    <a:cxn ang="0">
                      <a:pos x="20" y="0"/>
                    </a:cxn>
                    <a:cxn ang="0">
                      <a:pos x="0" y="61"/>
                    </a:cxn>
                    <a:cxn ang="0">
                      <a:pos x="41" y="61"/>
                    </a:cxn>
                    <a:cxn ang="0">
                      <a:pos x="48" y="14"/>
                    </a:cxn>
                  </a:cxnLst>
                  <a:rect l="0" t="0" r="r" b="b"/>
                  <a:pathLst>
                    <a:path w="48" h="61">
                      <a:moveTo>
                        <a:pt x="48" y="14"/>
                      </a:moveTo>
                      <a:cubicBezTo>
                        <a:pt x="33" y="9"/>
                        <a:pt x="25" y="4"/>
                        <a:pt x="20" y="0"/>
                      </a:cubicBezTo>
                      <a:cubicBezTo>
                        <a:pt x="8" y="17"/>
                        <a:pt x="1" y="38"/>
                        <a:pt x="0" y="61"/>
                      </a:cubicBezTo>
                      <a:cubicBezTo>
                        <a:pt x="41" y="61"/>
                        <a:pt x="41" y="61"/>
                        <a:pt x="41" y="61"/>
                      </a:cubicBezTo>
                      <a:cubicBezTo>
                        <a:pt x="41" y="43"/>
                        <a:pt x="44" y="27"/>
                        <a:pt x="48" y="1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2" name="Freeform 18"/>
                <p:cNvSpPr>
                  <a:spLocks/>
                </p:cNvSpPr>
                <p:nvPr/>
              </p:nvSpPr>
              <p:spPr bwMode="auto">
                <a:xfrm>
                  <a:off x="979488" y="3482975"/>
                  <a:ext cx="46038" cy="39687"/>
                </a:xfrm>
                <a:custGeom>
                  <a:avLst/>
                  <a:gdLst/>
                  <a:ahLst/>
                  <a:cxnLst>
                    <a:cxn ang="0">
                      <a:pos x="0" y="13"/>
                    </a:cxn>
                    <a:cxn ang="0">
                      <a:pos x="52" y="46"/>
                    </a:cxn>
                    <a:cxn ang="0">
                      <a:pos x="25" y="0"/>
                    </a:cxn>
                    <a:cxn ang="0">
                      <a:pos x="0" y="13"/>
                    </a:cxn>
                  </a:cxnLst>
                  <a:rect l="0" t="0" r="r" b="b"/>
                  <a:pathLst>
                    <a:path w="52" h="46">
                      <a:moveTo>
                        <a:pt x="0" y="13"/>
                      </a:moveTo>
                      <a:cubicBezTo>
                        <a:pt x="14" y="29"/>
                        <a:pt x="32" y="41"/>
                        <a:pt x="52" y="46"/>
                      </a:cubicBezTo>
                      <a:cubicBezTo>
                        <a:pt x="39" y="34"/>
                        <a:pt x="31" y="17"/>
                        <a:pt x="25" y="0"/>
                      </a:cubicBezTo>
                      <a:cubicBezTo>
                        <a:pt x="12" y="4"/>
                        <a:pt x="4" y="10"/>
                        <a:pt x="0" y="13"/>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3" name="Freeform 19"/>
                <p:cNvSpPr>
                  <a:spLocks/>
                </p:cNvSpPr>
                <p:nvPr/>
              </p:nvSpPr>
              <p:spPr bwMode="auto">
                <a:xfrm>
                  <a:off x="981076" y="3336925"/>
                  <a:ext cx="47625" cy="39687"/>
                </a:xfrm>
                <a:custGeom>
                  <a:avLst/>
                  <a:gdLst/>
                  <a:ahLst/>
                  <a:cxnLst>
                    <a:cxn ang="0">
                      <a:pos x="55" y="0"/>
                    </a:cxn>
                    <a:cxn ang="0">
                      <a:pos x="0" y="34"/>
                    </a:cxn>
                    <a:cxn ang="0">
                      <a:pos x="24" y="46"/>
                    </a:cxn>
                    <a:cxn ang="0">
                      <a:pos x="55" y="0"/>
                    </a:cxn>
                  </a:cxnLst>
                  <a:rect l="0" t="0" r="r" b="b"/>
                  <a:pathLst>
                    <a:path w="55" h="46">
                      <a:moveTo>
                        <a:pt x="55" y="0"/>
                      </a:moveTo>
                      <a:cubicBezTo>
                        <a:pt x="33" y="5"/>
                        <a:pt x="14" y="17"/>
                        <a:pt x="0" y="34"/>
                      </a:cubicBezTo>
                      <a:cubicBezTo>
                        <a:pt x="3" y="36"/>
                        <a:pt x="10" y="41"/>
                        <a:pt x="24" y="46"/>
                      </a:cubicBezTo>
                      <a:cubicBezTo>
                        <a:pt x="33" y="22"/>
                        <a:pt x="45" y="8"/>
                        <a:pt x="55"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4" name="Freeform 20"/>
                <p:cNvSpPr>
                  <a:spLocks/>
                </p:cNvSpPr>
                <p:nvPr/>
              </p:nvSpPr>
              <p:spPr bwMode="auto">
                <a:xfrm>
                  <a:off x="1095376" y="3370263"/>
                  <a:ext cx="42863" cy="55562"/>
                </a:xfrm>
                <a:custGeom>
                  <a:avLst/>
                  <a:gdLst/>
                  <a:ahLst/>
                  <a:cxnLst>
                    <a:cxn ang="0">
                      <a:pos x="6" y="64"/>
                    </a:cxn>
                    <a:cxn ang="0">
                      <a:pos x="50" y="64"/>
                    </a:cxn>
                    <a:cxn ang="0">
                      <a:pos x="27" y="0"/>
                    </a:cxn>
                    <a:cxn ang="0">
                      <a:pos x="0" y="18"/>
                    </a:cxn>
                    <a:cxn ang="0">
                      <a:pos x="6" y="64"/>
                    </a:cxn>
                  </a:cxnLst>
                  <a:rect l="0" t="0" r="r" b="b"/>
                  <a:pathLst>
                    <a:path w="50" h="64">
                      <a:moveTo>
                        <a:pt x="6" y="64"/>
                      </a:moveTo>
                      <a:cubicBezTo>
                        <a:pt x="50" y="64"/>
                        <a:pt x="50" y="64"/>
                        <a:pt x="50" y="64"/>
                      </a:cubicBezTo>
                      <a:cubicBezTo>
                        <a:pt x="49" y="40"/>
                        <a:pt x="41" y="18"/>
                        <a:pt x="27" y="0"/>
                      </a:cubicBezTo>
                      <a:cubicBezTo>
                        <a:pt x="23" y="5"/>
                        <a:pt x="15" y="12"/>
                        <a:pt x="0" y="18"/>
                      </a:cubicBezTo>
                      <a:cubicBezTo>
                        <a:pt x="4" y="31"/>
                        <a:pt x="6" y="46"/>
                        <a:pt x="6" y="6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5" name="Freeform 21"/>
                <p:cNvSpPr>
                  <a:spLocks/>
                </p:cNvSpPr>
                <p:nvPr/>
              </p:nvSpPr>
              <p:spPr bwMode="auto">
                <a:xfrm>
                  <a:off x="1095376" y="3435350"/>
                  <a:ext cx="42863" cy="53975"/>
                </a:xfrm>
                <a:custGeom>
                  <a:avLst/>
                  <a:gdLst/>
                  <a:ahLst/>
                  <a:cxnLst>
                    <a:cxn ang="0">
                      <a:pos x="0" y="45"/>
                    </a:cxn>
                    <a:cxn ang="0">
                      <a:pos x="28" y="62"/>
                    </a:cxn>
                    <a:cxn ang="0">
                      <a:pos x="50" y="0"/>
                    </a:cxn>
                    <a:cxn ang="0">
                      <a:pos x="6" y="0"/>
                    </a:cxn>
                    <a:cxn ang="0">
                      <a:pos x="0" y="45"/>
                    </a:cxn>
                  </a:cxnLst>
                  <a:rect l="0" t="0" r="r" b="b"/>
                  <a:pathLst>
                    <a:path w="50" h="62">
                      <a:moveTo>
                        <a:pt x="0" y="45"/>
                      </a:moveTo>
                      <a:cubicBezTo>
                        <a:pt x="16" y="51"/>
                        <a:pt x="25" y="59"/>
                        <a:pt x="28" y="62"/>
                      </a:cubicBezTo>
                      <a:cubicBezTo>
                        <a:pt x="41" y="45"/>
                        <a:pt x="49" y="23"/>
                        <a:pt x="50" y="0"/>
                      </a:cubicBezTo>
                      <a:cubicBezTo>
                        <a:pt x="6" y="0"/>
                        <a:pt x="6" y="0"/>
                        <a:pt x="6" y="0"/>
                      </a:cubicBezTo>
                      <a:cubicBezTo>
                        <a:pt x="6" y="8"/>
                        <a:pt x="4" y="26"/>
                        <a:pt x="0" y="45"/>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6" name="Freeform 22"/>
                <p:cNvSpPr>
                  <a:spLocks/>
                </p:cNvSpPr>
                <p:nvPr/>
              </p:nvSpPr>
              <p:spPr bwMode="auto">
                <a:xfrm>
                  <a:off x="1066801" y="3482975"/>
                  <a:ext cx="47625" cy="41275"/>
                </a:xfrm>
                <a:custGeom>
                  <a:avLst/>
                  <a:gdLst/>
                  <a:ahLst/>
                  <a:cxnLst>
                    <a:cxn ang="0">
                      <a:pos x="0" y="48"/>
                    </a:cxn>
                    <a:cxn ang="0">
                      <a:pos x="54" y="16"/>
                    </a:cxn>
                    <a:cxn ang="0">
                      <a:pos x="29" y="0"/>
                    </a:cxn>
                    <a:cxn ang="0">
                      <a:pos x="0" y="48"/>
                    </a:cxn>
                  </a:cxnLst>
                  <a:rect l="0" t="0" r="r" b="b"/>
                  <a:pathLst>
                    <a:path w="54" h="48">
                      <a:moveTo>
                        <a:pt x="0" y="48"/>
                      </a:moveTo>
                      <a:cubicBezTo>
                        <a:pt x="21" y="43"/>
                        <a:pt x="39" y="32"/>
                        <a:pt x="54" y="16"/>
                      </a:cubicBezTo>
                      <a:cubicBezTo>
                        <a:pt x="52" y="14"/>
                        <a:pt x="44" y="7"/>
                        <a:pt x="29" y="0"/>
                      </a:cubicBezTo>
                      <a:cubicBezTo>
                        <a:pt x="23" y="18"/>
                        <a:pt x="14" y="36"/>
                        <a:pt x="0"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7" name="Freeform 23"/>
                <p:cNvSpPr>
                  <a:spLocks noEditPoints="1"/>
                </p:cNvSpPr>
                <p:nvPr/>
              </p:nvSpPr>
              <p:spPr bwMode="auto">
                <a:xfrm>
                  <a:off x="882651" y="3267075"/>
                  <a:ext cx="328613" cy="330200"/>
                </a:xfrm>
                <a:custGeom>
                  <a:avLst/>
                  <a:gdLst/>
                  <a:ahLst/>
                  <a:cxnLst>
                    <a:cxn ang="0">
                      <a:pos x="190" y="0"/>
                    </a:cxn>
                    <a:cxn ang="0">
                      <a:pos x="0" y="190"/>
                    </a:cxn>
                    <a:cxn ang="0">
                      <a:pos x="190" y="381"/>
                    </a:cxn>
                    <a:cxn ang="0">
                      <a:pos x="380" y="190"/>
                    </a:cxn>
                    <a:cxn ang="0">
                      <a:pos x="190" y="0"/>
                    </a:cxn>
                    <a:cxn ang="0">
                      <a:pos x="190" y="310"/>
                    </a:cxn>
                    <a:cxn ang="0">
                      <a:pos x="75" y="189"/>
                    </a:cxn>
                    <a:cxn ang="0">
                      <a:pos x="190" y="67"/>
                    </a:cxn>
                    <a:cxn ang="0">
                      <a:pos x="306" y="189"/>
                    </a:cxn>
                    <a:cxn ang="0">
                      <a:pos x="190" y="310"/>
                    </a:cxn>
                  </a:cxnLst>
                  <a:rect l="0" t="0" r="r" b="b"/>
                  <a:pathLst>
                    <a:path w="380" h="381">
                      <a:moveTo>
                        <a:pt x="190" y="0"/>
                      </a:moveTo>
                      <a:cubicBezTo>
                        <a:pt x="85" y="0"/>
                        <a:pt x="0" y="85"/>
                        <a:pt x="0" y="190"/>
                      </a:cubicBezTo>
                      <a:cubicBezTo>
                        <a:pt x="0" y="295"/>
                        <a:pt x="85" y="381"/>
                        <a:pt x="190" y="381"/>
                      </a:cubicBezTo>
                      <a:cubicBezTo>
                        <a:pt x="295" y="381"/>
                        <a:pt x="380" y="295"/>
                        <a:pt x="380" y="190"/>
                      </a:cubicBezTo>
                      <a:cubicBezTo>
                        <a:pt x="380" y="85"/>
                        <a:pt x="295" y="0"/>
                        <a:pt x="190" y="0"/>
                      </a:cubicBezTo>
                      <a:close/>
                      <a:moveTo>
                        <a:pt x="190" y="310"/>
                      </a:moveTo>
                      <a:cubicBezTo>
                        <a:pt x="127" y="310"/>
                        <a:pt x="75" y="256"/>
                        <a:pt x="75" y="189"/>
                      </a:cubicBezTo>
                      <a:cubicBezTo>
                        <a:pt x="75" y="121"/>
                        <a:pt x="127" y="67"/>
                        <a:pt x="190" y="67"/>
                      </a:cubicBezTo>
                      <a:cubicBezTo>
                        <a:pt x="254" y="67"/>
                        <a:pt x="306" y="121"/>
                        <a:pt x="306" y="189"/>
                      </a:cubicBezTo>
                      <a:cubicBezTo>
                        <a:pt x="306" y="256"/>
                        <a:pt x="254" y="310"/>
                        <a:pt x="190" y="31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8" name="Freeform 24"/>
                <p:cNvSpPr>
                  <a:spLocks/>
                </p:cNvSpPr>
                <p:nvPr/>
              </p:nvSpPr>
              <p:spPr bwMode="auto">
                <a:xfrm>
                  <a:off x="1052513" y="3340100"/>
                  <a:ext cx="30163" cy="42862"/>
                </a:xfrm>
                <a:custGeom>
                  <a:avLst/>
                  <a:gdLst/>
                  <a:ahLst/>
                  <a:cxnLst>
                    <a:cxn ang="0">
                      <a:pos x="0" y="0"/>
                    </a:cxn>
                    <a:cxn ang="0">
                      <a:pos x="0" y="51"/>
                    </a:cxn>
                    <a:cxn ang="0">
                      <a:pos x="35" y="47"/>
                    </a:cxn>
                    <a:cxn ang="0">
                      <a:pos x="0" y="0"/>
                    </a:cxn>
                  </a:cxnLst>
                  <a:rect l="0" t="0" r="r" b="b"/>
                  <a:pathLst>
                    <a:path w="35" h="51">
                      <a:moveTo>
                        <a:pt x="0" y="0"/>
                      </a:moveTo>
                      <a:cubicBezTo>
                        <a:pt x="0" y="51"/>
                        <a:pt x="0" y="51"/>
                        <a:pt x="0" y="51"/>
                      </a:cubicBezTo>
                      <a:cubicBezTo>
                        <a:pt x="14" y="50"/>
                        <a:pt x="26" y="49"/>
                        <a:pt x="35" y="47"/>
                      </a:cubicBezTo>
                      <a:cubicBezTo>
                        <a:pt x="24" y="16"/>
                        <a:pt x="6" y="3"/>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59" name="Freeform 25"/>
                <p:cNvSpPr>
                  <a:spLocks/>
                </p:cNvSpPr>
                <p:nvPr/>
              </p:nvSpPr>
              <p:spPr bwMode="auto">
                <a:xfrm>
                  <a:off x="1052513" y="3389313"/>
                  <a:ext cx="39688" cy="36512"/>
                </a:xfrm>
                <a:custGeom>
                  <a:avLst/>
                  <a:gdLst/>
                  <a:ahLst/>
                  <a:cxnLst>
                    <a:cxn ang="0">
                      <a:pos x="39" y="0"/>
                    </a:cxn>
                    <a:cxn ang="0">
                      <a:pos x="0" y="4"/>
                    </a:cxn>
                    <a:cxn ang="0">
                      <a:pos x="0" y="43"/>
                    </a:cxn>
                    <a:cxn ang="0">
                      <a:pos x="45" y="43"/>
                    </a:cxn>
                    <a:cxn ang="0">
                      <a:pos x="39" y="0"/>
                    </a:cxn>
                  </a:cxnLst>
                  <a:rect l="0" t="0" r="r" b="b"/>
                  <a:pathLst>
                    <a:path w="45" h="43">
                      <a:moveTo>
                        <a:pt x="39" y="0"/>
                      </a:moveTo>
                      <a:cubicBezTo>
                        <a:pt x="28" y="3"/>
                        <a:pt x="16" y="4"/>
                        <a:pt x="0" y="4"/>
                      </a:cubicBezTo>
                      <a:cubicBezTo>
                        <a:pt x="0" y="43"/>
                        <a:pt x="0" y="43"/>
                        <a:pt x="0" y="43"/>
                      </a:cubicBezTo>
                      <a:cubicBezTo>
                        <a:pt x="45" y="43"/>
                        <a:pt x="45" y="43"/>
                        <a:pt x="45" y="43"/>
                      </a:cubicBezTo>
                      <a:cubicBezTo>
                        <a:pt x="44" y="26"/>
                        <a:pt x="42" y="12"/>
                        <a:pt x="39"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60" name="Freeform 26"/>
                <p:cNvSpPr>
                  <a:spLocks/>
                </p:cNvSpPr>
                <p:nvPr/>
              </p:nvSpPr>
              <p:spPr bwMode="auto">
                <a:xfrm>
                  <a:off x="1052513" y="3435350"/>
                  <a:ext cx="38100" cy="34925"/>
                </a:xfrm>
                <a:custGeom>
                  <a:avLst/>
                  <a:gdLst/>
                  <a:ahLst/>
                  <a:cxnLst>
                    <a:cxn ang="0">
                      <a:pos x="44" y="0"/>
                    </a:cxn>
                    <a:cxn ang="0">
                      <a:pos x="0" y="0"/>
                    </a:cxn>
                    <a:cxn ang="0">
                      <a:pos x="0" y="35"/>
                    </a:cxn>
                    <a:cxn ang="0">
                      <a:pos x="38" y="41"/>
                    </a:cxn>
                    <a:cxn ang="0">
                      <a:pos x="44" y="0"/>
                    </a:cxn>
                  </a:cxnLst>
                  <a:rect l="0" t="0" r="r" b="b"/>
                  <a:pathLst>
                    <a:path w="44" h="41">
                      <a:moveTo>
                        <a:pt x="44" y="0"/>
                      </a:moveTo>
                      <a:cubicBezTo>
                        <a:pt x="0" y="0"/>
                        <a:pt x="0" y="0"/>
                        <a:pt x="0" y="0"/>
                      </a:cubicBezTo>
                      <a:cubicBezTo>
                        <a:pt x="0" y="35"/>
                        <a:pt x="0" y="35"/>
                        <a:pt x="0" y="35"/>
                      </a:cubicBezTo>
                      <a:cubicBezTo>
                        <a:pt x="15" y="36"/>
                        <a:pt x="28" y="38"/>
                        <a:pt x="38" y="41"/>
                      </a:cubicBezTo>
                      <a:cubicBezTo>
                        <a:pt x="42" y="24"/>
                        <a:pt x="44" y="8"/>
                        <a:pt x="44"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61" name="Freeform 27"/>
                <p:cNvSpPr>
                  <a:spLocks/>
                </p:cNvSpPr>
                <p:nvPr/>
              </p:nvSpPr>
              <p:spPr bwMode="auto">
                <a:xfrm>
                  <a:off x="1052513" y="3475038"/>
                  <a:ext cx="30163" cy="47625"/>
                </a:xfrm>
                <a:custGeom>
                  <a:avLst/>
                  <a:gdLst/>
                  <a:ahLst/>
                  <a:cxnLst>
                    <a:cxn ang="0">
                      <a:pos x="0" y="0"/>
                    </a:cxn>
                    <a:cxn ang="0">
                      <a:pos x="0" y="56"/>
                    </a:cxn>
                    <a:cxn ang="0">
                      <a:pos x="35" y="5"/>
                    </a:cxn>
                    <a:cxn ang="0">
                      <a:pos x="0" y="0"/>
                    </a:cxn>
                  </a:cxnLst>
                  <a:rect l="0" t="0" r="r" b="b"/>
                  <a:pathLst>
                    <a:path w="35" h="56">
                      <a:moveTo>
                        <a:pt x="0" y="0"/>
                      </a:moveTo>
                      <a:cubicBezTo>
                        <a:pt x="0" y="56"/>
                        <a:pt x="0" y="56"/>
                        <a:pt x="0" y="56"/>
                      </a:cubicBezTo>
                      <a:cubicBezTo>
                        <a:pt x="18" y="46"/>
                        <a:pt x="29" y="26"/>
                        <a:pt x="35" y="5"/>
                      </a:cubicBezTo>
                      <a:cubicBezTo>
                        <a:pt x="26" y="2"/>
                        <a:pt x="14"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grpSp>
          <p:sp>
            <p:nvSpPr>
              <p:cNvPr id="62" name="Freeform 28"/>
              <p:cNvSpPr>
                <a:spLocks noEditPoints="1"/>
              </p:cNvSpPr>
              <p:nvPr userDrawn="1"/>
            </p:nvSpPr>
            <p:spPr bwMode="auto">
              <a:xfrm>
                <a:off x="7831017" y="4320000"/>
                <a:ext cx="246063" cy="247650"/>
              </a:xfrm>
              <a:custGeom>
                <a:avLst/>
                <a:gdLst/>
                <a:ahLst/>
                <a:cxnLst>
                  <a:cxn ang="0">
                    <a:pos x="191" y="0"/>
                  </a:cxn>
                  <a:cxn ang="0">
                    <a:pos x="0" y="191"/>
                  </a:cxn>
                  <a:cxn ang="0">
                    <a:pos x="191" y="381"/>
                  </a:cxn>
                  <a:cxn ang="0">
                    <a:pos x="381" y="191"/>
                  </a:cxn>
                  <a:cxn ang="0">
                    <a:pos x="191" y="0"/>
                  </a:cxn>
                  <a:cxn ang="0">
                    <a:pos x="221" y="287"/>
                  </a:cxn>
                  <a:cxn ang="0">
                    <a:pos x="221" y="235"/>
                  </a:cxn>
                  <a:cxn ang="0">
                    <a:pos x="163" y="235"/>
                  </a:cxn>
                  <a:cxn ang="0">
                    <a:pos x="162" y="287"/>
                  </a:cxn>
                  <a:cxn ang="0">
                    <a:pos x="109" y="259"/>
                  </a:cxn>
                  <a:cxn ang="0">
                    <a:pos x="109" y="205"/>
                  </a:cxn>
                  <a:cxn ang="0">
                    <a:pos x="189" y="126"/>
                  </a:cxn>
                  <a:cxn ang="0">
                    <a:pos x="273" y="206"/>
                  </a:cxn>
                  <a:cxn ang="0">
                    <a:pos x="273" y="260"/>
                  </a:cxn>
                  <a:cxn ang="0">
                    <a:pos x="221" y="287"/>
                  </a:cxn>
                  <a:cxn ang="0">
                    <a:pos x="292" y="201"/>
                  </a:cxn>
                  <a:cxn ang="0">
                    <a:pos x="189" y="104"/>
                  </a:cxn>
                  <a:cxn ang="0">
                    <a:pos x="89" y="201"/>
                  </a:cxn>
                  <a:cxn ang="0">
                    <a:pos x="87" y="165"/>
                  </a:cxn>
                  <a:cxn ang="0">
                    <a:pos x="171" y="86"/>
                  </a:cxn>
                  <a:cxn ang="0">
                    <a:pos x="208" y="86"/>
                  </a:cxn>
                  <a:cxn ang="0">
                    <a:pos x="301" y="174"/>
                  </a:cxn>
                  <a:cxn ang="0">
                    <a:pos x="292" y="201"/>
                  </a:cxn>
                </a:cxnLst>
                <a:rect l="0" t="0" r="r" b="b"/>
                <a:pathLst>
                  <a:path w="381" h="381">
                    <a:moveTo>
                      <a:pt x="191" y="0"/>
                    </a:moveTo>
                    <a:cubicBezTo>
                      <a:pt x="86" y="0"/>
                      <a:pt x="0" y="85"/>
                      <a:pt x="0" y="191"/>
                    </a:cubicBezTo>
                    <a:cubicBezTo>
                      <a:pt x="0" y="296"/>
                      <a:pt x="86" y="381"/>
                      <a:pt x="191" y="381"/>
                    </a:cubicBezTo>
                    <a:cubicBezTo>
                      <a:pt x="296" y="381"/>
                      <a:pt x="381" y="296"/>
                      <a:pt x="381" y="191"/>
                    </a:cubicBezTo>
                    <a:cubicBezTo>
                      <a:pt x="381" y="85"/>
                      <a:pt x="296" y="0"/>
                      <a:pt x="191" y="0"/>
                    </a:cubicBezTo>
                    <a:close/>
                    <a:moveTo>
                      <a:pt x="221" y="287"/>
                    </a:moveTo>
                    <a:cubicBezTo>
                      <a:pt x="221" y="235"/>
                      <a:pt x="221" y="235"/>
                      <a:pt x="221" y="235"/>
                    </a:cubicBezTo>
                    <a:cubicBezTo>
                      <a:pt x="163" y="235"/>
                      <a:pt x="163" y="235"/>
                      <a:pt x="163" y="235"/>
                    </a:cubicBezTo>
                    <a:cubicBezTo>
                      <a:pt x="162" y="287"/>
                      <a:pt x="162" y="287"/>
                      <a:pt x="162" y="287"/>
                    </a:cubicBezTo>
                    <a:cubicBezTo>
                      <a:pt x="162" y="287"/>
                      <a:pt x="109" y="288"/>
                      <a:pt x="109" y="259"/>
                    </a:cubicBezTo>
                    <a:cubicBezTo>
                      <a:pt x="109" y="229"/>
                      <a:pt x="109" y="205"/>
                      <a:pt x="109" y="205"/>
                    </a:cubicBezTo>
                    <a:cubicBezTo>
                      <a:pt x="189" y="126"/>
                      <a:pt x="189" y="126"/>
                      <a:pt x="189" y="126"/>
                    </a:cubicBezTo>
                    <a:cubicBezTo>
                      <a:pt x="273" y="206"/>
                      <a:pt x="273" y="206"/>
                      <a:pt x="273" y="206"/>
                    </a:cubicBezTo>
                    <a:cubicBezTo>
                      <a:pt x="273" y="260"/>
                      <a:pt x="273" y="260"/>
                      <a:pt x="273" y="260"/>
                    </a:cubicBezTo>
                    <a:cubicBezTo>
                      <a:pt x="273" y="260"/>
                      <a:pt x="279" y="288"/>
                      <a:pt x="221" y="287"/>
                    </a:cubicBezTo>
                    <a:close/>
                    <a:moveTo>
                      <a:pt x="292" y="201"/>
                    </a:moveTo>
                    <a:cubicBezTo>
                      <a:pt x="189" y="104"/>
                      <a:pt x="189" y="104"/>
                      <a:pt x="189" y="104"/>
                    </a:cubicBezTo>
                    <a:cubicBezTo>
                      <a:pt x="89" y="201"/>
                      <a:pt x="89" y="201"/>
                      <a:pt x="89" y="201"/>
                    </a:cubicBezTo>
                    <a:cubicBezTo>
                      <a:pt x="67" y="183"/>
                      <a:pt x="87" y="165"/>
                      <a:pt x="87" y="165"/>
                    </a:cubicBezTo>
                    <a:cubicBezTo>
                      <a:pt x="87" y="165"/>
                      <a:pt x="153" y="102"/>
                      <a:pt x="171" y="86"/>
                    </a:cubicBezTo>
                    <a:cubicBezTo>
                      <a:pt x="188" y="71"/>
                      <a:pt x="208" y="86"/>
                      <a:pt x="208" y="86"/>
                    </a:cubicBezTo>
                    <a:cubicBezTo>
                      <a:pt x="208" y="86"/>
                      <a:pt x="287" y="158"/>
                      <a:pt x="301" y="174"/>
                    </a:cubicBezTo>
                    <a:cubicBezTo>
                      <a:pt x="315" y="189"/>
                      <a:pt x="292" y="201"/>
                      <a:pt x="292" y="201"/>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63" name="TextBox 62"/>
              <p:cNvSpPr txBox="1"/>
              <p:nvPr userDrawn="1"/>
            </p:nvSpPr>
            <p:spPr>
              <a:xfrm>
                <a:off x="8159630" y="4249094"/>
                <a:ext cx="2413675" cy="1426031"/>
              </a:xfrm>
              <a:prstGeom prst="rect">
                <a:avLst/>
              </a:prstGeom>
              <a:noFill/>
            </p:spPr>
            <p:txBody>
              <a:bodyPr wrap="square">
                <a:spAutoFit/>
              </a:bodyPr>
              <a:lstStyle/>
              <a:p>
                <a:pPr rtl="0" eaLnBrk="1" fontAlgn="auto" hangingPunct="1">
                  <a:lnSpc>
                    <a:spcPts val="2580"/>
                  </a:lnSpc>
                  <a:spcBef>
                    <a:spcPts val="0"/>
                  </a:spcBef>
                  <a:spcAft>
                    <a:spcPts val="0"/>
                  </a:spcAft>
                  <a:defRPr/>
                </a:pPr>
                <a:r>
                  <a:rPr lang="fr-FR">
                    <a:solidFill>
                      <a:srgbClr val="5C5C5C"/>
                    </a:solidFill>
                    <a:latin typeface="Lato" panose="020F0502020204030203" pitchFamily="34" charset="0"/>
                    <a:ea typeface="+mn-ea"/>
                    <a:cs typeface="+mn-cs"/>
                  </a:rPr>
                  <a:t>Calgary AB, Canada</a:t>
                </a:r>
              </a:p>
              <a:p>
                <a:pPr rtl="0" eaLnBrk="1" fontAlgn="auto" hangingPunct="1">
                  <a:lnSpc>
                    <a:spcPts val="2580"/>
                  </a:lnSpc>
                  <a:spcBef>
                    <a:spcPts val="0"/>
                  </a:spcBef>
                  <a:spcAft>
                    <a:spcPts val="0"/>
                  </a:spcAft>
                  <a:defRPr/>
                </a:pPr>
                <a:r>
                  <a:rPr lang="fr-FR">
                    <a:solidFill>
                      <a:srgbClr val="5C5C5C"/>
                    </a:solidFill>
                    <a:latin typeface="Lato" panose="020F0502020204030203" pitchFamily="34" charset="0"/>
                    <a:ea typeface="+mn-ea"/>
                    <a:cs typeface="+mn-cs"/>
                  </a:rPr>
                  <a:t>+ 1 403 243 3285</a:t>
                </a:r>
              </a:p>
              <a:p>
                <a:pPr rtl="0" eaLnBrk="1" fontAlgn="auto" hangingPunct="1">
                  <a:lnSpc>
                    <a:spcPts val="2580"/>
                  </a:lnSpc>
                  <a:spcBef>
                    <a:spcPts val="0"/>
                  </a:spcBef>
                  <a:spcAft>
                    <a:spcPts val="0"/>
                  </a:spcAft>
                  <a:defRPr/>
                </a:pPr>
                <a:r>
                  <a:rPr lang="fr-FR">
                    <a:solidFill>
                      <a:srgbClr val="5C5C5C"/>
                    </a:solidFill>
                    <a:latin typeface="Lato" panose="020F0502020204030203" pitchFamily="34" charset="0"/>
                    <a:ea typeface="+mn-ea"/>
                    <a:cs typeface="+mn-cs"/>
                  </a:rPr>
                  <a:t>cawst@cawst.org</a:t>
                </a:r>
              </a:p>
              <a:p>
                <a:pPr rtl="0" eaLnBrk="1" fontAlgn="auto" hangingPunct="1">
                  <a:lnSpc>
                    <a:spcPts val="2580"/>
                  </a:lnSpc>
                  <a:spcBef>
                    <a:spcPts val="0"/>
                  </a:spcBef>
                  <a:spcAft>
                    <a:spcPts val="0"/>
                  </a:spcAft>
                  <a:defRPr/>
                </a:pPr>
                <a:r>
                  <a:rPr lang="fr-FR">
                    <a:solidFill>
                      <a:srgbClr val="5C5C5C"/>
                    </a:solidFill>
                    <a:latin typeface="Lato" panose="020F0502020204030203" pitchFamily="34" charset="0"/>
                    <a:ea typeface="+mn-ea"/>
                    <a:cs typeface="+mn-cs"/>
                  </a:rPr>
                  <a:t>cawst.org</a:t>
                </a:r>
              </a:p>
            </p:txBody>
          </p:sp>
        </p:grpSp>
        <p:sp>
          <p:nvSpPr>
            <p:cNvPr id="4" name="TextBox 3"/>
            <p:cNvSpPr txBox="1"/>
            <p:nvPr userDrawn="1"/>
          </p:nvSpPr>
          <p:spPr>
            <a:xfrm>
              <a:off x="1305032" y="1484057"/>
              <a:ext cx="5833599" cy="584775"/>
            </a:xfrm>
            <a:prstGeom prst="rect">
              <a:avLst/>
            </a:prstGeom>
            <a:noFill/>
          </p:spPr>
          <p:txBody>
            <a:bodyPr wrap="square" rtlCol="0">
              <a:spAutoFit/>
            </a:bodyPr>
            <a:lstStyle/>
            <a:p>
              <a:pPr rtl="0"/>
              <a:r>
                <a:rPr lang="fr-FR" sz="3200">
                  <a:latin typeface="Lato" panose="020F0502020204030203" pitchFamily="34" charset="0"/>
                </a:rPr>
                <a:t>Comment CAWST peut vous soutenir !</a:t>
              </a:r>
            </a:p>
          </p:txBody>
        </p:sp>
        <p:sp>
          <p:nvSpPr>
            <p:cNvPr id="65" name="TextBox 64"/>
            <p:cNvSpPr txBox="1"/>
            <p:nvPr userDrawn="1"/>
          </p:nvSpPr>
          <p:spPr>
            <a:xfrm>
              <a:off x="1305030" y="2170922"/>
              <a:ext cx="5664911" cy="1754326"/>
            </a:xfrm>
            <a:prstGeom prst="rect">
              <a:avLst/>
            </a:prstGeom>
            <a:noFill/>
          </p:spPr>
          <p:txBody>
            <a:bodyPr wrap="square" rtlCol="0">
              <a:spAutoFit/>
            </a:bodyPr>
            <a:lstStyle/>
            <a:p>
              <a:pPr rtl="0"/>
              <a:r>
                <a:rPr lang="fr-FR">
                  <a:latin typeface="Lato" panose="020F0502020204030203" pitchFamily="34" charset="0"/>
                </a:rPr>
                <a:t>Contactez CAWST pour une assistance sur l'utilisation et l'adaptation de nos ressources d'enseignement et de formation dans le cadre de votre travail. </a:t>
              </a:r>
            </a:p>
            <a:p>
              <a:endParaRPr lang="en-CA" dirty="0">
                <a:latin typeface="Lato" panose="020F0502020204030203" pitchFamily="34" charset="0"/>
              </a:endParaRPr>
            </a:p>
            <a:p>
              <a:pPr rtl="0"/>
              <a:r>
                <a:rPr lang="fr-FR">
                  <a:latin typeface="Lato" panose="020F0502020204030203" pitchFamily="34" charset="0"/>
                </a:rPr>
                <a:t>Rendez-vous sur </a:t>
              </a:r>
              <a:r>
                <a:rPr lang="fr-FR">
                  <a:latin typeface="Lato" panose="020F0502020204030203" pitchFamily="34" charset="0"/>
                  <a:hlinkClick r:id="rId4"/>
                </a:rPr>
                <a:t>resources.cawst.org</a:t>
              </a:r>
              <a:r>
                <a:rPr lang="fr-FR">
                  <a:latin typeface="Lato" panose="020F0502020204030203" pitchFamily="34" charset="0"/>
                </a:rPr>
                <a:t> pour :</a:t>
              </a:r>
            </a:p>
            <a:p>
              <a:pPr rtl="0"/>
              <a:r>
                <a:rPr lang="fr-FR">
                  <a:latin typeface="Lato" panose="020F0502020204030203" pitchFamily="34" charset="0"/>
                </a:rPr>
                <a:t>les dernières mises à jour de ce document ;</a:t>
              </a:r>
            </a:p>
            <a:p>
              <a:pPr rtl="0"/>
              <a:r>
                <a:rPr lang="fr-FR">
                  <a:latin typeface="Lato" panose="020F0502020204030203" pitchFamily="34" charset="0"/>
                </a:rPr>
                <a:t>d'autres ressources sur les formations et les ateliers.</a:t>
              </a:r>
            </a:p>
          </p:txBody>
        </p:sp>
      </p:grpSp>
    </p:spTree>
    <p:custDataLst>
      <p:tags r:id="rId1"/>
    </p:custDataLst>
    <p:extLst>
      <p:ext uri="{BB962C8B-B14F-4D97-AF65-F5344CB8AC3E}">
        <p14:creationId xmlns:p14="http://schemas.microsoft.com/office/powerpoint/2010/main" val="27412655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23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0" y="0"/>
            <a:ext cx="12192000" cy="6858000"/>
          </a:xfrm>
        </p:spPr>
        <p:txBody>
          <a:bodyPr/>
          <a:lstStyle/>
          <a:p>
            <a:endParaRPr lang="en-CA"/>
          </a:p>
        </p:txBody>
      </p:sp>
      <p:sp>
        <p:nvSpPr>
          <p:cNvPr id="9" name="Text Placeholder 4"/>
          <p:cNvSpPr>
            <a:spLocks noGrp="1"/>
          </p:cNvSpPr>
          <p:nvPr>
            <p:ph type="body" sz="quarter" idx="28" hasCustomPrompt="1"/>
          </p:nvPr>
        </p:nvSpPr>
        <p:spPr>
          <a:xfrm>
            <a:off x="838200" y="6356349"/>
            <a:ext cx="10515600" cy="366115"/>
          </a:xfrm>
        </p:spPr>
        <p:txBody>
          <a:bodyPr>
            <a:normAutofit/>
          </a:bodyPr>
          <a:lstStyle>
            <a:lvl1pPr marL="0" indent="0">
              <a:lnSpc>
                <a:spcPct val="120000"/>
              </a:lnSpc>
              <a:buNone/>
              <a:defRPr sz="1400" b="0" i="1">
                <a:solidFill>
                  <a:schemeClr val="bg1"/>
                </a:solidFill>
                <a:latin typeface="Lato" panose="020F0502020204030203" pitchFamily="34" charset="0"/>
              </a:defRPr>
            </a:lvl1pPr>
          </a:lstStyle>
          <a:p>
            <a:pPr lvl="0"/>
            <a:r>
              <a:rPr lang="en-CA" dirty="0"/>
              <a:t>Source: Source of the Image</a:t>
            </a:r>
            <a:endParaRPr lang="en-US" dirty="0"/>
          </a:p>
        </p:txBody>
      </p:sp>
    </p:spTree>
    <p:custDataLst>
      <p:tags r:id="rId1"/>
    </p:custDataLst>
    <p:extLst>
      <p:ext uri="{BB962C8B-B14F-4D97-AF65-F5344CB8AC3E}">
        <p14:creationId xmlns:p14="http://schemas.microsoft.com/office/powerpoint/2010/main" val="174448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3429000"/>
          </a:xfrm>
        </p:spPr>
        <p:txBody>
          <a:bodyPr/>
          <a:lstStyle/>
          <a:p>
            <a:endParaRPr lang="en-CA"/>
          </a:p>
        </p:txBody>
      </p:sp>
      <p:sp>
        <p:nvSpPr>
          <p:cNvPr id="9" name="Rectangle 8"/>
          <p:cNvSpPr/>
          <p:nvPr userDrawn="1"/>
        </p:nvSpPr>
        <p:spPr bwMode="auto">
          <a:xfrm>
            <a:off x="5903912" y="3653856"/>
            <a:ext cx="384175" cy="34925"/>
          </a:xfrm>
          <a:prstGeom prst="rect">
            <a:avLst/>
          </a:prstGeom>
          <a:solidFill>
            <a:srgbClr val="3BC7F4"/>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10" name="Text Placeholder 4"/>
          <p:cNvSpPr>
            <a:spLocks noGrp="1"/>
          </p:cNvSpPr>
          <p:nvPr>
            <p:ph type="body" sz="quarter" idx="26" hasCustomPrompt="1"/>
          </p:nvPr>
        </p:nvSpPr>
        <p:spPr>
          <a:xfrm>
            <a:off x="1440000" y="4396360"/>
            <a:ext cx="9313200" cy="1022552"/>
          </a:xfrm>
        </p:spPr>
        <p:txBody>
          <a:bodyPr>
            <a:normAutofit/>
          </a:bodyPr>
          <a:lstStyle>
            <a:lvl1pPr marL="0" indent="0">
              <a:lnSpc>
                <a:spcPct val="150000"/>
              </a:lnSpc>
              <a:buNone/>
              <a:defRPr sz="2000">
                <a:solidFill>
                  <a:srgbClr val="5C5C5C"/>
                </a:solidFill>
                <a:latin typeface="Lato" panose="020F0502020204030203" pitchFamily="34" charset="0"/>
              </a:defRPr>
            </a:lvl1pPr>
          </a:lstStyle>
          <a:p>
            <a:pPr lvl="0"/>
            <a:r>
              <a:rPr lang="en-CA" dirty="0"/>
              <a:t>Caption for the image. This page is good when you have a few sentences as your caption as there’s more room for text.</a:t>
            </a:r>
            <a:endParaRPr lang="en-US" dirty="0"/>
          </a:p>
        </p:txBody>
      </p:sp>
      <p:sp>
        <p:nvSpPr>
          <p:cNvPr id="11" name="Text Placeholder 4"/>
          <p:cNvSpPr>
            <a:spLocks noGrp="1"/>
          </p:cNvSpPr>
          <p:nvPr>
            <p:ph type="body" sz="quarter" idx="27" hasCustomPrompt="1"/>
          </p:nvPr>
        </p:nvSpPr>
        <p:spPr>
          <a:xfrm>
            <a:off x="1440000" y="3913796"/>
            <a:ext cx="9313200" cy="47833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rgbClr val="5C5C5C"/>
                </a:solidFill>
                <a:latin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Half Image Slide</a:t>
            </a:r>
          </a:p>
        </p:txBody>
      </p:sp>
      <p:sp>
        <p:nvSpPr>
          <p:cNvPr id="12" name="Text Placeholder 4"/>
          <p:cNvSpPr>
            <a:spLocks noGrp="1"/>
          </p:cNvSpPr>
          <p:nvPr>
            <p:ph type="body" sz="quarter" idx="28" hasCustomPrompt="1"/>
          </p:nvPr>
        </p:nvSpPr>
        <p:spPr>
          <a:xfrm>
            <a:off x="1440000" y="5539015"/>
            <a:ext cx="9313200" cy="354106"/>
          </a:xfrm>
        </p:spPr>
        <p:txBody>
          <a:bodyPr>
            <a:normAutofit/>
          </a:bodyPr>
          <a:lstStyle>
            <a:lvl1pPr marL="0" indent="0">
              <a:lnSpc>
                <a:spcPct val="120000"/>
              </a:lnSpc>
              <a:buNone/>
              <a:defRPr sz="1400" b="0" i="1">
                <a:solidFill>
                  <a:srgbClr val="5C5C5C"/>
                </a:solidFill>
                <a:latin typeface="Lato" panose="020F0502020204030203" pitchFamily="34" charset="0"/>
              </a:defRPr>
            </a:lvl1pPr>
          </a:lstStyle>
          <a:p>
            <a:pPr lvl="0"/>
            <a:r>
              <a:rPr lang="en-CA" dirty="0"/>
              <a:t>Source: Source of the Image</a:t>
            </a:r>
            <a:endParaRPr lang="en-US" dirty="0"/>
          </a:p>
        </p:txBody>
      </p:sp>
      <p:sp>
        <p:nvSpPr>
          <p:cNvPr id="13" name="Slide Number Placeholder 12"/>
          <p:cNvSpPr>
            <a:spLocks noGrp="1"/>
          </p:cNvSpPr>
          <p:nvPr>
            <p:ph type="sldNum" sz="quarter" idx="29"/>
          </p:nvPr>
        </p:nvSpPr>
        <p:spPr/>
        <p:txBody>
          <a:bodyPr/>
          <a:lstStyle/>
          <a:p>
            <a:fld id="{A8350104-CE64-4EE9-82B1-554144FA4C7C}" type="slidenum">
              <a:rPr lang="en-CA" smtClean="0"/>
              <a:pPr/>
              <a:t>‹#›</a:t>
            </a:fld>
            <a:endParaRPr lang="en-CA"/>
          </a:p>
        </p:txBody>
      </p:sp>
    </p:spTree>
    <p:custDataLst>
      <p:tags r:id="rId1"/>
    </p:custDataLst>
    <p:extLst>
      <p:ext uri="{BB962C8B-B14F-4D97-AF65-F5344CB8AC3E}">
        <p14:creationId xmlns:p14="http://schemas.microsoft.com/office/powerpoint/2010/main" val="188589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mag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lvl1pPr>
              <a:defRPr/>
            </a:lvl1pPr>
          </a:lstStyle>
          <a:p>
            <a:pPr lvl="0"/>
            <a:r>
              <a:rPr lang="en-US" dirty="0"/>
              <a:t>Three Image Slide</a:t>
            </a:r>
          </a:p>
        </p:txBody>
      </p:sp>
      <p:sp>
        <p:nvSpPr>
          <p:cNvPr id="9" name="Slide Number Placeholder 8"/>
          <p:cNvSpPr>
            <a:spLocks noGrp="1"/>
          </p:cNvSpPr>
          <p:nvPr>
            <p:ph type="sldNum" sz="quarter" idx="10"/>
          </p:nvPr>
        </p:nvSpPr>
        <p:spPr/>
        <p:txBody>
          <a:bodyPr/>
          <a:lstStyle/>
          <a:p>
            <a:fld id="{A8350104-CE64-4EE9-82B1-554144FA4C7C}" type="slidenum">
              <a:rPr lang="en-CA" smtClean="0"/>
              <a:pPr/>
              <a:t>‹#›</a:t>
            </a:fld>
            <a:endParaRPr lang="en-CA"/>
          </a:p>
        </p:txBody>
      </p:sp>
      <p:sp>
        <p:nvSpPr>
          <p:cNvPr id="11" name="Picture Placeholder 10"/>
          <p:cNvSpPr>
            <a:spLocks noGrp="1"/>
          </p:cNvSpPr>
          <p:nvPr>
            <p:ph type="pic" sz="quarter" idx="11"/>
          </p:nvPr>
        </p:nvSpPr>
        <p:spPr>
          <a:xfrm>
            <a:off x="4836000" y="2169000"/>
            <a:ext cx="2520000" cy="2520000"/>
          </a:xfrm>
        </p:spPr>
        <p:txBody>
          <a:bodyPr/>
          <a:lstStyle/>
          <a:p>
            <a:endParaRPr lang="en-CA"/>
          </a:p>
        </p:txBody>
      </p:sp>
      <p:sp>
        <p:nvSpPr>
          <p:cNvPr id="12" name="Picture Placeholder 10"/>
          <p:cNvSpPr>
            <a:spLocks noGrp="1"/>
          </p:cNvSpPr>
          <p:nvPr>
            <p:ph type="pic" sz="quarter" idx="12"/>
          </p:nvPr>
        </p:nvSpPr>
        <p:spPr>
          <a:xfrm>
            <a:off x="8280000" y="2169000"/>
            <a:ext cx="2520000" cy="2520000"/>
          </a:xfrm>
        </p:spPr>
        <p:txBody>
          <a:bodyPr/>
          <a:lstStyle/>
          <a:p>
            <a:endParaRPr lang="en-CA"/>
          </a:p>
        </p:txBody>
      </p:sp>
      <p:sp>
        <p:nvSpPr>
          <p:cNvPr id="13" name="Picture Placeholder 10"/>
          <p:cNvSpPr>
            <a:spLocks noGrp="1"/>
          </p:cNvSpPr>
          <p:nvPr>
            <p:ph type="pic" sz="quarter" idx="13"/>
          </p:nvPr>
        </p:nvSpPr>
        <p:spPr>
          <a:xfrm>
            <a:off x="1440000" y="2169000"/>
            <a:ext cx="2520000" cy="2520000"/>
          </a:xfrm>
        </p:spPr>
        <p:txBody>
          <a:bodyPr/>
          <a:lstStyle/>
          <a:p>
            <a:endParaRPr lang="en-CA"/>
          </a:p>
        </p:txBody>
      </p:sp>
      <p:sp>
        <p:nvSpPr>
          <p:cNvPr id="14" name="Text Placeholder 4"/>
          <p:cNvSpPr>
            <a:spLocks noGrp="1"/>
          </p:cNvSpPr>
          <p:nvPr>
            <p:ph type="body" sz="quarter" idx="26"/>
          </p:nvPr>
        </p:nvSpPr>
        <p:spPr>
          <a:xfrm>
            <a:off x="144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5" name="Text Placeholder 4"/>
          <p:cNvSpPr>
            <a:spLocks noGrp="1"/>
          </p:cNvSpPr>
          <p:nvPr>
            <p:ph type="body" sz="quarter" idx="27" hasCustomPrompt="1"/>
          </p:nvPr>
        </p:nvSpPr>
        <p:spPr>
          <a:xfrm>
            <a:off x="144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28"/>
          </p:nvPr>
        </p:nvSpPr>
        <p:spPr>
          <a:xfrm>
            <a:off x="4836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a:t>Edit Master text styles</a:t>
            </a:r>
          </a:p>
        </p:txBody>
      </p:sp>
      <p:sp>
        <p:nvSpPr>
          <p:cNvPr id="17" name="Text Placeholder 4"/>
          <p:cNvSpPr>
            <a:spLocks noGrp="1"/>
          </p:cNvSpPr>
          <p:nvPr>
            <p:ph type="body" sz="quarter" idx="29" hasCustomPrompt="1"/>
          </p:nvPr>
        </p:nvSpPr>
        <p:spPr>
          <a:xfrm>
            <a:off x="4836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0"/>
          </p:nvPr>
        </p:nvSpPr>
        <p:spPr>
          <a:xfrm>
            <a:off x="828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9" name="Text Placeholder 4"/>
          <p:cNvSpPr>
            <a:spLocks noGrp="1"/>
          </p:cNvSpPr>
          <p:nvPr>
            <p:ph type="body" sz="quarter" idx="31" hasCustomPrompt="1"/>
          </p:nvPr>
        </p:nvSpPr>
        <p:spPr>
          <a:xfrm>
            <a:off x="828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Tree>
    <p:custDataLst>
      <p:tags r:id="rId1"/>
    </p:custDataLst>
    <p:extLst>
      <p:ext uri="{BB962C8B-B14F-4D97-AF65-F5344CB8AC3E}">
        <p14:creationId xmlns:p14="http://schemas.microsoft.com/office/powerpoint/2010/main" val="165700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Text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a:p>
        </p:txBody>
      </p:sp>
      <p:sp>
        <p:nvSpPr>
          <p:cNvPr id="12" name="Text Placeholder 11"/>
          <p:cNvSpPr>
            <a:spLocks noGrp="1"/>
          </p:cNvSpPr>
          <p:nvPr>
            <p:ph type="body" sz="quarter" idx="11"/>
          </p:nvPr>
        </p:nvSpPr>
        <p:spPr>
          <a:xfrm>
            <a:off x="1440000" y="1808163"/>
            <a:ext cx="93600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56664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Bullet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a:p>
        </p:txBody>
      </p:sp>
      <p:sp>
        <p:nvSpPr>
          <p:cNvPr id="12" name="Text Placeholder 11"/>
          <p:cNvSpPr>
            <a:spLocks noGrp="1"/>
          </p:cNvSpPr>
          <p:nvPr>
            <p:ph type="body" sz="quarter" idx="11"/>
          </p:nvPr>
        </p:nvSpPr>
        <p:spPr>
          <a:xfrm>
            <a:off x="1440000" y="1808163"/>
            <a:ext cx="9360000" cy="4357687"/>
          </a:xfrm>
        </p:spPr>
        <p:txBody>
          <a:bodyPr>
            <a:normAutofit/>
          </a:bodyPr>
          <a:lstStyle>
            <a:lvl1pPr marL="342900" indent="-342900">
              <a:lnSpc>
                <a:spcPct val="150000"/>
              </a:lnSpc>
              <a:buFont typeface="Arial" panose="020B0604020202020204" pitchFamily="34" charset="0"/>
              <a:buChar char="•"/>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3761039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4.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311605428"/>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649" r:id="rId3"/>
    <p:sldLayoutId id="2147483650" r:id="rId4"/>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panose="020F05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Lato" panose="020F0502020204030203" pitchFamily="34" charset="0"/>
              </a:defRPr>
            </a:lvl1pPr>
          </a:lstStyle>
          <a:p>
            <a:fld id="{F88DDB73-4218-4F15-8D62-9E4B0C1C689C}" type="slidenum">
              <a:rPr lang="en-CA" smtClean="0"/>
              <a:pPr/>
              <a:t>‹#›</a:t>
            </a:fld>
            <a:endParaRPr lang="en-CA"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728190"/>
            <a:ext cx="219474" cy="543914"/>
          </a:xfrm>
          <a:prstGeom prst="rect">
            <a:avLst/>
          </a:prstGeom>
        </p:spPr>
      </p:pic>
    </p:spTree>
    <p:custDataLst>
      <p:tags r:id="rId14"/>
    </p:custDataLst>
    <p:extLst>
      <p:ext uri="{BB962C8B-B14F-4D97-AF65-F5344CB8AC3E}">
        <p14:creationId xmlns:p14="http://schemas.microsoft.com/office/powerpoint/2010/main" val="32818688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9" r:id="rId5"/>
    <p:sldLayoutId id="2147483690" r:id="rId6"/>
    <p:sldLayoutId id="2147483685" r:id="rId7"/>
    <p:sldLayoutId id="2147483681" r:id="rId8"/>
    <p:sldLayoutId id="2147483682" r:id="rId9"/>
    <p:sldLayoutId id="2147483683" r:id="rId10"/>
    <p:sldLayoutId id="2147483684" r:id="rId11"/>
    <p:sldLayoutId id="2147483688" r:id="rId12"/>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28.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3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38.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40.xml"/><Relationship Id="rId5" Type="http://schemas.microsoft.com/office/2007/relationships/hdphoto" Target="../media/hdphoto1.wdp"/><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43.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4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27.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7127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itle 12"/>
          <p:cNvSpPr txBox="1">
            <a:spLocks/>
          </p:cNvSpPr>
          <p:nvPr/>
        </p:nvSpPr>
        <p:spPr>
          <a:xfrm>
            <a:off x="1414019" y="2225675"/>
            <a:ext cx="8206636"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sz="8000" dirty="0">
                <a:solidFill>
                  <a:schemeClr val="bg1"/>
                </a:solidFill>
                <a:latin typeface="Merriweather Black" panose="00000A00000000000000" pitchFamily="2" charset="0"/>
              </a:rPr>
              <a:t>Brainstorming</a:t>
            </a: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extLst>
      <p:ext uri="{BB962C8B-B14F-4D97-AF65-F5344CB8AC3E}">
        <p14:creationId xmlns:p14="http://schemas.microsoft.com/office/powerpoint/2010/main" val="3805853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55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3081135" y="1911932"/>
            <a:ext cx="3098164" cy="1323439"/>
          </a:xfrm>
          <a:prstGeom prst="rect">
            <a:avLst/>
          </a:prstGeom>
          <a:noFill/>
        </p:spPr>
        <p:txBody>
          <a:bodyPr wrap="square" rtlCol="0">
            <a:spAutoFit/>
          </a:bodyPr>
          <a:lstStyle/>
          <a:p>
            <a:pPr marL="285750" indent="-285750" rtl="0">
              <a:buClr>
                <a:srgbClr val="37C6F4"/>
              </a:buClr>
              <a:buFont typeface="Wingdings" panose="05000000000000000000" pitchFamily="2" charset="2"/>
              <a:buChar char=""/>
            </a:pPr>
            <a:r>
              <a:rPr lang="fr-FR" sz="2000">
                <a:solidFill>
                  <a:schemeClr val="bg1"/>
                </a:solidFill>
                <a:latin typeface="Lato" panose="020F0502020204030203" pitchFamily="34" charset="0"/>
              </a:rPr>
              <a:t>Révision au bureau</a:t>
            </a:r>
          </a:p>
          <a:p>
            <a:pPr marL="285750" indent="-285750" rtl="0">
              <a:buClr>
                <a:srgbClr val="37C6F4"/>
              </a:buClr>
              <a:buFont typeface="Wingdings" panose="05000000000000000000" pitchFamily="2" charset="2"/>
              <a:buChar char=""/>
            </a:pPr>
            <a:r>
              <a:rPr lang="fr-FR" sz="2000">
                <a:solidFill>
                  <a:schemeClr val="bg1"/>
                </a:solidFill>
                <a:latin typeface="Lato" panose="020F0502020204030203" pitchFamily="34" charset="0"/>
              </a:rPr>
              <a:t>Définir les rôles et les responsabilités</a:t>
            </a:r>
          </a:p>
          <a:p>
            <a:pPr marL="285750" indent="-285750" rtl="0">
              <a:buClr>
                <a:srgbClr val="37C6F4"/>
              </a:buClr>
              <a:buFont typeface="Wingdings" panose="05000000000000000000" pitchFamily="2" charset="2"/>
              <a:buChar char=""/>
            </a:pPr>
            <a:r>
              <a:rPr lang="fr-FR" sz="2000">
                <a:solidFill>
                  <a:schemeClr val="bg1"/>
                </a:solidFill>
                <a:latin typeface="Lato" panose="020F0502020204030203" pitchFamily="34" charset="0"/>
              </a:rPr>
              <a:t>Évaluer les capacités</a:t>
            </a:r>
          </a:p>
        </p:txBody>
      </p:sp>
      <p:pic>
        <p:nvPicPr>
          <p:cNvPr id="3" name="Picture 2">
            <a:extLst>
              <a:ext uri="{FF2B5EF4-FFF2-40B4-BE49-F238E27FC236}">
                <a16:creationId xmlns:a16="http://schemas.microsoft.com/office/drawing/2014/main" id="{5281A4E5-7A6F-45BD-93EC-A3EB1FA5FC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913" y="865762"/>
            <a:ext cx="4427762" cy="4280170"/>
          </a:xfrm>
          <a:prstGeom prst="rect">
            <a:avLst/>
          </a:prstGeom>
        </p:spPr>
      </p:pic>
    </p:spTree>
    <p:custDataLst>
      <p:tags r:id="rId1"/>
    </p:custDataLst>
    <p:extLst>
      <p:ext uri="{BB962C8B-B14F-4D97-AF65-F5344CB8AC3E}">
        <p14:creationId xmlns:p14="http://schemas.microsoft.com/office/powerpoint/2010/main" val="322608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p:cNvSpPr>
            <a:spLocks noGrp="1"/>
          </p:cNvSpPr>
          <p:nvPr>
            <p:ph type="title"/>
          </p:nvPr>
        </p:nvSpPr>
        <p:spPr/>
        <p:txBody>
          <a:bodyPr/>
          <a:lstStyle/>
          <a:p>
            <a:pPr rtl="0"/>
            <a:r>
              <a:rPr lang="fr-FR">
                <a:solidFill>
                  <a:schemeClr val="bg1"/>
                </a:solidFill>
              </a:rPr>
              <a:t>Examen initial</a:t>
            </a:r>
          </a:p>
        </p:txBody>
      </p:sp>
      <p:sp>
        <p:nvSpPr>
          <p:cNvPr id="11" name="Text Placeholder 7"/>
          <p:cNvSpPr>
            <a:spLocks noGrp="1"/>
          </p:cNvSpPr>
          <p:nvPr>
            <p:ph type="body" sz="quarter" idx="4294967295"/>
          </p:nvPr>
        </p:nvSpPr>
        <p:spPr>
          <a:xfrm>
            <a:off x="1530000" y="1710000"/>
            <a:ext cx="4402857" cy="2779712"/>
          </a:xfrm>
          <a:prstGeom prst="rect">
            <a:avLst/>
          </a:prstGeom>
        </p:spPr>
        <p:txBody>
          <a:bodyPr/>
          <a:lstStyle/>
          <a:p>
            <a:pPr marL="342900" indent="-342900" rtl="0">
              <a:lnSpc>
                <a:spcPct val="100000"/>
              </a:lnSpc>
              <a:buFont typeface="Arial" panose="020B0604020202020204" pitchFamily="34" charset="0"/>
              <a:buChar char="•"/>
            </a:pPr>
            <a:r>
              <a:rPr lang="fr-FR">
                <a:solidFill>
                  <a:schemeClr val="bg1"/>
                </a:solidFill>
              </a:rPr>
              <a:t>Littérature grise</a:t>
            </a:r>
          </a:p>
          <a:p>
            <a:pPr marL="342900" indent="-342900" rtl="0">
              <a:lnSpc>
                <a:spcPct val="100000"/>
              </a:lnSpc>
              <a:buFont typeface="Arial" panose="020B0604020202020204" pitchFamily="34" charset="0"/>
              <a:buChar char="•"/>
            </a:pPr>
            <a:r>
              <a:rPr lang="fr-FR">
                <a:solidFill>
                  <a:schemeClr val="bg1"/>
                </a:solidFill>
              </a:rPr>
              <a:t>Rapports</a:t>
            </a:r>
          </a:p>
          <a:p>
            <a:pPr marL="342900" indent="-342900" rtl="0">
              <a:lnSpc>
                <a:spcPct val="100000"/>
              </a:lnSpc>
              <a:buFont typeface="Arial" panose="020B0604020202020204" pitchFamily="34" charset="0"/>
              <a:buChar char="•"/>
            </a:pPr>
            <a:r>
              <a:rPr lang="fr-FR">
                <a:solidFill>
                  <a:schemeClr val="bg1"/>
                </a:solidFill>
              </a:rPr>
              <a:t>Littérature académique</a:t>
            </a:r>
          </a:p>
          <a:p>
            <a:pPr marL="342900" indent="-342900" rtl="0">
              <a:lnSpc>
                <a:spcPct val="100000"/>
              </a:lnSpc>
              <a:buFont typeface="Arial" panose="020B0604020202020204" pitchFamily="34" charset="0"/>
              <a:buChar char="•"/>
            </a:pPr>
            <a:r>
              <a:rPr lang="fr-FR">
                <a:solidFill>
                  <a:schemeClr val="bg1"/>
                </a:solidFill>
              </a:rPr>
              <a:t>Discussions avec les parties prenantes</a:t>
            </a:r>
          </a:p>
        </p:txBody>
      </p:sp>
    </p:spTree>
    <p:custDataLst>
      <p:tags r:id="rId1"/>
    </p:custDataLst>
    <p:extLst>
      <p:ext uri="{BB962C8B-B14F-4D97-AF65-F5344CB8AC3E}">
        <p14:creationId xmlns:p14="http://schemas.microsoft.com/office/powerpoint/2010/main" val="3344492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fr-FR">
                <a:solidFill>
                  <a:schemeClr val="bg1"/>
                </a:solidFill>
              </a:rPr>
              <a:t>Évaluer les capacités</a:t>
            </a:r>
          </a:p>
        </p:txBody>
      </p:sp>
      <p:sp>
        <p:nvSpPr>
          <p:cNvPr id="3" name="Slide Number Placeholder 2"/>
          <p:cNvSpPr>
            <a:spLocks noGrp="1"/>
          </p:cNvSpPr>
          <p:nvPr>
            <p:ph type="sldNum" sz="quarter" idx="10"/>
          </p:nvPr>
        </p:nvSpPr>
        <p:spPr/>
        <p:txBody>
          <a:bodyPr/>
          <a:lstStyle/>
          <a:p>
            <a:pPr rtl="0"/>
            <a:fld id="{A8350104-CE64-4EE9-82B1-554144FA4C7C}" type="slidenum">
              <a:rPr/>
              <a:pPr/>
              <a:t>13</a:t>
            </a:fld>
            <a:endParaRPr/>
          </a:p>
        </p:txBody>
      </p:sp>
      <p:sp>
        <p:nvSpPr>
          <p:cNvPr id="14" name="Text Placeholder 13"/>
          <p:cNvSpPr>
            <a:spLocks noGrp="1"/>
          </p:cNvSpPr>
          <p:nvPr>
            <p:ph type="body" sz="quarter" idx="11"/>
          </p:nvPr>
        </p:nvSpPr>
        <p:spPr>
          <a:xfrm>
            <a:off x="1530000" y="1710000"/>
            <a:ext cx="9360000" cy="4357687"/>
          </a:xfrm>
          <a:noFill/>
        </p:spPr>
        <p:txBody>
          <a:bodyPr>
            <a:normAutofit/>
          </a:bodyPr>
          <a:lstStyle/>
          <a:p>
            <a:pPr marL="342900" lvl="0" indent="-342900" rtl="0">
              <a:lnSpc>
                <a:spcPct val="100000"/>
              </a:lnSpc>
              <a:buFont typeface="Arial" panose="020B0604020202020204" pitchFamily="34" charset="0"/>
              <a:buChar char="•"/>
            </a:pPr>
            <a:r>
              <a:rPr lang="fr-FR">
                <a:solidFill>
                  <a:schemeClr val="bg1"/>
                </a:solidFill>
              </a:rPr>
              <a:t>Identifier les forces et les besoins en matière de capacités</a:t>
            </a:r>
          </a:p>
          <a:p>
            <a:pPr marL="342900" lvl="0" indent="-342900" rtl="0">
              <a:lnSpc>
                <a:spcPct val="100000"/>
              </a:lnSpc>
              <a:buFont typeface="Arial" panose="020B0604020202020204" pitchFamily="34" charset="0"/>
              <a:buChar char="•"/>
            </a:pPr>
            <a:r>
              <a:rPr lang="fr-FR">
                <a:solidFill>
                  <a:schemeClr val="bg1"/>
                </a:solidFill>
              </a:rPr>
              <a:t>Une évaluation des capacités est un moyen d'évaluer, de manière formelle ou informelle, si les personnes ou les organisations ont les connaissances et les compétences nécessaires pour remplir leurs rôles efficacement. </a:t>
            </a:r>
          </a:p>
          <a:p>
            <a:pPr marL="342900" lvl="0" indent="-342900" rtl="0">
              <a:lnSpc>
                <a:spcPct val="100000"/>
              </a:lnSpc>
              <a:buFont typeface="Arial" panose="020B0604020202020204" pitchFamily="34" charset="0"/>
              <a:buChar char="•"/>
            </a:pPr>
            <a:r>
              <a:rPr lang="fr-FR">
                <a:solidFill>
                  <a:schemeClr val="bg1"/>
                </a:solidFill>
              </a:rPr>
              <a:t>Les capacités peuvent être évaluées par le biais d'enquêtes, de groupes de discussion, d'entrevues, de sondages, de conversations en face-à-face ou d'évaluations.</a:t>
            </a:r>
          </a:p>
        </p:txBody>
      </p:sp>
    </p:spTree>
    <p:custDataLst>
      <p:tags r:id="rId1"/>
    </p:custDataLst>
    <p:extLst>
      <p:ext uri="{BB962C8B-B14F-4D97-AF65-F5344CB8AC3E}">
        <p14:creationId xmlns:p14="http://schemas.microsoft.com/office/powerpoint/2010/main" val="4264606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2"/>
          <p:cNvSpPr txBox="1">
            <a:spLocks/>
          </p:cNvSpPr>
          <p:nvPr/>
        </p:nvSpPr>
        <p:spPr>
          <a:xfrm>
            <a:off x="1414019" y="2225675"/>
            <a:ext cx="7116596"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sz="8000">
                <a:solidFill>
                  <a:schemeClr val="bg1"/>
                </a:solidFill>
                <a:latin typeface="Merriweather Black" panose="00000A00000000000000" pitchFamily="2" charset="0"/>
              </a:rPr>
              <a:t>Entretien :</a:t>
            </a:r>
          </a:p>
          <a:p>
            <a:pPr rtl="0"/>
            <a:r>
              <a:rPr lang="fr-FR" sz="8000">
                <a:solidFill>
                  <a:schemeClr val="bg1"/>
                </a:solidFill>
                <a:latin typeface="Merriweather Black" panose="00000A00000000000000" pitchFamily="2" charset="0"/>
              </a:rPr>
              <a:t>évaluer les capacités</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custDataLst>
      <p:tags r:id="rId1"/>
    </p:custDataLst>
    <p:extLst>
      <p:ext uri="{BB962C8B-B14F-4D97-AF65-F5344CB8AC3E}">
        <p14:creationId xmlns:p14="http://schemas.microsoft.com/office/powerpoint/2010/main" val="2873060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2"/>
          <p:cNvSpPr txBox="1">
            <a:spLocks/>
          </p:cNvSpPr>
          <p:nvPr/>
        </p:nvSpPr>
        <p:spPr>
          <a:xfrm>
            <a:off x="1414018" y="2225675"/>
            <a:ext cx="10495483"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sz="8000">
                <a:solidFill>
                  <a:schemeClr val="bg1"/>
                </a:solidFill>
                <a:latin typeface="Merriweather Black" panose="00000A00000000000000" pitchFamily="2" charset="0"/>
              </a:rPr>
              <a:t>Maçons</a:t>
            </a:r>
          </a:p>
          <a:p>
            <a:endParaRPr lang="en-CA" sz="8000" dirty="0">
              <a:solidFill>
                <a:schemeClr val="bg1"/>
              </a:solidFill>
              <a:latin typeface="Merriweather Black" panose="00000A00000000000000" pitchFamily="2" charset="0"/>
            </a:endParaRPr>
          </a:p>
          <a:p>
            <a:pPr rtl="0"/>
            <a:r>
              <a:rPr lang="fr-FR" sz="8000">
                <a:solidFill>
                  <a:schemeClr val="bg1"/>
                </a:solidFill>
                <a:latin typeface="Merriweather Black" panose="00000A00000000000000" pitchFamily="2" charset="0"/>
              </a:rPr>
              <a:t>Entreprises du secteur de l'assainissement</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custDataLst>
      <p:tags r:id="rId1"/>
    </p:custDataLst>
    <p:extLst>
      <p:ext uri="{BB962C8B-B14F-4D97-AF65-F5344CB8AC3E}">
        <p14:creationId xmlns:p14="http://schemas.microsoft.com/office/powerpoint/2010/main" val="350443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fr-FR">
                <a:solidFill>
                  <a:schemeClr val="bg1"/>
                </a:solidFill>
              </a:rPr>
              <a:t>Analyse de l'entretien</a:t>
            </a:r>
          </a:p>
        </p:txBody>
      </p:sp>
      <p:sp>
        <p:nvSpPr>
          <p:cNvPr id="35" name="Text Placeholder 13"/>
          <p:cNvSpPr>
            <a:spLocks noGrp="1"/>
          </p:cNvSpPr>
          <p:nvPr>
            <p:ph type="body" sz="quarter" idx="11"/>
          </p:nvPr>
        </p:nvSpPr>
        <p:spPr>
          <a:xfrm>
            <a:off x="1530000" y="1330622"/>
            <a:ext cx="9360000" cy="4843116"/>
          </a:xfrm>
          <a:noFill/>
        </p:spPr>
        <p:txBody>
          <a:bodyPr>
            <a:normAutofit/>
          </a:bodyPr>
          <a:lstStyle/>
          <a:p>
            <a:pPr marL="457200" indent="-457200" rtl="0">
              <a:lnSpc>
                <a:spcPct val="100000"/>
              </a:lnSpc>
              <a:buFont typeface="+mj-lt"/>
              <a:buAutoNum type="arabicPeriod"/>
            </a:pPr>
            <a:r>
              <a:rPr lang="fr-FR" sz="1800" dirty="0">
                <a:solidFill>
                  <a:schemeClr val="bg1"/>
                </a:solidFill>
              </a:rPr>
              <a:t>Sur le set de table de votre équipe, écrivez les besoins que vous avez repérés au cours de l'entrevue.</a:t>
            </a:r>
          </a:p>
          <a:p>
            <a:pPr marL="457200" indent="-457200" rtl="0">
              <a:lnSpc>
                <a:spcPct val="100000"/>
              </a:lnSpc>
              <a:buFont typeface="+mj-lt"/>
              <a:buAutoNum type="arabicPeriod"/>
            </a:pPr>
            <a:r>
              <a:rPr lang="fr-FR" sz="1800" dirty="0">
                <a:solidFill>
                  <a:schemeClr val="bg1"/>
                </a:solidFill>
              </a:rPr>
              <a:t>Discutez-en avec votre équipe afin d'identifier les points communs et les besoins prioritaires.</a:t>
            </a:r>
          </a:p>
          <a:p>
            <a:pPr marL="457200" indent="-457200" rtl="0">
              <a:lnSpc>
                <a:spcPct val="100000"/>
              </a:lnSpc>
              <a:buFont typeface="+mj-lt"/>
              <a:buAutoNum type="arabicPeriod"/>
            </a:pPr>
            <a:r>
              <a:rPr lang="fr-FR" sz="1800" dirty="0">
                <a:solidFill>
                  <a:schemeClr val="bg1"/>
                </a:solidFill>
              </a:rPr>
              <a:t>Résumez les principaux besoins en capacités au centre du set de table.</a:t>
            </a:r>
          </a:p>
        </p:txBody>
      </p:sp>
      <p:pic>
        <p:nvPicPr>
          <p:cNvPr id="3" name="Picture 2">
            <a:extLst>
              <a:ext uri="{FF2B5EF4-FFF2-40B4-BE49-F238E27FC236}">
                <a16:creationId xmlns:a16="http://schemas.microsoft.com/office/drawing/2014/main" id="{4396F666-5742-4D05-9013-9060E8B89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232" y="3322271"/>
            <a:ext cx="5169779" cy="3282810"/>
          </a:xfrm>
          <a:prstGeom prst="rect">
            <a:avLst/>
          </a:prstGeom>
        </p:spPr>
      </p:pic>
    </p:spTree>
    <p:custDataLst>
      <p:tags r:id="rId1"/>
    </p:custDataLst>
    <p:extLst>
      <p:ext uri="{BB962C8B-B14F-4D97-AF65-F5344CB8AC3E}">
        <p14:creationId xmlns:p14="http://schemas.microsoft.com/office/powerpoint/2010/main" val="263889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17</a:t>
            </a:fld>
            <a:endParaRPr/>
          </a:p>
        </p:txBody>
      </p:sp>
      <p:pic>
        <p:nvPicPr>
          <p:cNvPr id="4" name="Picture 3"/>
          <p:cNvPicPr>
            <a:picLocks noChangeAspect="1"/>
          </p:cNvPicPr>
          <p:nvPr/>
        </p:nvPicPr>
        <p:blipFill>
          <a:blip r:embed="rId4"/>
          <a:stretch>
            <a:fillRect/>
          </a:stretch>
        </p:blipFill>
        <p:spPr>
          <a:xfrm>
            <a:off x="4307559" y="189000"/>
            <a:ext cx="5076271" cy="6480000"/>
          </a:xfrm>
          <a:prstGeom prst="rect">
            <a:avLst/>
          </a:prstGeom>
        </p:spPr>
      </p:pic>
      <p:sp>
        <p:nvSpPr>
          <p:cNvPr id="11" name="Title 12"/>
          <p:cNvSpPr txBox="1">
            <a:spLocks/>
          </p:cNvSpPr>
          <p:nvPr/>
        </p:nvSpPr>
        <p:spPr>
          <a:xfrm>
            <a:off x="838200" y="365125"/>
            <a:ext cx="10515600" cy="1325563"/>
          </a:xfrm>
          <a:prstGeom prst="rect">
            <a:avLst/>
          </a:prstGeom>
        </p:spPr>
        <p:txBody>
          <a:bodyPr anchor="ctr" anchorCtr="0"/>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a:t>Exemple</a:t>
            </a:r>
          </a:p>
        </p:txBody>
      </p:sp>
    </p:spTree>
    <p:custDataLst>
      <p:tags r:id="rId1"/>
    </p:custDataLst>
    <p:extLst>
      <p:ext uri="{BB962C8B-B14F-4D97-AF65-F5344CB8AC3E}">
        <p14:creationId xmlns:p14="http://schemas.microsoft.com/office/powerpoint/2010/main" val="2538680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18</a:t>
            </a:fld>
            <a:endParaRPr/>
          </a:p>
        </p:txBody>
      </p:sp>
      <p:sp>
        <p:nvSpPr>
          <p:cNvPr id="5" name="Text Placeholder 6"/>
          <p:cNvSpPr txBox="1">
            <a:spLocks/>
          </p:cNvSpPr>
          <p:nvPr/>
        </p:nvSpPr>
        <p:spPr>
          <a:xfrm>
            <a:off x="1327059" y="598377"/>
            <a:ext cx="9000000" cy="4357687"/>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fr-FR" b="1"/>
              <a:t>Sanitation Capacity Building Platform (SCBP) : </a:t>
            </a:r>
            <a:r>
              <a:rPr lang="fr-FR" i="1"/>
              <a:t>Capacity needs assessment: Addressing urban faecal sludge and septage management</a:t>
            </a:r>
          </a:p>
          <a:p>
            <a:pPr marL="342900" indent="-342900" rtl="0">
              <a:buFont typeface="Arial" panose="020B0604020202020204" pitchFamily="34" charset="0"/>
              <a:buChar char="•"/>
            </a:pPr>
            <a:r>
              <a:rPr lang="fr-FR" b="1"/>
              <a:t>Objectif : </a:t>
            </a:r>
            <a:r>
              <a:rPr lang="fr-FR"/>
              <a:t>pointer les lacunes, principalement en matière de capacités d'encadrement, techniques, financières et institutionnelles, des parties prenantes majeures aux niveaux de l'état et de la ville.</a:t>
            </a:r>
          </a:p>
          <a:p>
            <a:pPr marL="342900" indent="-342900" rtl="0">
              <a:buFont typeface="Arial" panose="020B0604020202020204" pitchFamily="34" charset="0"/>
              <a:buChar char="•"/>
            </a:pPr>
            <a:r>
              <a:rPr lang="fr-FR" b="1"/>
              <a:t>De qui a-t-on évalué les besoins ? </a:t>
            </a:r>
          </a:p>
          <a:p>
            <a:pPr marL="1714500" lvl="3" indent="-342900" rtl="0">
              <a:buFont typeface="Arial" panose="020B0604020202020204" pitchFamily="34" charset="0"/>
              <a:buChar char="•"/>
            </a:pPr>
            <a:r>
              <a:rPr lang="fr-FR"/>
              <a:t>Fonctionnaires d'état</a:t>
            </a:r>
          </a:p>
          <a:p>
            <a:pPr marL="1714500" lvl="3" indent="-342900" rtl="0">
              <a:buFont typeface="Arial" panose="020B0604020202020204" pitchFamily="34" charset="0"/>
              <a:buChar char="•"/>
            </a:pPr>
            <a:r>
              <a:rPr lang="fr-FR"/>
              <a:t>Fonctionnaires municipaux </a:t>
            </a:r>
          </a:p>
          <a:p>
            <a:pPr marL="1714500" lvl="3" indent="-342900" rtl="0">
              <a:buFont typeface="Arial" panose="020B0604020202020204" pitchFamily="34" charset="0"/>
              <a:buChar char="•"/>
            </a:pPr>
            <a:r>
              <a:rPr lang="fr-FR"/>
              <a:t>Personnel municipal</a:t>
            </a:r>
          </a:p>
          <a:p>
            <a:pPr marL="1714500" lvl="3" indent="-342900" rtl="0">
              <a:buFont typeface="Arial" panose="020B0604020202020204" pitchFamily="34" charset="0"/>
              <a:buChar char="•"/>
            </a:pPr>
            <a:r>
              <a:rPr lang="fr-FR"/>
              <a:t>Personnel des services de santé</a:t>
            </a:r>
          </a:p>
          <a:p>
            <a:pPr marL="1714500" lvl="3" indent="-342900" rtl="0">
              <a:buFont typeface="Arial" panose="020B0604020202020204" pitchFamily="34" charset="0"/>
              <a:buChar char="•"/>
            </a:pPr>
            <a:r>
              <a:rPr lang="fr-FR"/>
              <a:t>Personnel des services d'ingénierie </a:t>
            </a:r>
          </a:p>
          <a:p>
            <a:pPr marL="1714500" lvl="3" indent="-342900" rtl="0">
              <a:buFont typeface="Arial" panose="020B0604020202020204" pitchFamily="34" charset="0"/>
              <a:buChar char="•"/>
            </a:pPr>
            <a:r>
              <a:rPr lang="fr-FR"/>
              <a:t>Vidangeurs des systèmes d’assainissement </a:t>
            </a:r>
          </a:p>
          <a:p>
            <a:pPr marL="1714500" lvl="3" indent="-342900" rtl="0">
              <a:buFont typeface="Arial" panose="020B0604020202020204" pitchFamily="34" charset="0"/>
              <a:buChar char="•"/>
            </a:pPr>
            <a:r>
              <a:rPr lang="fr-FR"/>
              <a:t>Maçons et installateurs </a:t>
            </a:r>
          </a:p>
          <a:p>
            <a:endParaRPr lang="en-CA" dirty="0"/>
          </a:p>
        </p:txBody>
      </p:sp>
    </p:spTree>
    <p:custDataLst>
      <p:tags r:id="rId1"/>
    </p:custDataLst>
    <p:extLst>
      <p:ext uri="{BB962C8B-B14F-4D97-AF65-F5344CB8AC3E}">
        <p14:creationId xmlns:p14="http://schemas.microsoft.com/office/powerpoint/2010/main" val="3641492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19</a:t>
            </a:fld>
            <a:endParaRPr/>
          </a:p>
        </p:txBody>
      </p:sp>
      <p:sp>
        <p:nvSpPr>
          <p:cNvPr id="5" name="Text Placeholder 6"/>
          <p:cNvSpPr txBox="1">
            <a:spLocks/>
          </p:cNvSpPr>
          <p:nvPr/>
        </p:nvSpPr>
        <p:spPr>
          <a:xfrm>
            <a:off x="1578071" y="1745860"/>
            <a:ext cx="9000000" cy="3812258"/>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fr-FR"/>
              <a:t>Lecture des principaux documents</a:t>
            </a:r>
          </a:p>
          <a:p>
            <a:pPr marL="342900" indent="-342900" rtl="0">
              <a:buFont typeface="Arial" panose="020B0604020202020204" pitchFamily="34" charset="0"/>
              <a:buChar char="•"/>
            </a:pPr>
            <a:r>
              <a:rPr lang="fr-FR"/>
              <a:t>Création d'outils (par exemple de questionnaires)</a:t>
            </a:r>
          </a:p>
          <a:p>
            <a:pPr marL="342900" indent="-342900" rtl="0">
              <a:buFont typeface="Arial" panose="020B0604020202020204" pitchFamily="34" charset="0"/>
              <a:buChar char="•"/>
            </a:pPr>
            <a:r>
              <a:rPr lang="fr-FR"/>
              <a:t>Organisation de la logistique et mise en relation avec les parties prenantes</a:t>
            </a:r>
          </a:p>
          <a:p>
            <a:pPr marL="342900" indent="-342900" rtl="0">
              <a:buFont typeface="Arial" panose="020B0604020202020204" pitchFamily="34" charset="0"/>
              <a:buChar char="•"/>
            </a:pPr>
            <a:r>
              <a:rPr lang="fr-FR"/>
              <a:t>Réalisation des entrevues</a:t>
            </a:r>
          </a:p>
          <a:p>
            <a:pPr marL="342900" indent="-342900" rtl="0">
              <a:buFont typeface="Arial" panose="020B0604020202020204" pitchFamily="34" charset="0"/>
              <a:buChar char="•"/>
            </a:pPr>
            <a:r>
              <a:rPr lang="fr-FR"/>
              <a:t>Analyse des données</a:t>
            </a:r>
          </a:p>
          <a:p>
            <a:pPr marL="342900" indent="-342900" rtl="0">
              <a:buFont typeface="Arial" panose="020B0604020202020204" pitchFamily="34" charset="0"/>
              <a:buChar char="•"/>
            </a:pPr>
            <a:r>
              <a:rPr lang="fr-FR"/>
              <a:t>Élaboration des principales recommandations pour SCBP</a:t>
            </a:r>
          </a:p>
          <a:p>
            <a:endParaRPr lang="en-CA" dirty="0"/>
          </a:p>
        </p:txBody>
      </p:sp>
      <p:sp>
        <p:nvSpPr>
          <p:cNvPr id="4" name="Title 12"/>
          <p:cNvSpPr txBox="1">
            <a:spLocks/>
          </p:cNvSpPr>
          <p:nvPr/>
        </p:nvSpPr>
        <p:spPr>
          <a:xfrm>
            <a:off x="838200" y="365125"/>
            <a:ext cx="10515600" cy="1325563"/>
          </a:xfrm>
          <a:prstGeom prst="rect">
            <a:avLst/>
          </a:prstGeom>
        </p:spPr>
        <p:txBody>
          <a:bodyPr anchor="ctr" anchorCtr="0"/>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a:t>Méthodologie</a:t>
            </a:r>
          </a:p>
        </p:txBody>
      </p:sp>
    </p:spTree>
    <p:custDataLst>
      <p:tags r:id="rId1"/>
    </p:custDataLst>
    <p:extLst>
      <p:ext uri="{BB962C8B-B14F-4D97-AF65-F5344CB8AC3E}">
        <p14:creationId xmlns:p14="http://schemas.microsoft.com/office/powerpoint/2010/main" val="1569121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92500" lnSpcReduction="20000"/>
          </a:bodyPr>
          <a:lstStyle/>
          <a:p>
            <a:pPr rtl="0"/>
            <a:r>
              <a:rPr lang="fr-FR" dirty="0"/>
              <a:t>Utilisez cette présentation avec le plan de cours </a:t>
            </a:r>
            <a:r>
              <a:rPr lang="fr-FR" i="1" dirty="0"/>
              <a:t>Développement des capacités</a:t>
            </a:r>
            <a:r>
              <a:rPr lang="fr-FR" dirty="0"/>
              <a:t> </a:t>
            </a:r>
            <a:br>
              <a:rPr lang="en-CA" dirty="0"/>
            </a:br>
            <a:r>
              <a:rPr lang="fr-FR" dirty="0">
                <a:solidFill>
                  <a:schemeClr val="tx1"/>
                </a:solidFill>
              </a:rPr>
              <a:t>dans le manuel du formateur en conception de programmes de latrines</a:t>
            </a:r>
          </a:p>
          <a:p>
            <a:endParaRPr lang="en-CA" dirty="0"/>
          </a:p>
        </p:txBody>
      </p:sp>
      <p:sp>
        <p:nvSpPr>
          <p:cNvPr id="5" name="Text Placeholder 4"/>
          <p:cNvSpPr>
            <a:spLocks noGrp="1"/>
          </p:cNvSpPr>
          <p:nvPr>
            <p:ph type="body" sz="quarter" idx="14"/>
          </p:nvPr>
        </p:nvSpPr>
        <p:spPr/>
        <p:txBody>
          <a:bodyPr/>
          <a:lstStyle/>
          <a:p>
            <a:pPr rtl="0"/>
            <a:r>
              <a:rPr lang="fr-FR">
                <a:latin typeface="Lato" charset="0"/>
                <a:ea typeface="Lato" charset="0"/>
                <a:cs typeface="Lato" charset="0"/>
              </a:rPr>
              <a:t>Disponible sur </a:t>
            </a:r>
            <a:r>
              <a:rPr lang="fr-FR">
                <a:hlinkClick r:id="rId3"/>
              </a:rPr>
              <a:t>resources.cawst.org</a:t>
            </a:r>
          </a:p>
        </p:txBody>
      </p:sp>
    </p:spTree>
    <p:custDataLst>
      <p:tags r:id="rId1"/>
    </p:custDataLst>
    <p:extLst>
      <p:ext uri="{BB962C8B-B14F-4D97-AF65-F5344CB8AC3E}">
        <p14:creationId xmlns:p14="http://schemas.microsoft.com/office/powerpoint/2010/main" val="2035805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13"/>
          <p:cNvSpPr txBox="1">
            <a:spLocks/>
          </p:cNvSpPr>
          <p:nvPr/>
        </p:nvSpPr>
        <p:spPr>
          <a:xfrm>
            <a:off x="3719319" y="3118687"/>
            <a:ext cx="4753362" cy="620626"/>
          </a:xfrm>
          <a:prstGeom prst="rect">
            <a:avLst/>
          </a:prstGeom>
          <a:noFill/>
        </p:spPr>
        <p:txBody>
          <a:bodyPr vert="horz" lIns="91440" tIns="45720" rIns="91440" bIns="45720" rtlCol="0" anchor="ctr" anchorCtr="0">
            <a:noAutofit/>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FR" sz="3000">
                <a:solidFill>
                  <a:schemeClr val="bg1"/>
                </a:solidFill>
                <a:latin typeface="Merriweather Black" panose="00000A00000000000000" pitchFamily="2" charset="0"/>
              </a:rPr>
              <a:t>A-t-on rencontré des difficultés au cours de l'évaluation des capacités ?</a:t>
            </a:r>
          </a:p>
        </p:txBody>
      </p:sp>
    </p:spTree>
    <p:custDataLst>
      <p:tags r:id="rId1"/>
    </p:custDataLst>
    <p:extLst>
      <p:ext uri="{BB962C8B-B14F-4D97-AF65-F5344CB8AC3E}">
        <p14:creationId xmlns:p14="http://schemas.microsoft.com/office/powerpoint/2010/main" val="85206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7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fr-FR">
                <a:solidFill>
                  <a:schemeClr val="bg1"/>
                </a:solidFill>
              </a:rPr>
              <a:t>Difficultés</a:t>
            </a:r>
          </a:p>
        </p:txBody>
      </p:sp>
      <p:sp>
        <p:nvSpPr>
          <p:cNvPr id="14" name="Text Placeholder 13"/>
          <p:cNvSpPr>
            <a:spLocks noGrp="1"/>
          </p:cNvSpPr>
          <p:nvPr>
            <p:ph type="body" sz="quarter" idx="11"/>
          </p:nvPr>
        </p:nvSpPr>
        <p:spPr>
          <a:xfrm>
            <a:off x="1530000" y="1710000"/>
            <a:ext cx="9360000" cy="4843116"/>
          </a:xfrm>
          <a:noFill/>
        </p:spPr>
        <p:txBody>
          <a:bodyPr>
            <a:normAutofit/>
          </a:bodyPr>
          <a:lstStyle/>
          <a:p>
            <a:pPr marL="342900" indent="-342900" rtl="0">
              <a:lnSpc>
                <a:spcPct val="100000"/>
              </a:lnSpc>
              <a:buFont typeface="Arial" panose="020B0604020202020204" pitchFamily="34" charset="0"/>
              <a:buChar char="•"/>
            </a:pPr>
            <a:r>
              <a:rPr lang="fr-FR" sz="1800">
                <a:solidFill>
                  <a:schemeClr val="bg1"/>
                </a:solidFill>
              </a:rPr>
              <a:t>Lecture des principaux documents</a:t>
            </a:r>
          </a:p>
          <a:p>
            <a:pPr marL="342900" indent="-342900" rtl="0">
              <a:lnSpc>
                <a:spcPct val="100000"/>
              </a:lnSpc>
              <a:buFont typeface="Arial" panose="020B0604020202020204" pitchFamily="34" charset="0"/>
              <a:buChar char="•"/>
            </a:pPr>
            <a:r>
              <a:rPr lang="fr-FR" sz="1800">
                <a:solidFill>
                  <a:schemeClr val="bg1"/>
                </a:solidFill>
              </a:rPr>
              <a:t>Organisation de la logistique et mise en relation avec les parties prenantes</a:t>
            </a:r>
          </a:p>
          <a:p>
            <a:pPr marL="342900" indent="-342900" rtl="0">
              <a:lnSpc>
                <a:spcPct val="100000"/>
              </a:lnSpc>
              <a:buFont typeface="Arial" panose="020B0604020202020204" pitchFamily="34" charset="0"/>
              <a:buChar char="•"/>
            </a:pPr>
            <a:r>
              <a:rPr lang="fr-FR" sz="1800">
                <a:solidFill>
                  <a:schemeClr val="bg1"/>
                </a:solidFill>
              </a:rPr>
              <a:t>Réalisation des entrevues</a:t>
            </a:r>
          </a:p>
          <a:p>
            <a:pPr marL="342900" indent="-342900" rtl="0">
              <a:lnSpc>
                <a:spcPct val="100000"/>
              </a:lnSpc>
              <a:buFont typeface="Arial" panose="020B0604020202020204" pitchFamily="34" charset="0"/>
              <a:buChar char="•"/>
            </a:pPr>
            <a:r>
              <a:rPr lang="fr-FR" sz="1800">
                <a:solidFill>
                  <a:schemeClr val="bg1"/>
                </a:solidFill>
              </a:rPr>
              <a:t>Analyse des données</a:t>
            </a:r>
          </a:p>
        </p:txBody>
      </p:sp>
    </p:spTree>
    <p:custDataLst>
      <p:tags r:id="rId1"/>
    </p:custDataLst>
    <p:extLst>
      <p:ext uri="{BB962C8B-B14F-4D97-AF65-F5344CB8AC3E}">
        <p14:creationId xmlns:p14="http://schemas.microsoft.com/office/powerpoint/2010/main" val="3858212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55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6797058" y="2223730"/>
            <a:ext cx="3724004" cy="1015663"/>
          </a:xfrm>
          <a:prstGeom prst="rect">
            <a:avLst/>
          </a:prstGeom>
          <a:noFill/>
        </p:spPr>
        <p:txBody>
          <a:bodyPr wrap="square" rtlCol="0">
            <a:spAutoFit/>
          </a:bodyPr>
          <a:lstStyle/>
          <a:p>
            <a:pPr marL="285750" indent="-285750" rtl="0">
              <a:buClr>
                <a:srgbClr val="ED553D"/>
              </a:buClr>
              <a:buFont typeface="Wingdings" panose="05000000000000000000" pitchFamily="2" charset="2"/>
              <a:buChar char=""/>
            </a:pPr>
            <a:r>
              <a:rPr lang="fr-FR" sz="2000">
                <a:solidFill>
                  <a:schemeClr val="bg1"/>
                </a:solidFill>
                <a:latin typeface="Lato" panose="020F0502020204030203" pitchFamily="34" charset="0"/>
              </a:rPr>
              <a:t>Comment développer les compétences ?</a:t>
            </a:r>
          </a:p>
          <a:p>
            <a:pPr marL="285750" indent="-285750" rtl="0">
              <a:buClr>
                <a:srgbClr val="ED553D"/>
              </a:buClr>
              <a:buFont typeface="Wingdings" panose="05000000000000000000" pitchFamily="2" charset="2"/>
              <a:buChar char=""/>
            </a:pPr>
            <a:r>
              <a:rPr lang="fr-FR" sz="2000">
                <a:solidFill>
                  <a:schemeClr val="bg1"/>
                </a:solidFill>
                <a:latin typeface="Lato" panose="020F0502020204030203" pitchFamily="34" charset="0"/>
              </a:rPr>
              <a:t>Qui développe les compétences ?</a:t>
            </a:r>
          </a:p>
          <a:p>
            <a:pPr marL="285750" indent="-285750" rtl="0">
              <a:buClr>
                <a:srgbClr val="ED553D"/>
              </a:buClr>
              <a:buFont typeface="Wingdings" panose="05000000000000000000" pitchFamily="2" charset="2"/>
              <a:buChar char=""/>
            </a:pPr>
            <a:r>
              <a:rPr lang="fr-FR" sz="2000">
                <a:solidFill>
                  <a:schemeClr val="bg1"/>
                </a:solidFill>
                <a:latin typeface="Lato" panose="020F0502020204030203" pitchFamily="34" charset="0"/>
              </a:rPr>
              <a:t>Quand développer les compétences ?</a:t>
            </a:r>
          </a:p>
        </p:txBody>
      </p:sp>
      <p:pic>
        <p:nvPicPr>
          <p:cNvPr id="3" name="Picture 2">
            <a:extLst>
              <a:ext uri="{FF2B5EF4-FFF2-40B4-BE49-F238E27FC236}">
                <a16:creationId xmlns:a16="http://schemas.microsoft.com/office/drawing/2014/main" id="{6E1853C4-DD19-40C3-BB3F-4DF637CBD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623" y="997085"/>
            <a:ext cx="5031548" cy="4863830"/>
          </a:xfrm>
          <a:prstGeom prst="rect">
            <a:avLst/>
          </a:prstGeom>
        </p:spPr>
      </p:pic>
    </p:spTree>
    <p:custDataLst>
      <p:tags r:id="rId1"/>
    </p:custDataLst>
    <p:extLst>
      <p:ext uri="{BB962C8B-B14F-4D97-AF65-F5344CB8AC3E}">
        <p14:creationId xmlns:p14="http://schemas.microsoft.com/office/powerpoint/2010/main" val="358513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ED5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 Placeholder 1"/>
          <p:cNvSpPr>
            <a:spLocks noGrp="1"/>
          </p:cNvSpPr>
          <p:nvPr>
            <p:ph type="body" sz="quarter" idx="11"/>
          </p:nvPr>
        </p:nvSpPr>
        <p:spPr>
          <a:xfrm>
            <a:off x="1416000" y="2837041"/>
            <a:ext cx="9360000" cy="1183919"/>
          </a:xfrm>
        </p:spPr>
        <p:txBody>
          <a:bodyPr anchor="ctr" anchorCtr="0">
            <a:noAutofit/>
          </a:bodyPr>
          <a:lstStyle/>
          <a:p>
            <a:pPr algn="ctr" rtl="0">
              <a:lnSpc>
                <a:spcPct val="100000"/>
              </a:lnSpc>
            </a:pPr>
            <a:r>
              <a:rPr lang="fr-FR" sz="2800">
                <a:solidFill>
                  <a:schemeClr val="bg1"/>
                </a:solidFill>
                <a:latin typeface="Merriweather Black" panose="00000A00000000000000" pitchFamily="2" charset="0"/>
              </a:rPr>
              <a:t>Par quelles différentes manières avez-vous acquis les connaissances, les aptitudes et les attitudes qui vous permettent de faire votre travail correctement et d'en assumer les responsabilités ?</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custDataLst>
      <p:tags r:id="rId1"/>
    </p:custDataLst>
    <p:extLst>
      <p:ext uri="{BB962C8B-B14F-4D97-AF65-F5344CB8AC3E}">
        <p14:creationId xmlns:p14="http://schemas.microsoft.com/office/powerpoint/2010/main" val="2281512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rtl="0"/>
            <a:r>
              <a:rPr lang="fr-FR"/>
              <a:t>Activités de développement des capacités</a:t>
            </a:r>
          </a:p>
        </p:txBody>
      </p:sp>
      <p:sp>
        <p:nvSpPr>
          <p:cNvPr id="3" name="Slide Number Placeholder 2"/>
          <p:cNvSpPr>
            <a:spLocks noGrp="1"/>
          </p:cNvSpPr>
          <p:nvPr>
            <p:ph type="sldNum" sz="quarter" idx="10"/>
          </p:nvPr>
        </p:nvSpPr>
        <p:spPr/>
        <p:txBody>
          <a:bodyPr/>
          <a:lstStyle/>
          <a:p>
            <a:pPr rtl="0"/>
            <a:fld id="{A8350104-CE64-4EE9-82B1-554144FA4C7C}" type="slidenum">
              <a:rPr/>
              <a:pPr/>
              <a:t>24</a:t>
            </a:fld>
            <a:endParaRPr/>
          </a:p>
        </p:txBody>
      </p:sp>
      <p:graphicFrame>
        <p:nvGraphicFramePr>
          <p:cNvPr id="2" name="Table 1"/>
          <p:cNvGraphicFramePr>
            <a:graphicFrameLocks noGrp="1"/>
          </p:cNvGraphicFramePr>
          <p:nvPr>
            <p:extLst>
              <p:ext uri="{D42A27DB-BD31-4B8C-83A1-F6EECF244321}">
                <p14:modId xmlns:p14="http://schemas.microsoft.com/office/powerpoint/2010/main" val="2777623009"/>
              </p:ext>
            </p:extLst>
          </p:nvPr>
        </p:nvGraphicFramePr>
        <p:xfrm>
          <a:off x="2032000" y="1557673"/>
          <a:ext cx="8128000" cy="534225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940381590"/>
                    </a:ext>
                  </a:extLst>
                </a:gridCol>
                <a:gridCol w="4064000">
                  <a:extLst>
                    <a:ext uri="{9D8B030D-6E8A-4147-A177-3AD203B41FA5}">
                      <a16:colId xmlns:a16="http://schemas.microsoft.com/office/drawing/2014/main" val="1146957632"/>
                    </a:ext>
                  </a:extLst>
                </a:gridCol>
              </a:tblGrid>
              <a:tr h="786465">
                <a:tc>
                  <a:txBody>
                    <a:bodyPr/>
                    <a:lstStyle/>
                    <a:p>
                      <a:pPr rtl="0"/>
                      <a:r>
                        <a:rPr lang="fr-FR" sz="2000">
                          <a:latin typeface="Lato" panose="020F0502020204030203" pitchFamily="34" charset="0"/>
                        </a:rPr>
                        <a:t>Catégorie &amp; définition</a:t>
                      </a:r>
                    </a:p>
                  </a:txBody>
                  <a:tcPr anchor="ctr">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solidFill>
                      <a:srgbClr val="ED553D"/>
                    </a:solidFill>
                  </a:tcPr>
                </a:tc>
                <a:tc>
                  <a:txBody>
                    <a:bodyPr/>
                    <a:lstStyle/>
                    <a:p>
                      <a:pPr rtl="0"/>
                      <a:r>
                        <a:rPr lang="fr-FR" sz="2000">
                          <a:latin typeface="Lato" panose="020F0502020204030203" pitchFamily="34" charset="0"/>
                        </a:rPr>
                        <a:t>Description</a:t>
                      </a:r>
                    </a:p>
                  </a:txBody>
                  <a:tcPr anchor="ctr">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solidFill>
                      <a:srgbClr val="ED553D"/>
                    </a:solidFill>
                  </a:tcPr>
                </a:tc>
                <a:extLst>
                  <a:ext uri="{0D108BD9-81ED-4DB2-BD59-A6C34878D82A}">
                    <a16:rowId xmlns:a16="http://schemas.microsoft.com/office/drawing/2014/main" val="2958897311"/>
                  </a:ext>
                </a:extLst>
              </a:tr>
              <a:tr h="1546234">
                <a:tc>
                  <a:txBody>
                    <a:bodyPr/>
                    <a:lstStyle/>
                    <a:p>
                      <a:pPr rtl="0">
                        <a:spcAft>
                          <a:spcPts val="1000"/>
                        </a:spcAft>
                      </a:pPr>
                      <a:r>
                        <a:rPr lang="fr-FR" sz="1600" baseline="0">
                          <a:latin typeface="Lato" panose="020F0502020204030203" pitchFamily="34" charset="0"/>
                        </a:rPr>
                        <a:t>Apprentissage </a:t>
                      </a:r>
                      <a:r>
                        <a:rPr lang="fr-FR" sz="1600">
                          <a:latin typeface="Lato" panose="020F0502020204030203" pitchFamily="34" charset="0"/>
                        </a:rPr>
                        <a:t>formel</a:t>
                      </a:r>
                    </a:p>
                    <a:p>
                      <a:pPr rtl="0">
                        <a:spcAft>
                          <a:spcPts val="1000"/>
                        </a:spcAft>
                      </a:pPr>
                      <a:r>
                        <a:rPr lang="fr-FR" sz="1600" baseline="0">
                          <a:latin typeface="Lato" panose="020F0502020204030203" pitchFamily="34" charset="0"/>
                        </a:rPr>
                        <a:t>Suit un cursus défini, comportant des objectifs et des résultats précis, et aboutissant à une certification</a:t>
                      </a:r>
                    </a:p>
                  </a:txBody>
                  <a:tcPr marL="108000" marT="90000" marB="90000">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spcAft>
                          <a:spcPts val="1000"/>
                        </a:spcAft>
                      </a:pPr>
                      <a:r>
                        <a:rPr lang="fr-FR" sz="1600">
                          <a:latin typeface="Lato" panose="020F0502020204030203" pitchFamily="34" charset="0"/>
                        </a:rPr>
                        <a:t>Enseignement public</a:t>
                      </a:r>
                    </a:p>
                    <a:p>
                      <a:pPr rtl="0">
                        <a:spcAft>
                          <a:spcPts val="1000"/>
                        </a:spcAft>
                      </a:pPr>
                      <a:r>
                        <a:rPr lang="fr-FR" sz="1600">
                          <a:latin typeface="Lato" panose="020F0502020204030203" pitchFamily="34" charset="0"/>
                        </a:rPr>
                        <a:t>Programmes diplômants d'éducation supérieure</a:t>
                      </a:r>
                    </a:p>
                    <a:p>
                      <a:pPr rtl="0">
                        <a:spcAft>
                          <a:spcPts val="1000"/>
                        </a:spcAft>
                      </a:pPr>
                      <a:r>
                        <a:rPr lang="fr-FR" sz="1600">
                          <a:latin typeface="Lato" panose="020F0502020204030203" pitchFamily="34" charset="0"/>
                        </a:rPr>
                        <a:t>Enseignement professionnel et technique</a:t>
                      </a:r>
                    </a:p>
                  </a:txBody>
                  <a:tcPr marL="108000" marT="90000" marB="90000">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544985"/>
                  </a:ext>
                </a:extLst>
              </a:tr>
              <a:tr h="2332963">
                <a:tc>
                  <a:txBody>
                    <a:bodyPr/>
                    <a:lstStyle/>
                    <a:p>
                      <a:pPr rtl="0">
                        <a:spcAft>
                          <a:spcPts val="1000"/>
                        </a:spcAft>
                      </a:pPr>
                      <a:r>
                        <a:rPr lang="fr-FR" sz="1600">
                          <a:latin typeface="Lato" panose="020F0502020204030203" pitchFamily="34" charset="0"/>
                        </a:rPr>
                        <a:t>Apprentissage informel</a:t>
                      </a:r>
                    </a:p>
                    <a:p>
                      <a:pPr rtl="0">
                        <a:spcAft>
                          <a:spcPts val="1000"/>
                        </a:spcAft>
                      </a:pPr>
                      <a:r>
                        <a:rPr lang="fr-FR" sz="1600">
                          <a:latin typeface="Lato" panose="020F0502020204030203" pitchFamily="34" charset="0"/>
                        </a:rPr>
                        <a:t>Peut avoir un cursus défini avec des objectifs, mais n'aboutit pas à une certification</a:t>
                      </a:r>
                    </a:p>
                  </a:txBody>
                  <a:tcPr marL="108000" marT="90000" marB="90000">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spcAft>
                          <a:spcPts val="1000"/>
                        </a:spcAft>
                      </a:pPr>
                      <a:r>
                        <a:rPr lang="fr-FR" sz="1600">
                          <a:latin typeface="Lato" panose="020F0502020204030203" pitchFamily="34" charset="0"/>
                        </a:rPr>
                        <a:t>Programmes de formation (non accrédités)</a:t>
                      </a:r>
                    </a:p>
                    <a:p>
                      <a:pPr rtl="0">
                        <a:spcAft>
                          <a:spcPts val="1000"/>
                        </a:spcAft>
                      </a:pPr>
                      <a:r>
                        <a:rPr lang="fr-FR" sz="1600">
                          <a:latin typeface="Lato" panose="020F0502020204030203" pitchFamily="34" charset="0"/>
                        </a:rPr>
                        <a:t>Échanges de connaissances et de travailleurs</a:t>
                      </a:r>
                    </a:p>
                    <a:p>
                      <a:pPr rtl="0">
                        <a:spcAft>
                          <a:spcPts val="1000"/>
                        </a:spcAft>
                      </a:pPr>
                      <a:r>
                        <a:rPr lang="fr-FR" sz="1600">
                          <a:latin typeface="Lato" panose="020F0502020204030203" pitchFamily="34" charset="0"/>
                        </a:rPr>
                        <a:t>Formation sur le tas</a:t>
                      </a:r>
                    </a:p>
                    <a:p>
                      <a:pPr rtl="0">
                        <a:spcAft>
                          <a:spcPts val="1000"/>
                        </a:spcAft>
                      </a:pPr>
                      <a:r>
                        <a:rPr lang="fr-FR" sz="1600">
                          <a:latin typeface="Lato" panose="020F0502020204030203" pitchFamily="34" charset="0"/>
                        </a:rPr>
                        <a:t>Webinaires, cours en ligne, vidéos éducatives</a:t>
                      </a:r>
                    </a:p>
                    <a:p>
                      <a:pPr rtl="0">
                        <a:spcAft>
                          <a:spcPts val="1000"/>
                        </a:spcAft>
                      </a:pPr>
                      <a:r>
                        <a:rPr lang="fr-FR" sz="1600">
                          <a:latin typeface="Lato" panose="020F0502020204030203" pitchFamily="34" charset="0"/>
                        </a:rPr>
                        <a:t>Relations d'accompagnement et de mentorat</a:t>
                      </a:r>
                    </a:p>
                    <a:p>
                      <a:pPr rtl="0">
                        <a:spcAft>
                          <a:spcPts val="1000"/>
                        </a:spcAft>
                      </a:pPr>
                      <a:r>
                        <a:rPr lang="fr-FR" sz="1600">
                          <a:latin typeface="Lato" panose="020F0502020204030203" pitchFamily="34" charset="0"/>
                        </a:rPr>
                        <a:t>Apprentissage basé sur les compétences</a:t>
                      </a:r>
                    </a:p>
                  </a:txBody>
                  <a:tcPr marL="108000" marT="90000" marB="90000">
                    <a:lnL w="28575" cap="flat" cmpd="sng" algn="ctr">
                      <a:solidFill>
                        <a:srgbClr val="ED553D"/>
                      </a:solidFill>
                      <a:prstDash val="solid"/>
                      <a:round/>
                      <a:headEnd type="none" w="med" len="med"/>
                      <a:tailEnd type="none" w="med" len="med"/>
                    </a:lnL>
                    <a:lnR w="28575" cap="flat" cmpd="sng" algn="ctr">
                      <a:solidFill>
                        <a:srgbClr val="ED553D"/>
                      </a:solidFill>
                      <a:prstDash val="solid"/>
                      <a:round/>
                      <a:headEnd type="none" w="med" len="med"/>
                      <a:tailEnd type="none" w="med" len="med"/>
                    </a:lnR>
                    <a:lnT w="28575" cap="flat" cmpd="sng" algn="ctr">
                      <a:solidFill>
                        <a:srgbClr val="ED553D"/>
                      </a:solidFill>
                      <a:prstDash val="solid"/>
                      <a:round/>
                      <a:headEnd type="none" w="med" len="med"/>
                      <a:tailEnd type="none" w="med" len="med"/>
                    </a:lnT>
                    <a:lnB w="28575" cap="flat" cmpd="sng" algn="ctr">
                      <a:solidFill>
                        <a:srgbClr val="ED55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590344"/>
                  </a:ext>
                </a:extLst>
              </a:tr>
            </a:tbl>
          </a:graphicData>
        </a:graphic>
      </p:graphicFrame>
    </p:spTree>
    <p:custDataLst>
      <p:tags r:id="rId1"/>
    </p:custDataLst>
    <p:extLst>
      <p:ext uri="{BB962C8B-B14F-4D97-AF65-F5344CB8AC3E}">
        <p14:creationId xmlns:p14="http://schemas.microsoft.com/office/powerpoint/2010/main" val="377660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ED5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fr-FR">
                <a:solidFill>
                  <a:schemeClr val="bg1"/>
                </a:solidFill>
              </a:rPr>
              <a:t>Activités de développement des capacité</a:t>
            </a:r>
          </a:p>
        </p:txBody>
      </p:sp>
      <p:sp>
        <p:nvSpPr>
          <p:cNvPr id="2" name="Rectangle 1"/>
          <p:cNvSpPr/>
          <p:nvPr/>
        </p:nvSpPr>
        <p:spPr>
          <a:xfrm>
            <a:off x="1530000" y="1710000"/>
            <a:ext cx="9360000" cy="1169551"/>
          </a:xfrm>
          <a:prstGeom prst="rect">
            <a:avLst/>
          </a:prstGeom>
        </p:spPr>
        <p:txBody>
          <a:bodyPr wrap="square">
            <a:spAutoFit/>
          </a:bodyPr>
          <a:lstStyle/>
          <a:p>
            <a:pPr marR="32385" rtl="0">
              <a:spcAft>
                <a:spcPts val="600"/>
              </a:spcAft>
            </a:pPr>
            <a:r>
              <a:rPr lang="fr-FR" sz="2000">
                <a:solidFill>
                  <a:schemeClr val="bg1"/>
                </a:solidFill>
                <a:latin typeface="Calibri" panose="020F0502020204030204" pitchFamily="34" charset="0"/>
                <a:ea typeface="MS Mincho"/>
                <a:cs typeface="Mangal"/>
              </a:rPr>
              <a:t>Le choix des activités les plus appropriées dépendra :</a:t>
            </a:r>
          </a:p>
          <a:p>
            <a:pPr marL="285750" marR="32385" indent="-285750" rtl="0">
              <a:spcAft>
                <a:spcPts val="600"/>
              </a:spcAft>
              <a:buFont typeface="Arial" panose="020B0604020202020204" pitchFamily="34" charset="0"/>
              <a:buChar char="•"/>
            </a:pPr>
            <a:r>
              <a:rPr lang="fr-FR" sz="2000">
                <a:solidFill>
                  <a:schemeClr val="bg1"/>
                </a:solidFill>
                <a:latin typeface="Calibri" panose="020F0502020204030204" pitchFamily="34" charset="0"/>
                <a:ea typeface="MS Mincho"/>
                <a:cs typeface="Mangal"/>
              </a:rPr>
              <a:t>du type de capacités qui doivent être développées ;</a:t>
            </a:r>
          </a:p>
          <a:p>
            <a:pPr marL="285750" marR="32385" indent="-285750" rtl="0">
              <a:spcAft>
                <a:spcPts val="600"/>
              </a:spcAft>
              <a:buFont typeface="Arial" panose="020B0604020202020204" pitchFamily="34" charset="0"/>
              <a:buChar char="•"/>
            </a:pPr>
            <a:r>
              <a:rPr lang="fr-FR" sz="2000">
                <a:solidFill>
                  <a:schemeClr val="bg1"/>
                </a:solidFill>
                <a:latin typeface="Calibri" panose="020F0502020204030204" pitchFamily="34" charset="0"/>
                <a:ea typeface="MS Mincho"/>
                <a:cs typeface="Mangal"/>
              </a:rPr>
              <a:t>des préférences des personnes ou des organisations.</a:t>
            </a:r>
          </a:p>
        </p:txBody>
      </p:sp>
    </p:spTree>
    <p:custDataLst>
      <p:tags r:id="rId1"/>
    </p:custDataLst>
    <p:extLst>
      <p:ext uri="{BB962C8B-B14F-4D97-AF65-F5344CB8AC3E}">
        <p14:creationId xmlns:p14="http://schemas.microsoft.com/office/powerpoint/2010/main" val="2951648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ED5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pPr rtl="0"/>
            <a:r>
              <a:rPr lang="fr-FR">
                <a:solidFill>
                  <a:schemeClr val="bg1"/>
                </a:solidFill>
              </a:rPr>
              <a:t>Qui est chargé du développement des capacités ?</a:t>
            </a:r>
          </a:p>
        </p:txBody>
      </p:sp>
      <p:sp>
        <p:nvSpPr>
          <p:cNvPr id="3" name="Slide Number Placeholder 2"/>
          <p:cNvSpPr>
            <a:spLocks noGrp="1"/>
          </p:cNvSpPr>
          <p:nvPr>
            <p:ph type="sldNum" sz="quarter" idx="10"/>
          </p:nvPr>
        </p:nvSpPr>
        <p:spPr>
          <a:xfrm>
            <a:off x="8610600" y="6295084"/>
            <a:ext cx="2743200" cy="365125"/>
          </a:xfrm>
        </p:spPr>
        <p:txBody>
          <a:bodyPr/>
          <a:lstStyle/>
          <a:p>
            <a:pPr rtl="0"/>
            <a:fld id="{A8350104-CE64-4EE9-82B1-554144FA4C7C}" type="slidenum">
              <a:rPr/>
              <a:pPr/>
              <a:t>26</a:t>
            </a:fld>
            <a:endParaRPr/>
          </a:p>
        </p:txBody>
      </p:sp>
      <p:sp>
        <p:nvSpPr>
          <p:cNvPr id="4" name="Text Placeholder 3"/>
          <p:cNvSpPr>
            <a:spLocks noGrp="1"/>
          </p:cNvSpPr>
          <p:nvPr>
            <p:ph type="body" sz="quarter" idx="11"/>
          </p:nvPr>
        </p:nvSpPr>
        <p:spPr>
          <a:xfrm>
            <a:off x="1530000" y="1710000"/>
            <a:ext cx="9360000" cy="3519504"/>
          </a:xfrm>
        </p:spPr>
        <p:txBody>
          <a:bodyPr>
            <a:noAutofit/>
          </a:bodyPr>
          <a:lstStyle/>
          <a:p>
            <a:pPr marL="170550" marR="32385" rtl="0">
              <a:lnSpc>
                <a:spcPct val="100000"/>
              </a:lnSpc>
              <a:spcBef>
                <a:spcPts val="0"/>
              </a:spcBef>
            </a:pPr>
            <a:r>
              <a:rPr lang="fr-FR">
                <a:solidFill>
                  <a:schemeClr val="bg1"/>
                </a:solidFill>
                <a:ea typeface="MS Mincho"/>
                <a:cs typeface="Mangal"/>
              </a:rPr>
              <a:t>Gouvernements </a:t>
            </a:r>
          </a:p>
          <a:p>
            <a:pPr marL="170550" marR="32385" rtl="0">
              <a:lnSpc>
                <a:spcPct val="100000"/>
              </a:lnSpc>
              <a:spcBef>
                <a:spcPts val="0"/>
              </a:spcBef>
            </a:pPr>
            <a:r>
              <a:rPr lang="fr-FR">
                <a:solidFill>
                  <a:schemeClr val="bg1"/>
                </a:solidFill>
                <a:ea typeface="MS Mincho"/>
                <a:cs typeface="Mangal"/>
              </a:rPr>
              <a:t>Organisations non gouvernementales</a:t>
            </a:r>
          </a:p>
          <a:p>
            <a:pPr marL="170550" marR="32385" rtl="0">
              <a:lnSpc>
                <a:spcPct val="100000"/>
              </a:lnSpc>
              <a:spcBef>
                <a:spcPts val="0"/>
              </a:spcBef>
            </a:pPr>
            <a:r>
              <a:rPr lang="fr-FR">
                <a:solidFill>
                  <a:schemeClr val="bg1"/>
                </a:solidFill>
                <a:ea typeface="MS Mincho"/>
                <a:cs typeface="Mangal"/>
              </a:rPr>
              <a:t>Secteur privé </a:t>
            </a:r>
          </a:p>
          <a:p>
            <a:pPr marL="170550" marR="32385" rtl="0">
              <a:lnSpc>
                <a:spcPct val="100000"/>
              </a:lnSpc>
              <a:spcBef>
                <a:spcPts val="0"/>
              </a:spcBef>
            </a:pPr>
            <a:r>
              <a:rPr lang="fr-FR">
                <a:solidFill>
                  <a:schemeClr val="bg1"/>
                </a:solidFill>
                <a:ea typeface="MS Mincho"/>
                <a:cs typeface="Mangal"/>
              </a:rPr>
              <a:t>Organisations communautaires</a:t>
            </a:r>
          </a:p>
          <a:p>
            <a:pPr marL="170550" marR="32385" rtl="0">
              <a:lnSpc>
                <a:spcPct val="100000"/>
              </a:lnSpc>
              <a:spcBef>
                <a:spcPts val="0"/>
              </a:spcBef>
            </a:pPr>
            <a:r>
              <a:rPr lang="fr-FR">
                <a:solidFill>
                  <a:schemeClr val="bg1"/>
                </a:solidFill>
                <a:ea typeface="MS Mincho"/>
                <a:cs typeface="Mangal"/>
              </a:rPr>
              <a:t>Institutions éducatives </a:t>
            </a:r>
          </a:p>
          <a:p>
            <a:pPr marL="170550" marR="32385" rtl="0">
              <a:lnSpc>
                <a:spcPct val="100000"/>
              </a:lnSpc>
              <a:spcBef>
                <a:spcPts val="0"/>
              </a:spcBef>
            </a:pPr>
            <a:r>
              <a:rPr lang="fr-FR">
                <a:solidFill>
                  <a:schemeClr val="bg1"/>
                </a:solidFill>
                <a:ea typeface="MS Mincho"/>
                <a:cs typeface="Mangal"/>
              </a:rPr>
              <a:t>Experts dans le domaine</a:t>
            </a:r>
          </a:p>
          <a:p>
            <a:pPr marL="170550" marR="32385" rtl="0">
              <a:lnSpc>
                <a:spcPct val="100000"/>
              </a:lnSpc>
              <a:spcBef>
                <a:spcPts val="0"/>
              </a:spcBef>
            </a:pPr>
            <a:r>
              <a:rPr lang="fr-FR">
                <a:solidFill>
                  <a:schemeClr val="bg1"/>
                </a:solidFill>
                <a:ea typeface="MS Mincho"/>
                <a:cs typeface="Mangal"/>
              </a:rPr>
              <a:t>En autogestion (personnes ou groupes)</a:t>
            </a:r>
          </a:p>
        </p:txBody>
      </p:sp>
    </p:spTree>
    <p:extLst>
      <p:ext uri="{BB962C8B-B14F-4D97-AF65-F5344CB8AC3E}">
        <p14:creationId xmlns:p14="http://schemas.microsoft.com/office/powerpoint/2010/main" val="1325897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ED5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2"/>
          <p:cNvSpPr txBox="1">
            <a:spLocks/>
          </p:cNvSpPr>
          <p:nvPr/>
        </p:nvSpPr>
        <p:spPr>
          <a:xfrm>
            <a:off x="1414019" y="2225675"/>
            <a:ext cx="9830630"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sz="8000">
                <a:solidFill>
                  <a:schemeClr val="bg1"/>
                </a:solidFill>
                <a:latin typeface="Merriweather Black" panose="00000A00000000000000" pitchFamily="2" charset="0"/>
              </a:rPr>
              <a:t>Matrice de planification des actions</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extLst>
      <p:ext uri="{BB962C8B-B14F-4D97-AF65-F5344CB8AC3E}">
        <p14:creationId xmlns:p14="http://schemas.microsoft.com/office/powerpoint/2010/main" val="190172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55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6814791" y="4453996"/>
            <a:ext cx="3430086" cy="1323439"/>
          </a:xfrm>
          <a:prstGeom prst="rect">
            <a:avLst/>
          </a:prstGeom>
          <a:noFill/>
        </p:spPr>
        <p:txBody>
          <a:bodyPr wrap="square" rtlCol="0">
            <a:spAutoFit/>
          </a:bodyPr>
          <a:lstStyle/>
          <a:p>
            <a:pPr marL="285750" indent="-285750" rtl="0">
              <a:buClr>
                <a:srgbClr val="F68D37"/>
              </a:buClr>
              <a:buFont typeface="Wingdings" panose="05000000000000000000" pitchFamily="2" charset="2"/>
              <a:buChar char=""/>
            </a:pPr>
            <a:r>
              <a:rPr lang="fr-FR" sz="2000">
                <a:solidFill>
                  <a:schemeClr val="bg1"/>
                </a:solidFill>
                <a:latin typeface="Lato" panose="020F0502020204030203" pitchFamily="34" charset="0"/>
              </a:rPr>
              <a:t>Mise en œuvre du plan de développement des capacités</a:t>
            </a:r>
          </a:p>
          <a:p>
            <a:pPr marL="285750" indent="-285750" rtl="0">
              <a:buClr>
                <a:srgbClr val="F68D37"/>
              </a:buClr>
              <a:buFont typeface="Wingdings" panose="05000000000000000000" pitchFamily="2" charset="2"/>
              <a:buChar char=""/>
            </a:pPr>
            <a:r>
              <a:rPr lang="fr-FR" sz="2000">
                <a:solidFill>
                  <a:schemeClr val="bg1"/>
                </a:solidFill>
                <a:latin typeface="Lato" panose="020F0502020204030203" pitchFamily="34" charset="0"/>
              </a:rPr>
              <a:t>Suivi du développement des capacités</a:t>
            </a:r>
          </a:p>
        </p:txBody>
      </p:sp>
      <p:pic>
        <p:nvPicPr>
          <p:cNvPr id="3" name="Picture 2">
            <a:extLst>
              <a:ext uri="{FF2B5EF4-FFF2-40B4-BE49-F238E27FC236}">
                <a16:creationId xmlns:a16="http://schemas.microsoft.com/office/drawing/2014/main" id="{73AF01B5-E63C-41E9-971F-B2F1B16C0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7208" y="646276"/>
            <a:ext cx="4825889" cy="4665026"/>
          </a:xfrm>
          <a:prstGeom prst="rect">
            <a:avLst/>
          </a:prstGeom>
        </p:spPr>
      </p:pic>
    </p:spTree>
    <p:custDataLst>
      <p:tags r:id="rId1"/>
    </p:custDataLst>
    <p:extLst>
      <p:ext uri="{BB962C8B-B14F-4D97-AF65-F5344CB8AC3E}">
        <p14:creationId xmlns:p14="http://schemas.microsoft.com/office/powerpoint/2010/main" val="4242330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68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pPr rtl="0"/>
            <a:r>
              <a:rPr lang="fr-FR">
                <a:solidFill>
                  <a:schemeClr val="bg1"/>
                </a:solidFill>
                <a:ea typeface="Lato" panose="020F0502020204030203" pitchFamily="34" charset="0"/>
                <a:cs typeface="Lato" panose="020F0502020204030203" pitchFamily="34" charset="0"/>
              </a:rPr>
              <a:t>Les responsables de programmes devront faire le suivi</a:t>
            </a:r>
          </a:p>
        </p:txBody>
      </p:sp>
      <p:sp>
        <p:nvSpPr>
          <p:cNvPr id="5" name="Text Placeholder 13"/>
          <p:cNvSpPr>
            <a:spLocks noGrp="1"/>
          </p:cNvSpPr>
          <p:nvPr>
            <p:ph type="body" sz="quarter" idx="11"/>
          </p:nvPr>
        </p:nvSpPr>
        <p:spPr>
          <a:xfrm>
            <a:off x="1530000" y="1710000"/>
            <a:ext cx="9360000" cy="4843116"/>
          </a:xfrm>
          <a:noFill/>
        </p:spPr>
        <p:txBody>
          <a:bodyPr>
            <a:normAutofit/>
          </a:bodyPr>
          <a:lstStyle/>
          <a:p>
            <a:pPr marL="342900" indent="-342900" rtl="0">
              <a:lnSpc>
                <a:spcPct val="100000"/>
              </a:lnSpc>
              <a:buFont typeface="Arial" panose="020B0604020202020204" pitchFamily="34" charset="0"/>
              <a:buChar char="•"/>
            </a:pPr>
            <a:r>
              <a:rPr lang="fr-FR" sz="1800">
                <a:solidFill>
                  <a:schemeClr val="bg1"/>
                </a:solidFill>
              </a:rPr>
              <a:t>Production : nombre, type, qualité et pertinence des activités</a:t>
            </a:r>
          </a:p>
          <a:p>
            <a:pPr marL="342900" indent="-342900" rtl="0">
              <a:lnSpc>
                <a:spcPct val="100000"/>
              </a:lnSpc>
              <a:buFont typeface="Arial" panose="020B0604020202020204" pitchFamily="34" charset="0"/>
              <a:buChar char="•"/>
            </a:pPr>
            <a:r>
              <a:rPr lang="fr-FR" sz="1800">
                <a:solidFill>
                  <a:schemeClr val="bg1"/>
                </a:solidFill>
              </a:rPr>
              <a:t>Résultats : changements de connaissances, aptitudes, attitudes et capacités</a:t>
            </a:r>
          </a:p>
        </p:txBody>
      </p:sp>
    </p:spTree>
    <p:custDataLst>
      <p:tags r:id="rId1"/>
    </p:custDataLst>
    <p:extLst>
      <p:ext uri="{BB962C8B-B14F-4D97-AF65-F5344CB8AC3E}">
        <p14:creationId xmlns:p14="http://schemas.microsoft.com/office/powerpoint/2010/main" val="64814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305033" y="1750635"/>
            <a:ext cx="5399998" cy="884371"/>
          </a:xfrm>
        </p:spPr>
        <p:txBody>
          <a:bodyPr>
            <a:normAutofit fontScale="92500"/>
          </a:bodyPr>
          <a:lstStyle/>
          <a:p>
            <a:pPr rtl="0"/>
            <a:r>
              <a:rPr lang="fr-FR" dirty="0"/>
              <a:t>Développement des capacités</a:t>
            </a:r>
          </a:p>
        </p:txBody>
      </p:sp>
      <p:sp>
        <p:nvSpPr>
          <p:cNvPr id="5" name="Text Placeholder 4"/>
          <p:cNvSpPr>
            <a:spLocks noGrp="1"/>
          </p:cNvSpPr>
          <p:nvPr>
            <p:ph type="body" sz="quarter" idx="14"/>
          </p:nvPr>
        </p:nvSpPr>
        <p:spPr/>
        <p:txBody>
          <a:bodyPr/>
          <a:lstStyle/>
          <a:p>
            <a:pPr rtl="0"/>
            <a:r>
              <a:rPr lang="fr-FR"/>
              <a:t>Module</a:t>
            </a:r>
          </a:p>
        </p:txBody>
      </p:sp>
      <p:sp>
        <p:nvSpPr>
          <p:cNvPr id="6" name="Text Placeholder 5"/>
          <p:cNvSpPr>
            <a:spLocks noGrp="1"/>
          </p:cNvSpPr>
          <p:nvPr>
            <p:ph type="body" sz="quarter" idx="15"/>
          </p:nvPr>
        </p:nvSpPr>
        <p:spPr/>
        <p:txBody>
          <a:bodyPr/>
          <a:lstStyle/>
          <a:p>
            <a:pPr rtl="0"/>
            <a:r>
              <a:rPr lang="fr-FR"/>
              <a:t>2018</a:t>
            </a:r>
          </a:p>
        </p:txBody>
      </p:sp>
      <p:sp>
        <p:nvSpPr>
          <p:cNvPr id="7" name="Text Placeholder 6"/>
          <p:cNvSpPr>
            <a:spLocks noGrp="1"/>
          </p:cNvSpPr>
          <p:nvPr>
            <p:ph type="body" sz="quarter" idx="16"/>
          </p:nvPr>
        </p:nvSpPr>
        <p:spPr>
          <a:xfrm>
            <a:off x="2144036" y="3963012"/>
            <a:ext cx="1625075" cy="548874"/>
          </a:xfrm>
        </p:spPr>
        <p:txBody>
          <a:bodyPr>
            <a:normAutofit/>
          </a:bodyPr>
          <a:lstStyle/>
          <a:p>
            <a:pPr rtl="0"/>
            <a:r>
              <a:rPr lang="fr-FR"/>
              <a:t>Septembre</a:t>
            </a:r>
          </a:p>
        </p:txBody>
      </p:sp>
    </p:spTree>
    <p:custDataLst>
      <p:tags r:id="rId1"/>
    </p:custDataLst>
    <p:extLst>
      <p:ext uri="{BB962C8B-B14F-4D97-AF65-F5344CB8AC3E}">
        <p14:creationId xmlns:p14="http://schemas.microsoft.com/office/powerpoint/2010/main" val="1902046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68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pPr rtl="0">
              <a:spcBef>
                <a:spcPts val="600"/>
              </a:spcBef>
              <a:spcAft>
                <a:spcPts val="1200"/>
              </a:spcAft>
            </a:pPr>
            <a:r>
              <a:rPr lang="fr-FR">
                <a:solidFill>
                  <a:schemeClr val="bg1"/>
                </a:solidFill>
                <a:ea typeface="Lato" panose="020F0502020204030203" pitchFamily="34" charset="0"/>
                <a:cs typeface="Lato" panose="020F0502020204030203" pitchFamily="34" charset="0"/>
              </a:rPr>
              <a:t>Outil de suivi et d'évaluation</a:t>
            </a:r>
          </a:p>
        </p:txBody>
      </p:sp>
      <p:sp>
        <p:nvSpPr>
          <p:cNvPr id="4" name="Text Placeholder 13"/>
          <p:cNvSpPr>
            <a:spLocks noGrp="1"/>
          </p:cNvSpPr>
          <p:nvPr>
            <p:ph type="body" sz="quarter" idx="11"/>
          </p:nvPr>
        </p:nvSpPr>
        <p:spPr>
          <a:xfrm>
            <a:off x="1530000" y="1710000"/>
            <a:ext cx="9360000" cy="4843116"/>
          </a:xfrm>
          <a:noFill/>
        </p:spPr>
        <p:txBody>
          <a:bodyPr>
            <a:normAutofit/>
          </a:bodyPr>
          <a:lstStyle/>
          <a:p>
            <a:pPr marL="342900" indent="-342900" rtl="0">
              <a:lnSpc>
                <a:spcPct val="100000"/>
              </a:lnSpc>
              <a:buFont typeface="Arial" panose="020B0604020202020204" pitchFamily="34" charset="0"/>
              <a:buChar char="•"/>
            </a:pPr>
            <a:r>
              <a:rPr lang="fr-FR" sz="1800">
                <a:solidFill>
                  <a:schemeClr val="bg1"/>
                </a:solidFill>
              </a:rPr>
              <a:t>Cadre de compétences pour suivre les progrès</a:t>
            </a:r>
          </a:p>
          <a:p>
            <a:pPr marL="342900" indent="-342900" rtl="0">
              <a:lnSpc>
                <a:spcPct val="100000"/>
              </a:lnSpc>
              <a:buFont typeface="Arial" panose="020B0604020202020204" pitchFamily="34" charset="0"/>
              <a:buChar char="•"/>
            </a:pPr>
            <a:r>
              <a:rPr lang="fr-FR" sz="1800">
                <a:solidFill>
                  <a:schemeClr val="bg1"/>
                </a:solidFill>
              </a:rPr>
              <a:t>Collecte d'informations par des enquêtes, des entrevues, des groupes de discussion, par l'observation directe, l'étude des performances et par le biais d'une évaluation formelle</a:t>
            </a:r>
          </a:p>
        </p:txBody>
      </p:sp>
    </p:spTree>
    <p:custDataLst>
      <p:tags r:id="rId1"/>
    </p:custDataLst>
    <p:extLst>
      <p:ext uri="{BB962C8B-B14F-4D97-AF65-F5344CB8AC3E}">
        <p14:creationId xmlns:p14="http://schemas.microsoft.com/office/powerpoint/2010/main" val="110466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0"/>
            <a:r>
              <a:rPr lang="fr-FR"/>
              <a:t>Cadre de compétences</a:t>
            </a:r>
          </a:p>
        </p:txBody>
      </p:sp>
      <p:graphicFrame>
        <p:nvGraphicFramePr>
          <p:cNvPr id="4" name="Table 3"/>
          <p:cNvGraphicFramePr>
            <a:graphicFrameLocks noGrp="1"/>
          </p:cNvGraphicFramePr>
          <p:nvPr>
            <p:extLst>
              <p:ext uri="{D42A27DB-BD31-4B8C-83A1-F6EECF244321}">
                <p14:modId xmlns:p14="http://schemas.microsoft.com/office/powerpoint/2010/main" val="4259237033"/>
              </p:ext>
            </p:extLst>
          </p:nvPr>
        </p:nvGraphicFramePr>
        <p:xfrm>
          <a:off x="848739" y="1690688"/>
          <a:ext cx="10494523" cy="4134256"/>
        </p:xfrm>
        <a:graphic>
          <a:graphicData uri="http://schemas.openxmlformats.org/drawingml/2006/table">
            <a:tbl>
              <a:tblPr/>
              <a:tblGrid>
                <a:gridCol w="1624241">
                  <a:extLst>
                    <a:ext uri="{9D8B030D-6E8A-4147-A177-3AD203B41FA5}">
                      <a16:colId xmlns:a16="http://schemas.microsoft.com/office/drawing/2014/main" val="2227856937"/>
                    </a:ext>
                  </a:extLst>
                </a:gridCol>
                <a:gridCol w="476932">
                  <a:extLst>
                    <a:ext uri="{9D8B030D-6E8A-4147-A177-3AD203B41FA5}">
                      <a16:colId xmlns:a16="http://schemas.microsoft.com/office/drawing/2014/main" val="3907099724"/>
                    </a:ext>
                  </a:extLst>
                </a:gridCol>
                <a:gridCol w="2371929">
                  <a:extLst>
                    <a:ext uri="{9D8B030D-6E8A-4147-A177-3AD203B41FA5}">
                      <a16:colId xmlns:a16="http://schemas.microsoft.com/office/drawing/2014/main" val="2425301195"/>
                    </a:ext>
                  </a:extLst>
                </a:gridCol>
                <a:gridCol w="486383">
                  <a:extLst>
                    <a:ext uri="{9D8B030D-6E8A-4147-A177-3AD203B41FA5}">
                      <a16:colId xmlns:a16="http://schemas.microsoft.com/office/drawing/2014/main" val="1126474681"/>
                    </a:ext>
                  </a:extLst>
                </a:gridCol>
                <a:gridCol w="2529192">
                  <a:extLst>
                    <a:ext uri="{9D8B030D-6E8A-4147-A177-3AD203B41FA5}">
                      <a16:colId xmlns:a16="http://schemas.microsoft.com/office/drawing/2014/main" val="4047324149"/>
                    </a:ext>
                  </a:extLst>
                </a:gridCol>
                <a:gridCol w="515566">
                  <a:extLst>
                    <a:ext uri="{9D8B030D-6E8A-4147-A177-3AD203B41FA5}">
                      <a16:colId xmlns:a16="http://schemas.microsoft.com/office/drawing/2014/main" val="2400896638"/>
                    </a:ext>
                  </a:extLst>
                </a:gridCol>
                <a:gridCol w="2490280">
                  <a:extLst>
                    <a:ext uri="{9D8B030D-6E8A-4147-A177-3AD203B41FA5}">
                      <a16:colId xmlns:a16="http://schemas.microsoft.com/office/drawing/2014/main" val="1224858720"/>
                    </a:ext>
                  </a:extLst>
                </a:gridCol>
              </a:tblGrid>
              <a:tr h="611629">
                <a:tc>
                  <a:txBody>
                    <a:bodyPr/>
                    <a:lstStyle/>
                    <a:p>
                      <a:pPr algn="l" rtl="0" fontAlgn="ctr"/>
                      <a:r>
                        <a:rPr lang="fr-FR" sz="2000" b="1" i="0" u="none" strike="noStrike">
                          <a:solidFill>
                            <a:srgbClr val="FFFFFF"/>
                          </a:solidFill>
                          <a:effectLst/>
                          <a:latin typeface="Lato" panose="020F0502020204030203" pitchFamily="34" charset="0"/>
                        </a:rPr>
                        <a:t> </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gridSpan="2">
                  <a:txBody>
                    <a:bodyPr/>
                    <a:lstStyle/>
                    <a:p>
                      <a:pPr algn="ctr" rtl="0" fontAlgn="ctr"/>
                      <a:r>
                        <a:rPr lang="fr-FR" sz="2000" b="1" i="0" u="none" strike="noStrike">
                          <a:solidFill>
                            <a:srgbClr val="FFFFFF"/>
                          </a:solidFill>
                          <a:effectLst/>
                          <a:latin typeface="Lato" panose="020F0502020204030203" pitchFamily="34" charset="0"/>
                        </a:rPr>
                        <a:t>Basique</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hMerge="1">
                  <a:txBody>
                    <a:bodyPr/>
                    <a:lstStyle/>
                    <a:p>
                      <a:endParaRPr lang="en-CA"/>
                    </a:p>
                  </a:txBody>
                  <a:tcPr/>
                </a:tc>
                <a:tc gridSpan="2">
                  <a:txBody>
                    <a:bodyPr/>
                    <a:lstStyle/>
                    <a:p>
                      <a:pPr algn="ctr" rtl="0" fontAlgn="ctr"/>
                      <a:r>
                        <a:rPr lang="fr-FR" sz="2000" b="1" i="0" u="none" strike="noStrike">
                          <a:solidFill>
                            <a:srgbClr val="FFFFFF"/>
                          </a:solidFill>
                          <a:effectLst/>
                          <a:latin typeface="Lato" panose="020F0502020204030203" pitchFamily="34" charset="0"/>
                        </a:rPr>
                        <a:t>Intermédiaire</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hMerge="1">
                  <a:txBody>
                    <a:bodyPr/>
                    <a:lstStyle/>
                    <a:p>
                      <a:endParaRPr lang="en-CA"/>
                    </a:p>
                  </a:txBody>
                  <a:tcPr/>
                </a:tc>
                <a:tc gridSpan="2">
                  <a:txBody>
                    <a:bodyPr/>
                    <a:lstStyle/>
                    <a:p>
                      <a:pPr algn="ctr" rtl="0" fontAlgn="ctr"/>
                      <a:r>
                        <a:rPr lang="fr-FR" sz="2000" b="1" i="0" u="none" strike="noStrike">
                          <a:solidFill>
                            <a:srgbClr val="FFFFFF"/>
                          </a:solidFill>
                          <a:effectLst/>
                          <a:latin typeface="Lato" panose="020F0502020204030203" pitchFamily="34" charset="0"/>
                        </a:rPr>
                        <a:t>Avancé</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hMerge="1">
                  <a:txBody>
                    <a:bodyPr/>
                    <a:lstStyle/>
                    <a:p>
                      <a:endParaRPr lang="en-CA"/>
                    </a:p>
                  </a:txBody>
                  <a:tcPr/>
                </a:tc>
                <a:extLst>
                  <a:ext uri="{0D108BD9-81ED-4DB2-BD59-A6C34878D82A}">
                    <a16:rowId xmlns:a16="http://schemas.microsoft.com/office/drawing/2014/main" val="2840053276"/>
                  </a:ext>
                </a:extLst>
              </a:tr>
              <a:tr h="1275537">
                <a:tc rowSpan="3">
                  <a:txBody>
                    <a:bodyPr/>
                    <a:lstStyle/>
                    <a:p>
                      <a:pPr algn="ctr" rtl="0" fontAlgn="ctr"/>
                      <a:r>
                        <a:rPr lang="fr-FR" sz="2000" b="1" i="0" u="none" strike="noStrike">
                          <a:solidFill>
                            <a:srgbClr val="FFFFFF"/>
                          </a:solidFill>
                          <a:effectLst/>
                          <a:latin typeface="Lato" panose="020F0502020204030203" pitchFamily="34" charset="0"/>
                        </a:rPr>
                        <a:t>Gestion des conflits</a:t>
                      </a:r>
                    </a:p>
                  </a:txBody>
                  <a:tcPr marL="9525" marR="9525" marT="9525" marB="0" anchor="ctr">
                    <a:lnL w="28575" cap="flat" cmpd="sng" algn="ctr">
                      <a:solidFill>
                        <a:srgbClr val="F68D37"/>
                      </a:solid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solidFill>
                      <a:srgbClr val="F68D37"/>
                    </a:solidFill>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Gère les émotions et communique avec assurance</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Adapte le style de communication </a:t>
                      </a:r>
                    </a:p>
                    <a:p>
                      <a:pPr algn="l" rtl="0" fontAlgn="ctr"/>
                      <a:r>
                        <a:rPr lang="fr-FR" sz="1600" b="0" i="0" u="none" strike="noStrike">
                          <a:solidFill>
                            <a:schemeClr val="tx1"/>
                          </a:solidFill>
                          <a:effectLst/>
                          <a:latin typeface="Lato" panose="020F0502020204030203" pitchFamily="34" charset="0"/>
                        </a:rPr>
                        <a:t>en fonction des personnes impliquées dans la situation</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Fait preuve d'ouverture d'esprit et d'intégrité sous pression</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solidFill>
                        <a:srgbClr val="F68D37"/>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7163575"/>
                  </a:ext>
                </a:extLst>
              </a:tr>
              <a:tr h="1175869">
                <a:tc vMerge="1">
                  <a:txBody>
                    <a:bodyPr/>
                    <a:lstStyle/>
                    <a:p>
                      <a:endParaRPr lang="en-CA"/>
                    </a:p>
                  </a:txBody>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Compréhension basique des différents styles de gestion des conflits</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Est capable d'identifier et d'évaluer différents modes de gestion des conflits</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Fait appel à des stratégies pour chercher le consensus et la participation</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5082520"/>
                  </a:ext>
                </a:extLst>
              </a:tr>
              <a:tr h="1071221">
                <a:tc vMerge="1">
                  <a:txBody>
                    <a:bodyPr/>
                    <a:lstStyle/>
                    <a:p>
                      <a:endParaRPr lang="en-CA"/>
                    </a:p>
                  </a:txBody>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Prend en compte d'autres points de vue sous pression</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Écoute activement pour recueillir toutes les impressions</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1600" b="0" i="0" u="none" strike="noStrike">
                          <a:solidFill>
                            <a:schemeClr val="tx1"/>
                          </a:solidFill>
                          <a:effectLst/>
                          <a:latin typeface="Wingdings" panose="05000000000000000000" pitchFamily="2" charset="2"/>
                        </a:rPr>
                        <a:t>þ</a:t>
                      </a:r>
                    </a:p>
                  </a:txBody>
                  <a:tcPr marL="9525" marR="9525" marT="9525" marB="0" anchor="ctr">
                    <a:lnL w="28575" cap="flat" cmpd="sng" algn="ctr">
                      <a:solidFill>
                        <a:srgbClr val="F68D37"/>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fr-FR" sz="1600" b="0" i="0" u="none" strike="noStrike">
                          <a:solidFill>
                            <a:schemeClr val="tx1"/>
                          </a:solidFill>
                          <a:effectLst/>
                          <a:latin typeface="Lato" panose="020F0502020204030203" pitchFamily="34" charset="0"/>
                        </a:rPr>
                        <a:t>Encourage le partage de </a:t>
                      </a:r>
                      <a:br>
                        <a:rPr lang="en-CA" sz="1600" b="0" i="0" u="none" strike="noStrike" dirty="0">
                          <a:solidFill>
                            <a:schemeClr val="tx1"/>
                          </a:solidFill>
                          <a:effectLst/>
                          <a:latin typeface="Lato" panose="020F0502020204030203" pitchFamily="34" charset="0"/>
                        </a:rPr>
                      </a:br>
                      <a:r>
                        <a:rPr lang="fr-FR" sz="1600" b="0" i="0" u="none" strike="noStrike">
                          <a:solidFill>
                            <a:schemeClr val="tx1"/>
                          </a:solidFill>
                          <a:effectLst/>
                          <a:latin typeface="Lato" panose="020F0502020204030203" pitchFamily="34" charset="0"/>
                        </a:rPr>
                        <a:t>différentes idées pour remettre en question </a:t>
                      </a:r>
                    </a:p>
                    <a:p>
                      <a:pPr algn="l" rtl="0" fontAlgn="ctr"/>
                      <a:r>
                        <a:rPr lang="fr-FR" sz="1600" b="0" i="0" u="none" strike="noStrike">
                          <a:solidFill>
                            <a:schemeClr val="tx1"/>
                          </a:solidFill>
                          <a:effectLst/>
                          <a:latin typeface="Lato" panose="020F0502020204030203" pitchFamily="34" charset="0"/>
                        </a:rPr>
                        <a:t>le status quo</a:t>
                      </a:r>
                    </a:p>
                  </a:txBody>
                  <a:tcPr marL="9525" marR="9525" marT="9525" marB="0" anchor="ctr">
                    <a:lnL w="28575" cap="flat" cmpd="sng" algn="ctr">
                      <a:noFill/>
                      <a:prstDash val="solid"/>
                      <a:round/>
                      <a:headEnd type="none" w="med" len="med"/>
                      <a:tailEnd type="none" w="med" len="med"/>
                    </a:lnL>
                    <a:lnR w="28575" cap="flat" cmpd="sng" algn="ctr">
                      <a:solidFill>
                        <a:srgbClr val="F68D37"/>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F68D3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2343159"/>
                  </a:ext>
                </a:extLst>
              </a:tr>
            </a:tbl>
          </a:graphicData>
        </a:graphic>
      </p:graphicFrame>
      <p:sp>
        <p:nvSpPr>
          <p:cNvPr id="5" name="Slide Number Placeholder 2"/>
          <p:cNvSpPr>
            <a:spLocks noGrp="1"/>
          </p:cNvSpPr>
          <p:nvPr>
            <p:ph type="sldNum" sz="quarter" idx="10"/>
          </p:nvPr>
        </p:nvSpPr>
        <p:spPr>
          <a:xfrm>
            <a:off x="8610600" y="6356350"/>
            <a:ext cx="2743200" cy="365125"/>
          </a:xfrm>
        </p:spPr>
        <p:txBody>
          <a:bodyPr/>
          <a:lstStyle/>
          <a:p>
            <a:pPr rtl="0"/>
            <a:r>
              <a:rPr lang="fr-FR"/>
              <a:t>28</a:t>
            </a:r>
          </a:p>
        </p:txBody>
      </p:sp>
    </p:spTree>
    <p:custDataLst>
      <p:tags r:id="rId1"/>
    </p:custDataLst>
    <p:extLst>
      <p:ext uri="{BB962C8B-B14F-4D97-AF65-F5344CB8AC3E}">
        <p14:creationId xmlns:p14="http://schemas.microsoft.com/office/powerpoint/2010/main" val="3394630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32</a:t>
            </a:fld>
            <a:endParaRPr/>
          </a:p>
        </p:txBody>
      </p:sp>
      <p:sp>
        <p:nvSpPr>
          <p:cNvPr id="4" name="Text Placeholder 3"/>
          <p:cNvSpPr>
            <a:spLocks noGrp="1"/>
          </p:cNvSpPr>
          <p:nvPr>
            <p:ph type="body" sz="quarter" idx="11"/>
          </p:nvPr>
        </p:nvSpPr>
        <p:spPr>
          <a:xfrm>
            <a:off x="2007781" y="2233165"/>
            <a:ext cx="8176438" cy="1423907"/>
          </a:xfrm>
        </p:spPr>
        <p:txBody>
          <a:bodyPr>
            <a:normAutofit fontScale="77500" lnSpcReduction="20000"/>
          </a:bodyPr>
          <a:lstStyle/>
          <a:p>
            <a:pPr marL="0" indent="0" rtl="0">
              <a:buNone/>
            </a:pPr>
            <a:r>
              <a:rPr lang="fr-FR" sz="3000" dirty="0"/>
              <a:t>Le développement des capacités n'est pas un processus linéaire, alors soyez prêts à adapter le plan au fur et à mesure de sa mise en œuvre.</a:t>
            </a:r>
          </a:p>
        </p:txBody>
      </p:sp>
      <p:sp>
        <p:nvSpPr>
          <p:cNvPr id="2" name="Text Placeholder 1"/>
          <p:cNvSpPr>
            <a:spLocks noGrp="1"/>
          </p:cNvSpPr>
          <p:nvPr>
            <p:ph type="body" sz="quarter" idx="12"/>
          </p:nvPr>
        </p:nvSpPr>
        <p:spPr>
          <a:xfrm>
            <a:off x="2388292" y="4035123"/>
            <a:ext cx="4234009" cy="552450"/>
          </a:xfrm>
        </p:spPr>
        <p:txBody>
          <a:bodyPr/>
          <a:lstStyle/>
          <a:p>
            <a:pPr rtl="0"/>
            <a:r>
              <a:rPr lang="fr-FR"/>
              <a:t>- (Ubels, Acquaye-Baddoo, &amp; Fowler, 2010)</a:t>
            </a:r>
          </a:p>
        </p:txBody>
      </p:sp>
    </p:spTree>
    <p:extLst>
      <p:ext uri="{BB962C8B-B14F-4D97-AF65-F5344CB8AC3E}">
        <p14:creationId xmlns:p14="http://schemas.microsoft.com/office/powerpoint/2010/main" val="1248535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55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2"/>
          <p:cNvSpPr txBox="1">
            <a:spLocks/>
          </p:cNvSpPr>
          <p:nvPr/>
        </p:nvSpPr>
        <p:spPr>
          <a:xfrm>
            <a:off x="1414019" y="2225675"/>
            <a:ext cx="7304088"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sz="8000">
                <a:solidFill>
                  <a:schemeClr val="bg1"/>
                </a:solidFill>
                <a:latin typeface="Merriweather Black" panose="00000A00000000000000" pitchFamily="2" charset="0"/>
              </a:rPr>
              <a:t>Révision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113" y="1386636"/>
            <a:ext cx="4366097" cy="4366097"/>
          </a:xfrm>
          <a:prstGeom prst="rect">
            <a:avLst/>
          </a:prstGeom>
        </p:spPr>
      </p:pic>
      <p:pic>
        <p:nvPicPr>
          <p:cNvPr id="5" name="Picture 4"/>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0806280" y="667906"/>
            <a:ext cx="691376" cy="720000"/>
          </a:xfrm>
          <a:prstGeom prst="rect">
            <a:avLst/>
          </a:prstGeom>
        </p:spPr>
      </p:pic>
    </p:spTree>
    <p:custDataLst>
      <p:tags r:id="rId1"/>
    </p:custDataLst>
    <p:extLst>
      <p:ext uri="{BB962C8B-B14F-4D97-AF65-F5344CB8AC3E}">
        <p14:creationId xmlns:p14="http://schemas.microsoft.com/office/powerpoint/2010/main" val="3536989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78788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2"/>
          <p:cNvSpPr txBox="1">
            <a:spLocks/>
          </p:cNvSpPr>
          <p:nvPr/>
        </p:nvSpPr>
        <p:spPr>
          <a:xfrm>
            <a:off x="1414018" y="2225675"/>
            <a:ext cx="8854523"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sz="8000">
                <a:solidFill>
                  <a:schemeClr val="bg1"/>
                </a:solidFill>
                <a:latin typeface="Merriweather Black" panose="00000A00000000000000" pitchFamily="2" charset="0"/>
              </a:rPr>
              <a:t>Définir le développement des capacités</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extLst>
      <p:ext uri="{BB962C8B-B14F-4D97-AF65-F5344CB8AC3E}">
        <p14:creationId xmlns:p14="http://schemas.microsoft.com/office/powerpoint/2010/main" val="1490171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2"/>
          <p:cNvSpPr>
            <a:spLocks noGrp="1"/>
          </p:cNvSpPr>
          <p:nvPr>
            <p:ph type="title"/>
          </p:nvPr>
        </p:nvSpPr>
        <p:spPr/>
        <p:txBody>
          <a:bodyPr/>
          <a:lstStyle/>
          <a:p>
            <a:pPr rtl="0"/>
            <a:r>
              <a:rPr lang="fr-FR">
                <a:solidFill>
                  <a:schemeClr val="bg1"/>
                </a:solidFill>
              </a:rPr>
              <a:t>Développement des capacités</a:t>
            </a:r>
          </a:p>
        </p:txBody>
      </p:sp>
      <p:sp>
        <p:nvSpPr>
          <p:cNvPr id="14" name="Text Placeholder 13"/>
          <p:cNvSpPr>
            <a:spLocks noGrp="1"/>
          </p:cNvSpPr>
          <p:nvPr>
            <p:ph type="body" sz="quarter" idx="11"/>
          </p:nvPr>
        </p:nvSpPr>
        <p:spPr>
          <a:xfrm>
            <a:off x="957862" y="2148443"/>
            <a:ext cx="10064814" cy="1280910"/>
          </a:xfrm>
        </p:spPr>
        <p:txBody>
          <a:bodyPr>
            <a:normAutofit fontScale="55000" lnSpcReduction="20000"/>
          </a:bodyPr>
          <a:lstStyle/>
          <a:p>
            <a:pPr rtl="0"/>
            <a:r>
              <a:rPr lang="fr-FR" sz="3200" b="1">
                <a:solidFill>
                  <a:schemeClr val="bg1"/>
                </a:solidFill>
              </a:rPr>
              <a:t>Une capacité est </a:t>
            </a:r>
            <a:r>
              <a:rPr lang="fr-FR" sz="3200">
                <a:solidFill>
                  <a:schemeClr val="bg1"/>
                </a:solidFill>
              </a:rPr>
              <a:t>l'aptitude des personnes, organisations et sociétés à exercer des fonctions, à résoudre des problèmes et à fixer et atteindre des objectifs de manière durable (PNUD, 2009a).</a:t>
            </a:r>
          </a:p>
          <a:p>
            <a:pPr rtl="0"/>
            <a:r>
              <a:rPr lang="fr-FR" b="1">
                <a:solidFill>
                  <a:schemeClr val="bg1"/>
                </a:solidFill>
              </a:rPr>
              <a:t> </a:t>
            </a:r>
          </a:p>
        </p:txBody>
      </p:sp>
      <p:sp>
        <p:nvSpPr>
          <p:cNvPr id="2" name="Rectangle 1"/>
          <p:cNvSpPr/>
          <p:nvPr/>
        </p:nvSpPr>
        <p:spPr>
          <a:xfrm>
            <a:off x="957862" y="3695915"/>
            <a:ext cx="10064814" cy="1292662"/>
          </a:xfrm>
          <a:prstGeom prst="rect">
            <a:avLst/>
          </a:prstGeom>
        </p:spPr>
        <p:txBody>
          <a:bodyPr wrap="square">
            <a:spAutoFit/>
          </a:bodyPr>
          <a:lstStyle/>
          <a:p>
            <a:pPr rtl="0">
              <a:lnSpc>
                <a:spcPct val="130000"/>
              </a:lnSpc>
              <a:spcBef>
                <a:spcPts val="1000"/>
              </a:spcBef>
            </a:pPr>
            <a:r>
              <a:rPr lang="fr-FR" sz="2000" b="1">
                <a:solidFill>
                  <a:schemeClr val="bg1"/>
                </a:solidFill>
                <a:latin typeface="Lato" panose="020F0502020204030203" pitchFamily="34" charset="0"/>
              </a:rPr>
              <a:t>Le développement des capacités </a:t>
            </a:r>
            <a:r>
              <a:rPr lang="fr-FR" sz="2000">
                <a:solidFill>
                  <a:schemeClr val="bg1"/>
                </a:solidFill>
                <a:latin typeface="Lato" panose="020F0502020204030203" pitchFamily="34" charset="0"/>
              </a:rPr>
              <a:t>désigne le processus qui permet aux personnes, aux organisations et aux sociétés d'obtenir, de renforcer et d'entretenir les compétences pour fixer et atteindre leurs propres objectifs de développement dans le temps (PNUD, 2009).</a:t>
            </a:r>
          </a:p>
        </p:txBody>
      </p:sp>
    </p:spTree>
    <p:custDataLst>
      <p:tags r:id="rId1"/>
    </p:custDataLst>
    <p:extLst>
      <p:ext uri="{BB962C8B-B14F-4D97-AF65-F5344CB8AC3E}">
        <p14:creationId xmlns:p14="http://schemas.microsoft.com/office/powerpoint/2010/main" val="233335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0"/>
            <a:r>
              <a:rPr lang="fr-FR"/>
              <a:t>Résultats d'apprentissage</a:t>
            </a:r>
          </a:p>
        </p:txBody>
      </p:sp>
      <p:sp>
        <p:nvSpPr>
          <p:cNvPr id="7" name="Text Placeholder 6"/>
          <p:cNvSpPr>
            <a:spLocks noGrp="1"/>
          </p:cNvSpPr>
          <p:nvPr>
            <p:ph type="body" sz="quarter" idx="11"/>
          </p:nvPr>
        </p:nvSpPr>
        <p:spPr>
          <a:xfrm>
            <a:off x="1596000" y="1710000"/>
            <a:ext cx="9000000" cy="4357687"/>
          </a:xfrm>
        </p:spPr>
        <p:txBody>
          <a:bodyPr/>
          <a:lstStyle/>
          <a:p>
            <a:pPr lvl="0" rtl="0"/>
            <a:r>
              <a:rPr lang="fr-FR"/>
              <a:t>Expliquer le concept de développement des capacités</a:t>
            </a:r>
          </a:p>
          <a:p>
            <a:pPr lvl="0" rtl="0"/>
            <a:r>
              <a:rPr lang="fr-FR"/>
              <a:t>Évaluer les besoins en capacités et analyser les difficultés</a:t>
            </a:r>
          </a:p>
          <a:p>
            <a:pPr rtl="0"/>
            <a:r>
              <a:rPr lang="fr-FR"/>
              <a:t>Présenter les stratégies pour faire le suivi du développement des capacités</a:t>
            </a:r>
          </a:p>
          <a:p>
            <a:pPr rtl="0"/>
            <a:r>
              <a:rPr lang="fr-FR"/>
              <a:t>Choisir des activités appropriées pour développer les capacités des parties prenantes d'un programme de latrines</a:t>
            </a:r>
          </a:p>
        </p:txBody>
      </p:sp>
    </p:spTree>
    <p:custDataLst>
      <p:tags r:id="rId1"/>
    </p:custDataLst>
    <p:extLst>
      <p:ext uri="{BB962C8B-B14F-4D97-AF65-F5344CB8AC3E}">
        <p14:creationId xmlns:p14="http://schemas.microsoft.com/office/powerpoint/2010/main" val="3673235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 Placeholder 13"/>
          <p:cNvSpPr>
            <a:spLocks noGrp="1"/>
          </p:cNvSpPr>
          <p:nvPr>
            <p:ph type="body" sz="quarter" idx="11"/>
          </p:nvPr>
        </p:nvSpPr>
        <p:spPr>
          <a:xfrm>
            <a:off x="898031" y="2788545"/>
            <a:ext cx="10395938" cy="1280910"/>
          </a:xfrm>
        </p:spPr>
        <p:txBody>
          <a:bodyPr anchor="ctr" anchorCtr="0">
            <a:noAutofit/>
          </a:bodyPr>
          <a:lstStyle/>
          <a:p>
            <a:pPr algn="ctr" rtl="0"/>
            <a:r>
              <a:rPr lang="fr-FR" sz="3000" b="1">
                <a:solidFill>
                  <a:schemeClr val="bg1"/>
                </a:solidFill>
                <a:latin typeface="Merriweather Black" panose="00000A00000000000000" pitchFamily="2" charset="0"/>
              </a:rPr>
              <a:t>Que sont les niveaux de développement des capacités ?</a:t>
            </a:r>
          </a:p>
        </p:txBody>
      </p:sp>
    </p:spTree>
    <p:custDataLst>
      <p:tags r:id="rId1"/>
    </p:custDataLst>
    <p:extLst>
      <p:ext uri="{BB962C8B-B14F-4D97-AF65-F5344CB8AC3E}">
        <p14:creationId xmlns:p14="http://schemas.microsoft.com/office/powerpoint/2010/main" val="68620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42535" y="1997208"/>
            <a:ext cx="10504911" cy="3533475"/>
            <a:chOff x="942535" y="1997208"/>
            <a:chExt cx="10504911" cy="3533475"/>
          </a:xfrm>
        </p:grpSpPr>
        <p:sp>
          <p:nvSpPr>
            <p:cNvPr id="16" name="Oval 15"/>
            <p:cNvSpPr/>
            <p:nvPr/>
          </p:nvSpPr>
          <p:spPr>
            <a:xfrm>
              <a:off x="942535" y="1997208"/>
              <a:ext cx="10504911" cy="3533475"/>
            </a:xfrm>
            <a:prstGeom prst="ellipse">
              <a:avLst/>
            </a:prstGeom>
            <a:noFill/>
            <a:ln w="25400">
              <a:solidFill>
                <a:srgbClr val="2B95B8"/>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0" name="TextBox 9"/>
            <p:cNvSpPr txBox="1"/>
            <p:nvPr/>
          </p:nvSpPr>
          <p:spPr>
            <a:xfrm>
              <a:off x="8694963" y="2991475"/>
              <a:ext cx="2482000" cy="1400383"/>
            </a:xfrm>
            <a:prstGeom prst="rect">
              <a:avLst/>
            </a:prstGeom>
            <a:noFill/>
            <a:ln w="25400">
              <a:noFill/>
            </a:ln>
          </p:spPr>
          <p:txBody>
            <a:bodyPr wrap="square" rtlCol="0">
              <a:spAutoFit/>
            </a:bodyPr>
            <a:lstStyle/>
            <a:p>
              <a:pPr rtl="0"/>
              <a:r>
                <a:rPr lang="fr-FR" sz="1700" b="1">
                  <a:latin typeface="Lato" panose="020F0502020204030203" pitchFamily="34" charset="0"/>
                </a:rPr>
                <a:t>Environnement favorable</a:t>
              </a:r>
            </a:p>
            <a:p>
              <a:pPr rtl="0"/>
              <a:r>
                <a:rPr lang="fr-FR" sz="1700">
                  <a:latin typeface="Lato" panose="020F0502020204030203" pitchFamily="34" charset="0"/>
                </a:rPr>
                <a:t>Systèmes sociaux et politiques dans lesquels les personnes et les organisations travaillent</a:t>
              </a:r>
            </a:p>
          </p:txBody>
        </p:sp>
      </p:grpSp>
      <p:sp>
        <p:nvSpPr>
          <p:cNvPr id="3" name="Slide Number Placeholder 2"/>
          <p:cNvSpPr>
            <a:spLocks noGrp="1"/>
          </p:cNvSpPr>
          <p:nvPr>
            <p:ph type="sldNum" sz="quarter" idx="10"/>
          </p:nvPr>
        </p:nvSpPr>
        <p:spPr/>
        <p:txBody>
          <a:bodyPr/>
          <a:lstStyle/>
          <a:p>
            <a:pPr rtl="0"/>
            <a:fld id="{A8350104-CE64-4EE9-82B1-554144FA4C7C}" type="slidenum">
              <a:rPr/>
              <a:pPr/>
              <a:t>8</a:t>
            </a:fld>
            <a:endParaRPr/>
          </a:p>
        </p:txBody>
      </p:sp>
      <p:sp>
        <p:nvSpPr>
          <p:cNvPr id="4" name="Title 12"/>
          <p:cNvSpPr>
            <a:spLocks noGrp="1"/>
          </p:cNvSpPr>
          <p:nvPr>
            <p:ph type="title"/>
          </p:nvPr>
        </p:nvSpPr>
        <p:spPr>
          <a:xfrm>
            <a:off x="838200" y="365125"/>
            <a:ext cx="10515600" cy="1325563"/>
          </a:xfrm>
        </p:spPr>
        <p:txBody>
          <a:bodyPr/>
          <a:lstStyle/>
          <a:p>
            <a:pPr rtl="0"/>
            <a:r>
              <a:rPr lang="fr-FR"/>
              <a:t>Niveaux de capacités</a:t>
            </a:r>
          </a:p>
        </p:txBody>
      </p:sp>
      <p:grpSp>
        <p:nvGrpSpPr>
          <p:cNvPr id="14" name="Group 13"/>
          <p:cNvGrpSpPr/>
          <p:nvPr/>
        </p:nvGrpSpPr>
        <p:grpSpPr>
          <a:xfrm>
            <a:off x="942535" y="2401553"/>
            <a:ext cx="7752428" cy="2648385"/>
            <a:chOff x="942535" y="2401553"/>
            <a:chExt cx="7752428" cy="2648385"/>
          </a:xfrm>
        </p:grpSpPr>
        <p:sp>
          <p:nvSpPr>
            <p:cNvPr id="13" name="Oval 12"/>
            <p:cNvSpPr/>
            <p:nvPr/>
          </p:nvSpPr>
          <p:spPr>
            <a:xfrm>
              <a:off x="942535" y="2401553"/>
              <a:ext cx="7752428" cy="2648385"/>
            </a:xfrm>
            <a:prstGeom prst="ellipse">
              <a:avLst/>
            </a:prstGeom>
            <a:noFill/>
            <a:ln w="19050">
              <a:solidFill>
                <a:srgbClr val="2B95B8"/>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9" name="TextBox 8"/>
            <p:cNvSpPr txBox="1"/>
            <p:nvPr/>
          </p:nvSpPr>
          <p:spPr>
            <a:xfrm>
              <a:off x="5026604" y="2860670"/>
              <a:ext cx="3066684" cy="1661993"/>
            </a:xfrm>
            <a:prstGeom prst="rect">
              <a:avLst/>
            </a:prstGeom>
            <a:noFill/>
            <a:ln>
              <a:noFill/>
            </a:ln>
          </p:spPr>
          <p:txBody>
            <a:bodyPr wrap="square" rtlCol="0">
              <a:spAutoFit/>
            </a:bodyPr>
            <a:lstStyle/>
            <a:p>
              <a:pPr rtl="0"/>
              <a:r>
                <a:rPr lang="fr-FR" sz="1700" b="1">
                  <a:latin typeface="Lato" panose="020F0502020204030203" pitchFamily="34" charset="0"/>
                </a:rPr>
                <a:t>Organisationnel</a:t>
              </a:r>
            </a:p>
            <a:p>
              <a:pPr rtl="0"/>
              <a:r>
                <a:rPr lang="fr-FR" sz="1700">
                  <a:latin typeface="Lato" panose="020F0502020204030203" pitchFamily="34" charset="0"/>
                  <a:ea typeface="Lato" panose="020F0502020204030203" pitchFamily="34" charset="0"/>
                  <a:cs typeface="Lato" panose="020F0502020204030203" pitchFamily="34" charset="0"/>
                </a:rPr>
                <a:t>Ressources humaines, compétences en planification et administratives, structures physiques, politiques et procédures d'une organisation</a:t>
              </a:r>
            </a:p>
          </p:txBody>
        </p:sp>
      </p:grpSp>
      <p:grpSp>
        <p:nvGrpSpPr>
          <p:cNvPr id="12" name="Group 11"/>
          <p:cNvGrpSpPr/>
          <p:nvPr/>
        </p:nvGrpSpPr>
        <p:grpSpPr>
          <a:xfrm>
            <a:off x="942535" y="2734609"/>
            <a:ext cx="4114217" cy="1982272"/>
            <a:chOff x="942535" y="2734609"/>
            <a:chExt cx="4114217" cy="1982272"/>
          </a:xfrm>
        </p:grpSpPr>
        <p:sp>
          <p:nvSpPr>
            <p:cNvPr id="15" name="Oval 14"/>
            <p:cNvSpPr/>
            <p:nvPr/>
          </p:nvSpPr>
          <p:spPr>
            <a:xfrm>
              <a:off x="942535" y="2734609"/>
              <a:ext cx="4114217" cy="1982272"/>
            </a:xfrm>
            <a:prstGeom prst="ellipse">
              <a:avLst/>
            </a:prstGeom>
            <a:noFill/>
            <a:ln w="19050">
              <a:solidFill>
                <a:srgbClr val="2B95B8"/>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5" name="TextBox 4"/>
            <p:cNvSpPr txBox="1"/>
            <p:nvPr/>
          </p:nvSpPr>
          <p:spPr>
            <a:xfrm>
              <a:off x="1955409" y="2991475"/>
              <a:ext cx="2759883" cy="1400383"/>
            </a:xfrm>
            <a:prstGeom prst="rect">
              <a:avLst/>
            </a:prstGeom>
            <a:noFill/>
            <a:ln>
              <a:noFill/>
            </a:ln>
          </p:spPr>
          <p:txBody>
            <a:bodyPr wrap="square" rtlCol="0">
              <a:spAutoFit/>
            </a:bodyPr>
            <a:lstStyle/>
            <a:p>
              <a:pPr rtl="0"/>
              <a:r>
                <a:rPr lang="fr-FR" sz="1700" b="1">
                  <a:latin typeface="Lato" panose="020F0502020204030203" pitchFamily="34" charset="0"/>
                </a:rPr>
                <a:t>Individuel</a:t>
              </a:r>
            </a:p>
            <a:p>
              <a:pPr rtl="0"/>
              <a:r>
                <a:rPr lang="fr-FR" sz="1700">
                  <a:latin typeface="Lato" panose="020F0502020204030203" pitchFamily="34" charset="0"/>
                  <a:ea typeface="Lato" panose="020F0502020204030203" pitchFamily="34" charset="0"/>
                  <a:cs typeface="Lato" panose="020F0502020204030203" pitchFamily="34" charset="0"/>
                </a:rPr>
                <a:t>Expérience, aptitudes, connaissances, attitudes, capacités ou compétences d'une personne</a:t>
              </a:r>
            </a:p>
          </p:txBody>
        </p:sp>
      </p:grpSp>
    </p:spTree>
    <p:custDataLst>
      <p:tags r:id="rId1"/>
    </p:custDataLst>
    <p:extLst>
      <p:ext uri="{BB962C8B-B14F-4D97-AF65-F5344CB8AC3E}">
        <p14:creationId xmlns:p14="http://schemas.microsoft.com/office/powerpoint/2010/main" val="7031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2B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2"/>
          <p:cNvSpPr txBox="1">
            <a:spLocks/>
          </p:cNvSpPr>
          <p:nvPr/>
        </p:nvSpPr>
        <p:spPr>
          <a:xfrm>
            <a:off x="1414019" y="2225675"/>
            <a:ext cx="8391462" cy="2406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a:lstStyle>
          <a:p>
            <a:pPr rtl="0"/>
            <a:r>
              <a:rPr lang="fr-FR" sz="8000" dirty="0">
                <a:solidFill>
                  <a:schemeClr val="bg1"/>
                </a:solidFill>
                <a:latin typeface="Merriweather Black" panose="00000A00000000000000" pitchFamily="2" charset="0"/>
              </a:rPr>
              <a:t>Exemples de développement des capacités</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7459" y="2349000"/>
            <a:ext cx="972973" cy="2160000"/>
          </a:xfrm>
          <a:prstGeom prst="rect">
            <a:avLst/>
          </a:prstGeom>
        </p:spPr>
      </p:pic>
    </p:spTree>
    <p:custDataLst>
      <p:tags r:id="rId1"/>
    </p:custDataLst>
    <p:extLst>
      <p:ext uri="{BB962C8B-B14F-4D97-AF65-F5344CB8AC3E}">
        <p14:creationId xmlns:p14="http://schemas.microsoft.com/office/powerpoint/2010/main" val="231812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jrMpVRA"/>
  <p:tag name="ARTICULATE_DESIGN_ID_CUSTOM DESIGN" val="20k0Qa46"/>
  <p:tag name="ARTICULATE_DESIGN_ID_MUST HAVE" val="6WdZdqAm"/>
  <p:tag name="ARTICULATE_DESIGN_ID_BOOKEND SLIDES" val="Rq9A0mjS"/>
  <p:tag name="ARTICULATE_DESIGN_ID_BODY SLIDES" val="XNYQGHuP"/>
  <p:tag name="ARTICULATE_DESIGN_ID_CAWST" val="xGtoLr5Y"/>
  <p:tag name="ARTICULATE_DESIGN_ID_1_CAWST" val="IVwwdRUM"/>
  <p:tag name="ARTICULATE_DESIGN_ID_CAWST TITLE" val="g7GuV4UH"/>
  <p:tag name="ARTICULATE_DESIGN_ID_CAWST CONTENT" val="67xEorT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WST Title">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ST EPD PP Template 18-04-24" id="{2EDA4EC1-4286-42E8-A6EC-F7668DB5375D}" vid="{3B1D4258-750E-41D5-88C7-B8C63FC04797}"/>
    </a:ext>
  </a:extLst>
</a:theme>
</file>

<file path=ppt/theme/theme2.xml><?xml version="1.0" encoding="utf-8"?>
<a:theme xmlns:a="http://schemas.openxmlformats.org/drawingml/2006/main"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ST EPD PP Template 18-04-24" id="{2EDA4EC1-4286-42E8-A6EC-F7668DB5375D}" vid="{7189A884-0E0C-4F62-B31A-1E3C5D0E9D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CAWST EPD PP Template</Template>
  <TotalTime>6973</TotalTime>
  <Words>871</Words>
  <Application>Microsoft Office PowerPoint</Application>
  <PresentationFormat>Widescreen</PresentationFormat>
  <Paragraphs>187</Paragraphs>
  <Slides>34</Slides>
  <Notes>23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Cambria</vt:lpstr>
      <vt:lpstr>Mangal</vt:lpstr>
      <vt:lpstr>MS Mincho</vt:lpstr>
      <vt:lpstr>Merriweather Black</vt:lpstr>
      <vt:lpstr>Wingdings</vt:lpstr>
      <vt:lpstr>Lato Light</vt:lpstr>
      <vt:lpstr>Arial</vt:lpstr>
      <vt:lpstr>Georgia</vt:lpstr>
      <vt:lpstr>Lato</vt:lpstr>
      <vt:lpstr>Calibri</vt:lpstr>
      <vt:lpstr>CAWST Title</vt:lpstr>
      <vt:lpstr>CAWST Content</vt:lpstr>
      <vt:lpstr>PowerPoint Presentation</vt:lpstr>
      <vt:lpstr>PowerPoint Presentation</vt:lpstr>
      <vt:lpstr>PowerPoint Presentation</vt:lpstr>
      <vt:lpstr>PowerPoint Presentation</vt:lpstr>
      <vt:lpstr>Développement des capacités</vt:lpstr>
      <vt:lpstr>Résultats d'apprentissage</vt:lpstr>
      <vt:lpstr>PowerPoint Presentation</vt:lpstr>
      <vt:lpstr>Niveaux de capacités</vt:lpstr>
      <vt:lpstr>PowerPoint Presentation</vt:lpstr>
      <vt:lpstr>PowerPoint Presentation</vt:lpstr>
      <vt:lpstr>PowerPoint Presentation</vt:lpstr>
      <vt:lpstr>Examen initial</vt:lpstr>
      <vt:lpstr>Évaluer les capacités</vt:lpstr>
      <vt:lpstr>PowerPoint Presentation</vt:lpstr>
      <vt:lpstr>PowerPoint Presentation</vt:lpstr>
      <vt:lpstr>Analyse de l'entretien</vt:lpstr>
      <vt:lpstr>PowerPoint Presentation</vt:lpstr>
      <vt:lpstr>PowerPoint Presentation</vt:lpstr>
      <vt:lpstr>PowerPoint Presentation</vt:lpstr>
      <vt:lpstr>PowerPoint Presentation</vt:lpstr>
      <vt:lpstr>Difficultés</vt:lpstr>
      <vt:lpstr>PowerPoint Presentation</vt:lpstr>
      <vt:lpstr>PowerPoint Presentation</vt:lpstr>
      <vt:lpstr>Activités de développement des capacités</vt:lpstr>
      <vt:lpstr>Activités de développement des capacité</vt:lpstr>
      <vt:lpstr>Qui est chargé du développement des capacités ?</vt:lpstr>
      <vt:lpstr>PowerPoint Presentation</vt:lpstr>
      <vt:lpstr>PowerPoint Presentation</vt:lpstr>
      <vt:lpstr>Les responsables de programmes devront faire le suivi</vt:lpstr>
      <vt:lpstr>Outil de suivi et d'évaluation</vt:lpstr>
      <vt:lpstr>Cadre de compétences</vt:lpstr>
      <vt:lpstr>PowerPoint Presentation</vt:lpstr>
      <vt:lpstr>PowerPoint Presentation</vt:lpstr>
      <vt:lpstr>PowerPoint Presentation</vt:lpstr>
    </vt:vector>
  </TitlesOfParts>
  <Company>CAWST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Sterenn Philippe</dc:creator>
  <cp:lastModifiedBy>Andrea Roach</cp:lastModifiedBy>
  <cp:revision>189</cp:revision>
  <dcterms:created xsi:type="dcterms:W3CDTF">2018-04-25T15:59:52Z</dcterms:created>
  <dcterms:modified xsi:type="dcterms:W3CDTF">2018-11-20T04:55:01Z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DB587DF5-7C43-4342-A267-070D3432918C</vt:lpwstr>
  </property>
  <property fmtid="{D5CDD505-2E9C-101B-9397-08002B2CF9AE}" pid="3" name="ArticulatePath">
    <vt:lpwstr>CAWST PP Template</vt:lpwstr>
  </property>
</Properties>
</file>