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346" r:id="rId2"/>
    <p:sldId id="343" r:id="rId3"/>
    <p:sldId id="258" r:id="rId4"/>
    <p:sldId id="329" r:id="rId5"/>
    <p:sldId id="330" r:id="rId6"/>
    <p:sldId id="331" r:id="rId7"/>
    <p:sldId id="333" r:id="rId8"/>
    <p:sldId id="332" r:id="rId9"/>
    <p:sldId id="334" r:id="rId10"/>
    <p:sldId id="341" r:id="rId11"/>
    <p:sldId id="345" r:id="rId12"/>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8" autoAdjust="0"/>
    <p:restoredTop sz="63620" autoAdjust="0"/>
  </p:normalViewPr>
  <p:slideViewPr>
    <p:cSldViewPr>
      <p:cViewPr varScale="1">
        <p:scale>
          <a:sx n="56" d="100"/>
          <a:sy n="56" d="100"/>
        </p:scale>
        <p:origin x="2146"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CA"/>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CA"/>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CA"/>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5306DDF-0B86-4399-B31B-6C03B8E3E251}" type="slidenum">
              <a:rPr lang="en-CA"/>
              <a:pPr>
                <a:defRPr/>
              </a:pPr>
              <a:t>‹#›</a:t>
            </a:fld>
            <a:endParaRPr lang="en-CA"/>
          </a:p>
        </p:txBody>
      </p:sp>
    </p:spTree>
    <p:extLst>
      <p:ext uri="{BB962C8B-B14F-4D97-AF65-F5344CB8AC3E}">
        <p14:creationId xmlns:p14="http://schemas.microsoft.com/office/powerpoint/2010/main" val="4064918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FBCE3609-6803-4958-AC72-5107978BC3A2}" type="slidenum">
              <a:rPr/>
              <a:pPr rtl="0" eaLnBrk="1" hangingPunct="1"/>
              <a:t>2</a:t>
            </a:fld>
            <a:endParaRPr/>
          </a:p>
        </p:txBody>
      </p:sp>
    </p:spTree>
    <p:extLst>
      <p:ext uri="{BB962C8B-B14F-4D97-AF65-F5344CB8AC3E}">
        <p14:creationId xmlns:p14="http://schemas.microsoft.com/office/powerpoint/2010/main" val="66258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06B4D0C9-FEA5-4418-A74C-FB3CACCB0F22}" type="slidenum">
              <a:rPr/>
              <a:pPr rtl="0" eaLnBrk="1" hangingPunct="1"/>
              <a:t>4</a:t>
            </a:fld>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eaLnBrk="1" hangingPunct="1">
              <a:buFontTx/>
              <a:buChar char="•"/>
            </a:pPr>
            <a:r>
              <a:rPr/>
              <a:t>Le processus de décision et la sélection de la technologie peuvent se faire à différents niveaux tels que le gouvernement central, le responsable du projet ou encore au niveau des foyers individuels. </a:t>
            </a:r>
          </a:p>
          <a:p>
            <a:pPr marL="171450" indent="-171450" rtl="0" eaLnBrk="1" hangingPunct="1">
              <a:buFontTx/>
              <a:buChar char="•"/>
            </a:pPr>
            <a:r>
              <a:rPr/>
              <a:t>Il n’y a pas une seule façon correcte de prendre les décisions et les elles sont souvent prises de façon pragmatique et basées sur les informations et ressources disponibles. La prise de décision par les individus peut être informelle ou subconsciente ou encore lors d’un processus formel par les parties prenantes.</a:t>
            </a:r>
          </a:p>
        </p:txBody>
      </p:sp>
    </p:spTree>
    <p:extLst>
      <p:ext uri="{BB962C8B-B14F-4D97-AF65-F5344CB8AC3E}">
        <p14:creationId xmlns:p14="http://schemas.microsoft.com/office/powerpoint/2010/main" val="1196161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F6ED28B-0B26-421A-9B7E-BB40C8CA6907}" type="slidenum">
              <a:rPr/>
              <a:pPr rtl="0" eaLnBrk="1" hangingPunct="1"/>
              <a:t>5</a:t>
            </a:fld>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eaLnBrk="1" hangingPunct="1">
              <a:buFontTx/>
              <a:buChar char="•"/>
            </a:pPr>
            <a:r>
              <a:rPr/>
              <a:t>Demander aux participants d’identifier quelle est la meilleure technologie selon eux</a:t>
            </a:r>
          </a:p>
        </p:txBody>
      </p:sp>
    </p:spTree>
    <p:extLst>
      <p:ext uri="{BB962C8B-B14F-4D97-AF65-F5344CB8AC3E}">
        <p14:creationId xmlns:p14="http://schemas.microsoft.com/office/powerpoint/2010/main" val="3045928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EDD3CFD-1056-441A-8061-A7A483EB5438}" type="slidenum">
              <a:rPr/>
              <a:pPr rtl="0" eaLnBrk="1" hangingPunct="1"/>
              <a:t>6</a:t>
            </a:fld>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eaLnBrk="1" hangingPunct="1">
              <a:buFontTx/>
              <a:buChar char="•"/>
            </a:pPr>
            <a:r>
              <a:rPr/>
              <a:t>Plusieurs personnes désirent qu’on leur dise simplement quelle est la meilleure technologie pour le TED. Malheureusement, il n’existe pas de formule magique qui peut répondre à cette question puisque plusieurs facteurs doivent être pris en considération. </a:t>
            </a:r>
          </a:p>
          <a:p>
            <a:pPr marL="171450" indent="-171450" rtl="0" eaLnBrk="1" hangingPunct="1">
              <a:buFontTx/>
              <a:buChar char="•"/>
            </a:pPr>
            <a:r>
              <a:rPr/>
              <a:t>Premièrement, il est important de se souvenir que le TED est un processus et non pas une seule technologie. Il n’est pas facile de déterminer quelle est la combinaison de technologies qui sera la plus appropriée. Plusieurs mesures ont le potentiel de réduire sérieusement la diarrhée ; chacune ont leurs avantages et leurs limites dépendamment des circonstances locales. Des technologies différentes sont plus appropriées pour des situations différentes. </a:t>
            </a:r>
          </a:p>
          <a:p>
            <a:pPr marL="171450" indent="-171450" rtl="0" eaLnBrk="1" hangingPunct="1">
              <a:buFontTx/>
              <a:buChar char="•"/>
            </a:pPr>
            <a:r>
              <a:rPr/>
              <a:t>Le "meilleur procédé" devra dépendre d'un certain nombre de facteurs, notamment de l'efficacité du traitement pour chaque technologie en fonction de la qualité de la source d'eau et des contaminants locaux, de la pertinence, de l'accessibilité et de l'acceptation par des familles pauvres pour garantir une utilisation durable. </a:t>
            </a:r>
          </a:p>
          <a:p>
            <a:pPr marL="171450" indent="-171450" eaLnBrk="1" hangingPunct="1">
              <a:buFontTx/>
              <a:buChar char="•"/>
            </a:pPr>
            <a:endParaRPr lang="en-CA" smtClean="0"/>
          </a:p>
        </p:txBody>
      </p:sp>
    </p:spTree>
    <p:extLst>
      <p:ext uri="{BB962C8B-B14F-4D97-AF65-F5344CB8AC3E}">
        <p14:creationId xmlns:p14="http://schemas.microsoft.com/office/powerpoint/2010/main" val="2116757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74E3518B-8BFF-4CD9-8575-344CD6E283AC}" type="slidenum">
              <a:rPr/>
              <a:pPr rtl="0" eaLnBrk="1" hangingPunct="1"/>
              <a:t>7</a:t>
            </a:fld>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Char char="•"/>
            </a:pPr>
            <a:endParaRPr lang="en-US" smtClean="0"/>
          </a:p>
        </p:txBody>
      </p:sp>
    </p:spTree>
    <p:extLst>
      <p:ext uri="{BB962C8B-B14F-4D97-AF65-F5344CB8AC3E}">
        <p14:creationId xmlns:p14="http://schemas.microsoft.com/office/powerpoint/2010/main" val="3157482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76539C3-C343-4BA0-8E93-2D5BD2C010D7}" type="slidenum">
              <a:rPr/>
              <a:pPr rtl="0" eaLnBrk="1" hangingPunct="1"/>
              <a:t>8</a:t>
            </a:fld>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eaLnBrk="1" hangingPunct="1">
              <a:buFontTx/>
              <a:buChar char="•"/>
            </a:pPr>
            <a:r>
              <a:rPr/>
              <a:t>Cependant, des outils de prise de décision sont disponibles pour vous aider à déterminer quel est le meilleur processus TED à utiliser pour le contexte local. Plusieurs outils pour la prise de décision sont disponibles dans l’Annexe 3 afin de comparer les différentes options avec les critères déterminés importants par les parties prenantes. </a:t>
            </a:r>
          </a:p>
          <a:p>
            <a:pPr marL="171450" indent="-171450" rtl="0" eaLnBrk="1" hangingPunct="1">
              <a:buFontTx/>
              <a:buChar char="•"/>
            </a:pPr>
            <a:r>
              <a:rPr/>
              <a:t>Les outils sont des activités de participation qui encouragent l’implication des différentes parties prenantes dans un processus de groupe. Les participants peuvent contribuer de manière active à la prise de décision au lieu de simplement recevoir de manière passive des informations d’experts extérieurs- qui peuvent ne pas comprendre les problèmes locaux. </a:t>
            </a:r>
          </a:p>
          <a:p>
            <a:pPr marL="171450" indent="-171450" rtl="0" eaLnBrk="1" hangingPunct="1">
              <a:buFontTx/>
              <a:buChar char="•"/>
            </a:pPr>
            <a:r>
              <a:rPr/>
              <a:t>Les activités de participation sont préparées pour augmenter l’estime de soi et le sens des responsabilités pour permettre une prise de décision par les individus. L’expérience démontre que lorsque tous et chacun participent au processus de prise de décision, les personnes se sentent plus responsables par rapport au problème présenté et développent des solutions plus appropriées à la situation. La participation au processus de prise de décision peut habiliter les communautés d’implémenter leurs propres améliorations CTED. </a:t>
            </a:r>
          </a:p>
          <a:p>
            <a:pPr marL="171450" indent="-171450" eaLnBrk="1" hangingPunct="1">
              <a:buFontTx/>
              <a:buChar char="•"/>
            </a:pPr>
            <a:endParaRPr lang="en-CA" smtClean="0"/>
          </a:p>
        </p:txBody>
      </p:sp>
    </p:spTree>
    <p:extLst>
      <p:ext uri="{BB962C8B-B14F-4D97-AF65-F5344CB8AC3E}">
        <p14:creationId xmlns:p14="http://schemas.microsoft.com/office/powerpoint/2010/main" val="279604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60F41EDB-920E-4150-9596-C13ADB7BE1B1}" type="slidenum">
              <a:rPr/>
              <a:pPr rtl="0" eaLnBrk="1" hangingPunct="1"/>
              <a:t>9</a:t>
            </a:fld>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buFontTx/>
              <a:buChar char="•"/>
            </a:pPr>
            <a:r>
              <a:rPr/>
              <a:t>Demander aux groupes de se réunir de façon à obtenir un total de trois groupes (si plus de 20 participants, faire six groupes). Donner un ensemble d’options de TED pour chaque groupe (toutes les options de sédimentation pour un groupe, toutes les options de filtration pour un autre groupe…) et demander aux participants d’évaluer chacune des options en se référant aux critères discutés. </a:t>
            </a:r>
          </a:p>
          <a:p>
            <a:pPr rtl="0" eaLnBrk="1" hangingPunct="1">
              <a:buFontTx/>
              <a:buChar char="•"/>
            </a:pPr>
            <a:r>
              <a:rPr/>
              <a:t>Cette grille d’évaluation est un exemple pour savoir comment comparer l’efficacité de différents types de technologies de filtration. Les participants doivent créer leur propre grille avec les critères qu’ils ont identifiés comme importants.</a:t>
            </a:r>
          </a:p>
        </p:txBody>
      </p:sp>
    </p:spTree>
    <p:extLst>
      <p:ext uri="{BB962C8B-B14F-4D97-AF65-F5344CB8AC3E}">
        <p14:creationId xmlns:p14="http://schemas.microsoft.com/office/powerpoint/2010/main" val="1856921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a:buFontTx/>
              <a:buChar char="•"/>
            </a:pPr>
            <a:r>
              <a:rPr/>
              <a:t>Il n'y a pas de "meilleure" technologie de CTED. Il y a beaucoup de moyens de CTED et ils ont tous des avantages et des inconvénients.</a:t>
            </a:r>
          </a:p>
          <a:p>
            <a:pPr marL="171450" indent="-171450">
              <a:buFontTx/>
              <a:buChar char="•"/>
            </a:pPr>
            <a:endParaRPr lang="en-US" smtClean="0"/>
          </a:p>
          <a:p>
            <a:pPr marL="171450" indent="-171450" rtl="0">
              <a:buFontTx/>
              <a:buChar char="•"/>
            </a:pPr>
            <a:r>
              <a:rPr/>
              <a:t>Une technologie devrait toujours être évaluée en fonction de l’environnement de sa mise en œuvre. Il y a plusieurs critères à prendre en considération pour s'adapter au contexte local, notamment l'efficacité du traitement de l'eau, la pertinence, l'acceptabilité, l'accessibilité économique et les exigences de mise en œuvre. </a:t>
            </a:r>
          </a:p>
          <a:p>
            <a:pPr marL="171450" indent="-171450">
              <a:buFontTx/>
              <a:buChar char="•"/>
            </a:pPr>
            <a:endParaRPr lang="en-US" smtClean="0"/>
          </a:p>
          <a:p>
            <a:pPr marL="171450" indent="-171450" rtl="0">
              <a:buFontTx/>
              <a:buChar char="•"/>
            </a:pPr>
            <a:r>
              <a:rPr/>
              <a:t>Il n'y a pas une seule bonne façon de prendre des décisions sur le choix d'un moyen de CTED. Il existe des outils systématiques pour évaluer les technologies, mais les décisions sont souvent prises de façon pragmatique en fonction des informations et des ressources disponibles.</a:t>
            </a:r>
          </a:p>
          <a:p>
            <a:pPr marL="171450" indent="-171450">
              <a:buFontTx/>
              <a:buChar char="•"/>
            </a:pPr>
            <a:endParaRPr lang="en-US" smtClean="0"/>
          </a:p>
          <a:p>
            <a:pPr marL="171450" indent="-171450" rtl="0">
              <a:buFontTx/>
              <a:buChar char="•"/>
            </a:pPr>
            <a:r>
              <a:rPr/>
              <a:t>Le gouvernement doit s’assurer que les différents produits de CTED sont disponibles sur le marché. Plutôt que de promouvoir une seule option, le gouvernement devrait chercher à développer un marché pour une gamme de produits à plusieurs prix. Cela pourrait permettre aux foyers et responsables de prendre leurs propres décisions et de choisir l’options la plus adaptée à leur besoin. </a:t>
            </a:r>
          </a:p>
          <a:p>
            <a:pPr marL="171450" indent="-171450">
              <a:buFontTx/>
              <a:buChar char="•"/>
            </a:pPr>
            <a:endParaRPr lang="en-CA" smtClean="0"/>
          </a:p>
          <a:p>
            <a:pPr marL="171450" indent="-171450" rtl="0">
              <a:buFontTx/>
              <a:buChar char="•"/>
            </a:pPr>
            <a:r>
              <a:rPr/>
              <a:t>Passer en revue les attentes d'apprentissage. Demandez aux participants si leurs attentes ont été atteintes. Si non, donnez des options pour que les participantes puissent trouver les informations qu’ils cherchaient ou bien identifiez les prochains pas.</a:t>
            </a:r>
          </a:p>
          <a:p>
            <a:pPr marL="171450" indent="-171450">
              <a:buFontTx/>
              <a:buChar char="•"/>
            </a:pPr>
            <a:endParaRPr lang="en-US" smtClean="0"/>
          </a:p>
          <a:p>
            <a:pPr marL="171450" indent="-171450">
              <a:buFontTx/>
              <a:buChar char="•"/>
            </a:pPr>
            <a:endParaRPr lang="en-US" smtClean="0"/>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ED0D8E4-72B0-4D34-9C66-191121925A2D}" type="slidenum">
              <a:rPr/>
              <a:pPr rtl="0" eaLnBrk="1" hangingPunct="1"/>
              <a:t>10</a:t>
            </a:fld>
            <a:endParaRPr/>
          </a:p>
        </p:txBody>
      </p:sp>
    </p:spTree>
    <p:extLst>
      <p:ext uri="{BB962C8B-B14F-4D97-AF65-F5344CB8AC3E}">
        <p14:creationId xmlns:p14="http://schemas.microsoft.com/office/powerpoint/2010/main" val="3418688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rtl="0">
              <a:buFontTx/>
              <a:buChar char="•"/>
            </a:pPr>
            <a:r>
              <a:rPr/>
              <a:t>Il n'y a pas de "meilleure" technologie de CTED. Il y a beaucoup de moyens de CTED et ils ont tous des avantages et des inconvénients.</a:t>
            </a:r>
          </a:p>
          <a:p>
            <a:pPr marL="171450" indent="-171450">
              <a:buFontTx/>
              <a:buChar char="•"/>
            </a:pPr>
            <a:endParaRPr lang="en-US" smtClean="0"/>
          </a:p>
          <a:p>
            <a:pPr marL="171450" indent="-171450" rtl="0">
              <a:buFontTx/>
              <a:buChar char="•"/>
            </a:pPr>
            <a:r>
              <a:rPr/>
              <a:t>Une technologie devrait toujours être évaluée en fonction de l’environnement de sa mise en œuvre. Il y a plusieurs critères à prendre en considération pour s'adapter au contexte local, notamment l'efficacité du traitement de l'eau, la pertinence, l'acceptabilité, l'accessibilité économique et les exigences de mise en œuvre. </a:t>
            </a:r>
          </a:p>
          <a:p>
            <a:pPr marL="171450" indent="-171450">
              <a:buFontTx/>
              <a:buChar char="•"/>
            </a:pPr>
            <a:endParaRPr lang="en-US" smtClean="0"/>
          </a:p>
          <a:p>
            <a:pPr marL="171450" indent="-171450" rtl="0">
              <a:buFontTx/>
              <a:buChar char="•"/>
            </a:pPr>
            <a:r>
              <a:rPr/>
              <a:t>Il n'y a pas une seule bonne façon de prendre des décisions sur la sélection de CTED. Il existe des outils systématiques pour évaluer les technologies, mais les décisions sont souvent prises de façon pragmatique en fonction des informations et des ressources disponibles.</a:t>
            </a:r>
          </a:p>
          <a:p>
            <a:pPr marL="171450" indent="-171450">
              <a:buFontTx/>
              <a:buChar char="•"/>
            </a:pPr>
            <a:endParaRPr lang="en-US" smtClean="0"/>
          </a:p>
          <a:p>
            <a:pPr marL="171450" indent="-171450" rtl="0">
              <a:buFontTx/>
              <a:buChar char="•"/>
            </a:pPr>
            <a:r>
              <a:rPr/>
              <a:t>Le gouvernement doit s’assurer que les différents produits de CTED sont disponibles sur le marché. Plutôt que de promouvoir une seule option, le gouvernement devrait chercher à développer un marché pour une gamme de produits à plusieurs prix. Cela pourrait permettre aux foyers et responsables de prendre leurs propres décisions et de choisir l’options la plus adaptée à leur besoin. </a:t>
            </a:r>
          </a:p>
          <a:p>
            <a:pPr marL="171450" indent="-171450">
              <a:buFontTx/>
              <a:buChar char="•"/>
            </a:pPr>
            <a:endParaRPr lang="en-CA" smtClean="0"/>
          </a:p>
          <a:p>
            <a:pPr marL="171450" indent="-171450" rtl="0">
              <a:buFontTx/>
              <a:buChar char="•"/>
            </a:pPr>
            <a:r>
              <a:rPr/>
              <a:t>Passer en revue les attentes d'apprentissage. Demandez aux participants si leurs attentes ont été atteintes. Si non, donnez des options pour que les participantes puissent trouver les informations qu’ils cherchaient ou bien identifiez les prochains pas.</a:t>
            </a:r>
          </a:p>
          <a:p>
            <a:pPr marL="171450" indent="-171450">
              <a:buFontTx/>
              <a:buChar char="•"/>
            </a:pPr>
            <a:endParaRPr lang="en-US" smtClean="0"/>
          </a:p>
          <a:p>
            <a:pPr marL="171450" indent="-171450">
              <a:buFontTx/>
              <a:buChar char="•"/>
            </a:pPr>
            <a:endParaRPr lang="en-US" smtClean="0"/>
          </a:p>
        </p:txBody>
      </p:sp>
      <p:sp>
        <p:nvSpPr>
          <p:cNvPr id="21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DED0D8E4-72B0-4D34-9C66-191121925A2D}" type="slidenum">
              <a:rPr/>
              <a:pPr rtl="0" eaLnBrk="1" hangingPunct="1"/>
              <a:t>11</a:t>
            </a:fld>
            <a:endParaRPr/>
          </a:p>
        </p:txBody>
      </p:sp>
    </p:spTree>
    <p:extLst>
      <p:ext uri="{BB962C8B-B14F-4D97-AF65-F5344CB8AC3E}">
        <p14:creationId xmlns:p14="http://schemas.microsoft.com/office/powerpoint/2010/main" val="1195273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F061B44F-D4B7-46D5-A5D8-8DF984576281}" type="slidenum">
              <a:rPr lang="en-CA"/>
              <a:pPr>
                <a:defRPr/>
              </a:pPr>
              <a:t>‹#›</a:t>
            </a:fld>
            <a:endParaRPr lang="en-CA"/>
          </a:p>
        </p:txBody>
      </p:sp>
    </p:spTree>
    <p:extLst>
      <p:ext uri="{BB962C8B-B14F-4D97-AF65-F5344CB8AC3E}">
        <p14:creationId xmlns:p14="http://schemas.microsoft.com/office/powerpoint/2010/main" val="32092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CCB3B572-837E-4B23-90AA-BAB31DB90B9B}" type="slidenum">
              <a:rPr lang="en-CA"/>
              <a:pPr>
                <a:defRPr/>
              </a:pPr>
              <a:t>‹#›</a:t>
            </a:fld>
            <a:endParaRPr lang="en-CA"/>
          </a:p>
        </p:txBody>
      </p:sp>
    </p:spTree>
    <p:extLst>
      <p:ext uri="{BB962C8B-B14F-4D97-AF65-F5344CB8AC3E}">
        <p14:creationId xmlns:p14="http://schemas.microsoft.com/office/powerpoint/2010/main" val="3913147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001D2D09-B5E3-4D9B-A7E1-3E4EC78D2B99}" type="slidenum">
              <a:rPr lang="en-CA"/>
              <a:pPr>
                <a:defRPr/>
              </a:pPr>
              <a:t>‹#›</a:t>
            </a:fld>
            <a:endParaRPr lang="en-CA"/>
          </a:p>
        </p:txBody>
      </p:sp>
    </p:spTree>
    <p:extLst>
      <p:ext uri="{BB962C8B-B14F-4D97-AF65-F5344CB8AC3E}">
        <p14:creationId xmlns:p14="http://schemas.microsoft.com/office/powerpoint/2010/main" val="2438509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4F67F5D3-9FE3-4DB7-8D0F-4AA8B1513A9D}" type="slidenum">
              <a:rPr lang="en-CA"/>
              <a:pPr>
                <a:defRPr/>
              </a:pPr>
              <a:t>‹#›</a:t>
            </a:fld>
            <a:endParaRPr lang="en-CA"/>
          </a:p>
        </p:txBody>
      </p:sp>
    </p:spTree>
    <p:extLst>
      <p:ext uri="{BB962C8B-B14F-4D97-AF65-F5344CB8AC3E}">
        <p14:creationId xmlns:p14="http://schemas.microsoft.com/office/powerpoint/2010/main" val="1593849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26CEEA39-67E1-4108-AA80-26B38CA6A43D}" type="slidenum">
              <a:rPr lang="en-CA"/>
              <a:pPr>
                <a:defRPr/>
              </a:pPr>
              <a:t>‹#›</a:t>
            </a:fld>
            <a:endParaRPr lang="en-CA"/>
          </a:p>
        </p:txBody>
      </p:sp>
    </p:spTree>
    <p:extLst>
      <p:ext uri="{BB962C8B-B14F-4D97-AF65-F5344CB8AC3E}">
        <p14:creationId xmlns:p14="http://schemas.microsoft.com/office/powerpoint/2010/main" val="241211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EFF73045-44FC-474A-8C83-88166CF6ED2D}" type="slidenum">
              <a:rPr lang="en-CA"/>
              <a:pPr>
                <a:defRPr/>
              </a:pPr>
              <a:t>‹#›</a:t>
            </a:fld>
            <a:endParaRPr lang="en-CA"/>
          </a:p>
        </p:txBody>
      </p:sp>
    </p:spTree>
    <p:extLst>
      <p:ext uri="{BB962C8B-B14F-4D97-AF65-F5344CB8AC3E}">
        <p14:creationId xmlns:p14="http://schemas.microsoft.com/office/powerpoint/2010/main" val="419682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B3E4BA03-AB55-4C51-8816-01C1FF9A6D48}" type="slidenum">
              <a:rPr lang="en-CA"/>
              <a:pPr>
                <a:defRPr/>
              </a:pPr>
              <a:t>‹#›</a:t>
            </a:fld>
            <a:endParaRPr lang="en-CA"/>
          </a:p>
        </p:txBody>
      </p:sp>
    </p:spTree>
    <p:extLst>
      <p:ext uri="{BB962C8B-B14F-4D97-AF65-F5344CB8AC3E}">
        <p14:creationId xmlns:p14="http://schemas.microsoft.com/office/powerpoint/2010/main" val="424178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82473BF7-6D3B-401F-84CA-1FF11B56AFB6}" type="slidenum">
              <a:rPr lang="en-CA"/>
              <a:pPr>
                <a:defRPr/>
              </a:pPr>
              <a:t>‹#›</a:t>
            </a:fld>
            <a:endParaRPr lang="en-CA"/>
          </a:p>
        </p:txBody>
      </p:sp>
    </p:spTree>
    <p:extLst>
      <p:ext uri="{BB962C8B-B14F-4D97-AF65-F5344CB8AC3E}">
        <p14:creationId xmlns:p14="http://schemas.microsoft.com/office/powerpoint/2010/main" val="33157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B08A4F62-CCE7-4701-BA67-A4DFC4B5B49C}" type="slidenum">
              <a:rPr lang="en-CA"/>
              <a:pPr>
                <a:defRPr/>
              </a:pPr>
              <a:t>‹#›</a:t>
            </a:fld>
            <a:endParaRPr lang="en-CA"/>
          </a:p>
        </p:txBody>
      </p:sp>
    </p:spTree>
    <p:extLst>
      <p:ext uri="{BB962C8B-B14F-4D97-AF65-F5344CB8AC3E}">
        <p14:creationId xmlns:p14="http://schemas.microsoft.com/office/powerpoint/2010/main" val="174215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C417D5F1-C345-41AF-9F3B-79B5969DE125}" type="slidenum">
              <a:rPr lang="en-CA"/>
              <a:pPr>
                <a:defRPr/>
              </a:pPr>
              <a:t>‹#›</a:t>
            </a:fld>
            <a:endParaRPr lang="en-CA"/>
          </a:p>
        </p:txBody>
      </p:sp>
    </p:spTree>
    <p:extLst>
      <p:ext uri="{BB962C8B-B14F-4D97-AF65-F5344CB8AC3E}">
        <p14:creationId xmlns:p14="http://schemas.microsoft.com/office/powerpoint/2010/main" val="303729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FCA82A9C-210D-43EE-B95B-345D63436F6F}" type="slidenum">
              <a:rPr lang="en-CA"/>
              <a:pPr>
                <a:defRPr/>
              </a:pPr>
              <a:t>‹#›</a:t>
            </a:fld>
            <a:endParaRPr lang="en-CA"/>
          </a:p>
        </p:txBody>
      </p:sp>
    </p:spTree>
    <p:extLst>
      <p:ext uri="{BB962C8B-B14F-4D97-AF65-F5344CB8AC3E}">
        <p14:creationId xmlns:p14="http://schemas.microsoft.com/office/powerpoint/2010/main" val="139931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CA"/>
              <a:t>Month-Year</a:t>
            </a:r>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AD77A9D9-63DA-42A7-B0D5-BD8550556172}" type="slidenum">
              <a:rPr lang="en-CA"/>
              <a:pPr>
                <a:defRPr/>
              </a:pPr>
              <a:t>‹#›</a:t>
            </a:fld>
            <a:endParaRPr lang="en-CA"/>
          </a:p>
        </p:txBody>
      </p:sp>
    </p:spTree>
    <p:extLst>
      <p:ext uri="{BB962C8B-B14F-4D97-AF65-F5344CB8AC3E}">
        <p14:creationId xmlns:p14="http://schemas.microsoft.com/office/powerpoint/2010/main" val="250805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r>
              <a:rPr lang="en-CA"/>
              <a:t>Month-Year</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C986005F-885A-4A2A-963C-8CE1E064D4D3}"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wst.or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3.jpeg"/><Relationship Id="rId5" Type="http://schemas.openxmlformats.org/officeDocument/2006/relationships/image" Target="http://pottersforpeace.org/wp-content/uploads/copy-of-filters-studio-002.jpg" TargetMode="External"/><Relationship Id="rId10" Type="http://schemas.openxmlformats.org/officeDocument/2006/relationships/image" Target="../media/image6.jpeg"/><Relationship Id="rId4" Type="http://schemas.openxmlformats.org/officeDocument/2006/relationships/image" Target="../media/image8.jpe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fr-FR" sz="1100" dirty="0" smtClean="0"/>
          </a:p>
          <a:p>
            <a:pPr algn="ctr" rtl="0">
              <a:tabLst>
                <a:tab pos="1196975" algn="l"/>
              </a:tabLst>
            </a:pPr>
            <a:r>
              <a:rPr lang="fr-FR" sz="1100" dirty="0" smtClean="0"/>
              <a:t>12, 2916 – </a:t>
            </a:r>
            <a:r>
              <a:rPr lang="fr-FR" sz="1100" dirty="0" err="1" smtClean="0"/>
              <a:t>5</a:t>
            </a:r>
            <a:r>
              <a:rPr lang="fr-FR" sz="1100" baseline="30000" dirty="0" err="1" smtClean="0"/>
              <a:t>th</a:t>
            </a:r>
            <a:r>
              <a:rPr lang="fr-FR" sz="1100" dirty="0" smtClean="0"/>
              <a:t> Avenue</a:t>
            </a:r>
          </a:p>
          <a:p>
            <a:pPr algn="ctr" rtl="0">
              <a:tabLst>
                <a:tab pos="1196975" algn="l"/>
              </a:tabLst>
            </a:pPr>
            <a:r>
              <a:rPr lang="fr-FR" sz="1100" dirty="0" smtClean="0"/>
              <a:t>Calgary, Alberta, </a:t>
            </a:r>
            <a:r>
              <a:rPr lang="fr-FR" sz="1100" dirty="0" err="1" smtClean="0"/>
              <a:t>T2A</a:t>
            </a:r>
            <a:r>
              <a:rPr lang="fr-FR" sz="1100" dirty="0" smtClean="0"/>
              <a:t> </a:t>
            </a:r>
            <a:r>
              <a:rPr lang="fr-FR" sz="1100" dirty="0" err="1" smtClean="0"/>
              <a:t>6K4</a:t>
            </a:r>
            <a:r>
              <a:rPr lang="fr-FR" sz="1100" dirty="0" smtClean="0"/>
              <a:t>, Canada</a:t>
            </a:r>
          </a:p>
          <a:p>
            <a:pPr algn="ctr" rtl="0">
              <a:tabLst>
                <a:tab pos="1196975" algn="l"/>
              </a:tabLst>
            </a:pPr>
            <a:r>
              <a:rPr lang="fr-FR" sz="1100" dirty="0" smtClean="0"/>
              <a:t>Tél : + 1 (403) 243-3285, Fax : + 1 (403) 243-6199</a:t>
            </a:r>
          </a:p>
          <a:p>
            <a:pPr algn="ctr" rtl="0">
              <a:tabLst>
                <a:tab pos="1196975" algn="l"/>
              </a:tabLst>
            </a:pPr>
            <a:r>
              <a:rPr lang="fr-FR" sz="1100" dirty="0" smtClean="0"/>
              <a:t>E-mail : cawst@cawst.org, Site web : </a:t>
            </a:r>
            <a:r>
              <a:rPr lang="fr-FR" sz="1100" dirty="0" smtClean="0">
                <a:hlinkClick r:id="rId3"/>
              </a:rPr>
              <a:t>www.cawst.org</a:t>
            </a:r>
          </a:p>
          <a:p>
            <a:pPr algn="ctr">
              <a:tabLst>
                <a:tab pos="1196975" algn="l"/>
              </a:tabLst>
            </a:pPr>
            <a:endParaRPr lang="fr-FR" sz="1100" dirty="0" smtClean="0"/>
          </a:p>
          <a:p>
            <a:pPr rtl="0"/>
            <a:r>
              <a:rPr lang="fr-FR" sz="800" dirty="0" smtClean="0"/>
              <a:t>CAWST (Centre for </a:t>
            </a:r>
            <a:r>
              <a:rPr lang="fr-FR" sz="800" dirty="0" err="1" smtClean="0"/>
              <a:t>Affordable</a:t>
            </a:r>
            <a:r>
              <a:rPr lang="fr-FR" sz="800" dirty="0" smtClean="0"/>
              <a:t> Water and </a:t>
            </a:r>
            <a:r>
              <a:rPr lang="fr-FR" sz="800" dirty="0" err="1" smtClean="0"/>
              <a:t>Sanitation</a:t>
            </a:r>
            <a:r>
              <a:rPr lang="fr-FR" sz="800" dirty="0" smtClean="0"/>
              <a:t> </a:t>
            </a:r>
            <a:r>
              <a:rPr lang="fr-FR" sz="800" dirty="0" err="1" smtClean="0"/>
              <a:t>Technology</a:t>
            </a:r>
            <a:r>
              <a:rPr lang="fr-FR" sz="800" dirty="0" smtClean="0"/>
              <a:t> - Centre pour les Technologies d'Eau et Assainissement à Faible Coût) est un organisme à but non lucratif proposant des services de formation et de conseil aux organisations qui travaillent directement avec les populations des pays en développement n'ayant pas accès à l'eau potable et à un assainissement de base.</a:t>
            </a:r>
          </a:p>
          <a:p>
            <a:pPr rtl="0"/>
            <a:r>
              <a:rPr lang="fr-FR" sz="800" dirty="0" smtClean="0"/>
              <a:t> </a:t>
            </a:r>
          </a:p>
          <a:p>
            <a:pPr rtl="0"/>
            <a:r>
              <a:rPr lang="fr-FR" sz="800" dirty="0" smtClean="0"/>
              <a:t>L'une des stratégies fondamentales de CAWST est de diffuser ces connaissances concernant l'eau, afin d'en faire un savoir courant. Ceci peut être réalisé, en partie, par le développement et la distribution gratuite de matériels d'éducation dans le but d'augmenter la disponibilité de l'information pour ceux qui en ont le plus besoin.</a:t>
            </a:r>
          </a:p>
          <a:p>
            <a:pPr rtl="0"/>
            <a:r>
              <a:rPr lang="fr-FR" sz="800" dirty="0" smtClean="0"/>
              <a:t> </a:t>
            </a:r>
          </a:p>
          <a:p>
            <a:pPr rtl="0"/>
            <a:r>
              <a:rPr lang="fr-FR" sz="800" dirty="0" smtClean="0"/>
              <a:t>Le contenu de ce document est libre et sous licence Creative Commons Attribution Works 3.0 Unported. Pour voir une copie de cette autorisation, veuillez visiter : http://creativecommons.org/licenses/by/3.0, ou écrivez à Creative Commons : 171 Second Street, Suite 300, San Francisco, </a:t>
            </a:r>
            <a:r>
              <a:rPr lang="fr-FR" sz="800" dirty="0" err="1" smtClean="0"/>
              <a:t>California</a:t>
            </a:r>
            <a:r>
              <a:rPr lang="fr-FR" sz="800" dirty="0" smtClean="0"/>
              <a:t> 94105, USA. </a:t>
            </a:r>
          </a:p>
          <a:p>
            <a:pPr rtl="0"/>
            <a:r>
              <a:rPr lang="fr-FR" sz="800" dirty="0" smtClean="0"/>
              <a:t> </a:t>
            </a:r>
          </a:p>
          <a:p>
            <a:pPr rtl="0"/>
            <a:r>
              <a:rPr lang="fr-FR" sz="800" dirty="0" smtClean="0"/>
              <a:t>		Vous êtes libre de :</a:t>
            </a:r>
          </a:p>
          <a:p>
            <a:pPr marL="2000250" lvl="4" indent="-171450" rtl="0">
              <a:buFont typeface="Arial" pitchFamily="34" charset="0"/>
              <a:buChar char="•"/>
            </a:pPr>
            <a:r>
              <a:rPr lang="fr-FR" sz="800" dirty="0" smtClean="0"/>
              <a:t>Partager - copier, distribuer et transmettre ce document.</a:t>
            </a:r>
          </a:p>
          <a:p>
            <a:pPr marL="2000250" lvl="4" indent="-171450" rtl="0">
              <a:buFont typeface="Arial" pitchFamily="34" charset="0"/>
              <a:buChar char="•"/>
            </a:pPr>
            <a:r>
              <a:rPr lang="fr-FR" sz="800" dirty="0" smtClean="0"/>
              <a:t>Modifier – adapter de document</a:t>
            </a:r>
          </a:p>
          <a:p>
            <a:pPr rtl="0"/>
            <a:r>
              <a:rPr lang="fr-FR" sz="800" dirty="0" smtClean="0"/>
              <a:t> </a:t>
            </a:r>
          </a:p>
          <a:p>
            <a:pPr rtl="0"/>
            <a:r>
              <a:rPr lang="fr-FR" sz="800" dirty="0" smtClean="0"/>
              <a:t>		Sous les conditions suivantes :</a:t>
            </a:r>
          </a:p>
          <a:p>
            <a:pPr marL="2000250" lvl="4" indent="-171450" rtl="0">
              <a:buFont typeface="Arial" pitchFamily="34" charset="0"/>
              <a:buChar char="•"/>
            </a:pPr>
            <a:r>
              <a:rPr lang="fr-FR" sz="800" dirty="0" smtClean="0"/>
              <a:t>Indication de la source. Vous devez indiquer que CAWST est l'auteur original de ce document. Veuillez aussi inclure notre site internet : www.cawst.org</a:t>
            </a:r>
          </a:p>
          <a:p>
            <a:pPr algn="ctr">
              <a:tabLst>
                <a:tab pos="1196975" algn="l"/>
              </a:tabLst>
            </a:pPr>
            <a:endParaRPr lang="fr-FR" sz="800" dirty="0" smtClean="0"/>
          </a:p>
          <a:p>
            <a:pPr rtl="0">
              <a:tabLst>
                <a:tab pos="1196975" algn="l"/>
              </a:tabLst>
            </a:pPr>
            <a:r>
              <a:rPr lang="fr-FR" sz="800" dirty="0" smtClean="0"/>
              <a:t>CAWST publiera périodiquement des mises à jour de ce document. Pour cette raison, nous ne recommandons pas que vous proposiez ce document en téléchargement sur votre site web.</a:t>
            </a:r>
          </a:p>
          <a:p>
            <a:pPr>
              <a:tabLst>
                <a:tab pos="1196975" algn="l"/>
              </a:tabLst>
            </a:pPr>
            <a:endParaRPr lang="fr-FR" sz="8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a:tabLst>
                <a:tab pos="1196975" algn="l"/>
              </a:tabLst>
            </a:pPr>
            <a:endParaRPr lang="fr-FR" sz="900" dirty="0" smtClean="0"/>
          </a:p>
          <a:p>
            <a:pPr rtl="0"/>
            <a:endParaRPr lang="fr-FR" sz="900" b="1" dirty="0" smtClean="0"/>
          </a:p>
          <a:p>
            <a:pPr rtl="0"/>
            <a:r>
              <a:rPr lang="fr-FR" sz="900" b="1" dirty="0" smtClean="0"/>
              <a:t>CAWST et ses administrateurs, employés, entrepreneurs et bénévoles n'assument aucune responsabilité et ne donnent aucune garantie en ce qui concerne les résultats qui peuvent être obtenus de l'utilisation des informations fournies.</a:t>
            </a:r>
            <a:endParaRPr lang="fr-FR" sz="900" b="1" dirty="0"/>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130491"/>
            <a:ext cx="5328592" cy="2031325"/>
          </a:xfrm>
          <a:prstGeom prst="rect">
            <a:avLst/>
          </a:prstGeom>
          <a:noFill/>
          <a:ln w="15875">
            <a:solidFill>
              <a:schemeClr val="tx1"/>
            </a:solidFill>
          </a:ln>
        </p:spPr>
        <p:txBody>
          <a:bodyPr wrap="square" rtlCol="0">
            <a:spAutoFit/>
          </a:bodyPr>
          <a:lstStyle/>
          <a:p>
            <a:pPr rtl="0"/>
            <a:r>
              <a:rPr lang="fr-FR" sz="1600" b="1" dirty="0" smtClean="0"/>
              <a:t> </a:t>
            </a:r>
            <a:r>
              <a:rPr lang="fr-FR" sz="1050" b="1" dirty="0" smtClean="0"/>
              <a:t> Tenez-vous informé et obtenez du support :</a:t>
            </a:r>
          </a:p>
          <a:p>
            <a:pPr marL="3028950" lvl="6" indent="-285750" rtl="0">
              <a:buFont typeface="Arial" pitchFamily="34" charset="0"/>
              <a:buChar char="•"/>
            </a:pPr>
            <a:r>
              <a:rPr lang="fr-FR" sz="1050" dirty="0" smtClean="0"/>
              <a:t>Dernières mises à jour de ce document :</a:t>
            </a:r>
          </a:p>
          <a:p>
            <a:pPr marL="3028950" lvl="6" indent="-285750" rtl="0">
              <a:buFont typeface="Arial" pitchFamily="34" charset="0"/>
              <a:buChar char="•"/>
            </a:pPr>
            <a:r>
              <a:rPr lang="fr-FR" sz="1050" dirty="0" smtClean="0"/>
              <a:t>Autres ressources sur les formations et les ateliers</a:t>
            </a:r>
          </a:p>
          <a:p>
            <a:pPr marL="3028950" lvl="6" indent="-285750" rtl="0">
              <a:buFont typeface="Arial" pitchFamily="34" charset="0"/>
              <a:buChar char="•"/>
            </a:pPr>
            <a:r>
              <a:rPr lang="fr-FR" sz="1050" dirty="0" smtClean="0"/>
              <a:t>Support pour l'utilisation de ce document dans votre travail</a:t>
            </a:r>
          </a:p>
          <a:p>
            <a:pPr rtl="0"/>
            <a:r>
              <a:rPr lang="fr-FR" sz="1050" dirty="0" smtClean="0"/>
              <a:t> </a:t>
            </a:r>
          </a:p>
          <a:p>
            <a:pPr rtl="0"/>
            <a:r>
              <a:rPr lang="fr-FR" sz="1050" i="1" dirty="0" smtClean="0"/>
              <a:t>CAWST fournit un tutorat et</a:t>
            </a:r>
          </a:p>
          <a:p>
            <a:pPr rtl="0"/>
            <a:r>
              <a:rPr lang="fr-FR" sz="1050" i="1" dirty="0" smtClean="0"/>
              <a:t>un accompagnement lors de la mise en œuvre de ses enseignements</a:t>
            </a:r>
          </a:p>
          <a:p>
            <a:pPr rtl="0"/>
            <a:r>
              <a:rPr lang="fr-FR" sz="1050" i="1" dirty="0" smtClean="0"/>
              <a:t>et outils de formation.</a:t>
            </a:r>
            <a:endParaRPr lang="fr-FR" sz="1050" i="1"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0278" y="4454183"/>
            <a:ext cx="4146699" cy="138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rtl="0">
              <a:defRPr/>
            </a:pPr>
            <a:fld id="{CDBD6EE5-3F69-4B26-91EE-D3136B30152B}" type="slidenum">
              <a:rPr/>
              <a:pPr rtl="0">
                <a:defRPr/>
              </a:pPr>
              <a:t>1</a:t>
            </a:fld>
            <a:endParaRPr/>
          </a:p>
        </p:txBody>
      </p:sp>
    </p:spTree>
    <p:extLst>
      <p:ext uri="{BB962C8B-B14F-4D97-AF65-F5344CB8AC3E}">
        <p14:creationId xmlns:p14="http://schemas.microsoft.com/office/powerpoint/2010/main" val="1175247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rtl="0"/>
            <a:r>
              <a:rPr b="1">
                <a:solidFill>
                  <a:schemeClr val="accent2"/>
                </a:solidFill>
              </a:rPr>
              <a:t>Révision</a:t>
            </a:r>
          </a:p>
        </p:txBody>
      </p:sp>
      <p:sp>
        <p:nvSpPr>
          <p:cNvPr id="1126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4BC2AEE-0FC5-4487-A5DF-8E2AB2EE3575}" type="slidenum">
              <a:rPr/>
              <a:pPr rtl="0" eaLnBrk="1" hangingPunct="1"/>
              <a:t>10</a:t>
            </a:fld>
            <a:endParaRPr/>
          </a:p>
        </p:txBody>
      </p:sp>
      <p:sp>
        <p:nvSpPr>
          <p:cNvPr id="6" name="Rectangle 3"/>
          <p:cNvSpPr>
            <a:spLocks noGrp="1" noChangeArrowheads="1"/>
          </p:cNvSpPr>
          <p:nvPr>
            <p:ph idx="1"/>
          </p:nvPr>
        </p:nvSpPr>
        <p:spPr>
          <a:xfrm>
            <a:off x="468313" y="1268413"/>
            <a:ext cx="8229600" cy="4525962"/>
          </a:xfrm>
        </p:spPr>
        <p:txBody>
          <a:bodyPr/>
          <a:lstStyle/>
          <a:p>
            <a:pPr marL="0" indent="0" algn="ctr" rtl="0" eaLnBrk="1" hangingPunct="1">
              <a:buFontTx/>
              <a:buNone/>
            </a:pPr>
            <a:r>
              <a:rPr/>
              <a:t>Quelle est la meilleure option pour traiter l’eau à domicile ?</a:t>
            </a:r>
          </a:p>
          <a:p>
            <a:pPr marL="0" indent="0" algn="ctr" eaLnBrk="1" hangingPunct="1">
              <a:buFontTx/>
              <a:buNone/>
            </a:pPr>
            <a:endParaRPr lang="en-US" smtClean="0"/>
          </a:p>
          <a:p>
            <a:pPr marL="0" indent="0" algn="ctr" rtl="0" eaLnBrk="1" hangingPunct="1">
              <a:buFontTx/>
              <a:buNone/>
            </a:pPr>
            <a:r>
              <a:rPr i="1"/>
              <a:t>Ça dépend !</a:t>
            </a:r>
          </a:p>
        </p:txBody>
      </p:sp>
      <p:pic>
        <p:nvPicPr>
          <p:cNvPr id="7"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slide(fromBottom)">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rtl="0"/>
            <a:r>
              <a:rPr b="1">
                <a:solidFill>
                  <a:schemeClr val="accent2"/>
                </a:solidFill>
              </a:rPr>
              <a:t>Révision</a:t>
            </a:r>
          </a:p>
        </p:txBody>
      </p:sp>
      <p:sp>
        <p:nvSpPr>
          <p:cNvPr id="1126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C4BC2AEE-0FC5-4487-A5DF-8E2AB2EE3575}" type="slidenum">
              <a:rPr/>
              <a:pPr rtl="0" eaLnBrk="1" hangingPunct="1"/>
              <a:t>11</a:t>
            </a:fld>
            <a:endParaRPr/>
          </a:p>
        </p:txBody>
      </p:sp>
      <p:pic>
        <p:nvPicPr>
          <p:cNvPr id="1126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idx="1"/>
          </p:nvPr>
        </p:nvSpPr>
        <p:spPr>
          <a:xfrm>
            <a:off x="468313" y="1268413"/>
            <a:ext cx="8229600" cy="4525962"/>
          </a:xfrm>
        </p:spPr>
        <p:txBody>
          <a:bodyPr/>
          <a:lstStyle/>
          <a:p>
            <a:pPr marL="0" indent="0" algn="ctr" rtl="0" eaLnBrk="1" hangingPunct="1">
              <a:buFontTx/>
              <a:buNone/>
            </a:pPr>
            <a:r>
              <a:rPr/>
              <a:t>Énumérez 5 critères que vous pouvez utiliser pour évaluer les différentes options de CTED.</a:t>
            </a:r>
          </a:p>
          <a:p>
            <a:pPr marL="0" indent="0" eaLnBrk="1" hangingPunct="1">
              <a:buFontTx/>
              <a:buNone/>
            </a:pPr>
            <a:endParaRPr lang="en-US" dirty="0"/>
          </a:p>
          <a:p>
            <a:pPr marL="609600" indent="-609600" rtl="0" eaLnBrk="1" hangingPunct="1"/>
            <a:r>
              <a:rPr/>
              <a:t>Efficacité </a:t>
            </a:r>
          </a:p>
          <a:p>
            <a:pPr marL="609600" indent="-609600" rtl="0" eaLnBrk="1" hangingPunct="1"/>
            <a:r>
              <a:rPr/>
              <a:t>Pertinence</a:t>
            </a:r>
          </a:p>
          <a:p>
            <a:pPr marL="609600" indent="-609600" rtl="0" eaLnBrk="1" hangingPunct="1"/>
            <a:r>
              <a:rPr/>
              <a:t>Acceptabilité</a:t>
            </a:r>
          </a:p>
          <a:p>
            <a:pPr marL="609600" indent="-609600" rtl="0" eaLnBrk="1" hangingPunct="1"/>
            <a:r>
              <a:rPr/>
              <a:t>Coût</a:t>
            </a:r>
          </a:p>
          <a:p>
            <a:pPr marL="609600" indent="-609600" rtl="0" eaLnBrk="1" hangingPunct="1"/>
            <a:r>
              <a:rPr/>
              <a:t>Mise en œuvre</a:t>
            </a:r>
          </a:p>
          <a:p>
            <a:pPr marL="0" indent="0" algn="ctr" eaLnBrk="1" hangingPunct="1">
              <a:buFontTx/>
              <a:buNone/>
            </a:pPr>
            <a:endParaRPr lang="en-CA" dirty="0" smtClean="0"/>
          </a:p>
        </p:txBody>
      </p:sp>
    </p:spTree>
    <p:extLst>
      <p:ext uri="{BB962C8B-B14F-4D97-AF65-F5344CB8AC3E}">
        <p14:creationId xmlns:p14="http://schemas.microsoft.com/office/powerpoint/2010/main" val="352188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1725613"/>
            <a:ext cx="7772400" cy="1779587"/>
          </a:xfrm>
        </p:spPr>
        <p:txBody>
          <a:bodyPr/>
          <a:lstStyle/>
          <a:p>
            <a:pPr rtl="0" eaLnBrk="1" hangingPunct="1"/>
            <a:r>
              <a:rPr b="1">
                <a:solidFill>
                  <a:schemeClr val="accent2"/>
                </a:solidFill>
              </a:rPr>
              <a:t>Choix d’options de CTED</a:t>
            </a:r>
          </a:p>
        </p:txBody>
      </p:sp>
      <p:pic>
        <p:nvPicPr>
          <p:cNvPr id="3075" name="Picture 4" descr="CAWST 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rtl="0" eaLnBrk="1" hangingPunct="1"/>
            <a:r>
              <a:rPr b="1">
                <a:solidFill>
                  <a:schemeClr val="accent2"/>
                </a:solidFill>
              </a:rPr>
              <a:t>Attentes d’apprentissage</a:t>
            </a:r>
          </a:p>
        </p:txBody>
      </p:sp>
      <p:sp>
        <p:nvSpPr>
          <p:cNvPr id="4099" name="Rectangle 3"/>
          <p:cNvSpPr>
            <a:spLocks noGrp="1" noChangeArrowheads="1"/>
          </p:cNvSpPr>
          <p:nvPr>
            <p:ph idx="1"/>
          </p:nvPr>
        </p:nvSpPr>
        <p:spPr/>
        <p:txBody>
          <a:bodyPr/>
          <a:lstStyle/>
          <a:p>
            <a:pPr marL="514350" indent="-514350" rtl="0">
              <a:buFontTx/>
              <a:buAutoNum type="arabicPeriod"/>
            </a:pPr>
            <a:r>
              <a:rPr/>
              <a:t>Identifier les critères utilisés pour choisir les moyens de CTED les plus appropriés.</a:t>
            </a:r>
          </a:p>
          <a:p>
            <a:pPr marL="514350" indent="-514350" rtl="0">
              <a:buFontTx/>
              <a:buAutoNum type="arabicPeriod"/>
            </a:pPr>
            <a:r>
              <a:rPr/>
              <a:t>Évaluer et sélectionner l’option de CTED la plus appropriée pour un scénario particulier.</a:t>
            </a:r>
          </a:p>
        </p:txBody>
      </p:sp>
      <p:sp>
        <p:nvSpPr>
          <p:cNvPr id="410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6D80FB8-B5EA-47D9-A6CA-ACDAB8141857}" type="slidenum">
              <a:rPr/>
              <a:pPr rtl="0" eaLnBrk="1" hangingPunct="1"/>
              <a:t>3</a:t>
            </a:fld>
            <a:endParaRPr/>
          </a:p>
        </p:txBody>
      </p:sp>
      <p:pic>
        <p:nvPicPr>
          <p:cNvPr id="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6A3033B-4489-4889-95EB-867CCA76A559}" type="slidenum">
              <a:rPr/>
              <a:pPr rtl="0" eaLnBrk="1" hangingPunct="1"/>
              <a:t>4</a:t>
            </a:fld>
            <a:endParaRPr/>
          </a:p>
        </p:txBody>
      </p:sp>
      <p:sp>
        <p:nvSpPr>
          <p:cNvPr id="5123" name="Rectangle 2"/>
          <p:cNvSpPr>
            <a:spLocks noGrp="1" noChangeArrowheads="1"/>
          </p:cNvSpPr>
          <p:nvPr>
            <p:ph type="title"/>
          </p:nvPr>
        </p:nvSpPr>
        <p:spPr/>
        <p:txBody>
          <a:bodyPr/>
          <a:lstStyle/>
          <a:p>
            <a:pPr rtl="0" eaLnBrk="1" hangingPunct="1"/>
            <a:r>
              <a:rPr b="1">
                <a:solidFill>
                  <a:schemeClr val="accent2"/>
                </a:solidFill>
              </a:rPr>
              <a:t>Choix d’options de CTED</a:t>
            </a:r>
          </a:p>
        </p:txBody>
      </p:sp>
      <p:sp>
        <p:nvSpPr>
          <p:cNvPr id="6148" name="Rectangle 3"/>
          <p:cNvSpPr>
            <a:spLocks noGrp="1" noChangeArrowheads="1"/>
          </p:cNvSpPr>
          <p:nvPr>
            <p:ph type="body" idx="1"/>
          </p:nvPr>
        </p:nvSpPr>
        <p:spPr>
          <a:xfrm>
            <a:off x="457200" y="1341438"/>
            <a:ext cx="8229600" cy="4784725"/>
          </a:xfrm>
        </p:spPr>
        <p:txBody>
          <a:bodyPr/>
          <a:lstStyle/>
          <a:p>
            <a:pPr marL="0" indent="0" rtl="0" eaLnBrk="1" hangingPunct="1">
              <a:lnSpc>
                <a:spcPct val="90000"/>
              </a:lnSpc>
              <a:buFontTx/>
              <a:buNone/>
              <a:defRPr/>
            </a:pPr>
            <a:r>
              <a:rPr sz="2800"/>
              <a:t>QUI DÉCIDE ?</a:t>
            </a:r>
          </a:p>
          <a:p>
            <a:pPr rtl="0" eaLnBrk="1" hangingPunct="1">
              <a:lnSpc>
                <a:spcPct val="90000"/>
              </a:lnSpc>
              <a:defRPr/>
            </a:pPr>
            <a:r>
              <a:rPr sz="2800"/>
              <a:t>La prise de décision et la sélection des options peut se faire à différents niveaux :</a:t>
            </a:r>
          </a:p>
          <a:p>
            <a:pPr lvl="1" rtl="0" eaLnBrk="1" hangingPunct="1">
              <a:lnSpc>
                <a:spcPct val="90000"/>
              </a:lnSpc>
              <a:defRPr/>
            </a:pPr>
            <a:r>
              <a:rPr sz="2400"/>
              <a:t>Gouvernement</a:t>
            </a:r>
          </a:p>
          <a:p>
            <a:pPr lvl="1" rtl="0" eaLnBrk="1" hangingPunct="1">
              <a:lnSpc>
                <a:spcPct val="90000"/>
              </a:lnSpc>
              <a:defRPr/>
            </a:pPr>
            <a:r>
              <a:rPr sz="2400"/>
              <a:t>Responsables de projet indépendants</a:t>
            </a:r>
          </a:p>
          <a:p>
            <a:pPr lvl="1" rtl="0" eaLnBrk="1" hangingPunct="1">
              <a:lnSpc>
                <a:spcPct val="90000"/>
              </a:lnSpc>
              <a:defRPr/>
            </a:pPr>
            <a:r>
              <a:rPr sz="2400"/>
              <a:t>Foyers individuels.</a:t>
            </a:r>
          </a:p>
          <a:p>
            <a:pPr rtl="0" eaLnBrk="1" hangingPunct="1">
              <a:lnSpc>
                <a:spcPct val="90000"/>
              </a:lnSpc>
              <a:defRPr/>
            </a:pPr>
            <a:r>
              <a:rPr sz="2800"/>
              <a:t>Plusieurs façons de prendre des décisions </a:t>
            </a:r>
          </a:p>
          <a:p>
            <a:pPr rtl="0" eaLnBrk="1" hangingPunct="1">
              <a:lnSpc>
                <a:spcPct val="90000"/>
              </a:lnSpc>
              <a:defRPr/>
            </a:pPr>
            <a:r>
              <a:rPr sz="2800"/>
              <a:t>Souvent basé sur les ressources et les informations disponibles</a:t>
            </a:r>
          </a:p>
          <a:p>
            <a:pPr rtl="0" eaLnBrk="1" hangingPunct="1">
              <a:lnSpc>
                <a:spcPct val="90000"/>
              </a:lnSpc>
              <a:defRPr/>
            </a:pPr>
            <a:r>
              <a:rPr sz="2800"/>
              <a:t>Processus de décision peut être fait de manière informelle ou lors d’un processus formel tenu par les parties prenantes</a:t>
            </a:r>
          </a:p>
        </p:txBody>
      </p:sp>
      <p:pic>
        <p:nvPicPr>
          <p:cNvPr id="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5DB4F61-D47F-459D-9214-561FB751D7E0}" type="slidenum">
              <a:rPr/>
              <a:pPr rtl="0" eaLnBrk="1" hangingPunct="1"/>
              <a:t>5</a:t>
            </a:fld>
            <a:endParaRPr/>
          </a:p>
        </p:txBody>
      </p:sp>
      <p:sp>
        <p:nvSpPr>
          <p:cNvPr id="6147" name="Rectangle 2"/>
          <p:cNvSpPr>
            <a:spLocks noGrp="1" noChangeArrowheads="1"/>
          </p:cNvSpPr>
          <p:nvPr>
            <p:ph type="title"/>
          </p:nvPr>
        </p:nvSpPr>
        <p:spPr>
          <a:xfrm>
            <a:off x="485775" y="269875"/>
            <a:ext cx="8229600" cy="1143000"/>
          </a:xfrm>
        </p:spPr>
        <p:txBody>
          <a:bodyPr/>
          <a:lstStyle/>
          <a:p>
            <a:pPr rtl="0" eaLnBrk="1" hangingPunct="1"/>
            <a:r>
              <a:rPr b="1">
                <a:solidFill>
                  <a:schemeClr val="accent2"/>
                </a:solidFill>
              </a:rPr>
              <a:t>Quelle est la meilleure option ?</a:t>
            </a:r>
          </a:p>
        </p:txBody>
      </p:sp>
      <p:pic>
        <p:nvPicPr>
          <p:cNvPr id="6148" name="Picture 6" descr="Biosand Filter_Indone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2924175"/>
            <a:ext cx="2201863" cy="3529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7" descr="http://pottersforpeace.org/wp-content/uploads/copy-of-filters-studio-002.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11188" y="1223963"/>
            <a:ext cx="2138362" cy="2520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8" descr="boiling wa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1700213"/>
            <a:ext cx="266382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3897313"/>
            <a:ext cx="2198687" cy="2376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3"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675" y="4005263"/>
            <a:ext cx="1519238" cy="2447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4"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1700213"/>
            <a:ext cx="2881313" cy="10366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4" descr="CAWST Colour - no text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P&amp;G Purifier of Water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6016" y="3786842"/>
            <a:ext cx="1621383" cy="2597427"/>
          </a:xfrm>
          <a:prstGeom prst="rect">
            <a:avLst/>
          </a:prstGeom>
          <a:noFill/>
          <a:ln w="9525">
            <a:solidFill>
              <a:srgbClr val="000000">
                <a:alpha val="95000"/>
              </a:srgb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E319C2FC-3D05-475E-A927-CFDBA7F96406}" type="slidenum">
              <a:rPr/>
              <a:pPr rtl="0" eaLnBrk="1" hangingPunct="1"/>
              <a:t>6</a:t>
            </a:fld>
            <a:endParaRPr/>
          </a:p>
        </p:txBody>
      </p:sp>
      <p:sp>
        <p:nvSpPr>
          <p:cNvPr id="7171" name="Rectangle 2"/>
          <p:cNvSpPr>
            <a:spLocks noGrp="1" noChangeArrowheads="1"/>
          </p:cNvSpPr>
          <p:nvPr>
            <p:ph type="title"/>
          </p:nvPr>
        </p:nvSpPr>
        <p:spPr/>
        <p:txBody>
          <a:bodyPr/>
          <a:lstStyle/>
          <a:p>
            <a:pPr rtl="0" eaLnBrk="1" hangingPunct="1"/>
            <a:r>
              <a:rPr b="1">
                <a:solidFill>
                  <a:schemeClr val="accent2"/>
                </a:solidFill>
              </a:rPr>
              <a:t>Il n’y a pas de meilleure option</a:t>
            </a:r>
          </a:p>
        </p:txBody>
      </p:sp>
      <p:sp>
        <p:nvSpPr>
          <p:cNvPr id="7172" name="Rectangle 3"/>
          <p:cNvSpPr>
            <a:spLocks noGrp="1" noChangeArrowheads="1"/>
          </p:cNvSpPr>
          <p:nvPr>
            <p:ph type="body" idx="1"/>
          </p:nvPr>
        </p:nvSpPr>
        <p:spPr/>
        <p:txBody>
          <a:bodyPr/>
          <a:lstStyle/>
          <a:p>
            <a:pPr rtl="0" eaLnBrk="1" hangingPunct="1">
              <a:lnSpc>
                <a:spcPct val="90000"/>
              </a:lnSpc>
            </a:pPr>
            <a:r>
              <a:rPr/>
              <a:t>Le traitement de l’eau à domicile est un processus – pas une seule technologie</a:t>
            </a:r>
          </a:p>
          <a:p>
            <a:pPr rtl="0" eaLnBrk="1" hangingPunct="1">
              <a:lnSpc>
                <a:spcPct val="90000"/>
              </a:lnSpc>
            </a:pPr>
            <a:r>
              <a:rPr/>
              <a:t>Pas de réponse facile ou de solution standard</a:t>
            </a:r>
          </a:p>
          <a:p>
            <a:pPr rtl="0" eaLnBrk="1" hangingPunct="1">
              <a:lnSpc>
                <a:spcPct val="90000"/>
              </a:lnSpc>
            </a:pPr>
            <a:r>
              <a:rPr/>
              <a:t>Différents facteurs à considérer :</a:t>
            </a:r>
          </a:p>
          <a:p>
            <a:pPr lvl="1" rtl="0" eaLnBrk="1" hangingPunct="1">
              <a:lnSpc>
                <a:spcPct val="90000"/>
              </a:lnSpc>
            </a:pPr>
            <a:r>
              <a:rPr/>
              <a:t>Efficacité du traitement dépend de la qualité de la source d’eau et des contaminants locaux</a:t>
            </a:r>
          </a:p>
          <a:p>
            <a:pPr lvl="1" rtl="0" eaLnBrk="1" hangingPunct="1">
              <a:lnSpc>
                <a:spcPct val="90000"/>
              </a:lnSpc>
            </a:pPr>
            <a:r>
              <a:rPr/>
              <a:t>Pertinence</a:t>
            </a:r>
          </a:p>
          <a:p>
            <a:pPr lvl="1" rtl="0" eaLnBrk="1" hangingPunct="1">
              <a:lnSpc>
                <a:spcPct val="90000"/>
              </a:lnSpc>
            </a:pPr>
            <a:r>
              <a:rPr/>
              <a:t>Accessibilité</a:t>
            </a:r>
          </a:p>
          <a:p>
            <a:pPr lvl="1" rtl="0" eaLnBrk="1" hangingPunct="1">
              <a:lnSpc>
                <a:spcPct val="90000"/>
              </a:lnSpc>
            </a:pPr>
            <a:r>
              <a:rPr/>
              <a:t>Acceptabilité</a:t>
            </a:r>
          </a:p>
          <a:p>
            <a:pPr lvl="1" eaLnBrk="1" hangingPunct="1">
              <a:lnSpc>
                <a:spcPct val="90000"/>
              </a:lnSpc>
            </a:pPr>
            <a:endParaRPr lang="en-CA" smtClean="0"/>
          </a:p>
        </p:txBody>
      </p:sp>
      <p:pic>
        <p:nvPicPr>
          <p:cNvPr id="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8F571629-604E-49C3-8821-BF3DAF99B8F5}" type="slidenum">
              <a:rPr/>
              <a:pPr rtl="0" eaLnBrk="1" hangingPunct="1"/>
              <a:t>7</a:t>
            </a:fld>
            <a:endParaRPr/>
          </a:p>
        </p:txBody>
      </p:sp>
      <p:sp>
        <p:nvSpPr>
          <p:cNvPr id="8195" name="Rectangle 2"/>
          <p:cNvSpPr>
            <a:spLocks noGrp="1" noChangeArrowheads="1"/>
          </p:cNvSpPr>
          <p:nvPr>
            <p:ph type="title"/>
          </p:nvPr>
        </p:nvSpPr>
        <p:spPr/>
        <p:txBody>
          <a:bodyPr/>
          <a:lstStyle/>
          <a:p>
            <a:pPr rtl="0" eaLnBrk="1" hangingPunct="1"/>
            <a:r>
              <a:rPr>
                <a:solidFill>
                  <a:schemeClr val="accent2"/>
                </a:solidFill>
              </a:rPr>
              <a:t>Critères influençant la sélection</a:t>
            </a:r>
          </a:p>
        </p:txBody>
      </p:sp>
      <p:sp>
        <p:nvSpPr>
          <p:cNvPr id="8196" name="Rectangle 3"/>
          <p:cNvSpPr>
            <a:spLocks noGrp="1" noChangeArrowheads="1"/>
          </p:cNvSpPr>
          <p:nvPr>
            <p:ph type="body" idx="1"/>
          </p:nvPr>
        </p:nvSpPr>
        <p:spPr/>
        <p:txBody>
          <a:bodyPr/>
          <a:lstStyle/>
          <a:p>
            <a:pPr marL="609600" indent="-609600" rtl="0" eaLnBrk="1" hangingPunct="1"/>
            <a:r>
              <a:rPr sz="2800" b="1"/>
              <a:t>Efficacité :</a:t>
            </a:r>
            <a:r>
              <a:rPr sz="2800"/>
              <a:t> quelle est la performance de la technologie ?</a:t>
            </a:r>
          </a:p>
          <a:p>
            <a:pPr marL="609600" indent="-609600" rtl="0" eaLnBrk="1" hangingPunct="1"/>
            <a:r>
              <a:rPr sz="2800" b="1"/>
              <a:t>Pertinence :</a:t>
            </a:r>
            <a:r>
              <a:rPr sz="2800"/>
              <a:t> comment la technologie est-elle adaptée à la vie quotidienne des personnes ?</a:t>
            </a:r>
          </a:p>
          <a:p>
            <a:pPr marL="609600" indent="-609600" rtl="0" eaLnBrk="1" hangingPunct="1"/>
            <a:r>
              <a:rPr sz="2800" b="1"/>
              <a:t>Acceptabilité :</a:t>
            </a:r>
            <a:r>
              <a:rPr sz="2800"/>
              <a:t> qu’est-ce que les gens vont penser de cette technologie ?</a:t>
            </a:r>
          </a:p>
          <a:p>
            <a:pPr marL="609600" indent="-609600" rtl="0" eaLnBrk="1" hangingPunct="1"/>
            <a:r>
              <a:rPr sz="2800" b="1"/>
              <a:t>Coût :</a:t>
            </a:r>
            <a:r>
              <a:rPr sz="2800"/>
              <a:t> quels sont les coûts pour le foyer ?</a:t>
            </a:r>
          </a:p>
          <a:p>
            <a:pPr marL="609600" indent="-609600" rtl="0" eaLnBrk="1" hangingPunct="1"/>
            <a:r>
              <a:rPr sz="2800" b="1"/>
              <a:t>Mise en œuvre :</a:t>
            </a:r>
            <a:r>
              <a:rPr sz="2800"/>
              <a:t> quels sont les besoins pour intégrer cette technologie dans les foyers ?</a:t>
            </a:r>
          </a:p>
        </p:txBody>
      </p:sp>
      <p:pic>
        <p:nvPicPr>
          <p:cNvPr id="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924C0041-B00B-479D-BE50-F6665363CD7B}" type="slidenum">
              <a:rPr/>
              <a:pPr rtl="0" eaLnBrk="1" hangingPunct="1"/>
              <a:t>8</a:t>
            </a:fld>
            <a:endParaRPr/>
          </a:p>
        </p:txBody>
      </p:sp>
      <p:sp>
        <p:nvSpPr>
          <p:cNvPr id="9219" name="Rectangle 2"/>
          <p:cNvSpPr>
            <a:spLocks noGrp="1" noChangeArrowheads="1"/>
          </p:cNvSpPr>
          <p:nvPr>
            <p:ph type="title"/>
          </p:nvPr>
        </p:nvSpPr>
        <p:spPr/>
        <p:txBody>
          <a:bodyPr/>
          <a:lstStyle/>
          <a:p>
            <a:pPr rtl="0" eaLnBrk="1" hangingPunct="1"/>
            <a:r>
              <a:rPr b="1">
                <a:solidFill>
                  <a:schemeClr val="accent2"/>
                </a:solidFill>
              </a:rPr>
              <a:t>Prise de décision</a:t>
            </a:r>
          </a:p>
        </p:txBody>
      </p:sp>
      <p:sp>
        <p:nvSpPr>
          <p:cNvPr id="9220" name="Rectangle 3"/>
          <p:cNvSpPr>
            <a:spLocks noGrp="1" noChangeArrowheads="1"/>
          </p:cNvSpPr>
          <p:nvPr>
            <p:ph type="body" idx="1"/>
          </p:nvPr>
        </p:nvSpPr>
        <p:spPr/>
        <p:txBody>
          <a:bodyPr/>
          <a:lstStyle/>
          <a:p>
            <a:pPr rtl="0" eaLnBrk="1" hangingPunct="1"/>
            <a:r>
              <a:rPr sz="2800" dirty="0"/>
              <a:t>Des </a:t>
            </a:r>
            <a:r>
              <a:rPr sz="2800" dirty="0" err="1"/>
              <a:t>outils</a:t>
            </a:r>
            <a:r>
              <a:rPr sz="2800" dirty="0"/>
              <a:t> </a:t>
            </a:r>
            <a:r>
              <a:rPr sz="2800" dirty="0" err="1"/>
              <a:t>sont</a:t>
            </a:r>
            <a:r>
              <a:rPr sz="2800" dirty="0"/>
              <a:t> </a:t>
            </a:r>
            <a:r>
              <a:rPr sz="2800" dirty="0" err="1"/>
              <a:t>disponibles</a:t>
            </a:r>
            <a:r>
              <a:rPr sz="2800" dirty="0"/>
              <a:t> </a:t>
            </a:r>
            <a:r>
              <a:rPr sz="2800" dirty="0" err="1"/>
              <a:t>dans</a:t>
            </a:r>
            <a:r>
              <a:rPr sz="2800" dirty="0"/>
              <a:t> </a:t>
            </a:r>
            <a:r>
              <a:rPr sz="2800" dirty="0" err="1"/>
              <a:t>l’Annexe</a:t>
            </a:r>
            <a:r>
              <a:rPr sz="2800" dirty="0"/>
              <a:t> 3 pour </a:t>
            </a:r>
            <a:r>
              <a:rPr sz="2800" dirty="0" err="1"/>
              <a:t>vous</a:t>
            </a:r>
            <a:r>
              <a:rPr sz="2800" dirty="0"/>
              <a:t> aider à identifier le </a:t>
            </a:r>
            <a:r>
              <a:rPr sz="2800" dirty="0" err="1"/>
              <a:t>processus</a:t>
            </a:r>
            <a:r>
              <a:rPr sz="2800" dirty="0"/>
              <a:t> CTED plus </a:t>
            </a:r>
            <a:r>
              <a:rPr sz="2800" dirty="0" err="1"/>
              <a:t>approprié</a:t>
            </a:r>
            <a:r>
              <a:rPr sz="2800" dirty="0"/>
              <a:t> pour la situation locale</a:t>
            </a:r>
          </a:p>
          <a:p>
            <a:pPr lvl="1" rtl="0" eaLnBrk="1" hangingPunct="1"/>
            <a:r>
              <a:rPr sz="2400" dirty="0"/>
              <a:t>Grille </a:t>
            </a:r>
            <a:r>
              <a:rPr sz="2400" dirty="0" err="1"/>
              <a:t>d’évaluation</a:t>
            </a:r>
            <a:endParaRPr sz="2400" dirty="0"/>
          </a:p>
          <a:p>
            <a:pPr lvl="1" rtl="0" eaLnBrk="1" hangingPunct="1"/>
            <a:r>
              <a:rPr sz="2400" dirty="0"/>
              <a:t>Points </a:t>
            </a:r>
            <a:r>
              <a:rPr sz="2400" dirty="0" err="1"/>
              <a:t>d’importance</a:t>
            </a:r>
            <a:r>
              <a:rPr sz="2400" dirty="0"/>
              <a:t> par rapport à la grille </a:t>
            </a:r>
            <a:r>
              <a:rPr sz="2400" dirty="0" err="1"/>
              <a:t>d’évaluation</a:t>
            </a:r>
            <a:endParaRPr sz="2400" dirty="0"/>
          </a:p>
          <a:p>
            <a:pPr lvl="1" rtl="0" eaLnBrk="1" hangingPunct="1"/>
            <a:r>
              <a:rPr sz="2400" dirty="0" err="1"/>
              <a:t>Positionnement</a:t>
            </a:r>
            <a:endParaRPr sz="2400" dirty="0"/>
          </a:p>
          <a:p>
            <a:pPr rtl="0" eaLnBrk="1" hangingPunct="1"/>
            <a:r>
              <a:rPr sz="2800" dirty="0" err="1"/>
              <a:t>Activités</a:t>
            </a:r>
            <a:r>
              <a:rPr sz="2800" dirty="0"/>
              <a:t> de participation pour encourager </a:t>
            </a:r>
            <a:r>
              <a:rPr sz="2800" dirty="0" err="1"/>
              <a:t>l’implications</a:t>
            </a:r>
            <a:r>
              <a:rPr sz="2800" dirty="0"/>
              <a:t> des </a:t>
            </a:r>
            <a:r>
              <a:rPr sz="2800" dirty="0" err="1"/>
              <a:t>différentes</a:t>
            </a:r>
            <a:r>
              <a:rPr sz="2800" dirty="0"/>
              <a:t> parties </a:t>
            </a:r>
            <a:r>
              <a:rPr sz="2800" dirty="0" err="1"/>
              <a:t>prenantes</a:t>
            </a:r>
            <a:endParaRPr sz="2800" dirty="0"/>
          </a:p>
        </p:txBody>
      </p:sp>
      <p:pic>
        <p:nvPicPr>
          <p:cNvPr id="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306EAE19-CF13-40D0-AB8C-7F7C8C89711E}" type="slidenum">
              <a:rPr/>
              <a:pPr rtl="0" eaLnBrk="1" hangingPunct="1"/>
              <a:t>9</a:t>
            </a:fld>
            <a:endParaRPr/>
          </a:p>
        </p:txBody>
      </p:sp>
      <p:sp>
        <p:nvSpPr>
          <p:cNvPr id="10243" name="Rectangle 2"/>
          <p:cNvSpPr>
            <a:spLocks noGrp="1" noChangeArrowheads="1"/>
          </p:cNvSpPr>
          <p:nvPr>
            <p:ph type="title"/>
          </p:nvPr>
        </p:nvSpPr>
        <p:spPr/>
        <p:txBody>
          <a:bodyPr/>
          <a:lstStyle/>
          <a:p>
            <a:pPr rtl="0" eaLnBrk="1" hangingPunct="1"/>
            <a:r>
              <a:rPr b="1">
                <a:solidFill>
                  <a:schemeClr val="accent2"/>
                </a:solidFill>
              </a:rPr>
              <a:t>Évaluation des technologies</a:t>
            </a:r>
          </a:p>
        </p:txBody>
      </p:sp>
      <p:graphicFrame>
        <p:nvGraphicFramePr>
          <p:cNvPr id="186487" name="Group 119"/>
          <p:cNvGraphicFramePr>
            <a:graphicFrameLocks noGrp="1"/>
          </p:cNvGraphicFramePr>
          <p:nvPr>
            <p:ph idx="1"/>
          </p:nvPr>
        </p:nvGraphicFramePr>
        <p:xfrm>
          <a:off x="457200" y="1295400"/>
          <a:ext cx="8291513" cy="4765360"/>
        </p:xfrm>
        <a:graphic>
          <a:graphicData uri="http://schemas.openxmlformats.org/drawingml/2006/table">
            <a:tbl>
              <a:tblPr/>
              <a:tblGrid>
                <a:gridCol w="2182813"/>
                <a:gridCol w="1500187"/>
                <a:gridCol w="1511300"/>
                <a:gridCol w="1512888"/>
                <a:gridCol w="1584325"/>
              </a:tblGrid>
              <a:tr h="9692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1800" b="1" i="0" u="none" strike="noStrike" cap="none" normalizeH="0" baseline="0">
                          <a:ln>
                            <a:noFill/>
                          </a:ln>
                          <a:solidFill>
                            <a:schemeClr val="tx1"/>
                          </a:solidFill>
                          <a:effectLst/>
                          <a:latin typeface="Arial" charset="0"/>
                          <a:cs typeface="Arial" charset="0"/>
                        </a:rPr>
                        <a:t>Technologie/</a:t>
                      </a:r>
                    </a:p>
                    <a:p>
                      <a:pPr marL="0" marR="0" lvl="0" indent="0" algn="l" defTabSz="914400" rtl="0" eaLnBrk="1" fontAlgn="base" latinLnBrk="0" hangingPunct="1">
                        <a:lnSpc>
                          <a:spcPct val="100000"/>
                        </a:lnSpc>
                        <a:spcBef>
                          <a:spcPct val="20000"/>
                        </a:spcBef>
                        <a:spcAft>
                          <a:spcPct val="0"/>
                        </a:spcAft>
                        <a:buClrTx/>
                        <a:buSzTx/>
                        <a:buFontTx/>
                        <a:buNone/>
                        <a:tabLst/>
                      </a:pPr>
                      <a:r>
                        <a:rPr kumimoji="0" sz="1800" b="1" i="0" u="none" strike="noStrike" cap="none" normalizeH="0" baseline="0">
                          <a:ln>
                            <a:noFill/>
                          </a:ln>
                          <a:solidFill>
                            <a:schemeClr val="tx1"/>
                          </a:solidFill>
                          <a:effectLst/>
                          <a:latin typeface="Arial" charset="0"/>
                          <a:cs typeface="Arial" charset="0"/>
                        </a:rPr>
                        <a:t>Critère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1800" b="1" i="0" u="none" strike="noStrike" cap="none" normalizeH="0" baseline="0">
                          <a:ln>
                            <a:noFill/>
                          </a:ln>
                          <a:solidFill>
                            <a:schemeClr val="tx1"/>
                          </a:solidFill>
                          <a:effectLst/>
                          <a:latin typeface="Arial" charset="0"/>
                          <a:cs typeface="Arial" charset="0"/>
                        </a:rPr>
                        <a:t>Filtration avec tissus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800" b="1" i="0" u="none" strike="noStrike" cap="none" normalizeH="0" baseline="0" dirty="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1800" b="1" i="0" u="none" strike="noStrike" cap="none" normalizeH="0" baseline="0">
                          <a:ln>
                            <a:noFill/>
                          </a:ln>
                          <a:solidFill>
                            <a:schemeClr val="tx1"/>
                          </a:solidFill>
                          <a:effectLst/>
                          <a:latin typeface="Arial" charset="0"/>
                          <a:cs typeface="Arial" charset="0"/>
                        </a:rPr>
                        <a:t>Filtre biosable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1800" b="1" i="0" u="none" strike="noStrike" cap="none" normalizeH="0" baseline="0">
                          <a:ln>
                            <a:noFill/>
                          </a:ln>
                          <a:solidFill>
                            <a:schemeClr val="tx1"/>
                          </a:solidFill>
                          <a:effectLst/>
                          <a:latin typeface="Arial" charset="0"/>
                          <a:cs typeface="Arial" charset="0"/>
                        </a:rPr>
                        <a:t>Filtre à pot en céramique</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1800" b="1" i="0" u="none" strike="noStrike" cap="none" normalizeH="0" baseline="0">
                          <a:ln>
                            <a:noFill/>
                          </a:ln>
                          <a:solidFill>
                            <a:schemeClr val="tx1"/>
                          </a:solidFill>
                          <a:effectLst/>
                          <a:latin typeface="Arial" charset="0"/>
                          <a:cs typeface="Arial" charset="0"/>
                        </a:rPr>
                        <a:t>Filtre à bougie en céramique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1800" b="1" i="0" u="none" strike="noStrike" cap="none" normalizeH="0" baseline="0">
                          <a:ln>
                            <a:noFill/>
                          </a:ln>
                          <a:solidFill>
                            <a:schemeClr val="tx1"/>
                          </a:solidFill>
                          <a:effectLst/>
                          <a:latin typeface="Arial" charset="0"/>
                          <a:cs typeface="Arial" charset="0"/>
                        </a:rPr>
                        <a:t>Efficacité</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1800" b="1" i="0" u="none" strike="noStrike" cap="none" normalizeH="0" baseline="0">
                          <a:ln>
                            <a:noFill/>
                          </a:ln>
                          <a:solidFill>
                            <a:schemeClr val="tx1"/>
                          </a:solidFill>
                          <a:effectLst/>
                          <a:latin typeface="Arial" charset="0"/>
                          <a:cs typeface="Arial" charset="0"/>
                        </a:rPr>
                        <a:t>Applicabilité</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cs typeface="Arial"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4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1800" b="1" i="0" u="none" strike="noStrike" cap="none" normalizeH="0" baseline="0">
                          <a:ln>
                            <a:noFill/>
                          </a:ln>
                          <a:solidFill>
                            <a:schemeClr val="tx1"/>
                          </a:solidFill>
                          <a:effectLst/>
                          <a:latin typeface="Arial" charset="0"/>
                          <a:cs typeface="Arial" charset="0"/>
                        </a:rPr>
                        <a:t>Acceptabilité</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1800" b="1" i="0" u="none" strike="noStrike" cap="none" normalizeH="0" baseline="0" smtClean="0">
                        <a:ln>
                          <a:noFill/>
                        </a:ln>
                        <a:solidFill>
                          <a:schemeClr val="tx1"/>
                        </a:solidFill>
                        <a:effectLst/>
                        <a:latin typeface="Arial" charset="0"/>
                        <a:cs typeface="Arial" charset="0"/>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1800" b="1" i="0" u="none" strike="noStrike" cap="none" normalizeH="0" baseline="0">
                          <a:ln>
                            <a:noFill/>
                          </a:ln>
                          <a:solidFill>
                            <a:schemeClr val="tx1"/>
                          </a:solidFill>
                          <a:effectLst/>
                          <a:latin typeface="Arial" charset="0"/>
                          <a:cs typeface="Arial" charset="0"/>
                        </a:rPr>
                        <a:t>Coût</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1800" b="1" i="0" u="none" strike="noStrike" cap="none" normalizeH="0" baseline="0">
                          <a:ln>
                            <a:noFill/>
                          </a:ln>
                          <a:solidFill>
                            <a:schemeClr val="tx1"/>
                          </a:solidFill>
                          <a:effectLst/>
                          <a:latin typeface="Arial" charset="0"/>
                          <a:cs typeface="Arial" charset="0"/>
                        </a:rPr>
                        <a:t>Mise en œuvre</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cs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3656"/>
            <a:ext cx="743745"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1224</TotalTime>
  <Words>1257</Words>
  <Application>Microsoft Office PowerPoint</Application>
  <PresentationFormat>On-screen Show (4:3)</PresentationFormat>
  <Paragraphs>151</Paragraphs>
  <Slides>11</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ＭＳ Ｐゴシック</vt:lpstr>
      <vt:lpstr>Arial</vt:lpstr>
      <vt:lpstr>Default Design</vt:lpstr>
      <vt:lpstr>PowerPoint Presentation</vt:lpstr>
      <vt:lpstr>Choix d’options de CTED</vt:lpstr>
      <vt:lpstr>Attentes d’apprentissage</vt:lpstr>
      <vt:lpstr>Choix d’options de CTED</vt:lpstr>
      <vt:lpstr>Quelle est la meilleure option ?</vt:lpstr>
      <vt:lpstr>Il n’y a pas de meilleure option</vt:lpstr>
      <vt:lpstr>Critères influençant la sélection</vt:lpstr>
      <vt:lpstr>Prise de décision</vt:lpstr>
      <vt:lpstr>Évaluation des technologies</vt:lpstr>
      <vt:lpstr>Révision</vt:lpstr>
      <vt:lpstr>Révision</vt:lpstr>
    </vt:vector>
  </TitlesOfParts>
  <Company>CAWST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Household Water Treatment and Safe Storage Workshop</dc:title>
  <dc:creator>lthomas</dc:creator>
  <cp:lastModifiedBy>Andrea Roach</cp:lastModifiedBy>
  <cp:revision>67</cp:revision>
  <dcterms:created xsi:type="dcterms:W3CDTF">2009-05-30T22:06:59Z</dcterms:created>
  <dcterms:modified xsi:type="dcterms:W3CDTF">2015-10-04T04:31:36Z</dcterms:modified>
</cp:coreProperties>
</file>