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08" r:id="rId2"/>
    <p:sldId id="259" r:id="rId3"/>
    <p:sldId id="293" r:id="rId4"/>
    <p:sldId id="295" r:id="rId5"/>
    <p:sldId id="297" r:id="rId6"/>
    <p:sldId id="298" r:id="rId7"/>
    <p:sldId id="299" r:id="rId8"/>
    <p:sldId id="309" r:id="rId9"/>
    <p:sldId id="262" r:id="rId10"/>
    <p:sldId id="300" r:id="rId11"/>
    <p:sldId id="315" r:id="rId12"/>
    <p:sldId id="264" r:id="rId13"/>
    <p:sldId id="265" r:id="rId14"/>
    <p:sldId id="316" r:id="rId15"/>
    <p:sldId id="267" r:id="rId16"/>
    <p:sldId id="270" r:id="rId17"/>
    <p:sldId id="317" r:id="rId18"/>
    <p:sldId id="272" r:id="rId19"/>
    <p:sldId id="277" r:id="rId20"/>
    <p:sldId id="318" r:id="rId21"/>
    <p:sldId id="324" r:id="rId22"/>
    <p:sldId id="275" r:id="rId23"/>
    <p:sldId id="319" r:id="rId24"/>
    <p:sldId id="321" r:id="rId25"/>
    <p:sldId id="284" r:id="rId26"/>
    <p:sldId id="287" r:id="rId27"/>
    <p:sldId id="310" r:id="rId2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81965" autoAdjust="0"/>
  </p:normalViewPr>
  <p:slideViewPr>
    <p:cSldViewPr>
      <p:cViewPr varScale="1">
        <p:scale>
          <a:sx n="50" d="100"/>
          <a:sy n="50" d="100"/>
        </p:scale>
        <p:origin x="48" y="33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68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EEB85B-0F34-BF91-6485-B423D94C92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236C6-E206-9DC2-ECBB-DDA7CDF602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867CC4-47B3-4EE4-9CCD-7BA234C0733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17138-053F-F636-248D-BFCDB3AF5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2A5C-5AC5-FD19-04CA-966688E0F6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1FCA9A-2DFD-4F9E-B9A5-05DA94363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0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ED007B-067E-4714-BA64-5784BDA2F99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0A638E-8BC3-4CD5-8771-D915BDF4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8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1-yAS82kc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zUSCxqbLe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school going child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could not use it as the lock was overhead and could not reach the lock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was difficult for a 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pregnant lady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use the toilet comfortably as it was a squat pan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 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 with disability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could not use it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- c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an’t use the toilet because it has stairs to climb. Being a disable person I could not climb up or take my wheel chair (no ramp)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LGBTIQA+ representative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was confused which one to use.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I do not know where should I go to use the toilet: the toilet is specified for male and female only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Link to :</a:t>
            </a:r>
            <a:endParaRPr lang="en-US" sz="1800"/>
          </a:p>
          <a:p>
            <a:r>
              <a:rPr lang="en-US" sz="1800"/>
              <a:t>Availability of WASH services and facilities might exclude some of the group and community that includes poor, pregnant, people with disability, LQBTIQA+, marginalized, and many more</a:t>
            </a:r>
          </a:p>
          <a:p>
            <a:endParaRPr lang="en-US" sz="1800"/>
          </a:p>
          <a:p>
            <a:pPr lvl="0"/>
            <a:r>
              <a:rPr lang="en-US" sz="1800"/>
              <a:t>Mainstreaming is the only way to solve their problems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6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7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u="sng" dirty="0">
                <a:hlinkClick r:id="rId3"/>
              </a:rPr>
              <a:t>https://www.youtube.com/watch?v=</a:t>
            </a:r>
            <a:r>
              <a:rPr lang="en-US" sz="1200" u="sng">
                <a:hlinkClick r:id="rId3"/>
              </a:rPr>
              <a:t>E71-yAS82kc</a:t>
            </a:r>
            <a:r>
              <a:rPr lang="en-US" sz="1200"/>
              <a:t>  </a:t>
            </a:r>
          </a:p>
          <a:p>
            <a:pPr marL="0" indent="0">
              <a:buNone/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0" indent="0">
              <a:buNone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Ask w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hat are the key issues in this video? Collect the responses from participants. (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Possible answer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: no enough public toilets, lack of public toilet management, no user-friendly)</a:t>
            </a:r>
          </a:p>
          <a:p>
            <a:pPr marL="0" indent="0">
              <a:buNone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Conclude the video with a message that identification of gaps and issues of urban sanitation services and facilities is important for gender mainstreaming. For that, gender analysis is important.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6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training includes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446F5-5D89-44A1-BC27-F723F0C4E8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TrainVideo</a:t>
            </a:r>
            <a:r>
              <a:rPr lang="en-US" dirty="0"/>
              <a:t> </a:t>
            </a:r>
            <a:r>
              <a:rPr lang="en-US" u="sng" dirty="0">
                <a:hlinkClick r:id="rId3"/>
              </a:rPr>
              <a:t>https://www.youtube.com/watch?v=izUSCxqbLeg</a:t>
            </a:r>
            <a:r>
              <a:rPr lang="en-US" dirty="0"/>
              <a:t> </a:t>
            </a:r>
          </a:p>
          <a:p>
            <a:r>
              <a:rPr lang="en-US" dirty="0"/>
              <a:t>er note: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Possible answer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not including LGBTIQA+, health issues of individuals </a:t>
            </a:r>
          </a:p>
          <a:p>
            <a:endParaRPr lang="en-US" sz="1800">
              <a:effectLst/>
              <a:latin typeface="Calibri" panose="020F050202020403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</a:rPr>
              <a:t>3. Include all (</a:t>
            </a: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mainstreaming) GEDSI in urban sanitation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4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</a:t>
            </a:r>
            <a:r>
              <a:rPr lang="en-US"/>
              <a:t>into 4 </a:t>
            </a:r>
            <a:r>
              <a:rPr lang="en-US" dirty="0"/>
              <a:t>groups (Organization, Policy, Projects and Programs)</a:t>
            </a:r>
          </a:p>
          <a:p>
            <a:r>
              <a:rPr lang="en-US" dirty="0"/>
              <a:t>Note down in a newsprint</a:t>
            </a:r>
          </a:p>
          <a:p>
            <a:endParaRPr lang="en-US" dirty="0"/>
          </a:p>
          <a:p>
            <a:r>
              <a:rPr lang="en-US" dirty="0"/>
              <a:t>About the importance of GEDSI mainstreaming  in three level : Organization, Policy, Projects and Programs)?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2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4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link this with gender or GEDSI?</a:t>
            </a:r>
          </a:p>
          <a:p>
            <a:r>
              <a:rPr lang="en-US" dirty="0"/>
              <a:t>Make this a short bullet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638E-8BC3-4CD5-8771-D915BDF453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1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9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4236"/>
            <a:ext cx="8279098" cy="5619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58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6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02C9CFA-2EDB-97D2-07C2-2881B8FC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758D4E-5779-C8D0-B1EB-440B4854F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33" y="3630252"/>
            <a:ext cx="1785832" cy="90602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ED60F7C-EDA6-00B4-0089-14BDDEF3EA0A}"/>
              </a:ext>
            </a:extLst>
          </p:cNvPr>
          <p:cNvSpPr txBox="1">
            <a:spLocks/>
          </p:cNvSpPr>
          <p:nvPr userDrawn="1"/>
        </p:nvSpPr>
        <p:spPr>
          <a:xfrm>
            <a:off x="5014734" y="756074"/>
            <a:ext cx="4019320" cy="85725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accent5"/>
                </a:solidFill>
                <a:latin typeface="+mn-lt"/>
              </a:rPr>
              <a:t>Gender and Social Inclusion in Sanitation</a:t>
            </a:r>
            <a:endParaRPr lang="en-US" sz="2400" b="1" dirty="0">
              <a:solidFill>
                <a:schemeClr val="accent5"/>
              </a:solidFill>
              <a:latin typeface="+mn-lt"/>
            </a:endParaRPr>
          </a:p>
          <a:p>
            <a:br>
              <a:rPr lang="en-US" sz="2400" b="1">
                <a:solidFill>
                  <a:schemeClr val="accent5"/>
                </a:solidFill>
                <a:latin typeface="+mn-lt"/>
              </a:rPr>
            </a:br>
            <a:endParaRPr lang="en-US" sz="24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E040E8C-E1F4-55DB-D3E0-C85D7F7793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1" y="1310100"/>
            <a:ext cx="4680857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7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82DAF8F-94AF-20D8-ED88-3CE59CCF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4236"/>
            <a:ext cx="8279098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700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722246-788A-6602-16F1-D428A758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619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770C00B-F7F7-E720-AC2B-F5D8520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561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8920ED7-592B-C28B-AC76-3C4D3832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5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82DAF8F-94AF-20D8-ED88-3CE59CCF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4236"/>
            <a:ext cx="8279098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81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82DAF8F-94AF-20D8-ED88-3CE59CCF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4236"/>
            <a:ext cx="8279098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21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87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722246-788A-6602-16F1-D428A758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8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770C00B-F7F7-E720-AC2B-F5D8520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0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8920ED7-592B-C28B-AC76-3C4D3832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4236"/>
            <a:ext cx="8288623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851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741CB0-882C-08DC-A7C7-43421138FAFA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D1505D-8BE3-E856-D077-EF771F8CD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867ED-7911-B097-F971-57F90CEA5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09" y="5744511"/>
              <a:ext cx="1665190" cy="80057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838E7BC-DBBF-1B34-B84D-6732CFA2864C}"/>
                </a:ext>
              </a:extLst>
            </p:cNvPr>
            <p:cNvSpPr txBox="1">
              <a:spLocks/>
            </p:cNvSpPr>
            <p:nvPr/>
          </p:nvSpPr>
          <p:spPr>
            <a:xfrm>
              <a:off x="2127863" y="5832809"/>
              <a:ext cx="7936274" cy="102519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110/25 - </a:t>
              </a:r>
              <a:r>
                <a:rPr lang="en-US" sz="1050" b="1" dirty="0" err="1">
                  <a:solidFill>
                    <a:srgbClr val="3399FF"/>
                  </a:solidFill>
                  <a:latin typeface="+mn-lt"/>
                </a:rPr>
                <a:t>Aadarsha</a:t>
              </a:r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 Marg, New </a:t>
              </a:r>
              <a:r>
                <a:rPr lang="en-US" sz="1050" b="1" dirty="0" err="1">
                  <a:solidFill>
                    <a:srgbClr val="3399FF"/>
                  </a:solidFill>
                  <a:latin typeface="+mn-lt"/>
                </a:rPr>
                <a:t>Baneshwor</a:t>
              </a:r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, </a:t>
              </a:r>
              <a:r>
                <a:rPr lang="en-US" sz="1050" b="1" dirty="0" err="1">
                  <a:solidFill>
                    <a:srgbClr val="3399FF"/>
                  </a:solidFill>
                  <a:latin typeface="+mn-lt"/>
                </a:rPr>
                <a:t>P.O.Box</a:t>
              </a:r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 : 4102 Kathmandu, Nepal</a:t>
              </a:r>
            </a:p>
            <a:p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Phone No, : +977 - 5244051, 5244641, 5244609, Fax: +977 - 01 - 5244376</a:t>
              </a:r>
            </a:p>
            <a:p>
              <a:r>
                <a:rPr lang="en-US" sz="1050" b="1" dirty="0">
                  <a:solidFill>
                    <a:srgbClr val="3399FF"/>
                  </a:solidFill>
                  <a:latin typeface="+mn-lt"/>
                </a:rPr>
                <a:t>email: enpho@enpho.org, website: www.enpho.org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22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76DB8-7515-90BD-BB7B-68E0B26BABC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589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4A27DBD-BAEE-4A07-A63A-E3BAC745AC5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1498D89-AC14-4E1F-947E-DC6C7DE9E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4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B3C131-68EF-6AB1-C01B-7CBB195ED77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24236"/>
            <a:ext cx="8279098" cy="56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800928"/>
            <a:ext cx="8247041" cy="424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73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5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96B2CAD-A060-99A6-49AB-E5DDEE8E5BD9}"/>
              </a:ext>
            </a:extLst>
          </p:cNvPr>
          <p:cNvSpPr/>
          <p:nvPr/>
        </p:nvSpPr>
        <p:spPr>
          <a:xfrm>
            <a:off x="5253130" y="1644015"/>
            <a:ext cx="3348130" cy="110799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GB" sz="3300" b="1" dirty="0">
                <a:solidFill>
                  <a:schemeClr val="accent5"/>
                </a:solidFill>
              </a:rPr>
              <a:t>GESI Mainstreaming</a:t>
            </a:r>
            <a:endParaRPr lang="en-US" sz="3300" b="1" dirty="0">
              <a:solidFill>
                <a:schemeClr val="accent5"/>
              </a:solidFill>
              <a:cs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4F0E0C-82D4-D66B-DB41-F65EFAB5F87F}"/>
              </a:ext>
            </a:extLst>
          </p:cNvPr>
          <p:cNvSpPr/>
          <p:nvPr/>
        </p:nvSpPr>
        <p:spPr>
          <a:xfrm>
            <a:off x="5334000" y="2800350"/>
            <a:ext cx="3348130" cy="34624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GB" sz="1650" b="1" dirty="0">
                <a:solidFill>
                  <a:schemeClr val="accent5"/>
                </a:solidFill>
                <a:cs typeface="Arial"/>
              </a:rPr>
              <a:t>Srijana Karki </a:t>
            </a:r>
            <a:endParaRPr lang="en-US" sz="1650" b="1" dirty="0">
              <a:solidFill>
                <a:schemeClr val="accent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90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Ensures that gender diverse group, disability, socially excluded group, poor and marginalized groups have </a:t>
            </a:r>
          </a:p>
          <a:p>
            <a:endParaRPr lang="en-US" sz="2400" dirty="0"/>
          </a:p>
          <a:p>
            <a:r>
              <a:rPr lang="en-US" sz="2400" dirty="0"/>
              <a:t>Equal access and control over resources, </a:t>
            </a:r>
          </a:p>
          <a:p>
            <a:endParaRPr lang="en-US" sz="2400" dirty="0"/>
          </a:p>
          <a:p>
            <a:r>
              <a:rPr lang="en-US" sz="2400" dirty="0"/>
              <a:t>Development benefits, and </a:t>
            </a:r>
          </a:p>
          <a:p>
            <a:endParaRPr lang="en-US" sz="2400" dirty="0"/>
          </a:p>
          <a:p>
            <a:r>
              <a:rPr lang="en-US" sz="2400" dirty="0"/>
              <a:t>Decision-making, at all stages of the development process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Gender  mainstreaming</a:t>
            </a:r>
          </a:p>
        </p:txBody>
      </p:sp>
    </p:spTree>
    <p:extLst>
      <p:ext uri="{BB962C8B-B14F-4D97-AF65-F5344CB8AC3E}">
        <p14:creationId xmlns:p14="http://schemas.microsoft.com/office/powerpoint/2010/main" val="160842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636A2-8AEE-0212-6580-B935217AB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 A systematic approach through strong leadership and accountability to motivate and enable a focus on GESI within the organization and  programs </a:t>
            </a:r>
            <a:r>
              <a:rPr lang="en-US" sz="1400" i="1" dirty="0"/>
              <a:t>( Team, Strategy, and Budget)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GESI being integral to program teams through the development of GESI capacity and inclusive team culture</a:t>
            </a:r>
            <a:r>
              <a:rPr lang="en-US" sz="1400" i="1" dirty="0"/>
              <a:t>(Diverse recruitment, GESI Expertise, GESI focus Partnership, Team Training, )</a:t>
            </a:r>
          </a:p>
          <a:p>
            <a:pPr algn="just"/>
            <a:endParaRPr lang="en-US" sz="1400" i="1" dirty="0"/>
          </a:p>
          <a:p>
            <a:pPr algn="just"/>
            <a:r>
              <a:rPr lang="en-US" sz="2400" dirty="0"/>
              <a:t>An outcomes focus, with an emphasis on GESI results, ongoing learning, and adaptation within programs</a:t>
            </a:r>
            <a:r>
              <a:rPr lang="en-US" sz="1400" i="1" dirty="0"/>
              <a:t>.( Intersectional GESI Analysis, Sex Disaggregated data,   Participation and Reach, Additional Risks and  Tracking and Reporting ),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50BA2-F9F0-1B72-2681-3CA81E15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Elements for Effective GESI Mainstreaming</a:t>
            </a:r>
          </a:p>
        </p:txBody>
      </p:sp>
    </p:spTree>
    <p:extLst>
      <p:ext uri="{BB962C8B-B14F-4D97-AF65-F5344CB8AC3E}">
        <p14:creationId xmlns:p14="http://schemas.microsoft.com/office/powerpoint/2010/main" val="397787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GESI mainstreaming: Group Activity</a:t>
            </a:r>
          </a:p>
        </p:txBody>
      </p:sp>
      <p:pic>
        <p:nvPicPr>
          <p:cNvPr id="2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BE914F-1050-437C-8F74-AC447DAD7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1" y="1151006"/>
            <a:ext cx="4294187" cy="32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0" descr="Clock with solid fill">
            <a:extLst>
              <a:ext uri="{FF2B5EF4-FFF2-40B4-BE49-F238E27FC236}">
                <a16:creationId xmlns:a16="http://schemas.microsoft.com/office/drawing/2014/main" id="{9B23CF22-FE8B-7532-D6D1-48B8DB78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66950"/>
            <a:ext cx="1350893" cy="13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4D5DB9B-7EDA-B84A-E816-1C3FC494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20" y="1618957"/>
            <a:ext cx="22922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4</a:t>
            </a:r>
            <a:r>
              <a:rPr lang="en-US" altLang="en-US" sz="200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Groups (Institutional, Policy, Project and Programs)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2717358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Visible presence of gender equality (Representation)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Accountability of diversification of all gender and socially excluded groups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Involves women, men and LGBTIQ+ community and make full use of human resources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Effective governance, policy and legislation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gender mainstreaming </a:t>
            </a:r>
          </a:p>
        </p:txBody>
      </p:sp>
    </p:spTree>
    <p:extLst>
      <p:ext uri="{BB962C8B-B14F-4D97-AF65-F5344CB8AC3E}">
        <p14:creationId xmlns:p14="http://schemas.microsoft.com/office/powerpoint/2010/main" val="41049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620FB00D-8B06-0008-A8FE-E3CCD2F6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t="16150" r="29812" b="10279"/>
          <a:stretch/>
        </p:blipFill>
        <p:spPr>
          <a:xfrm>
            <a:off x="589621" y="585788"/>
            <a:ext cx="6477000" cy="4500966"/>
          </a:xfr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947FE8F-164C-2DA8-3A24-0B279D71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3813"/>
            <a:ext cx="8278813" cy="561975"/>
          </a:xfrm>
        </p:spPr>
        <p:txBody>
          <a:bodyPr/>
          <a:lstStyle/>
          <a:p>
            <a:r>
              <a:rPr lang="en-US" dirty="0"/>
              <a:t>Steps for mainstreaming for GESI</a:t>
            </a:r>
          </a:p>
        </p:txBody>
      </p:sp>
    </p:spTree>
    <p:extLst>
      <p:ext uri="{BB962C8B-B14F-4D97-AF65-F5344CB8AC3E}">
        <p14:creationId xmlns:p14="http://schemas.microsoft.com/office/powerpoint/2010/main" val="167516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4953000" cy="335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u="sng" dirty="0"/>
              <a:t>Global Context</a:t>
            </a:r>
          </a:p>
          <a:p>
            <a:pPr lvl="0"/>
            <a:r>
              <a:rPr lang="en-US" sz="2000"/>
              <a:t>The </a:t>
            </a:r>
            <a:r>
              <a:rPr lang="en-US" sz="2000" dirty="0"/>
              <a:t>right to water and sanitation is recognized as fundamental to attaining all other human rights. </a:t>
            </a:r>
          </a:p>
          <a:p>
            <a:pPr lvl="0"/>
            <a:r>
              <a:rPr lang="en-US" sz="2000" dirty="0"/>
              <a:t>However, globally, </a:t>
            </a:r>
            <a:r>
              <a:rPr lang="en-US" sz="2000" u="sng" dirty="0">
                <a:solidFill>
                  <a:srgbClr val="C00000"/>
                </a:solidFill>
              </a:rPr>
              <a:t>2.1 billion people </a:t>
            </a:r>
            <a:r>
              <a:rPr lang="en-US" sz="2000" dirty="0"/>
              <a:t>do not have </a:t>
            </a:r>
            <a:r>
              <a:rPr lang="en-US" sz="2000" u="sng" dirty="0">
                <a:solidFill>
                  <a:srgbClr val="C00000"/>
                </a:solidFill>
              </a:rPr>
              <a:t>access to safe drinking water at home</a:t>
            </a:r>
            <a:r>
              <a:rPr lang="en-US" sz="2000"/>
              <a:t>, </a:t>
            </a:r>
          </a:p>
          <a:p>
            <a:pPr lvl="0"/>
            <a:r>
              <a:rPr lang="en-US" sz="2000" u="sng">
                <a:solidFill>
                  <a:srgbClr val="C00000"/>
                </a:solidFill>
              </a:rPr>
              <a:t>2.3 </a:t>
            </a:r>
            <a:r>
              <a:rPr lang="en-US" sz="2000" u="sng" dirty="0">
                <a:solidFill>
                  <a:srgbClr val="C00000"/>
                </a:solidFill>
              </a:rPr>
              <a:t>billion do not have basic sanitation</a:t>
            </a:r>
            <a:r>
              <a:rPr lang="en-US" sz="2000" dirty="0"/>
              <a:t> </a:t>
            </a:r>
            <a:r>
              <a:rPr lang="en-US" sz="2000"/>
              <a:t>and </a:t>
            </a:r>
          </a:p>
          <a:p>
            <a:pPr lvl="0"/>
            <a:r>
              <a:rPr lang="en-US" sz="2000" u="sng">
                <a:solidFill>
                  <a:srgbClr val="C00000"/>
                </a:solidFill>
              </a:rPr>
              <a:t>1 </a:t>
            </a:r>
            <a:r>
              <a:rPr lang="en-US" sz="2000" u="sng" dirty="0">
                <a:solidFill>
                  <a:srgbClr val="C00000"/>
                </a:solidFill>
              </a:rPr>
              <a:t>billion practice open defecation</a:t>
            </a:r>
            <a:r>
              <a:rPr lang="en-US" sz="2000" dirty="0"/>
              <a:t> (WHO, 2019). </a:t>
            </a:r>
          </a:p>
          <a:p>
            <a:pPr lvl="0"/>
            <a:endParaRPr lang="en-US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41" y="1548660"/>
            <a:ext cx="3871159" cy="181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31813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6603B9-6295-0F79-F093-2B00B0E0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in WASH</a:t>
            </a:r>
          </a:p>
        </p:txBody>
      </p:sp>
    </p:spTree>
    <p:extLst>
      <p:ext uri="{BB962C8B-B14F-4D97-AF65-F5344CB8AC3E}">
        <p14:creationId xmlns:p14="http://schemas.microsoft.com/office/powerpoint/2010/main" val="27645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5638800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Global Context</a:t>
            </a:r>
          </a:p>
          <a:p>
            <a:pPr marL="0" indent="0">
              <a:buNone/>
            </a:pPr>
            <a:endParaRPr lang="en-US" sz="1600" b="1" u="sng" dirty="0"/>
          </a:p>
          <a:p>
            <a:pPr lvl="0"/>
            <a:r>
              <a:rPr lang="en-US" sz="1800" dirty="0"/>
              <a:t>The </a:t>
            </a:r>
            <a:r>
              <a:rPr lang="en-US" sz="1800" u="sng" dirty="0">
                <a:solidFill>
                  <a:srgbClr val="C00000"/>
                </a:solidFill>
              </a:rPr>
              <a:t>Sustainable Development Goals (SDGs) </a:t>
            </a:r>
            <a:r>
              <a:rPr lang="en-US" sz="1800" dirty="0"/>
              <a:t>make an significant first step in connecting water, sanitation and hygiene (SDG 6) and gender equality and empowerment (SDG 5) through </a:t>
            </a:r>
            <a:r>
              <a:rPr lang="en-US" sz="1800"/>
              <a:t>target </a:t>
            </a:r>
          </a:p>
          <a:p>
            <a:pPr lvl="0"/>
            <a:r>
              <a:rPr lang="en-US" sz="1800"/>
              <a:t>6.2</a:t>
            </a:r>
            <a:r>
              <a:rPr lang="en-US" sz="1800" dirty="0"/>
              <a:t>, which emphasizes access to equitable sanitation and hygiene, and the needs of women and girls. However, indicators to measure the specific needs of women and girls are still emerging.</a:t>
            </a:r>
            <a:endParaRPr lang="en-US" sz="1400" dirty="0"/>
          </a:p>
          <a:p>
            <a:endParaRPr lang="en-US" sz="1600" dirty="0"/>
          </a:p>
          <a:p>
            <a:pPr lvl="0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31813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18" y="1720005"/>
            <a:ext cx="1889125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5C70584-7D2C-899B-A06E-A34F403C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in WASH</a:t>
            </a:r>
          </a:p>
        </p:txBody>
      </p:sp>
    </p:spTree>
    <p:extLst>
      <p:ext uri="{BB962C8B-B14F-4D97-AF65-F5344CB8AC3E}">
        <p14:creationId xmlns:p14="http://schemas.microsoft.com/office/powerpoint/2010/main" val="2097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22C264-6AE0-43DD-64E0-55FA6130D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0" i="0" dirty="0">
                <a:effectLst/>
                <a:highlight>
                  <a:srgbClr val="FFFFFF"/>
                </a:highlight>
              </a:rPr>
              <a:t>According to department of National Personnel Records (Civil), out of total number of civil servants i.e., 88,657, only 26.58 percent are women (up to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Ashad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31 2077/78).</a:t>
            </a:r>
          </a:p>
          <a:p>
            <a:pPr algn="just"/>
            <a:r>
              <a:rPr lang="en-US" b="0" i="0" dirty="0">
                <a:effectLst/>
                <a:highlight>
                  <a:srgbClr val="FFFFFF"/>
                </a:highlight>
              </a:rPr>
              <a:t>According to National Economic Census 2018, Analytical Report on Women in Business; women’s participation in decision making level in the private sector is just 29.61 percent</a:t>
            </a:r>
            <a:endParaRPr lang="en-US" dirty="0">
              <a:highlight>
                <a:srgbClr val="FFFFFF"/>
              </a:highlight>
            </a:endParaRPr>
          </a:p>
          <a:p>
            <a:pPr algn="just"/>
            <a:r>
              <a:rPr lang="en-US" b="0" i="0" dirty="0">
                <a:effectLst/>
                <a:highlight>
                  <a:srgbClr val="FFFFFF"/>
                </a:highlight>
              </a:rPr>
              <a:t>A study conducted by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Sancharika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Samuha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reveals that only 25 percent journalist around the country are women. Out of this 47.8 percent work in FM Radio and only 11 percent are in editorial leadership.</a:t>
            </a:r>
          </a:p>
          <a:p>
            <a:pPr algn="just"/>
            <a:endParaRPr lang="en-US" dirty="0">
              <a:highlight>
                <a:srgbClr val="FFFFFF"/>
              </a:highlight>
            </a:endParaRPr>
          </a:p>
          <a:p>
            <a:pPr algn="just"/>
            <a:r>
              <a:rPr lang="en-US" b="0" i="0" dirty="0">
                <a:effectLst/>
                <a:highlight>
                  <a:srgbClr val="FFFFFF"/>
                </a:highlight>
              </a:rPr>
              <a:t>Looking in to the Government budget of Nepal, the government have been adopting gender responsive budgeting system. (Economic Survey 2021/22) The share of direct gender responsive budget in the total budget has surged from 11.34 percent in FY 2007/08 to 39.49 percent in FY 2021/22.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2D4E4-F567-E2F2-61D9-003A5B6B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94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24345"/>
            <a:ext cx="6248400" cy="3500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Global Context</a:t>
            </a:r>
          </a:p>
          <a:p>
            <a:pPr marL="0" indent="0">
              <a:buNone/>
            </a:pPr>
            <a:endParaRPr lang="en-US" sz="1600" b="1" u="sng" dirty="0"/>
          </a:p>
          <a:p>
            <a:r>
              <a:rPr lang="en-US" sz="1800" dirty="0"/>
              <a:t>According to UN Women, safely managed water and sanitation services were used by 71% and 39%, respectively, of the global</a:t>
            </a:r>
            <a:r>
              <a:rPr lang="en-US" sz="1800" u="sng" dirty="0"/>
              <a:t> </a:t>
            </a:r>
            <a:r>
              <a:rPr lang="en-US" sz="1800" dirty="0"/>
              <a:t>population (2015)</a:t>
            </a:r>
          </a:p>
          <a:p>
            <a:pPr lvl="0"/>
            <a:r>
              <a:rPr lang="en-US" sz="1800" u="sng" dirty="0">
                <a:solidFill>
                  <a:srgbClr val="C00000"/>
                </a:solidFill>
              </a:rPr>
              <a:t>Women and girls </a:t>
            </a:r>
            <a:r>
              <a:rPr lang="en-US" sz="1800" dirty="0"/>
              <a:t>are </a:t>
            </a:r>
            <a:r>
              <a:rPr lang="en-US" sz="1800" u="sng" dirty="0">
                <a:solidFill>
                  <a:srgbClr val="C00000"/>
                </a:solidFill>
              </a:rPr>
              <a:t>primarily responsible </a:t>
            </a:r>
            <a:r>
              <a:rPr lang="en-US" sz="1800" dirty="0"/>
              <a:t>for water collection in 80% of households without access to water on premises.</a:t>
            </a:r>
            <a:br>
              <a:rPr lang="en-US" sz="1800" dirty="0"/>
            </a:br>
            <a:endParaRPr lang="en-US" sz="1800" dirty="0"/>
          </a:p>
          <a:p>
            <a:pPr lvl="0"/>
            <a:r>
              <a:rPr lang="en-US" sz="1800" dirty="0"/>
              <a:t>In low and middle-income countries, </a:t>
            </a:r>
            <a:r>
              <a:rPr lang="en-US" sz="1800" u="sng" dirty="0">
                <a:solidFill>
                  <a:srgbClr val="C00000"/>
                </a:solidFill>
              </a:rPr>
              <a:t>38% of health facilities lack access even to rudimentary levels of WASH </a:t>
            </a:r>
            <a:r>
              <a:rPr lang="en-US" sz="1800" dirty="0"/>
              <a:t>comprising women’s health and survival during childbirth.</a:t>
            </a:r>
            <a:endParaRPr lang="en-US" sz="2000" dirty="0"/>
          </a:p>
          <a:p>
            <a:pPr lvl="0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31813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58" y="1633498"/>
            <a:ext cx="2513441" cy="190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4AA4204-1CA6-AD7F-36A5-6544F2CA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and WASH</a:t>
            </a:r>
          </a:p>
        </p:txBody>
      </p:sp>
    </p:spTree>
    <p:extLst>
      <p:ext uri="{BB962C8B-B14F-4D97-AF65-F5344CB8AC3E}">
        <p14:creationId xmlns:p14="http://schemas.microsoft.com/office/powerpoint/2010/main" val="34664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58" y="971550"/>
            <a:ext cx="6248400" cy="3500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Global Context</a:t>
            </a:r>
          </a:p>
          <a:p>
            <a:pPr marL="0" indent="0">
              <a:buNone/>
            </a:pPr>
            <a:endParaRPr lang="en-US" sz="1600" b="1" u="sng" dirty="0"/>
          </a:p>
          <a:p>
            <a:pPr lvl="0"/>
            <a:r>
              <a:rPr lang="en-US" sz="1800" dirty="0"/>
              <a:t>In two thirds of countries with available data, </a:t>
            </a:r>
            <a:r>
              <a:rPr lang="en-US" sz="1800" u="sng" dirty="0">
                <a:solidFill>
                  <a:srgbClr val="C00000"/>
                </a:solidFill>
              </a:rPr>
              <a:t>more than 50 percent of urban women</a:t>
            </a:r>
            <a:r>
              <a:rPr lang="en-US" sz="1800" dirty="0"/>
              <a:t> live in conditions where they lack at least one of the following;</a:t>
            </a:r>
          </a:p>
          <a:p>
            <a:pPr lvl="1"/>
            <a:r>
              <a:rPr lang="en-US" sz="1800" dirty="0"/>
              <a:t>Access to improve water source, </a:t>
            </a:r>
          </a:p>
          <a:p>
            <a:pPr lvl="1"/>
            <a:r>
              <a:rPr lang="en-US" sz="1800" dirty="0"/>
              <a:t>improve sanitation facilities, </a:t>
            </a:r>
          </a:p>
          <a:p>
            <a:pPr lvl="1"/>
            <a:r>
              <a:rPr lang="en-US" sz="1800" dirty="0"/>
              <a:t>durable housing or sufficient living area</a:t>
            </a:r>
            <a:endParaRPr lang="en-US" sz="1800" u="sng" dirty="0"/>
          </a:p>
          <a:p>
            <a:pPr lvl="0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31813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58" y="1633498"/>
            <a:ext cx="2513441" cy="190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AD9C6FA-7AB4-3D18-BA55-8AE0F69E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and WASH</a:t>
            </a:r>
          </a:p>
        </p:txBody>
      </p:sp>
    </p:spTree>
    <p:extLst>
      <p:ext uri="{BB962C8B-B14F-4D97-AF65-F5344CB8AC3E}">
        <p14:creationId xmlns:p14="http://schemas.microsoft.com/office/powerpoint/2010/main" val="26024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800928"/>
            <a:ext cx="3981449" cy="4247322"/>
          </a:xfrm>
        </p:spPr>
        <p:txBody>
          <a:bodyPr>
            <a:normAutofit/>
          </a:bodyPr>
          <a:lstStyle/>
          <a:p>
            <a:r>
              <a:rPr lang="en-US" sz="2800"/>
              <a:t>4 volunteer 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character </a:t>
            </a:r>
            <a:r>
              <a:rPr lang="en-US" sz="2800" dirty="0"/>
              <a:t>play card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Character </a:t>
            </a:r>
            <a:r>
              <a:rPr lang="en-US" sz="2800" dirty="0"/>
              <a:t>using a public toilet while travelling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53E0A0-6158-A4C0-AA0A-7E41B85E7A12}"/>
              </a:ext>
            </a:extLst>
          </p:cNvPr>
          <p:cNvGrpSpPr/>
          <p:nvPr/>
        </p:nvGrpSpPr>
        <p:grpSpPr>
          <a:xfrm>
            <a:off x="7011917" y="719791"/>
            <a:ext cx="2109354" cy="1992918"/>
            <a:chOff x="381000" y="2296562"/>
            <a:chExt cx="2715769" cy="236577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8F7D555D-FFB9-55F7-45C8-93FBA1FDB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96562"/>
              <a:ext cx="2514600" cy="1821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A42F5A-9D7B-4DCC-AE4B-44CC22637F68}"/>
                </a:ext>
              </a:extLst>
            </p:cNvPr>
            <p:cNvSpPr txBox="1"/>
            <p:nvPr/>
          </p:nvSpPr>
          <p:spPr>
            <a:xfrm>
              <a:off x="381001" y="4208319"/>
              <a:ext cx="2715768" cy="454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 school going child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CD30B-BC67-F0A6-CD40-FAAABB5A1407}"/>
              </a:ext>
            </a:extLst>
          </p:cNvPr>
          <p:cNvGrpSpPr/>
          <p:nvPr/>
        </p:nvGrpSpPr>
        <p:grpSpPr>
          <a:xfrm>
            <a:off x="4732777" y="3159804"/>
            <a:ext cx="3099955" cy="1846582"/>
            <a:chOff x="5072534" y="2996402"/>
            <a:chExt cx="3254953" cy="1972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BC2076-5529-2DE9-7332-28B22CF96B1B}"/>
                </a:ext>
              </a:extLst>
            </p:cNvPr>
            <p:cNvSpPr txBox="1"/>
            <p:nvPr/>
          </p:nvSpPr>
          <p:spPr>
            <a:xfrm>
              <a:off x="5336637" y="4599565"/>
              <a:ext cx="2990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Person with disability</a:t>
              </a:r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4F3EF37C-3D27-6B1E-FF08-87120A001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8"/>
            <a:stretch/>
          </p:blipFill>
          <p:spPr bwMode="auto">
            <a:xfrm>
              <a:off x="5072534" y="2996402"/>
              <a:ext cx="3099955" cy="1589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B77CD-03B8-0415-1167-F7A1CD981B61}"/>
              </a:ext>
            </a:extLst>
          </p:cNvPr>
          <p:cNvGrpSpPr/>
          <p:nvPr/>
        </p:nvGrpSpPr>
        <p:grpSpPr>
          <a:xfrm>
            <a:off x="7800240" y="2712709"/>
            <a:ext cx="1305791" cy="2481377"/>
            <a:chOff x="2694709" y="2144862"/>
            <a:chExt cx="1305791" cy="248137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0DA3702-5DEA-CD5B-5B30-004E6F865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709" y="2144862"/>
              <a:ext cx="990600" cy="1867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6D6A3D-700E-D0AA-4047-6AD64C0EDA0A}"/>
                </a:ext>
              </a:extLst>
            </p:cNvPr>
            <p:cNvSpPr txBox="1"/>
            <p:nvPr/>
          </p:nvSpPr>
          <p:spPr>
            <a:xfrm>
              <a:off x="2895600" y="3979908"/>
              <a:ext cx="110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Pregnant Woman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026637-EC88-90D6-7616-305F41DA1D1C}"/>
              </a:ext>
            </a:extLst>
          </p:cNvPr>
          <p:cNvGrpSpPr/>
          <p:nvPr/>
        </p:nvGrpSpPr>
        <p:grpSpPr>
          <a:xfrm>
            <a:off x="3722689" y="758731"/>
            <a:ext cx="3199063" cy="2159956"/>
            <a:chOff x="5105400" y="1047750"/>
            <a:chExt cx="3633433" cy="1954527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843B3CD-1670-7611-1F18-6D9D736C8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047750"/>
              <a:ext cx="3633433" cy="156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E1E84-FC24-373C-7D79-683FF027CCEB}"/>
                </a:ext>
              </a:extLst>
            </p:cNvPr>
            <p:cNvSpPr txBox="1"/>
            <p:nvPr/>
          </p:nvSpPr>
          <p:spPr>
            <a:xfrm>
              <a:off x="5360882" y="2632945"/>
              <a:ext cx="2990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LQBTIQA+ 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7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need for female-friendly public toilets in Kathmandu Valley (1)">
            <a:hlinkClick r:id="" action="ppaction://media"/>
            <a:extLst>
              <a:ext uri="{FF2B5EF4-FFF2-40B4-BE49-F238E27FC236}">
                <a16:creationId xmlns:a16="http://schemas.microsoft.com/office/drawing/2014/main" id="{C133234B-DC16-D26D-21AC-6F22AC7C53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3850" y="907625"/>
            <a:ext cx="7550150" cy="4246562"/>
          </a:xfr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CF4D216-9671-01EF-4F65-53F7E737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3813"/>
            <a:ext cx="8278813" cy="561975"/>
          </a:xfrm>
        </p:spPr>
        <p:txBody>
          <a:bodyPr/>
          <a:lstStyle/>
          <a:p>
            <a:r>
              <a:rPr lang="en-US"/>
              <a:t>Gender and WASH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B7AEB-2CA0-E402-FE01-A8058BA1C132}"/>
              </a:ext>
            </a:extLst>
          </p:cNvPr>
          <p:cNvSpPr txBox="1"/>
          <p:nvPr/>
        </p:nvSpPr>
        <p:spPr>
          <a:xfrm>
            <a:off x="561743" y="585788"/>
            <a:ext cx="458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u="sng" dirty="0"/>
              <a:t>National Context</a:t>
            </a:r>
          </a:p>
        </p:txBody>
      </p:sp>
    </p:spTree>
    <p:extLst>
      <p:ext uri="{BB962C8B-B14F-4D97-AF65-F5344CB8AC3E}">
        <p14:creationId xmlns:p14="http://schemas.microsoft.com/office/powerpoint/2010/main" val="23138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897B2E-5A25-67A9-16B3-59B38057F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highlight>
                  <a:srgbClr val="00FF00"/>
                </a:highlight>
              </a:rPr>
              <a:t>Gender stakeholder  Consultation </a:t>
            </a:r>
          </a:p>
          <a:p>
            <a:r>
              <a:rPr lang="en-US" sz="2800" dirty="0"/>
              <a:t>Gender Equality Action Plan</a:t>
            </a:r>
          </a:p>
          <a:p>
            <a:r>
              <a:rPr lang="en-US" sz="2800" dirty="0"/>
              <a:t>Institutional Transformation </a:t>
            </a:r>
          </a:p>
          <a:p>
            <a:r>
              <a:rPr lang="en-US" sz="2800" dirty="0">
                <a:highlight>
                  <a:srgbClr val="00FF00"/>
                </a:highlight>
              </a:rPr>
              <a:t>Gender Audit</a:t>
            </a:r>
          </a:p>
          <a:p>
            <a:r>
              <a:rPr lang="en-US" sz="2800" dirty="0">
                <a:highlight>
                  <a:srgbClr val="00FF00"/>
                </a:highlight>
              </a:rPr>
              <a:t>Gender Awareness Raising </a:t>
            </a:r>
          </a:p>
          <a:p>
            <a:r>
              <a:rPr lang="en-US" sz="2800" dirty="0">
                <a:highlight>
                  <a:srgbClr val="00FF00"/>
                </a:highlight>
              </a:rPr>
              <a:t>Sex –disaggregated Data  Collection</a:t>
            </a:r>
          </a:p>
          <a:p>
            <a:r>
              <a:rPr lang="en-US" sz="2800" dirty="0">
                <a:highlight>
                  <a:srgbClr val="00FF00"/>
                </a:highlight>
              </a:rPr>
              <a:t>Gender Responsive Budgeting</a:t>
            </a:r>
          </a:p>
          <a:p>
            <a:r>
              <a:rPr lang="en-US" sz="2800" dirty="0">
                <a:highlight>
                  <a:srgbClr val="00FF00"/>
                </a:highlight>
              </a:rPr>
              <a:t>Gender Training</a:t>
            </a:r>
          </a:p>
          <a:p>
            <a:r>
              <a:rPr lang="en-US" sz="2800" dirty="0"/>
              <a:t>Gender mainstreaming at project cycle </a:t>
            </a:r>
          </a:p>
          <a:p>
            <a:r>
              <a:rPr lang="en-US" sz="2800" dirty="0"/>
              <a:t>Gender Analysis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09CB45-867E-6C3D-5E68-4CE037EC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3813"/>
            <a:ext cx="8278813" cy="561975"/>
          </a:xfrm>
        </p:spPr>
        <p:txBody>
          <a:bodyPr>
            <a:normAutofit/>
          </a:bodyPr>
          <a:lstStyle/>
          <a:p>
            <a:r>
              <a:rPr lang="en-US" dirty="0"/>
              <a:t>Tools/Methods for Gender Mainstreaming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F4C4C5-A4AE-7A8C-0EEB-5CBA7F6F0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23950"/>
            <a:ext cx="32918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09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13460" y="1074494"/>
            <a:ext cx="3555423" cy="1959771"/>
            <a:chOff x="4313460" y="1074494"/>
            <a:chExt cx="3555423" cy="195977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460" y="1074494"/>
              <a:ext cx="1802823" cy="1959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16283" y="1725378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Violence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34000" y="2532871"/>
            <a:ext cx="2419481" cy="1920284"/>
            <a:chOff x="5334000" y="2532871"/>
            <a:chExt cx="2419481" cy="1920284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532871"/>
              <a:ext cx="2419481" cy="1458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000881" y="3991490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Education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3400" y="1123310"/>
            <a:ext cx="3657600" cy="1959141"/>
            <a:chOff x="533400" y="1123310"/>
            <a:chExt cx="3657600" cy="1959141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23310"/>
              <a:ext cx="1905000" cy="1959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438400" y="1869714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Productivity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57300" y="3262180"/>
            <a:ext cx="4381500" cy="1708643"/>
            <a:chOff x="1257300" y="3165336"/>
            <a:chExt cx="4381500" cy="1805487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" y="3165336"/>
              <a:ext cx="2569137" cy="1805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886200" y="3883413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Health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9222BAE-0A23-B0A6-E120-6BCF8A2C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Gender Disparities</a:t>
            </a:r>
          </a:p>
        </p:txBody>
      </p:sp>
    </p:spTree>
    <p:extLst>
      <p:ext uri="{BB962C8B-B14F-4D97-AF65-F5344CB8AC3E}">
        <p14:creationId xmlns:p14="http://schemas.microsoft.com/office/powerpoint/2010/main" val="12352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757673-260B-2136-7AA1-9A6B01CE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800928"/>
            <a:ext cx="5772150" cy="42473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0" i="0" dirty="0">
                <a:solidFill>
                  <a:srgbClr val="3E4047"/>
                </a:solidFill>
                <a:effectLst/>
                <a:highlight>
                  <a:srgbClr val="FFFFFF"/>
                </a:highlight>
                <a:latin typeface="Calibri "/>
              </a:rPr>
              <a:t>Gender analysis provides the necessary data and information to integrate a gender perspective into policies, programs and projects. </a:t>
            </a:r>
          </a:p>
          <a:p>
            <a:pPr marL="0" indent="0" algn="just">
              <a:buNone/>
            </a:pPr>
            <a:endParaRPr lang="en-US" sz="2800" b="0" i="0" dirty="0">
              <a:solidFill>
                <a:srgbClr val="3E4047"/>
              </a:solidFill>
              <a:effectLst/>
              <a:highlight>
                <a:srgbClr val="FFFFFF"/>
              </a:highlight>
              <a:latin typeface="Calibri 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3E4047"/>
                </a:solidFill>
                <a:highlight>
                  <a:srgbClr val="FFFFFF"/>
                </a:highlight>
                <a:latin typeface="Calibri "/>
              </a:rPr>
              <a:t>C</a:t>
            </a:r>
            <a:r>
              <a:rPr lang="en-US" sz="2800" b="0" i="0" dirty="0">
                <a:solidFill>
                  <a:srgbClr val="3E4047"/>
                </a:solidFill>
                <a:effectLst/>
                <a:highlight>
                  <a:srgbClr val="FFFFFF"/>
                </a:highlight>
                <a:latin typeface="Calibri "/>
              </a:rPr>
              <a:t>onducting a gender analysis allows for the development of interventions that address gender inequalities and meet the different needs of women, men and marginalized communities </a:t>
            </a:r>
            <a:endParaRPr lang="en-US" sz="2800" dirty="0">
              <a:latin typeface="Calibri 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669C0-62A0-CA1D-DC97-71431B4B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Analysis </a:t>
            </a:r>
          </a:p>
        </p:txBody>
      </p:sp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A64D4B0-99D8-55A1-E94E-2EFC11AC9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10690"/>
            <a:ext cx="2583180" cy="17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3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8C6A64-6576-F9EE-2C42-A04E6BBC4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800928"/>
            <a:ext cx="4933949" cy="4247322"/>
          </a:xfrm>
        </p:spPr>
        <p:txBody>
          <a:bodyPr>
            <a:normAutofit/>
          </a:bodyPr>
          <a:lstStyle/>
          <a:p>
            <a:r>
              <a:rPr lang="en-US" sz="2800" dirty="0"/>
              <a:t>Step 1: Collecting available data</a:t>
            </a:r>
          </a:p>
          <a:p>
            <a:endParaRPr lang="en-US" sz="2800" dirty="0"/>
          </a:p>
          <a:p>
            <a:r>
              <a:rPr lang="en-US" sz="2800" dirty="0"/>
              <a:t>Step 2: Identifying gender differences and the underlying causes of gender inequalities</a:t>
            </a:r>
          </a:p>
          <a:p>
            <a:endParaRPr lang="en-US" sz="2800" dirty="0"/>
          </a:p>
          <a:p>
            <a:r>
              <a:rPr lang="en-US" sz="2800" dirty="0"/>
              <a:t>Step 3: Informing  policies, programs, and projects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69B167-E241-2048-C7E2-CB474263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gender analysis work?</a:t>
            </a:r>
          </a:p>
        </p:txBody>
      </p:sp>
      <p:pic>
        <p:nvPicPr>
          <p:cNvPr id="5" name="Picture 4" descr="A group of people sitting on a blue blanket&#10;&#10;Description automatically generated">
            <a:extLst>
              <a:ext uri="{FF2B5EF4-FFF2-40B4-BE49-F238E27FC236}">
                <a16:creationId xmlns:a16="http://schemas.microsoft.com/office/drawing/2014/main" id="{78F4F1E4-BF82-CD11-F60B-DE9C51248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83030"/>
            <a:ext cx="356299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4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Gender Analysis Framework (Harvard)</a:t>
            </a:r>
          </a:p>
          <a:p>
            <a:pPr lvl="0"/>
            <a:r>
              <a:rPr lang="en-US" sz="2800" dirty="0"/>
              <a:t>Triple Roles Framework (Carolyn Moser)</a:t>
            </a:r>
          </a:p>
          <a:p>
            <a:pPr lvl="0"/>
            <a:r>
              <a:rPr lang="en-US" sz="2800" dirty="0"/>
              <a:t>Web if Institutionalization framework (</a:t>
            </a:r>
            <a:r>
              <a:rPr lang="en-US" sz="2800" dirty="0" err="1"/>
              <a:t>Caren</a:t>
            </a:r>
            <a:r>
              <a:rPr lang="en-US" sz="2800" dirty="0"/>
              <a:t> Levy)</a:t>
            </a:r>
          </a:p>
          <a:p>
            <a:pPr lvl="0"/>
            <a:r>
              <a:rPr lang="en-US" sz="2800" dirty="0"/>
              <a:t>Gender Analysis Matrix (GAM)</a:t>
            </a:r>
          </a:p>
          <a:p>
            <a:pPr lvl="0"/>
            <a:r>
              <a:rPr lang="en-US" sz="2800" dirty="0"/>
              <a:t>Equality and Empowerment Framework (Sara </a:t>
            </a:r>
            <a:r>
              <a:rPr lang="en-US" sz="2800" dirty="0" err="1"/>
              <a:t>Longwe</a:t>
            </a:r>
            <a:r>
              <a:rPr lang="en-US" sz="2800" dirty="0"/>
              <a:t>)</a:t>
            </a:r>
          </a:p>
          <a:p>
            <a:pPr lvl="0"/>
            <a:r>
              <a:rPr lang="en-US" sz="2800" dirty="0"/>
              <a:t>Capabilities and Vulnerabilities Framework (CVA)</a:t>
            </a:r>
          </a:p>
          <a:p>
            <a:pPr lvl="0"/>
            <a:r>
              <a:rPr lang="en-US" sz="2800" dirty="0"/>
              <a:t>People Oriented Planning Framework (POP)</a:t>
            </a:r>
          </a:p>
          <a:p>
            <a:pPr lvl="0"/>
            <a:r>
              <a:rPr lang="en-US" sz="2800" dirty="0"/>
              <a:t>Social Relations Framework (SRF)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Gender Analysis Framework</a:t>
            </a:r>
          </a:p>
        </p:txBody>
      </p:sp>
    </p:spTree>
    <p:extLst>
      <p:ext uri="{BB962C8B-B14F-4D97-AF65-F5344CB8AC3E}">
        <p14:creationId xmlns:p14="http://schemas.microsoft.com/office/powerpoint/2010/main" val="177931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864" y="895350"/>
            <a:ext cx="8229600" cy="3165873"/>
          </a:xfrm>
        </p:spPr>
        <p:txBody>
          <a:bodyPr>
            <a:normAutofit/>
          </a:bodyPr>
          <a:lstStyle/>
          <a:p>
            <a:pPr lvl="0"/>
            <a:r>
              <a:rPr lang="en-US" sz="2800"/>
              <a:t>Brainstorm on one gender mainstreaming tool in your working sector.</a:t>
            </a:r>
          </a:p>
          <a:p>
            <a:pPr lvl="0"/>
            <a:endParaRPr lang="en-US" sz="2800"/>
          </a:p>
          <a:p>
            <a:pPr lvl="0"/>
            <a:r>
              <a:rPr lang="en-US" sz="2800"/>
              <a:t>Collect 2 to 3 responses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247595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9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95" y="819150"/>
            <a:ext cx="6494705" cy="3051572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/>
              <a:t>Explain the concept of gender mainstreaming</a:t>
            </a:r>
          </a:p>
          <a:p>
            <a:pPr lvl="0"/>
            <a:endParaRPr lang="en-US" sz="2800"/>
          </a:p>
          <a:p>
            <a:pPr lvl="0"/>
            <a:r>
              <a:rPr lang="en-US" sz="2800"/>
              <a:t>Clarify </a:t>
            </a:r>
            <a:r>
              <a:rPr lang="en-US" sz="2800" dirty="0"/>
              <a:t>the linkages between gender and WASH</a:t>
            </a:r>
          </a:p>
          <a:p>
            <a:pPr lvl="0"/>
            <a:endParaRPr lang="en-US" sz="2800"/>
          </a:p>
          <a:p>
            <a:pPr lvl="0"/>
            <a:r>
              <a:rPr lang="en-US" sz="2800"/>
              <a:t>Describe </a:t>
            </a:r>
            <a:r>
              <a:rPr lang="en-US" sz="2800" dirty="0"/>
              <a:t>the concept of gender analysis framework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Learning Outcome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DD6AF-D353-82C0-0EA8-F0CA0FF4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414446"/>
            <a:ext cx="2749515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Concept of gender mainstreaming	</a:t>
            </a:r>
          </a:p>
          <a:p>
            <a:endParaRPr lang="en-US" sz="2800"/>
          </a:p>
          <a:p>
            <a:r>
              <a:rPr lang="en-US" sz="2800"/>
              <a:t>Gender </a:t>
            </a:r>
            <a:r>
              <a:rPr lang="en-US" sz="2800" dirty="0"/>
              <a:t>in WASH</a:t>
            </a:r>
          </a:p>
          <a:p>
            <a:endParaRPr lang="en-US" sz="2800"/>
          </a:p>
          <a:p>
            <a:r>
              <a:rPr lang="en-US" sz="2800"/>
              <a:t>Gender </a:t>
            </a:r>
            <a:r>
              <a:rPr lang="en-US" sz="2800" dirty="0"/>
              <a:t>Analysis Framework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A4A1C-E313-DA83-4D33-BAAD80D8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15079" r="39161" b="16409"/>
          <a:stretch/>
        </p:blipFill>
        <p:spPr>
          <a:xfrm>
            <a:off x="5181600" y="1314812"/>
            <a:ext cx="3844036" cy="32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6FA5-A5CF-BD03-72C7-947AF9BC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82E9A-780F-1236-218B-5577BF717229}"/>
              </a:ext>
            </a:extLst>
          </p:cNvPr>
          <p:cNvSpPr/>
          <p:nvPr/>
        </p:nvSpPr>
        <p:spPr bwMode="auto">
          <a:xfrm>
            <a:off x="4073943" y="1699344"/>
            <a:ext cx="509117" cy="607071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144000" anchor="ctr"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rgbClr val="005B8E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3DF62-7614-1F34-343E-B70D60062542}"/>
              </a:ext>
            </a:extLst>
          </p:cNvPr>
          <p:cNvSpPr/>
          <p:nvPr/>
        </p:nvSpPr>
        <p:spPr bwMode="auto">
          <a:xfrm>
            <a:off x="5397809" y="1649417"/>
            <a:ext cx="552450" cy="607071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anchor="ctr"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rgbClr val="005B8E"/>
                </a:solidFill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7" name="Connecteur droit 9">
            <a:extLst>
              <a:ext uri="{FF2B5EF4-FFF2-40B4-BE49-F238E27FC236}">
                <a16:creationId xmlns:a16="http://schemas.microsoft.com/office/drawing/2014/main" id="{53A448EB-4804-4BF5-BFCF-754371F48D08}"/>
              </a:ext>
            </a:extLst>
          </p:cNvPr>
          <p:cNvCxnSpPr>
            <a:cxnSpLocks/>
          </p:cNvCxnSpPr>
          <p:nvPr/>
        </p:nvCxnSpPr>
        <p:spPr>
          <a:xfrm>
            <a:off x="249874" y="2787775"/>
            <a:ext cx="8713685" cy="0"/>
          </a:xfrm>
          <a:prstGeom prst="line">
            <a:avLst/>
          </a:prstGeom>
          <a:ln w="85725">
            <a:solidFill>
              <a:srgbClr val="005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C93BF-3F62-5329-7B72-5FBE214265C5}"/>
              </a:ext>
            </a:extLst>
          </p:cNvPr>
          <p:cNvSpPr/>
          <p:nvPr/>
        </p:nvSpPr>
        <p:spPr>
          <a:xfrm>
            <a:off x="1601947" y="1647552"/>
            <a:ext cx="547688" cy="607071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anchor="ctr"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rgbClr val="005B8E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4FFD49-BBBB-B59A-4826-EA9BF3FC6D98}"/>
              </a:ext>
            </a:extLst>
          </p:cNvPr>
          <p:cNvGrpSpPr/>
          <p:nvPr/>
        </p:nvGrpSpPr>
        <p:grpSpPr>
          <a:xfrm>
            <a:off x="6817368" y="1719993"/>
            <a:ext cx="764175" cy="894899"/>
            <a:chOff x="10425693" y="2329903"/>
            <a:chExt cx="1018900" cy="1193199"/>
          </a:xfrm>
        </p:grpSpPr>
        <p:sp>
          <p:nvSpPr>
            <p:cNvPr id="22" name="ZoneTexte 28">
              <a:extLst>
                <a:ext uri="{FF2B5EF4-FFF2-40B4-BE49-F238E27FC236}">
                  <a16:creationId xmlns:a16="http://schemas.microsoft.com/office/drawing/2014/main" id="{4AB857B4-466A-6D38-EBD0-946FACE414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70888" y="3152262"/>
              <a:ext cx="328510" cy="37084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bg1"/>
            </a:solidFill>
            <a:ln w="117475">
              <a:solidFill>
                <a:srgbClr val="31A3DD"/>
              </a:solidFill>
              <a:miter lim="800000"/>
              <a:headEnd/>
              <a:tailEnd/>
            </a:ln>
          </p:spPr>
          <p:txBody>
            <a:bodyPr lIns="180000" tIns="180000" rIns="180000" bIns="180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dirty="0">
                <a:solidFill>
                  <a:srgbClr val="FFFFFF"/>
                </a:solidFill>
                <a:latin typeface="+mn-lt"/>
                <a:ea typeface="Roboto Medium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1F9DFC-2F2F-8B80-6A94-4372399D22E8}"/>
                </a:ext>
              </a:extLst>
            </p:cNvPr>
            <p:cNvSpPr/>
            <p:nvPr/>
          </p:nvSpPr>
          <p:spPr bwMode="auto">
            <a:xfrm>
              <a:off x="10425693" y="2329903"/>
              <a:ext cx="1018900" cy="809428"/>
            </a:xfrm>
            <a:prstGeom prst="rect">
              <a:avLst/>
            </a:prstGeom>
            <a:noFill/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144000" anchor="ctr">
              <a:spAutoFit/>
            </a:bodyPr>
            <a:lstStyle/>
            <a:p>
              <a:pPr algn="ctr">
                <a:defRPr/>
              </a:pPr>
              <a:r>
                <a:rPr lang="fr-FR" sz="3000" dirty="0">
                  <a:solidFill>
                    <a:srgbClr val="005B8E"/>
                  </a:solidFill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8EE2A4-DFED-00E6-D6C0-A02C90B7DFE5}"/>
              </a:ext>
            </a:extLst>
          </p:cNvPr>
          <p:cNvGrpSpPr/>
          <p:nvPr/>
        </p:nvGrpSpPr>
        <p:grpSpPr>
          <a:xfrm>
            <a:off x="249874" y="1699344"/>
            <a:ext cx="636985" cy="895104"/>
            <a:chOff x="820509" y="2329631"/>
            <a:chExt cx="849313" cy="11934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3244BC-58A6-D07E-0821-AB61B2BA4D94}"/>
                </a:ext>
              </a:extLst>
            </p:cNvPr>
            <p:cNvSpPr/>
            <p:nvPr/>
          </p:nvSpPr>
          <p:spPr>
            <a:xfrm>
              <a:off x="820509" y="2329631"/>
              <a:ext cx="849313" cy="809428"/>
            </a:xfrm>
            <a:prstGeom prst="rect">
              <a:avLst/>
            </a:prstGeom>
            <a:noFill/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44000" anchor="ctr">
              <a:spAutoFit/>
            </a:bodyPr>
            <a:lstStyle/>
            <a:p>
              <a:pPr algn="ctr">
                <a:defRPr/>
              </a:pPr>
              <a:r>
                <a:rPr lang="fr-FR" sz="3000" dirty="0">
                  <a:solidFill>
                    <a:srgbClr val="005B8E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0140C36-0E57-7071-3A16-2422F1BE2A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3275" y="3152263"/>
              <a:ext cx="328510" cy="37084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C00000"/>
            </a:solidFill>
            <a:ln w="117475">
              <a:solidFill>
                <a:srgbClr val="31A3DD"/>
              </a:solidFill>
              <a:miter lim="800000"/>
              <a:headEnd/>
              <a:tailEnd/>
            </a:ln>
          </p:spPr>
          <p:txBody>
            <a:bodyPr lIns="180000" tIns="180000" rIns="180000" bIns="180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dirty="0">
                <a:solidFill>
                  <a:srgbClr val="FFFFFF"/>
                </a:solidFill>
                <a:latin typeface="+mn-lt"/>
                <a:ea typeface="Roboto Medium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277A892-0F63-4122-B138-09B1E5461B54}"/>
              </a:ext>
            </a:extLst>
          </p:cNvPr>
          <p:cNvSpPr/>
          <p:nvPr/>
        </p:nvSpPr>
        <p:spPr>
          <a:xfrm>
            <a:off x="249874" y="2821430"/>
            <a:ext cx="720919" cy="780424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Training Opening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52102A-DEFE-80FF-2D2D-D800B46A5F9F}"/>
              </a:ext>
            </a:extLst>
          </p:cNvPr>
          <p:cNvSpPr/>
          <p:nvPr/>
        </p:nvSpPr>
        <p:spPr>
          <a:xfrm>
            <a:off x="970793" y="2769035"/>
            <a:ext cx="1355735" cy="729039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Gender: Concept and its terminologies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E2DB06-1CE9-50A8-F7CD-96894BA0A732}"/>
              </a:ext>
            </a:extLst>
          </p:cNvPr>
          <p:cNvSpPr/>
          <p:nvPr/>
        </p:nvSpPr>
        <p:spPr>
          <a:xfrm>
            <a:off x="2460620" y="2846203"/>
            <a:ext cx="1355735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Gender Mainstreaming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720CA1-B93B-2474-155A-60D10EC34345}"/>
              </a:ext>
            </a:extLst>
          </p:cNvPr>
          <p:cNvSpPr/>
          <p:nvPr/>
        </p:nvSpPr>
        <p:spPr>
          <a:xfrm>
            <a:off x="3656653" y="2860933"/>
            <a:ext cx="1355735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Laws and Policies for gender mainstreaming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69D5AE-A632-A2E6-B0CB-664D1B7DCFFD}"/>
              </a:ext>
            </a:extLst>
          </p:cNvPr>
          <p:cNvSpPr/>
          <p:nvPr/>
        </p:nvSpPr>
        <p:spPr>
          <a:xfrm>
            <a:off x="5397809" y="2846203"/>
            <a:ext cx="1355735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Gender Perspective in WASH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334FE5-F29A-A66C-A89E-3201EDE9E5E2}"/>
              </a:ext>
            </a:extLst>
          </p:cNvPr>
          <p:cNvSpPr/>
          <p:nvPr/>
        </p:nvSpPr>
        <p:spPr>
          <a:xfrm>
            <a:off x="6817368" y="2825232"/>
            <a:ext cx="1355735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endParaRPr lang="en-US" sz="1200" b="1" dirty="0">
              <a:solidFill>
                <a:srgbClr val="31A3DD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9FEA8-AF44-1AF5-EE55-3FF94DA36278}"/>
              </a:ext>
            </a:extLst>
          </p:cNvPr>
          <p:cNvSpPr/>
          <p:nvPr/>
        </p:nvSpPr>
        <p:spPr>
          <a:xfrm>
            <a:off x="6817368" y="2825232"/>
            <a:ext cx="1133416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Mainstreaming Gender in Project Cycle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3244BC-58A6-D07E-0821-AB61B2BA4D94}"/>
              </a:ext>
            </a:extLst>
          </p:cNvPr>
          <p:cNvSpPr/>
          <p:nvPr/>
        </p:nvSpPr>
        <p:spPr>
          <a:xfrm>
            <a:off x="8134929" y="1666730"/>
            <a:ext cx="636985" cy="607071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anchor="ctr">
            <a:spAutoFit/>
          </a:bodyPr>
          <a:lstStyle/>
          <a:p>
            <a:pPr algn="ctr">
              <a:defRPr/>
            </a:pPr>
            <a:r>
              <a:rPr lang="fr-FR" sz="3000" dirty="0">
                <a:solidFill>
                  <a:srgbClr val="005B8E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89FEA8-AF44-1AF5-EE55-3FF94DA36278}"/>
              </a:ext>
            </a:extLst>
          </p:cNvPr>
          <p:cNvSpPr/>
          <p:nvPr/>
        </p:nvSpPr>
        <p:spPr>
          <a:xfrm>
            <a:off x="7886713" y="2889545"/>
            <a:ext cx="1133416" cy="69156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135000" rIns="27000" bIns="0" rtlCol="0" anchor="t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Training</a:t>
            </a:r>
          </a:p>
          <a:p>
            <a:pPr algn="ctr"/>
            <a:r>
              <a:rPr lang="en-US" sz="1200" b="1" dirty="0">
                <a:solidFill>
                  <a:srgbClr val="31A3DD"/>
                </a:solidFill>
                <a:ea typeface="Roboto" panose="02000000000000000000" pitchFamily="2" charset="0"/>
                <a:cs typeface="Arial" panose="020B0604020202020204" pitchFamily="34" charset="0"/>
              </a:rPr>
              <a:t> Closing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3DC4E9-E695-F830-4541-D9C166BE1EA7}"/>
              </a:ext>
            </a:extLst>
          </p:cNvPr>
          <p:cNvGrpSpPr/>
          <p:nvPr/>
        </p:nvGrpSpPr>
        <p:grpSpPr>
          <a:xfrm>
            <a:off x="2864762" y="1699344"/>
            <a:ext cx="552450" cy="894509"/>
            <a:chOff x="8633299" y="2330423"/>
            <a:chExt cx="736600" cy="1192679"/>
          </a:xfrm>
        </p:grpSpPr>
        <p:sp>
          <p:nvSpPr>
            <p:cNvPr id="35" name="ZoneTexte 28">
              <a:extLst>
                <a:ext uri="{FF2B5EF4-FFF2-40B4-BE49-F238E27FC236}">
                  <a16:creationId xmlns:a16="http://schemas.microsoft.com/office/drawing/2014/main" id="{A288FA37-CA9A-CFA0-26CD-BD4BC3E3CD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37502" y="3152263"/>
              <a:ext cx="328195" cy="370839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92D050"/>
            </a:solidFill>
            <a:ln w="117475">
              <a:solidFill>
                <a:srgbClr val="31A3DD"/>
              </a:solidFill>
              <a:miter lim="800000"/>
              <a:headEnd/>
              <a:tailEnd/>
            </a:ln>
          </p:spPr>
          <p:txBody>
            <a:bodyPr lIns="180000" tIns="180000" rIns="180000" bIns="180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en-US" dirty="0">
                <a:solidFill>
                  <a:srgbClr val="FFFFFF"/>
                </a:solidFill>
                <a:latin typeface="+mn-lt"/>
                <a:ea typeface="Roboto Medium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D3DF62-7614-1F34-343E-B70D60062542}"/>
                </a:ext>
              </a:extLst>
            </p:cNvPr>
            <p:cNvSpPr/>
            <p:nvPr/>
          </p:nvSpPr>
          <p:spPr bwMode="auto">
            <a:xfrm>
              <a:off x="8633299" y="2330423"/>
              <a:ext cx="736600" cy="809428"/>
            </a:xfrm>
            <a:prstGeom prst="rect">
              <a:avLst/>
            </a:prstGeom>
            <a:noFill/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44000" anchor="ctr">
              <a:spAutoFit/>
            </a:bodyPr>
            <a:lstStyle/>
            <a:p>
              <a:pPr algn="ctr">
                <a:defRPr/>
              </a:pPr>
              <a:r>
                <a:rPr lang="fr-FR" sz="3000" dirty="0">
                  <a:solidFill>
                    <a:srgbClr val="005B8E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6" name="ZoneTexte 28">
            <a:extLst>
              <a:ext uri="{FF2B5EF4-FFF2-40B4-BE49-F238E27FC236}">
                <a16:creationId xmlns:a16="http://schemas.microsoft.com/office/drawing/2014/main" id="{4AB857B4-466A-6D38-EBD0-946FACE414D7}"/>
              </a:ext>
            </a:extLst>
          </p:cNvPr>
          <p:cNvSpPr>
            <a:spLocks noChangeAspect="1"/>
          </p:cNvSpPr>
          <p:nvPr/>
        </p:nvSpPr>
        <p:spPr bwMode="auto">
          <a:xfrm>
            <a:off x="8330229" y="2327064"/>
            <a:ext cx="246383" cy="27813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17475">
            <a:solidFill>
              <a:srgbClr val="31A3DD"/>
            </a:solidFill>
            <a:miter lim="800000"/>
            <a:headEnd/>
            <a:tailEnd/>
          </a:ln>
        </p:spPr>
        <p:txBody>
          <a:bodyPr lIns="180000" tIns="180000" rIns="180000" bIns="18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>
              <a:solidFill>
                <a:srgbClr val="FFFFFF"/>
              </a:solidFill>
              <a:latin typeface="+mn-lt"/>
              <a:ea typeface="Roboto Medium"/>
              <a:cs typeface="Arial" panose="020B0604020202020204" pitchFamily="34" charset="0"/>
            </a:endParaRPr>
          </a:p>
        </p:txBody>
      </p:sp>
      <p:sp>
        <p:nvSpPr>
          <p:cNvPr id="53" name="ZoneTexte 28">
            <a:extLst>
              <a:ext uri="{FF2B5EF4-FFF2-40B4-BE49-F238E27FC236}">
                <a16:creationId xmlns:a16="http://schemas.microsoft.com/office/drawing/2014/main" id="{4AB857B4-466A-6D38-EBD0-946FACE414D7}"/>
              </a:ext>
            </a:extLst>
          </p:cNvPr>
          <p:cNvSpPr>
            <a:spLocks noChangeAspect="1"/>
          </p:cNvSpPr>
          <p:nvPr/>
        </p:nvSpPr>
        <p:spPr bwMode="auto">
          <a:xfrm>
            <a:off x="5550842" y="2306415"/>
            <a:ext cx="246383" cy="27813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17475">
            <a:solidFill>
              <a:srgbClr val="31A3DD"/>
            </a:solidFill>
            <a:miter lim="800000"/>
            <a:headEnd/>
            <a:tailEnd/>
          </a:ln>
        </p:spPr>
        <p:txBody>
          <a:bodyPr lIns="180000" tIns="180000" rIns="180000" bIns="18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>
              <a:solidFill>
                <a:srgbClr val="FFFFFF"/>
              </a:solidFill>
              <a:latin typeface="+mn-lt"/>
              <a:ea typeface="Roboto Medium"/>
              <a:cs typeface="Arial" panose="020B0604020202020204" pitchFamily="34" charset="0"/>
            </a:endParaRPr>
          </a:p>
        </p:txBody>
      </p:sp>
      <p:sp>
        <p:nvSpPr>
          <p:cNvPr id="54" name="ZoneTexte 28">
            <a:extLst>
              <a:ext uri="{FF2B5EF4-FFF2-40B4-BE49-F238E27FC236}">
                <a16:creationId xmlns:a16="http://schemas.microsoft.com/office/drawing/2014/main" id="{4AB857B4-466A-6D38-EBD0-946FACE414D7}"/>
              </a:ext>
            </a:extLst>
          </p:cNvPr>
          <p:cNvSpPr>
            <a:spLocks noChangeAspect="1"/>
          </p:cNvSpPr>
          <p:nvPr/>
        </p:nvSpPr>
        <p:spPr bwMode="auto">
          <a:xfrm>
            <a:off x="4213911" y="2333085"/>
            <a:ext cx="246383" cy="27813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17475">
            <a:solidFill>
              <a:srgbClr val="31A3DD"/>
            </a:solidFill>
            <a:miter lim="800000"/>
            <a:headEnd/>
            <a:tailEnd/>
          </a:ln>
        </p:spPr>
        <p:txBody>
          <a:bodyPr lIns="180000" tIns="180000" rIns="180000" bIns="18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>
              <a:solidFill>
                <a:srgbClr val="FFFFFF"/>
              </a:solidFill>
              <a:latin typeface="+mn-lt"/>
              <a:ea typeface="Roboto Medium"/>
              <a:cs typeface="Arial" panose="020B0604020202020204" pitchFamily="34" charset="0"/>
            </a:endParaRPr>
          </a:p>
        </p:txBody>
      </p:sp>
      <p:sp>
        <p:nvSpPr>
          <p:cNvPr id="30" name="ZoneTexte 28">
            <a:extLst>
              <a:ext uri="{FF2B5EF4-FFF2-40B4-BE49-F238E27FC236}">
                <a16:creationId xmlns:a16="http://schemas.microsoft.com/office/drawing/2014/main" id="{80140C36-0E57-7071-3A16-2422F1BE2A11}"/>
              </a:ext>
            </a:extLst>
          </p:cNvPr>
          <p:cNvSpPr>
            <a:spLocks noChangeAspect="1"/>
          </p:cNvSpPr>
          <p:nvPr/>
        </p:nvSpPr>
        <p:spPr bwMode="auto">
          <a:xfrm>
            <a:off x="1752599" y="2306415"/>
            <a:ext cx="246383" cy="27813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00000"/>
          </a:solidFill>
          <a:ln w="117475">
            <a:solidFill>
              <a:srgbClr val="31A3DD"/>
            </a:solidFill>
            <a:miter lim="800000"/>
            <a:headEnd/>
            <a:tailEnd/>
          </a:ln>
        </p:spPr>
        <p:txBody>
          <a:bodyPr lIns="180000" tIns="180000" rIns="180000" bIns="18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dirty="0">
              <a:solidFill>
                <a:srgbClr val="FFFFFF"/>
              </a:solidFill>
              <a:latin typeface="+mn-lt"/>
              <a:ea typeface="Roboto Medium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7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Video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4CAA64-3363-3536-7EDB-D3DB3AB1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Mainstreaming</a:t>
            </a:r>
          </a:p>
        </p:txBody>
      </p:sp>
      <p:pic>
        <p:nvPicPr>
          <p:cNvPr id="2" name="यौनिक अल्पसंख्यक समुदायका लागि सुरक्षित र समावेशी सरसफाइ सुविधा (1)">
            <a:hlinkClick r:id="" action="ppaction://media"/>
            <a:extLst>
              <a:ext uri="{FF2B5EF4-FFF2-40B4-BE49-F238E27FC236}">
                <a16:creationId xmlns:a16="http://schemas.microsoft.com/office/drawing/2014/main" id="{78FEF345-ED52-22E9-0DC2-249067AF9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550" y="1146688"/>
            <a:ext cx="6321425" cy="35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49" y="819150"/>
            <a:ext cx="8229600" cy="286107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What are </a:t>
            </a:r>
            <a:r>
              <a:rPr lang="en-US" sz="2800"/>
              <a:t>the issues presented </a:t>
            </a:r>
            <a:r>
              <a:rPr lang="en-US" sz="2800" dirty="0"/>
              <a:t>in the video? </a:t>
            </a:r>
          </a:p>
          <a:p>
            <a:pPr lvl="0"/>
            <a:endParaRPr lang="en-US" sz="2800"/>
          </a:p>
          <a:p>
            <a:pPr lvl="0"/>
            <a:r>
              <a:rPr lang="en-US" sz="2800"/>
              <a:t>Does </a:t>
            </a:r>
            <a:r>
              <a:rPr lang="en-US" sz="2800" dirty="0"/>
              <a:t>our sanitation infrastructure provide services to all</a:t>
            </a:r>
            <a:r>
              <a:rPr lang="en-US" sz="2800"/>
              <a:t>? </a:t>
            </a:r>
          </a:p>
          <a:p>
            <a:pPr lvl="0"/>
            <a:endParaRPr lang="en-US" sz="2800"/>
          </a:p>
          <a:p>
            <a:pPr lvl="0"/>
            <a:r>
              <a:rPr lang="en-US" sz="2800"/>
              <a:t>If not, what could be the possible way-out?</a:t>
            </a:r>
            <a:endParaRPr lang="en-US" sz="2800" dirty="0"/>
          </a:p>
          <a:p>
            <a:pPr lvl="0"/>
            <a:endParaRPr lang="en-US" sz="2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449769-AD55-8E6A-CD24-1CA4B7CC8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Mainstreaming</a:t>
            </a:r>
          </a:p>
        </p:txBody>
      </p:sp>
    </p:spTree>
    <p:extLst>
      <p:ext uri="{BB962C8B-B14F-4D97-AF65-F5344CB8AC3E}">
        <p14:creationId xmlns:p14="http://schemas.microsoft.com/office/powerpoint/2010/main" val="40428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620F6E-F81E-3069-D2D2-14B8AAC12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What is mainstreaming? </a:t>
            </a:r>
          </a:p>
          <a:p>
            <a:endParaRPr lang="en-US" sz="2800"/>
          </a:p>
          <a:p>
            <a:r>
              <a:rPr lang="en-US" sz="2800"/>
              <a:t>Collect responses – 2 to 3</a:t>
            </a:r>
          </a:p>
          <a:p>
            <a:endParaRPr lang="en-US" sz="2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96B06-FF40-566A-A9FE-11BB0EF9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Mainstreaming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E3BEBF0-BD12-B205-04FE-FF7F85AA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38" y="1352550"/>
            <a:ext cx="386226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53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382000" cy="3394472"/>
          </a:xfrm>
        </p:spPr>
        <p:txBody>
          <a:bodyPr>
            <a:normAutofit/>
          </a:bodyPr>
          <a:lstStyle/>
          <a:p>
            <a:r>
              <a:rPr lang="en-US" sz="2800" dirty="0"/>
              <a:t>Globally accepted </a:t>
            </a:r>
            <a:r>
              <a:rPr lang="en-US" sz="2800" dirty="0">
                <a:solidFill>
                  <a:srgbClr val="FF0000"/>
                </a:solidFill>
              </a:rPr>
              <a:t>strategy for promoting gender equality and social inclusion</a:t>
            </a:r>
          </a:p>
          <a:p>
            <a:endParaRPr lang="en-US" sz="2800" dirty="0"/>
          </a:p>
          <a:p>
            <a:r>
              <a:rPr lang="en-US" sz="2600" dirty="0"/>
              <a:t>It is a process aimed at </a:t>
            </a:r>
            <a:r>
              <a:rPr lang="en-US" sz="2600" dirty="0">
                <a:solidFill>
                  <a:srgbClr val="FF0000"/>
                </a:solidFill>
              </a:rPr>
              <a:t>integrating a gender perspectives</a:t>
            </a:r>
            <a:r>
              <a:rPr lang="en-US" sz="2600" dirty="0"/>
              <a:t>, including disability, socially excluded group, poor and marginalized group of people into all aspects of project, policies and organizational processes.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/>
              <a:t>of Gender </a:t>
            </a:r>
            <a:r>
              <a:rPr lang="en-US" dirty="0"/>
              <a:t>mainstreaming</a:t>
            </a:r>
          </a:p>
        </p:txBody>
      </p:sp>
    </p:spTree>
    <p:extLst>
      <p:ext uri="{BB962C8B-B14F-4D97-AF65-F5344CB8AC3E}">
        <p14:creationId xmlns:p14="http://schemas.microsoft.com/office/powerpoint/2010/main" val="39841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</TotalTime>
  <Words>1376</Words>
  <Application>Microsoft Office PowerPoint</Application>
  <PresentationFormat>On-screen Show (16:9)</PresentationFormat>
  <Paragraphs>198</Paragraphs>
  <Slides>27</Slides>
  <Notes>14</Notes>
  <HiddenSlides>5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</vt:lpstr>
      <vt:lpstr>Roboto</vt:lpstr>
      <vt:lpstr>2_Office Theme</vt:lpstr>
      <vt:lpstr>PowerPoint Presentation</vt:lpstr>
      <vt:lpstr>Introduction</vt:lpstr>
      <vt:lpstr>Learning Outcome</vt:lpstr>
      <vt:lpstr>Presentation Outline</vt:lpstr>
      <vt:lpstr>Training Structure</vt:lpstr>
      <vt:lpstr>Gender Mainstreaming</vt:lpstr>
      <vt:lpstr>Gender Mainstreaming</vt:lpstr>
      <vt:lpstr>Gender Mainstreaming</vt:lpstr>
      <vt:lpstr>Concept of Gender mainstreaming</vt:lpstr>
      <vt:lpstr>Concept of Gender  mainstreaming</vt:lpstr>
      <vt:lpstr>Essential Elements for Effective GESI Mainstreaming</vt:lpstr>
      <vt:lpstr>Importance of GESI mainstreaming: Group Activity</vt:lpstr>
      <vt:lpstr>Importance of gender mainstreaming </vt:lpstr>
      <vt:lpstr>Steps for mainstreaming for GESI</vt:lpstr>
      <vt:lpstr>Gender in WASH</vt:lpstr>
      <vt:lpstr>Gender in WASH</vt:lpstr>
      <vt:lpstr>PowerPoint Presentation</vt:lpstr>
      <vt:lpstr>Gender and WASH</vt:lpstr>
      <vt:lpstr>Gender and WASH</vt:lpstr>
      <vt:lpstr>Gender and WASH</vt:lpstr>
      <vt:lpstr>Tools/Methods for Gender Mainstreaming </vt:lpstr>
      <vt:lpstr>Impact of Gender Disparities</vt:lpstr>
      <vt:lpstr>Gender Analysis </vt:lpstr>
      <vt:lpstr>How does gender analysis work?</vt:lpstr>
      <vt:lpstr>Common Gender Analysis Framework</vt:lpstr>
      <vt:lpstr>Review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Mainstreaming</dc:title>
  <dc:creator>MY-PC</dc:creator>
  <cp:lastModifiedBy>Rabina Milapati</cp:lastModifiedBy>
  <cp:revision>39</cp:revision>
  <cp:lastPrinted>2024-08-01T08:57:40Z</cp:lastPrinted>
  <dcterms:created xsi:type="dcterms:W3CDTF">2006-08-16T00:00:00Z</dcterms:created>
  <dcterms:modified xsi:type="dcterms:W3CDTF">2024-08-16T09:53:15Z</dcterms:modified>
</cp:coreProperties>
</file>