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5"/>
  </p:notesMasterIdLst>
  <p:sldIdLst>
    <p:sldId id="314" r:id="rId3"/>
    <p:sldId id="256" r:id="rId4"/>
    <p:sldId id="257" r:id="rId5"/>
    <p:sldId id="260" r:id="rId6"/>
    <p:sldId id="258" r:id="rId7"/>
    <p:sldId id="259" r:id="rId8"/>
    <p:sldId id="310" r:id="rId9"/>
    <p:sldId id="305" r:id="rId10"/>
    <p:sldId id="261" r:id="rId11"/>
    <p:sldId id="262" r:id="rId12"/>
    <p:sldId id="263" r:id="rId13"/>
    <p:sldId id="264" r:id="rId14"/>
    <p:sldId id="265" r:id="rId15"/>
    <p:sldId id="266" r:id="rId16"/>
    <p:sldId id="267" r:id="rId17"/>
    <p:sldId id="268" r:id="rId18"/>
    <p:sldId id="313" r:id="rId19"/>
    <p:sldId id="269" r:id="rId20"/>
    <p:sldId id="270" r:id="rId21"/>
    <p:sldId id="272" r:id="rId22"/>
    <p:sldId id="306" r:id="rId23"/>
    <p:sldId id="30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17" autoAdjust="0"/>
  </p:normalViewPr>
  <p:slideViewPr>
    <p:cSldViewPr>
      <p:cViewPr>
        <p:scale>
          <a:sx n="50" d="100"/>
          <a:sy n="50" d="100"/>
        </p:scale>
        <p:origin x="-19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9" charset="0"/>
                <a:ea typeface="Arial" pitchFamily="-109" charset="0"/>
                <a:cs typeface="Arial" pitchFamily="-109"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D87FF54F-7E72-44F6-BEAF-B851F3929CB7}" type="datetime1">
              <a:rPr lang="en-US"/>
              <a:pPr>
                <a:defRPr/>
              </a:pPr>
              <a:t>7/1/2014</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09" charset="0"/>
                <a:ea typeface="Arial" pitchFamily="-109" charset="0"/>
                <a:cs typeface="Arial" pitchFamily="-109"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631467D-9BC4-46A9-938D-CB6EFBEB54AF}" type="slidenum">
              <a:rPr lang="en-US"/>
              <a:pPr>
                <a:defRPr/>
              </a:pPr>
              <a:t>‹#›</a:t>
            </a:fld>
            <a:endParaRPr lang="es-ES"/>
          </a:p>
        </p:txBody>
      </p:sp>
    </p:spTree>
    <p:extLst>
      <p:ext uri="{BB962C8B-B14F-4D97-AF65-F5344CB8AC3E}">
        <p14:creationId xmlns:p14="http://schemas.microsoft.com/office/powerpoint/2010/main" val="177364587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p:sp>
      <p:sp>
        <p:nvSpPr>
          <p:cNvPr id="26627" name="Notes Placeholder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en-CA" altLang="en-US" smtClean="0"/>
          </a:p>
        </p:txBody>
      </p:sp>
      <p:sp>
        <p:nvSpPr>
          <p:cNvPr id="26628" name="Slide Number Placeholder 3"/>
          <p:cNvSpPr>
            <a:spLocks noGrp="1"/>
          </p:cNvSpPr>
          <p:nvPr>
            <p:ph type="sldNum" sz="quarter"/>
          </p:nvPr>
        </p:nvSpPr>
        <p:spPr>
          <a:noFill/>
        </p:spPr>
        <p:txBody>
          <a:bodyPr/>
          <a:lstStyle>
            <a:lvl1pPr eaLnBrk="0">
              <a:tabLst>
                <a:tab pos="634643" algn="l"/>
                <a:tab pos="1269286" algn="l"/>
                <a:tab pos="1903929" algn="l"/>
                <a:tab pos="2538573" algn="l"/>
              </a:tabLst>
              <a:defRPr>
                <a:solidFill>
                  <a:schemeClr val="bg1"/>
                </a:solidFill>
                <a:latin typeface="Arial" charset="0"/>
                <a:ea typeface="Microsoft YaHei" charset="-122"/>
              </a:defRPr>
            </a:lvl1pPr>
            <a:lvl2pPr eaLnBrk="0">
              <a:tabLst>
                <a:tab pos="634643" algn="l"/>
                <a:tab pos="1269286" algn="l"/>
                <a:tab pos="1903929" algn="l"/>
                <a:tab pos="2538573" algn="l"/>
              </a:tabLst>
              <a:defRPr>
                <a:solidFill>
                  <a:schemeClr val="bg1"/>
                </a:solidFill>
                <a:latin typeface="Arial" charset="0"/>
                <a:ea typeface="Microsoft YaHei" charset="-122"/>
              </a:defRPr>
            </a:lvl2pPr>
            <a:lvl3pPr eaLnBrk="0">
              <a:tabLst>
                <a:tab pos="634643" algn="l"/>
                <a:tab pos="1269286" algn="l"/>
                <a:tab pos="1903929" algn="l"/>
                <a:tab pos="2538573" algn="l"/>
              </a:tabLst>
              <a:defRPr>
                <a:solidFill>
                  <a:schemeClr val="bg1"/>
                </a:solidFill>
                <a:latin typeface="Arial" charset="0"/>
                <a:ea typeface="Microsoft YaHei" charset="-122"/>
              </a:defRPr>
            </a:lvl3pPr>
            <a:lvl4pPr eaLnBrk="0">
              <a:tabLst>
                <a:tab pos="634643" algn="l"/>
                <a:tab pos="1269286" algn="l"/>
                <a:tab pos="1903929" algn="l"/>
                <a:tab pos="2538573" algn="l"/>
              </a:tabLst>
              <a:defRPr>
                <a:solidFill>
                  <a:schemeClr val="bg1"/>
                </a:solidFill>
                <a:latin typeface="Arial" charset="0"/>
                <a:ea typeface="Microsoft YaHei" charset="-122"/>
              </a:defRPr>
            </a:lvl4pPr>
            <a:lvl5pPr eaLnBrk="0">
              <a:tabLst>
                <a:tab pos="634643" algn="l"/>
                <a:tab pos="1269286" algn="l"/>
                <a:tab pos="1903929" algn="l"/>
                <a:tab pos="2538573" algn="l"/>
              </a:tabLst>
              <a:defRPr>
                <a:solidFill>
                  <a:schemeClr val="bg1"/>
                </a:solidFill>
                <a:latin typeface="Arial" charset="0"/>
                <a:ea typeface="Microsoft YaHei" charset="-122"/>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6" charset="0"/>
              <a:tabLst>
                <a:tab pos="634643" algn="l"/>
                <a:tab pos="1269286" algn="l"/>
                <a:tab pos="1903929" algn="l"/>
                <a:tab pos="2538573" algn="l"/>
              </a:tabLst>
              <a:defRPr>
                <a:solidFill>
                  <a:schemeClr val="bg1"/>
                </a:solidFill>
                <a:latin typeface="Arial" charset="0"/>
                <a:ea typeface="Microsoft YaHei" charset="-122"/>
              </a:defRPr>
            </a:lvl9pPr>
          </a:lstStyle>
          <a:p>
            <a:pPr eaLnBrk="1"/>
            <a:fld id="{9CE3C867-BAE5-4729-B0F0-E3F6BB36BC8D}" type="slidenum">
              <a:rPr lang="en-US" altLang="en-US">
                <a:solidFill>
                  <a:srgbClr val="000000"/>
                </a:solidFill>
                <a:latin typeface="Times New Roman" pitchFamily="16" charset="0"/>
              </a:rPr>
              <a:pPr eaLnBrk="1"/>
              <a:t>1</a:t>
            </a:fld>
            <a:endParaRPr lang="en-US" altLang="en-US">
              <a:solidFill>
                <a:srgbClr val="000000"/>
              </a:solidFill>
              <a:latin typeface="Times New Roman" pitchFamily="1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1. Su capacidad para reproducirse depende del huésped: para hacer múltiplos de sí mismos, dependen de las células del huésped (las células del organismo infectado) </a:t>
            </a:r>
          </a:p>
          <a:p>
            <a:pPr eaLnBrk="1" hangingPunct="1">
              <a:spcBef>
                <a:spcPct val="0"/>
              </a:spcBef>
            </a:pPr>
            <a:r>
              <a:rPr lang="es-ES" dirty="0" smtClean="0"/>
              <a:t>2. El período de infección puede ser largo: algunos siguen resultando infecciosos fuera del huésped durante largo tiempo. </a:t>
            </a:r>
          </a:p>
          <a:p>
            <a:pPr eaLnBrk="1" hangingPunct="1">
              <a:spcBef>
                <a:spcPct val="0"/>
              </a:spcBef>
            </a:pPr>
            <a:r>
              <a:rPr lang="es-ES" dirty="0" smtClean="0"/>
              <a:t>3. Tamaño pequeño de los poros para la filtración: debido a su pequeño tamaño, la tecnología de filtración debe ser efectiva hasta 0,02 micrones.</a:t>
            </a:r>
          </a:p>
          <a:p>
            <a:pPr eaLnBrk="1" hangingPunct="1">
              <a:spcBef>
                <a:spcPct val="0"/>
              </a:spcBef>
            </a:pPr>
            <a:endParaRPr lang="en-US" dirty="0"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A64C2E6-84D9-4A93-B8D8-E66295A81E5B}"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Bacterias más comunes:</a:t>
            </a:r>
          </a:p>
          <a:p>
            <a:pPr eaLnBrk="1" hangingPunct="1">
              <a:spcBef>
                <a:spcPct val="0"/>
              </a:spcBef>
            </a:pPr>
            <a:r>
              <a:rPr lang="es-ES" i="1" dirty="0" smtClean="0"/>
              <a:t>E. Coli</a:t>
            </a:r>
          </a:p>
          <a:p>
            <a:pPr eaLnBrk="1" hangingPunct="1">
              <a:spcBef>
                <a:spcPct val="0"/>
              </a:spcBef>
            </a:pPr>
            <a:r>
              <a:rPr lang="es-ES" i="1" dirty="0" smtClean="0"/>
              <a:t>Staphylococcus</a:t>
            </a:r>
            <a:endParaRPr lang="es-ES" i="1" dirty="0" smtClean="0">
              <a:ea typeface="ＭＳ Ｐゴシック" pitchFamily="34" charset="-128"/>
            </a:endParaRPr>
          </a:p>
          <a:p>
            <a:pPr eaLnBrk="1" hangingPunct="1">
              <a:spcBef>
                <a:spcPct val="0"/>
              </a:spcBef>
            </a:pPr>
            <a:r>
              <a:rPr lang="es-ES" i="1" dirty="0" smtClean="0"/>
              <a:t>Salmonella</a:t>
            </a:r>
          </a:p>
          <a:p>
            <a:pPr eaLnBrk="1" hangingPunct="1">
              <a:spcBef>
                <a:spcPct val="0"/>
              </a:spcBef>
            </a:pPr>
            <a:endParaRPr lang="es-ES" dirty="0" smtClean="0">
              <a:ea typeface="ＭＳ Ｐゴシック" pitchFamily="34" charset="-128"/>
            </a:endParaRPr>
          </a:p>
          <a:p>
            <a:pPr eaLnBrk="1" hangingPunct="1">
              <a:spcBef>
                <a:spcPct val="0"/>
              </a:spcBef>
            </a:pPr>
            <a:r>
              <a:rPr lang="es-ES" dirty="0" smtClean="0"/>
              <a:t>Enfermedades bacterianas que pueden existir en el agua contaminada </a:t>
            </a:r>
            <a:r>
              <a:rPr lang="es-ES" i="1" dirty="0" smtClean="0"/>
              <a:t>Cólera, fiebre tifoidea</a:t>
            </a:r>
          </a:p>
          <a:p>
            <a:pPr eaLnBrk="1" hangingPunct="1">
              <a:spcBef>
                <a:spcPct val="0"/>
              </a:spcBef>
            </a:pPr>
            <a:endParaRPr lang="es-ES" i="1" dirty="0" smtClean="0">
              <a:ea typeface="ＭＳ Ｐゴシック" pitchFamily="34" charset="-128"/>
            </a:endParaRPr>
          </a:p>
          <a:p>
            <a:pPr eaLnBrk="1" hangingPunct="1">
              <a:spcBef>
                <a:spcPct val="0"/>
              </a:spcBef>
            </a:pPr>
            <a:r>
              <a:rPr lang="es-ES" i="1" dirty="0" smtClean="0"/>
              <a:t>Si no se muestra la siguiente diapositiva:</a:t>
            </a:r>
          </a:p>
          <a:p>
            <a:pPr eaLnBrk="1" hangingPunct="1">
              <a:spcBef>
                <a:spcPct val="0"/>
              </a:spcBef>
            </a:pPr>
            <a:r>
              <a:rPr lang="es-ES" i="1" dirty="0" smtClean="0"/>
              <a:t>Datos sobre las bacterias: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Hay muchos tipos de bacterias.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Es el sistema de vida autosuficiente más sencillo de todos.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Tienen diferentes formas y tamaños, pudiendo llegar algunas a los 100 micrones de tamaño.</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 Existen muchas más bacterias que no son causantes de enfermedades, como las que se utilizan para hacer el yogur y el queso.  Normas de seguridad alimentaria para los embutidos: &lt;10.000.000 bacterias heterotróficas por gramo.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5. La mayoría de los organismos que se encuentran en las heces son bacterias. En cada gramo de heces hay varios miles de millones de bacterias.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6. Las enfermedades que causan se suelen contagiar rápidamente; en consecuencia, las bacterias han estado detrás de la mayoría de las principales epidemias mundiales originadas por el agua.</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Dos de las enfermedades más conocidas causadas por bacterias son la fiebre tifoidea y el cólera. ¿Se </a:t>
            </a:r>
            <a:r>
              <a:rPr lang="es-ES" dirty="0" smtClean="0">
                <a:latin typeface="Arial" charset="0"/>
              </a:rPr>
              <a:t>le </a:t>
            </a:r>
            <a:r>
              <a:rPr lang="es-ES" dirty="0" smtClean="0">
                <a:latin typeface="Arial" charset="0"/>
              </a:rPr>
              <a:t>ocurre alguna más?</a:t>
            </a:r>
          </a:p>
          <a:p>
            <a:pPr eaLnBrk="1" hangingPunct="1">
              <a:spcBef>
                <a:spcPct val="0"/>
              </a:spcBef>
            </a:pPr>
            <a:endParaRPr lang="es-ES" dirty="0" smtClean="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14C8F92-1A6C-46BB-AB97-2466AC24872F}" type="slidenum">
              <a:rPr lang="en-US" smtClean="0"/>
              <a:pPr eaLnBrk="1" hangingPunct="1"/>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Hay muchos tipos de bacterias.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Es el sistema de vida autosuficiente más sencillo de todos.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Tienen diferentes formas y tamaños, pudiendo llegar algunas a los 100 micrones de tamaño.</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 Existen muchas más bacterias que no son causantes de enfermedades, como las que se utilizan para hacer el yogur y el queso.  Normas de seguridad alimentaria para los embutidos: &lt;10.000.000 bacterias heterotróficas por gramo.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5. La mayoría de los organismos que se encuentran en las heces son bacterias. En cada gramo de heces hay varios miles de millones de bacterias.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6. Las enfermedades que causan se suelen contagiar rápidamente; en consecuencia, las bacterias han estado detrás de la mayoría de las principales epidemias mundiales originadas por el agua.</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Dos de las enfermedades más conocidas causadas por bacterias son la fiebre tifoidea y el cólera. ¿Se te ocurre alguna más?</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B0F233D-415B-4913-8605-EDB33BE42F24}" type="slidenum">
              <a:rPr lang="en-US" smtClean="0"/>
              <a:pPr eaLnBrk="1" hangingPunct="1"/>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Protozoos más comunes:</a:t>
            </a:r>
          </a:p>
          <a:p>
            <a:pPr eaLnBrk="1" hangingPunct="1">
              <a:spcBef>
                <a:spcPct val="0"/>
              </a:spcBef>
            </a:pPr>
            <a:r>
              <a:rPr lang="es-ES" i="1" dirty="0" smtClean="0"/>
              <a:t>Malaria</a:t>
            </a:r>
          </a:p>
          <a:p>
            <a:pPr eaLnBrk="1" hangingPunct="1">
              <a:spcBef>
                <a:spcPct val="0"/>
              </a:spcBef>
            </a:pPr>
            <a:endParaRPr lang="es-ES" dirty="0" smtClean="0">
              <a:ea typeface="ＭＳ Ｐゴシック" pitchFamily="34" charset="-128"/>
            </a:endParaRPr>
          </a:p>
          <a:p>
            <a:pPr eaLnBrk="1" hangingPunct="1">
              <a:spcBef>
                <a:spcPct val="0"/>
              </a:spcBef>
            </a:pPr>
            <a:r>
              <a:rPr lang="es-ES" dirty="0" smtClean="0"/>
              <a:t>Protozoos que se encuentran en el agua contaminada:</a:t>
            </a:r>
          </a:p>
          <a:p>
            <a:pPr eaLnBrk="1" hangingPunct="1">
              <a:spcBef>
                <a:spcPct val="0"/>
              </a:spcBef>
            </a:pPr>
            <a:r>
              <a:rPr lang="es-ES" i="1" dirty="0" smtClean="0"/>
              <a:t>Giardia, Cryptosporidium, Amebiasis</a:t>
            </a:r>
            <a:endParaRPr lang="es-ES" i="1" dirty="0" smtClean="0">
              <a:ea typeface="ＭＳ Ｐゴシック" pitchFamily="34" charset="-128"/>
            </a:endParaRPr>
          </a:p>
          <a:p>
            <a:pPr eaLnBrk="1" hangingPunct="1">
              <a:spcBef>
                <a:spcPct val="0"/>
              </a:spcBef>
            </a:pPr>
            <a:endParaRPr lang="es-ES" dirty="0" smtClean="0">
              <a:ea typeface="ＭＳ Ｐゴシック" pitchFamily="34" charset="-128"/>
            </a:endParaRPr>
          </a:p>
          <a:p>
            <a:pPr eaLnBrk="1" hangingPunct="1">
              <a:spcBef>
                <a:spcPct val="0"/>
              </a:spcBef>
            </a:pPr>
            <a:r>
              <a:rPr lang="es-ES" i="1" dirty="0" smtClean="0"/>
              <a:t>Si no se muestra la siguiente diapositiva:</a:t>
            </a:r>
          </a:p>
          <a:p>
            <a:pPr eaLnBrk="1" hangingPunct="1">
              <a:spcBef>
                <a:spcPct val="0"/>
              </a:spcBef>
            </a:pPr>
            <a:r>
              <a:rPr lang="es-ES" i="1" dirty="0" smtClean="0"/>
              <a:t>Datos sobre los protozoos: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Los protozoos son mayores que las bacterias o los virus.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Son organismos unicelulares que pueden adoptar forma de quiste o un estado vegetativo en el que pueden sobrevivir en ambientes inhóspitos.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Por esta razón, son difíciles de matar con el cloro.  Es más efectivo el amoniaco.</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 La mayoría de las epidemias de los últimos diez años en América del Norte que tuvieron origen en el agua son debidas a los protozoos. Esto se debe a que los protozoos pueden sobrevivir al proceso de cloración utilizado en las plantas municipales de tratamiento de aguas.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Dos de los protozoos más conocidos son la giardia y los criptosporidios.</a:t>
            </a:r>
          </a:p>
          <a:p>
            <a:pPr eaLnBrk="1" hangingPunct="1">
              <a:spcBef>
                <a:spcPct val="0"/>
              </a:spcBef>
            </a:pPr>
            <a:endParaRPr lang="es-ES" dirty="0" smtClean="0">
              <a:ea typeface="ＭＳ Ｐゴシック"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C057BE-8B2D-4D7E-8D2E-C80FF30640E9}" type="slidenum">
              <a:rPr lang="en-US" smtClean="0"/>
              <a:pPr eaLnBrk="1" hangingPunct="1"/>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Los protozoos son mayores que las bacterias o los virus.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Son organismos unicelulares que pueden adoptar forma de quiste o un estado vegetativo en el que pueden sobrevivir en ambientes inhóspitos.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Por esta razón, son difíciles de matar con el cloro.  Es más efectivo el amoniaco.</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 La mayoría de las epidemias de los últimos diez años en América del Norte que tuvieron origen en el agua son debidas a los protozoos. Esto se debe a que los protozoos pueden sobrevivir al proceso de cloración utilizado en las plantas municipales de tratamiento de aguas.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Dos de los protozoos más conocidos son la giardia y los criptosporidios.</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ea typeface="ＭＳ Ｐゴシック" pitchFamily="34"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3FE5DB-64AC-466E-8A26-74211F3F8E0F}" type="slidenum">
              <a:rPr lang="en-US" smtClean="0"/>
              <a:pPr eaLnBrk="1" hangingPunct="1"/>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Helmintos más comunes:</a:t>
            </a:r>
          </a:p>
          <a:p>
            <a:pPr eaLnBrk="1" hangingPunct="1">
              <a:spcBef>
                <a:spcPct val="0"/>
              </a:spcBef>
            </a:pPr>
            <a:r>
              <a:rPr lang="es-ES" i="1" dirty="0" smtClean="0"/>
              <a:t>Nematodos</a:t>
            </a:r>
          </a:p>
          <a:p>
            <a:pPr eaLnBrk="1" hangingPunct="1">
              <a:spcBef>
                <a:spcPct val="0"/>
              </a:spcBef>
            </a:pPr>
            <a:r>
              <a:rPr lang="es-ES" i="1" dirty="0" smtClean="0"/>
              <a:t>Anquilostomas</a:t>
            </a:r>
          </a:p>
          <a:p>
            <a:pPr eaLnBrk="1" hangingPunct="1">
              <a:spcBef>
                <a:spcPct val="0"/>
              </a:spcBef>
            </a:pPr>
            <a:r>
              <a:rPr lang="es-ES" i="1" dirty="0" smtClean="0"/>
              <a:t>Cestodos</a:t>
            </a:r>
          </a:p>
          <a:p>
            <a:pPr eaLnBrk="1" hangingPunct="1">
              <a:spcBef>
                <a:spcPct val="0"/>
              </a:spcBef>
            </a:pPr>
            <a:endParaRPr lang="es-ES" dirty="0" smtClean="0">
              <a:ea typeface="ＭＳ Ｐゴシック" pitchFamily="34" charset="-128"/>
            </a:endParaRPr>
          </a:p>
          <a:p>
            <a:pPr eaLnBrk="1" hangingPunct="1">
              <a:spcBef>
                <a:spcPct val="0"/>
              </a:spcBef>
            </a:pPr>
            <a:r>
              <a:rPr lang="es-ES" dirty="0" smtClean="0"/>
              <a:t>Helmintos que se encuentran en el agua contaminada:</a:t>
            </a:r>
          </a:p>
          <a:p>
            <a:pPr eaLnBrk="1" hangingPunct="1">
              <a:spcBef>
                <a:spcPct val="0"/>
              </a:spcBef>
            </a:pPr>
            <a:r>
              <a:rPr lang="es-ES" i="1" dirty="0" smtClean="0"/>
              <a:t>Esquistosomiasis</a:t>
            </a:r>
            <a:endParaRPr lang="es-ES" i="1" dirty="0" smtClean="0">
              <a:ea typeface="ＭＳ Ｐゴシック" pitchFamily="34" charset="-128"/>
            </a:endParaRPr>
          </a:p>
          <a:p>
            <a:pPr eaLnBrk="1" hangingPunct="1">
              <a:spcBef>
                <a:spcPct val="0"/>
              </a:spcBef>
            </a:pPr>
            <a:endParaRPr lang="es-ES" dirty="0" smtClean="0">
              <a:ea typeface="ＭＳ Ｐゴシック" pitchFamily="34" charset="-128"/>
            </a:endParaRPr>
          </a:p>
          <a:p>
            <a:pPr eaLnBrk="1" hangingPunct="1">
              <a:spcBef>
                <a:spcPct val="0"/>
              </a:spcBef>
            </a:pPr>
            <a:r>
              <a:rPr lang="es-ES" i="1" dirty="0" smtClean="0"/>
              <a:t>Si no se muestra la siguiente diapositiva:</a:t>
            </a:r>
          </a:p>
          <a:p>
            <a:pPr eaLnBrk="1" hangingPunct="1">
              <a:spcBef>
                <a:spcPct val="0"/>
              </a:spcBef>
            </a:pPr>
            <a:r>
              <a:rPr lang="es-ES" i="1" dirty="0" smtClean="0"/>
              <a:t>Datos sobre los helmintos: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Los helmintos son gusanos parásitos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Muchos gusanos pueden sobrevivir dentro del cuerpo varios años. Debilitan a su huésped utilizando su provisión de alimentos para crecer.</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Generalmente no se reproducen dentro del </a:t>
            </a:r>
            <a:r>
              <a:rPr lang="es-ES" dirty="0" err="1" smtClean="0">
                <a:latin typeface="Arial" charset="0"/>
              </a:rPr>
              <a:t>anfitri</a:t>
            </a:r>
            <a:r>
              <a:rPr lang="es-SV" dirty="0" err="1" smtClean="0">
                <a:latin typeface="Arial" charset="0"/>
              </a:rPr>
              <a:t>ón</a:t>
            </a:r>
            <a:r>
              <a:rPr lang="es-ES" dirty="0" smtClean="0">
                <a:latin typeface="Arial" charset="0"/>
              </a:rPr>
              <a:t> </a:t>
            </a:r>
            <a:r>
              <a:rPr lang="es-ES" dirty="0" smtClean="0">
                <a:latin typeface="Arial" charset="0"/>
              </a:rPr>
              <a:t>humano.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 La mayoría de los helmintos se transmiten por las heces.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5. Los protozoos y los helmintos se conocen como parásitos.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Una de las enfermedades más conocidas causada por los helmintos es la esquistosomiasis, que es preponderante en la mayor parte de África.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latin typeface="Arial" charset="0"/>
              <a:ea typeface="ＭＳ Ｐゴシック" pitchFamily="34" charset="-128"/>
              <a:cs typeface="Times New Roman" pitchFamily="18"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ea typeface="ＭＳ Ｐゴシック" pitchFamily="34" charset="-128"/>
            </a:endParaRPr>
          </a:p>
          <a:p>
            <a:pPr eaLnBrk="1" hangingPunct="1">
              <a:spcBef>
                <a:spcPct val="0"/>
              </a:spcBef>
            </a:pPr>
            <a:endParaRPr lang="es-ES" dirty="0" smtClean="0">
              <a:ea typeface="ＭＳ Ｐゴシック"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3CE47EC-CB78-4824-8DE1-9D743FA6E4AF}" type="slidenum">
              <a:rPr lang="en-US" smtClean="0"/>
              <a:pPr eaLnBrk="1" hangingPunct="1"/>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1. Los helmintos son gusanos parásitos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2. Muchos gusanos pueden sobrevivir dentro del cuerpo varios años. Debilitan a su huésped utilizando su provisión de alimentos para crecer.</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3. Generalmente no se reproducen dentro del </a:t>
            </a:r>
            <a:r>
              <a:rPr lang="es-ES" dirty="0" err="1" smtClean="0">
                <a:latin typeface="Arial" charset="0"/>
              </a:rPr>
              <a:t>anfitri</a:t>
            </a:r>
            <a:r>
              <a:rPr lang="es-SV" dirty="0" err="1" smtClean="0">
                <a:latin typeface="Arial" charset="0"/>
              </a:rPr>
              <a:t>ón</a:t>
            </a:r>
            <a:r>
              <a:rPr lang="es-ES" dirty="0" smtClean="0">
                <a:latin typeface="Arial" charset="0"/>
              </a:rPr>
              <a:t> humano.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4</a:t>
            </a:r>
            <a:r>
              <a:rPr lang="es-ES" dirty="0" smtClean="0">
                <a:latin typeface="Arial" charset="0"/>
              </a:rPr>
              <a:t>. La mayoría de los helmintos se transmiten por las heces.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5. Los protozoos y los helmintos se conocen como parásitos.</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smtClean="0">
                <a:latin typeface="Arial" charset="0"/>
              </a:rPr>
              <a:t>Una de las enfermedades más conocidas causada por los helmintos es la esquistosomiasis, que es preponderante en la mayor parte de África. </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latin typeface="Arial" charset="0"/>
              <a:ea typeface="ＭＳ Ｐゴシック" pitchFamily="34" charset="-128"/>
              <a:cs typeface="Times New Roman" pitchFamily="18" charset="0"/>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smtClean="0">
              <a:ea typeface="ＭＳ Ｐゴシック" pitchFamily="34"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AF0D330-0F54-4A08-93C0-BE09F6B8F329}" type="slidenum">
              <a:rPr lang="en-US" smtClean="0"/>
              <a:pPr eaLnBrk="1" hangingPunct="1"/>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DB7159-1EBC-4397-A74B-81F4A47B546C}" type="slidenum">
              <a:rPr lang="en-US" smtClean="0"/>
              <a:pPr eaLnBrk="1" hangingPunct="1"/>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Un organismo que causa enfermedades</a:t>
            </a:r>
          </a:p>
          <a:p>
            <a:pPr eaLnBrk="1" hangingPunct="1">
              <a:spcBef>
                <a:spcPct val="0"/>
              </a:spcBef>
            </a:pPr>
            <a:endParaRPr lang="es-ES" smtClean="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6F6219A-3A1D-4FB7-B1BE-9495FDE70896}" type="slidenum">
              <a:rPr lang="en-US" smtClean="0"/>
              <a:pPr eaLnBrk="1" hangingPunct="1"/>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Virus, bacterias, protozoos y helmintos</a:t>
            </a:r>
          </a:p>
          <a:p>
            <a:pPr eaLnBrk="1" hangingPunct="1">
              <a:spcBef>
                <a:spcPct val="0"/>
              </a:spcBef>
            </a:pPr>
            <a:endParaRPr lang="es-ES" smtClean="0">
              <a:ea typeface="ＭＳ Ｐゴシック" pitchFamily="34" charset="-128"/>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68CFD6-589F-432A-B38B-63685227A6EE}" type="slidenum">
              <a:rPr lang="en-US" smtClean="0"/>
              <a:pPr eaLnBrk="1" hangingPunct="1"/>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4F691D2-EB28-457C-A139-714E1292E73C}" type="slidenum">
              <a:rPr lang="en-US" smtClean="0"/>
              <a:pPr eaLnBrk="1" hangingPunct="1"/>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AutoNum type="arabicPeriod"/>
            </a:pPr>
            <a:r>
              <a:rPr lang="es-ES" dirty="0" smtClean="0"/>
              <a:t>El tamaño entre los granos de arena es suficientemente pequeño para capturar a la mayoría de los patógenos</a:t>
            </a:r>
          </a:p>
          <a:p>
            <a:pPr marL="228600" indent="-228600" eaLnBrk="1" hangingPunct="1">
              <a:spcBef>
                <a:spcPct val="0"/>
              </a:spcBef>
              <a:buFontTx/>
              <a:buAutoNum type="arabicPeriod"/>
            </a:pPr>
            <a:r>
              <a:rPr lang="es-ES" dirty="0" smtClean="0"/>
              <a:t>Elimina todos los tipos de patógenos procedentes del agua contaminada (incluidos algunos virus y la mayoría de las bacterias)</a:t>
            </a:r>
          </a:p>
          <a:p>
            <a:pPr marL="228600" indent="-228600" eaLnBrk="1" hangingPunct="1">
              <a:spcBef>
                <a:spcPct val="0"/>
              </a:spcBef>
              <a:buFontTx/>
              <a:buAutoNum type="arabicPeriod"/>
            </a:pPr>
            <a:r>
              <a:rPr lang="es-ES" dirty="0" smtClean="0"/>
              <a:t>Algunos virus se pegan a los granos de arena (adsorción)</a:t>
            </a:r>
          </a:p>
          <a:p>
            <a:pPr marL="228600" indent="-228600" eaLnBrk="1" hangingPunct="1">
              <a:spcBef>
                <a:spcPct val="0"/>
              </a:spcBef>
              <a:buFontTx/>
              <a:buAutoNum type="arabicPeriod"/>
            </a:pPr>
            <a:r>
              <a:rPr lang="es-ES" dirty="0" smtClean="0"/>
              <a:t>La mayoría de las bacterias quedarán atrapadas, pegadas a la arena o serán consumidas. Algunas se morirán de manera natural dentro de la arena.</a:t>
            </a:r>
          </a:p>
          <a:p>
            <a:pPr marL="228600" indent="-228600" eaLnBrk="1" hangingPunct="1">
              <a:spcBef>
                <a:spcPct val="0"/>
              </a:spcBef>
              <a:buFontTx/>
              <a:buAutoNum type="arabicPeriod"/>
            </a:pPr>
            <a:r>
              <a:rPr lang="es-ES" dirty="0" smtClean="0"/>
              <a:t>Los helmintos y protozoos quedarán atrapados arriba debido a su mayor tamaño</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26F1EB-8BED-43BC-85EA-A9772BFDC659}" type="slidenum">
              <a:rPr lang="en-US" smtClean="0"/>
              <a:pPr eaLnBrk="1" hangingPunct="1"/>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400C7139-71BD-4A71-A8AF-3CB6DA0B6389}" type="slidenum">
              <a:rPr lang="en-US" sz="1200"/>
              <a:pPr algn="r" eaLnBrk="1" hangingPunct="1"/>
              <a:t>21</a:t>
            </a:fld>
            <a:endParaRPr lang="es-ES" sz="1200"/>
          </a:p>
        </p:txBody>
      </p:sp>
      <p:sp>
        <p:nvSpPr>
          <p:cNvPr id="43011" name="Rectangle 2"/>
          <p:cNvSpPr>
            <a:spLocks noGrp="1" noRot="1" noChangeAspect="1" noChangeArrowheads="1" noTextEdit="1"/>
          </p:cNvSpPr>
          <p:nvPr>
            <p:ph type="sldImg"/>
          </p:nvPr>
        </p:nvSpPr>
        <p:spPr bwMode="auto">
          <a:xfrm>
            <a:off x="1143000" y="685800"/>
            <a:ext cx="457358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685800" y="4341813"/>
            <a:ext cx="54864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Times New Roman" pitchFamily="18" charset="0"/>
              <a:buChar char="•"/>
            </a:pPr>
            <a:r>
              <a:rPr lang="es-ES" dirty="0" smtClean="0">
                <a:latin typeface="Times New Roman" pitchFamily="18" charset="0"/>
              </a:rPr>
              <a:t>Representación de los tamaños relativos de los diferentes patógenos</a:t>
            </a:r>
          </a:p>
          <a:p>
            <a:pPr eaLnBrk="1" hangingPunct="1">
              <a:spcBef>
                <a:spcPct val="0"/>
              </a:spcBef>
              <a:buFont typeface="Times New Roman" pitchFamily="18" charset="0"/>
              <a:buChar char="•"/>
            </a:pPr>
            <a:r>
              <a:rPr lang="es-ES" dirty="0" smtClean="0">
                <a:latin typeface="Times New Roman" pitchFamily="18" charset="0"/>
              </a:rPr>
              <a:t>El tamaño del agente patógeno es muy importante para entender cómo funcionan los filtros</a:t>
            </a:r>
          </a:p>
          <a:p>
            <a:pPr eaLnBrk="1" hangingPunct="1">
              <a:spcBef>
                <a:spcPct val="0"/>
              </a:spcBef>
            </a:pPr>
            <a:endParaRPr lang="es-ES" dirty="0" smtClean="0">
              <a:latin typeface="Times New Roman" pitchFamily="18" charset="0"/>
              <a:ea typeface="ＭＳ Ｐゴシック" pitchFamily="34" charset="-128"/>
            </a:endParaRPr>
          </a:p>
          <a:p>
            <a:pPr eaLnBrk="1" hangingPunct="1">
              <a:spcBef>
                <a:spcPct val="0"/>
              </a:spcBef>
            </a:pPr>
            <a:endParaRPr lang="es-ES" dirty="0" smtClean="0">
              <a:latin typeface="Times New Roman" pitchFamily="18"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¡No basta con el tratamiento del agua! </a:t>
            </a:r>
            <a:r>
              <a:rPr lang="es-ES" smtClean="0"/>
              <a:t>Debe </a:t>
            </a:r>
            <a:r>
              <a:rPr lang="es-ES" dirty="0" smtClean="0"/>
              <a:t>disponer de agua segura y realizar buenas prácticas de higiene (lavarse las manos con jabón) para estar sano.</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0E3EE0-AA0F-4EBD-9BD5-1D4E1DBA0AC1}" type="slidenum">
              <a:rPr lang="en-US" smtClean="0"/>
              <a:pPr eaLnBrk="1" hangingPunct="1"/>
              <a:t>22</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92E98F0-77D7-4709-BD05-5410E00BB0CD}" type="slidenum">
              <a:rPr lang="en-US" smtClean="0"/>
              <a:pPr eaLnBrk="1" hangingPunct="1"/>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Esta pregunta incentiva a que los participantes aporten diferentes maneras de contraer enfermedades:</a:t>
            </a:r>
          </a:p>
          <a:p>
            <a:pPr eaLnBrk="1" hangingPunct="1">
              <a:spcBef>
                <a:spcPct val="0"/>
              </a:spcBef>
            </a:pPr>
            <a:r>
              <a:rPr lang="es-ES" dirty="0" smtClean="0"/>
              <a:t>Comer </a:t>
            </a:r>
            <a:r>
              <a:rPr lang="es-ES" dirty="0" smtClean="0"/>
              <a:t>alimentos en mal estado</a:t>
            </a:r>
          </a:p>
          <a:p>
            <a:pPr eaLnBrk="1" hangingPunct="1">
              <a:spcBef>
                <a:spcPct val="0"/>
              </a:spcBef>
            </a:pPr>
            <a:r>
              <a:rPr lang="es-ES" dirty="0" smtClean="0"/>
              <a:t>Beber </a:t>
            </a:r>
            <a:r>
              <a:rPr lang="es-ES" dirty="0" smtClean="0"/>
              <a:t>agua contaminada</a:t>
            </a:r>
          </a:p>
          <a:p>
            <a:pPr eaLnBrk="1" hangingPunct="1">
              <a:spcBef>
                <a:spcPct val="0"/>
              </a:spcBef>
            </a:pPr>
            <a:r>
              <a:rPr lang="es-ES" dirty="0" smtClean="0"/>
              <a:t>No </a:t>
            </a:r>
            <a:r>
              <a:rPr lang="es-ES" dirty="0" smtClean="0"/>
              <a:t>lavarse las manos</a:t>
            </a:r>
          </a:p>
          <a:p>
            <a:pPr eaLnBrk="1" hangingPunct="1">
              <a:spcBef>
                <a:spcPct val="0"/>
              </a:spcBef>
            </a:pPr>
            <a:r>
              <a:rPr lang="es-ES" dirty="0" smtClean="0"/>
              <a:t>Bacterias</a:t>
            </a:r>
            <a:endParaRPr lang="es-ES" dirty="0" smtClean="0"/>
          </a:p>
          <a:p>
            <a:pPr eaLnBrk="1" hangingPunct="1">
              <a:spcBef>
                <a:spcPct val="0"/>
              </a:spcBef>
            </a:pPr>
            <a:r>
              <a:rPr lang="es-ES" dirty="0" smtClean="0"/>
              <a:t>Virus</a:t>
            </a:r>
            <a:endParaRPr lang="es-ES" dirty="0" smtClean="0"/>
          </a:p>
          <a:p>
            <a:pPr eaLnBrk="1" hangingPunct="1">
              <a:spcBef>
                <a:spcPct val="0"/>
              </a:spcBef>
            </a:pPr>
            <a:r>
              <a:rPr lang="es-ES" dirty="0" smtClean="0"/>
              <a:t>Todo ello nos lleva al concepto de AGENTES PATÓGENOS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9D05D7-71A3-410B-A4A4-132396834D15}" type="slidenum">
              <a:rPr lang="en-US" smtClean="0"/>
              <a:pPr eaLnBrk="1" hangingPunct="1"/>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 i="1" smtClean="0"/>
              <a:t>Un organismo que provoca una enfermedad o dolencia</a:t>
            </a:r>
          </a:p>
          <a:p>
            <a:pPr eaLnBrk="1" hangingPunct="1"/>
            <a:endParaRPr lang="es-ES" smtClean="0">
              <a:ea typeface="ＭＳ Ｐゴシック"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01E0028-995E-4BE4-B9A2-4F5FA3DC52A9}" type="slidenum">
              <a:rPr lang="en-US" smtClean="0"/>
              <a:pPr eaLnBrk="1" hangingPunct="1"/>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3D1E05-BDA1-4600-ABA5-29B8582E2158}" type="slidenum">
              <a:rPr lang="en-US" smtClean="0"/>
              <a:pPr eaLnBrk="1" hangingPunct="1"/>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88E2BAE-0D2F-478F-A9E2-CC78C6E1C418}" type="slidenum">
              <a:rPr lang="en-US" smtClean="0"/>
              <a:pPr eaLnBrk="1" hangingPunct="1"/>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975941-7AAA-473E-A8C0-5CF32194DFA3}" type="slidenum">
              <a:rPr lang="en-US" sz="1200"/>
              <a:pPr algn="r" eaLnBrk="1" hangingPunct="1"/>
              <a:t>8</a:t>
            </a:fld>
            <a:endParaRPr lang="es-ES" sz="1200"/>
          </a:p>
        </p:txBody>
      </p:sp>
      <p:sp>
        <p:nvSpPr>
          <p:cNvPr id="30723" name="Rectangle 2"/>
          <p:cNvSpPr>
            <a:spLocks noGrp="1" noRot="1" noChangeAspect="1" noChangeArrowheads="1" noTextEdit="1"/>
          </p:cNvSpPr>
          <p:nvPr>
            <p:ph type="sldImg"/>
          </p:nvPr>
        </p:nvSpPr>
        <p:spPr bwMode="auto">
          <a:xfrm>
            <a:off x="1143000" y="685800"/>
            <a:ext cx="457358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685800" y="4341813"/>
            <a:ext cx="54864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Times New Roman" pitchFamily="18" charset="0"/>
              <a:buChar char="•"/>
            </a:pPr>
            <a:r>
              <a:rPr lang="es-ES" smtClean="0">
                <a:latin typeface="Times New Roman" pitchFamily="18" charset="0"/>
              </a:rPr>
              <a:t>Representación de los tamaños relativos de los diferentes patógenos</a:t>
            </a:r>
          </a:p>
          <a:p>
            <a:pPr eaLnBrk="1" hangingPunct="1">
              <a:spcBef>
                <a:spcPct val="0"/>
              </a:spcBef>
              <a:buFont typeface="Times New Roman" pitchFamily="18" charset="0"/>
              <a:buChar char="•"/>
            </a:pPr>
            <a:r>
              <a:rPr lang="es-ES" smtClean="0">
                <a:latin typeface="Times New Roman" pitchFamily="18" charset="0"/>
              </a:rPr>
              <a:t>El tamaño del agente patógeno es muy importante para entender cómo funcionan los filtros</a:t>
            </a:r>
          </a:p>
          <a:p>
            <a:pPr eaLnBrk="1" hangingPunct="1">
              <a:spcBef>
                <a:spcPct val="0"/>
              </a:spcBef>
            </a:pPr>
            <a:endParaRPr lang="es-ES" smtClean="0">
              <a:latin typeface="Times New Roman" pitchFamily="18" charset="0"/>
              <a:ea typeface="ＭＳ Ｐゴシック" pitchFamily="34" charset="-128"/>
            </a:endParaRPr>
          </a:p>
          <a:p>
            <a:pPr eaLnBrk="1" hangingPunct="1">
              <a:spcBef>
                <a:spcPct val="0"/>
              </a:spcBef>
            </a:pPr>
            <a:endParaRPr lang="es-E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s-ES" dirty="0" smtClean="0"/>
              <a:t>Virus más comunes:</a:t>
            </a:r>
          </a:p>
          <a:p>
            <a:pPr eaLnBrk="1" hangingPunct="1">
              <a:spcBef>
                <a:spcPct val="0"/>
              </a:spcBef>
            </a:pPr>
            <a:r>
              <a:rPr lang="es-ES" i="1" dirty="0" smtClean="0"/>
              <a:t>VIH</a:t>
            </a:r>
          </a:p>
          <a:p>
            <a:pPr eaLnBrk="1" hangingPunct="1">
              <a:spcBef>
                <a:spcPct val="0"/>
              </a:spcBef>
            </a:pPr>
            <a:r>
              <a:rPr lang="es-ES" i="1" dirty="0" smtClean="0"/>
              <a:t>Hepatitis A y E</a:t>
            </a:r>
          </a:p>
          <a:p>
            <a:pPr eaLnBrk="1" hangingPunct="1">
              <a:spcBef>
                <a:spcPct val="0"/>
              </a:spcBef>
            </a:pPr>
            <a:r>
              <a:rPr lang="es-ES" i="1" dirty="0" smtClean="0"/>
              <a:t>Polio</a:t>
            </a:r>
          </a:p>
          <a:p>
            <a:pPr eaLnBrk="1" hangingPunct="1">
              <a:spcBef>
                <a:spcPct val="0"/>
              </a:spcBef>
            </a:pPr>
            <a:r>
              <a:rPr lang="es-ES" i="1" dirty="0" smtClean="0"/>
              <a:t>Ébola</a:t>
            </a:r>
          </a:p>
          <a:p>
            <a:pPr eaLnBrk="1" hangingPunct="1">
              <a:spcBef>
                <a:spcPct val="0"/>
              </a:spcBef>
            </a:pPr>
            <a:endParaRPr lang="es-ES"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s-ES" i="1" dirty="0" smtClean="0"/>
              <a:t>Si no se muestra la siguiente diapositiva:</a:t>
            </a:r>
          </a:p>
          <a:p>
            <a:pPr eaLnBrk="1" hangingPunct="1">
              <a:spcBef>
                <a:spcPct val="0"/>
              </a:spcBef>
            </a:pPr>
            <a:r>
              <a:rPr lang="es-ES" i="1" dirty="0" smtClean="0"/>
              <a:t>Datos sobre los virus:</a:t>
            </a:r>
          </a:p>
          <a:p>
            <a:pPr eaLnBrk="1" hangingPunct="1">
              <a:spcBef>
                <a:spcPct val="0"/>
              </a:spcBef>
            </a:pPr>
            <a:r>
              <a:rPr lang="es-ES" dirty="0" smtClean="0"/>
              <a:t>1. Su capacidad para reproducirse depende del huésped: para hacer múltiplos de sí mismos, dependen de las células del huésped (las células del organismo que es infectado) </a:t>
            </a:r>
          </a:p>
          <a:p>
            <a:pPr eaLnBrk="1" hangingPunct="1">
              <a:spcBef>
                <a:spcPct val="0"/>
              </a:spcBef>
            </a:pPr>
            <a:r>
              <a:rPr lang="es-ES" dirty="0" smtClean="0"/>
              <a:t>2. El período de infección puede ser largo: algunos siguen resultando infecciosos fuera del huésped durante largo tiempo. </a:t>
            </a:r>
          </a:p>
          <a:p>
            <a:pPr eaLnBrk="1" hangingPunct="1">
              <a:spcBef>
                <a:spcPct val="0"/>
              </a:spcBef>
            </a:pPr>
            <a:r>
              <a:rPr lang="es-ES" dirty="0" smtClean="0"/>
              <a:t>3. Tamaño pequeño de los poros para la filtración: debido a su pequeño tamaño, la tecnología de filtración debe ser efectiva hasta 0,02 micrones.</a:t>
            </a:r>
          </a:p>
          <a:p>
            <a:pPr eaLnBrk="1" hangingPunct="1">
              <a:spcBef>
                <a:spcPct val="0"/>
              </a:spcBef>
            </a:pPr>
            <a:endParaRPr lang="es-ES" dirty="0" smtClean="0">
              <a:ea typeface="ＭＳ Ｐゴシック"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CDA986-8B8A-4813-9F90-863FCB1FE2E2}" type="slidenum">
              <a:rPr lang="en-US" smtClean="0"/>
              <a:pPr eaLnBrk="1" hangingPunct="1"/>
              <a:t>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6386B1-7BAB-4162-B58D-0DFDF65C0BDC}" type="slidenum">
              <a:rPr lang="en-US"/>
              <a:pPr>
                <a:defRPr/>
              </a:pPr>
              <a:t>‹#›</a:t>
            </a:fld>
            <a:endParaRPr lang="en-US"/>
          </a:p>
        </p:txBody>
      </p:sp>
    </p:spTree>
    <p:extLst>
      <p:ext uri="{BB962C8B-B14F-4D97-AF65-F5344CB8AC3E}">
        <p14:creationId xmlns:p14="http://schemas.microsoft.com/office/powerpoint/2010/main" val="10438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F5832F-E58C-4F7B-95C2-D0BF7578D39C}" type="slidenum">
              <a:rPr lang="en-US"/>
              <a:pPr>
                <a:defRPr/>
              </a:pPr>
              <a:t>‹#›</a:t>
            </a:fld>
            <a:endParaRPr lang="en-US"/>
          </a:p>
        </p:txBody>
      </p:sp>
    </p:spTree>
    <p:extLst>
      <p:ext uri="{BB962C8B-B14F-4D97-AF65-F5344CB8AC3E}">
        <p14:creationId xmlns:p14="http://schemas.microsoft.com/office/powerpoint/2010/main" val="106520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1FC1BA-6AAC-4FE4-90AF-39A3538757E9}" type="slidenum">
              <a:rPr lang="en-US"/>
              <a:pPr>
                <a:defRPr/>
              </a:pPr>
              <a:t>‹#›</a:t>
            </a:fld>
            <a:endParaRPr lang="en-US"/>
          </a:p>
        </p:txBody>
      </p:sp>
    </p:spTree>
    <p:extLst>
      <p:ext uri="{BB962C8B-B14F-4D97-AF65-F5344CB8AC3E}">
        <p14:creationId xmlns:p14="http://schemas.microsoft.com/office/powerpoint/2010/main" val="3356380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5C6A6E0B-8A9D-4387-9271-4ED03BF45EAC}" type="slidenum">
              <a:rPr lang="en-US"/>
              <a:pPr>
                <a:defRPr/>
              </a:pPr>
              <a:t>‹#›</a:t>
            </a:fld>
            <a:endParaRPr lang="en-US"/>
          </a:p>
        </p:txBody>
      </p:sp>
    </p:spTree>
    <p:extLst>
      <p:ext uri="{BB962C8B-B14F-4D97-AF65-F5344CB8AC3E}">
        <p14:creationId xmlns:p14="http://schemas.microsoft.com/office/powerpoint/2010/main" val="212202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EAB7B9EA-D63C-437C-9847-F1398B30F86F}" type="slidenum">
              <a:rPr lang="en-US"/>
              <a:pPr>
                <a:defRPr/>
              </a:pPr>
              <a:t>‹#›</a:t>
            </a:fld>
            <a:endParaRPr lang="en-US"/>
          </a:p>
        </p:txBody>
      </p:sp>
    </p:spTree>
    <p:extLst>
      <p:ext uri="{BB962C8B-B14F-4D97-AF65-F5344CB8AC3E}">
        <p14:creationId xmlns:p14="http://schemas.microsoft.com/office/powerpoint/2010/main" val="2120036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822065DA-B256-4158-9515-FA725A7A41F6}" type="slidenum">
              <a:rPr lang="en-US"/>
              <a:pPr>
                <a:defRPr/>
              </a:pPr>
              <a:t>‹#›</a:t>
            </a:fld>
            <a:endParaRPr lang="en-US"/>
          </a:p>
        </p:txBody>
      </p:sp>
    </p:spTree>
    <p:extLst>
      <p:ext uri="{BB962C8B-B14F-4D97-AF65-F5344CB8AC3E}">
        <p14:creationId xmlns:p14="http://schemas.microsoft.com/office/powerpoint/2010/main" val="136767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77B3EDB1-A3F4-4A1C-A70E-6D46611E3B2A}" type="slidenum">
              <a:rPr lang="en-US"/>
              <a:pPr>
                <a:defRPr/>
              </a:pPr>
              <a:t>‹#›</a:t>
            </a:fld>
            <a:endParaRPr lang="en-US"/>
          </a:p>
        </p:txBody>
      </p:sp>
    </p:spTree>
    <p:extLst>
      <p:ext uri="{BB962C8B-B14F-4D97-AF65-F5344CB8AC3E}">
        <p14:creationId xmlns:p14="http://schemas.microsoft.com/office/powerpoint/2010/main" val="2859340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8"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9"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4B67A3DE-B535-4788-BF37-EDEE4C26B214}" type="slidenum">
              <a:rPr lang="en-US"/>
              <a:pPr>
                <a:defRPr/>
              </a:pPr>
              <a:t>‹#›</a:t>
            </a:fld>
            <a:endParaRPr lang="en-US"/>
          </a:p>
        </p:txBody>
      </p:sp>
    </p:spTree>
    <p:extLst>
      <p:ext uri="{BB962C8B-B14F-4D97-AF65-F5344CB8AC3E}">
        <p14:creationId xmlns:p14="http://schemas.microsoft.com/office/powerpoint/2010/main" val="16534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4"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5"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441BF25C-2B83-42DC-A94F-79E7A93A04A8}" type="slidenum">
              <a:rPr lang="en-US"/>
              <a:pPr>
                <a:defRPr/>
              </a:pPr>
              <a:t>‹#›</a:t>
            </a:fld>
            <a:endParaRPr lang="en-US"/>
          </a:p>
        </p:txBody>
      </p:sp>
    </p:spTree>
    <p:extLst>
      <p:ext uri="{BB962C8B-B14F-4D97-AF65-F5344CB8AC3E}">
        <p14:creationId xmlns:p14="http://schemas.microsoft.com/office/powerpoint/2010/main" val="314230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3"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4"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248B6EAB-DBC6-46EA-AD96-8AD9AE6F959C}" type="slidenum">
              <a:rPr lang="en-US"/>
              <a:pPr>
                <a:defRPr/>
              </a:pPr>
              <a:t>‹#›</a:t>
            </a:fld>
            <a:endParaRPr lang="en-US"/>
          </a:p>
        </p:txBody>
      </p:sp>
    </p:spTree>
    <p:extLst>
      <p:ext uri="{BB962C8B-B14F-4D97-AF65-F5344CB8AC3E}">
        <p14:creationId xmlns:p14="http://schemas.microsoft.com/office/powerpoint/2010/main" val="433426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3CB280B7-5964-47A5-A06B-B9EB20A19375}" type="slidenum">
              <a:rPr lang="en-US"/>
              <a:pPr>
                <a:defRPr/>
              </a:pPr>
              <a:t>‹#›</a:t>
            </a:fld>
            <a:endParaRPr lang="en-US"/>
          </a:p>
        </p:txBody>
      </p:sp>
    </p:spTree>
    <p:extLst>
      <p:ext uri="{BB962C8B-B14F-4D97-AF65-F5344CB8AC3E}">
        <p14:creationId xmlns:p14="http://schemas.microsoft.com/office/powerpoint/2010/main" val="802384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970B27-8662-4A42-81D3-7A1BBA2256A1}" type="slidenum">
              <a:rPr lang="en-US"/>
              <a:pPr>
                <a:defRPr/>
              </a:pPr>
              <a:t>‹#›</a:t>
            </a:fld>
            <a:endParaRPr lang="en-US"/>
          </a:p>
        </p:txBody>
      </p:sp>
    </p:spTree>
    <p:extLst>
      <p:ext uri="{BB962C8B-B14F-4D97-AF65-F5344CB8AC3E}">
        <p14:creationId xmlns:p14="http://schemas.microsoft.com/office/powerpoint/2010/main" val="36232895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914485B0-9CB1-4BEF-89FA-9165152CB8CC}" type="slidenum">
              <a:rPr lang="en-US"/>
              <a:pPr>
                <a:defRPr/>
              </a:pPr>
              <a:t>‹#›</a:t>
            </a:fld>
            <a:endParaRPr lang="en-US"/>
          </a:p>
        </p:txBody>
      </p:sp>
    </p:spTree>
    <p:extLst>
      <p:ext uri="{BB962C8B-B14F-4D97-AF65-F5344CB8AC3E}">
        <p14:creationId xmlns:p14="http://schemas.microsoft.com/office/powerpoint/2010/main" val="4183698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A54A96EB-609D-4892-8054-FABBDCED9968}" type="slidenum">
              <a:rPr lang="en-US"/>
              <a:pPr>
                <a:defRPr/>
              </a:pPr>
              <a:t>‹#›</a:t>
            </a:fld>
            <a:endParaRPr lang="en-US"/>
          </a:p>
        </p:txBody>
      </p:sp>
    </p:spTree>
    <p:extLst>
      <p:ext uri="{BB962C8B-B14F-4D97-AF65-F5344CB8AC3E}">
        <p14:creationId xmlns:p14="http://schemas.microsoft.com/office/powerpoint/2010/main" val="2321098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5"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6"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703762A8-0307-41D0-AD98-D9552695C820}" type="slidenum">
              <a:rPr lang="en-US"/>
              <a:pPr>
                <a:defRPr/>
              </a:pPr>
              <a:t>‹#›</a:t>
            </a:fld>
            <a:endParaRPr lang="en-US"/>
          </a:p>
        </p:txBody>
      </p:sp>
    </p:spTree>
    <p:extLst>
      <p:ext uri="{BB962C8B-B14F-4D97-AF65-F5344CB8AC3E}">
        <p14:creationId xmlns:p14="http://schemas.microsoft.com/office/powerpoint/2010/main" val="34418370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r>
              <a:rPr lang="en-US"/>
              <a:t>2009-04</a:t>
            </a:r>
          </a:p>
        </p:txBody>
      </p:sp>
      <p:sp>
        <p:nvSpPr>
          <p:cNvPr id="6" name="Rectangle 5"/>
          <p:cNvSpPr>
            <a:spLocks noGrp="1" noChangeArrowheads="1"/>
          </p:cNvSpPr>
          <p:nvPr>
            <p:ph type="ftr" sz="quarter" idx="11"/>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endParaRPr lang="en-US"/>
          </a:p>
        </p:txBody>
      </p:sp>
      <p:sp>
        <p:nvSpPr>
          <p:cNvPr id="7" name="Rectangle 6"/>
          <p:cNvSpPr>
            <a:spLocks noGrp="1" noChangeArrowheads="1"/>
          </p:cNvSpPr>
          <p:nvPr>
            <p:ph type="sldNum" sz="quarter" idx="12"/>
          </p:nvPr>
        </p:nvSpPr>
        <p:spPr/>
        <p:txBody>
          <a:bodyPr/>
          <a:lstStyle>
            <a:lvl1pPr defTabSz="449263" hangingPunct="0">
              <a:lnSpc>
                <a:spcPct val="93000"/>
              </a:lnSpc>
              <a:buClr>
                <a:srgbClr val="000000"/>
              </a:buClr>
              <a:buSzPct val="100000"/>
              <a:buFont typeface="Times New Roman" pitchFamily="16" charset="0"/>
              <a:buNone/>
              <a:defRPr/>
            </a:lvl1pPr>
          </a:lstStyle>
          <a:p>
            <a:pPr>
              <a:defRPr/>
            </a:pPr>
            <a:fld id="{5F92D6FE-3950-4F88-AC75-64AC1E6FD6E2}" type="slidenum">
              <a:rPr lang="en-US"/>
              <a:pPr>
                <a:defRPr/>
              </a:pPr>
              <a:t>‹#›</a:t>
            </a:fld>
            <a:endParaRPr lang="en-US"/>
          </a:p>
        </p:txBody>
      </p:sp>
    </p:spTree>
    <p:extLst>
      <p:ext uri="{BB962C8B-B14F-4D97-AF65-F5344CB8AC3E}">
        <p14:creationId xmlns:p14="http://schemas.microsoft.com/office/powerpoint/2010/main" val="39051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44D74A-67B8-44B1-8F67-D6A06B139471}" type="slidenum">
              <a:rPr lang="en-US"/>
              <a:pPr>
                <a:defRPr/>
              </a:pPr>
              <a:t>‹#›</a:t>
            </a:fld>
            <a:endParaRPr lang="en-US"/>
          </a:p>
        </p:txBody>
      </p:sp>
    </p:spTree>
    <p:extLst>
      <p:ext uri="{BB962C8B-B14F-4D97-AF65-F5344CB8AC3E}">
        <p14:creationId xmlns:p14="http://schemas.microsoft.com/office/powerpoint/2010/main" val="477641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DF66C6-FDF0-4381-A9DA-B980D5D6AA72}" type="slidenum">
              <a:rPr lang="en-US"/>
              <a:pPr>
                <a:defRPr/>
              </a:pPr>
              <a:t>‹#›</a:t>
            </a:fld>
            <a:endParaRPr lang="en-US"/>
          </a:p>
        </p:txBody>
      </p:sp>
    </p:spTree>
    <p:extLst>
      <p:ext uri="{BB962C8B-B14F-4D97-AF65-F5344CB8AC3E}">
        <p14:creationId xmlns:p14="http://schemas.microsoft.com/office/powerpoint/2010/main" val="1594617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7C6BEE-600F-48F6-A8D2-CD11C560AF7A}" type="slidenum">
              <a:rPr lang="en-US"/>
              <a:pPr>
                <a:defRPr/>
              </a:pPr>
              <a:t>‹#›</a:t>
            </a:fld>
            <a:endParaRPr lang="en-US"/>
          </a:p>
        </p:txBody>
      </p:sp>
    </p:spTree>
    <p:extLst>
      <p:ext uri="{BB962C8B-B14F-4D97-AF65-F5344CB8AC3E}">
        <p14:creationId xmlns:p14="http://schemas.microsoft.com/office/powerpoint/2010/main" val="2553405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9CC019-11EE-4110-AD1A-E2AA4094E2CB}" type="slidenum">
              <a:rPr lang="en-US"/>
              <a:pPr>
                <a:defRPr/>
              </a:pPr>
              <a:t>‹#›</a:t>
            </a:fld>
            <a:endParaRPr lang="en-US"/>
          </a:p>
        </p:txBody>
      </p:sp>
    </p:spTree>
    <p:extLst>
      <p:ext uri="{BB962C8B-B14F-4D97-AF65-F5344CB8AC3E}">
        <p14:creationId xmlns:p14="http://schemas.microsoft.com/office/powerpoint/2010/main" val="230277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5DD9503-408D-417C-B6F5-3345BB6D8D6F}" type="slidenum">
              <a:rPr lang="en-US"/>
              <a:pPr>
                <a:defRPr/>
              </a:pPr>
              <a:t>‹#›</a:t>
            </a:fld>
            <a:endParaRPr lang="en-US"/>
          </a:p>
        </p:txBody>
      </p:sp>
    </p:spTree>
    <p:extLst>
      <p:ext uri="{BB962C8B-B14F-4D97-AF65-F5344CB8AC3E}">
        <p14:creationId xmlns:p14="http://schemas.microsoft.com/office/powerpoint/2010/main" val="125017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348730-9473-4409-A2EC-6A4764A70715}" type="slidenum">
              <a:rPr lang="en-US"/>
              <a:pPr>
                <a:defRPr/>
              </a:pPr>
              <a:t>‹#›</a:t>
            </a:fld>
            <a:endParaRPr lang="en-US"/>
          </a:p>
        </p:txBody>
      </p:sp>
    </p:spTree>
    <p:extLst>
      <p:ext uri="{BB962C8B-B14F-4D97-AF65-F5344CB8AC3E}">
        <p14:creationId xmlns:p14="http://schemas.microsoft.com/office/powerpoint/2010/main" val="52635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764564-92F0-4FB7-AFE7-D3D65B1AEB9E}" type="slidenum">
              <a:rPr lang="en-US"/>
              <a:pPr>
                <a:defRPr/>
              </a:pPr>
              <a:t>‹#›</a:t>
            </a:fld>
            <a:endParaRPr lang="en-US"/>
          </a:p>
        </p:txBody>
      </p:sp>
    </p:spTree>
    <p:extLst>
      <p:ext uri="{BB962C8B-B14F-4D97-AF65-F5344CB8AC3E}">
        <p14:creationId xmlns:p14="http://schemas.microsoft.com/office/powerpoint/2010/main" val="350788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cs typeface="Arial" pitchFamily="-109"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cs typeface="Arial" pitchFamily="-109"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29D40BC4-5208-4966-9C3F-262CBE4DAF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2pPr>
      <a:lvl3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3pPr>
      <a:lvl4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4pPr>
      <a:lvl5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5pPr>
      <a:lvl6pPr marL="4572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6pPr>
      <a:lvl7pPr marL="9144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7pPr>
      <a:lvl8pPr marL="13716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8pPr>
      <a:lvl9pPr marL="18288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914400" hangingPunct="1">
              <a:lnSpc>
                <a:spcPct val="100000"/>
              </a:lnSpc>
              <a:buClrTx/>
              <a:buSzTx/>
              <a:buFontTx/>
              <a:buNone/>
              <a:defRPr sz="1400">
                <a:solidFill>
                  <a:srgbClr val="000000"/>
                </a:solidFill>
                <a:latin typeface="Arial" pitchFamily="34" charset="0"/>
              </a:defRPr>
            </a:lvl1pPr>
          </a:lstStyle>
          <a:p>
            <a:pPr>
              <a:defRPr/>
            </a:pPr>
            <a:r>
              <a:rPr lang="en-US">
                <a:ea typeface="Microsoft YaHei" charset="-122"/>
              </a:rPr>
              <a:t>2009-04</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defTabSz="914400" hangingPunct="1">
              <a:lnSpc>
                <a:spcPct val="100000"/>
              </a:lnSpc>
              <a:buClrTx/>
              <a:buSzTx/>
              <a:buFontTx/>
              <a:buNone/>
              <a:defRPr sz="1400">
                <a:solidFill>
                  <a:srgbClr val="000000"/>
                </a:solidFill>
                <a:latin typeface="Arial" pitchFamily="34" charset="0"/>
              </a:defRPr>
            </a:lvl1pPr>
          </a:lstStyle>
          <a:p>
            <a:pPr>
              <a:defRPr/>
            </a:pPr>
            <a:endParaRPr lang="en-US">
              <a:ea typeface="Microsoft YaHei" charset="-122"/>
            </a:endParaRPr>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hangingPunct="1">
              <a:lnSpc>
                <a:spcPct val="100000"/>
              </a:lnSpc>
              <a:buClrTx/>
              <a:buSzTx/>
              <a:buFontTx/>
              <a:buNone/>
              <a:defRPr sz="1400">
                <a:solidFill>
                  <a:srgbClr val="000000"/>
                </a:solidFill>
                <a:latin typeface="Arial" pitchFamily="34" charset="0"/>
              </a:defRPr>
            </a:lvl1pPr>
          </a:lstStyle>
          <a:p>
            <a:pPr>
              <a:defRPr/>
            </a:pPr>
            <a:fld id="{6F34EED1-4E0D-4A3D-9CEA-48CAEEA599E0}" type="slidenum">
              <a:rPr lang="en-US">
                <a:ea typeface="Microsoft YaHei" charset="-122"/>
              </a:rPr>
              <a:pPr>
                <a:defRPr/>
              </a:pPr>
              <a:t>‹#›</a:t>
            </a:fld>
            <a:endParaRPr lang="en-US">
              <a:ea typeface="Microsoft YaHei" charset="-122"/>
            </a:endParaRPr>
          </a:p>
        </p:txBody>
      </p:sp>
    </p:spTree>
    <p:extLst>
      <p:ext uri="{BB962C8B-B14F-4D97-AF65-F5344CB8AC3E}">
        <p14:creationId xmlns:p14="http://schemas.microsoft.com/office/powerpoint/2010/main" val="1108408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cawst.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513" y="677863"/>
            <a:ext cx="8077200" cy="6232525"/>
          </a:xfrm>
          <a:prstGeom prst="rect">
            <a:avLst/>
          </a:prstGeom>
          <a:noFill/>
        </p:spPr>
        <p:txBody>
          <a:bodyPr>
            <a:spAutoFit/>
          </a:bodyPr>
          <a:lstStyle/>
          <a:p>
            <a:pPr>
              <a:defRPr/>
            </a:pPr>
            <a:endParaRPr lang="es-SV" sz="1100" dirty="0">
              <a:solidFill>
                <a:srgbClr val="000000"/>
              </a:solidFill>
              <a:latin typeface="Arial"/>
              <a:ea typeface="Microsoft YaHei" charset="-122"/>
            </a:endParaRPr>
          </a:p>
          <a:p>
            <a:pPr algn="ctr">
              <a:tabLst>
                <a:tab pos="1196975" algn="l"/>
              </a:tabLst>
              <a:defRPr/>
            </a:pPr>
            <a:r>
              <a:rPr lang="es-SV" sz="1100" dirty="0">
                <a:solidFill>
                  <a:srgbClr val="000000"/>
                </a:solidFill>
                <a:latin typeface="Arial"/>
                <a:ea typeface="Microsoft YaHei" charset="-122"/>
              </a:rPr>
              <a:t>12, 2916 – </a:t>
            </a:r>
            <a:r>
              <a:rPr lang="es-SV" sz="1100" dirty="0" err="1">
                <a:solidFill>
                  <a:srgbClr val="000000"/>
                </a:solidFill>
                <a:latin typeface="Arial"/>
                <a:ea typeface="Microsoft YaHei" charset="-122"/>
              </a:rPr>
              <a:t>5</a:t>
            </a:r>
            <a:r>
              <a:rPr lang="es-SV" sz="1100" baseline="30000" dirty="0" err="1">
                <a:solidFill>
                  <a:srgbClr val="000000"/>
                </a:solidFill>
                <a:latin typeface="Arial"/>
                <a:ea typeface="Microsoft YaHei" charset="-122"/>
              </a:rPr>
              <a:t>th</a:t>
            </a:r>
            <a:r>
              <a:rPr lang="es-SV" sz="1100" dirty="0">
                <a:solidFill>
                  <a:srgbClr val="000000"/>
                </a:solidFill>
                <a:latin typeface="Arial"/>
                <a:ea typeface="Microsoft YaHei" charset="-122"/>
              </a:rPr>
              <a:t> </a:t>
            </a:r>
            <a:r>
              <a:rPr lang="es-SV" sz="1100" dirty="0" err="1">
                <a:solidFill>
                  <a:srgbClr val="000000"/>
                </a:solidFill>
                <a:latin typeface="Arial"/>
                <a:ea typeface="Microsoft YaHei" charset="-122"/>
              </a:rPr>
              <a:t>Avenue</a:t>
            </a:r>
            <a:endParaRPr lang="es-SV" sz="1100" dirty="0">
              <a:solidFill>
                <a:srgbClr val="000000"/>
              </a:solidFill>
              <a:latin typeface="Arial"/>
              <a:ea typeface="Microsoft YaHei" charset="-122"/>
            </a:endParaRPr>
          </a:p>
          <a:p>
            <a:pPr algn="ctr">
              <a:tabLst>
                <a:tab pos="1196975" algn="l"/>
              </a:tabLst>
              <a:defRPr/>
            </a:pPr>
            <a:r>
              <a:rPr lang="es-SV" sz="1100" dirty="0">
                <a:solidFill>
                  <a:srgbClr val="000000"/>
                </a:solidFill>
                <a:latin typeface="Arial"/>
                <a:ea typeface="Microsoft YaHei" charset="-122"/>
              </a:rPr>
              <a:t>Calgary, Alberta, </a:t>
            </a:r>
            <a:r>
              <a:rPr lang="es-SV" sz="1100" dirty="0" err="1">
                <a:solidFill>
                  <a:srgbClr val="000000"/>
                </a:solidFill>
                <a:latin typeface="Arial"/>
                <a:ea typeface="Microsoft YaHei" charset="-122"/>
              </a:rPr>
              <a:t>T2A</a:t>
            </a:r>
            <a:r>
              <a:rPr lang="es-SV" sz="1100" dirty="0">
                <a:solidFill>
                  <a:srgbClr val="000000"/>
                </a:solidFill>
                <a:latin typeface="Arial"/>
                <a:ea typeface="Microsoft YaHei" charset="-122"/>
              </a:rPr>
              <a:t> </a:t>
            </a:r>
            <a:r>
              <a:rPr lang="es-SV" sz="1100" dirty="0" err="1">
                <a:solidFill>
                  <a:srgbClr val="000000"/>
                </a:solidFill>
                <a:latin typeface="Arial"/>
                <a:ea typeface="Microsoft YaHei" charset="-122"/>
              </a:rPr>
              <a:t>6K4</a:t>
            </a:r>
            <a:r>
              <a:rPr lang="es-SV" sz="1100" dirty="0">
                <a:solidFill>
                  <a:srgbClr val="000000"/>
                </a:solidFill>
                <a:latin typeface="Arial"/>
                <a:ea typeface="Microsoft YaHei" charset="-122"/>
              </a:rPr>
              <a:t>, Canadá</a:t>
            </a:r>
          </a:p>
          <a:p>
            <a:pPr algn="ctr">
              <a:tabLst>
                <a:tab pos="1196975" algn="l"/>
              </a:tabLst>
              <a:defRPr/>
            </a:pPr>
            <a:r>
              <a:rPr lang="es-SV" sz="1100" dirty="0">
                <a:solidFill>
                  <a:srgbClr val="000000"/>
                </a:solidFill>
                <a:latin typeface="Arial"/>
                <a:ea typeface="Microsoft YaHei" charset="-122"/>
              </a:rPr>
              <a:t>Teléfono: + 1 (403) 243-3285, fax: + 1 (403) 243-6199</a:t>
            </a:r>
          </a:p>
          <a:p>
            <a:pPr algn="ctr">
              <a:tabLst>
                <a:tab pos="1196975" algn="l"/>
              </a:tabLst>
              <a:defRPr/>
            </a:pPr>
            <a:r>
              <a:rPr lang="es-SV" sz="1100" dirty="0">
                <a:solidFill>
                  <a:srgbClr val="000000"/>
                </a:solidFill>
                <a:latin typeface="Arial"/>
                <a:ea typeface="Microsoft YaHei" charset="-122"/>
                <a:hlinkClick r:id="rId4"/>
              </a:rPr>
              <a:t>Correo electrónico: cawst@cawst.org, sitio web: </a:t>
            </a:r>
            <a:r>
              <a:rPr lang="es-SV" sz="1100" dirty="0">
                <a:solidFill>
                  <a:srgbClr val="000000"/>
                </a:solidFill>
                <a:latin typeface="Arial"/>
                <a:ea typeface="Microsoft YaHei" charset="-122"/>
              </a:rPr>
              <a:t>www.cawst.org</a:t>
            </a:r>
          </a:p>
          <a:p>
            <a:pPr algn="ctr">
              <a:tabLst>
                <a:tab pos="1196975" algn="l"/>
              </a:tabLst>
              <a:defRPr/>
            </a:pPr>
            <a:endParaRPr lang="es-SV" sz="1100" dirty="0">
              <a:solidFill>
                <a:srgbClr val="000000"/>
              </a:solidFill>
              <a:latin typeface="Arial"/>
              <a:ea typeface="Microsoft YaHei" charset="-122"/>
            </a:endParaRPr>
          </a:p>
          <a:p>
            <a:pPr>
              <a:defRPr/>
            </a:pPr>
            <a:r>
              <a:rPr lang="es-SV" sz="850" dirty="0">
                <a:solidFill>
                  <a:srgbClr val="000000"/>
                </a:solidFill>
                <a:latin typeface="Arial"/>
                <a:ea typeface="Microsoft YaHei" charset="-122"/>
              </a:rPr>
              <a:t>El Centro de Tecnologías Asequibles de Agua y Saneamiento (CAWST, por su sigla en inglés) es una organización sin fines de lucro con base en Calgary que proporciona capacitación y consultoría a organizaciones que trabajan directamente con poblaciones en países en desarrollo que carecen de acceso al agua limpia y al saneamiento básico.</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Una de las principales estrategias de CAWST es hacer del conocimiento sobre agua un saber popular. Eso se logra, en parte, mediante el desarrollo y la distribución gratuita de materiales educativos con la intención de aumentar la disponibilidad de información para los que más lo necesitan.</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Este documento es de contenido abierto y está elaborado bajo la licencia genérica Creative Commons Atribución 3.0. Para ver una copia de esa licencia, visite la página http://creativecommons.org/licenses/by/3.0/deed.es o envíe una carta a Creative Commons, 171 </a:t>
            </a:r>
            <a:r>
              <a:rPr lang="es-SV" sz="850" dirty="0" err="1">
                <a:solidFill>
                  <a:srgbClr val="000000"/>
                </a:solidFill>
                <a:latin typeface="Arial"/>
                <a:ea typeface="Microsoft YaHei" charset="-122"/>
              </a:rPr>
              <a:t>Second</a:t>
            </a:r>
            <a:r>
              <a:rPr lang="es-SV" sz="850" dirty="0">
                <a:solidFill>
                  <a:srgbClr val="000000"/>
                </a:solidFill>
                <a:latin typeface="Arial"/>
                <a:ea typeface="Microsoft YaHei" charset="-122"/>
              </a:rPr>
              <a:t> Street, Suite 300, San Francisco, California 94105, Estados Unidos. </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		Usted es libre de:</a:t>
            </a:r>
          </a:p>
          <a:p>
            <a:pPr marL="2000250" lvl="4" indent="-171450">
              <a:buFont typeface="Arial" pitchFamily="34" charset="0"/>
              <a:buChar char="•"/>
              <a:defRPr/>
            </a:pPr>
            <a:r>
              <a:rPr lang="es-SV" sz="850" dirty="0">
                <a:solidFill>
                  <a:srgbClr val="000000"/>
                </a:solidFill>
                <a:latin typeface="Arial"/>
                <a:ea typeface="Microsoft YaHei" charset="-122"/>
              </a:rPr>
              <a:t>Compartir – copiar, distribuir y difundir este documento.</a:t>
            </a:r>
          </a:p>
          <a:p>
            <a:pPr marL="2000250" lvl="4" indent="-171450">
              <a:buFont typeface="Arial" pitchFamily="34" charset="0"/>
              <a:buChar char="•"/>
              <a:defRPr/>
            </a:pPr>
            <a:r>
              <a:rPr lang="es-SV" sz="850" dirty="0">
                <a:solidFill>
                  <a:srgbClr val="000000"/>
                </a:solidFill>
                <a:latin typeface="Arial"/>
                <a:ea typeface="Microsoft YaHei" charset="-122"/>
              </a:rPr>
              <a:t>Editar – adaptar este documento.</a:t>
            </a:r>
          </a:p>
          <a:p>
            <a:pPr>
              <a:defRPr/>
            </a:pPr>
            <a:r>
              <a:rPr lang="es-SV" sz="850" dirty="0">
                <a:solidFill>
                  <a:srgbClr val="000000"/>
                </a:solidFill>
                <a:latin typeface="Arial"/>
                <a:ea typeface="Microsoft YaHei" charset="-122"/>
              </a:rPr>
              <a:t> </a:t>
            </a:r>
          </a:p>
          <a:p>
            <a:pPr>
              <a:defRPr/>
            </a:pPr>
            <a:r>
              <a:rPr lang="es-SV" sz="850" dirty="0">
                <a:solidFill>
                  <a:srgbClr val="000000"/>
                </a:solidFill>
                <a:latin typeface="Arial"/>
                <a:ea typeface="Microsoft YaHei" charset="-122"/>
              </a:rPr>
              <a:t>		Bajo las siguientes condiciones:</a:t>
            </a:r>
          </a:p>
          <a:p>
            <a:pPr marL="2000250" lvl="4" indent="-171450">
              <a:buFont typeface="Arial" pitchFamily="34" charset="0"/>
              <a:buChar char="•"/>
              <a:defRPr/>
            </a:pPr>
            <a:r>
              <a:rPr lang="es-SV" sz="850" dirty="0">
                <a:solidFill>
                  <a:srgbClr val="000000"/>
                </a:solidFill>
                <a:latin typeface="Arial"/>
                <a:ea typeface="Microsoft YaHei" charset="-122"/>
              </a:rPr>
              <a:t>Atribución. Deberá atribuírsele a CAWST el crédito de ser la fuente original del documento. Por favor, incluya la dirección a nuestro sitio web: www.cawst.org.</a:t>
            </a:r>
          </a:p>
          <a:p>
            <a:pPr algn="ctr">
              <a:tabLst>
                <a:tab pos="1196975" algn="l"/>
              </a:tabLst>
              <a:defRPr/>
            </a:pPr>
            <a:endParaRPr lang="es-SV" sz="700" dirty="0">
              <a:solidFill>
                <a:srgbClr val="000000"/>
              </a:solidFill>
              <a:latin typeface="Arial"/>
              <a:ea typeface="Microsoft YaHei" charset="-122"/>
            </a:endParaRPr>
          </a:p>
          <a:p>
            <a:pPr>
              <a:tabLst>
                <a:tab pos="1196975" algn="l"/>
              </a:tabLst>
              <a:defRPr/>
            </a:pPr>
            <a:r>
              <a:rPr lang="es-SV" sz="850" dirty="0">
                <a:solidFill>
                  <a:srgbClr val="000000"/>
                </a:solidFill>
                <a:latin typeface="Arial"/>
                <a:ea typeface="Microsoft YaHei" charset="-122"/>
              </a:rPr>
              <a:t>CAWST actualizará este documento periódicamente. Por ese motivo, no se recomienda que lo almacene para descargarlo desde su sitio web.</a:t>
            </a:r>
          </a:p>
          <a:p>
            <a:pPr>
              <a:tabLst>
                <a:tab pos="1196975" algn="l"/>
              </a:tabLst>
              <a:defRPr/>
            </a:pPr>
            <a:endParaRPr lang="es-SV" sz="85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105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12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tabLst>
                <a:tab pos="1196975" algn="l"/>
              </a:tabLst>
              <a:defRPr/>
            </a:pPr>
            <a:endParaRPr lang="es-SV" sz="900" dirty="0">
              <a:solidFill>
                <a:srgbClr val="000000"/>
              </a:solidFill>
              <a:latin typeface="Arial"/>
              <a:ea typeface="Microsoft YaHei" charset="-122"/>
            </a:endParaRPr>
          </a:p>
          <a:p>
            <a:pPr>
              <a:defRPr/>
            </a:pPr>
            <a:r>
              <a:rPr lang="es-SV" sz="900" b="1" dirty="0">
                <a:solidFill>
                  <a:srgbClr val="000000"/>
                </a:solidFill>
                <a:latin typeface="Arial"/>
                <a:ea typeface="Microsoft YaHei" charset="-122"/>
              </a:rPr>
              <a:t> </a:t>
            </a:r>
            <a:r>
              <a:rPr lang="es-SV" sz="900" dirty="0">
                <a:solidFill>
                  <a:srgbClr val="000000"/>
                </a:solidFill>
                <a:latin typeface="Arial"/>
                <a:ea typeface="Microsoft YaHei" charset="-122"/>
              </a:rPr>
              <a:t>CAWST y sus directores, empleados, contratistas y voluntarios no asumen ninguna responsabilidad ni dan ninguna garantía respecto de los resultados que puedan obtenerse a partir del uso de la información proporcionada.</a:t>
            </a:r>
          </a:p>
        </p:txBody>
      </p:sp>
      <p:pic>
        <p:nvPicPr>
          <p:cNvPr id="1638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1575" y="3111500"/>
            <a:ext cx="10795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3013" y="3544888"/>
            <a:ext cx="9366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47664" y="4305137"/>
            <a:ext cx="6408712" cy="2062103"/>
          </a:xfrm>
          <a:prstGeom prst="rect">
            <a:avLst/>
          </a:prstGeom>
          <a:noFill/>
          <a:ln w="15875">
            <a:solidFill>
              <a:schemeClr val="tx1"/>
            </a:solidFill>
          </a:ln>
        </p:spPr>
        <p:txBody>
          <a:bodyPr>
            <a:spAutoFit/>
          </a:bodyPr>
          <a:lstStyle/>
          <a:p>
            <a:pPr>
              <a:defRPr/>
            </a:pPr>
            <a:r>
              <a:rPr b="1" dirty="0">
                <a:solidFill>
                  <a:srgbClr val="000000"/>
                </a:solidFill>
                <a:latin typeface="Arial"/>
                <a:ea typeface="Microsoft YaHei" charset="-122"/>
              </a:rPr>
              <a:t> </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Manténgase</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actualizado</a:t>
            </a:r>
            <a:r>
              <a:rPr sz="1100" b="1" dirty="0">
                <a:solidFill>
                  <a:srgbClr val="000000"/>
                </a:solidFill>
                <a:latin typeface="Arial"/>
                <a:ea typeface="Microsoft YaHei" charset="-122"/>
              </a:rPr>
              <a:t> y </a:t>
            </a:r>
            <a:r>
              <a:rPr sz="1100" b="1" dirty="0" err="1">
                <a:solidFill>
                  <a:srgbClr val="000000"/>
                </a:solidFill>
                <a:latin typeface="Arial"/>
                <a:ea typeface="Microsoft YaHei" charset="-122"/>
              </a:rPr>
              <a:t>obtenga</a:t>
            </a:r>
            <a:r>
              <a:rPr sz="1100" b="1" dirty="0">
                <a:solidFill>
                  <a:srgbClr val="000000"/>
                </a:solidFill>
                <a:latin typeface="Arial"/>
                <a:ea typeface="Microsoft YaHei" charset="-122"/>
              </a:rPr>
              <a:t> </a:t>
            </a:r>
            <a:r>
              <a:rPr sz="1100" b="1" dirty="0" err="1">
                <a:solidFill>
                  <a:srgbClr val="000000"/>
                </a:solidFill>
                <a:latin typeface="Arial"/>
                <a:ea typeface="Microsoft YaHei" charset="-122"/>
              </a:rPr>
              <a:t>apoyo</a:t>
            </a:r>
            <a:r>
              <a:rPr sz="1100" b="1"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Últimas</a:t>
            </a:r>
            <a:r>
              <a:rPr sz="1100" dirty="0">
                <a:solidFill>
                  <a:srgbClr val="000000"/>
                </a:solidFill>
                <a:latin typeface="Arial"/>
                <a:ea typeface="Microsoft YaHei" charset="-122"/>
              </a:rPr>
              <a:t> </a:t>
            </a:r>
            <a:r>
              <a:rPr sz="1100" dirty="0" err="1">
                <a:solidFill>
                  <a:srgbClr val="000000"/>
                </a:solidFill>
                <a:latin typeface="Arial"/>
                <a:ea typeface="Microsoft YaHei" charset="-122"/>
              </a:rPr>
              <a:t>actualizaciones</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este</a:t>
            </a:r>
            <a:r>
              <a:rPr sz="1100" dirty="0">
                <a:solidFill>
                  <a:srgbClr val="000000"/>
                </a:solidFill>
                <a:latin typeface="Arial"/>
                <a:ea typeface="Microsoft YaHei" charset="-122"/>
              </a:rPr>
              <a:t> </a:t>
            </a:r>
            <a:r>
              <a:rPr sz="1100" dirty="0" err="1">
                <a:solidFill>
                  <a:srgbClr val="000000"/>
                </a:solidFill>
                <a:latin typeface="Arial"/>
                <a:ea typeface="Microsoft YaHei" charset="-122"/>
              </a:rPr>
              <a:t>documento</a:t>
            </a:r>
            <a:r>
              <a:rPr sz="1100"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Otros</a:t>
            </a:r>
            <a:r>
              <a:rPr sz="1100" dirty="0">
                <a:solidFill>
                  <a:srgbClr val="000000"/>
                </a:solidFill>
                <a:latin typeface="Arial"/>
                <a:ea typeface="Microsoft YaHei" charset="-122"/>
              </a:rPr>
              <a:t> </a:t>
            </a:r>
            <a:r>
              <a:rPr sz="1100" dirty="0" err="1">
                <a:solidFill>
                  <a:srgbClr val="000000"/>
                </a:solidFill>
                <a:latin typeface="Arial"/>
                <a:ea typeface="Microsoft YaHei" charset="-122"/>
              </a:rPr>
              <a:t>talleres</a:t>
            </a:r>
            <a:r>
              <a:rPr sz="1100" dirty="0">
                <a:solidFill>
                  <a:srgbClr val="000000"/>
                </a:solidFill>
                <a:latin typeface="Arial"/>
                <a:ea typeface="Microsoft YaHei" charset="-122"/>
              </a:rPr>
              <a:t> y </a:t>
            </a:r>
            <a:r>
              <a:rPr sz="1100" dirty="0" err="1">
                <a:solidFill>
                  <a:srgbClr val="000000"/>
                </a:solidFill>
                <a:latin typeface="Arial"/>
                <a:ea typeface="Microsoft YaHei" charset="-122"/>
              </a:rPr>
              <a:t>recursos</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capacitación</a:t>
            </a:r>
            <a:r>
              <a:rPr sz="1100" dirty="0">
                <a:solidFill>
                  <a:srgbClr val="000000"/>
                </a:solidFill>
                <a:latin typeface="Arial"/>
                <a:ea typeface="Microsoft YaHei" charset="-122"/>
              </a:rPr>
              <a:t> </a:t>
            </a:r>
            <a:r>
              <a:rPr sz="1100" dirty="0" err="1">
                <a:solidFill>
                  <a:srgbClr val="000000"/>
                </a:solidFill>
                <a:latin typeface="Arial"/>
                <a:ea typeface="Microsoft YaHei" charset="-122"/>
              </a:rPr>
              <a:t>relacionados</a:t>
            </a:r>
            <a:r>
              <a:rPr sz="1100" dirty="0">
                <a:solidFill>
                  <a:srgbClr val="000000"/>
                </a:solidFill>
                <a:latin typeface="Arial"/>
                <a:ea typeface="Microsoft YaHei" charset="-122"/>
              </a:rPr>
              <a:t>.</a:t>
            </a:r>
          </a:p>
          <a:p>
            <a:pPr marL="3028950" lvl="6" indent="-285750">
              <a:buFont typeface="Arial" pitchFamily="34" charset="0"/>
              <a:buChar char="•"/>
              <a:defRPr/>
            </a:pPr>
            <a:r>
              <a:rPr sz="1100" dirty="0" err="1">
                <a:solidFill>
                  <a:srgbClr val="000000"/>
                </a:solidFill>
                <a:latin typeface="Arial"/>
                <a:ea typeface="Microsoft YaHei" charset="-122"/>
              </a:rPr>
              <a:t>Apoyo</a:t>
            </a:r>
            <a:r>
              <a:rPr sz="1100" dirty="0">
                <a:solidFill>
                  <a:srgbClr val="000000"/>
                </a:solidFill>
                <a:latin typeface="Arial"/>
                <a:ea typeface="Microsoft YaHei" charset="-122"/>
              </a:rPr>
              <a:t> </a:t>
            </a:r>
            <a:r>
              <a:rPr sz="1100" dirty="0" err="1">
                <a:solidFill>
                  <a:srgbClr val="000000"/>
                </a:solidFill>
                <a:latin typeface="Arial"/>
                <a:ea typeface="Microsoft YaHei" charset="-122"/>
              </a:rPr>
              <a:t>sobre</a:t>
            </a:r>
            <a:r>
              <a:rPr sz="1100" dirty="0">
                <a:solidFill>
                  <a:srgbClr val="000000"/>
                </a:solidFill>
                <a:latin typeface="Arial"/>
                <a:ea typeface="Microsoft YaHei" charset="-122"/>
              </a:rPr>
              <a:t> el </a:t>
            </a:r>
            <a:r>
              <a:rPr sz="1100" dirty="0" err="1">
                <a:solidFill>
                  <a:srgbClr val="000000"/>
                </a:solidFill>
                <a:latin typeface="Arial"/>
                <a:ea typeface="Microsoft YaHei" charset="-122"/>
              </a:rPr>
              <a:t>uso</a:t>
            </a:r>
            <a:r>
              <a:rPr sz="1100" dirty="0">
                <a:solidFill>
                  <a:srgbClr val="000000"/>
                </a:solidFill>
                <a:latin typeface="Arial"/>
                <a:ea typeface="Microsoft YaHei" charset="-122"/>
              </a:rPr>
              <a:t> de </a:t>
            </a:r>
            <a:r>
              <a:rPr sz="1100" dirty="0" err="1">
                <a:solidFill>
                  <a:srgbClr val="000000"/>
                </a:solidFill>
                <a:latin typeface="Arial"/>
                <a:ea typeface="Microsoft YaHei" charset="-122"/>
              </a:rPr>
              <a:t>este</a:t>
            </a:r>
            <a:r>
              <a:rPr sz="1100" dirty="0">
                <a:solidFill>
                  <a:srgbClr val="000000"/>
                </a:solidFill>
                <a:latin typeface="Arial"/>
                <a:ea typeface="Microsoft YaHei" charset="-122"/>
              </a:rPr>
              <a:t> </a:t>
            </a:r>
            <a:r>
              <a:rPr sz="1100" dirty="0" err="1">
                <a:solidFill>
                  <a:srgbClr val="000000"/>
                </a:solidFill>
                <a:latin typeface="Arial"/>
                <a:ea typeface="Microsoft YaHei" charset="-122"/>
              </a:rPr>
              <a:t>documento</a:t>
            </a:r>
            <a:r>
              <a:rPr sz="1100" dirty="0">
                <a:solidFill>
                  <a:srgbClr val="000000"/>
                </a:solidFill>
                <a:latin typeface="Arial"/>
                <a:ea typeface="Microsoft YaHei" charset="-122"/>
              </a:rPr>
              <a:t> para </a:t>
            </a:r>
            <a:r>
              <a:rPr sz="1100" dirty="0" err="1">
                <a:solidFill>
                  <a:srgbClr val="000000"/>
                </a:solidFill>
                <a:latin typeface="Arial"/>
                <a:ea typeface="Microsoft YaHei" charset="-122"/>
              </a:rPr>
              <a:t>su</a:t>
            </a:r>
            <a:r>
              <a:rPr sz="1100" dirty="0">
                <a:solidFill>
                  <a:srgbClr val="000000"/>
                </a:solidFill>
                <a:latin typeface="Arial"/>
                <a:ea typeface="Microsoft YaHei" charset="-122"/>
              </a:rPr>
              <a:t> </a:t>
            </a:r>
            <a:r>
              <a:rPr sz="1100" dirty="0" err="1">
                <a:solidFill>
                  <a:srgbClr val="000000"/>
                </a:solidFill>
                <a:latin typeface="Arial"/>
                <a:ea typeface="Microsoft YaHei" charset="-122"/>
              </a:rPr>
              <a:t>trabajo</a:t>
            </a:r>
            <a:r>
              <a:rPr sz="1100" dirty="0">
                <a:solidFill>
                  <a:srgbClr val="000000"/>
                </a:solidFill>
                <a:latin typeface="Arial"/>
                <a:ea typeface="Microsoft YaHei" charset="-122"/>
              </a:rPr>
              <a:t>.</a:t>
            </a:r>
          </a:p>
          <a:p>
            <a:pPr>
              <a:defRPr/>
            </a:pPr>
            <a:r>
              <a:rPr sz="1100" dirty="0">
                <a:solidFill>
                  <a:srgbClr val="000000"/>
                </a:solidFill>
                <a:latin typeface="Arial"/>
                <a:ea typeface="Microsoft YaHei" charset="-122"/>
              </a:rPr>
              <a:t> </a:t>
            </a:r>
          </a:p>
          <a:p>
            <a:pPr>
              <a:defRPr/>
            </a:pPr>
            <a:endParaRPr lang="en-GB" sz="1100" i="1" dirty="0">
              <a:solidFill>
                <a:srgbClr val="000000"/>
              </a:solidFill>
              <a:latin typeface="Arial"/>
              <a:ea typeface="Microsoft YaHei" charset="-122"/>
            </a:endParaRPr>
          </a:p>
          <a:p>
            <a:pPr>
              <a:defRPr/>
            </a:pPr>
            <a:r>
              <a:rPr sz="1100" i="1" dirty="0">
                <a:solidFill>
                  <a:srgbClr val="000000"/>
                </a:solidFill>
                <a:latin typeface="Arial"/>
                <a:ea typeface="Microsoft YaHei" charset="-122"/>
              </a:rPr>
              <a:t>CAWST </a:t>
            </a:r>
            <a:r>
              <a:rPr sz="1100" i="1" dirty="0" err="1">
                <a:solidFill>
                  <a:srgbClr val="000000"/>
                </a:solidFill>
                <a:latin typeface="Arial"/>
                <a:ea typeface="Microsoft YaHei" charset="-122"/>
              </a:rPr>
              <a:t>provee</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mentoría</a:t>
            </a:r>
            <a:r>
              <a:rPr sz="1100" i="1" dirty="0">
                <a:solidFill>
                  <a:srgbClr val="000000"/>
                </a:solidFill>
                <a:latin typeface="Arial"/>
                <a:ea typeface="Microsoft YaHei" charset="-122"/>
              </a:rPr>
              <a:t> y</a:t>
            </a:r>
          </a:p>
          <a:p>
            <a:pPr>
              <a:defRPr/>
            </a:pPr>
            <a:r>
              <a:rPr sz="1100" i="1" dirty="0" err="1">
                <a:solidFill>
                  <a:srgbClr val="000000"/>
                </a:solidFill>
                <a:latin typeface="Arial"/>
                <a:ea typeface="Microsoft YaHei" charset="-122"/>
              </a:rPr>
              <a:t>asesoramiento</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sobre</a:t>
            </a:r>
            <a:r>
              <a:rPr sz="1100" i="1" dirty="0">
                <a:solidFill>
                  <a:srgbClr val="000000"/>
                </a:solidFill>
                <a:latin typeface="Arial"/>
                <a:ea typeface="Microsoft YaHei" charset="-122"/>
              </a:rPr>
              <a:t> el </a:t>
            </a:r>
            <a:r>
              <a:rPr sz="1100" i="1" dirty="0" err="1">
                <a:solidFill>
                  <a:srgbClr val="000000"/>
                </a:solidFill>
                <a:latin typeface="Arial"/>
                <a:ea typeface="Microsoft YaHei" charset="-122"/>
              </a:rPr>
              <a:t>uso</a:t>
            </a:r>
            <a:r>
              <a:rPr sz="1100" i="1" dirty="0">
                <a:solidFill>
                  <a:srgbClr val="000000"/>
                </a:solidFill>
                <a:latin typeface="Arial"/>
                <a:ea typeface="Microsoft YaHei" charset="-122"/>
              </a:rPr>
              <a:t> de </a:t>
            </a:r>
            <a:r>
              <a:rPr sz="1100" i="1" dirty="0" err="1">
                <a:solidFill>
                  <a:srgbClr val="000000"/>
                </a:solidFill>
                <a:latin typeface="Arial"/>
                <a:ea typeface="Microsoft YaHei" charset="-122"/>
              </a:rPr>
              <a:t>sus</a:t>
            </a:r>
            <a:r>
              <a:rPr sz="1100" i="1" dirty="0">
                <a:solidFill>
                  <a:srgbClr val="000000"/>
                </a:solidFill>
                <a:latin typeface="Arial"/>
                <a:ea typeface="Microsoft YaHei" charset="-122"/>
              </a:rPr>
              <a:t> </a:t>
            </a:r>
            <a:r>
              <a:rPr sz="1100" i="1" dirty="0" err="1">
                <a:solidFill>
                  <a:srgbClr val="000000"/>
                </a:solidFill>
                <a:latin typeface="Arial"/>
                <a:ea typeface="Microsoft YaHei" charset="-122"/>
              </a:rPr>
              <a:t>materiales</a:t>
            </a:r>
            <a:endParaRPr sz="1100" i="1" dirty="0">
              <a:solidFill>
                <a:srgbClr val="000000"/>
              </a:solidFill>
              <a:latin typeface="Arial"/>
              <a:ea typeface="Microsoft YaHei" charset="-122"/>
            </a:endParaRPr>
          </a:p>
          <a:p>
            <a:pPr>
              <a:defRPr/>
            </a:pPr>
            <a:r>
              <a:rPr sz="1100" i="1" dirty="0">
                <a:solidFill>
                  <a:srgbClr val="000000"/>
                </a:solidFill>
                <a:latin typeface="Arial"/>
                <a:ea typeface="Microsoft YaHei" charset="-122"/>
              </a:rPr>
              <a:t>de </a:t>
            </a:r>
            <a:r>
              <a:rPr sz="1100" i="1" dirty="0" err="1">
                <a:solidFill>
                  <a:srgbClr val="000000"/>
                </a:solidFill>
                <a:latin typeface="Arial"/>
                <a:ea typeface="Microsoft YaHei" charset="-122"/>
              </a:rPr>
              <a:t>capacitación</a:t>
            </a:r>
            <a:r>
              <a:rPr sz="1100" i="1" dirty="0">
                <a:solidFill>
                  <a:srgbClr val="000000"/>
                </a:solidFill>
                <a:latin typeface="Arial"/>
                <a:ea typeface="Microsoft YaHei" charset="-122"/>
              </a:rPr>
              <a:t>.</a:t>
            </a:r>
          </a:p>
        </p:txBody>
      </p:sp>
      <p:pic>
        <p:nvPicPr>
          <p:cNvPr id="1639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875" y="4635500"/>
            <a:ext cx="467995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56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dirty="0" err="1" smtClean="0">
                <a:solidFill>
                  <a:schemeClr val="accent2"/>
                </a:solidFill>
              </a:rPr>
              <a:t>Datos</a:t>
            </a:r>
            <a:r>
              <a:rPr lang="en-US" b="1" dirty="0" smtClean="0">
                <a:solidFill>
                  <a:schemeClr val="accent2"/>
                </a:solidFill>
              </a:rPr>
              <a:t> </a:t>
            </a:r>
            <a:r>
              <a:rPr lang="en-US" b="1" dirty="0" err="1" smtClean="0">
                <a:solidFill>
                  <a:schemeClr val="accent2"/>
                </a:solidFill>
              </a:rPr>
              <a:t>sobre</a:t>
            </a:r>
            <a:r>
              <a:rPr lang="en-US" b="1" dirty="0" smtClean="0">
                <a:solidFill>
                  <a:schemeClr val="accent2"/>
                </a:solidFill>
              </a:rPr>
              <a:t> los virus</a:t>
            </a:r>
          </a:p>
        </p:txBody>
      </p:sp>
      <p:sp>
        <p:nvSpPr>
          <p:cNvPr id="14339" name="Rectangle 3"/>
          <p:cNvSpPr>
            <a:spLocks noGrp="1" noChangeArrowheads="1"/>
          </p:cNvSpPr>
          <p:nvPr>
            <p:ph type="body" idx="1"/>
          </p:nvPr>
        </p:nvSpPr>
        <p:spPr/>
        <p:txBody>
          <a:bodyPr/>
          <a:lstStyle/>
          <a:p>
            <a:pPr marL="514350" indent="-514350" eaLnBrk="1" hangingPunct="1">
              <a:buFontTx/>
              <a:buNone/>
            </a:pPr>
            <a:endParaRPr lang="en-US" dirty="0" smtClean="0"/>
          </a:p>
          <a:p>
            <a:pPr marL="514350" indent="-514350" eaLnBrk="1" hangingPunct="1">
              <a:buFontTx/>
              <a:buAutoNum type="arabicPeriod"/>
            </a:pPr>
            <a:r>
              <a:rPr lang="es-ES" dirty="0"/>
              <a:t>Su capacidad para reproducirse depende </a:t>
            </a:r>
            <a:r>
              <a:rPr lang="es-ES" dirty="0" smtClean="0"/>
              <a:t>de las células del </a:t>
            </a:r>
            <a:r>
              <a:rPr lang="es-ES" dirty="0"/>
              <a:t>huésped</a:t>
            </a:r>
            <a:endParaRPr lang="en-US" dirty="0" smtClean="0"/>
          </a:p>
          <a:p>
            <a:pPr marL="514350" indent="-514350" eaLnBrk="1" hangingPunct="1">
              <a:buFontTx/>
              <a:buAutoNum type="arabicPeriod"/>
            </a:pPr>
            <a:r>
              <a:rPr lang="es-ES" dirty="0"/>
              <a:t>El período de infección puede ser largo</a:t>
            </a:r>
            <a:endParaRPr lang="en-US" dirty="0" smtClean="0"/>
          </a:p>
          <a:p>
            <a:pPr marL="514350" indent="-514350" eaLnBrk="1" hangingPunct="1">
              <a:buFontTx/>
              <a:buAutoNum type="arabicPeriod"/>
            </a:pPr>
            <a:r>
              <a:rPr lang="en-US" dirty="0" smtClean="0"/>
              <a:t>Para la </a:t>
            </a:r>
            <a:r>
              <a:rPr lang="en-US" dirty="0" err="1" smtClean="0"/>
              <a:t>filtración</a:t>
            </a:r>
            <a:r>
              <a:rPr lang="en-US" dirty="0" smtClean="0"/>
              <a:t> se </a:t>
            </a:r>
            <a:r>
              <a:rPr lang="en-US" dirty="0" err="1" smtClean="0"/>
              <a:t>requieren</a:t>
            </a:r>
            <a:r>
              <a:rPr lang="en-US" dirty="0" smtClean="0"/>
              <a:t> </a:t>
            </a:r>
            <a:r>
              <a:rPr lang="en-US" dirty="0" err="1" smtClean="0"/>
              <a:t>poros</a:t>
            </a:r>
            <a:r>
              <a:rPr lang="en-US" dirty="0" smtClean="0"/>
              <a:t> de </a:t>
            </a:r>
            <a:r>
              <a:rPr lang="en-US" dirty="0" err="1" smtClean="0"/>
              <a:t>pequeño</a:t>
            </a:r>
            <a:r>
              <a:rPr lang="en-US" dirty="0" smtClean="0"/>
              <a:t> </a:t>
            </a:r>
            <a:r>
              <a:rPr lang="en-US" dirty="0" err="1" smtClean="0"/>
              <a:t>tamaño</a:t>
            </a:r>
            <a:r>
              <a:rPr lang="en-US" dirty="0" smtClean="0"/>
              <a:t> (entre 0,02 y 0,2 </a:t>
            </a:r>
            <a:r>
              <a:rPr lang="en-US" dirty="0" err="1" smtClean="0"/>
              <a:t>micrones</a:t>
            </a:r>
            <a:r>
              <a:rPr lang="en-US" dirty="0" smtClean="0"/>
              <a:t>)</a:t>
            </a:r>
          </a:p>
        </p:txBody>
      </p:sp>
      <p:pic>
        <p:nvPicPr>
          <p:cNvPr id="1126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animEffect transition="in" filter="slide(fromBottom)">
                                      <p:cBhvr>
                                        <p:cTn id="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s-ES" b="1" smtClean="0">
                <a:solidFill>
                  <a:schemeClr val="accent2"/>
                </a:solidFill>
              </a:rPr>
              <a:t>Bacterias</a:t>
            </a:r>
          </a:p>
        </p:txBody>
      </p:sp>
      <p:sp>
        <p:nvSpPr>
          <p:cNvPr id="14339" name="Rectangle 3"/>
          <p:cNvSpPr>
            <a:spLocks noGrp="1" noChangeArrowheads="1"/>
          </p:cNvSpPr>
          <p:nvPr>
            <p:ph type="body" idx="1"/>
          </p:nvPr>
        </p:nvSpPr>
        <p:spPr/>
        <p:txBody>
          <a:bodyPr/>
          <a:lstStyle/>
          <a:p>
            <a:pPr eaLnBrk="1" hangingPunct="1">
              <a:buFontTx/>
              <a:buNone/>
            </a:pPr>
            <a:r>
              <a:rPr lang="es-ES" dirty="0" smtClean="0"/>
              <a:t>Bacterias más comunes:</a:t>
            </a:r>
          </a:p>
          <a:p>
            <a:pPr eaLnBrk="1" hangingPunct="1"/>
            <a:r>
              <a:rPr lang="es-ES" i="1" smtClean="0"/>
              <a:t>E. Coli</a:t>
            </a:r>
          </a:p>
          <a:p>
            <a:pPr eaLnBrk="1" hangingPunct="1"/>
            <a:r>
              <a:rPr lang="es-ES" i="1" smtClean="0"/>
              <a:t>Staphylococcus</a:t>
            </a:r>
          </a:p>
          <a:p>
            <a:pPr eaLnBrk="1" hangingPunct="1"/>
            <a:r>
              <a:rPr lang="es-ES" i="1" smtClean="0"/>
              <a:t>Salmonella</a:t>
            </a:r>
          </a:p>
          <a:p>
            <a:pPr eaLnBrk="1" hangingPunct="1">
              <a:buFontTx/>
              <a:buNone/>
            </a:pPr>
            <a:endParaRPr lang="es-ES" smtClean="0"/>
          </a:p>
          <a:p>
            <a:pPr eaLnBrk="1" hangingPunct="1">
              <a:buFontTx/>
              <a:buNone/>
            </a:pPr>
            <a:r>
              <a:rPr lang="es-ES" dirty="0" smtClean="0"/>
              <a:t>Enfermedades que podemos contraer por las bacterias del agua: </a:t>
            </a:r>
          </a:p>
          <a:p>
            <a:pPr algn="ctr" eaLnBrk="1" hangingPunct="1">
              <a:buFontTx/>
              <a:buNone/>
            </a:pPr>
            <a:r>
              <a:rPr lang="es-ES" i="1" smtClean="0"/>
              <a:t>Cólera, fiebre tifoidea</a:t>
            </a:r>
            <a:endParaRPr lang="es-ES" smtClean="0"/>
          </a:p>
        </p:txBody>
      </p:sp>
      <p:pic>
        <p:nvPicPr>
          <p:cNvPr id="1229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295400"/>
            <a:ext cx="3436938"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3" name="Text Box 4"/>
          <p:cNvSpPr txBox="1">
            <a:spLocks noChangeArrowheads="1"/>
          </p:cNvSpPr>
          <p:nvPr/>
        </p:nvSpPr>
        <p:spPr bwMode="auto">
          <a:xfrm>
            <a:off x="6172200" y="3962400"/>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s-ES">
                <a:solidFill>
                  <a:srgbClr val="000000"/>
                </a:solidFill>
              </a:rPr>
              <a:t>Cólera</a:t>
            </a:r>
          </a:p>
        </p:txBody>
      </p:sp>
      <p:pic>
        <p:nvPicPr>
          <p:cNvPr id="12294"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slide(fromBottom)">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slide(fromBottom)">
                                      <p:cBhvr>
                                        <p:cTn id="22" dur="500"/>
                                        <p:tgtEl>
                                          <p:spTgt spid="14339">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slide(fromBottom)">
                                      <p:cBhvr>
                                        <p:cTn id="2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s-ES" b="1" smtClean="0">
                <a:solidFill>
                  <a:schemeClr val="accent2"/>
                </a:solidFill>
              </a:rPr>
              <a:t>Datos sobre las bacterias</a:t>
            </a:r>
          </a:p>
        </p:txBody>
      </p:sp>
      <p:sp>
        <p:nvSpPr>
          <p:cNvPr id="14339" name="Rectangle 3"/>
          <p:cNvSpPr>
            <a:spLocks noGrp="1" noChangeArrowheads="1"/>
          </p:cNvSpPr>
          <p:nvPr>
            <p:ph type="body" idx="1"/>
          </p:nvPr>
        </p:nvSpPr>
        <p:spPr>
          <a:xfrm>
            <a:off x="439737" y="1484784"/>
            <a:ext cx="8229600" cy="4525963"/>
          </a:xfrm>
        </p:spPr>
        <p:txBody>
          <a:bodyPr/>
          <a:lstStyle/>
          <a:p>
            <a:pPr marL="514350" indent="-514350" eaLnBrk="1" hangingPunct="1">
              <a:buFontTx/>
              <a:buAutoNum type="arabicPeriod"/>
            </a:pPr>
            <a:r>
              <a:rPr lang="es-ES" sz="3000" dirty="0" smtClean="0"/>
              <a:t>Muchos tipos diferentes</a:t>
            </a:r>
          </a:p>
          <a:p>
            <a:pPr marL="514350" indent="-514350" eaLnBrk="1" hangingPunct="1">
              <a:buFontTx/>
              <a:buAutoNum type="arabicPeriod"/>
            </a:pPr>
            <a:r>
              <a:rPr lang="es-ES" sz="3000" dirty="0" smtClean="0"/>
              <a:t>El sistema de vida más sencillo</a:t>
            </a:r>
          </a:p>
          <a:p>
            <a:pPr marL="514350" indent="-514350" eaLnBrk="1" hangingPunct="1">
              <a:buFontTx/>
              <a:buAutoNum type="arabicPeriod"/>
            </a:pPr>
            <a:r>
              <a:rPr lang="es-ES" sz="3000" dirty="0" smtClean="0"/>
              <a:t>Generalmente entre 0,2 y 5 micrones de tamaño</a:t>
            </a:r>
          </a:p>
          <a:p>
            <a:pPr marL="514350" indent="-514350" eaLnBrk="1" hangingPunct="1">
              <a:buFontTx/>
              <a:buAutoNum type="arabicPeriod"/>
            </a:pPr>
            <a:r>
              <a:rPr lang="es-ES" sz="3000" dirty="0" smtClean="0"/>
              <a:t>Muchas de ellas no causan enfermedades</a:t>
            </a:r>
          </a:p>
          <a:p>
            <a:pPr marL="514350" indent="-514350" eaLnBrk="1" hangingPunct="1">
              <a:buFontTx/>
              <a:buAutoNum type="arabicPeriod"/>
            </a:pPr>
            <a:r>
              <a:rPr lang="es-ES" sz="3000" dirty="0" smtClean="0"/>
              <a:t>Presentes en las heces (1 gramo = 1.000 millones)</a:t>
            </a:r>
          </a:p>
          <a:p>
            <a:pPr marL="514350" indent="-514350" eaLnBrk="1" hangingPunct="1">
              <a:buFontTx/>
              <a:buAutoNum type="arabicPeriod"/>
            </a:pPr>
            <a:r>
              <a:rPr lang="es-ES" sz="3000" dirty="0" smtClean="0"/>
              <a:t>Responsables de las principales epidemias provocadas por el agua contaminada</a:t>
            </a:r>
          </a:p>
        </p:txBody>
      </p:sp>
      <p:pic>
        <p:nvPicPr>
          <p:cNvPr id="13316"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lide(fromBottom)">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slide(fromBottom)">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slide(fromBottom)">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slide(fromBottom)">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s-ES" b="1" dirty="0">
                <a:solidFill>
                  <a:schemeClr val="accent2"/>
                </a:solidFill>
              </a:rPr>
              <a:t>P</a:t>
            </a:r>
            <a:r>
              <a:rPr lang="es-ES" b="1" dirty="0" smtClean="0">
                <a:solidFill>
                  <a:schemeClr val="accent2"/>
                </a:solidFill>
              </a:rPr>
              <a:t>rotozoos</a:t>
            </a:r>
            <a:endParaRPr lang="es-ES" b="1" dirty="0" smtClean="0">
              <a:solidFill>
                <a:schemeClr val="accent2"/>
              </a:solidFill>
            </a:endParaRPr>
          </a:p>
        </p:txBody>
      </p:sp>
      <p:sp>
        <p:nvSpPr>
          <p:cNvPr id="14339" name="Rectangle 3"/>
          <p:cNvSpPr>
            <a:spLocks noGrp="1" noChangeArrowheads="1"/>
          </p:cNvSpPr>
          <p:nvPr>
            <p:ph type="body" idx="1"/>
          </p:nvPr>
        </p:nvSpPr>
        <p:spPr/>
        <p:txBody>
          <a:bodyPr/>
          <a:lstStyle/>
          <a:p>
            <a:pPr eaLnBrk="1" hangingPunct="1">
              <a:lnSpc>
                <a:spcPct val="80000"/>
              </a:lnSpc>
              <a:buFontTx/>
              <a:buNone/>
            </a:pPr>
            <a:r>
              <a:rPr lang="es-ES" sz="2600" dirty="0" smtClean="0"/>
              <a:t>Protozoos</a:t>
            </a:r>
            <a:r>
              <a:rPr lang="es-ES" sz="2650" dirty="0" smtClean="0"/>
              <a:t> más comunes:</a:t>
            </a:r>
          </a:p>
          <a:p>
            <a:pPr eaLnBrk="1" hangingPunct="1">
              <a:lnSpc>
                <a:spcPct val="80000"/>
              </a:lnSpc>
            </a:pPr>
            <a:r>
              <a:rPr lang="es-ES" sz="2650" i="1" dirty="0" smtClean="0"/>
              <a:t>Malaria</a:t>
            </a:r>
          </a:p>
          <a:p>
            <a:pPr eaLnBrk="1" hangingPunct="1">
              <a:lnSpc>
                <a:spcPct val="80000"/>
              </a:lnSpc>
            </a:pPr>
            <a:r>
              <a:rPr lang="es-ES" sz="2650" i="1" dirty="0" smtClean="0"/>
              <a:t>Giardia</a:t>
            </a:r>
          </a:p>
          <a:p>
            <a:pPr eaLnBrk="1" hangingPunct="1">
              <a:lnSpc>
                <a:spcPct val="80000"/>
              </a:lnSpc>
            </a:pPr>
            <a:r>
              <a:rPr lang="es-ES" sz="2650" i="1" dirty="0" smtClean="0"/>
              <a:t>Cryptosporidium</a:t>
            </a:r>
          </a:p>
          <a:p>
            <a:pPr eaLnBrk="1" hangingPunct="1">
              <a:lnSpc>
                <a:spcPct val="80000"/>
              </a:lnSpc>
              <a:buFontTx/>
              <a:buNone/>
            </a:pPr>
            <a:endParaRPr lang="es-ES" sz="2800" dirty="0" smtClean="0"/>
          </a:p>
          <a:p>
            <a:pPr eaLnBrk="1" hangingPunct="1">
              <a:lnSpc>
                <a:spcPct val="80000"/>
              </a:lnSpc>
              <a:buFontTx/>
              <a:buNone/>
            </a:pPr>
            <a:endParaRPr lang="es-ES" sz="2800" dirty="0" smtClean="0"/>
          </a:p>
          <a:p>
            <a:pPr eaLnBrk="1" hangingPunct="1">
              <a:lnSpc>
                <a:spcPct val="80000"/>
              </a:lnSpc>
              <a:buFontTx/>
              <a:buNone/>
            </a:pPr>
            <a:endParaRPr lang="es-ES" sz="2800" dirty="0" smtClean="0"/>
          </a:p>
          <a:p>
            <a:pPr eaLnBrk="1" hangingPunct="1">
              <a:lnSpc>
                <a:spcPct val="80000"/>
              </a:lnSpc>
              <a:buFontTx/>
              <a:buNone/>
            </a:pPr>
            <a:r>
              <a:rPr lang="es-ES" sz="2700" dirty="0" smtClean="0"/>
              <a:t>Enfermedades que podemos contraer por los protozoos del agua:</a:t>
            </a:r>
          </a:p>
          <a:p>
            <a:pPr eaLnBrk="1" hangingPunct="1">
              <a:lnSpc>
                <a:spcPct val="80000"/>
              </a:lnSpc>
              <a:buFontTx/>
              <a:buNone/>
            </a:pPr>
            <a:r>
              <a:rPr lang="es-ES" sz="2700" i="1" dirty="0" smtClean="0"/>
              <a:t>Giardia, Criptosporidiosis, Amebiasis (Entamoeba</a:t>
            </a:r>
            <a:r>
              <a:rPr lang="es-ES" sz="2700" dirty="0" smtClean="0"/>
              <a:t> </a:t>
            </a:r>
            <a:r>
              <a:rPr lang="es-ES" sz="2700" i="1" dirty="0" smtClean="0"/>
              <a:t>histolytica)</a:t>
            </a:r>
          </a:p>
        </p:txBody>
      </p:sp>
      <p:sp>
        <p:nvSpPr>
          <p:cNvPr id="14341" name="Text Box 4"/>
          <p:cNvSpPr txBox="1">
            <a:spLocks noChangeArrowheads="1"/>
          </p:cNvSpPr>
          <p:nvPr/>
        </p:nvSpPr>
        <p:spPr bwMode="auto">
          <a:xfrm>
            <a:off x="6444205" y="3864333"/>
            <a:ext cx="26320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s-ES" dirty="0" err="1">
                <a:solidFill>
                  <a:srgbClr val="000000"/>
                </a:solidFill>
              </a:rPr>
              <a:t>Ooquiste</a:t>
            </a:r>
            <a:r>
              <a:rPr lang="es-ES" dirty="0">
                <a:solidFill>
                  <a:srgbClr val="000000"/>
                </a:solidFill>
              </a:rPr>
              <a:t> del </a:t>
            </a:r>
            <a:r>
              <a:rPr lang="es-ES" dirty="0" err="1">
                <a:solidFill>
                  <a:srgbClr val="000000"/>
                </a:solidFill>
              </a:rPr>
              <a:t>Cryptosporidium</a:t>
            </a:r>
            <a:endParaRPr lang="es-ES" dirty="0">
              <a:solidFill>
                <a:srgbClr val="000000"/>
              </a:solidFill>
            </a:endParaRPr>
          </a:p>
        </p:txBody>
      </p:sp>
      <p:pic>
        <p:nvPicPr>
          <p:cNvPr id="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4" y="1303338"/>
            <a:ext cx="2362200" cy="17716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4208" y="1844824"/>
            <a:ext cx="2444048" cy="2019509"/>
          </a:xfrm>
          <a:prstGeom prst="rect">
            <a:avLst/>
          </a:prstGeom>
          <a:noFill/>
          <a:ln>
            <a:noFill/>
          </a:ln>
          <a:effectLst>
            <a:outerShdw dist="107933" dir="2700000" algn="ctr" rotWithShape="0">
              <a:srgbClr val="808080">
                <a:alpha val="50026"/>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Text Box 4"/>
          <p:cNvSpPr txBox="1">
            <a:spLocks noChangeArrowheads="1"/>
          </p:cNvSpPr>
          <p:nvPr/>
        </p:nvSpPr>
        <p:spPr bwMode="auto">
          <a:xfrm>
            <a:off x="4038600" y="3074988"/>
            <a:ext cx="22002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s-ES">
                <a:solidFill>
                  <a:srgbClr val="000000"/>
                </a:solidFill>
              </a:rPr>
              <a:t>Giardia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4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Effect transition="in" filter="fade">
                                      <p:cBhvr>
                                        <p:cTn id="25" dur="1000"/>
                                        <p:tgtEl>
                                          <p:spTgt spid="14339">
                                            <p:txEl>
                                              <p:pRg st="3" end="3"/>
                                            </p:txEl>
                                          </p:spTgt>
                                        </p:tgtEl>
                                      </p:cBhvr>
                                    </p:animEffect>
                                    <p:anim calcmode="lin" valueType="num">
                                      <p:cBhvr>
                                        <p:cTn id="26"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4339">
                                            <p:txEl>
                                              <p:pRg st="3" end="3"/>
                                            </p:txEl>
                                          </p:spTgt>
                                        </p:tgtEl>
                                        <p:attrNameLst>
                                          <p:attrName>ppt_y</p:attrName>
                                        </p:attrNameLst>
                                      </p:cBhvr>
                                      <p:tavLst>
                                        <p:tav tm="0">
                                          <p:val>
                                            <p:strVal val="#ppt_y+.1"/>
                                          </p:val>
                                        </p:tav>
                                        <p:tav tm="100000">
                                          <p:val>
                                            <p:strVal val="#ppt_y"/>
                                          </p:val>
                                        </p:tav>
                                      </p:tavLst>
                                    </p:anim>
                                  </p:childTnLst>
                                </p:cTn>
                              </p:par>
                              <p:par>
                                <p:cTn id="28" presetID="1" presetClass="entr" presetSubtype="0" fill="hold" nodeType="withEffect">
                                  <p:stCondLst>
                                    <p:cond delay="0"/>
                                  </p:stCondLst>
                                  <p:childTnLst>
                                    <p:set>
                                      <p:cBhvr>
                                        <p:cTn id="29" dur="1" fill="hold">
                                          <p:stCondLst>
                                            <p:cond delay="0"/>
                                          </p:stCondLst>
                                        </p:cTn>
                                        <p:tgtEl>
                                          <p:spTgt spid="1434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4341"/>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4339">
                                            <p:txEl>
                                              <p:pRg st="7" end="7"/>
                                            </p:txEl>
                                          </p:spTgt>
                                        </p:tgtEl>
                                        <p:attrNameLst>
                                          <p:attrName>style.visibility</p:attrName>
                                        </p:attrNameLst>
                                      </p:cBhvr>
                                      <p:to>
                                        <p:strVal val="visible"/>
                                      </p:to>
                                    </p:set>
                                    <p:animEffect transition="in" filter="fade">
                                      <p:cBhvr>
                                        <p:cTn id="36" dur="1000"/>
                                        <p:tgtEl>
                                          <p:spTgt spid="14339">
                                            <p:txEl>
                                              <p:pRg st="7" end="7"/>
                                            </p:txEl>
                                          </p:spTgt>
                                        </p:tgtEl>
                                      </p:cBhvr>
                                    </p:animEffect>
                                    <p:anim calcmode="lin" valueType="num">
                                      <p:cBhvr>
                                        <p:cTn id="37" dur="1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1433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4339">
                                            <p:txEl>
                                              <p:pRg st="8" end="8"/>
                                            </p:txEl>
                                          </p:spTgt>
                                        </p:tgtEl>
                                        <p:attrNameLst>
                                          <p:attrName>style.visibility</p:attrName>
                                        </p:attrNameLst>
                                      </p:cBhvr>
                                      <p:to>
                                        <p:strVal val="visible"/>
                                      </p:to>
                                    </p:set>
                                    <p:animEffect transition="in" filter="fade">
                                      <p:cBhvr>
                                        <p:cTn id="43" dur="1000"/>
                                        <p:tgtEl>
                                          <p:spTgt spid="14339">
                                            <p:txEl>
                                              <p:pRg st="8" end="8"/>
                                            </p:txEl>
                                          </p:spTgt>
                                        </p:tgtEl>
                                      </p:cBhvr>
                                    </p:animEffect>
                                    <p:anim calcmode="lin" valueType="num">
                                      <p:cBhvr>
                                        <p:cTn id="44"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1433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1"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s-ES" b="1" smtClean="0">
                <a:solidFill>
                  <a:schemeClr val="accent2"/>
                </a:solidFill>
              </a:rPr>
              <a:t>Datos sobre los protozoos</a:t>
            </a:r>
          </a:p>
        </p:txBody>
      </p:sp>
      <p:sp>
        <p:nvSpPr>
          <p:cNvPr id="14339" name="Rectangle 3"/>
          <p:cNvSpPr>
            <a:spLocks noGrp="1" noChangeArrowheads="1"/>
          </p:cNvSpPr>
          <p:nvPr>
            <p:ph type="body" idx="1"/>
          </p:nvPr>
        </p:nvSpPr>
        <p:spPr/>
        <p:txBody>
          <a:bodyPr/>
          <a:lstStyle/>
          <a:p>
            <a:pPr marL="514350" indent="-514350" eaLnBrk="1" hangingPunct="1">
              <a:buFontTx/>
              <a:buAutoNum type="arabicPeriod"/>
            </a:pPr>
            <a:r>
              <a:rPr lang="es-ES" dirty="0" smtClean="0"/>
              <a:t>Más grandes que las bacterias y los virus (de 2 a 20 micrones)</a:t>
            </a:r>
          </a:p>
          <a:p>
            <a:pPr marL="514350" indent="-514350" eaLnBrk="1" hangingPunct="1">
              <a:buFontTx/>
              <a:buAutoNum type="arabicPeriod"/>
            </a:pPr>
            <a:r>
              <a:rPr lang="es-ES" dirty="0" smtClean="0"/>
              <a:t>Sobreviven largos períodos en ambientes hostiles gracias a su caparazón protector</a:t>
            </a:r>
          </a:p>
          <a:p>
            <a:pPr marL="514350" indent="-514350" eaLnBrk="1" hangingPunct="1">
              <a:buFontTx/>
              <a:buAutoNum type="arabicPeriod"/>
            </a:pPr>
            <a:r>
              <a:rPr lang="es-ES" dirty="0" smtClean="0"/>
              <a:t>Resistentes al cloro (gracias al caparazón protector)</a:t>
            </a:r>
          </a:p>
          <a:p>
            <a:pPr marL="514350" indent="-514350" eaLnBrk="1" hangingPunct="1">
              <a:buFontTx/>
              <a:buAutoNum type="arabicPeriod"/>
            </a:pPr>
            <a:r>
              <a:rPr lang="es-ES" dirty="0" smtClean="0"/>
              <a:t>Causa de las principales epidemias originadas en el agua</a:t>
            </a:r>
          </a:p>
        </p:txBody>
      </p:sp>
      <p:pic>
        <p:nvPicPr>
          <p:cNvPr id="1536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s-ES" b="1" smtClean="0">
                <a:solidFill>
                  <a:schemeClr val="accent2"/>
                </a:solidFill>
              </a:rPr>
              <a:t>Helmintos</a:t>
            </a:r>
          </a:p>
        </p:txBody>
      </p:sp>
      <p:sp>
        <p:nvSpPr>
          <p:cNvPr id="14339" name="Rectangle 3"/>
          <p:cNvSpPr>
            <a:spLocks noGrp="1" noChangeArrowheads="1"/>
          </p:cNvSpPr>
          <p:nvPr>
            <p:ph type="body" idx="1"/>
          </p:nvPr>
        </p:nvSpPr>
        <p:spPr>
          <a:xfrm>
            <a:off x="323528" y="1732756"/>
            <a:ext cx="8229600" cy="4525963"/>
          </a:xfrm>
        </p:spPr>
        <p:txBody>
          <a:bodyPr/>
          <a:lstStyle/>
          <a:p>
            <a:pPr eaLnBrk="1" hangingPunct="1">
              <a:buFontTx/>
              <a:buNone/>
            </a:pPr>
            <a:r>
              <a:rPr lang="es-ES" sz="2900" dirty="0" smtClean="0"/>
              <a:t>Helmintos más comunes</a:t>
            </a:r>
            <a:r>
              <a:rPr lang="es-ES" dirty="0" smtClean="0"/>
              <a:t>:</a:t>
            </a:r>
          </a:p>
          <a:p>
            <a:pPr eaLnBrk="1" hangingPunct="1"/>
            <a:r>
              <a:rPr lang="es-ES" i="1" dirty="0" smtClean="0"/>
              <a:t>Nematodos</a:t>
            </a:r>
          </a:p>
          <a:p>
            <a:pPr eaLnBrk="1" hangingPunct="1"/>
            <a:r>
              <a:rPr lang="es-ES" i="1" dirty="0" smtClean="0"/>
              <a:t>Anquilostomas</a:t>
            </a:r>
          </a:p>
          <a:p>
            <a:pPr eaLnBrk="1" hangingPunct="1"/>
            <a:r>
              <a:rPr lang="es-ES" i="1" dirty="0" smtClean="0"/>
              <a:t>Cestodos</a:t>
            </a:r>
          </a:p>
          <a:p>
            <a:pPr eaLnBrk="1" hangingPunct="1"/>
            <a:endParaRPr lang="es-ES" dirty="0" smtClean="0"/>
          </a:p>
          <a:p>
            <a:pPr eaLnBrk="1" hangingPunct="1">
              <a:buFontTx/>
              <a:buNone/>
            </a:pPr>
            <a:r>
              <a:rPr lang="es-ES" sz="3100" dirty="0" smtClean="0"/>
              <a:t>Enfermedades relacionadas que podemos contraer a través del agua:</a:t>
            </a:r>
          </a:p>
          <a:p>
            <a:pPr eaLnBrk="1" hangingPunct="1">
              <a:buFontTx/>
              <a:buNone/>
            </a:pPr>
            <a:r>
              <a:rPr lang="es-ES" sz="3100" i="1" dirty="0" smtClean="0"/>
              <a:t>Esquistosomiasis, ascariasis, drancunculiasis</a:t>
            </a:r>
          </a:p>
        </p:txBody>
      </p:sp>
      <p:grpSp>
        <p:nvGrpSpPr>
          <p:cNvPr id="16388" name="Group 3"/>
          <p:cNvGrpSpPr>
            <a:grpSpLocks/>
          </p:cNvGrpSpPr>
          <p:nvPr/>
        </p:nvGrpSpPr>
        <p:grpSpPr bwMode="auto">
          <a:xfrm>
            <a:off x="4644008" y="1371600"/>
            <a:ext cx="4169792" cy="1925638"/>
            <a:chOff x="975" y="3022"/>
            <a:chExt cx="2720" cy="1213"/>
          </a:xfrm>
        </p:grpSpPr>
        <p:pic>
          <p:nvPicPr>
            <p:cNvPr id="163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5" y="3022"/>
              <a:ext cx="2721" cy="1214"/>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92" name="Text Box 5"/>
            <p:cNvSpPr txBox="1">
              <a:spLocks noChangeArrowheads="1"/>
            </p:cNvSpPr>
            <p:nvPr/>
          </p:nvSpPr>
          <p:spPr bwMode="auto">
            <a:xfrm>
              <a:off x="975" y="3022"/>
              <a:ext cx="2721" cy="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grpSp>
      <p:sp>
        <p:nvSpPr>
          <p:cNvPr id="16389" name="Rectangle 6"/>
          <p:cNvSpPr>
            <a:spLocks noChangeArrowheads="1"/>
          </p:cNvSpPr>
          <p:nvPr/>
        </p:nvSpPr>
        <p:spPr bwMode="auto">
          <a:xfrm>
            <a:off x="5075238" y="3352800"/>
            <a:ext cx="3168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solidFill>
                  <a:srgbClr val="000000"/>
                </a:solidFill>
              </a:rPr>
              <a:t>Gusano de un intestino humano (6 m de largo)</a:t>
            </a:r>
            <a:r>
              <a:rPr lang="es-ES" dirty="0" smtClean="0"/>
              <a:t> </a:t>
            </a:r>
          </a:p>
        </p:txBody>
      </p:sp>
      <p:pic>
        <p:nvPicPr>
          <p:cNvPr id="16390"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fade">
                                      <p:cBhvr>
                                        <p:cTn id="7" dur="1000"/>
                                        <p:tgtEl>
                                          <p:spTgt spid="14339">
                                            <p:txEl>
                                              <p:pRg st="1" end="1"/>
                                            </p:txEl>
                                          </p:spTgt>
                                        </p:tgtEl>
                                      </p:cBhvr>
                                    </p:animEffect>
                                    <p:anim calcmode="lin" valueType="num">
                                      <p:cBhvr>
                                        <p:cTn id="8"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fade">
                                      <p:cBhvr>
                                        <p:cTn id="28" dur="1000"/>
                                        <p:tgtEl>
                                          <p:spTgt spid="14339">
                                            <p:txEl>
                                              <p:pRg st="5" end="5"/>
                                            </p:txEl>
                                          </p:spTgt>
                                        </p:tgtEl>
                                      </p:cBhvr>
                                    </p:animEffect>
                                    <p:anim calcmode="lin" valueType="num">
                                      <p:cBhvr>
                                        <p:cTn id="29"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6" end="6"/>
                                            </p:txEl>
                                          </p:spTgt>
                                        </p:tgtEl>
                                        <p:attrNameLst>
                                          <p:attrName>style.visibility</p:attrName>
                                        </p:attrNameLst>
                                      </p:cBhvr>
                                      <p:to>
                                        <p:strVal val="visible"/>
                                      </p:to>
                                    </p:set>
                                    <p:animEffect transition="in" filter="fade">
                                      <p:cBhvr>
                                        <p:cTn id="35" dur="1000"/>
                                        <p:tgtEl>
                                          <p:spTgt spid="14339">
                                            <p:txEl>
                                              <p:pRg st="6" end="6"/>
                                            </p:txEl>
                                          </p:spTgt>
                                        </p:tgtEl>
                                      </p:cBhvr>
                                    </p:animEffect>
                                    <p:anim calcmode="lin" valueType="num">
                                      <p:cBhvr>
                                        <p:cTn id="36" dur="10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39737" y="260648"/>
            <a:ext cx="8229600" cy="1143000"/>
          </a:xfrm>
        </p:spPr>
        <p:txBody>
          <a:bodyPr/>
          <a:lstStyle/>
          <a:p>
            <a:pPr eaLnBrk="1" hangingPunct="1"/>
            <a:r>
              <a:rPr lang="es-ES" b="1" smtClean="0">
                <a:solidFill>
                  <a:schemeClr val="accent2"/>
                </a:solidFill>
              </a:rPr>
              <a:t>Datos sobre los helmintos</a:t>
            </a:r>
          </a:p>
        </p:txBody>
      </p:sp>
      <p:sp>
        <p:nvSpPr>
          <p:cNvPr id="14339" name="Rectangle 3"/>
          <p:cNvSpPr>
            <a:spLocks noGrp="1" noChangeArrowheads="1"/>
          </p:cNvSpPr>
          <p:nvPr>
            <p:ph type="body" idx="1"/>
          </p:nvPr>
        </p:nvSpPr>
        <p:spPr>
          <a:xfrm>
            <a:off x="439737" y="1556792"/>
            <a:ext cx="8229600" cy="4525963"/>
          </a:xfrm>
        </p:spPr>
        <p:txBody>
          <a:bodyPr/>
          <a:lstStyle/>
          <a:p>
            <a:pPr marL="514350" indent="-514350" eaLnBrk="1" hangingPunct="1">
              <a:buFontTx/>
              <a:buAutoNum type="arabicPeriod"/>
            </a:pPr>
            <a:r>
              <a:rPr lang="es-ES" dirty="0" smtClean="0"/>
              <a:t>Gusanos parásitos</a:t>
            </a:r>
          </a:p>
          <a:p>
            <a:pPr marL="514350" indent="-514350" eaLnBrk="1" hangingPunct="1">
              <a:buFontTx/>
              <a:buAutoNum type="arabicPeriod"/>
            </a:pPr>
            <a:r>
              <a:rPr lang="es-ES" dirty="0" smtClean="0"/>
              <a:t>Pueden vivir muchos años en el cuerpo humano</a:t>
            </a:r>
          </a:p>
          <a:p>
            <a:pPr marL="514350" indent="-514350" eaLnBrk="1" hangingPunct="1">
              <a:buFontTx/>
              <a:buAutoNum type="arabicPeriod"/>
            </a:pPr>
            <a:r>
              <a:rPr lang="es-ES" dirty="0" smtClean="0"/>
              <a:t>Generalmente no se reproducen en el cuerpo infectado</a:t>
            </a:r>
          </a:p>
          <a:p>
            <a:pPr marL="514350" indent="-514350" eaLnBrk="1" hangingPunct="1">
              <a:buFontTx/>
              <a:buAutoNum type="arabicPeriod"/>
            </a:pPr>
            <a:r>
              <a:rPr lang="es-ES" dirty="0" smtClean="0"/>
              <a:t>Se transmiten por las heces y la orina</a:t>
            </a:r>
          </a:p>
        </p:txBody>
      </p:sp>
      <p:pic>
        <p:nvPicPr>
          <p:cNvPr id="1741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1520" y="274638"/>
            <a:ext cx="8435280" cy="1143000"/>
          </a:xfrm>
        </p:spPr>
        <p:txBody>
          <a:bodyPr/>
          <a:lstStyle/>
          <a:p>
            <a:pPr eaLnBrk="1" hangingPunct="1"/>
            <a:r>
              <a:rPr lang="es-ES" sz="3400" b="1" dirty="0" smtClean="0">
                <a:solidFill>
                  <a:schemeClr val="accent2"/>
                </a:solidFill>
              </a:rPr>
              <a:t>Enfermedades relacionadas con el agua</a:t>
            </a:r>
          </a:p>
        </p:txBody>
      </p:sp>
      <p:graphicFrame>
        <p:nvGraphicFramePr>
          <p:cNvPr id="2" name="Table 1"/>
          <p:cNvGraphicFramePr>
            <a:graphicFrameLocks noGrp="1"/>
          </p:cNvGraphicFramePr>
          <p:nvPr>
            <p:extLst>
              <p:ext uri="{D42A27DB-BD31-4B8C-83A1-F6EECF244321}">
                <p14:modId xmlns:p14="http://schemas.microsoft.com/office/powerpoint/2010/main" val="3334889501"/>
              </p:ext>
            </p:extLst>
          </p:nvPr>
        </p:nvGraphicFramePr>
        <p:xfrm>
          <a:off x="971600" y="1268760"/>
          <a:ext cx="7416825" cy="4747200"/>
        </p:xfrm>
        <a:graphic>
          <a:graphicData uri="http://schemas.openxmlformats.org/drawingml/2006/table">
            <a:tbl>
              <a:tblPr firstRow="1" bandRow="1">
                <a:tableStyleId>{5C22544A-7EE6-4342-B048-85BDC9FD1C3A}</a:tableStyleId>
              </a:tblPr>
              <a:tblGrid>
                <a:gridCol w="3042800"/>
                <a:gridCol w="1901750"/>
                <a:gridCol w="2472275"/>
              </a:tblGrid>
              <a:tr h="288032">
                <a:tc>
                  <a:txBody>
                    <a:bodyPr/>
                    <a:lstStyle/>
                    <a:p>
                      <a:r>
                        <a:rPr lang="en-US" sz="1400" dirty="0" smtClean="0"/>
                        <a:t>Enfermedad</a:t>
                      </a:r>
                      <a:endParaRPr lang="es-ES" sz="1400" dirty="0"/>
                    </a:p>
                  </a:txBody>
                  <a:tcPr/>
                </a:tc>
                <a:tc>
                  <a:txBody>
                    <a:bodyPr/>
                    <a:lstStyle/>
                    <a:p>
                      <a:r>
                        <a:rPr lang="en-US" sz="1400" dirty="0" smtClean="0"/>
                        <a:t>Patógeno</a:t>
                      </a:r>
                      <a:endParaRPr lang="es-ES" sz="1400" dirty="0"/>
                    </a:p>
                  </a:txBody>
                  <a:tcPr/>
                </a:tc>
                <a:tc>
                  <a:txBody>
                    <a:bodyPr/>
                    <a:lstStyle/>
                    <a:p>
                      <a:r>
                        <a:rPr lang="en-US" sz="1400" dirty="0" smtClean="0"/>
                        <a:t>Transmisión</a:t>
                      </a:r>
                      <a:endParaRPr lang="es-ES" sz="1400" dirty="0"/>
                    </a:p>
                  </a:txBody>
                  <a:tcPr/>
                </a:tc>
              </a:tr>
              <a:tr h="271264">
                <a:tc>
                  <a:txBody>
                    <a:bodyPr/>
                    <a:lstStyle/>
                    <a:p>
                      <a:r>
                        <a:rPr lang="en-US" sz="1400" dirty="0" smtClean="0"/>
                        <a:t>Polio</a:t>
                      </a:r>
                    </a:p>
                  </a:txBody>
                  <a:tcPr marT="0" marB="0"/>
                </a:tc>
                <a:tc>
                  <a:txBody>
                    <a:bodyPr/>
                    <a:lstStyle/>
                    <a:p>
                      <a:r>
                        <a:rPr lang="en-US" sz="1400" dirty="0" smtClean="0"/>
                        <a:t>Virus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dirty="0" smtClean="0"/>
                        <a:t>Hepatitis A</a:t>
                      </a:r>
                      <a:endParaRPr lang="es-ES" sz="1400" dirty="0"/>
                    </a:p>
                  </a:txBody>
                  <a:tcPr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Virus</a:t>
                      </a:r>
                      <a:endParaRPr lang="es-ES" sz="1400" dirty="0" smtClean="0"/>
                    </a:p>
                  </a:txBody>
                  <a:tcPr marT="0" marB="0"/>
                </a:tc>
                <a:tc>
                  <a:txBody>
                    <a:bodyPr/>
                    <a:lstStyle/>
                    <a:p>
                      <a:r>
                        <a:rPr lang="en-US" sz="1400" dirty="0" smtClean="0"/>
                        <a:t>Ingestión</a:t>
                      </a:r>
                      <a:endParaRPr lang="es-ES" sz="1400" dirty="0"/>
                    </a:p>
                  </a:txBody>
                  <a:tcPr marT="0" marB="0"/>
                </a:tc>
              </a:tr>
              <a:tr h="288032">
                <a:tc>
                  <a:txBody>
                    <a:bodyPr/>
                    <a:lstStyle/>
                    <a:p>
                      <a:r>
                        <a:rPr lang="en-US" sz="1400" dirty="0" smtClean="0"/>
                        <a:t>Hepatitis E</a:t>
                      </a:r>
                      <a:endParaRPr lang="es-ES" sz="1400" dirty="0"/>
                    </a:p>
                  </a:txBody>
                  <a:tcPr marT="0" marB="0"/>
                </a:tc>
                <a:tc>
                  <a:txBody>
                    <a:bodyPr/>
                    <a:lstStyle/>
                    <a:p>
                      <a:r>
                        <a:rPr lang="en-US" sz="1400" dirty="0" smtClean="0"/>
                        <a:t>Virus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dirty="0" smtClean="0"/>
                        <a:t>Rotavirus</a:t>
                      </a:r>
                      <a:endParaRPr lang="es-ES" sz="1400" dirty="0"/>
                    </a:p>
                  </a:txBody>
                  <a:tcPr marT="0" marB="0"/>
                </a:tc>
                <a:tc>
                  <a:txBody>
                    <a:bodyPr/>
                    <a:lstStyle/>
                    <a:p>
                      <a:r>
                        <a:rPr lang="en-US" sz="1400" dirty="0" smtClean="0"/>
                        <a:t>Virus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dirty="0" smtClean="0"/>
                        <a:t>Cólera</a:t>
                      </a:r>
                      <a:endParaRPr lang="es-ES" sz="1400" dirty="0"/>
                    </a:p>
                  </a:txBody>
                  <a:tcPr marT="0" marB="0"/>
                </a:tc>
                <a:tc>
                  <a:txBody>
                    <a:bodyPr/>
                    <a:lstStyle/>
                    <a:p>
                      <a:r>
                        <a:rPr lang="en-US" sz="1400" dirty="0" smtClean="0"/>
                        <a:t>Bacterias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dirty="0" smtClean="0"/>
                        <a:t>Fiebre tifoidea</a:t>
                      </a:r>
                      <a:endParaRPr lang="es-ES" sz="1400" dirty="0"/>
                    </a:p>
                  </a:txBody>
                  <a:tcPr marT="0" marB="0"/>
                </a:tc>
                <a:tc>
                  <a:txBody>
                    <a:bodyPr/>
                    <a:lstStyle/>
                    <a:p>
                      <a:r>
                        <a:rPr lang="en-US" sz="1400" dirty="0" smtClean="0"/>
                        <a:t>Bacterias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i="1" dirty="0" smtClean="0"/>
                        <a:t>Giardia </a:t>
                      </a:r>
                      <a:endParaRPr lang="es-ES" sz="1400" dirty="0"/>
                    </a:p>
                  </a:txBody>
                  <a:tcPr marT="0" marB="0"/>
                </a:tc>
                <a:tc>
                  <a:txBody>
                    <a:bodyPr/>
                    <a:lstStyle/>
                    <a:p>
                      <a:r>
                        <a:rPr lang="en-US" sz="1400" dirty="0" smtClean="0"/>
                        <a:t>Protozoos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r>
                        <a:rPr lang="en-US" sz="1400" i="1" dirty="0" smtClean="0"/>
                        <a:t>Criptosporidiosis</a:t>
                      </a:r>
                      <a:endParaRPr lang="es-ES" sz="1400" dirty="0"/>
                    </a:p>
                  </a:txBody>
                  <a:tcPr marT="0" marB="0"/>
                </a:tc>
                <a:tc>
                  <a:txBody>
                    <a:bodyPr/>
                    <a:lstStyle/>
                    <a:p>
                      <a:r>
                        <a:rPr lang="en-US" sz="1400" dirty="0" smtClean="0"/>
                        <a:t>Protozoos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Amebiasis</a:t>
                      </a:r>
                      <a:endParaRPr lang="es-ES" sz="1400" dirty="0" smtClean="0"/>
                    </a:p>
                  </a:txBody>
                  <a:tcPr marT="0" marB="0"/>
                </a:tc>
                <a:tc>
                  <a:txBody>
                    <a:bodyPr/>
                    <a:lstStyle/>
                    <a:p>
                      <a:r>
                        <a:rPr lang="en-US" sz="1400" dirty="0" smtClean="0"/>
                        <a:t>Protozoos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Dracunculiasis</a:t>
                      </a:r>
                    </a:p>
                  </a:txBody>
                  <a:tcPr marT="0" marB="0"/>
                </a:tc>
                <a:tc>
                  <a:txBody>
                    <a:bodyPr/>
                    <a:lstStyle/>
                    <a:p>
                      <a:r>
                        <a:rPr lang="en-US" sz="1400" dirty="0" smtClean="0"/>
                        <a:t>Gusanos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Ascariasis</a:t>
                      </a:r>
                      <a:endParaRPr lang="es-ES" sz="1400" dirty="0" smtClean="0"/>
                    </a:p>
                  </a:txBody>
                  <a:tcPr marT="0" marB="0"/>
                </a:tc>
                <a:tc>
                  <a:txBody>
                    <a:bodyPr/>
                    <a:lstStyle/>
                    <a:p>
                      <a:r>
                        <a:rPr lang="en-US" sz="1400" dirty="0" smtClean="0"/>
                        <a:t>Gusanos</a:t>
                      </a:r>
                      <a:endParaRPr lang="es-ES" sz="1400" dirty="0"/>
                    </a:p>
                  </a:txBody>
                  <a:tcPr marT="0" marB="0"/>
                </a:tc>
                <a:tc>
                  <a:txBody>
                    <a:bodyPr/>
                    <a:lstStyle/>
                    <a:p>
                      <a:r>
                        <a:rPr lang="en-US" sz="1400" dirty="0" smtClean="0"/>
                        <a:t>Ingestión</a:t>
                      </a:r>
                      <a:endParaRPr lang="es-ES" sz="1400" dirty="0"/>
                    </a:p>
                  </a:txBody>
                  <a:tcPr marT="0" marB="0"/>
                </a:tc>
              </a:tr>
              <a:tr h="288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i="1" dirty="0" smtClean="0"/>
                        <a:t>Esquistosomiasis (Bilharziasis)</a:t>
                      </a:r>
                      <a:endParaRPr lang="es-ES" sz="1400" dirty="0" smtClean="0"/>
                    </a:p>
                  </a:txBody>
                  <a:tcPr marT="0" marB="0"/>
                </a:tc>
                <a:tc>
                  <a:txBody>
                    <a:bodyPr/>
                    <a:lstStyle/>
                    <a:p>
                      <a:r>
                        <a:rPr lang="en-US" sz="1400" dirty="0" smtClean="0"/>
                        <a:t>Gusanos</a:t>
                      </a:r>
                      <a:endParaRPr lang="es-ES" sz="1400" dirty="0"/>
                    </a:p>
                  </a:txBody>
                  <a:tcPr marT="0" marB="0"/>
                </a:tc>
                <a:tc>
                  <a:txBody>
                    <a:bodyPr/>
                    <a:lstStyle/>
                    <a:p>
                      <a:r>
                        <a:rPr lang="en-US" sz="1400" dirty="0" smtClean="0"/>
                        <a:t>Al bañarse</a:t>
                      </a:r>
                      <a:endParaRPr lang="es-ES" sz="1400" dirty="0"/>
                    </a:p>
                  </a:txBody>
                  <a:tcPr marT="0" marB="0"/>
                </a:tc>
              </a:tr>
              <a:tr h="288032">
                <a:tc>
                  <a:txBody>
                    <a:bodyPr/>
                    <a:lstStyle/>
                    <a:p>
                      <a:r>
                        <a:rPr lang="en-US" sz="1400" dirty="0" smtClean="0"/>
                        <a:t>Tracoma</a:t>
                      </a:r>
                      <a:endParaRPr lang="es-ES" sz="1400" dirty="0"/>
                    </a:p>
                  </a:txBody>
                  <a:tcPr marT="0" marB="0"/>
                </a:tc>
                <a:tc>
                  <a:txBody>
                    <a:bodyPr/>
                    <a:lstStyle/>
                    <a:p>
                      <a:r>
                        <a:rPr lang="en-US" sz="1400" dirty="0" smtClean="0"/>
                        <a:t>Bacterias</a:t>
                      </a:r>
                      <a:endParaRPr lang="es-ES" sz="1400" dirty="0"/>
                    </a:p>
                  </a:txBody>
                  <a:tcPr marT="0" marB="0"/>
                </a:tc>
                <a:tc>
                  <a:txBody>
                    <a:bodyPr/>
                    <a:lstStyle/>
                    <a:p>
                      <a:r>
                        <a:rPr lang="en-US" sz="1400" dirty="0" smtClean="0"/>
                        <a:t>Falta de higiene</a:t>
                      </a:r>
                      <a:endParaRPr lang="es-ES" sz="1400" dirty="0"/>
                    </a:p>
                  </a:txBody>
                  <a:tcPr marT="0" marB="0"/>
                </a:tc>
              </a:tr>
              <a:tr h="288032">
                <a:tc>
                  <a:txBody>
                    <a:bodyPr/>
                    <a:lstStyle/>
                    <a:p>
                      <a:r>
                        <a:rPr lang="en-US" sz="1400" dirty="0" smtClean="0"/>
                        <a:t>Sarna</a:t>
                      </a:r>
                      <a:endParaRPr lang="es-ES" sz="1400" dirty="0"/>
                    </a:p>
                  </a:txBody>
                  <a:tcPr marT="0" marB="0"/>
                </a:tc>
                <a:tc>
                  <a:txBody>
                    <a:bodyPr/>
                    <a:lstStyle/>
                    <a:p>
                      <a:r>
                        <a:rPr lang="en-US" sz="1400" dirty="0" smtClean="0"/>
                        <a:t>Ácaros parásitos</a:t>
                      </a:r>
                      <a:endParaRPr lang="es-ES" sz="1400" dirty="0"/>
                    </a:p>
                  </a:txBody>
                  <a:tcPr marT="0" marB="0"/>
                </a:tc>
                <a:tc>
                  <a:txBody>
                    <a:bodyPr/>
                    <a:lstStyle/>
                    <a:p>
                      <a:r>
                        <a:rPr lang="en-US" sz="1400" dirty="0" smtClean="0"/>
                        <a:t>Falta de higiene</a:t>
                      </a:r>
                      <a:endParaRPr lang="es-ES" sz="1400" dirty="0"/>
                    </a:p>
                  </a:txBody>
                  <a:tcPr marT="0" marB="0"/>
                </a:tc>
              </a:tr>
              <a:tr h="370840">
                <a:tc>
                  <a:txBody>
                    <a:bodyPr/>
                    <a:lstStyle/>
                    <a:p>
                      <a:r>
                        <a:rPr lang="en-US" sz="1400" dirty="0" smtClean="0"/>
                        <a:t>Malaria, dengue, </a:t>
                      </a:r>
                      <a:r>
                        <a:t/>
                      </a:r>
                      <a:br/>
                      <a:r>
                        <a:rPr lang="en-US" sz="1400" dirty="0" smtClean="0"/>
                        <a:t>encefalitis japonesa</a:t>
                      </a:r>
                      <a:endParaRPr lang="es-ES" sz="1400" dirty="0"/>
                    </a:p>
                  </a:txBody>
                  <a:tcPr marT="0" marB="0"/>
                </a:tc>
                <a:tc>
                  <a:txBody>
                    <a:bodyPr/>
                    <a:lstStyle/>
                    <a:p>
                      <a:r>
                        <a:rPr lang="en-US" sz="1400" dirty="0" smtClean="0"/>
                        <a:t>Protozoos, virus, </a:t>
                      </a:r>
                      <a:r>
                        <a:t/>
                      </a:r>
                      <a:br/>
                      <a:r>
                        <a:rPr lang="en-US" sz="1400" dirty="0" smtClean="0"/>
                        <a:t>Virus</a:t>
                      </a:r>
                      <a:endParaRPr lang="es-ES" sz="1400" dirty="0"/>
                    </a:p>
                  </a:txBody>
                  <a:tcPr marT="0" marB="0"/>
                </a:tc>
                <a:tc>
                  <a:txBody>
                    <a:bodyPr/>
                    <a:lstStyle/>
                    <a:p>
                      <a:r>
                        <a:rPr lang="en-US" sz="1400" dirty="0" smtClean="0"/>
                        <a:t>Mosquitos (que proliferan en el agua estancada)</a:t>
                      </a:r>
                      <a:endParaRPr lang="es-ES" sz="1400" dirty="0"/>
                    </a:p>
                  </a:txBody>
                  <a:tcPr marT="0" marB="0"/>
                </a:tc>
              </a:tr>
            </a:tbl>
          </a:graphicData>
        </a:graphic>
      </p:graphicFrame>
    </p:spTree>
    <p:extLst>
      <p:ext uri="{BB962C8B-B14F-4D97-AF65-F5344CB8AC3E}">
        <p14:creationId xmlns:p14="http://schemas.microsoft.com/office/powerpoint/2010/main" val="1261140472"/>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s-ES" b="1" dirty="0" smtClean="0">
                <a:solidFill>
                  <a:schemeClr val="accent2"/>
                </a:solidFill>
              </a:rPr>
              <a:t>Repaso</a:t>
            </a:r>
            <a:endParaRPr lang="es-ES" b="1" dirty="0" smtClean="0">
              <a:solidFill>
                <a:schemeClr val="accent2"/>
              </a:solidFill>
            </a:endParaRPr>
          </a:p>
        </p:txBody>
      </p:sp>
      <p:sp>
        <p:nvSpPr>
          <p:cNvPr id="14339" name="Rectangle 3"/>
          <p:cNvSpPr>
            <a:spLocks noGrp="1" noChangeArrowheads="1"/>
          </p:cNvSpPr>
          <p:nvPr>
            <p:ph type="body" idx="1"/>
          </p:nvPr>
        </p:nvSpPr>
        <p:spPr/>
        <p:txBody>
          <a:bodyPr/>
          <a:lstStyle/>
          <a:p>
            <a:pPr marL="514350" indent="-514350" algn="ctr" eaLnBrk="1" hangingPunct="1">
              <a:buFontTx/>
              <a:buAutoNum type="arabicPeriod"/>
            </a:pPr>
            <a:r>
              <a:rPr lang="es-ES" dirty="0" smtClean="0"/>
              <a:t>¿Qué es un agente patógeno?</a:t>
            </a:r>
          </a:p>
          <a:p>
            <a:pPr marL="514350" indent="-514350" algn="ctr" eaLnBrk="1" hangingPunct="1">
              <a:buFontTx/>
              <a:buNone/>
            </a:pPr>
            <a:endParaRPr lang="es-ES" smtClean="0"/>
          </a:p>
          <a:p>
            <a:pPr marL="514350" indent="-514350" algn="ctr" eaLnBrk="1" hangingPunct="1">
              <a:buFontTx/>
              <a:buNone/>
            </a:pPr>
            <a:r>
              <a:rPr lang="es-ES" i="1" dirty="0" smtClean="0"/>
              <a:t>Un ser vivo de pequeño tamaño que causa enfermedades</a:t>
            </a:r>
          </a:p>
        </p:txBody>
      </p:sp>
      <p:pic>
        <p:nvPicPr>
          <p:cNvPr id="18436"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p:cTn id="13"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433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s-ES" b="1" dirty="0" smtClean="0">
                <a:solidFill>
                  <a:schemeClr val="accent2"/>
                </a:solidFill>
              </a:rPr>
              <a:t>Repaso</a:t>
            </a:r>
            <a:endParaRPr lang="es-ES" b="1" dirty="0" smtClean="0">
              <a:solidFill>
                <a:schemeClr val="accent2"/>
              </a:solidFill>
            </a:endParaRPr>
          </a:p>
        </p:txBody>
      </p:sp>
      <p:sp>
        <p:nvSpPr>
          <p:cNvPr id="14339" name="Rectangle 3"/>
          <p:cNvSpPr>
            <a:spLocks noGrp="1" noChangeArrowheads="1"/>
          </p:cNvSpPr>
          <p:nvPr>
            <p:ph type="body" idx="1"/>
          </p:nvPr>
        </p:nvSpPr>
        <p:spPr/>
        <p:txBody>
          <a:bodyPr/>
          <a:lstStyle/>
          <a:p>
            <a:pPr algn="ctr" eaLnBrk="1" hangingPunct="1">
              <a:buFontTx/>
              <a:buNone/>
              <a:defRPr/>
            </a:pPr>
            <a:r>
              <a:rPr lang="es-ES" dirty="0" smtClean="0"/>
              <a:t>2. ¿Cuáles son los cuatro tipos de patógenos ordenados de menor a mayor tamaño?</a:t>
            </a:r>
          </a:p>
          <a:p>
            <a:pPr eaLnBrk="1" hangingPunct="1">
              <a:buFontTx/>
              <a:buNone/>
              <a:defRPr/>
            </a:pPr>
            <a:endParaRPr lang="es-ES" dirty="0" smtClean="0"/>
          </a:p>
          <a:p>
            <a:pPr marL="514350" indent="-514350" eaLnBrk="1" hangingPunct="1">
              <a:buFont typeface="+mj-lt"/>
              <a:buAutoNum type="arabicPeriod"/>
              <a:defRPr/>
            </a:pPr>
            <a:r>
              <a:rPr lang="es-ES" i="1" dirty="0"/>
              <a:t>V</a:t>
            </a:r>
            <a:r>
              <a:rPr lang="es-ES" i="1" dirty="0" smtClean="0"/>
              <a:t>irus</a:t>
            </a:r>
            <a:endParaRPr lang="es-ES" i="1" dirty="0" smtClean="0"/>
          </a:p>
          <a:p>
            <a:pPr marL="514350" indent="-514350" eaLnBrk="1" hangingPunct="1">
              <a:buFont typeface="+mj-lt"/>
              <a:buAutoNum type="arabicPeriod"/>
              <a:defRPr/>
            </a:pPr>
            <a:r>
              <a:rPr lang="es-ES" i="1" dirty="0"/>
              <a:t>B</a:t>
            </a:r>
            <a:r>
              <a:rPr lang="es-ES" i="1" dirty="0" smtClean="0"/>
              <a:t>acterias</a:t>
            </a:r>
            <a:endParaRPr lang="es-ES" i="1" dirty="0"/>
          </a:p>
          <a:p>
            <a:pPr marL="514350" indent="-514350" eaLnBrk="1" hangingPunct="1">
              <a:buFont typeface="+mj-lt"/>
              <a:buAutoNum type="arabicPeriod"/>
              <a:defRPr/>
            </a:pPr>
            <a:r>
              <a:rPr lang="es-ES" i="1" dirty="0"/>
              <a:t>P</a:t>
            </a:r>
            <a:r>
              <a:rPr lang="es-ES" i="1" dirty="0" smtClean="0"/>
              <a:t>rotozoos</a:t>
            </a:r>
            <a:endParaRPr lang="es-ES" i="1" dirty="0"/>
          </a:p>
          <a:p>
            <a:pPr marL="514350" indent="-514350" eaLnBrk="1" hangingPunct="1">
              <a:buFont typeface="+mj-lt"/>
              <a:buAutoNum type="arabicPeriod"/>
              <a:defRPr/>
            </a:pPr>
            <a:r>
              <a:rPr lang="es-ES" i="1" dirty="0"/>
              <a:t>H</a:t>
            </a:r>
            <a:r>
              <a:rPr lang="es-ES" i="1" dirty="0" smtClean="0"/>
              <a:t>elmintos </a:t>
            </a:r>
            <a:r>
              <a:rPr lang="es-ES" i="1" dirty="0" smtClean="0"/>
              <a:t>(lombrices)</a:t>
            </a:r>
          </a:p>
        </p:txBody>
      </p:sp>
      <p:pic>
        <p:nvPicPr>
          <p:cNvPr id="1946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4339">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433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p:cTn id="15"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14339">
                                            <p:txEl>
                                              <p:pRg st="2" end="2"/>
                                            </p:txEl>
                                          </p:spTgt>
                                        </p:tgtEl>
                                        <p:attrNameLst>
                                          <p:attrName>ppt_h</p:attrName>
                                        </p:attrNameLst>
                                      </p:cBhvr>
                                      <p:tavLst>
                                        <p:tav tm="0">
                                          <p:val>
                                            <p:fltVal val="0"/>
                                          </p:val>
                                        </p:tav>
                                        <p:tav tm="100000">
                                          <p:val>
                                            <p:strVal val="#ppt_h"/>
                                          </p:val>
                                        </p:tav>
                                      </p:tavLst>
                                    </p:anim>
                                    <p:anim calcmode="lin" valueType="num">
                                      <p:cBhvr>
                                        <p:cTn id="17" dur="500" fill="hold"/>
                                        <p:tgtEl>
                                          <p:spTgt spid="14339">
                                            <p:txEl>
                                              <p:pRg st="2" end="2"/>
                                            </p:txEl>
                                          </p:spTgt>
                                        </p:tgtEl>
                                        <p:attrNameLst>
                                          <p:attrName>style.rotation</p:attrName>
                                        </p:attrNameLst>
                                      </p:cBhvr>
                                      <p:tavLst>
                                        <p:tav tm="0">
                                          <p:val>
                                            <p:fltVal val="360"/>
                                          </p:val>
                                        </p:tav>
                                        <p:tav tm="100000">
                                          <p:val>
                                            <p:fltVal val="0"/>
                                          </p:val>
                                        </p:tav>
                                      </p:tavLst>
                                    </p:anim>
                                    <p:animEffect transition="in" filter="fade">
                                      <p:cBhvr>
                                        <p:cTn id="18" dur="500"/>
                                        <p:tgtEl>
                                          <p:spTgt spid="1433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anim calcmode="lin" valueType="num">
                                      <p:cBhvr>
                                        <p:cTn id="23"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14339">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14339">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1433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p:cTn id="31"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4339">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4339">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14339">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4339">
                                            <p:txEl>
                                              <p:pRg st="5" end="5"/>
                                            </p:txEl>
                                          </p:spTgt>
                                        </p:tgtEl>
                                        <p:attrNameLst>
                                          <p:attrName>style.visibility</p:attrName>
                                        </p:attrNameLst>
                                      </p:cBhvr>
                                      <p:to>
                                        <p:strVal val="visible"/>
                                      </p:to>
                                    </p:set>
                                    <p:anim calcmode="lin" valueType="num">
                                      <p:cBhvr>
                                        <p:cTn id="39"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14339">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14339">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268413"/>
            <a:ext cx="7772400" cy="1470025"/>
          </a:xfrm>
        </p:spPr>
        <p:txBody>
          <a:bodyPr/>
          <a:lstStyle/>
          <a:p>
            <a:pPr eaLnBrk="1" hangingPunct="1"/>
            <a:r>
              <a:rPr lang="es-ES" b="1" smtClean="0">
                <a:solidFill>
                  <a:schemeClr val="accent2"/>
                </a:solidFill>
              </a:rPr>
              <a:t>Agentes patógenos </a:t>
            </a:r>
          </a:p>
        </p:txBody>
      </p:sp>
      <p:pic>
        <p:nvPicPr>
          <p:cNvPr id="3075" name="Picture 4" descr="CAWST 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ES" b="1" dirty="0" smtClean="0">
                <a:solidFill>
                  <a:schemeClr val="accent2"/>
                </a:solidFill>
              </a:rPr>
              <a:t>Repaso</a:t>
            </a:r>
            <a:endParaRPr lang="es-ES" b="1" dirty="0" smtClean="0">
              <a:solidFill>
                <a:schemeClr val="accent2"/>
              </a:solidFill>
            </a:endParaRPr>
          </a:p>
        </p:txBody>
      </p:sp>
      <p:sp>
        <p:nvSpPr>
          <p:cNvPr id="14339" name="Rectangle 3"/>
          <p:cNvSpPr>
            <a:spLocks noGrp="1" noChangeArrowheads="1"/>
          </p:cNvSpPr>
          <p:nvPr>
            <p:ph type="body" idx="1"/>
          </p:nvPr>
        </p:nvSpPr>
        <p:spPr/>
        <p:txBody>
          <a:bodyPr/>
          <a:lstStyle/>
          <a:p>
            <a:pPr marL="0" indent="0" eaLnBrk="1" hangingPunct="1">
              <a:buFontTx/>
              <a:buNone/>
              <a:defRPr/>
            </a:pPr>
            <a:r>
              <a:rPr lang="es-ES" dirty="0" smtClean="0"/>
              <a:t>¿Por qué es el filtro de bioarena una buena tecnología para tratar el agua contaminada?</a:t>
            </a:r>
          </a:p>
          <a:p>
            <a:pPr marL="0" indent="0" eaLnBrk="1" hangingPunct="1">
              <a:buFontTx/>
              <a:buNone/>
              <a:defRPr/>
            </a:pPr>
            <a:endParaRPr lang="es-ES" sz="1400" dirty="0" smtClean="0"/>
          </a:p>
          <a:p>
            <a:pPr eaLnBrk="1" hangingPunct="1">
              <a:defRPr/>
            </a:pPr>
            <a:r>
              <a:rPr lang="es-ES" i="1" dirty="0" smtClean="0"/>
              <a:t>Pequeño tamaño de los poros: muchos patógenos se quedan fuera</a:t>
            </a:r>
          </a:p>
          <a:p>
            <a:pPr eaLnBrk="1" hangingPunct="1">
              <a:defRPr/>
            </a:pPr>
            <a:r>
              <a:rPr lang="es-ES" i="1" dirty="0" smtClean="0"/>
              <a:t>Elimina la mayor parte de los patógenos</a:t>
            </a:r>
          </a:p>
        </p:txBody>
      </p:sp>
      <p:pic>
        <p:nvPicPr>
          <p:cNvPr id="2048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ox(in)">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ox(in)">
                                      <p:cBhvr>
                                        <p:cTn id="17"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84213" y="153988"/>
            <a:ext cx="7772400" cy="914400"/>
          </a:xfrm>
        </p:spPr>
        <p:txBody>
          <a:bodyPr/>
          <a:lstStyle/>
          <a:p>
            <a:pPr eaLnBrk="1" hangingPunct="1"/>
            <a:r>
              <a:rPr lang="es-ES" b="1" smtClean="0">
                <a:solidFill>
                  <a:schemeClr val="accent2"/>
                </a:solidFill>
              </a:rPr>
              <a:t>Comparación del tamaño</a:t>
            </a:r>
          </a:p>
        </p:txBody>
      </p:sp>
      <p:sp>
        <p:nvSpPr>
          <p:cNvPr id="21507" name="Oval 3"/>
          <p:cNvSpPr>
            <a:spLocks noChangeArrowheads="1"/>
          </p:cNvSpPr>
          <p:nvPr/>
        </p:nvSpPr>
        <p:spPr bwMode="auto">
          <a:xfrm>
            <a:off x="4500563" y="1916113"/>
            <a:ext cx="14287" cy="7937"/>
          </a:xfrm>
          <a:prstGeom prst="ellipse">
            <a:avLst/>
          </a:prstGeom>
          <a:solidFill>
            <a:schemeClr val="tx1"/>
          </a:solidFill>
          <a:ln w="9525">
            <a:solidFill>
              <a:schemeClr val="tx1"/>
            </a:solidFill>
            <a:round/>
            <a:headEnd/>
            <a:tailEnd/>
          </a:ln>
        </p:spPr>
        <p:txBody>
          <a:bodyPr wrap="none" anchor="ctr"/>
          <a:lstStyle/>
          <a:p>
            <a:endParaRPr lang="en-US"/>
          </a:p>
        </p:txBody>
      </p:sp>
      <p:sp>
        <p:nvSpPr>
          <p:cNvPr id="21508" name="Text Box 4"/>
          <p:cNvSpPr txBox="1">
            <a:spLocks noChangeArrowheads="1"/>
          </p:cNvSpPr>
          <p:nvPr/>
        </p:nvSpPr>
        <p:spPr bwMode="auto">
          <a:xfrm>
            <a:off x="5581650" y="1700213"/>
            <a:ext cx="287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S" dirty="0" smtClean="0"/>
              <a:t>Virus (de 0,02 a 0,2 micrones)</a:t>
            </a:r>
          </a:p>
        </p:txBody>
      </p:sp>
      <p:sp>
        <p:nvSpPr>
          <p:cNvPr id="21509" name="Oval 5"/>
          <p:cNvSpPr>
            <a:spLocks noChangeArrowheads="1"/>
          </p:cNvSpPr>
          <p:nvPr/>
        </p:nvSpPr>
        <p:spPr bwMode="auto">
          <a:xfrm>
            <a:off x="4284663" y="2457450"/>
            <a:ext cx="395287" cy="1793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0" name="Oval 6"/>
          <p:cNvSpPr>
            <a:spLocks noChangeArrowheads="1"/>
          </p:cNvSpPr>
          <p:nvPr/>
        </p:nvSpPr>
        <p:spPr bwMode="auto">
          <a:xfrm>
            <a:off x="754063" y="3789363"/>
            <a:ext cx="7921625" cy="23764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1" name="Text Box 7"/>
          <p:cNvSpPr txBox="1">
            <a:spLocks noChangeArrowheads="1"/>
          </p:cNvSpPr>
          <p:nvPr/>
        </p:nvSpPr>
        <p:spPr bwMode="auto">
          <a:xfrm>
            <a:off x="5580063" y="4791075"/>
            <a:ext cx="316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dirty="0" smtClean="0"/>
              <a:t>Helminto (de 40 a 100 micrones)</a:t>
            </a:r>
          </a:p>
        </p:txBody>
      </p:sp>
      <p:sp>
        <p:nvSpPr>
          <p:cNvPr id="21512" name="Rectangle 15"/>
          <p:cNvSpPr>
            <a:spLocks noChangeArrowheads="1"/>
          </p:cNvSpPr>
          <p:nvPr/>
        </p:nvSpPr>
        <p:spPr bwMode="auto">
          <a:xfrm>
            <a:off x="5597525" y="2349500"/>
            <a:ext cx="286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s-ES" dirty="0" smtClean="0"/>
              <a:t>Bacterias (de 0,2 a 5 micrones)</a:t>
            </a:r>
          </a:p>
        </p:txBody>
      </p:sp>
      <p:sp>
        <p:nvSpPr>
          <p:cNvPr id="21513" name="Oval 16"/>
          <p:cNvSpPr>
            <a:spLocks noChangeArrowheads="1"/>
          </p:cNvSpPr>
          <p:nvPr/>
        </p:nvSpPr>
        <p:spPr bwMode="auto">
          <a:xfrm>
            <a:off x="3708400" y="3068638"/>
            <a:ext cx="1582738" cy="5048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1514" name="Text Box 17"/>
          <p:cNvSpPr txBox="1">
            <a:spLocks noChangeArrowheads="1"/>
          </p:cNvSpPr>
          <p:nvPr/>
        </p:nvSpPr>
        <p:spPr bwMode="auto">
          <a:xfrm>
            <a:off x="5581650" y="3062288"/>
            <a:ext cx="2879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dirty="0" smtClean="0"/>
              <a:t>Protozoos (de 4 a 20 micrones)</a:t>
            </a:r>
          </a:p>
        </p:txBody>
      </p:sp>
      <p:sp>
        <p:nvSpPr>
          <p:cNvPr id="19" name="Rectangle 8"/>
          <p:cNvSpPr>
            <a:spLocks noChangeArrowheads="1"/>
          </p:cNvSpPr>
          <p:nvPr/>
        </p:nvSpPr>
        <p:spPr bwMode="auto">
          <a:xfrm>
            <a:off x="4410075" y="1173163"/>
            <a:ext cx="179388" cy="161925"/>
          </a:xfrm>
          <a:prstGeom prst="rect">
            <a:avLst/>
          </a:prstGeom>
          <a:noFill/>
          <a:ln w="539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0" name="Text Box 9"/>
          <p:cNvSpPr txBox="1">
            <a:spLocks noChangeArrowheads="1"/>
          </p:cNvSpPr>
          <p:nvPr/>
        </p:nvSpPr>
        <p:spPr bwMode="auto">
          <a:xfrm>
            <a:off x="107950" y="930275"/>
            <a:ext cx="39608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s-ES">
                <a:solidFill>
                  <a:srgbClr val="FF0000"/>
                </a:solidFill>
              </a:rPr>
              <a:t>Tamaño del espacio entre los granos de arena de un FBA (1 micrón)</a:t>
            </a:r>
          </a:p>
        </p:txBody>
      </p:sp>
      <p:pic>
        <p:nvPicPr>
          <p:cNvPr id="21517"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s-ES" b="1" smtClean="0">
                <a:solidFill>
                  <a:schemeClr val="accent2"/>
                </a:solidFill>
              </a:rPr>
              <a:t>Cómo evitar las enfermedades</a:t>
            </a:r>
          </a:p>
        </p:txBody>
      </p:sp>
      <p:sp>
        <p:nvSpPr>
          <p:cNvPr id="14339" name="Rectangle 3"/>
          <p:cNvSpPr>
            <a:spLocks noGrp="1" noChangeArrowheads="1"/>
          </p:cNvSpPr>
          <p:nvPr>
            <p:ph type="body" idx="1"/>
          </p:nvPr>
        </p:nvSpPr>
        <p:spPr>
          <a:xfrm>
            <a:off x="457200" y="1484313"/>
            <a:ext cx="8229600" cy="4454525"/>
          </a:xfrm>
        </p:spPr>
        <p:txBody>
          <a:bodyPr/>
          <a:lstStyle/>
          <a:p>
            <a:pPr eaLnBrk="1" hangingPunct="1">
              <a:buFontTx/>
              <a:buNone/>
            </a:pPr>
            <a:r>
              <a:rPr lang="es-ES" dirty="0" smtClean="0"/>
              <a:t>¿Qué podemos hacer para no enfermar?</a:t>
            </a:r>
          </a:p>
          <a:p>
            <a:pPr eaLnBrk="1" hangingPunct="1"/>
            <a:r>
              <a:rPr lang="es-ES" sz="2800" i="1" smtClean="0"/>
              <a:t>Beber solo agua tratada</a:t>
            </a:r>
          </a:p>
          <a:p>
            <a:pPr eaLnBrk="1" hangingPunct="1"/>
            <a:r>
              <a:rPr lang="es-ES" sz="2800" i="1" smtClean="0"/>
              <a:t>Utilizar letrinas</a:t>
            </a:r>
          </a:p>
          <a:p>
            <a:pPr eaLnBrk="1" hangingPunct="1"/>
            <a:r>
              <a:rPr lang="es-ES" sz="2800" i="1" smtClean="0"/>
              <a:t>Buenas prácticas de higiene (drenaje, eliminación de basuras, control de vectores)</a:t>
            </a:r>
          </a:p>
          <a:p>
            <a:pPr eaLnBrk="1" hangingPunct="1"/>
            <a:r>
              <a:rPr lang="es-ES" sz="2800" i="1" smtClean="0"/>
              <a:t>Lavarse las manos con jabón muchas veces al día, especialmente antes de comer y después de defecar</a:t>
            </a:r>
          </a:p>
          <a:p>
            <a:pPr eaLnBrk="1" hangingPunct="1"/>
            <a:r>
              <a:rPr lang="es-ES" sz="2800" i="1" smtClean="0"/>
              <a:t>Comer alimentos variados para obtener muchos nutrientes</a:t>
            </a:r>
          </a:p>
          <a:p>
            <a:pPr eaLnBrk="1" hangingPunct="1"/>
            <a:endParaRPr lang="es-ES" i="1" smtClean="0"/>
          </a:p>
        </p:txBody>
      </p:sp>
      <p:pic>
        <p:nvPicPr>
          <p:cNvPr id="2253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ox(in)">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ox(in)">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Effect transition="in" filter="box(in)">
                                      <p:cBhvr>
                                        <p:cTn id="17" dur="500"/>
                                        <p:tgtEl>
                                          <p:spTgt spid="143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ox(in)">
                                      <p:cBhvr>
                                        <p:cTn id="22" dur="500"/>
                                        <p:tgtEl>
                                          <p:spTgt spid="143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Effect transition="in" filter="box(in)">
                                      <p:cBhvr>
                                        <p:cTn id="27"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ES" b="1" smtClean="0">
                <a:solidFill>
                  <a:schemeClr val="accent2"/>
                </a:solidFill>
              </a:rPr>
              <a:t>Expectativas de aprendizaje</a:t>
            </a:r>
          </a:p>
        </p:txBody>
      </p:sp>
      <p:sp>
        <p:nvSpPr>
          <p:cNvPr id="14339" name="Rectangle 3"/>
          <p:cNvSpPr>
            <a:spLocks noGrp="1" noChangeArrowheads="1"/>
          </p:cNvSpPr>
          <p:nvPr>
            <p:ph type="body" idx="1"/>
          </p:nvPr>
        </p:nvSpPr>
        <p:spPr/>
        <p:txBody>
          <a:bodyPr/>
          <a:lstStyle/>
          <a:p>
            <a:pPr marL="514350" indent="-514350">
              <a:buFontTx/>
              <a:buAutoNum type="arabicPeriod"/>
            </a:pPr>
            <a:endParaRPr lang="es-ES" dirty="0" smtClean="0"/>
          </a:p>
          <a:p>
            <a:pPr marL="514350" indent="-514350">
              <a:buFontTx/>
              <a:buAutoNum type="arabicPeriod"/>
            </a:pPr>
            <a:r>
              <a:rPr lang="es-ES" dirty="0" smtClean="0"/>
              <a:t>Enumerar </a:t>
            </a:r>
            <a:r>
              <a:rPr lang="es-ES" dirty="0" smtClean="0"/>
              <a:t>los cuatro tipos de agentes patógenos que dan lugar a las enfermedades relacionadas con el agua</a:t>
            </a:r>
          </a:p>
          <a:p>
            <a:pPr marL="514350" indent="-514350">
              <a:buFontTx/>
              <a:buNone/>
            </a:pPr>
            <a:endParaRPr lang="es-ES" dirty="0" smtClean="0"/>
          </a:p>
          <a:p>
            <a:pPr marL="514350" indent="-514350">
              <a:buFontTx/>
              <a:buNone/>
            </a:pPr>
            <a:r>
              <a:rPr lang="es-ES" dirty="0" smtClean="0"/>
              <a:t>2. </a:t>
            </a:r>
            <a:r>
              <a:rPr lang="es-ES" dirty="0" smtClean="0"/>
              <a:t>Enumerar </a:t>
            </a:r>
            <a:r>
              <a:rPr lang="es-ES" dirty="0" smtClean="0"/>
              <a:t>las enfermedades más comunes relacionadas con el agua provocadas por cada uno de los agentes patógenos</a:t>
            </a:r>
          </a:p>
          <a:p>
            <a:pPr marL="514350" indent="-514350">
              <a:buFontTx/>
              <a:buNone/>
            </a:pPr>
            <a:endParaRPr lang="es-ES" dirty="0" smtClean="0"/>
          </a:p>
          <a:p>
            <a:pPr marL="514350" indent="-514350" eaLnBrk="1" hangingPunct="1">
              <a:buFontTx/>
              <a:buNone/>
            </a:pPr>
            <a:endParaRPr lang="es-ES" dirty="0" smtClean="0"/>
          </a:p>
        </p:txBody>
      </p:sp>
      <p:pic>
        <p:nvPicPr>
          <p:cNvPr id="410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s-ES" b="1" smtClean="0">
                <a:solidFill>
                  <a:schemeClr val="accent2"/>
                </a:solidFill>
              </a:rPr>
              <a:t>Enfermedad</a:t>
            </a:r>
          </a:p>
        </p:txBody>
      </p:sp>
      <p:sp>
        <p:nvSpPr>
          <p:cNvPr id="14339" name="Rectangle 3"/>
          <p:cNvSpPr>
            <a:spLocks noGrp="1" noChangeArrowheads="1"/>
          </p:cNvSpPr>
          <p:nvPr>
            <p:ph type="body" idx="1"/>
          </p:nvPr>
        </p:nvSpPr>
        <p:spPr/>
        <p:txBody>
          <a:bodyPr/>
          <a:lstStyle/>
          <a:p>
            <a:pPr algn="ctr" eaLnBrk="1" hangingPunct="1">
              <a:buFontTx/>
              <a:buNone/>
            </a:pPr>
            <a:r>
              <a:rPr lang="es-ES" dirty="0" smtClean="0"/>
              <a:t>¿Qué es lo que provoca la enfermedad?</a:t>
            </a:r>
          </a:p>
          <a:p>
            <a:r>
              <a:rPr lang="es-ES" i="1" dirty="0"/>
              <a:t>C</a:t>
            </a:r>
            <a:r>
              <a:rPr lang="es-ES" i="1" dirty="0" smtClean="0"/>
              <a:t>omer </a:t>
            </a:r>
            <a:r>
              <a:rPr lang="es-ES" i="1" dirty="0" smtClean="0"/>
              <a:t>alimentos contaminados o en mal estado</a:t>
            </a:r>
          </a:p>
          <a:p>
            <a:r>
              <a:rPr lang="es-ES" i="1" dirty="0"/>
              <a:t>B</a:t>
            </a:r>
            <a:r>
              <a:rPr lang="es-ES" i="1" dirty="0" smtClean="0"/>
              <a:t>eber </a:t>
            </a:r>
            <a:r>
              <a:rPr lang="es-ES" i="1" dirty="0" smtClean="0"/>
              <a:t>agua contaminada</a:t>
            </a:r>
          </a:p>
          <a:p>
            <a:r>
              <a:rPr lang="es-ES" i="1" dirty="0"/>
              <a:t>N</a:t>
            </a:r>
            <a:r>
              <a:rPr lang="es-ES" i="1" dirty="0" smtClean="0"/>
              <a:t>o </a:t>
            </a:r>
            <a:r>
              <a:rPr lang="es-ES" i="1" dirty="0" smtClean="0"/>
              <a:t>lavarse las manos</a:t>
            </a:r>
          </a:p>
          <a:p>
            <a:r>
              <a:rPr lang="es-ES" i="1" dirty="0"/>
              <a:t>B</a:t>
            </a:r>
            <a:r>
              <a:rPr lang="es-ES" i="1" dirty="0" smtClean="0"/>
              <a:t>acterias</a:t>
            </a:r>
            <a:endParaRPr lang="es-ES" i="1" dirty="0" smtClean="0"/>
          </a:p>
          <a:p>
            <a:r>
              <a:rPr lang="es-ES" i="1" dirty="0"/>
              <a:t>V</a:t>
            </a:r>
            <a:r>
              <a:rPr lang="es-ES" i="1" dirty="0" smtClean="0"/>
              <a:t>irus</a:t>
            </a:r>
            <a:endParaRPr lang="es-ES" i="1" dirty="0" smtClean="0"/>
          </a:p>
          <a:p>
            <a:r>
              <a:rPr lang="es-ES" i="1" dirty="0"/>
              <a:t>P</a:t>
            </a:r>
            <a:r>
              <a:rPr lang="es-ES" i="1" dirty="0" smtClean="0"/>
              <a:t>arásitos</a:t>
            </a:r>
            <a:endParaRPr lang="es-ES" dirty="0" smtClean="0"/>
          </a:p>
        </p:txBody>
      </p:sp>
      <p:pic>
        <p:nvPicPr>
          <p:cNvPr id="512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s-ES" b="1" smtClean="0">
                <a:solidFill>
                  <a:schemeClr val="accent2"/>
                </a:solidFill>
              </a:rPr>
              <a:t>Agentes patógenos</a:t>
            </a:r>
          </a:p>
        </p:txBody>
      </p:sp>
      <p:sp>
        <p:nvSpPr>
          <p:cNvPr id="14339" name="Rectangle 3"/>
          <p:cNvSpPr>
            <a:spLocks noGrp="1" noChangeArrowheads="1"/>
          </p:cNvSpPr>
          <p:nvPr>
            <p:ph type="body" idx="1"/>
          </p:nvPr>
        </p:nvSpPr>
        <p:spPr/>
        <p:txBody>
          <a:bodyPr/>
          <a:lstStyle/>
          <a:p>
            <a:pPr eaLnBrk="1" hangingPunct="1">
              <a:buFontTx/>
              <a:buNone/>
            </a:pPr>
            <a:endParaRPr lang="es-ES" smtClean="0"/>
          </a:p>
          <a:p>
            <a:pPr algn="ctr" eaLnBrk="1" hangingPunct="1">
              <a:buFontTx/>
              <a:buNone/>
            </a:pPr>
            <a:r>
              <a:rPr lang="es-ES" dirty="0" smtClean="0"/>
              <a:t>¿Qué es un agente patógeno?</a:t>
            </a:r>
          </a:p>
          <a:p>
            <a:pPr eaLnBrk="1" hangingPunct="1">
              <a:buFontTx/>
              <a:buNone/>
            </a:pPr>
            <a:endParaRPr lang="es-ES" smtClean="0"/>
          </a:p>
          <a:p>
            <a:pPr algn="ctr" eaLnBrk="1" hangingPunct="1">
              <a:buFontTx/>
              <a:buNone/>
            </a:pPr>
            <a:r>
              <a:rPr lang="es-ES" i="1" smtClean="0"/>
              <a:t>Es un ser vivo que provoca una enfermedad o dolencia</a:t>
            </a:r>
          </a:p>
        </p:txBody>
      </p:sp>
      <p:pic>
        <p:nvPicPr>
          <p:cNvPr id="614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 b="1" smtClean="0">
                <a:solidFill>
                  <a:schemeClr val="accent2"/>
                </a:solidFill>
              </a:rPr>
              <a:t>Tipos de agentes patógenos</a:t>
            </a:r>
          </a:p>
        </p:txBody>
      </p:sp>
      <p:sp>
        <p:nvSpPr>
          <p:cNvPr id="14339" name="Rectangle 3"/>
          <p:cNvSpPr>
            <a:spLocks noGrp="1" noChangeArrowheads="1"/>
          </p:cNvSpPr>
          <p:nvPr>
            <p:ph type="body" idx="1"/>
          </p:nvPr>
        </p:nvSpPr>
        <p:spPr/>
        <p:txBody>
          <a:bodyPr/>
          <a:lstStyle/>
          <a:p>
            <a:pPr eaLnBrk="1" hangingPunct="1">
              <a:buFontTx/>
              <a:buNone/>
              <a:defRPr/>
            </a:pPr>
            <a:r>
              <a:rPr lang="es-ES" dirty="0" smtClean="0"/>
              <a:t>Existen 4 tipos de agentes patógenos relacionados con el agua:</a:t>
            </a:r>
          </a:p>
          <a:p>
            <a:pPr eaLnBrk="1" hangingPunct="1">
              <a:buFontTx/>
              <a:buNone/>
              <a:defRPr/>
            </a:pPr>
            <a:endParaRPr lang="es-ES" dirty="0" smtClean="0"/>
          </a:p>
          <a:p>
            <a:pPr marL="514350" indent="-514350" eaLnBrk="1" hangingPunct="1">
              <a:buFont typeface="+mj-lt"/>
              <a:buAutoNum type="arabicPeriod"/>
              <a:defRPr/>
            </a:pPr>
            <a:r>
              <a:rPr lang="es-ES" i="1" dirty="0" smtClean="0"/>
              <a:t>Vi</a:t>
            </a:r>
            <a:r>
              <a:rPr lang="es-ES" i="1" dirty="0" smtClean="0"/>
              <a:t>rus</a:t>
            </a:r>
            <a:endParaRPr lang="es-ES" i="1" dirty="0" smtClean="0"/>
          </a:p>
          <a:p>
            <a:pPr marL="514350" indent="-514350" eaLnBrk="1" hangingPunct="1">
              <a:buFont typeface="+mj-lt"/>
              <a:buAutoNum type="arabicPeriod"/>
              <a:defRPr/>
            </a:pPr>
            <a:r>
              <a:rPr lang="es-ES" i="1" dirty="0"/>
              <a:t>B</a:t>
            </a:r>
            <a:r>
              <a:rPr lang="es-ES" i="1" dirty="0" smtClean="0"/>
              <a:t>acterias</a:t>
            </a:r>
            <a:endParaRPr lang="es-ES" i="1" dirty="0" smtClean="0"/>
          </a:p>
          <a:p>
            <a:pPr marL="514350" indent="-514350" eaLnBrk="1" hangingPunct="1">
              <a:buFont typeface="+mj-lt"/>
              <a:buAutoNum type="arabicPeriod"/>
              <a:defRPr/>
            </a:pPr>
            <a:r>
              <a:rPr lang="es-ES" i="1" dirty="0"/>
              <a:t>P</a:t>
            </a:r>
            <a:r>
              <a:rPr lang="es-ES" i="1" dirty="0" smtClean="0"/>
              <a:t>rotozoos</a:t>
            </a:r>
            <a:endParaRPr lang="es-ES" i="1" dirty="0" smtClean="0"/>
          </a:p>
          <a:p>
            <a:pPr marL="514350" indent="-514350" eaLnBrk="1" hangingPunct="1">
              <a:buFont typeface="+mj-lt"/>
              <a:buAutoNum type="arabicPeriod"/>
              <a:defRPr/>
            </a:pPr>
            <a:r>
              <a:rPr lang="es-ES" i="1" dirty="0"/>
              <a:t>H</a:t>
            </a:r>
            <a:r>
              <a:rPr lang="es-ES" i="1" dirty="0" smtClean="0"/>
              <a:t>elmintos </a:t>
            </a:r>
            <a:r>
              <a:rPr lang="es-ES" i="1" dirty="0" smtClean="0"/>
              <a:t>(lombrices)</a:t>
            </a:r>
          </a:p>
        </p:txBody>
      </p:sp>
      <p:pic>
        <p:nvPicPr>
          <p:cNvPr id="717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fade">
                                      <p:cBhvr>
                                        <p:cTn id="7" dur="1000"/>
                                        <p:tgtEl>
                                          <p:spTgt spid="14339">
                                            <p:txEl>
                                              <p:pRg st="2" end="2"/>
                                            </p:txEl>
                                          </p:spTgt>
                                        </p:tgtEl>
                                      </p:cBhvr>
                                    </p:animEffect>
                                    <p:anim calcmode="lin" valueType="num">
                                      <p:cBhvr>
                                        <p:cTn id="8"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3" end="3"/>
                                            </p:txEl>
                                          </p:spTgt>
                                        </p:tgtEl>
                                        <p:attrNameLst>
                                          <p:attrName>style.visibility</p:attrName>
                                        </p:attrNameLst>
                                      </p:cBhvr>
                                      <p:to>
                                        <p:strVal val="visible"/>
                                      </p:to>
                                    </p:set>
                                    <p:animEffect transition="in" filter="fade">
                                      <p:cBhvr>
                                        <p:cTn id="14" dur="1000"/>
                                        <p:tgtEl>
                                          <p:spTgt spid="14339">
                                            <p:txEl>
                                              <p:pRg st="3" end="3"/>
                                            </p:txEl>
                                          </p:spTgt>
                                        </p:tgtEl>
                                      </p:cBhvr>
                                    </p:animEffect>
                                    <p:anim calcmode="lin" valueType="num">
                                      <p:cBhvr>
                                        <p:cTn id="15"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fade">
                                      <p:cBhvr>
                                        <p:cTn id="21" dur="1000"/>
                                        <p:tgtEl>
                                          <p:spTgt spid="14339">
                                            <p:txEl>
                                              <p:pRg st="4" end="4"/>
                                            </p:txEl>
                                          </p:spTgt>
                                        </p:tgtEl>
                                      </p:cBhvr>
                                    </p:animEffect>
                                    <p:anim calcmode="lin" valueType="num">
                                      <p:cBhvr>
                                        <p:cTn id="22"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5" end="5"/>
                                            </p:txEl>
                                          </p:spTgt>
                                        </p:tgtEl>
                                        <p:attrNameLst>
                                          <p:attrName>style.visibility</p:attrName>
                                        </p:attrNameLst>
                                      </p:cBhvr>
                                      <p:to>
                                        <p:strVal val="visible"/>
                                      </p:to>
                                    </p:set>
                                    <p:animEffect transition="in" filter="fade">
                                      <p:cBhvr>
                                        <p:cTn id="28" dur="1000"/>
                                        <p:tgtEl>
                                          <p:spTgt spid="14339">
                                            <p:txEl>
                                              <p:pRg st="5" end="5"/>
                                            </p:txEl>
                                          </p:spTgt>
                                        </p:tgtEl>
                                      </p:cBhvr>
                                    </p:animEffect>
                                    <p:anim calcmode="lin" valueType="num">
                                      <p:cBhvr>
                                        <p:cTn id="29"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s-ES" b="1" smtClean="0">
                <a:solidFill>
                  <a:schemeClr val="accent2"/>
                </a:solidFill>
              </a:rPr>
              <a:t>¿Qué tamaño tienen los agentes patógenos?</a:t>
            </a:r>
          </a:p>
        </p:txBody>
      </p:sp>
      <p:sp>
        <p:nvSpPr>
          <p:cNvPr id="8195" name="Rectangle 3"/>
          <p:cNvSpPr>
            <a:spLocks noGrp="1" noChangeArrowheads="1"/>
          </p:cNvSpPr>
          <p:nvPr>
            <p:ph type="body" idx="1"/>
          </p:nvPr>
        </p:nvSpPr>
        <p:spPr>
          <a:xfrm>
            <a:off x="457200" y="1600200"/>
            <a:ext cx="8229600" cy="1828800"/>
          </a:xfrm>
        </p:spPr>
        <p:txBody>
          <a:bodyPr/>
          <a:lstStyle/>
          <a:p>
            <a:pPr eaLnBrk="1" hangingPunct="1">
              <a:buFontTx/>
              <a:buNone/>
            </a:pPr>
            <a:r>
              <a:rPr lang="es-ES" sz="2800" dirty="0" smtClean="0"/>
              <a:t>La mayor parte de los agentes patógenos son demasiado pequeños para poder verlos a simple vista </a:t>
            </a:r>
          </a:p>
          <a:p>
            <a:pPr eaLnBrk="1" hangingPunct="1">
              <a:buFontTx/>
              <a:buNone/>
            </a:pPr>
            <a:r>
              <a:rPr lang="es-ES" sz="2800" dirty="0" smtClean="0"/>
              <a:t>Algunos de los helmintos (lombrices) sí que se pueden ver</a:t>
            </a:r>
          </a:p>
        </p:txBody>
      </p:sp>
      <p:sp>
        <p:nvSpPr>
          <p:cNvPr id="8196" name="Rectangle 11"/>
          <p:cNvSpPr>
            <a:spLocks noChangeArrowheads="1"/>
          </p:cNvSpPr>
          <p:nvPr/>
        </p:nvSpPr>
        <p:spPr bwMode="auto">
          <a:xfrm>
            <a:off x="2139950" y="3877295"/>
            <a:ext cx="2030413" cy="407988"/>
          </a:xfrm>
          <a:prstGeom prst="rect">
            <a:avLst/>
          </a:prstGeom>
          <a:solidFill>
            <a:srgbClr val="B5CCFF"/>
          </a:solidFill>
          <a:ln w="9525">
            <a:solidFill>
              <a:srgbClr val="7AA2FF"/>
            </a:solidFill>
            <a:miter lim="800000"/>
            <a:headEnd/>
            <a:tailEnd/>
          </a:ln>
        </p:spPr>
        <p:txBody>
          <a:bodyPr wrap="none" anchor="ctr"/>
          <a:lstStyle/>
          <a:p>
            <a:pPr algn="ctr" eaLnBrk="0" hangingPunct="0"/>
            <a:r>
              <a:rPr lang="es-ES" b="1" dirty="0">
                <a:solidFill>
                  <a:srgbClr val="001753"/>
                </a:solidFill>
                <a:latin typeface="Tahoma" pitchFamily="34" charset="0"/>
              </a:rPr>
              <a:t>Virus</a:t>
            </a:r>
          </a:p>
        </p:txBody>
      </p:sp>
      <p:sp>
        <p:nvSpPr>
          <p:cNvPr id="8197" name="Rectangle 12"/>
          <p:cNvSpPr>
            <a:spLocks noChangeArrowheads="1"/>
          </p:cNvSpPr>
          <p:nvPr/>
        </p:nvSpPr>
        <p:spPr bwMode="auto">
          <a:xfrm>
            <a:off x="2161147" y="4376119"/>
            <a:ext cx="2030413" cy="407987"/>
          </a:xfrm>
          <a:prstGeom prst="rect">
            <a:avLst/>
          </a:prstGeom>
          <a:solidFill>
            <a:srgbClr val="B5CCFF"/>
          </a:solidFill>
          <a:ln w="9525">
            <a:solidFill>
              <a:srgbClr val="7AA2FF"/>
            </a:solidFill>
            <a:miter lim="800000"/>
            <a:headEnd/>
            <a:tailEnd/>
          </a:ln>
        </p:spPr>
        <p:txBody>
          <a:bodyPr wrap="none" anchor="ctr"/>
          <a:lstStyle/>
          <a:p>
            <a:pPr algn="ctr" eaLnBrk="0" hangingPunct="0"/>
            <a:r>
              <a:rPr lang="es-ES" b="1">
                <a:solidFill>
                  <a:srgbClr val="001753"/>
                </a:solidFill>
                <a:latin typeface="Tahoma" pitchFamily="34" charset="0"/>
              </a:rPr>
              <a:t>Bacterias</a:t>
            </a:r>
          </a:p>
        </p:txBody>
      </p:sp>
      <p:sp>
        <p:nvSpPr>
          <p:cNvPr id="8198" name="Rectangle 13"/>
          <p:cNvSpPr>
            <a:spLocks noChangeArrowheads="1"/>
          </p:cNvSpPr>
          <p:nvPr/>
        </p:nvSpPr>
        <p:spPr bwMode="auto">
          <a:xfrm>
            <a:off x="2139950" y="4876801"/>
            <a:ext cx="2030413" cy="407987"/>
          </a:xfrm>
          <a:prstGeom prst="rect">
            <a:avLst/>
          </a:prstGeom>
          <a:solidFill>
            <a:srgbClr val="B5CCFF"/>
          </a:solidFill>
          <a:ln w="9525">
            <a:solidFill>
              <a:srgbClr val="7AA2FF"/>
            </a:solidFill>
            <a:miter lim="800000"/>
            <a:headEnd/>
            <a:tailEnd/>
          </a:ln>
        </p:spPr>
        <p:txBody>
          <a:bodyPr wrap="none" anchor="ctr"/>
          <a:lstStyle/>
          <a:p>
            <a:pPr algn="ctr" eaLnBrk="0" hangingPunct="0"/>
            <a:r>
              <a:rPr lang="es-ES" b="1" dirty="0">
                <a:solidFill>
                  <a:srgbClr val="001753"/>
                </a:solidFill>
                <a:latin typeface="Tahoma" pitchFamily="34" charset="0"/>
              </a:rPr>
              <a:t>Protozoos</a:t>
            </a:r>
          </a:p>
        </p:txBody>
      </p:sp>
      <p:sp>
        <p:nvSpPr>
          <p:cNvPr id="8199" name="Rectangle 14"/>
          <p:cNvSpPr>
            <a:spLocks noChangeArrowheads="1"/>
          </p:cNvSpPr>
          <p:nvPr/>
        </p:nvSpPr>
        <p:spPr bwMode="auto">
          <a:xfrm>
            <a:off x="2134146" y="5443538"/>
            <a:ext cx="2030413" cy="403225"/>
          </a:xfrm>
          <a:prstGeom prst="rect">
            <a:avLst/>
          </a:prstGeom>
          <a:solidFill>
            <a:srgbClr val="B5CCFF"/>
          </a:solidFill>
          <a:ln w="9525">
            <a:solidFill>
              <a:srgbClr val="7AA2FF"/>
            </a:solidFill>
            <a:miter lim="800000"/>
            <a:headEnd/>
            <a:tailEnd/>
          </a:ln>
        </p:spPr>
        <p:txBody>
          <a:bodyPr wrap="none" anchor="ctr"/>
          <a:lstStyle/>
          <a:p>
            <a:pPr algn="ctr" eaLnBrk="0" hangingPunct="0"/>
            <a:r>
              <a:rPr lang="es-ES" b="1" dirty="0">
                <a:solidFill>
                  <a:srgbClr val="001753"/>
                </a:solidFill>
                <a:latin typeface="Tahoma" pitchFamily="34" charset="0"/>
              </a:rPr>
              <a:t>Helmintos</a:t>
            </a:r>
          </a:p>
        </p:txBody>
      </p:sp>
      <p:sp>
        <p:nvSpPr>
          <p:cNvPr id="8200" name="Rectangle 8"/>
          <p:cNvSpPr>
            <a:spLocks noChangeArrowheads="1"/>
          </p:cNvSpPr>
          <p:nvPr/>
        </p:nvSpPr>
        <p:spPr bwMode="auto">
          <a:xfrm>
            <a:off x="4455112" y="3592339"/>
            <a:ext cx="340920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600" b="1" dirty="0">
                <a:solidFill>
                  <a:srgbClr val="CC3300"/>
                </a:solidFill>
                <a:latin typeface="Tahoma" pitchFamily="34" charset="0"/>
              </a:rPr>
              <a:t>Los más pequeños</a:t>
            </a:r>
          </a:p>
        </p:txBody>
      </p:sp>
      <p:pic>
        <p:nvPicPr>
          <p:cNvPr id="8201" name="Picture 9" descr="Frex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5863" y="4183567"/>
            <a:ext cx="5143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Rectangle 10"/>
          <p:cNvSpPr>
            <a:spLocks noChangeArrowheads="1"/>
          </p:cNvSpPr>
          <p:nvPr/>
        </p:nvSpPr>
        <p:spPr bwMode="auto">
          <a:xfrm>
            <a:off x="4546600" y="5602288"/>
            <a:ext cx="3121744"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 sz="2600" b="1" dirty="0">
                <a:solidFill>
                  <a:srgbClr val="CC3300"/>
                </a:solidFill>
                <a:latin typeface="Tahoma" pitchFamily="34" charset="0"/>
              </a:rPr>
              <a:t>Los más grandes</a:t>
            </a:r>
          </a:p>
        </p:txBody>
      </p:sp>
      <p:pic>
        <p:nvPicPr>
          <p:cNvPr id="8203"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4213" y="153988"/>
            <a:ext cx="7772400" cy="914400"/>
          </a:xfrm>
        </p:spPr>
        <p:txBody>
          <a:bodyPr/>
          <a:lstStyle/>
          <a:p>
            <a:pPr eaLnBrk="1" hangingPunct="1"/>
            <a:r>
              <a:rPr lang="es-ES" b="1" dirty="0" smtClean="0">
                <a:solidFill>
                  <a:schemeClr val="accent2"/>
                </a:solidFill>
              </a:rPr>
              <a:t>Comparación del tamaño relativo</a:t>
            </a:r>
          </a:p>
        </p:txBody>
      </p:sp>
      <p:sp>
        <p:nvSpPr>
          <p:cNvPr id="9219" name="Oval 3"/>
          <p:cNvSpPr>
            <a:spLocks noChangeArrowheads="1"/>
          </p:cNvSpPr>
          <p:nvPr/>
        </p:nvSpPr>
        <p:spPr bwMode="auto">
          <a:xfrm>
            <a:off x="4500563" y="1987550"/>
            <a:ext cx="14287" cy="793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0" name="Text Box 4"/>
          <p:cNvSpPr txBox="1">
            <a:spLocks noChangeArrowheads="1"/>
          </p:cNvSpPr>
          <p:nvPr/>
        </p:nvSpPr>
        <p:spPr bwMode="auto">
          <a:xfrm>
            <a:off x="5581650" y="1771650"/>
            <a:ext cx="2879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s-ES" dirty="0" smtClean="0"/>
              <a:t>Virus (de 0,02 a 0,2 micrones)</a:t>
            </a:r>
          </a:p>
        </p:txBody>
      </p:sp>
      <p:sp>
        <p:nvSpPr>
          <p:cNvPr id="9221" name="Oval 5"/>
          <p:cNvSpPr>
            <a:spLocks noChangeArrowheads="1"/>
          </p:cNvSpPr>
          <p:nvPr/>
        </p:nvSpPr>
        <p:spPr bwMode="auto">
          <a:xfrm>
            <a:off x="4284663" y="2528888"/>
            <a:ext cx="395287" cy="179387"/>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2" name="Oval 6"/>
          <p:cNvSpPr>
            <a:spLocks noChangeArrowheads="1"/>
          </p:cNvSpPr>
          <p:nvPr/>
        </p:nvSpPr>
        <p:spPr bwMode="auto">
          <a:xfrm>
            <a:off x="684213" y="4076700"/>
            <a:ext cx="7921625" cy="237648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3" name="Text Box 7"/>
          <p:cNvSpPr txBox="1">
            <a:spLocks noChangeArrowheads="1"/>
          </p:cNvSpPr>
          <p:nvPr/>
        </p:nvSpPr>
        <p:spPr bwMode="auto">
          <a:xfrm>
            <a:off x="5445125" y="5078413"/>
            <a:ext cx="3168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dirty="0" smtClean="0"/>
              <a:t>Helminto (de 40 a 100 micrones)</a:t>
            </a:r>
          </a:p>
        </p:txBody>
      </p:sp>
      <p:sp>
        <p:nvSpPr>
          <p:cNvPr id="9224" name="Rectangle 15"/>
          <p:cNvSpPr>
            <a:spLocks noChangeArrowheads="1"/>
          </p:cNvSpPr>
          <p:nvPr/>
        </p:nvSpPr>
        <p:spPr bwMode="auto">
          <a:xfrm>
            <a:off x="5597525" y="2420938"/>
            <a:ext cx="286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s-ES" dirty="0" smtClean="0"/>
              <a:t>Bacterias (de 0,2 a 5 micrones)</a:t>
            </a:r>
          </a:p>
        </p:txBody>
      </p:sp>
      <p:sp>
        <p:nvSpPr>
          <p:cNvPr id="9225" name="Oval 16"/>
          <p:cNvSpPr>
            <a:spLocks noChangeArrowheads="1"/>
          </p:cNvSpPr>
          <p:nvPr/>
        </p:nvSpPr>
        <p:spPr bwMode="auto">
          <a:xfrm>
            <a:off x="3708400" y="3140075"/>
            <a:ext cx="1582738" cy="50482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6" name="Text Box 17"/>
          <p:cNvSpPr txBox="1">
            <a:spLocks noChangeArrowheads="1"/>
          </p:cNvSpPr>
          <p:nvPr/>
        </p:nvSpPr>
        <p:spPr bwMode="auto">
          <a:xfrm>
            <a:off x="5581650" y="3133725"/>
            <a:ext cx="2879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ES" dirty="0" smtClean="0"/>
              <a:t>Protozoos (de 4 a 20 micrones)</a:t>
            </a:r>
          </a:p>
        </p:txBody>
      </p:sp>
      <p:sp>
        <p:nvSpPr>
          <p:cNvPr id="21" name="Rectangle 8"/>
          <p:cNvSpPr>
            <a:spLocks noChangeArrowheads="1"/>
          </p:cNvSpPr>
          <p:nvPr/>
        </p:nvSpPr>
        <p:spPr bwMode="auto">
          <a:xfrm>
            <a:off x="4410075" y="1409700"/>
            <a:ext cx="179388" cy="161925"/>
          </a:xfrm>
          <a:prstGeom prst="rect">
            <a:avLst/>
          </a:prstGeom>
          <a:noFill/>
          <a:ln w="539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2" name="Text Box 9"/>
          <p:cNvSpPr txBox="1">
            <a:spLocks noChangeArrowheads="1"/>
          </p:cNvSpPr>
          <p:nvPr/>
        </p:nvSpPr>
        <p:spPr bwMode="auto">
          <a:xfrm>
            <a:off x="23813" y="1166813"/>
            <a:ext cx="3960812"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s-ES">
                <a:solidFill>
                  <a:srgbClr val="FF0000"/>
                </a:solidFill>
              </a:rPr>
              <a:t>Tamaño del espacio entre los granos de arena de un FBA (1 micrón)</a:t>
            </a:r>
          </a:p>
        </p:txBody>
      </p:sp>
      <p:sp>
        <p:nvSpPr>
          <p:cNvPr id="14" name="Text Box 9"/>
          <p:cNvSpPr txBox="1">
            <a:spLocks noChangeArrowheads="1"/>
          </p:cNvSpPr>
          <p:nvPr/>
        </p:nvSpPr>
        <p:spPr bwMode="auto">
          <a:xfrm>
            <a:off x="176213" y="1777265"/>
            <a:ext cx="3243262"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s-ES" sz="1700" dirty="0">
                <a:solidFill>
                  <a:srgbClr val="C00000"/>
                </a:solidFill>
              </a:rPr>
              <a:t>Nota: Estos círculos son mucho más grandes que los patógenos reales. El dibujo solo muestra el tamaño que tienen los unos en relación con los otros. En la vida real la mayoría de ellos son demasiado pequeños para verlos.</a:t>
            </a:r>
          </a:p>
        </p:txBody>
      </p:sp>
      <p:pic>
        <p:nvPicPr>
          <p:cNvPr id="923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2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2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P spid="9223" grpId="0"/>
      <p:bldP spid="9224" grpId="0"/>
      <p:bldP spid="9225" grpId="0" animBg="1"/>
      <p:bldP spid="9226" grpId="0"/>
      <p:bldP spid="21" grpId="0" animBg="1"/>
      <p:bldP spid="2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s-ES" b="1" dirty="0">
                <a:solidFill>
                  <a:schemeClr val="accent2"/>
                </a:solidFill>
              </a:rPr>
              <a:t>V</a:t>
            </a:r>
            <a:r>
              <a:rPr lang="es-ES" b="1" dirty="0" smtClean="0">
                <a:solidFill>
                  <a:schemeClr val="accent2"/>
                </a:solidFill>
              </a:rPr>
              <a:t>irus</a:t>
            </a:r>
            <a:endParaRPr lang="es-ES" b="1" dirty="0" smtClean="0">
              <a:solidFill>
                <a:schemeClr val="accent2"/>
              </a:solidFill>
            </a:endParaRPr>
          </a:p>
        </p:txBody>
      </p:sp>
      <p:sp>
        <p:nvSpPr>
          <p:cNvPr id="14339" name="Rectangle 3"/>
          <p:cNvSpPr>
            <a:spLocks noGrp="1" noChangeArrowheads="1"/>
          </p:cNvSpPr>
          <p:nvPr>
            <p:ph type="body" idx="1"/>
          </p:nvPr>
        </p:nvSpPr>
        <p:spPr>
          <a:xfrm>
            <a:off x="439737" y="1163675"/>
            <a:ext cx="8229600" cy="5012407"/>
          </a:xfrm>
        </p:spPr>
        <p:txBody>
          <a:bodyPr/>
          <a:lstStyle/>
          <a:p>
            <a:pPr eaLnBrk="1" hangingPunct="1">
              <a:buFontTx/>
              <a:buNone/>
            </a:pPr>
            <a:r>
              <a:rPr lang="es-ES" dirty="0" smtClean="0"/>
              <a:t>Virus más comunes:</a:t>
            </a:r>
          </a:p>
          <a:p>
            <a:pPr eaLnBrk="1" hangingPunct="1"/>
            <a:r>
              <a:rPr lang="es-ES" i="1" dirty="0" smtClean="0"/>
              <a:t>VIH</a:t>
            </a:r>
          </a:p>
          <a:p>
            <a:pPr eaLnBrk="1" hangingPunct="1"/>
            <a:r>
              <a:rPr lang="es-ES" i="1" dirty="0" smtClean="0"/>
              <a:t>Hepatitis A y E</a:t>
            </a:r>
          </a:p>
          <a:p>
            <a:pPr eaLnBrk="1" hangingPunct="1"/>
            <a:r>
              <a:rPr lang="es-ES" i="1" dirty="0" smtClean="0"/>
              <a:t>Polio</a:t>
            </a:r>
          </a:p>
          <a:p>
            <a:pPr eaLnBrk="1" hangingPunct="1"/>
            <a:r>
              <a:rPr lang="es-ES" i="1" dirty="0" smtClean="0"/>
              <a:t>Gripe</a:t>
            </a:r>
          </a:p>
          <a:p>
            <a:pPr eaLnBrk="1" hangingPunct="1"/>
            <a:r>
              <a:rPr lang="es-ES" i="1" dirty="0" smtClean="0"/>
              <a:t>Rotavirus</a:t>
            </a:r>
          </a:p>
          <a:p>
            <a:pPr eaLnBrk="1" hangingPunct="1">
              <a:buFontTx/>
              <a:buNone/>
            </a:pPr>
            <a:endParaRPr lang="es-ES" sz="2800" dirty="0" smtClean="0"/>
          </a:p>
          <a:p>
            <a:pPr eaLnBrk="1" hangingPunct="1">
              <a:buFontTx/>
              <a:buNone/>
            </a:pPr>
            <a:r>
              <a:rPr lang="es-ES" dirty="0" smtClean="0"/>
              <a:t>Enfermedades que podemos contraer por los virus del agua:</a:t>
            </a:r>
          </a:p>
          <a:p>
            <a:pPr algn="ctr" eaLnBrk="1" hangingPunct="1">
              <a:buFontTx/>
              <a:buNone/>
            </a:pPr>
            <a:r>
              <a:rPr lang="es-ES" i="1" dirty="0" smtClean="0"/>
              <a:t>Hepatitis A y E, Poliomielitis, Rotavirus</a:t>
            </a:r>
          </a:p>
          <a:p>
            <a:pPr eaLnBrk="1" hangingPunct="1">
              <a:buFontTx/>
              <a:buNone/>
            </a:pPr>
            <a:endParaRPr lang="es-ES" dirty="0" smtClean="0"/>
          </a:p>
        </p:txBody>
      </p:sp>
      <p:pic>
        <p:nvPicPr>
          <p:cNvPr id="10244"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l="20169" t="13167" r="9456" b="13481"/>
          <a:stretch/>
        </p:blipFill>
        <p:spPr bwMode="auto">
          <a:xfrm>
            <a:off x="4879519" y="1454115"/>
            <a:ext cx="1595377" cy="1328633"/>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5" name="Text Box 4"/>
          <p:cNvSpPr txBox="1">
            <a:spLocks noChangeArrowheads="1"/>
          </p:cNvSpPr>
          <p:nvPr/>
        </p:nvSpPr>
        <p:spPr bwMode="auto">
          <a:xfrm>
            <a:off x="4992994" y="2782749"/>
            <a:ext cx="1368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s-ES" dirty="0">
                <a:solidFill>
                  <a:srgbClr val="000000"/>
                </a:solidFill>
              </a:rPr>
              <a:t>Hepatitis A</a:t>
            </a:r>
          </a:p>
        </p:txBody>
      </p:sp>
      <p:sp>
        <p:nvSpPr>
          <p:cNvPr id="10246" name="Text Box 5"/>
          <p:cNvSpPr txBox="1">
            <a:spLocks noChangeArrowheads="1"/>
          </p:cNvSpPr>
          <p:nvPr/>
        </p:nvSpPr>
        <p:spPr bwMode="auto">
          <a:xfrm>
            <a:off x="7308850" y="3787354"/>
            <a:ext cx="1008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spcBef>
                <a:spcPts val="1125"/>
              </a:spcBef>
            </a:pPr>
            <a:r>
              <a:rPr lang="es-ES" dirty="0">
                <a:solidFill>
                  <a:srgbClr val="000000"/>
                </a:solidFill>
              </a:rPr>
              <a:t>Polio</a:t>
            </a:r>
          </a:p>
        </p:txBody>
      </p:sp>
      <p:grpSp>
        <p:nvGrpSpPr>
          <p:cNvPr id="10247" name="Group 12"/>
          <p:cNvGrpSpPr>
            <a:grpSpLocks/>
          </p:cNvGrpSpPr>
          <p:nvPr/>
        </p:nvGrpSpPr>
        <p:grpSpPr bwMode="auto">
          <a:xfrm>
            <a:off x="6877050" y="1772816"/>
            <a:ext cx="1871663" cy="2024063"/>
            <a:chOff x="4332" y="1390"/>
            <a:chExt cx="1179" cy="1275"/>
          </a:xfrm>
        </p:grpSpPr>
        <p:pic>
          <p:nvPicPr>
            <p:cNvPr id="10249" name="Picture 10" descr="Virus de la poli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 y="1390"/>
              <a:ext cx="1179" cy="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ext Box 11"/>
            <p:cNvSpPr txBox="1">
              <a:spLocks noChangeArrowheads="1"/>
            </p:cNvSpPr>
            <p:nvPr/>
          </p:nvSpPr>
          <p:spPr bwMode="auto">
            <a:xfrm>
              <a:off x="4332" y="2505"/>
              <a:ext cx="1179" cy="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s-ES" sz="1000"/>
                <a:t>www.childrenshospital.org</a:t>
              </a:r>
            </a:p>
          </p:txBody>
        </p:sp>
      </p:grpSp>
      <p:pic>
        <p:nvPicPr>
          <p:cNvPr id="10248" name="Picture 4" descr="CAWST Colour - no text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08725"/>
            <a:ext cx="8794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1435" y="3179714"/>
            <a:ext cx="2108738" cy="1844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5"/>
          <p:cNvSpPr txBox="1">
            <a:spLocks noChangeArrowheads="1"/>
          </p:cNvSpPr>
          <p:nvPr/>
        </p:nvSpPr>
        <p:spPr bwMode="auto">
          <a:xfrm>
            <a:off x="5214140" y="5024091"/>
            <a:ext cx="1512095"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eaLnBrk="1" hangingPunct="1">
              <a:spcBef>
                <a:spcPts val="1125"/>
              </a:spcBef>
            </a:pPr>
            <a:r>
              <a:rPr lang="es-ES" dirty="0" smtClean="0">
                <a:solidFill>
                  <a:srgbClr val="000000"/>
                </a:solidFill>
              </a:rPr>
              <a:t>Rotavirus</a:t>
            </a:r>
            <a:endParaRPr lang="es-E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slide(fromBottom)">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par>
                                <p:cTn id="13" presetID="1" presetClass="entr" presetSubtype="0" fill="hold" nodeType="withEffect">
                                  <p:stCondLst>
                                    <p:cond delay="0"/>
                                  </p:stCondLst>
                                  <p:childTnLst>
                                    <p:set>
                                      <p:cBhvr>
                                        <p:cTn id="14" dur="1" fill="hold">
                                          <p:stCondLst>
                                            <p:cond delay="0"/>
                                          </p:stCondLst>
                                        </p:cTn>
                                        <p:tgtEl>
                                          <p:spTgt spid="102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slide(fromBottom)">
                                      <p:cBhvr>
                                        <p:cTn id="21" dur="500"/>
                                        <p:tgtEl>
                                          <p:spTgt spid="14339">
                                            <p:txEl>
                                              <p:pRg st="3" end="3"/>
                                            </p:tx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1024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4339">
                                            <p:txEl>
                                              <p:pRg st="4" end="4"/>
                                            </p:txEl>
                                          </p:spTgt>
                                        </p:tgtEl>
                                        <p:attrNameLst>
                                          <p:attrName>style.visibility</p:attrName>
                                        </p:attrNameLst>
                                      </p:cBhvr>
                                      <p:to>
                                        <p:strVal val="visible"/>
                                      </p:to>
                                    </p:set>
                                    <p:animEffect transition="in" filter="slide(fromBottom)">
                                      <p:cBhvr>
                                        <p:cTn id="30" dur="500"/>
                                        <p:tgtEl>
                                          <p:spTgt spid="1433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4339">
                                            <p:txEl>
                                              <p:pRg st="5" end="5"/>
                                            </p:txEl>
                                          </p:spTgt>
                                        </p:tgtEl>
                                        <p:attrNameLst>
                                          <p:attrName>style.visibility</p:attrName>
                                        </p:attrNameLst>
                                      </p:cBhvr>
                                      <p:to>
                                        <p:strVal val="visible"/>
                                      </p:to>
                                    </p:set>
                                    <p:animEffect transition="in" filter="slide(fromBottom)">
                                      <p:cBhvr>
                                        <p:cTn id="35" dur="500"/>
                                        <p:tgtEl>
                                          <p:spTgt spid="14339">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4339">
                                            <p:txEl>
                                              <p:pRg st="7" end="7"/>
                                            </p:txEl>
                                          </p:spTgt>
                                        </p:tgtEl>
                                        <p:attrNameLst>
                                          <p:attrName>style.visibility</p:attrName>
                                        </p:attrNameLst>
                                      </p:cBhvr>
                                      <p:to>
                                        <p:strVal val="visible"/>
                                      </p:to>
                                    </p:set>
                                    <p:animEffect transition="in" filter="slide(fromBottom)">
                                      <p:cBhvr>
                                        <p:cTn id="40" dur="500"/>
                                        <p:tgtEl>
                                          <p:spTgt spid="14339">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4339">
                                            <p:txEl>
                                              <p:pRg st="8" end="8"/>
                                            </p:txEl>
                                          </p:spTgt>
                                        </p:tgtEl>
                                        <p:attrNameLst>
                                          <p:attrName>style.visibility</p:attrName>
                                        </p:attrNameLst>
                                      </p:cBhvr>
                                      <p:to>
                                        <p:strVal val="visible"/>
                                      </p:to>
                                    </p:set>
                                    <p:animEffect transition="in" filter="slide(fromBottom)">
                                      <p:cBhvr>
                                        <p:cTn id="45" dur="500"/>
                                        <p:tgtEl>
                                          <p:spTgt spid="14339">
                                            <p:txEl>
                                              <p:pRg st="8" end="8"/>
                                            </p:txEl>
                                          </p:spTgt>
                                        </p:tgtEl>
                                      </p:cBhvr>
                                    </p:animEffect>
                                  </p:childTnLst>
                                </p:cTn>
                              </p:par>
                              <p:par>
                                <p:cTn id="46" presetID="1"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0245" grpId="0"/>
      <p:bldP spid="10246" grpId="0"/>
      <p:bldP spid="12" grpId="0"/>
    </p:bldLst>
  </p:timing>
</p:sld>
</file>

<file path=ppt/theme/theme1.xml><?xml version="1.0" encoding="utf-8"?>
<a:theme xmlns:a="http://schemas.openxmlformats.org/drawingml/2006/main" name="Template_PowerPoint 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Presentation.pot</Template>
  <TotalTime>730</TotalTime>
  <Words>2179</Words>
  <Application>Microsoft Office PowerPoint</Application>
  <PresentationFormat>On-screen Show (4:3)</PresentationFormat>
  <Paragraphs>351</Paragraphs>
  <Slides>22</Slides>
  <Notes>22</Notes>
  <HiddenSlides>1</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Template_PowerPoint Presentation</vt:lpstr>
      <vt:lpstr>Default Design</vt:lpstr>
      <vt:lpstr>PowerPoint Presentation</vt:lpstr>
      <vt:lpstr>Agentes patógenos </vt:lpstr>
      <vt:lpstr>Expectativas de aprendizaje</vt:lpstr>
      <vt:lpstr>Enfermedad</vt:lpstr>
      <vt:lpstr>Agentes patógenos</vt:lpstr>
      <vt:lpstr>Tipos de agentes patógenos</vt:lpstr>
      <vt:lpstr>¿Qué tamaño tienen los agentes patógenos?</vt:lpstr>
      <vt:lpstr>Comparación del tamaño relativo</vt:lpstr>
      <vt:lpstr>Virus</vt:lpstr>
      <vt:lpstr>Datos sobre los virus</vt:lpstr>
      <vt:lpstr>Bacterias</vt:lpstr>
      <vt:lpstr>Datos sobre las bacterias</vt:lpstr>
      <vt:lpstr>Protozoos</vt:lpstr>
      <vt:lpstr>Datos sobre los protozoos</vt:lpstr>
      <vt:lpstr>Helmintos</vt:lpstr>
      <vt:lpstr>Datos sobre los helmintos</vt:lpstr>
      <vt:lpstr>Enfermedades relacionadas con el agua</vt:lpstr>
      <vt:lpstr>Repaso</vt:lpstr>
      <vt:lpstr>Repaso</vt:lpstr>
      <vt:lpstr>Repaso</vt:lpstr>
      <vt:lpstr>Comparación del tamaño</vt:lpstr>
      <vt:lpstr>Cómo evitar las enfermedades</vt:lpstr>
    </vt:vector>
  </TitlesOfParts>
  <Company>CMH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Morrison</dc:creator>
  <cp:lastModifiedBy>Roachita</cp:lastModifiedBy>
  <cp:revision>69</cp:revision>
  <dcterms:created xsi:type="dcterms:W3CDTF">2010-03-20T15:20:53Z</dcterms:created>
  <dcterms:modified xsi:type="dcterms:W3CDTF">2014-07-01T19:32:43Z</dcterms:modified>
</cp:coreProperties>
</file>